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91" r:id="rId31"/>
    <p:sldId id="286" r:id="rId32"/>
    <p:sldId id="287" r:id="rId33"/>
    <p:sldId id="288" r:id="rId34"/>
    <p:sldId id="289" r:id="rId35"/>
    <p:sldId id="29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55" d="100"/>
          <a:sy n="55" d="100"/>
        </p:scale>
        <p:origin x="-1794"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6D24A4-17EC-41D1-BD24-29189DD4F0F4}" type="doc">
      <dgm:prSet loTypeId="urn:microsoft.com/office/officeart/2005/8/layout/bProcess2" loCatId="process" qsTypeId="urn:microsoft.com/office/officeart/2005/8/quickstyle/simple1" qsCatId="simple" csTypeId="urn:microsoft.com/office/officeart/2005/8/colors/accent1_2" csCatId="accent1" phldr="1"/>
      <dgm:spPr/>
      <dgm:t>
        <a:bodyPr/>
        <a:lstStyle/>
        <a:p>
          <a:pPr rtl="1"/>
          <a:endParaRPr lang="ar-JO"/>
        </a:p>
      </dgm:t>
    </dgm:pt>
    <dgm:pt modelId="{94D7EB9C-CCDB-49C2-A26D-8143F181CDAC}">
      <dgm:prSet phldrT="[Text]" custT="1"/>
      <dgm:spPr/>
      <dgm:t>
        <a:bodyPr/>
        <a:lstStyle/>
        <a:p>
          <a:pPr rtl="1"/>
          <a:r>
            <a:rPr lang="en-US" sz="2400" dirty="0" smtClean="0">
              <a:hlinkClick xmlns:r="http://schemas.openxmlformats.org/officeDocument/2006/relationships" r:id="rId1" action="ppaction://hlinksldjump"/>
            </a:rPr>
            <a:t>Project Overview</a:t>
          </a:r>
          <a:endParaRPr lang="ar-JO" sz="2400" dirty="0"/>
        </a:p>
      </dgm:t>
    </dgm:pt>
    <dgm:pt modelId="{8C632E2A-6726-4E07-A89A-D5E67A913A77}" type="parTrans" cxnId="{9FEF9607-D699-44C4-B6D3-F795D0B238DA}">
      <dgm:prSet/>
      <dgm:spPr/>
      <dgm:t>
        <a:bodyPr/>
        <a:lstStyle/>
        <a:p>
          <a:pPr rtl="1"/>
          <a:endParaRPr lang="ar-JO"/>
        </a:p>
      </dgm:t>
    </dgm:pt>
    <dgm:pt modelId="{9599D62D-A6B9-43B7-BAC8-315E61CEE435}" type="sibTrans" cxnId="{9FEF9607-D699-44C4-B6D3-F795D0B238DA}">
      <dgm:prSet/>
      <dgm:spPr/>
      <dgm:t>
        <a:bodyPr/>
        <a:lstStyle/>
        <a:p>
          <a:pPr rtl="1"/>
          <a:endParaRPr lang="ar-JO"/>
        </a:p>
      </dgm:t>
    </dgm:pt>
    <dgm:pt modelId="{1FD1B777-3C96-4FE8-B299-85D0E0DC486D}">
      <dgm:prSet phldrT="[Text]" custT="1"/>
      <dgm:spPr/>
      <dgm:t>
        <a:bodyPr/>
        <a:lstStyle/>
        <a:p>
          <a:pPr rtl="1"/>
          <a:r>
            <a:rPr lang="en-US" sz="2400" dirty="0" smtClean="0">
              <a:hlinkClick xmlns:r="http://schemas.openxmlformats.org/officeDocument/2006/relationships" r:id="rId1" action="ppaction://hlinksldjump"/>
            </a:rPr>
            <a:t>Project Objectives</a:t>
          </a:r>
          <a:endParaRPr lang="ar-JO" sz="2400" dirty="0"/>
        </a:p>
      </dgm:t>
    </dgm:pt>
    <dgm:pt modelId="{0F11327A-0BDA-4363-B43E-C8D6EBFE1CB0}" type="parTrans" cxnId="{D9CBDDFD-B3EC-4C80-A9E2-F86E3A032DBC}">
      <dgm:prSet/>
      <dgm:spPr/>
      <dgm:t>
        <a:bodyPr/>
        <a:lstStyle/>
        <a:p>
          <a:pPr rtl="1"/>
          <a:endParaRPr lang="ar-JO"/>
        </a:p>
      </dgm:t>
    </dgm:pt>
    <dgm:pt modelId="{B6E90BA8-B320-4449-B9A7-6A369847ECB3}" type="sibTrans" cxnId="{D9CBDDFD-B3EC-4C80-A9E2-F86E3A032DBC}">
      <dgm:prSet/>
      <dgm:spPr/>
      <dgm:t>
        <a:bodyPr/>
        <a:lstStyle/>
        <a:p>
          <a:pPr rtl="1"/>
          <a:endParaRPr lang="ar-JO"/>
        </a:p>
      </dgm:t>
    </dgm:pt>
    <dgm:pt modelId="{376B5875-FE7D-4979-9BD9-7E980E543CAB}">
      <dgm:prSet phldrT="[Text]" custT="1"/>
      <dgm:spPr/>
      <dgm:t>
        <a:bodyPr/>
        <a:lstStyle/>
        <a:p>
          <a:pPr rtl="1"/>
          <a:r>
            <a:rPr lang="en-US" sz="2400" dirty="0" smtClean="0">
              <a:hlinkClick xmlns:r="http://schemas.openxmlformats.org/officeDocument/2006/relationships" r:id="" action="ppaction://noaction"/>
            </a:rPr>
            <a:t>System Description</a:t>
          </a:r>
          <a:endParaRPr lang="ar-JO" sz="2400" dirty="0"/>
        </a:p>
      </dgm:t>
    </dgm:pt>
    <dgm:pt modelId="{3F0D3BB0-6414-42DB-8C74-66C99136A1A0}" type="parTrans" cxnId="{435846C7-E3F6-43E6-B4C0-A4C51822E96E}">
      <dgm:prSet/>
      <dgm:spPr/>
      <dgm:t>
        <a:bodyPr/>
        <a:lstStyle/>
        <a:p>
          <a:pPr rtl="1"/>
          <a:endParaRPr lang="ar-JO"/>
        </a:p>
      </dgm:t>
    </dgm:pt>
    <dgm:pt modelId="{007D1A34-56D8-427F-8852-15F404EBE1EA}" type="sibTrans" cxnId="{435846C7-E3F6-43E6-B4C0-A4C51822E96E}">
      <dgm:prSet/>
      <dgm:spPr/>
      <dgm:t>
        <a:bodyPr/>
        <a:lstStyle/>
        <a:p>
          <a:pPr rtl="1"/>
          <a:endParaRPr lang="ar-JO"/>
        </a:p>
      </dgm:t>
    </dgm:pt>
    <dgm:pt modelId="{AFD3BCEF-735F-4038-ABF8-3D4821C82DB1}">
      <dgm:prSet phldrT="[Text]" custT="1"/>
      <dgm:spPr/>
      <dgm:t>
        <a:bodyPr/>
        <a:lstStyle/>
        <a:p>
          <a:pPr rtl="1"/>
          <a:r>
            <a:rPr lang="en-US" sz="2400" dirty="0" smtClean="0">
              <a:hlinkClick xmlns:r="http://schemas.openxmlformats.org/officeDocument/2006/relationships" r:id="rId2" action="ppaction://hlinksldjump"/>
            </a:rPr>
            <a:t>constrains problems</a:t>
          </a:r>
          <a:endParaRPr lang="ar-JO" sz="2400" dirty="0"/>
        </a:p>
      </dgm:t>
    </dgm:pt>
    <dgm:pt modelId="{6CA2B566-9FC4-435E-A0A8-C553FDC4DA74}" type="parTrans" cxnId="{50439C3F-9EB7-468A-9CBF-3FF315F89AC9}">
      <dgm:prSet/>
      <dgm:spPr/>
      <dgm:t>
        <a:bodyPr/>
        <a:lstStyle/>
        <a:p>
          <a:pPr rtl="1"/>
          <a:endParaRPr lang="ar-JO"/>
        </a:p>
      </dgm:t>
    </dgm:pt>
    <dgm:pt modelId="{8B6E4028-1BCA-4DF2-8BE8-BEA466F4E6B0}" type="sibTrans" cxnId="{50439C3F-9EB7-468A-9CBF-3FF315F89AC9}">
      <dgm:prSet/>
      <dgm:spPr/>
      <dgm:t>
        <a:bodyPr/>
        <a:lstStyle/>
        <a:p>
          <a:pPr rtl="1"/>
          <a:endParaRPr lang="ar-JO"/>
        </a:p>
      </dgm:t>
    </dgm:pt>
    <dgm:pt modelId="{0FED61F3-1218-45B1-8FC8-4510F77CC5EA}">
      <dgm:prSet phldrT="[Text]" custT="1"/>
      <dgm:spPr/>
      <dgm:t>
        <a:bodyPr/>
        <a:lstStyle/>
        <a:p>
          <a:pPr rtl="1"/>
          <a:r>
            <a:rPr lang="en-US" sz="2400" dirty="0" smtClean="0">
              <a:hlinkClick xmlns:r="http://schemas.openxmlformats.org/officeDocument/2006/relationships" r:id="" action="ppaction://noaction"/>
            </a:rPr>
            <a:t>Results and Discussion</a:t>
          </a:r>
          <a:endParaRPr lang="ar-JO" sz="2400" dirty="0"/>
        </a:p>
      </dgm:t>
    </dgm:pt>
    <dgm:pt modelId="{00080C4A-8E1C-4FA8-B66D-6CB731965B15}" type="parTrans" cxnId="{33053672-EE14-4694-8563-B991A3807734}">
      <dgm:prSet/>
      <dgm:spPr/>
      <dgm:t>
        <a:bodyPr/>
        <a:lstStyle/>
        <a:p>
          <a:pPr rtl="1"/>
          <a:endParaRPr lang="ar-JO"/>
        </a:p>
      </dgm:t>
    </dgm:pt>
    <dgm:pt modelId="{CFE90BEB-C0A1-4E55-9DEC-7D87A5D046D4}" type="sibTrans" cxnId="{33053672-EE14-4694-8563-B991A3807734}">
      <dgm:prSet/>
      <dgm:spPr/>
      <dgm:t>
        <a:bodyPr/>
        <a:lstStyle/>
        <a:p>
          <a:pPr rtl="1"/>
          <a:endParaRPr lang="ar-JO"/>
        </a:p>
      </dgm:t>
    </dgm:pt>
    <dgm:pt modelId="{E758AA98-5A9B-4CFC-A3CD-A55722CDE40F}">
      <dgm:prSet phldrT="[Text]" custT="1"/>
      <dgm:spPr/>
      <dgm:t>
        <a:bodyPr/>
        <a:lstStyle/>
        <a:p>
          <a:pPr rtl="1"/>
          <a:r>
            <a:rPr lang="en-US" sz="2400" dirty="0" err="1" smtClean="0">
              <a:hlinkClick xmlns:r="http://schemas.openxmlformats.org/officeDocument/2006/relationships" r:id="" action="ppaction://noaction"/>
            </a:rPr>
            <a:t>RecommendationConclusion</a:t>
          </a:r>
          <a:endParaRPr lang="en-US" sz="2400" dirty="0" smtClean="0"/>
        </a:p>
      </dgm:t>
    </dgm:pt>
    <dgm:pt modelId="{FEF2F71A-F1D3-484C-B0F4-D0D8EA179D5B}" type="parTrans" cxnId="{7E2E6A47-A8C2-4C9D-8E1F-1D6AFA8E7564}">
      <dgm:prSet/>
      <dgm:spPr/>
      <dgm:t>
        <a:bodyPr/>
        <a:lstStyle/>
        <a:p>
          <a:pPr rtl="1"/>
          <a:endParaRPr lang="ar-JO"/>
        </a:p>
      </dgm:t>
    </dgm:pt>
    <dgm:pt modelId="{92707835-D67A-4206-9A57-78D55AC65727}" type="sibTrans" cxnId="{7E2E6A47-A8C2-4C9D-8E1F-1D6AFA8E7564}">
      <dgm:prSet/>
      <dgm:spPr/>
      <dgm:t>
        <a:bodyPr/>
        <a:lstStyle/>
        <a:p>
          <a:pPr rtl="1"/>
          <a:endParaRPr lang="ar-JO"/>
        </a:p>
      </dgm:t>
    </dgm:pt>
    <dgm:pt modelId="{6BD64FA2-D495-4BA9-BEFB-9FBE23B3A2DD}" type="pres">
      <dgm:prSet presAssocID="{376D24A4-17EC-41D1-BD24-29189DD4F0F4}" presName="diagram" presStyleCnt="0">
        <dgm:presLayoutVars>
          <dgm:dir/>
          <dgm:resizeHandles/>
        </dgm:presLayoutVars>
      </dgm:prSet>
      <dgm:spPr/>
      <dgm:t>
        <a:bodyPr/>
        <a:lstStyle/>
        <a:p>
          <a:pPr rtl="1"/>
          <a:endParaRPr lang="ar-JO"/>
        </a:p>
      </dgm:t>
    </dgm:pt>
    <dgm:pt modelId="{D25DE8F0-CEB9-4AB0-8D80-C497109713EE}" type="pres">
      <dgm:prSet presAssocID="{94D7EB9C-CCDB-49C2-A26D-8143F181CDAC}" presName="firstNode" presStyleLbl="node1" presStyleIdx="0" presStyleCnt="6" custScaleX="189836" custScaleY="172811">
        <dgm:presLayoutVars>
          <dgm:bulletEnabled val="1"/>
        </dgm:presLayoutVars>
      </dgm:prSet>
      <dgm:spPr/>
      <dgm:t>
        <a:bodyPr/>
        <a:lstStyle/>
        <a:p>
          <a:pPr rtl="1"/>
          <a:endParaRPr lang="ar-JO"/>
        </a:p>
      </dgm:t>
    </dgm:pt>
    <dgm:pt modelId="{FE4A66DB-6474-4DD3-94CF-CFCB9B3CEBDA}" type="pres">
      <dgm:prSet presAssocID="{9599D62D-A6B9-43B7-BAC8-315E61CEE435}" presName="sibTrans" presStyleLbl="sibTrans2D1" presStyleIdx="0" presStyleCnt="5"/>
      <dgm:spPr/>
      <dgm:t>
        <a:bodyPr/>
        <a:lstStyle/>
        <a:p>
          <a:pPr rtl="1"/>
          <a:endParaRPr lang="ar-JO"/>
        </a:p>
      </dgm:t>
    </dgm:pt>
    <dgm:pt modelId="{E250222F-D96D-4195-8B8E-2A43B35F1B92}" type="pres">
      <dgm:prSet presAssocID="{1FD1B777-3C96-4FE8-B299-85D0E0DC486D}" presName="middleNode" presStyleCnt="0"/>
      <dgm:spPr/>
    </dgm:pt>
    <dgm:pt modelId="{9D3C4E36-F77D-4C24-85AB-BBEC6AD3A196}" type="pres">
      <dgm:prSet presAssocID="{1FD1B777-3C96-4FE8-B299-85D0E0DC486D}" presName="padding" presStyleLbl="node1" presStyleIdx="0" presStyleCnt="6"/>
      <dgm:spPr/>
    </dgm:pt>
    <dgm:pt modelId="{785859C1-4028-4A62-841E-28F4402F2053}" type="pres">
      <dgm:prSet presAssocID="{1FD1B777-3C96-4FE8-B299-85D0E0DC486D}" presName="shape" presStyleLbl="node1" presStyleIdx="1" presStyleCnt="6" custScaleX="306273" custScaleY="158504">
        <dgm:presLayoutVars>
          <dgm:bulletEnabled val="1"/>
        </dgm:presLayoutVars>
      </dgm:prSet>
      <dgm:spPr/>
      <dgm:t>
        <a:bodyPr/>
        <a:lstStyle/>
        <a:p>
          <a:pPr rtl="1"/>
          <a:endParaRPr lang="ar-JO"/>
        </a:p>
      </dgm:t>
    </dgm:pt>
    <dgm:pt modelId="{A30ED3E5-6E74-4143-B1EA-677BC5B514DB}" type="pres">
      <dgm:prSet presAssocID="{B6E90BA8-B320-4449-B9A7-6A369847ECB3}" presName="sibTrans" presStyleLbl="sibTrans2D1" presStyleIdx="1" presStyleCnt="5"/>
      <dgm:spPr/>
      <dgm:t>
        <a:bodyPr/>
        <a:lstStyle/>
        <a:p>
          <a:pPr rtl="1"/>
          <a:endParaRPr lang="ar-JO"/>
        </a:p>
      </dgm:t>
    </dgm:pt>
    <dgm:pt modelId="{A32DE53B-B33D-4C6A-8AB6-53937B6804D5}" type="pres">
      <dgm:prSet presAssocID="{376B5875-FE7D-4979-9BD9-7E980E543CAB}" presName="middleNode" presStyleCnt="0"/>
      <dgm:spPr/>
    </dgm:pt>
    <dgm:pt modelId="{38A73306-8723-4DE4-B4F2-D285D67EC09B}" type="pres">
      <dgm:prSet presAssocID="{376B5875-FE7D-4979-9BD9-7E980E543CAB}" presName="padding" presStyleLbl="node1" presStyleIdx="1" presStyleCnt="6"/>
      <dgm:spPr/>
    </dgm:pt>
    <dgm:pt modelId="{2A1A229D-06DF-49C3-8F6D-424145AA5BCC}" type="pres">
      <dgm:prSet presAssocID="{376B5875-FE7D-4979-9BD9-7E980E543CAB}" presName="shape" presStyleLbl="node1" presStyleIdx="2" presStyleCnt="6" custScaleX="322649" custScaleY="194400">
        <dgm:presLayoutVars>
          <dgm:bulletEnabled val="1"/>
        </dgm:presLayoutVars>
      </dgm:prSet>
      <dgm:spPr/>
      <dgm:t>
        <a:bodyPr/>
        <a:lstStyle/>
        <a:p>
          <a:pPr rtl="1"/>
          <a:endParaRPr lang="ar-JO"/>
        </a:p>
      </dgm:t>
    </dgm:pt>
    <dgm:pt modelId="{1AE4709C-A9BC-4615-9151-8744B75AD6AC}" type="pres">
      <dgm:prSet presAssocID="{007D1A34-56D8-427F-8852-15F404EBE1EA}" presName="sibTrans" presStyleLbl="sibTrans2D1" presStyleIdx="2" presStyleCnt="5"/>
      <dgm:spPr/>
      <dgm:t>
        <a:bodyPr/>
        <a:lstStyle/>
        <a:p>
          <a:pPr rtl="1"/>
          <a:endParaRPr lang="ar-JO"/>
        </a:p>
      </dgm:t>
    </dgm:pt>
    <dgm:pt modelId="{D439DBC1-5C32-4E2E-A39A-0C2CAA4C0DC2}" type="pres">
      <dgm:prSet presAssocID="{AFD3BCEF-735F-4038-ABF8-3D4821C82DB1}" presName="middleNode" presStyleCnt="0"/>
      <dgm:spPr/>
    </dgm:pt>
    <dgm:pt modelId="{946A1F06-5182-4D91-A0BE-5CAE7A265B6A}" type="pres">
      <dgm:prSet presAssocID="{AFD3BCEF-735F-4038-ABF8-3D4821C82DB1}" presName="padding" presStyleLbl="node1" presStyleIdx="2" presStyleCnt="6"/>
      <dgm:spPr/>
    </dgm:pt>
    <dgm:pt modelId="{87F86579-7186-4A72-9423-CE6089C87A20}" type="pres">
      <dgm:prSet presAssocID="{AFD3BCEF-735F-4038-ABF8-3D4821C82DB1}" presName="shape" presStyleLbl="node1" presStyleIdx="3" presStyleCnt="6" custScaleX="322277" custScaleY="200430">
        <dgm:presLayoutVars>
          <dgm:bulletEnabled val="1"/>
        </dgm:presLayoutVars>
      </dgm:prSet>
      <dgm:spPr/>
      <dgm:t>
        <a:bodyPr/>
        <a:lstStyle/>
        <a:p>
          <a:pPr rtl="1"/>
          <a:endParaRPr lang="ar-JO"/>
        </a:p>
      </dgm:t>
    </dgm:pt>
    <dgm:pt modelId="{B11BC905-A5FD-4F79-A644-951A8596176D}" type="pres">
      <dgm:prSet presAssocID="{8B6E4028-1BCA-4DF2-8BE8-BEA466F4E6B0}" presName="sibTrans" presStyleLbl="sibTrans2D1" presStyleIdx="3" presStyleCnt="5"/>
      <dgm:spPr/>
      <dgm:t>
        <a:bodyPr/>
        <a:lstStyle/>
        <a:p>
          <a:pPr rtl="1"/>
          <a:endParaRPr lang="ar-JO"/>
        </a:p>
      </dgm:t>
    </dgm:pt>
    <dgm:pt modelId="{BDFADF03-AF7A-402B-B630-6B209EBEC41F}" type="pres">
      <dgm:prSet presAssocID="{0FED61F3-1218-45B1-8FC8-4510F77CC5EA}" presName="middleNode" presStyleCnt="0"/>
      <dgm:spPr/>
    </dgm:pt>
    <dgm:pt modelId="{6A84D0AE-2D86-4D1B-850C-4F205022A4A2}" type="pres">
      <dgm:prSet presAssocID="{0FED61F3-1218-45B1-8FC8-4510F77CC5EA}" presName="padding" presStyleLbl="node1" presStyleIdx="3" presStyleCnt="6"/>
      <dgm:spPr/>
    </dgm:pt>
    <dgm:pt modelId="{431CB407-2D0F-4664-A158-E1663E6BE67E}" type="pres">
      <dgm:prSet presAssocID="{0FED61F3-1218-45B1-8FC8-4510F77CC5EA}" presName="shape" presStyleLbl="node1" presStyleIdx="4" presStyleCnt="6" custScaleX="320608" custScaleY="189463">
        <dgm:presLayoutVars>
          <dgm:bulletEnabled val="1"/>
        </dgm:presLayoutVars>
      </dgm:prSet>
      <dgm:spPr/>
      <dgm:t>
        <a:bodyPr/>
        <a:lstStyle/>
        <a:p>
          <a:pPr rtl="1"/>
          <a:endParaRPr lang="ar-JO"/>
        </a:p>
      </dgm:t>
    </dgm:pt>
    <dgm:pt modelId="{F3139677-B6FA-4FEB-99BA-889D411CE4F5}" type="pres">
      <dgm:prSet presAssocID="{CFE90BEB-C0A1-4E55-9DEC-7D87A5D046D4}" presName="sibTrans" presStyleLbl="sibTrans2D1" presStyleIdx="4" presStyleCnt="5"/>
      <dgm:spPr/>
      <dgm:t>
        <a:bodyPr/>
        <a:lstStyle/>
        <a:p>
          <a:pPr rtl="1"/>
          <a:endParaRPr lang="ar-JO"/>
        </a:p>
      </dgm:t>
    </dgm:pt>
    <dgm:pt modelId="{D9C8D440-0559-467B-B95F-8BD3A5A6F3A7}" type="pres">
      <dgm:prSet presAssocID="{E758AA98-5A9B-4CFC-A3CD-A55722CDE40F}" presName="lastNode" presStyleLbl="node1" presStyleIdx="5" presStyleCnt="6" custScaleX="334137" custScaleY="211943" custLinFactNeighborX="72" custLinFactNeighborY="-38781">
        <dgm:presLayoutVars>
          <dgm:bulletEnabled val="1"/>
        </dgm:presLayoutVars>
      </dgm:prSet>
      <dgm:spPr/>
      <dgm:t>
        <a:bodyPr/>
        <a:lstStyle/>
        <a:p>
          <a:pPr rtl="1"/>
          <a:endParaRPr lang="ar-JO"/>
        </a:p>
      </dgm:t>
    </dgm:pt>
  </dgm:ptLst>
  <dgm:cxnLst>
    <dgm:cxn modelId="{5FCAE659-1756-44C8-93D8-810B25CC4421}" type="presOf" srcId="{94D7EB9C-CCDB-49C2-A26D-8143F181CDAC}" destId="{D25DE8F0-CEB9-4AB0-8D80-C497109713EE}" srcOrd="0" destOrd="0" presId="urn:microsoft.com/office/officeart/2005/8/layout/bProcess2"/>
    <dgm:cxn modelId="{33053672-EE14-4694-8563-B991A3807734}" srcId="{376D24A4-17EC-41D1-BD24-29189DD4F0F4}" destId="{0FED61F3-1218-45B1-8FC8-4510F77CC5EA}" srcOrd="4" destOrd="0" parTransId="{00080C4A-8E1C-4FA8-B66D-6CB731965B15}" sibTransId="{CFE90BEB-C0A1-4E55-9DEC-7D87A5D046D4}"/>
    <dgm:cxn modelId="{DF351690-E410-4218-AC64-AE9E8D7DC006}" type="presOf" srcId="{8B6E4028-1BCA-4DF2-8BE8-BEA466F4E6B0}" destId="{B11BC905-A5FD-4F79-A644-951A8596176D}" srcOrd="0" destOrd="0" presId="urn:microsoft.com/office/officeart/2005/8/layout/bProcess2"/>
    <dgm:cxn modelId="{50439C3F-9EB7-468A-9CBF-3FF315F89AC9}" srcId="{376D24A4-17EC-41D1-BD24-29189DD4F0F4}" destId="{AFD3BCEF-735F-4038-ABF8-3D4821C82DB1}" srcOrd="3" destOrd="0" parTransId="{6CA2B566-9FC4-435E-A0A8-C553FDC4DA74}" sibTransId="{8B6E4028-1BCA-4DF2-8BE8-BEA466F4E6B0}"/>
    <dgm:cxn modelId="{4FB02182-7F9E-41B9-8E5B-2555EC3D39AF}" type="presOf" srcId="{1FD1B777-3C96-4FE8-B299-85D0E0DC486D}" destId="{785859C1-4028-4A62-841E-28F4402F2053}" srcOrd="0" destOrd="0" presId="urn:microsoft.com/office/officeart/2005/8/layout/bProcess2"/>
    <dgm:cxn modelId="{9251E835-192C-48BB-8E78-D9E755C26B73}" type="presOf" srcId="{376B5875-FE7D-4979-9BD9-7E980E543CAB}" destId="{2A1A229D-06DF-49C3-8F6D-424145AA5BCC}" srcOrd="0" destOrd="0" presId="urn:microsoft.com/office/officeart/2005/8/layout/bProcess2"/>
    <dgm:cxn modelId="{A8BDFECB-B6E7-4AF8-8948-256F75AEF952}" type="presOf" srcId="{E758AA98-5A9B-4CFC-A3CD-A55722CDE40F}" destId="{D9C8D440-0559-467B-B95F-8BD3A5A6F3A7}" srcOrd="0" destOrd="0" presId="urn:microsoft.com/office/officeart/2005/8/layout/bProcess2"/>
    <dgm:cxn modelId="{ADC9F275-90E4-40AA-8CAF-497504D1787B}" type="presOf" srcId="{B6E90BA8-B320-4449-B9A7-6A369847ECB3}" destId="{A30ED3E5-6E74-4143-B1EA-677BC5B514DB}" srcOrd="0" destOrd="0" presId="urn:microsoft.com/office/officeart/2005/8/layout/bProcess2"/>
    <dgm:cxn modelId="{435846C7-E3F6-43E6-B4C0-A4C51822E96E}" srcId="{376D24A4-17EC-41D1-BD24-29189DD4F0F4}" destId="{376B5875-FE7D-4979-9BD9-7E980E543CAB}" srcOrd="2" destOrd="0" parTransId="{3F0D3BB0-6414-42DB-8C74-66C99136A1A0}" sibTransId="{007D1A34-56D8-427F-8852-15F404EBE1EA}"/>
    <dgm:cxn modelId="{9FEF9607-D699-44C4-B6D3-F795D0B238DA}" srcId="{376D24A4-17EC-41D1-BD24-29189DD4F0F4}" destId="{94D7EB9C-CCDB-49C2-A26D-8143F181CDAC}" srcOrd="0" destOrd="0" parTransId="{8C632E2A-6726-4E07-A89A-D5E67A913A77}" sibTransId="{9599D62D-A6B9-43B7-BAC8-315E61CEE435}"/>
    <dgm:cxn modelId="{139779BA-BBD5-4AF6-91AC-14355DF279CC}" type="presOf" srcId="{AFD3BCEF-735F-4038-ABF8-3D4821C82DB1}" destId="{87F86579-7186-4A72-9423-CE6089C87A20}" srcOrd="0" destOrd="0" presId="urn:microsoft.com/office/officeart/2005/8/layout/bProcess2"/>
    <dgm:cxn modelId="{D7F4CAE1-18B7-4E04-BA26-FF1D6EB40F9E}" type="presOf" srcId="{007D1A34-56D8-427F-8852-15F404EBE1EA}" destId="{1AE4709C-A9BC-4615-9151-8744B75AD6AC}" srcOrd="0" destOrd="0" presId="urn:microsoft.com/office/officeart/2005/8/layout/bProcess2"/>
    <dgm:cxn modelId="{03362406-5974-4322-8DF3-3EC00E7BADEC}" type="presOf" srcId="{376D24A4-17EC-41D1-BD24-29189DD4F0F4}" destId="{6BD64FA2-D495-4BA9-BEFB-9FBE23B3A2DD}" srcOrd="0" destOrd="0" presId="urn:microsoft.com/office/officeart/2005/8/layout/bProcess2"/>
    <dgm:cxn modelId="{3B83DD3A-E5E2-4979-9AF0-E1F07431D5D6}" type="presOf" srcId="{9599D62D-A6B9-43B7-BAC8-315E61CEE435}" destId="{FE4A66DB-6474-4DD3-94CF-CFCB9B3CEBDA}" srcOrd="0" destOrd="0" presId="urn:microsoft.com/office/officeart/2005/8/layout/bProcess2"/>
    <dgm:cxn modelId="{D9CBDDFD-B3EC-4C80-A9E2-F86E3A032DBC}" srcId="{376D24A4-17EC-41D1-BD24-29189DD4F0F4}" destId="{1FD1B777-3C96-4FE8-B299-85D0E0DC486D}" srcOrd="1" destOrd="0" parTransId="{0F11327A-0BDA-4363-B43E-C8D6EBFE1CB0}" sibTransId="{B6E90BA8-B320-4449-B9A7-6A369847ECB3}"/>
    <dgm:cxn modelId="{FB7E4290-3C4E-4500-92A4-14E2FF71D5EF}" type="presOf" srcId="{0FED61F3-1218-45B1-8FC8-4510F77CC5EA}" destId="{431CB407-2D0F-4664-A158-E1663E6BE67E}" srcOrd="0" destOrd="0" presId="urn:microsoft.com/office/officeart/2005/8/layout/bProcess2"/>
    <dgm:cxn modelId="{7E2E6A47-A8C2-4C9D-8E1F-1D6AFA8E7564}" srcId="{376D24A4-17EC-41D1-BD24-29189DD4F0F4}" destId="{E758AA98-5A9B-4CFC-A3CD-A55722CDE40F}" srcOrd="5" destOrd="0" parTransId="{FEF2F71A-F1D3-484C-B0F4-D0D8EA179D5B}" sibTransId="{92707835-D67A-4206-9A57-78D55AC65727}"/>
    <dgm:cxn modelId="{DF2F6ADF-0989-48D0-9984-A4C3940DBE3C}" type="presOf" srcId="{CFE90BEB-C0A1-4E55-9DEC-7D87A5D046D4}" destId="{F3139677-B6FA-4FEB-99BA-889D411CE4F5}" srcOrd="0" destOrd="0" presId="urn:microsoft.com/office/officeart/2005/8/layout/bProcess2"/>
    <dgm:cxn modelId="{3C8529DB-04CA-4839-A419-5C7BB5E70BC5}" type="presParOf" srcId="{6BD64FA2-D495-4BA9-BEFB-9FBE23B3A2DD}" destId="{D25DE8F0-CEB9-4AB0-8D80-C497109713EE}" srcOrd="0" destOrd="0" presId="urn:microsoft.com/office/officeart/2005/8/layout/bProcess2"/>
    <dgm:cxn modelId="{45F77B02-5AB8-4DCE-B71B-6C7CE80319AB}" type="presParOf" srcId="{6BD64FA2-D495-4BA9-BEFB-9FBE23B3A2DD}" destId="{FE4A66DB-6474-4DD3-94CF-CFCB9B3CEBDA}" srcOrd="1" destOrd="0" presId="urn:microsoft.com/office/officeart/2005/8/layout/bProcess2"/>
    <dgm:cxn modelId="{52007964-5B31-4C57-AB66-92021CF999D7}" type="presParOf" srcId="{6BD64FA2-D495-4BA9-BEFB-9FBE23B3A2DD}" destId="{E250222F-D96D-4195-8B8E-2A43B35F1B92}" srcOrd="2" destOrd="0" presId="urn:microsoft.com/office/officeart/2005/8/layout/bProcess2"/>
    <dgm:cxn modelId="{599AD0F1-5D1A-4D88-BA18-AA90534EE6B9}" type="presParOf" srcId="{E250222F-D96D-4195-8B8E-2A43B35F1B92}" destId="{9D3C4E36-F77D-4C24-85AB-BBEC6AD3A196}" srcOrd="0" destOrd="0" presId="urn:microsoft.com/office/officeart/2005/8/layout/bProcess2"/>
    <dgm:cxn modelId="{B9B31A24-B769-4A2D-8147-2CD082BF52F2}" type="presParOf" srcId="{E250222F-D96D-4195-8B8E-2A43B35F1B92}" destId="{785859C1-4028-4A62-841E-28F4402F2053}" srcOrd="1" destOrd="0" presId="urn:microsoft.com/office/officeart/2005/8/layout/bProcess2"/>
    <dgm:cxn modelId="{377058AA-B382-470C-BA38-D5E9F398BEFA}" type="presParOf" srcId="{6BD64FA2-D495-4BA9-BEFB-9FBE23B3A2DD}" destId="{A30ED3E5-6E74-4143-B1EA-677BC5B514DB}" srcOrd="3" destOrd="0" presId="urn:microsoft.com/office/officeart/2005/8/layout/bProcess2"/>
    <dgm:cxn modelId="{E56A8604-7F55-4026-9CD0-F3B1732E6509}" type="presParOf" srcId="{6BD64FA2-D495-4BA9-BEFB-9FBE23B3A2DD}" destId="{A32DE53B-B33D-4C6A-8AB6-53937B6804D5}" srcOrd="4" destOrd="0" presId="urn:microsoft.com/office/officeart/2005/8/layout/bProcess2"/>
    <dgm:cxn modelId="{FF2FFAFE-8C91-4732-BB63-B912E5ACCE7F}" type="presParOf" srcId="{A32DE53B-B33D-4C6A-8AB6-53937B6804D5}" destId="{38A73306-8723-4DE4-B4F2-D285D67EC09B}" srcOrd="0" destOrd="0" presId="urn:microsoft.com/office/officeart/2005/8/layout/bProcess2"/>
    <dgm:cxn modelId="{CEF2CB8F-4D25-437F-BBB0-EE2716FA173A}" type="presParOf" srcId="{A32DE53B-B33D-4C6A-8AB6-53937B6804D5}" destId="{2A1A229D-06DF-49C3-8F6D-424145AA5BCC}" srcOrd="1" destOrd="0" presId="urn:microsoft.com/office/officeart/2005/8/layout/bProcess2"/>
    <dgm:cxn modelId="{2FBDE189-D09E-4D95-AA11-B21607FC85C7}" type="presParOf" srcId="{6BD64FA2-D495-4BA9-BEFB-9FBE23B3A2DD}" destId="{1AE4709C-A9BC-4615-9151-8744B75AD6AC}" srcOrd="5" destOrd="0" presId="urn:microsoft.com/office/officeart/2005/8/layout/bProcess2"/>
    <dgm:cxn modelId="{1949E841-6F32-49BC-A39F-3DF6BDC3820F}" type="presParOf" srcId="{6BD64FA2-D495-4BA9-BEFB-9FBE23B3A2DD}" destId="{D439DBC1-5C32-4E2E-A39A-0C2CAA4C0DC2}" srcOrd="6" destOrd="0" presId="urn:microsoft.com/office/officeart/2005/8/layout/bProcess2"/>
    <dgm:cxn modelId="{3557F96D-C06F-4481-A53D-E1DF4965E681}" type="presParOf" srcId="{D439DBC1-5C32-4E2E-A39A-0C2CAA4C0DC2}" destId="{946A1F06-5182-4D91-A0BE-5CAE7A265B6A}" srcOrd="0" destOrd="0" presId="urn:microsoft.com/office/officeart/2005/8/layout/bProcess2"/>
    <dgm:cxn modelId="{2E381807-70CC-45F2-8651-2C0486895BE8}" type="presParOf" srcId="{D439DBC1-5C32-4E2E-A39A-0C2CAA4C0DC2}" destId="{87F86579-7186-4A72-9423-CE6089C87A20}" srcOrd="1" destOrd="0" presId="urn:microsoft.com/office/officeart/2005/8/layout/bProcess2"/>
    <dgm:cxn modelId="{9ACE85F5-6717-4935-A9AC-603DE977DAC1}" type="presParOf" srcId="{6BD64FA2-D495-4BA9-BEFB-9FBE23B3A2DD}" destId="{B11BC905-A5FD-4F79-A644-951A8596176D}" srcOrd="7" destOrd="0" presId="urn:microsoft.com/office/officeart/2005/8/layout/bProcess2"/>
    <dgm:cxn modelId="{002648CF-1573-4945-B639-090E9713D132}" type="presParOf" srcId="{6BD64FA2-D495-4BA9-BEFB-9FBE23B3A2DD}" destId="{BDFADF03-AF7A-402B-B630-6B209EBEC41F}" srcOrd="8" destOrd="0" presId="urn:microsoft.com/office/officeart/2005/8/layout/bProcess2"/>
    <dgm:cxn modelId="{0A8AED4F-E299-4B66-8A8D-39518714A69A}" type="presParOf" srcId="{BDFADF03-AF7A-402B-B630-6B209EBEC41F}" destId="{6A84D0AE-2D86-4D1B-850C-4F205022A4A2}" srcOrd="0" destOrd="0" presId="urn:microsoft.com/office/officeart/2005/8/layout/bProcess2"/>
    <dgm:cxn modelId="{D2214494-05D7-400C-AD71-8538B641D0F9}" type="presParOf" srcId="{BDFADF03-AF7A-402B-B630-6B209EBEC41F}" destId="{431CB407-2D0F-4664-A158-E1663E6BE67E}" srcOrd="1" destOrd="0" presId="urn:microsoft.com/office/officeart/2005/8/layout/bProcess2"/>
    <dgm:cxn modelId="{D0F16E98-C247-4F3D-8E51-92D85B7FCD11}" type="presParOf" srcId="{6BD64FA2-D495-4BA9-BEFB-9FBE23B3A2DD}" destId="{F3139677-B6FA-4FEB-99BA-889D411CE4F5}" srcOrd="9" destOrd="0" presId="urn:microsoft.com/office/officeart/2005/8/layout/bProcess2"/>
    <dgm:cxn modelId="{68403E72-2DB1-4320-8118-07A923F36103}" type="presParOf" srcId="{6BD64FA2-D495-4BA9-BEFB-9FBE23B3A2DD}" destId="{D9C8D440-0559-467B-B95F-8BD3A5A6F3A7}" srcOrd="10" destOrd="0" presId="urn:microsoft.com/office/officeart/2005/8/layout/b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5DE8F0-CEB9-4AB0-8D80-C497109713EE}">
      <dsp:nvSpPr>
        <dsp:cNvPr id="0" name=""/>
        <dsp:cNvSpPr/>
      </dsp:nvSpPr>
      <dsp:spPr>
        <a:xfrm>
          <a:off x="138028" y="231216"/>
          <a:ext cx="2006664" cy="18267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Project Overview</a:t>
          </a:r>
          <a:endParaRPr lang="ar-JO" sz="2400" kern="1200" dirty="0"/>
        </a:p>
      </dsp:txBody>
      <dsp:txXfrm>
        <a:off x="138028" y="231216"/>
        <a:ext cx="2006664" cy="1826701"/>
      </dsp:txXfrm>
    </dsp:sp>
    <dsp:sp modelId="{FE4A66DB-6474-4DD3-94CF-CFCB9B3CEBDA}">
      <dsp:nvSpPr>
        <dsp:cNvPr id="0" name=""/>
        <dsp:cNvSpPr/>
      </dsp:nvSpPr>
      <dsp:spPr>
        <a:xfrm rot="10800000">
          <a:off x="956376" y="2150410"/>
          <a:ext cx="369968" cy="19608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85859C1-4028-4A62-841E-28F4402F2053}">
      <dsp:nvSpPr>
        <dsp:cNvPr id="0" name=""/>
        <dsp:cNvSpPr/>
      </dsp:nvSpPr>
      <dsp:spPr>
        <a:xfrm>
          <a:off x="61666" y="2427886"/>
          <a:ext cx="2159388" cy="11175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Project Objectives</a:t>
          </a:r>
          <a:endParaRPr lang="ar-JO" sz="2400" kern="1200" dirty="0"/>
        </a:p>
      </dsp:txBody>
      <dsp:txXfrm>
        <a:off x="61666" y="2427886"/>
        <a:ext cx="2159388" cy="1117538"/>
      </dsp:txXfrm>
    </dsp:sp>
    <dsp:sp modelId="{A30ED3E5-6E74-4143-B1EA-677BC5B514DB}">
      <dsp:nvSpPr>
        <dsp:cNvPr id="0" name=""/>
        <dsp:cNvSpPr/>
      </dsp:nvSpPr>
      <dsp:spPr>
        <a:xfrm rot="10800000">
          <a:off x="956376" y="3637916"/>
          <a:ext cx="369968" cy="19608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1A229D-06DF-49C3-8F6D-424145AA5BCC}">
      <dsp:nvSpPr>
        <dsp:cNvPr id="0" name=""/>
        <dsp:cNvSpPr/>
      </dsp:nvSpPr>
      <dsp:spPr>
        <a:xfrm>
          <a:off x="3936" y="3915392"/>
          <a:ext cx="2274848" cy="13706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noaction"/>
            </a:rPr>
            <a:t>System Description</a:t>
          </a:r>
          <a:endParaRPr lang="ar-JO" sz="2400" kern="1200" dirty="0"/>
        </a:p>
      </dsp:txBody>
      <dsp:txXfrm>
        <a:off x="3936" y="3915392"/>
        <a:ext cx="2274848" cy="1370624"/>
      </dsp:txXfrm>
    </dsp:sp>
    <dsp:sp modelId="{1AE4709C-A9BC-4615-9151-8744B75AD6AC}">
      <dsp:nvSpPr>
        <dsp:cNvPr id="0" name=""/>
        <dsp:cNvSpPr/>
      </dsp:nvSpPr>
      <dsp:spPr>
        <a:xfrm rot="5373921">
          <a:off x="2363610" y="4491987"/>
          <a:ext cx="369968" cy="19608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F86579-7186-4A72-9423-CE6089C87A20}">
      <dsp:nvSpPr>
        <dsp:cNvPr id="0" name=""/>
        <dsp:cNvSpPr/>
      </dsp:nvSpPr>
      <dsp:spPr>
        <a:xfrm>
          <a:off x="2807310" y="3872877"/>
          <a:ext cx="2272225" cy="14131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hlinksldjump"/>
            </a:rPr>
            <a:t>constrains problems</a:t>
          </a:r>
          <a:endParaRPr lang="ar-JO" sz="2400" kern="1200" dirty="0"/>
        </a:p>
      </dsp:txBody>
      <dsp:txXfrm>
        <a:off x="2807310" y="3872877"/>
        <a:ext cx="2272225" cy="1413138"/>
      </dsp:txXfrm>
    </dsp:sp>
    <dsp:sp modelId="{B11BC905-A5FD-4F79-A644-951A8596176D}">
      <dsp:nvSpPr>
        <dsp:cNvPr id="0" name=""/>
        <dsp:cNvSpPr/>
      </dsp:nvSpPr>
      <dsp:spPr>
        <a:xfrm>
          <a:off x="3758439" y="3584302"/>
          <a:ext cx="369968" cy="19608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1CB407-2D0F-4664-A158-E1663E6BE67E}">
      <dsp:nvSpPr>
        <dsp:cNvPr id="0" name=""/>
        <dsp:cNvSpPr/>
      </dsp:nvSpPr>
      <dsp:spPr>
        <a:xfrm>
          <a:off x="2813194" y="2167094"/>
          <a:ext cx="2260457" cy="13358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hlinkClick xmlns:r="http://schemas.openxmlformats.org/officeDocument/2006/relationships" r:id="" action="ppaction://noaction"/>
            </a:rPr>
            <a:t>Results and Discussion</a:t>
          </a:r>
          <a:endParaRPr lang="ar-JO" sz="2400" kern="1200" dirty="0"/>
        </a:p>
      </dsp:txBody>
      <dsp:txXfrm>
        <a:off x="2813194" y="2167094"/>
        <a:ext cx="2260457" cy="1335815"/>
      </dsp:txXfrm>
    </dsp:sp>
    <dsp:sp modelId="{F3139677-B6FA-4FEB-99BA-889D411CE4F5}">
      <dsp:nvSpPr>
        <dsp:cNvPr id="0" name=""/>
        <dsp:cNvSpPr/>
      </dsp:nvSpPr>
      <dsp:spPr>
        <a:xfrm rot="5442407">
          <a:off x="5161846" y="2754273"/>
          <a:ext cx="369968" cy="19608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C8D440-0559-467B-B95F-8BD3A5A6F3A7}">
      <dsp:nvSpPr>
        <dsp:cNvPr id="0" name=""/>
        <dsp:cNvSpPr/>
      </dsp:nvSpPr>
      <dsp:spPr>
        <a:xfrm>
          <a:off x="5608823" y="1757158"/>
          <a:ext cx="3532001" cy="22403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err="1" smtClean="0">
              <a:hlinkClick xmlns:r="http://schemas.openxmlformats.org/officeDocument/2006/relationships" r:id="" action="ppaction://noaction"/>
            </a:rPr>
            <a:t>RecommendationConclusion</a:t>
          </a:r>
          <a:endParaRPr lang="en-US" sz="2400" kern="1200" dirty="0" smtClean="0"/>
        </a:p>
      </dsp:txBody>
      <dsp:txXfrm>
        <a:off x="5608823" y="1757158"/>
        <a:ext cx="3532001" cy="2240347"/>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B4B672C-9771-46F1-A6A1-C40AF71B5BF9}" type="datetimeFigureOut">
              <a:rPr lang="en-US" smtClean="0"/>
              <a:pPr/>
              <a:t>5/4/2014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AC6FFD3-7EC1-4686-B8D3-3281BEE6831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4B672C-9771-46F1-A6A1-C40AF71B5BF9}" type="datetimeFigureOut">
              <a:rPr lang="en-US" smtClean="0"/>
              <a:pPr/>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4B672C-9771-46F1-A6A1-C40AF71B5BF9}" type="datetimeFigureOut">
              <a:rPr lang="en-US" smtClean="0"/>
              <a:pPr/>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4B672C-9771-46F1-A6A1-C40AF71B5BF9}" type="datetimeFigureOut">
              <a:rPr lang="en-US" smtClean="0"/>
              <a:pPr/>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B4B672C-9771-46F1-A6A1-C40AF71B5BF9}" type="datetimeFigureOut">
              <a:rPr lang="en-US" smtClean="0"/>
              <a:pPr/>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6FFD3-7EC1-4686-B8D3-3281BEE6831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B4B672C-9771-46F1-A6A1-C40AF71B5BF9}" type="datetimeFigureOut">
              <a:rPr lang="en-US" smtClean="0"/>
              <a:pPr/>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B4B672C-9771-46F1-A6A1-C40AF71B5BF9}" type="datetimeFigureOut">
              <a:rPr lang="en-US" smtClean="0"/>
              <a:pPr/>
              <a:t>5/4/2014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B4B672C-9771-46F1-A6A1-C40AF71B5BF9}" type="datetimeFigureOut">
              <a:rPr lang="en-US" smtClean="0"/>
              <a:pPr/>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4B672C-9771-46F1-A6A1-C40AF71B5BF9}" type="datetimeFigureOut">
              <a:rPr lang="en-US" smtClean="0"/>
              <a:pPr/>
              <a:t>5/4/2014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B4B672C-9771-46F1-A6A1-C40AF71B5BF9}" type="datetimeFigureOut">
              <a:rPr lang="en-US" smtClean="0"/>
              <a:pPr/>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C6FFD3-7EC1-4686-B8D3-3281BEE683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B4B672C-9771-46F1-A6A1-C40AF71B5BF9}" type="datetimeFigureOut">
              <a:rPr lang="en-US" smtClean="0"/>
              <a:pPr/>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AC6FFD3-7EC1-4686-B8D3-3281BEE6831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B4B672C-9771-46F1-A6A1-C40AF71B5BF9}" type="datetimeFigureOut">
              <a:rPr lang="en-US" smtClean="0"/>
              <a:pPr/>
              <a:t>5/4/2014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AC6FFD3-7EC1-4686-B8D3-3281BEE6831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533400"/>
            <a:ext cx="6248400" cy="1219200"/>
          </a:xfrm>
        </p:spPr>
        <p:txBody>
          <a:bodyPr>
            <a:normAutofit/>
          </a:bodyPr>
          <a:lstStyle/>
          <a:p>
            <a:pPr algn="ctr"/>
            <a:r>
              <a:rPr lang="en-US" dirty="0" smtClean="0"/>
              <a:t>Aerodynamic Bump   </a:t>
            </a:r>
            <a:endParaRPr lang="en-US" dirty="0"/>
          </a:p>
        </p:txBody>
      </p:sp>
      <p:sp>
        <p:nvSpPr>
          <p:cNvPr id="3" name="Subtitle 2"/>
          <p:cNvSpPr>
            <a:spLocks noGrp="1"/>
          </p:cNvSpPr>
          <p:nvPr>
            <p:ph type="subTitle" idx="1"/>
          </p:nvPr>
        </p:nvSpPr>
        <p:spPr>
          <a:xfrm>
            <a:off x="533400" y="2514600"/>
            <a:ext cx="7854696" cy="3657600"/>
          </a:xfrm>
        </p:spPr>
        <p:txBody>
          <a:bodyPr>
            <a:normAutofit/>
          </a:bodyPr>
          <a:lstStyle/>
          <a:p>
            <a:pPr algn="ctr"/>
            <a:r>
              <a:rPr lang="en-US" dirty="0" smtClean="0"/>
              <a:t>By:</a:t>
            </a:r>
          </a:p>
          <a:p>
            <a:pPr algn="ctr"/>
            <a:r>
              <a:rPr lang="en-US" dirty="0" err="1" smtClean="0"/>
              <a:t>Amr</a:t>
            </a:r>
            <a:r>
              <a:rPr lang="en-US" dirty="0" smtClean="0"/>
              <a:t> </a:t>
            </a:r>
            <a:r>
              <a:rPr lang="en-US" dirty="0" err="1" smtClean="0"/>
              <a:t>Malhis</a:t>
            </a:r>
            <a:endParaRPr lang="en-US" dirty="0" smtClean="0"/>
          </a:p>
          <a:p>
            <a:pPr algn="ctr"/>
            <a:r>
              <a:rPr lang="en-US" dirty="0" err="1" smtClean="0"/>
              <a:t>Shadi</a:t>
            </a:r>
            <a:r>
              <a:rPr lang="en-US" dirty="0" smtClean="0"/>
              <a:t> </a:t>
            </a:r>
            <a:r>
              <a:rPr lang="en-US" dirty="0" err="1" smtClean="0"/>
              <a:t>Qazza</a:t>
            </a:r>
            <a:endParaRPr lang="en-US" dirty="0" smtClean="0"/>
          </a:p>
          <a:p>
            <a:pPr algn="ctr"/>
            <a:r>
              <a:rPr lang="en-US" dirty="0" err="1" smtClean="0"/>
              <a:t>Odai</a:t>
            </a:r>
            <a:r>
              <a:rPr lang="en-US" dirty="0" smtClean="0"/>
              <a:t> </a:t>
            </a:r>
            <a:r>
              <a:rPr lang="en-US" dirty="0" err="1" smtClean="0"/>
              <a:t>Amira</a:t>
            </a:r>
            <a:endParaRPr lang="en-US" dirty="0" smtClean="0"/>
          </a:p>
          <a:p>
            <a:pPr algn="ctr"/>
            <a:r>
              <a:rPr lang="en-US" dirty="0" smtClean="0"/>
              <a:t>Omar Abu </a:t>
            </a:r>
            <a:r>
              <a:rPr lang="en-US" dirty="0" err="1" smtClean="0"/>
              <a:t>Ghdaib</a:t>
            </a:r>
            <a:endParaRPr lang="en-US" dirty="0" smtClean="0"/>
          </a:p>
          <a:p>
            <a:pPr algn="ctr"/>
            <a:r>
              <a:rPr lang="en-US" dirty="0" smtClean="0"/>
              <a:t>Supervisor:</a:t>
            </a:r>
          </a:p>
          <a:p>
            <a:pPr algn="ctr"/>
            <a:r>
              <a:rPr lang="en-US" dirty="0" err="1" smtClean="0"/>
              <a:t>Dr.Ramez</a:t>
            </a:r>
            <a:r>
              <a:rPr lang="en-US" dirty="0" smtClean="0"/>
              <a:t> Al-Khaldi </a:t>
            </a:r>
          </a:p>
          <a:p>
            <a:pPr algn="ctr"/>
            <a:endParaRPr lang="en-US" dirty="0" smtClean="0"/>
          </a:p>
          <a:p>
            <a:pPr algn="ct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System Description</a:t>
            </a:r>
            <a:endParaRPr lang="en-US" dirty="0"/>
          </a:p>
        </p:txBody>
      </p:sp>
      <p:sp>
        <p:nvSpPr>
          <p:cNvPr id="3" name="Content Placeholder 2"/>
          <p:cNvSpPr>
            <a:spLocks noGrp="1"/>
          </p:cNvSpPr>
          <p:nvPr>
            <p:ph idx="1"/>
          </p:nvPr>
        </p:nvSpPr>
        <p:spPr/>
        <p:txBody>
          <a:bodyPr/>
          <a:lstStyle/>
          <a:p>
            <a:r>
              <a:rPr lang="en-US" sz="2400" dirty="0" smtClean="0"/>
              <a:t>The next slides will describe the device constructed, the working principle of the device and it’s components.</a:t>
            </a:r>
            <a:endParaRPr lang="ar-JO" sz="2400" dirty="0" smtClean="0"/>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IMG-20140419-WA0004.jpg"/>
          <p:cNvPicPr/>
          <p:nvPr/>
        </p:nvPicPr>
        <p:blipFill>
          <a:blip r:embed="rId2" cstate="print"/>
          <a:stretch>
            <a:fillRect/>
          </a:stretch>
        </p:blipFill>
        <p:spPr>
          <a:xfrm>
            <a:off x="0" y="0"/>
            <a:ext cx="9143999" cy="6858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Working Principle:</a:t>
            </a:r>
            <a:endParaRPr lang="en-US" dirty="0"/>
          </a:p>
        </p:txBody>
      </p:sp>
      <p:sp>
        <p:nvSpPr>
          <p:cNvPr id="3" name="Content Placeholder 2"/>
          <p:cNvSpPr>
            <a:spLocks noGrp="1"/>
          </p:cNvSpPr>
          <p:nvPr>
            <p:ph idx="1"/>
          </p:nvPr>
        </p:nvSpPr>
        <p:spPr>
          <a:xfrm>
            <a:off x="457200" y="1828800"/>
            <a:ext cx="8229600" cy="4389120"/>
          </a:xfrm>
        </p:spPr>
        <p:txBody>
          <a:bodyPr>
            <a:normAutofit/>
          </a:bodyPr>
          <a:lstStyle/>
          <a:p>
            <a:r>
              <a:rPr lang="en-US" sz="2400" dirty="0" smtClean="0"/>
              <a:t>When the vehicle cross over the bump the board metal plate presses the bump down in order to make a pressure inside the  flexible pipes .</a:t>
            </a:r>
          </a:p>
          <a:p>
            <a:endParaRPr lang="en-US" sz="2400" dirty="0" smtClean="0"/>
          </a:p>
          <a:p>
            <a:r>
              <a:rPr lang="en-US" sz="2400" dirty="0" smtClean="0"/>
              <a:t> There are springs to keep the bump standing, Air rushes by the weight of the cars , then the air go to the generator through the pipes that connected to foot air pump so it’s transfer the air flow directly to the generator blades.</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a:bodyPr>
          <a:lstStyle/>
          <a:p>
            <a:r>
              <a:rPr lang="en-US" sz="2400" dirty="0" smtClean="0"/>
              <a:t> After the air arrived to the generator blades it will rotate to generate electricity , and the amount of electricity generated depending on the amount of air flow that rotate the generator.</a:t>
            </a:r>
          </a:p>
          <a:p>
            <a:endParaRPr lang="en-US" sz="2400" dirty="0" smtClean="0"/>
          </a:p>
          <a:p>
            <a:endParaRPr lang="en-US" sz="2400" dirty="0" smtClean="0"/>
          </a:p>
          <a:p>
            <a:r>
              <a:rPr lang="en-US" sz="2400" dirty="0" smtClean="0"/>
              <a:t>Generator which produce a continuous electrical current DC or AC depending on the type of generator used and amount of energy generated by an electricity transformer and send the power to the electricity grid or stored in stationary batteries</a:t>
            </a:r>
          </a:p>
          <a:p>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r>
              <a:rPr lang="en-US" sz="2400" dirty="0" smtClean="0"/>
              <a:t> The springs inside bumps raising the upper plate of the bump so that after crossing the vehicle and  pull the air  into  the bump it will  reflect the air again.</a:t>
            </a:r>
          </a:p>
          <a:p>
            <a:endParaRPr lang="en-US" sz="2400" dirty="0" smtClean="0"/>
          </a:p>
          <a:p>
            <a:endParaRPr lang="en-US" sz="2400" dirty="0" smtClean="0"/>
          </a:p>
          <a:p>
            <a:endParaRPr lang="en-US" sz="2400" dirty="0" smtClean="0"/>
          </a:p>
          <a:p>
            <a:endParaRPr lang="en-US" sz="2400" dirty="0" smtClean="0"/>
          </a:p>
          <a:p>
            <a:r>
              <a:rPr lang="en-US" sz="2400" dirty="0" smtClean="0"/>
              <a:t>Then  </a:t>
            </a:r>
            <a:r>
              <a:rPr lang="en-US" sz="2400" dirty="0" smtClean="0"/>
              <a:t>the bump ready to receive another vehicle to repeat the cycle.</a:t>
            </a:r>
          </a:p>
          <a:p>
            <a:pPr>
              <a:buNone/>
            </a:pPr>
            <a:r>
              <a:rPr lang="en-US" sz="2400" b="1" dirty="0" smtClean="0"/>
              <a:t> </a:t>
            </a: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System:</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Foot air pump</a:t>
            </a:r>
          </a:p>
          <a:p>
            <a:pPr marL="514350" indent="-514350">
              <a:buFont typeface="+mj-lt"/>
              <a:buAutoNum type="arabicPeriod"/>
            </a:pPr>
            <a:r>
              <a:rPr lang="en-US" dirty="0" smtClean="0"/>
              <a:t>Generator</a:t>
            </a:r>
          </a:p>
          <a:p>
            <a:pPr marL="514350" indent="-514350">
              <a:buFont typeface="+mj-lt"/>
              <a:buAutoNum type="arabicPeriod"/>
            </a:pPr>
            <a:r>
              <a:rPr lang="en-US" dirty="0" smtClean="0"/>
              <a:t>Ramp Base</a:t>
            </a:r>
          </a:p>
          <a:p>
            <a:pPr marL="514350" indent="-514350">
              <a:buFont typeface="+mj-lt"/>
              <a:buAutoNum type="arabicPeriod"/>
            </a:pPr>
            <a:r>
              <a:rPr lang="en-US" dirty="0" smtClean="0"/>
              <a:t>The Ramp</a:t>
            </a:r>
          </a:p>
          <a:p>
            <a:pPr marL="514350" indent="-514350">
              <a:buFont typeface="+mj-lt"/>
              <a:buAutoNum type="arabicPeriod"/>
            </a:pPr>
            <a:r>
              <a:rPr lang="en-US" dirty="0" smtClean="0"/>
              <a:t>Pipes</a:t>
            </a:r>
          </a:p>
          <a:p>
            <a:pPr marL="514350" indent="-514350">
              <a:buFont typeface="+mj-lt"/>
              <a:buAutoNum type="arabicPeriod"/>
            </a:pPr>
            <a:r>
              <a:rPr lang="en-US" dirty="0" smtClean="0"/>
              <a:t>Led Light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 air pump:</a:t>
            </a:r>
            <a:endParaRPr lang="en-US" dirty="0"/>
          </a:p>
        </p:txBody>
      </p:sp>
      <p:sp>
        <p:nvSpPr>
          <p:cNvPr id="3" name="Content Placeholder 2"/>
          <p:cNvSpPr>
            <a:spLocks noGrp="1"/>
          </p:cNvSpPr>
          <p:nvPr>
            <p:ph idx="1"/>
          </p:nvPr>
        </p:nvSpPr>
        <p:spPr/>
        <p:txBody>
          <a:bodyPr>
            <a:normAutofit/>
          </a:bodyPr>
          <a:lstStyle/>
          <a:p>
            <a:pPr fontAlgn="t"/>
            <a:r>
              <a:rPr lang="en-US" sz="2400" dirty="0" smtClean="0"/>
              <a:t> The foot air pump which consist of a torsion spring, two plastic plate and a rubber material to cover the pump, we will use five foot air pump.</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 air pump</a:t>
            </a:r>
            <a:endParaRPr lang="en-US" dirty="0"/>
          </a:p>
        </p:txBody>
      </p:sp>
      <p:pic>
        <p:nvPicPr>
          <p:cNvPr id="4" name="Content Placeholder 3" descr="C:\Users\muhyi\Desktop\0073782602073_P321166_500X500.jpg"/>
          <p:cNvPicPr>
            <a:picLocks noGrp="1"/>
          </p:cNvPicPr>
          <p:nvPr>
            <p:ph idx="1"/>
          </p:nvPr>
        </p:nvPicPr>
        <p:blipFill>
          <a:blip r:embed="rId2" cstate="print"/>
          <a:srcRect/>
          <a:stretch>
            <a:fillRect/>
          </a:stretch>
        </p:blipFill>
        <p:spPr bwMode="auto">
          <a:xfrm>
            <a:off x="1447800" y="1935163"/>
            <a:ext cx="6095999" cy="4389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Generator:</a:t>
            </a:r>
            <a:endParaRPr lang="en-US" dirty="0"/>
          </a:p>
        </p:txBody>
      </p:sp>
      <p:sp>
        <p:nvSpPr>
          <p:cNvPr id="3" name="Content Placeholder 2"/>
          <p:cNvSpPr>
            <a:spLocks noGrp="1"/>
          </p:cNvSpPr>
          <p:nvPr>
            <p:ph idx="1"/>
          </p:nvPr>
        </p:nvSpPr>
        <p:spPr/>
        <p:txBody>
          <a:bodyPr>
            <a:normAutofit/>
          </a:bodyPr>
          <a:lstStyle/>
          <a:p>
            <a:r>
              <a:rPr lang="en-US" sz="2400" dirty="0" smtClean="0"/>
              <a:t>We will use a 12 </a:t>
            </a:r>
            <a:r>
              <a:rPr lang="en-US" sz="1800" dirty="0" smtClean="0"/>
              <a:t>VDC</a:t>
            </a:r>
            <a:r>
              <a:rPr lang="en-US" sz="2400" dirty="0" smtClean="0"/>
              <a:t> generator which considered as an educational generator.</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C:\Users\home\Desktop\10176017_10203039939332638_1300253449600014685_n.jpg"/>
          <p:cNvPicPr>
            <a:picLocks noChangeAspect="1" noChangeArrowheads="1"/>
          </p:cNvPicPr>
          <p:nvPr/>
        </p:nvPicPr>
        <p:blipFill>
          <a:blip r:embed="rId2" cstate="print"/>
          <a:srcRect/>
          <a:stretch>
            <a:fillRect/>
          </a:stretch>
        </p:blipFill>
        <p:spPr bwMode="auto">
          <a:xfrm>
            <a:off x="0" y="0"/>
            <a:ext cx="9144000" cy="7772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dirty="0" smtClean="0"/>
              <a:t>Content</a:t>
            </a:r>
            <a:endParaRPr lang="en-US" dirty="0"/>
          </a:p>
        </p:txBody>
      </p:sp>
      <p:graphicFrame>
        <p:nvGraphicFramePr>
          <p:cNvPr id="4" name="Content Placeholder 5"/>
          <p:cNvGraphicFramePr>
            <a:graphicFrameLocks noGrp="1"/>
          </p:cNvGraphicFramePr>
          <p:nvPr>
            <p:ph idx="1"/>
          </p:nvPr>
        </p:nvGraphicFramePr>
        <p:xfrm>
          <a:off x="0" y="1340768"/>
          <a:ext cx="9144000" cy="5517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Ramp Base:</a:t>
            </a:r>
            <a:endParaRPr lang="en-US" dirty="0"/>
          </a:p>
        </p:txBody>
      </p:sp>
      <p:sp>
        <p:nvSpPr>
          <p:cNvPr id="3" name="Content Placeholder 2"/>
          <p:cNvSpPr>
            <a:spLocks noGrp="1"/>
          </p:cNvSpPr>
          <p:nvPr>
            <p:ph idx="1"/>
          </p:nvPr>
        </p:nvSpPr>
        <p:spPr/>
        <p:txBody>
          <a:bodyPr>
            <a:normAutofit/>
          </a:bodyPr>
          <a:lstStyle/>
          <a:p>
            <a:pPr fontAlgn="t"/>
            <a:r>
              <a:rPr lang="en-US" sz="2400" dirty="0" smtClean="0"/>
              <a:t>The ramp base is making from steel and we use it to put the pipes inside - that comes from the foot air pumps - also to protect the pipes.</a:t>
            </a:r>
          </a:p>
          <a:p>
            <a:pPr>
              <a:buNone/>
            </a:pP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Ramp Base:</a:t>
            </a:r>
            <a:endParaRPr lang="en-US" dirty="0"/>
          </a:p>
        </p:txBody>
      </p:sp>
      <p:pic>
        <p:nvPicPr>
          <p:cNvPr id="4" name="Content Placeholder 3" descr="IMG-20140419-WA0005.jpg"/>
          <p:cNvPicPr>
            <a:picLocks noGrp="1"/>
          </p:cNvPicPr>
          <p:nvPr>
            <p:ph idx="1"/>
          </p:nvPr>
        </p:nvPicPr>
        <p:blipFill>
          <a:blip r:embed="rId2" cstate="print"/>
          <a:stretch>
            <a:fillRect/>
          </a:stretch>
        </p:blipFill>
        <p:spPr>
          <a:xfrm>
            <a:off x="1676400" y="1935163"/>
            <a:ext cx="5486400" cy="438943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Ramp:</a:t>
            </a:r>
            <a:endParaRPr lang="en-US" dirty="0"/>
          </a:p>
        </p:txBody>
      </p:sp>
      <p:sp>
        <p:nvSpPr>
          <p:cNvPr id="3" name="Content Placeholder 2"/>
          <p:cNvSpPr>
            <a:spLocks noGrp="1"/>
          </p:cNvSpPr>
          <p:nvPr>
            <p:ph idx="1"/>
          </p:nvPr>
        </p:nvSpPr>
        <p:spPr/>
        <p:txBody>
          <a:bodyPr>
            <a:normAutofit/>
          </a:bodyPr>
          <a:lstStyle/>
          <a:p>
            <a:r>
              <a:rPr lang="en-US" sz="2400" dirty="0" smtClean="0"/>
              <a:t>The ramp which considered as the main component of this project which it included two steel plates the upper one is to deal with the compression of the load of car and the other one is to stick with the ramp bas which it's fixed to the ground, the ramp consist of five foot air pump and there is a wholes on the lower plate to allow to pipes to go through the ramp base to give the air to generator. </a:t>
            </a:r>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model of the project:</a:t>
            </a:r>
            <a:endParaRPr lang="en-US" dirty="0"/>
          </a:p>
        </p:txBody>
      </p:sp>
      <p:pic>
        <p:nvPicPr>
          <p:cNvPr id="4" name="Content Placeholder 3" descr="IMG-20140419-WA0004.jpg"/>
          <p:cNvPicPr>
            <a:picLocks noGrp="1"/>
          </p:cNvPicPr>
          <p:nvPr>
            <p:ph idx="1"/>
          </p:nvPr>
        </p:nvPicPr>
        <p:blipFill>
          <a:blip r:embed="rId2" cstate="print"/>
          <a:stretch>
            <a:fillRect/>
          </a:stretch>
        </p:blipFill>
        <p:spPr>
          <a:xfrm>
            <a:off x="1371600" y="1935163"/>
            <a:ext cx="6400800" cy="4389437"/>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CONSTRAINS AND PROBLEM: </a:t>
            </a:r>
            <a:endParaRPr lang="en-US" dirty="0"/>
          </a:p>
        </p:txBody>
      </p:sp>
      <p:sp>
        <p:nvSpPr>
          <p:cNvPr id="3" name="Content Placeholder 2"/>
          <p:cNvSpPr>
            <a:spLocks noGrp="1"/>
          </p:cNvSpPr>
          <p:nvPr>
            <p:ph idx="1"/>
          </p:nvPr>
        </p:nvSpPr>
        <p:spPr/>
        <p:txBody>
          <a:bodyPr>
            <a:normAutofit/>
          </a:bodyPr>
          <a:lstStyle/>
          <a:p>
            <a:r>
              <a:rPr lang="en-US" sz="2400" dirty="0" smtClean="0"/>
              <a:t>We faced a lot of problem which they are: </a:t>
            </a:r>
          </a:p>
          <a:p>
            <a:endParaRPr lang="en-US" sz="2400" dirty="0" smtClean="0"/>
          </a:p>
          <a:p>
            <a:pPr marL="514350" indent="-514350" fontAlgn="t">
              <a:buFont typeface="+mj-lt"/>
              <a:buAutoNum type="arabicPeriod"/>
            </a:pPr>
            <a:r>
              <a:rPr lang="en-US" sz="2400" b="1" dirty="0" smtClean="0"/>
              <a:t> </a:t>
            </a:r>
            <a:r>
              <a:rPr lang="en-US" sz="2400" dirty="0" smtClean="0"/>
              <a:t>The existence of wells turbine and the material we used to pressurized:</a:t>
            </a:r>
          </a:p>
          <a:p>
            <a:pPr marL="514350" indent="-514350" fontAlgn="t">
              <a:buFont typeface="+mj-lt"/>
              <a:buAutoNum type="arabicPeriod"/>
            </a:pPr>
            <a:endParaRPr lang="en-US" sz="2400" dirty="0" smtClean="0"/>
          </a:p>
          <a:p>
            <a:pPr marL="514350" indent="-514350" fontAlgn="t">
              <a:buFont typeface="+mj-lt"/>
              <a:buAutoNum type="arabicPeriod"/>
            </a:pPr>
            <a:r>
              <a:rPr lang="en-US" sz="2400" dirty="0" smtClean="0"/>
              <a:t>The existence of spring that we designed to use it inside the ramp </a:t>
            </a:r>
          </a:p>
          <a:p>
            <a:pPr marL="514350" indent="-514350" fontAlgn="t">
              <a:buFont typeface="+mj-lt"/>
              <a:buAutoNum type="arabicPeriod"/>
            </a:pPr>
            <a:endParaRPr lang="en-US" sz="2400" dirty="0" smtClean="0"/>
          </a:p>
          <a:p>
            <a:pPr marL="514350" indent="-514350" fontAlgn="t">
              <a:buFont typeface="+mj-lt"/>
              <a:buAutoNum type="arabicPeriod"/>
            </a:pPr>
            <a:r>
              <a:rPr lang="en-US" sz="2400" dirty="0" smtClean="0"/>
              <a:t>The air bumps that available in the market are not withstand a high number of pushes over it </a:t>
            </a:r>
          </a:p>
          <a:p>
            <a:pPr marL="514350" indent="-514350" fontAlgn="t">
              <a:buFont typeface="+mj-lt"/>
              <a:buAutoNum type="arabicPeriod"/>
            </a:pPr>
            <a:endParaRPr lang="en-US" dirty="0" smtClean="0"/>
          </a:p>
          <a:p>
            <a:pPr marL="514350" indent="-514350" fontAlgn="t">
              <a:buFont typeface="+mj-lt"/>
              <a:buAutoNum type="arabicPeriod"/>
            </a:pPr>
            <a:endParaRPr lang="en-US" dirty="0" smtClean="0"/>
          </a:p>
          <a:p>
            <a:pPr marL="514350" indent="-514350" fontAlgn="t">
              <a:buFont typeface="+mj-lt"/>
              <a:buAutoNum type="arabicPeriod"/>
            </a:pPr>
            <a:endParaRPr lang="en-US" dirty="0" smtClean="0"/>
          </a:p>
          <a:p>
            <a:pPr marL="514350" indent="-514350" fontAlgn="t">
              <a:buFont typeface="+mj-lt"/>
              <a:buAutoNum type="arabicPeriod"/>
            </a:pPr>
            <a:endParaRPr lang="en-US" dirty="0" smtClean="0"/>
          </a:p>
          <a:p>
            <a:pPr marL="514350" indent="-514350" fontAlgn="t">
              <a:buFont typeface="+mj-lt"/>
              <a:buAutoNum type="arabicPeriod"/>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pPr marL="514350" indent="-514350">
              <a:buNone/>
            </a:pPr>
            <a:r>
              <a:rPr lang="en-US" dirty="0" smtClean="0">
                <a:solidFill>
                  <a:schemeClr val="tx2">
                    <a:lumMod val="40000"/>
                    <a:lumOff val="60000"/>
                  </a:schemeClr>
                </a:solidFill>
              </a:rPr>
              <a:t>4.	</a:t>
            </a:r>
            <a:r>
              <a:rPr lang="en-US" sz="2400" dirty="0" smtClean="0"/>
              <a:t>The process of generating electricity and the two factors that the process depends on :</a:t>
            </a:r>
          </a:p>
          <a:p>
            <a:pPr marL="514350" indent="-514350"/>
            <a:r>
              <a:rPr lang="en-US" sz="2400" dirty="0" smtClean="0"/>
              <a:t>The pressure that produces an air flow:</a:t>
            </a:r>
            <a:br>
              <a:rPr lang="en-US" sz="2400" dirty="0" smtClean="0"/>
            </a:br>
            <a:endParaRPr lang="en-US" sz="2400" dirty="0" smtClean="0"/>
          </a:p>
          <a:p>
            <a:pPr marL="514350" indent="-514350"/>
            <a:r>
              <a:rPr lang="en-US" sz="2400" dirty="0" smtClean="0"/>
              <a:t>The continuous of the air flow to turn the blades of the generator</a:t>
            </a:r>
          </a:p>
          <a:p>
            <a:pPr marL="514350" indent="-514350"/>
            <a:endParaRPr lang="en-US" dirty="0" smtClean="0"/>
          </a:p>
          <a:p>
            <a:pPr marL="514350" indent="-514350">
              <a:buNone/>
            </a:pPr>
            <a:r>
              <a:rPr lang="en-US" dirty="0" smtClean="0">
                <a:solidFill>
                  <a:schemeClr val="bg2">
                    <a:lumMod val="75000"/>
                  </a:schemeClr>
                </a:solidFill>
              </a:rPr>
              <a:t>5.	</a:t>
            </a:r>
            <a:r>
              <a:rPr lang="en-US" sz="2400" dirty="0" smtClean="0"/>
              <a:t>The generator choosing , we had to make a choice between two generator which they are considering the best generator</a:t>
            </a:r>
            <a:endParaRPr lang="en-US" dirty="0" smtClean="0">
              <a:solidFill>
                <a:schemeClr val="bg2">
                  <a:lumMod val="7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pPr marL="514350" indent="-514350">
              <a:buNone/>
            </a:pPr>
            <a:r>
              <a:rPr lang="en-US" dirty="0" smtClean="0">
                <a:solidFill>
                  <a:schemeClr val="bg2">
                    <a:lumMod val="75000"/>
                  </a:schemeClr>
                </a:solidFill>
              </a:rPr>
              <a:t>6.	</a:t>
            </a:r>
            <a:r>
              <a:rPr lang="en-US" dirty="0" smtClean="0"/>
              <a:t>This kind of project need a hug financial support</a:t>
            </a:r>
            <a:endParaRPr lang="en-US" dirty="0">
              <a:solidFill>
                <a:schemeClr val="bg2">
                  <a:lumMod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DISCUSSION:</a:t>
            </a:r>
            <a:endParaRPr lang="en-US" dirty="0"/>
          </a:p>
        </p:txBody>
      </p:sp>
      <p:sp>
        <p:nvSpPr>
          <p:cNvPr id="3" name="Content Placeholder 2"/>
          <p:cNvSpPr>
            <a:spLocks noGrp="1"/>
          </p:cNvSpPr>
          <p:nvPr>
            <p:ph idx="1"/>
          </p:nvPr>
        </p:nvSpPr>
        <p:spPr/>
        <p:txBody>
          <a:bodyPr/>
          <a:lstStyle/>
          <a:p>
            <a:pPr fontAlgn="t"/>
            <a:r>
              <a:rPr lang="en-US" sz="2400" dirty="0" smtClean="0"/>
              <a:t>Experiments were conducted to simulate the motion of the airflow through the air bumps to the generator .</a:t>
            </a:r>
          </a:p>
          <a:p>
            <a:pPr fontAlgn="t">
              <a:buNone/>
            </a:pPr>
            <a:r>
              <a:rPr lang="en-US" sz="2400" dirty="0" smtClean="0"/>
              <a:t> </a:t>
            </a:r>
          </a:p>
          <a:p>
            <a:pPr fontAlgn="t">
              <a:buNone/>
            </a:pPr>
            <a:endParaRPr lang="en-US" sz="2400" dirty="0" smtClean="0"/>
          </a:p>
          <a:p>
            <a:pPr>
              <a:buNone/>
            </a:pPr>
            <a:r>
              <a:rPr lang="en-US" sz="2400" dirty="0" smtClean="0"/>
              <a:t> </a:t>
            </a:r>
          </a:p>
          <a:p>
            <a:pPr fontAlgn="t">
              <a:buNone/>
            </a:pP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lstStyle/>
          <a:p>
            <a:r>
              <a:rPr lang="en-US" sz="2400" dirty="0" smtClean="0"/>
              <a:t>Pressure of air foot pump:</a:t>
            </a:r>
          </a:p>
          <a:p>
            <a:endParaRPr lang="en-US" sz="2400" dirty="0" smtClean="0"/>
          </a:p>
          <a:p>
            <a:pPr>
              <a:buNone/>
            </a:pPr>
            <a:endParaRPr lang="en-US" sz="2400" dirty="0" smtClean="0"/>
          </a:p>
          <a:p>
            <a:pPr fontAlgn="t"/>
            <a:r>
              <a:rPr lang="en-US" sz="2400" dirty="0" smtClean="0"/>
              <a:t> the pump achieves the air pressure 2.68 psi. this data is given is per one air foot pump.</a:t>
            </a:r>
          </a:p>
          <a:p>
            <a:pPr fontAlgn="t"/>
            <a:endParaRPr lang="en-US" sz="2400" dirty="0" smtClean="0"/>
          </a:p>
          <a:p>
            <a:pPr fontAlgn="t"/>
            <a:endParaRPr lang="en-US" sz="2400" dirty="0" smtClean="0"/>
          </a:p>
          <a:p>
            <a:pPr fontAlgn="t"/>
            <a:r>
              <a:rPr lang="en-US" sz="2400" dirty="0" smtClean="0"/>
              <a:t>in this project we use five air foot pumps so it gave us 10.5 psi but this pressure is not enough to give us a continuous air flow.</a:t>
            </a:r>
          </a:p>
          <a:p>
            <a:pPr fontAlgn="t">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lstStyle/>
          <a:p>
            <a:pPr fontAlgn="t">
              <a:buNone/>
            </a:pPr>
            <a:endParaRPr lang="en-US" sz="2800" dirty="0" smtClean="0"/>
          </a:p>
          <a:p>
            <a:pPr fontAlgn="t"/>
            <a:r>
              <a:rPr lang="en-US" sz="2800" dirty="0" smtClean="0"/>
              <a:t>The data of the system, which contains the pressure of the air foot pump, the quantity of voltage generated.</a:t>
            </a:r>
          </a:p>
          <a:p>
            <a:pPr fontAlgn="t"/>
            <a:endParaRPr lang="en-US" sz="2800" dirty="0" smtClean="0"/>
          </a:p>
          <a:p>
            <a:r>
              <a:rPr lang="en-US" sz="2800" dirty="0" smtClean="0"/>
              <a:t>the generator (12VDC Generator) which it’s considered as an educational generator gave us these data:</a:t>
            </a:r>
          </a:p>
          <a:p>
            <a:pPr fontAlgn="t"/>
            <a:endParaRPr 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pPr algn="ctr"/>
            <a:r>
              <a:rPr lang="en-US" dirty="0" smtClean="0"/>
              <a:t>Project overview</a:t>
            </a:r>
            <a:endParaRPr lang="en-US" dirty="0"/>
          </a:p>
        </p:txBody>
      </p:sp>
      <p:sp>
        <p:nvSpPr>
          <p:cNvPr id="3" name="Content Placeholder 2"/>
          <p:cNvSpPr>
            <a:spLocks noGrp="1"/>
          </p:cNvSpPr>
          <p:nvPr>
            <p:ph idx="1"/>
          </p:nvPr>
        </p:nvSpPr>
        <p:spPr/>
        <p:txBody>
          <a:bodyPr>
            <a:normAutofit/>
          </a:bodyPr>
          <a:lstStyle/>
          <a:p>
            <a:r>
              <a:rPr lang="en-US" sz="2400" dirty="0" smtClean="0"/>
              <a:t>Today, our energy system is based on motion of the cars over the bump that will concentrated on an aerodynamic energy which consist in every city in the world due to the daily increasing in cars amount.</a:t>
            </a:r>
          </a:p>
          <a:p>
            <a:endParaRPr lang="en-US" sz="2400" dirty="0" smtClean="0"/>
          </a:p>
          <a:p>
            <a:pPr>
              <a:buNone/>
            </a:pPr>
            <a:endParaRPr lang="en-US" sz="2400" dirty="0" smtClean="0"/>
          </a:p>
          <a:p>
            <a:r>
              <a:rPr lang="en-US" sz="2400" dirty="0" smtClean="0"/>
              <a:t>Most regions, particularly developing countries are experiencing significant energy demand growth which puts pressure on global energy sources.</a:t>
            </a:r>
          </a:p>
          <a:p>
            <a:endParaRPr lang="en-US" sz="2800" dirty="0" smtClean="0"/>
          </a:p>
          <a:p>
            <a:endParaRPr lang="en-US" sz="2800" dirty="0" smtClean="0"/>
          </a:p>
          <a:p>
            <a:endParaRPr lang="en-US" sz="2800" dirty="0" smtClean="0"/>
          </a:p>
          <a:p>
            <a:endParaRPr lang="ar-JO" sz="2800"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yes\Desktop\12312123.png"/>
          <p:cNvPicPr>
            <a:picLocks noGrp="1" noChangeAspect="1" noChangeArrowheads="1"/>
          </p:cNvPicPr>
          <p:nvPr>
            <p:ph idx="1"/>
          </p:nvPr>
        </p:nvPicPr>
        <p:blipFill>
          <a:blip r:embed="rId2" cstate="print"/>
          <a:srcRect/>
          <a:stretch>
            <a:fillRect/>
          </a:stretch>
        </p:blipFill>
        <p:spPr bwMode="auto">
          <a:xfrm>
            <a:off x="1524000" y="2286000"/>
            <a:ext cx="6443227" cy="3124199"/>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RECOMMENDATIONS and conclusions:</a:t>
            </a:r>
            <a:endParaRPr lang="en-US" dirty="0"/>
          </a:p>
        </p:txBody>
      </p:sp>
      <p:sp>
        <p:nvSpPr>
          <p:cNvPr id="3" name="Content Placeholder 2"/>
          <p:cNvSpPr>
            <a:spLocks noGrp="1"/>
          </p:cNvSpPr>
          <p:nvPr>
            <p:ph idx="1"/>
          </p:nvPr>
        </p:nvSpPr>
        <p:spPr/>
        <p:txBody>
          <a:bodyPr>
            <a:normAutofit/>
          </a:bodyPr>
          <a:lstStyle/>
          <a:p>
            <a:r>
              <a:rPr lang="en-US" sz="2400" dirty="0" smtClean="0"/>
              <a:t>Based on the theoretical and experimental problems that we faced we recommend the following:</a:t>
            </a:r>
          </a:p>
          <a:p>
            <a:pPr>
              <a:buNone/>
            </a:pPr>
            <a:r>
              <a:rPr lang="en-US" sz="2400" dirty="0" smtClean="0"/>
              <a:t> </a:t>
            </a:r>
          </a:p>
          <a:p>
            <a:pPr marL="514350" indent="-514350">
              <a:buFont typeface="+mj-lt"/>
              <a:buAutoNum type="arabicPeriod"/>
            </a:pPr>
            <a:r>
              <a:rPr lang="en-US" sz="2400" dirty="0" smtClean="0"/>
              <a:t>Because of the air flow was irregular and discontinues so it must be stored in pressure cylinder which contains a control unit to evacuate the air at a specific point to insure the large amount of air flow which give us the large amount of aerodynamic energy to produce the electricity.</a:t>
            </a:r>
          </a:p>
          <a:p>
            <a:pPr marL="514350" indent="-514350">
              <a:buFont typeface="+mj-lt"/>
              <a:buAutoNum type="arabicPeriod"/>
            </a:pPr>
            <a:endParaRPr 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lstStyle/>
          <a:p>
            <a:pPr marL="514350" lvl="1" indent="-514350">
              <a:buClr>
                <a:schemeClr val="accent3"/>
              </a:buClr>
              <a:buSzPct val="95000"/>
              <a:buNone/>
            </a:pPr>
            <a:r>
              <a:rPr lang="en-US" dirty="0" smtClean="0">
                <a:solidFill>
                  <a:schemeClr val="bg2">
                    <a:lumMod val="75000"/>
                  </a:schemeClr>
                </a:solidFill>
              </a:rPr>
              <a:t>2.</a:t>
            </a:r>
            <a:r>
              <a:rPr lang="en-US" dirty="0" smtClean="0"/>
              <a:t>	To insure a large amount of air flow and energy it's recommended to use multisystem inside the ramp to give a huge amount of air such as to use a piston and springs which it's improving the coefficient of performance.</a:t>
            </a:r>
            <a:br>
              <a:rPr lang="en-US" dirty="0" smtClean="0"/>
            </a:br>
            <a:endParaRPr lang="en-US" sz="2000" dirty="0" smtClean="0"/>
          </a:p>
          <a:p>
            <a:pPr marL="514350" indent="-514350">
              <a:buNone/>
            </a:pPr>
            <a:endParaRPr lang="en-US" dirty="0" smtClean="0"/>
          </a:p>
          <a:p>
            <a:pPr marL="514350" indent="-514350">
              <a:buNone/>
            </a:pPr>
            <a:endParaRPr lang="en-US" dirty="0" smtClean="0"/>
          </a:p>
          <a:p>
            <a:pPr marL="514350" lvl="1" indent="-514350">
              <a:buClr>
                <a:schemeClr val="accent3"/>
              </a:buClr>
              <a:buSzPct val="95000"/>
              <a:buNone/>
            </a:pPr>
            <a:r>
              <a:rPr lang="en-US" dirty="0" smtClean="0">
                <a:solidFill>
                  <a:schemeClr val="bg2">
                    <a:lumMod val="75000"/>
                  </a:schemeClr>
                </a:solidFill>
              </a:rPr>
              <a:t>3.</a:t>
            </a:r>
            <a:r>
              <a:rPr lang="en-US" dirty="0" smtClean="0"/>
              <a:t>	 Manufacturing a new turbine with special specification blades and generator can rotate at low air flow with low friction pipes to have the desired energy and electricity.</a:t>
            </a:r>
            <a:endParaRPr lang="en-US" sz="2000" dirty="0" smtClean="0"/>
          </a:p>
          <a:p>
            <a:pPr marL="514350" indent="-514350">
              <a:buNone/>
            </a:pP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92500"/>
          </a:bodyPr>
          <a:lstStyle/>
          <a:p>
            <a:pPr marL="274320" lvl="1" indent="-274320">
              <a:buClr>
                <a:schemeClr val="accent3"/>
              </a:buClr>
              <a:buSzPct val="95000"/>
              <a:buNone/>
            </a:pPr>
            <a:endParaRPr lang="en-US" sz="2600" dirty="0" smtClean="0"/>
          </a:p>
          <a:p>
            <a:pPr marL="457200" lvl="1" indent="-457200">
              <a:buClr>
                <a:schemeClr val="accent3"/>
              </a:buClr>
              <a:buSzPct val="95000"/>
              <a:buAutoNum type="arabicPeriod" startAt="4"/>
            </a:pPr>
            <a:r>
              <a:rPr lang="en-US" sz="2600" dirty="0" smtClean="0"/>
              <a:t>High rubber material specifications to install inside the ramp to sustain the high pressure.</a:t>
            </a:r>
          </a:p>
          <a:p>
            <a:pPr marL="457200" lvl="1" indent="-457200">
              <a:buClr>
                <a:schemeClr val="accent3"/>
              </a:buClr>
              <a:buSzPct val="95000"/>
              <a:buAutoNum type="arabicPeriod" startAt="4"/>
            </a:pPr>
            <a:endParaRPr lang="en-US" sz="2000" dirty="0" smtClean="0"/>
          </a:p>
          <a:p>
            <a:pPr marL="457200" lvl="1" indent="-457200">
              <a:buClr>
                <a:schemeClr val="accent3"/>
              </a:buClr>
              <a:buSzPct val="95000"/>
              <a:buAutoNum type="arabicPeriod" startAt="4"/>
            </a:pPr>
            <a:endParaRPr lang="en-US" sz="2600" dirty="0" smtClean="0"/>
          </a:p>
          <a:p>
            <a:pPr marL="457200" lvl="1" indent="-457200">
              <a:buClr>
                <a:schemeClr val="accent3"/>
              </a:buClr>
              <a:buSzPct val="95000"/>
              <a:buAutoNum type="arabicPeriod" startAt="4"/>
            </a:pPr>
            <a:r>
              <a:rPr lang="en-US" sz="2600" dirty="0" smtClean="0"/>
              <a:t>Put more than three ramps in series way in each side of street to gain more energy which converted to electricity.</a:t>
            </a:r>
          </a:p>
          <a:p>
            <a:pPr marL="457200" lvl="1" indent="-457200">
              <a:buClr>
                <a:schemeClr val="accent3"/>
              </a:buClr>
              <a:buSzPct val="95000"/>
              <a:buAutoNum type="arabicPeriod" startAt="4"/>
            </a:pPr>
            <a:endParaRPr lang="en-US" sz="2600" dirty="0" smtClean="0"/>
          </a:p>
          <a:p>
            <a:pPr marL="457200" lvl="1" indent="-457200">
              <a:buClr>
                <a:schemeClr val="accent3"/>
              </a:buClr>
              <a:buSzPct val="95000"/>
              <a:buAutoNum type="arabicPeriod" startAt="4"/>
            </a:pPr>
            <a:endParaRPr lang="en-US" sz="2600" dirty="0" smtClean="0"/>
          </a:p>
          <a:p>
            <a:pPr marL="457200" lvl="1" indent="-457200">
              <a:buClr>
                <a:schemeClr val="accent3"/>
              </a:buClr>
              <a:buSzPct val="95000"/>
              <a:buFont typeface="Wingdings 2"/>
              <a:buAutoNum type="arabicPeriod" startAt="4"/>
            </a:pPr>
            <a:r>
              <a:rPr lang="en-US" sz="2600" dirty="0" smtClean="0"/>
              <a:t>Using more principles of operating  such as operate on hydraulic system because the specific energy.</a:t>
            </a:r>
            <a:r>
              <a:rPr lang="en-US" sz="2600" b="1" dirty="0" smtClean="0"/>
              <a:t> </a:t>
            </a:r>
            <a:r>
              <a:rPr lang="en-US" sz="2600" dirty="0" smtClean="0"/>
              <a:t>for oil is higher than air so we recommend working this project as a hydraulic system.  </a:t>
            </a:r>
          </a:p>
          <a:p>
            <a:pPr marL="457200" lvl="1" indent="-457200">
              <a:buClr>
                <a:schemeClr val="accent3"/>
              </a:buClr>
              <a:buSzPct val="95000"/>
              <a:buAutoNum type="arabicPeriod" startAt="4"/>
            </a:pPr>
            <a:endParaRPr lang="en-US" sz="2000" dirty="0" smtClean="0"/>
          </a:p>
          <a:p>
            <a:pPr>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143000"/>
          </a:xfrm>
        </p:spPr>
        <p:txBody>
          <a:bodyPr/>
          <a:lstStyle/>
          <a:p>
            <a:r>
              <a:rPr lang="en-US" dirty="0" smtClean="0"/>
              <a:t>The recommended shape: </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Users\home\Desktop\1910997_645005922240577_238691551279480740_o.jpg"/>
          <p:cNvPicPr>
            <a:picLocks noChangeAspect="1" noChangeArrowheads="1"/>
          </p:cNvPicPr>
          <p:nvPr/>
        </p:nvPicPr>
        <p:blipFill>
          <a:blip r:embed="rId2" cstate="print"/>
          <a:srcRect/>
          <a:stretch>
            <a:fillRect/>
          </a:stretch>
        </p:blipFill>
        <p:spPr bwMode="auto">
          <a:xfrm>
            <a:off x="0" y="1857375"/>
            <a:ext cx="9144000" cy="500062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descr="thank U.png"/>
          <p:cNvPicPr>
            <a:picLocks noChangeAspect="1"/>
          </p:cNvPicPr>
          <p:nvPr/>
        </p:nvPicPr>
        <p:blipFill>
          <a:blip r:embed="rId2" cstate="print"/>
          <a:stretch>
            <a:fillRect/>
          </a:stretch>
        </p:blipFill>
        <p:spPr>
          <a:xfrm>
            <a:off x="0" y="0"/>
            <a:ext cx="9170127" cy="704664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a:bodyPr>
          <a:lstStyle/>
          <a:p>
            <a:endParaRPr lang="en-US" sz="2400" dirty="0" smtClean="0"/>
          </a:p>
          <a:p>
            <a:r>
              <a:rPr lang="en-US" sz="2400" dirty="0" smtClean="0"/>
              <a:t>In general, the practice of extracting energy causes four interrelated fundamental problems: Disrupting natural energy flows, Depletion, Centralization, and Resource wars.</a:t>
            </a:r>
            <a:endParaRPr lang="ar-JO" sz="2400" dirty="0" smtClean="0"/>
          </a:p>
          <a:p>
            <a:endParaRPr lang="en-US" sz="2400" dirty="0" smtClean="0"/>
          </a:p>
          <a:p>
            <a:endParaRPr lang="en-US" sz="2400" dirty="0" smtClean="0"/>
          </a:p>
          <a:p>
            <a:endParaRPr lang="en-US" sz="2400" dirty="0" smtClean="0"/>
          </a:p>
          <a:p>
            <a:r>
              <a:rPr lang="en-US" sz="2400" dirty="0" smtClean="0"/>
              <a:t>Unfortunately, our energy system is dysfunctional because highly based on the number of cars that passed the bump per day , so it differs from location to another, also the traffic jam plays critical role in amount of the energy generated .</a:t>
            </a:r>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a:bodyPr>
          <a:lstStyle/>
          <a:p>
            <a:r>
              <a:rPr lang="en-US" sz="2400" dirty="0" smtClean="0">
                <a:cs typeface="Times New Roman" pitchFamily="18" charset="0"/>
              </a:rPr>
              <a:t>Moreover, renewable energy are widely used today ,also  it’s friendly for the environment. In the early eighties and nineties there were people and even scientist who starting to realize the negative effect of non-renewable energy on the environment.</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Resources shortage	</a:t>
            </a:r>
            <a:endParaRPr lang="en-US" dirty="0"/>
          </a:p>
        </p:txBody>
      </p:sp>
      <p:sp>
        <p:nvSpPr>
          <p:cNvPr id="3" name="Content Placeholder 2"/>
          <p:cNvSpPr>
            <a:spLocks noGrp="1"/>
          </p:cNvSpPr>
          <p:nvPr>
            <p:ph idx="1"/>
          </p:nvPr>
        </p:nvSpPr>
        <p:spPr/>
        <p:txBody>
          <a:bodyPr>
            <a:normAutofit/>
          </a:bodyPr>
          <a:lstStyle/>
          <a:p>
            <a:r>
              <a:rPr lang="en-US" sz="2400" dirty="0" smtClean="0"/>
              <a:t>Resources in Palestine are restricted due to some reasons such as:</a:t>
            </a:r>
          </a:p>
          <a:p>
            <a:endParaRPr lang="en-US" sz="2400" dirty="0" smtClean="0"/>
          </a:p>
          <a:p>
            <a:pPr marL="514350" indent="-514350">
              <a:buFont typeface="+mj-lt"/>
              <a:buAutoNum type="arabicPeriod"/>
            </a:pPr>
            <a:r>
              <a:rPr lang="en-US" sz="2400" dirty="0" smtClean="0"/>
              <a:t>The Israel's dominance over energy resources </a:t>
            </a:r>
          </a:p>
          <a:p>
            <a:pPr marL="514350" indent="-514350">
              <a:buFont typeface="+mj-lt"/>
              <a:buAutoNum type="arabicPeriod"/>
            </a:pPr>
            <a:r>
              <a:rPr lang="en-US" sz="2400" dirty="0" smtClean="0"/>
              <a:t>Shortage in resources in Palestine due to it’s location</a:t>
            </a:r>
          </a:p>
          <a:p>
            <a:pPr marL="514350" indent="-514350">
              <a:buFont typeface="+mj-lt"/>
              <a:buAutoNum type="arabicPeriod"/>
            </a:pPr>
            <a:r>
              <a:rPr lang="en-US" sz="2400" dirty="0" smtClean="0"/>
              <a:t>Forbidden of use an enormous resources like  nuclear energy  </a:t>
            </a:r>
          </a:p>
          <a:p>
            <a:pPr marL="514350" indent="-514350">
              <a:buNone/>
            </a:pPr>
            <a:endParaRPr lang="en-US" sz="2400" dirty="0" smtClean="0"/>
          </a:p>
          <a:p>
            <a:pPr marL="514350" indent="-514350">
              <a:buNone/>
            </a:pPr>
            <a:endParaRPr lang="en-US" sz="2400" dirty="0" smtClean="0"/>
          </a:p>
          <a:p>
            <a:pPr marL="514350" indent="-514350">
              <a:buFont typeface="+mj-lt"/>
              <a:buAutoNum type="arabicPeriod"/>
            </a:pP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dirty="0" smtClean="0">
                <a:cs typeface="Times New Roman" pitchFamily="18" charset="0"/>
              </a:rPr>
              <a:t>Project Objectives</a:t>
            </a:r>
            <a:endParaRPr lang="en-US" dirty="0"/>
          </a:p>
        </p:txBody>
      </p:sp>
      <p:sp>
        <p:nvSpPr>
          <p:cNvPr id="3" name="Content Placeholder 2"/>
          <p:cNvSpPr>
            <a:spLocks noGrp="1"/>
          </p:cNvSpPr>
          <p:nvPr>
            <p:ph idx="1"/>
          </p:nvPr>
        </p:nvSpPr>
        <p:spPr>
          <a:xfrm>
            <a:off x="533400" y="1600200"/>
            <a:ext cx="8229600" cy="5029200"/>
          </a:xfrm>
        </p:spPr>
        <p:txBody>
          <a:bodyPr>
            <a:noAutofit/>
          </a:bodyPr>
          <a:lstStyle/>
          <a:p>
            <a:pPr marL="457200" indent="-457200">
              <a:buNone/>
            </a:pPr>
            <a:r>
              <a:rPr lang="en-US" sz="2400" dirty="0" smtClean="0">
                <a:solidFill>
                  <a:schemeClr val="tx2">
                    <a:lumMod val="40000"/>
                    <a:lumOff val="60000"/>
                  </a:schemeClr>
                </a:solidFill>
              </a:rPr>
              <a:t>1.</a:t>
            </a:r>
            <a:r>
              <a:rPr lang="en-US" sz="2400" dirty="0" smtClean="0">
                <a:latin typeface="+mj-lt"/>
              </a:rPr>
              <a:t>	Investigate the Aerodynamic bump systems and applications:</a:t>
            </a:r>
          </a:p>
          <a:p>
            <a:pPr marL="457200" indent="-457200">
              <a:buFont typeface="+mj-lt"/>
              <a:buAutoNum type="arabicPeriod"/>
            </a:pPr>
            <a:endParaRPr lang="en-US" sz="2400" dirty="0" smtClean="0">
              <a:latin typeface="+mj-lt"/>
            </a:endParaRPr>
          </a:p>
          <a:p>
            <a:pPr marL="514350" indent="-514350"/>
            <a:r>
              <a:rPr lang="en-US" sz="2400" dirty="0" smtClean="0"/>
              <a:t>Review the history of aerodynamic energy applications</a:t>
            </a:r>
          </a:p>
          <a:p>
            <a:pPr marL="514350" indent="-514350"/>
            <a:r>
              <a:rPr lang="en-US" sz="2400" dirty="0" smtClean="0"/>
              <a:t>Review the available literature on aerodynamic energy and its use.</a:t>
            </a:r>
          </a:p>
          <a:p>
            <a:pPr marL="514350" indent="-514350"/>
            <a:r>
              <a:rPr lang="en-US" sz="2400" dirty="0" smtClean="0"/>
              <a:t>Look at the potential use of aerodynamic energy in Palestine.</a:t>
            </a:r>
          </a:p>
          <a:p>
            <a:pPr marL="514350" indent="-514350">
              <a:buNone/>
            </a:pPr>
            <a:endParaRPr lang="en-US" sz="2400" dirty="0" smtClean="0">
              <a:solidFill>
                <a:schemeClr val="tx2">
                  <a:lumMod val="40000"/>
                  <a:lumOff val="60000"/>
                </a:schemeClr>
              </a:solidFill>
            </a:endParaRPr>
          </a:p>
          <a:p>
            <a:pPr marL="514350" indent="-514350">
              <a:buNone/>
            </a:pPr>
            <a:r>
              <a:rPr lang="en-US" sz="2400" dirty="0" smtClean="0">
                <a:solidFill>
                  <a:schemeClr val="tx2">
                    <a:lumMod val="40000"/>
                    <a:lumOff val="60000"/>
                  </a:schemeClr>
                </a:solidFill>
              </a:rPr>
              <a:t>2.</a:t>
            </a:r>
            <a:r>
              <a:rPr lang="en-US" sz="2400" dirty="0" smtClean="0"/>
              <a:t>	 To utilize the existence of the bumps on roads to generate electricity.</a:t>
            </a:r>
          </a:p>
          <a:p>
            <a:pPr marL="457200" indent="-457200">
              <a:buFont typeface="+mj-lt"/>
              <a:buAutoNum type="arabicPeriod"/>
            </a:pPr>
            <a:endParaRPr lang="en-US" sz="2400" dirty="0" smtClean="0">
              <a:latin typeface="+mj-lt"/>
            </a:endParaRPr>
          </a:p>
          <a:p>
            <a:pPr marL="457200" indent="-457200">
              <a:buFont typeface="+mj-lt"/>
              <a:buAutoNum type="arabicPeriod"/>
            </a:pPr>
            <a:endParaRPr lang="en-US" sz="2400" dirty="0" smtClean="0">
              <a:latin typeface="+mj-lt"/>
            </a:endParaRPr>
          </a:p>
          <a:p>
            <a:pPr>
              <a:buNone/>
            </a:pPr>
            <a:endParaRPr lang="en-US" sz="2400" dirty="0" smtClean="0">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a:bodyPr>
          <a:lstStyle/>
          <a:p>
            <a:pPr>
              <a:buNone/>
            </a:pPr>
            <a:endParaRPr lang="en-US" sz="2800" dirty="0" smtClean="0"/>
          </a:p>
          <a:p>
            <a:pPr>
              <a:buNone/>
            </a:pPr>
            <a:r>
              <a:rPr lang="en-US" sz="2400" dirty="0" smtClean="0">
                <a:solidFill>
                  <a:schemeClr val="tx2">
                    <a:lumMod val="40000"/>
                    <a:lumOff val="60000"/>
                  </a:schemeClr>
                </a:solidFill>
              </a:rPr>
              <a:t> 3.</a:t>
            </a:r>
            <a:r>
              <a:rPr lang="en-US" sz="2800" dirty="0" smtClean="0"/>
              <a:t> </a:t>
            </a:r>
            <a:r>
              <a:rPr lang="en-US" sz="2400" dirty="0" smtClean="0"/>
              <a:t>	Design and construct aerodynamic bump systems that produce electricity without any cost depending on the air-flow principals.</a:t>
            </a:r>
            <a:endParaRPr lang="en-US" sz="2800"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lstStyle/>
          <a:p>
            <a:pPr>
              <a:buNone/>
            </a:pPr>
            <a:endParaRPr lang="en-US" sz="2400" dirty="0" smtClean="0"/>
          </a:p>
          <a:p>
            <a:pPr>
              <a:buNone/>
            </a:pPr>
            <a:r>
              <a:rPr lang="en-US" sz="2400" dirty="0" smtClean="0"/>
              <a:t>The main goal is to examine a potential source of energy that is cheap, available, affordable, renewable and most important environmentally friendly.</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369</TotalTime>
  <Words>977</Words>
  <Application>Microsoft Office PowerPoint</Application>
  <PresentationFormat>On-screen Show (4:3)</PresentationFormat>
  <Paragraphs>137</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Flow</vt:lpstr>
      <vt:lpstr>Aerodynamic Bump   </vt:lpstr>
      <vt:lpstr>Content</vt:lpstr>
      <vt:lpstr>Project overview</vt:lpstr>
      <vt:lpstr>Slide 4</vt:lpstr>
      <vt:lpstr>Slide 5</vt:lpstr>
      <vt:lpstr>Resources shortage </vt:lpstr>
      <vt:lpstr>Project Objectives</vt:lpstr>
      <vt:lpstr>Slide 8</vt:lpstr>
      <vt:lpstr>Slide 9</vt:lpstr>
      <vt:lpstr>System Description</vt:lpstr>
      <vt:lpstr>Slide 11</vt:lpstr>
      <vt:lpstr>Working Principle:</vt:lpstr>
      <vt:lpstr>Slide 13</vt:lpstr>
      <vt:lpstr>Slide 14</vt:lpstr>
      <vt:lpstr>Components of the System:</vt:lpstr>
      <vt:lpstr>Foot air pump:</vt:lpstr>
      <vt:lpstr>Foot air pump</vt:lpstr>
      <vt:lpstr>Generator:</vt:lpstr>
      <vt:lpstr>Slide 19</vt:lpstr>
      <vt:lpstr> Ramp Base:</vt:lpstr>
      <vt:lpstr> Ramp Base:</vt:lpstr>
      <vt:lpstr>The Ramp:</vt:lpstr>
      <vt:lpstr>The model of the project:</vt:lpstr>
      <vt:lpstr>CONSTRAINS AND PROBLEM: </vt:lpstr>
      <vt:lpstr>Slide 25</vt:lpstr>
      <vt:lpstr>Slide 26</vt:lpstr>
      <vt:lpstr>RESULTS AND DISCUSSION:</vt:lpstr>
      <vt:lpstr>Slide 28</vt:lpstr>
      <vt:lpstr>Slide 29</vt:lpstr>
      <vt:lpstr>Slide 30</vt:lpstr>
      <vt:lpstr> RECOMMENDATIONS and conclusions:</vt:lpstr>
      <vt:lpstr>Slide 32</vt:lpstr>
      <vt:lpstr>Slide 33</vt:lpstr>
      <vt:lpstr>The recommended shape: </vt:lpstr>
      <vt:lpstr>Slide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Aerodynamic Bump</dc:title>
  <dc:creator>yes</dc:creator>
  <cp:lastModifiedBy>yes</cp:lastModifiedBy>
  <cp:revision>42</cp:revision>
  <dcterms:created xsi:type="dcterms:W3CDTF">2014-05-01T04:13:30Z</dcterms:created>
  <dcterms:modified xsi:type="dcterms:W3CDTF">2014-05-04T07:54:50Z</dcterms:modified>
</cp:coreProperties>
</file>