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x="18288000" cy="10287000"/>
  <p:notesSz cx="6858000" cy="9144000"/>
  <p:embeddedFontLst>
    <p:embeddedFont>
      <p:font typeface="Rasputin Light Bold" charset="1" panose="00000000000000000000"/>
      <p:regular r:id="rId24"/>
    </p:embeddedFont>
    <p:embeddedFont>
      <p:font typeface="TT Commons Pro" charset="1" panose="020B0103030102020204"/>
      <p:regular r:id="rId25"/>
    </p:embeddedFont>
    <p:embeddedFont>
      <p:font typeface="Pompiere" charset="1" panose="02000000000000000000"/>
      <p:regular r:id="rId26"/>
    </p:embeddedFont>
    <p:embeddedFont>
      <p:font typeface="Rasputin Light" charset="1" panose="0000000000000000000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5.png" Type="http://schemas.openxmlformats.org/officeDocument/2006/relationships/image"/><Relationship Id="rId11" Target="../media/image46.pn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39.png" Type="http://schemas.openxmlformats.org/officeDocument/2006/relationships/image"/><Relationship Id="rId7" Target="../media/image42.png" Type="http://schemas.openxmlformats.org/officeDocument/2006/relationships/image"/><Relationship Id="rId8" Target="../media/image43.png" Type="http://schemas.openxmlformats.org/officeDocument/2006/relationships/image"/><Relationship Id="rId9" Target="../media/image44.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47.png" Type="http://schemas.openxmlformats.org/officeDocument/2006/relationships/image"/><Relationship Id="rId7" Target="../media/image48.png" Type="http://schemas.openxmlformats.org/officeDocument/2006/relationships/image"/><Relationship Id="rId8" Target="../media/image49.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3.pn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50.png" Type="http://schemas.openxmlformats.org/officeDocument/2006/relationships/image"/><Relationship Id="rId7" Target="../media/image51.png" Type="http://schemas.openxmlformats.org/officeDocument/2006/relationships/image"/><Relationship Id="rId8" Target="../media/image36.png" Type="http://schemas.openxmlformats.org/officeDocument/2006/relationships/image"/><Relationship Id="rId9" Target="../media/image52.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6.png" Type="http://schemas.openxmlformats.org/officeDocument/2006/relationships/image"/><Relationship Id="rId11" Target="../media/image53.png" Type="http://schemas.openxmlformats.org/officeDocument/2006/relationships/image"/><Relationship Id="rId2" Target="../media/image54.pn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 Id="rId7" Target="../media/image47.png" Type="http://schemas.openxmlformats.org/officeDocument/2006/relationships/image"/><Relationship Id="rId8" Target="../media/image48.png" Type="http://schemas.openxmlformats.org/officeDocument/2006/relationships/image"/><Relationship Id="rId9" Target="../media/image55.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57.png" Type="http://schemas.openxmlformats.org/officeDocument/2006/relationships/image"/><Relationship Id="rId7" Target="../media/image58.png" Type="http://schemas.openxmlformats.org/officeDocument/2006/relationships/image"/><Relationship Id="rId8" Target="../media/image29.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59.png" Type="http://schemas.openxmlformats.org/officeDocument/2006/relationships/image"/><Relationship Id="rId7" Target="../media/image60.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61.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png" Type="http://schemas.openxmlformats.org/officeDocument/2006/relationships/image"/><Relationship Id="rId4" Target="../media/image10.svg" Type="http://schemas.openxmlformats.org/officeDocument/2006/relationships/image"/><Relationship Id="rId5" Target="../media/image11.png" Type="http://schemas.openxmlformats.org/officeDocument/2006/relationships/image"/><Relationship Id="rId6" Target="../media/image12.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13.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11" Target="../media/image21.svg" Type="http://schemas.openxmlformats.org/officeDocument/2006/relationships/image"/><Relationship Id="rId12" Target="../media/image22.png" Type="http://schemas.openxmlformats.org/officeDocument/2006/relationships/image"/><Relationship Id="rId13" Target="../media/image23.png" Type="http://schemas.openxmlformats.org/officeDocument/2006/relationships/image"/><Relationship Id="rId14" Target="../media/image24.png" Type="http://schemas.openxmlformats.org/officeDocument/2006/relationships/image"/><Relationship Id="rId15" Target="../media/image25.png" Type="http://schemas.openxmlformats.org/officeDocument/2006/relationships/image"/><Relationship Id="rId16" Target="../media/image26.png" Type="http://schemas.openxmlformats.org/officeDocument/2006/relationships/image"/><Relationship Id="rId17" Target="../media/image27.png" Type="http://schemas.openxmlformats.org/officeDocument/2006/relationships/image"/><Relationship Id="rId18" Target="../media/image28.png" Type="http://schemas.openxmlformats.org/officeDocument/2006/relationships/image"/><Relationship Id="rId2" Target="../media/image14.png" Type="http://schemas.openxmlformats.org/officeDocument/2006/relationships/image"/><Relationship Id="rId3" Target="../media/image15.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16.png" Type="http://schemas.openxmlformats.org/officeDocument/2006/relationships/image"/><Relationship Id="rId7" Target="../media/image17.svg" Type="http://schemas.openxmlformats.org/officeDocument/2006/relationships/image"/><Relationship Id="rId8" Target="../media/image18.png" Type="http://schemas.openxmlformats.org/officeDocument/2006/relationships/image"/><Relationship Id="rId9" Target="../media/image19.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29.png" Type="http://schemas.openxmlformats.org/officeDocument/2006/relationships/image"/><Relationship Id="rId7" Target="../media/image30.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 Id="rId5" Target="../media/image5.png" Type="http://schemas.openxmlformats.org/officeDocument/2006/relationships/image"/><Relationship Id="rId6" Target="../media/image6.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 Id="rId3" Target="../media/image3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34.png" Type="http://schemas.openxmlformats.org/officeDocument/2006/relationships/image"/><Relationship Id="rId7" Target="../media/image35.png" Type="http://schemas.openxmlformats.org/officeDocument/2006/relationships/image"/><Relationship Id="rId8" Target="../media/image36.png" Type="http://schemas.openxmlformats.org/officeDocument/2006/relationships/image"/><Relationship Id="rId9" Target="../media/image37.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1.pn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34.png" Type="http://schemas.openxmlformats.org/officeDocument/2006/relationships/image"/><Relationship Id="rId7" Target="../media/image38.png" Type="http://schemas.openxmlformats.org/officeDocument/2006/relationships/image"/><Relationship Id="rId8" Target="../media/image39.png" Type="http://schemas.openxmlformats.org/officeDocument/2006/relationships/image"/><Relationship Id="rId9" Target="../media/image40.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grpSp>
        <p:nvGrpSpPr>
          <p:cNvPr name="Group 2" id="2"/>
          <p:cNvGrpSpPr/>
          <p:nvPr/>
        </p:nvGrpSpPr>
        <p:grpSpPr>
          <a:xfrm rot="0">
            <a:off x="3499987" y="3723165"/>
            <a:ext cx="12002662" cy="3024641"/>
            <a:chOff x="0" y="0"/>
            <a:chExt cx="16003549" cy="4032855"/>
          </a:xfrm>
        </p:grpSpPr>
        <p:sp>
          <p:nvSpPr>
            <p:cNvPr name="TextBox 3" id="3"/>
            <p:cNvSpPr txBox="true"/>
            <p:nvPr/>
          </p:nvSpPr>
          <p:spPr>
            <a:xfrm rot="0">
              <a:off x="0" y="123825"/>
              <a:ext cx="16003549" cy="2520597"/>
            </a:xfrm>
            <a:prstGeom prst="rect">
              <a:avLst/>
            </a:prstGeom>
          </p:spPr>
          <p:txBody>
            <a:bodyPr anchor="t" rtlCol="false" tIns="0" lIns="0" bIns="0" rIns="0">
              <a:spAutoFit/>
            </a:bodyPr>
            <a:lstStyle/>
            <a:p>
              <a:pPr algn="ctr">
                <a:lnSpc>
                  <a:spcPts val="14299"/>
                </a:lnSpc>
              </a:pPr>
              <a:r>
                <a:rPr lang="en-US" sz="12999" b="true">
                  <a:solidFill>
                    <a:srgbClr val="FFFFFF"/>
                  </a:solidFill>
                  <a:latin typeface="Rasputin Light Bold"/>
                  <a:ea typeface="Rasputin Light Bold"/>
                  <a:cs typeface="Rasputin Light Bold"/>
                  <a:sym typeface="Rasputin Light Bold"/>
                </a:rPr>
                <a:t>TahiniRoute</a:t>
              </a:r>
            </a:p>
          </p:txBody>
        </p:sp>
        <p:sp>
          <p:nvSpPr>
            <p:cNvPr name="TextBox 4" id="4"/>
            <p:cNvSpPr txBox="true"/>
            <p:nvPr/>
          </p:nvSpPr>
          <p:spPr>
            <a:xfrm rot="0">
              <a:off x="0" y="3152321"/>
              <a:ext cx="16003549" cy="880534"/>
            </a:xfrm>
            <a:prstGeom prst="rect">
              <a:avLst/>
            </a:prstGeom>
          </p:spPr>
          <p:txBody>
            <a:bodyPr anchor="t" rtlCol="false" tIns="0" lIns="0" bIns="0" rIns="0">
              <a:spAutoFit/>
            </a:bodyPr>
            <a:lstStyle/>
            <a:p>
              <a:pPr algn="ctr">
                <a:lnSpc>
                  <a:spcPts val="5599"/>
                </a:lnSpc>
                <a:spcBef>
                  <a:spcPct val="0"/>
                </a:spcBef>
              </a:pPr>
              <a:r>
                <a:rPr lang="en-US" sz="3999">
                  <a:solidFill>
                    <a:srgbClr val="FFFFFF"/>
                  </a:solidFill>
                  <a:latin typeface="TT Commons Pro"/>
                  <a:ea typeface="TT Commons Pro"/>
                  <a:cs typeface="TT Commons Pro"/>
                  <a:sym typeface="TT Commons Pro"/>
                </a:rPr>
                <a:t> </a:t>
              </a:r>
            </a:p>
          </p:txBody>
        </p:sp>
      </p:grpSp>
      <p:sp>
        <p:nvSpPr>
          <p:cNvPr name="Freeform 5" id="5" descr="green blob"/>
          <p:cNvSpPr/>
          <p:nvPr/>
        </p:nvSpPr>
        <p:spPr>
          <a:xfrm flipH="false" flipV="false" rot="0">
            <a:off x="-2284790" y="-3746425"/>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6" id="6" descr="green organic shape"/>
          <p:cNvSpPr/>
          <p:nvPr/>
        </p:nvSpPr>
        <p:spPr>
          <a:xfrm flipH="false" flipV="false" rot="6653687">
            <a:off x="10166505" y="4129872"/>
            <a:ext cx="9957653" cy="8663158"/>
          </a:xfrm>
          <a:custGeom>
            <a:avLst/>
            <a:gdLst/>
            <a:ahLst/>
            <a:cxnLst/>
            <a:rect r="r" b="b" t="t" l="l"/>
            <a:pathLst>
              <a:path h="8663158" w="9957653">
                <a:moveTo>
                  <a:pt x="0" y="0"/>
                </a:moveTo>
                <a:lnTo>
                  <a:pt x="9957652" y="0"/>
                </a:lnTo>
                <a:lnTo>
                  <a:pt x="9957652" y="8663157"/>
                </a:lnTo>
                <a:lnTo>
                  <a:pt x="0" y="8663157"/>
                </a:lnTo>
                <a:lnTo>
                  <a:pt x="0" y="0"/>
                </a:lnTo>
                <a:close/>
              </a:path>
            </a:pathLst>
          </a:custGeom>
          <a:blipFill>
            <a:blip r:embed="rId4">
              <a:alphaModFix amt="21999"/>
              <a:extLst>
                <a:ext uri="{96DAC541-7B7A-43D3-8B79-37D633B846F1}">
                  <asvg:svgBlip xmlns:asvg="http://schemas.microsoft.com/office/drawing/2016/SVG/main" r:embed="rId5"/>
                </a:ext>
              </a:extLst>
            </a:blip>
            <a:stretch>
              <a:fillRect l="0" t="0" r="0" b="0"/>
            </a:stretch>
          </a:blipFill>
        </p:spPr>
      </p:sp>
      <p:sp>
        <p:nvSpPr>
          <p:cNvPr name="Freeform 7" id="7" descr="lined abstract shape"/>
          <p:cNvSpPr/>
          <p:nvPr/>
        </p:nvSpPr>
        <p:spPr>
          <a:xfrm flipH="false" flipV="false" rot="4726396">
            <a:off x="-2659134" y="-900023"/>
            <a:ext cx="5318268" cy="8429531"/>
          </a:xfrm>
          <a:custGeom>
            <a:avLst/>
            <a:gdLst/>
            <a:ahLst/>
            <a:cxnLst/>
            <a:rect r="r" b="b" t="t" l="l"/>
            <a:pathLst>
              <a:path h="8429531" w="5318268">
                <a:moveTo>
                  <a:pt x="0" y="0"/>
                </a:moveTo>
                <a:lnTo>
                  <a:pt x="5318268" y="0"/>
                </a:lnTo>
                <a:lnTo>
                  <a:pt x="5318268" y="8429531"/>
                </a:lnTo>
                <a:lnTo>
                  <a:pt x="0" y="842953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descr="lined abstract shape"/>
          <p:cNvSpPr/>
          <p:nvPr/>
        </p:nvSpPr>
        <p:spPr>
          <a:xfrm flipH="false" flipV="false" rot="2788089">
            <a:off x="16062525" y="2478011"/>
            <a:ext cx="6565563" cy="10406512"/>
          </a:xfrm>
          <a:custGeom>
            <a:avLst/>
            <a:gdLst/>
            <a:ahLst/>
            <a:cxnLst/>
            <a:rect r="r" b="b" t="t" l="l"/>
            <a:pathLst>
              <a:path h="10406512" w="6565563">
                <a:moveTo>
                  <a:pt x="0" y="0"/>
                </a:moveTo>
                <a:lnTo>
                  <a:pt x="6565563" y="0"/>
                </a:lnTo>
                <a:lnTo>
                  <a:pt x="6565563" y="10406512"/>
                </a:lnTo>
                <a:lnTo>
                  <a:pt x="0" y="1040651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14486668" y="7245120"/>
            <a:ext cx="3801332" cy="2869143"/>
          </a:xfrm>
          <a:custGeom>
            <a:avLst/>
            <a:gdLst/>
            <a:ahLst/>
            <a:cxnLst/>
            <a:rect r="r" b="b" t="t" l="l"/>
            <a:pathLst>
              <a:path h="2869143" w="3801332">
                <a:moveTo>
                  <a:pt x="0" y="0"/>
                </a:moveTo>
                <a:lnTo>
                  <a:pt x="3801332" y="0"/>
                </a:lnTo>
                <a:lnTo>
                  <a:pt x="3801332" y="2869143"/>
                </a:lnTo>
                <a:lnTo>
                  <a:pt x="0" y="2869143"/>
                </a:lnTo>
                <a:lnTo>
                  <a:pt x="0" y="0"/>
                </a:lnTo>
                <a:close/>
              </a:path>
            </a:pathLst>
          </a:custGeom>
          <a:blipFill>
            <a:blip r:embed="rId8"/>
            <a:stretch>
              <a:fillRect l="-6266" t="0" r="-6266" b="0"/>
            </a:stretch>
          </a:blipFill>
        </p:spPr>
      </p:sp>
      <p:grpSp>
        <p:nvGrpSpPr>
          <p:cNvPr name="Group 10" id="10"/>
          <p:cNvGrpSpPr/>
          <p:nvPr/>
        </p:nvGrpSpPr>
        <p:grpSpPr>
          <a:xfrm rot="0">
            <a:off x="-842298" y="7903253"/>
            <a:ext cx="12002662" cy="3327325"/>
            <a:chOff x="0" y="0"/>
            <a:chExt cx="16003549" cy="4436433"/>
          </a:xfrm>
        </p:grpSpPr>
        <p:sp>
          <p:nvSpPr>
            <p:cNvPr name="TextBox 11" id="11"/>
            <p:cNvSpPr txBox="true"/>
            <p:nvPr/>
          </p:nvSpPr>
          <p:spPr>
            <a:xfrm rot="0">
              <a:off x="0" y="28575"/>
              <a:ext cx="16003549" cy="3019425"/>
            </a:xfrm>
            <a:prstGeom prst="rect">
              <a:avLst/>
            </a:prstGeom>
          </p:spPr>
          <p:txBody>
            <a:bodyPr anchor="t" rtlCol="false" tIns="0" lIns="0" bIns="0" rIns="0">
              <a:spAutoFit/>
            </a:bodyPr>
            <a:lstStyle/>
            <a:p>
              <a:pPr algn="ctr">
                <a:lnSpc>
                  <a:spcPts val="4399"/>
                </a:lnSpc>
              </a:pPr>
              <a:r>
                <a:rPr lang="en-US" sz="3999" b="true">
                  <a:solidFill>
                    <a:srgbClr val="FFFFFF"/>
                  </a:solidFill>
                  <a:latin typeface="Rasputin Light Bold"/>
                  <a:ea typeface="Rasputin Light Bold"/>
                  <a:cs typeface="Rasputin Light Bold"/>
                  <a:sym typeface="Rasputin Light Bold"/>
                </a:rPr>
                <a:t>Majd Marabe &amp; Anwar Aqraa</a:t>
              </a:r>
            </a:p>
            <a:p>
              <a:pPr algn="ctr">
                <a:lnSpc>
                  <a:spcPts val="4399"/>
                </a:lnSpc>
              </a:pPr>
              <a:r>
                <a:rPr lang="en-US" sz="3999" b="true">
                  <a:solidFill>
                    <a:srgbClr val="FFFFFF"/>
                  </a:solidFill>
                  <a:latin typeface="Rasputin Light Bold"/>
                  <a:ea typeface="Rasputin Light Bold"/>
                  <a:cs typeface="Rasputin Light Bold"/>
                  <a:sym typeface="Rasputin Light Bold"/>
                </a:rPr>
                <a:t>Supervisor:</a:t>
              </a:r>
            </a:p>
            <a:p>
              <a:pPr algn="ctr">
                <a:lnSpc>
                  <a:spcPts val="4399"/>
                </a:lnSpc>
              </a:pPr>
              <a:r>
                <a:rPr lang="en-US" sz="3999" b="true">
                  <a:solidFill>
                    <a:srgbClr val="FFFFFF"/>
                  </a:solidFill>
                  <a:latin typeface="Rasputin Light Bold"/>
                  <a:ea typeface="Rasputin Light Bold"/>
                  <a:cs typeface="Rasputin Light Bold"/>
                  <a:sym typeface="Rasputin Light Bold"/>
                </a:rPr>
                <a:t>Dr. Abdallah Rashed</a:t>
              </a:r>
            </a:p>
            <a:p>
              <a:pPr algn="ctr">
                <a:lnSpc>
                  <a:spcPts val="4399"/>
                </a:lnSpc>
              </a:pPr>
            </a:p>
          </p:txBody>
        </p:sp>
        <p:sp>
          <p:nvSpPr>
            <p:cNvPr name="TextBox 12" id="12"/>
            <p:cNvSpPr txBox="true"/>
            <p:nvPr/>
          </p:nvSpPr>
          <p:spPr>
            <a:xfrm rot="0">
              <a:off x="0" y="3555899"/>
              <a:ext cx="16003549" cy="880534"/>
            </a:xfrm>
            <a:prstGeom prst="rect">
              <a:avLst/>
            </a:prstGeom>
          </p:spPr>
          <p:txBody>
            <a:bodyPr anchor="t" rtlCol="false" tIns="0" lIns="0" bIns="0" rIns="0">
              <a:spAutoFit/>
            </a:bodyPr>
            <a:lstStyle/>
            <a:p>
              <a:pPr algn="ctr">
                <a:lnSpc>
                  <a:spcPts val="5599"/>
                </a:lnSpc>
                <a:spcBef>
                  <a:spcPct val="0"/>
                </a:spcBef>
              </a:pPr>
              <a:r>
                <a:rPr lang="en-US" sz="3999">
                  <a:solidFill>
                    <a:srgbClr val="FFFFFF"/>
                  </a:solidFill>
                  <a:latin typeface="TT Commons Pro"/>
                  <a:ea typeface="TT Commons Pro"/>
                  <a:cs typeface="TT Commons Pro"/>
                  <a:sym typeface="TT Commons Pro"/>
                </a:rPr>
                <a:t> </a:t>
              </a:r>
            </a:p>
          </p:txBody>
        </p:sp>
      </p:gr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shape"/>
          <p:cNvSpPr/>
          <p:nvPr/>
        </p:nvSpPr>
        <p:spPr>
          <a:xfrm flipH="false" flipV="false" rot="0">
            <a:off x="6775407" y="-3636889"/>
            <a:ext cx="8857785" cy="8525618"/>
          </a:xfrm>
          <a:custGeom>
            <a:avLst/>
            <a:gdLst/>
            <a:ahLst/>
            <a:cxnLst/>
            <a:rect r="r" b="b" t="t" l="l"/>
            <a:pathLst>
              <a:path h="8525618" w="8857785">
                <a:moveTo>
                  <a:pt x="0" y="0"/>
                </a:moveTo>
                <a:lnTo>
                  <a:pt x="8857785" y="0"/>
                </a:lnTo>
                <a:lnTo>
                  <a:pt x="8857785" y="8525619"/>
                </a:lnTo>
                <a:lnTo>
                  <a:pt x="0" y="8525619"/>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4243551">
            <a:off x="9712249" y="6401206"/>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6934870" y="6771253"/>
            <a:ext cx="5520512" cy="480263"/>
          </a:xfrm>
          <a:prstGeom prst="rect">
            <a:avLst/>
          </a:prstGeom>
        </p:spPr>
        <p:txBody>
          <a:bodyPr anchor="t" rtlCol="false" tIns="0" lIns="0" bIns="0" rIns="0">
            <a:spAutoFit/>
          </a:bodyPr>
          <a:lstStyle/>
          <a:p>
            <a:pPr algn="l">
              <a:lnSpc>
                <a:spcPts val="4067"/>
              </a:lnSpc>
            </a:pPr>
          </a:p>
        </p:txBody>
      </p:sp>
      <p:grpSp>
        <p:nvGrpSpPr>
          <p:cNvPr name="Group 5" id="5"/>
          <p:cNvGrpSpPr>
            <a:grpSpLocks noChangeAspect="true"/>
          </p:cNvGrpSpPr>
          <p:nvPr/>
        </p:nvGrpSpPr>
        <p:grpSpPr>
          <a:xfrm rot="0">
            <a:off x="5603874" y="7185336"/>
            <a:ext cx="2305454" cy="2305454"/>
            <a:chOff x="0" y="0"/>
            <a:chExt cx="14840029" cy="14840029"/>
          </a:xfrm>
        </p:grpSpPr>
        <p:sp>
          <p:nvSpPr>
            <p:cNvPr name="Freeform 6" id="6"/>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7" id="7"/>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8" id="8"/>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6"/>
              <a:stretch>
                <a:fillRect l="223" t="-165" r="223" b="-165"/>
              </a:stretch>
            </a:blipFill>
          </p:spPr>
        </p:sp>
      </p:grpSp>
      <p:grpSp>
        <p:nvGrpSpPr>
          <p:cNvPr name="Group 9" id="9"/>
          <p:cNvGrpSpPr>
            <a:grpSpLocks noChangeAspect="true"/>
          </p:cNvGrpSpPr>
          <p:nvPr/>
        </p:nvGrpSpPr>
        <p:grpSpPr>
          <a:xfrm rot="0">
            <a:off x="654740" y="7289386"/>
            <a:ext cx="2201403" cy="2201403"/>
            <a:chOff x="0" y="0"/>
            <a:chExt cx="14840029" cy="14840029"/>
          </a:xfrm>
        </p:grpSpPr>
        <p:sp>
          <p:nvSpPr>
            <p:cNvPr name="Freeform 10" id="10"/>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1" id="11"/>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2" id="12"/>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7"/>
              <a:stretch>
                <a:fillRect l="-10472" t="0" r="-10472" b="0"/>
              </a:stretch>
            </a:blipFill>
          </p:spPr>
        </p:sp>
      </p:grpSp>
      <p:grpSp>
        <p:nvGrpSpPr>
          <p:cNvPr name="Group 13" id="13"/>
          <p:cNvGrpSpPr>
            <a:grpSpLocks noChangeAspect="true"/>
          </p:cNvGrpSpPr>
          <p:nvPr/>
        </p:nvGrpSpPr>
        <p:grpSpPr>
          <a:xfrm rot="0">
            <a:off x="3075218" y="7185336"/>
            <a:ext cx="2305454" cy="2305454"/>
            <a:chOff x="0" y="0"/>
            <a:chExt cx="14840029" cy="14840029"/>
          </a:xfrm>
        </p:grpSpPr>
        <p:sp>
          <p:nvSpPr>
            <p:cNvPr name="Freeform 14" id="14"/>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5" id="15"/>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6" id="16"/>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8"/>
              <a:stretch>
                <a:fillRect l="223" t="0" r="223" b="0"/>
              </a:stretch>
            </a:blipFill>
          </p:spPr>
        </p:sp>
      </p:grpSp>
      <p:grpSp>
        <p:nvGrpSpPr>
          <p:cNvPr name="Group 17" id="17"/>
          <p:cNvGrpSpPr>
            <a:grpSpLocks noChangeAspect="true"/>
          </p:cNvGrpSpPr>
          <p:nvPr/>
        </p:nvGrpSpPr>
        <p:grpSpPr>
          <a:xfrm rot="0">
            <a:off x="13723860" y="1005152"/>
            <a:ext cx="4347443" cy="5842301"/>
            <a:chOff x="0" y="0"/>
            <a:chExt cx="3663950" cy="4923790"/>
          </a:xfrm>
        </p:grpSpPr>
        <p:sp>
          <p:nvSpPr>
            <p:cNvPr name="Freeform 18" id="18"/>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9"/>
              <a:stretch>
                <a:fillRect l="0" t="-21100" r="0" b="-33673"/>
              </a:stretch>
            </a:blipFill>
          </p:spPr>
        </p:sp>
        <p:sp>
          <p:nvSpPr>
            <p:cNvPr name="Freeform 19" id="19"/>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grpSp>
        <p:nvGrpSpPr>
          <p:cNvPr name="Group 20" id="20"/>
          <p:cNvGrpSpPr>
            <a:grpSpLocks noChangeAspect="true"/>
          </p:cNvGrpSpPr>
          <p:nvPr/>
        </p:nvGrpSpPr>
        <p:grpSpPr>
          <a:xfrm rot="0">
            <a:off x="9201512" y="1005152"/>
            <a:ext cx="4274793" cy="5744669"/>
            <a:chOff x="0" y="0"/>
            <a:chExt cx="3663950" cy="4923790"/>
          </a:xfrm>
        </p:grpSpPr>
        <p:sp>
          <p:nvSpPr>
            <p:cNvPr name="Freeform 21" id="21"/>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10"/>
              <a:stretch>
                <a:fillRect l="0" t="-7295" r="0" b="-7295"/>
              </a:stretch>
            </a:blipFill>
          </p:spPr>
        </p:sp>
        <p:sp>
          <p:nvSpPr>
            <p:cNvPr name="Freeform 22" id="22"/>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TextBox 23" id="23"/>
          <p:cNvSpPr txBox="true"/>
          <p:nvPr/>
        </p:nvSpPr>
        <p:spPr>
          <a:xfrm rot="0">
            <a:off x="9144000" y="9175036"/>
            <a:ext cx="4889821" cy="424576"/>
          </a:xfrm>
          <a:prstGeom prst="rect">
            <a:avLst/>
          </a:prstGeom>
        </p:spPr>
        <p:txBody>
          <a:bodyPr anchor="t" rtlCol="false" tIns="0" lIns="0" bIns="0" rIns="0">
            <a:spAutoFit/>
          </a:bodyPr>
          <a:lstStyle/>
          <a:p>
            <a:pPr algn="l">
              <a:lnSpc>
                <a:spcPts val="3603"/>
              </a:lnSpc>
            </a:pPr>
          </a:p>
        </p:txBody>
      </p:sp>
      <p:grpSp>
        <p:nvGrpSpPr>
          <p:cNvPr name="Group 24" id="24"/>
          <p:cNvGrpSpPr>
            <a:grpSpLocks noChangeAspect="true"/>
          </p:cNvGrpSpPr>
          <p:nvPr/>
        </p:nvGrpSpPr>
        <p:grpSpPr>
          <a:xfrm rot="0">
            <a:off x="11588911" y="5704533"/>
            <a:ext cx="3537178" cy="3537178"/>
            <a:chOff x="0" y="0"/>
            <a:chExt cx="14840029" cy="14840029"/>
          </a:xfrm>
        </p:grpSpPr>
        <p:sp>
          <p:nvSpPr>
            <p:cNvPr name="Freeform 25" id="25"/>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26" id="26"/>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7" id="27"/>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1"/>
              <a:stretch>
                <a:fillRect l="-14613" t="-27369" r="223" b="-75546"/>
              </a:stretch>
            </a:blipFill>
          </p:spPr>
        </p:sp>
      </p:grpSp>
      <p:grpSp>
        <p:nvGrpSpPr>
          <p:cNvPr name="Group 28" id="28"/>
          <p:cNvGrpSpPr/>
          <p:nvPr/>
        </p:nvGrpSpPr>
        <p:grpSpPr>
          <a:xfrm rot="0">
            <a:off x="371451" y="161259"/>
            <a:ext cx="6222981" cy="2108288"/>
            <a:chOff x="0" y="0"/>
            <a:chExt cx="8297309" cy="2811051"/>
          </a:xfrm>
        </p:grpSpPr>
        <p:sp>
          <p:nvSpPr>
            <p:cNvPr name="TextBox 29" id="29"/>
            <p:cNvSpPr txBox="true"/>
            <p:nvPr/>
          </p:nvSpPr>
          <p:spPr>
            <a:xfrm rot="0">
              <a:off x="0" y="2169065"/>
              <a:ext cx="8297309" cy="641986"/>
            </a:xfrm>
            <a:prstGeom prst="rect">
              <a:avLst/>
            </a:prstGeom>
          </p:spPr>
          <p:txBody>
            <a:bodyPr anchor="t" rtlCol="false" tIns="0" lIns="0" bIns="0" rIns="0">
              <a:spAutoFit/>
            </a:bodyPr>
            <a:lstStyle/>
            <a:p>
              <a:pPr algn="l">
                <a:lnSpc>
                  <a:spcPts val="4199"/>
                </a:lnSpc>
              </a:pPr>
            </a:p>
          </p:txBody>
        </p:sp>
        <p:sp>
          <p:nvSpPr>
            <p:cNvPr name="TextBox 30" id="30"/>
            <p:cNvSpPr txBox="true"/>
            <p:nvPr/>
          </p:nvSpPr>
          <p:spPr>
            <a:xfrm rot="0">
              <a:off x="0" y="0"/>
              <a:ext cx="8297309" cy="1778000"/>
            </a:xfrm>
            <a:prstGeom prst="rect">
              <a:avLst/>
            </a:prstGeom>
          </p:spPr>
          <p:txBody>
            <a:bodyPr anchor="t" rtlCol="false" tIns="0" lIns="0" bIns="0" rIns="0">
              <a:spAutoFit/>
            </a:bodyPr>
            <a:lstStyle/>
            <a:p>
              <a:pPr algn="l">
                <a:lnSpc>
                  <a:spcPts val="5280"/>
                </a:lnSpc>
              </a:pPr>
              <a:r>
                <a:rPr lang="en-US" sz="4400" b="true">
                  <a:solidFill>
                    <a:srgbClr val="3F260E"/>
                  </a:solidFill>
                  <a:latin typeface="Rasputin Light Bold"/>
                  <a:ea typeface="Rasputin Light Bold"/>
                  <a:cs typeface="Rasputin Light Bold"/>
                  <a:sym typeface="Rasputin Light Bold"/>
                </a:rPr>
                <a:t>Ingredient Addition and Mixing Stage</a:t>
              </a:r>
            </a:p>
          </p:txBody>
        </p:sp>
      </p:grpSp>
      <p:grpSp>
        <p:nvGrpSpPr>
          <p:cNvPr name="Group 31" id="31"/>
          <p:cNvGrpSpPr/>
          <p:nvPr/>
        </p:nvGrpSpPr>
        <p:grpSpPr>
          <a:xfrm rot="0">
            <a:off x="141565" y="2067519"/>
            <a:ext cx="9059946" cy="5642420"/>
            <a:chOff x="0" y="0"/>
            <a:chExt cx="12079928" cy="7523227"/>
          </a:xfrm>
        </p:grpSpPr>
        <p:sp>
          <p:nvSpPr>
            <p:cNvPr name="TextBox 32" id="32"/>
            <p:cNvSpPr txBox="true"/>
            <p:nvPr/>
          </p:nvSpPr>
          <p:spPr>
            <a:xfrm rot="0">
              <a:off x="0" y="6954127"/>
              <a:ext cx="12079928" cy="569100"/>
            </a:xfrm>
            <a:prstGeom prst="rect">
              <a:avLst/>
            </a:prstGeom>
          </p:spPr>
          <p:txBody>
            <a:bodyPr anchor="t" rtlCol="false" tIns="0" lIns="0" bIns="0" rIns="0">
              <a:spAutoFit/>
            </a:bodyPr>
            <a:lstStyle/>
            <a:p>
              <a:pPr algn="l">
                <a:lnSpc>
                  <a:spcPts val="3721"/>
                </a:lnSpc>
              </a:pPr>
            </a:p>
          </p:txBody>
        </p:sp>
        <p:sp>
          <p:nvSpPr>
            <p:cNvPr name="TextBox 33" id="33"/>
            <p:cNvSpPr txBox="true"/>
            <p:nvPr/>
          </p:nvSpPr>
          <p:spPr>
            <a:xfrm rot="0">
              <a:off x="0" y="-9525"/>
              <a:ext cx="12079928" cy="6617371"/>
            </a:xfrm>
            <a:prstGeom prst="rect">
              <a:avLst/>
            </a:prstGeom>
          </p:spPr>
          <p:txBody>
            <a:bodyPr anchor="t" rtlCol="false" tIns="0" lIns="0" bIns="0" rIns="0">
              <a:spAutoFit/>
            </a:bodyPr>
            <a:lstStyle/>
            <a:p>
              <a:pPr algn="l">
                <a:lnSpc>
                  <a:spcPts val="3552"/>
                </a:lnSpc>
              </a:pPr>
              <a:r>
                <a:rPr lang="en-US" sz="2960" b="true">
                  <a:solidFill>
                    <a:srgbClr val="FFFFFF"/>
                  </a:solidFill>
                  <a:latin typeface="Rasputin Light Bold"/>
                  <a:ea typeface="Rasputin Light Bold"/>
                  <a:cs typeface="Rasputin Light Bold"/>
                  <a:sym typeface="Rasputin Light Bold"/>
                </a:rPr>
                <a:t>This stage mainly consists of:</a:t>
              </a:r>
            </a:p>
            <a:p>
              <a:pPr algn="l" marL="639212" indent="-319606" lvl="1">
                <a:lnSpc>
                  <a:spcPts val="3552"/>
                </a:lnSpc>
                <a:buAutoNum type="arabicPeriod" startAt="1"/>
              </a:pPr>
              <a:r>
                <a:rPr lang="en-US" b="true" sz="2960">
                  <a:solidFill>
                    <a:srgbClr val="FFFFFF"/>
                  </a:solidFill>
                  <a:latin typeface="Rasputin Light Bold"/>
                  <a:ea typeface="Rasputin Light Bold"/>
                  <a:cs typeface="Rasputin Light Bold"/>
                  <a:sym typeface="Rasputin Light Bold"/>
                </a:rPr>
                <a:t> 12V DC Pump</a:t>
              </a:r>
            </a:p>
            <a:p>
              <a:pPr algn="l" marL="639212" indent="-319606" lvl="1">
                <a:lnSpc>
                  <a:spcPts val="3552"/>
                </a:lnSpc>
                <a:buFont typeface="Arial"/>
                <a:buChar char="•"/>
              </a:pPr>
              <a:r>
                <a:rPr lang="en-US" b="true" sz="2960">
                  <a:solidFill>
                    <a:srgbClr val="FFFFFF"/>
                  </a:solidFill>
                  <a:latin typeface="Rasputin Light Bold"/>
                  <a:ea typeface="Rasputin Light Bold"/>
                  <a:cs typeface="Rasputin Light Bold"/>
                  <a:sym typeface="Rasputin Light Bold"/>
                </a:rPr>
                <a:t>Controlled by a one-channel relay.</a:t>
              </a:r>
            </a:p>
            <a:p>
              <a:pPr algn="l" marL="639212" indent="-319606" lvl="1">
                <a:lnSpc>
                  <a:spcPts val="3552"/>
                </a:lnSpc>
                <a:buFont typeface="Arial"/>
                <a:buChar char="•"/>
              </a:pPr>
              <a:r>
                <a:rPr lang="en-US" b="true" sz="2960">
                  <a:solidFill>
                    <a:srgbClr val="FFFFFF"/>
                  </a:solidFill>
                  <a:latin typeface="Rasputin Light Bold"/>
                  <a:ea typeface="Rasputin Light Bold"/>
                  <a:cs typeface="Rasputin Light Bold"/>
                  <a:sym typeface="Rasputin Light Bold"/>
                </a:rPr>
                <a:t>Used to add the oil.</a:t>
              </a:r>
            </a:p>
            <a:p>
              <a:pPr algn="l" marL="639212" indent="-319606" lvl="1">
                <a:lnSpc>
                  <a:spcPts val="3552"/>
                </a:lnSpc>
                <a:buAutoNum type="arabicPeriod" startAt="1"/>
              </a:pPr>
              <a:r>
                <a:rPr lang="en-US" b="true" sz="2960">
                  <a:solidFill>
                    <a:srgbClr val="FFFFFF"/>
                  </a:solidFill>
                  <a:latin typeface="Rasputin Light Bold"/>
                  <a:ea typeface="Rasputin Light Bold"/>
                  <a:cs typeface="Rasputin Light Bold"/>
                  <a:sym typeface="Rasputin Light Bold"/>
                </a:rPr>
                <a:t> </a:t>
              </a:r>
              <a:r>
                <a:rPr lang="en-US" b="true" sz="2960">
                  <a:solidFill>
                    <a:srgbClr val="FFFFFF"/>
                  </a:solidFill>
                  <a:latin typeface="Rasputin Light Bold"/>
                  <a:ea typeface="Rasputin Light Bold"/>
                  <a:cs typeface="Rasputin Light Bold"/>
                  <a:sym typeface="Rasputin Light Bold"/>
                </a:rPr>
                <a:t>Servo Motors for Salt and Black Pepper</a:t>
              </a:r>
            </a:p>
            <a:p>
              <a:pPr algn="l" marL="639212" indent="-319606" lvl="1">
                <a:lnSpc>
                  <a:spcPts val="3552"/>
                </a:lnSpc>
                <a:buFont typeface="Arial"/>
                <a:buChar char="•"/>
              </a:pPr>
              <a:r>
                <a:rPr lang="en-US" b="true" sz="2960">
                  <a:solidFill>
                    <a:srgbClr val="FFFFFF"/>
                  </a:solidFill>
                  <a:latin typeface="Rasputin Light Bold"/>
                  <a:ea typeface="Rasputin Light Bold"/>
                  <a:cs typeface="Rasputin Light Bold"/>
                  <a:sym typeface="Rasputin Light Bold"/>
                </a:rPr>
                <a:t>Dispense salt and black pepper based on the selected quantities.</a:t>
              </a:r>
            </a:p>
            <a:p>
              <a:pPr algn="l" marL="639212" indent="-319606" lvl="1">
                <a:lnSpc>
                  <a:spcPts val="3552"/>
                </a:lnSpc>
                <a:buAutoNum type="arabicPeriod" startAt="1"/>
              </a:pPr>
              <a:r>
                <a:rPr lang="en-US" b="true" sz="2960">
                  <a:solidFill>
                    <a:srgbClr val="FFFFFF"/>
                  </a:solidFill>
                  <a:latin typeface="Rasputin Light Bold"/>
                  <a:ea typeface="Rasputin Light Bold"/>
                  <a:cs typeface="Rasputin Light Bold"/>
                  <a:sym typeface="Rasputin Light Bold"/>
                </a:rPr>
                <a:t>Blender</a:t>
              </a:r>
            </a:p>
            <a:p>
              <a:pPr algn="l" marL="639212" indent="-319606" lvl="1">
                <a:lnSpc>
                  <a:spcPts val="3552"/>
                </a:lnSpc>
                <a:buFont typeface="Arial"/>
                <a:buChar char="•"/>
              </a:pPr>
              <a:r>
                <a:rPr lang="en-US" b="true" sz="2960">
                  <a:solidFill>
                    <a:srgbClr val="FFFFFF"/>
                  </a:solidFill>
                  <a:latin typeface="Rasputin Light Bold"/>
                  <a:ea typeface="Rasputin Light Bold"/>
                  <a:cs typeface="Rasputin Light Bold"/>
                  <a:sym typeface="Rasputin Light Bold"/>
                </a:rPr>
                <a:t>Controlled using a one-channel relay.</a:t>
              </a:r>
            </a:p>
            <a:p>
              <a:pPr algn="l" marL="639212" indent="-319606" lvl="1">
                <a:lnSpc>
                  <a:spcPts val="3552"/>
                </a:lnSpc>
                <a:buFont typeface="Arial"/>
                <a:buChar char="•"/>
              </a:pPr>
              <a:r>
                <a:rPr lang="en-US" b="true" sz="2960">
                  <a:solidFill>
                    <a:srgbClr val="FFFFFF"/>
                  </a:solidFill>
                  <a:latin typeface="Rasputin Light Bold"/>
                  <a:ea typeface="Rasputin Light Bold"/>
                  <a:cs typeface="Rasputin Light Bold"/>
                  <a:sym typeface="Rasputin Light Bold"/>
                </a:rPr>
                <a:t>Used to mix all the ingredients.</a:t>
              </a:r>
            </a:p>
            <a:p>
              <a:pPr algn="l">
                <a:lnSpc>
                  <a:spcPts val="3552"/>
                </a:lnSpc>
              </a:pPr>
            </a:p>
          </p:txBody>
        </p:sp>
      </p:grpSp>
      <p:grpSp>
        <p:nvGrpSpPr>
          <p:cNvPr name="Group 34" id="34"/>
          <p:cNvGrpSpPr/>
          <p:nvPr/>
        </p:nvGrpSpPr>
        <p:grpSpPr>
          <a:xfrm rot="0">
            <a:off x="4311690" y="9588770"/>
            <a:ext cx="4889821" cy="1272122"/>
            <a:chOff x="0" y="0"/>
            <a:chExt cx="6519762" cy="1696162"/>
          </a:xfrm>
        </p:grpSpPr>
        <p:sp>
          <p:nvSpPr>
            <p:cNvPr name="TextBox 35" id="35"/>
            <p:cNvSpPr txBox="true"/>
            <p:nvPr/>
          </p:nvSpPr>
          <p:spPr>
            <a:xfrm rot="0">
              <a:off x="0" y="1152286"/>
              <a:ext cx="6519762" cy="543877"/>
            </a:xfrm>
            <a:prstGeom prst="rect">
              <a:avLst/>
            </a:prstGeom>
          </p:spPr>
          <p:txBody>
            <a:bodyPr anchor="t" rtlCol="false" tIns="0" lIns="0" bIns="0" rIns="0">
              <a:spAutoFit/>
            </a:bodyPr>
            <a:lstStyle/>
            <a:p>
              <a:pPr algn="l">
                <a:lnSpc>
                  <a:spcPts val="3603"/>
                </a:lnSpc>
              </a:pPr>
            </a:p>
          </p:txBody>
        </p:sp>
        <p:sp>
          <p:nvSpPr>
            <p:cNvPr name="TextBox 36" id="36"/>
            <p:cNvSpPr txBox="true"/>
            <p:nvPr/>
          </p:nvSpPr>
          <p:spPr>
            <a:xfrm rot="0">
              <a:off x="0" y="-9525"/>
              <a:ext cx="6519762"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RELAY</a:t>
              </a:r>
            </a:p>
            <a:p>
              <a:pPr algn="ctr">
                <a:lnSpc>
                  <a:spcPts val="2444"/>
                </a:lnSpc>
              </a:pPr>
              <a:r>
                <a:rPr lang="en-US" b="true" sz="2037">
                  <a:solidFill>
                    <a:srgbClr val="FFFFFF"/>
                  </a:solidFill>
                  <a:latin typeface="Rasputin Light Bold"/>
                  <a:ea typeface="Rasputin Light Bold"/>
                  <a:cs typeface="Rasputin Light Bold"/>
                  <a:sym typeface="Rasputin Light Bold"/>
                </a:rPr>
                <a:t> 2-CHANNEL</a:t>
              </a:r>
            </a:p>
          </p:txBody>
        </p:sp>
      </p:grpSp>
      <p:grpSp>
        <p:nvGrpSpPr>
          <p:cNvPr name="Group 37" id="37"/>
          <p:cNvGrpSpPr/>
          <p:nvPr/>
        </p:nvGrpSpPr>
        <p:grpSpPr>
          <a:xfrm rot="0">
            <a:off x="-689469" y="9588770"/>
            <a:ext cx="4889821" cy="1272122"/>
            <a:chOff x="0" y="0"/>
            <a:chExt cx="6519762" cy="1696162"/>
          </a:xfrm>
        </p:grpSpPr>
        <p:sp>
          <p:nvSpPr>
            <p:cNvPr name="TextBox 38" id="38"/>
            <p:cNvSpPr txBox="true"/>
            <p:nvPr/>
          </p:nvSpPr>
          <p:spPr>
            <a:xfrm rot="0">
              <a:off x="0" y="1152286"/>
              <a:ext cx="6519762" cy="543877"/>
            </a:xfrm>
            <a:prstGeom prst="rect">
              <a:avLst/>
            </a:prstGeom>
          </p:spPr>
          <p:txBody>
            <a:bodyPr anchor="t" rtlCol="false" tIns="0" lIns="0" bIns="0" rIns="0">
              <a:spAutoFit/>
            </a:bodyPr>
            <a:lstStyle/>
            <a:p>
              <a:pPr algn="l">
                <a:lnSpc>
                  <a:spcPts val="3603"/>
                </a:lnSpc>
              </a:pPr>
            </a:p>
          </p:txBody>
        </p:sp>
        <p:sp>
          <p:nvSpPr>
            <p:cNvPr name="TextBox 39" id="39"/>
            <p:cNvSpPr txBox="true"/>
            <p:nvPr/>
          </p:nvSpPr>
          <p:spPr>
            <a:xfrm rot="0">
              <a:off x="0" y="-9525"/>
              <a:ext cx="6519762"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SERVO</a:t>
              </a:r>
            </a:p>
            <a:p>
              <a:pPr algn="ctr">
                <a:lnSpc>
                  <a:spcPts val="2444"/>
                </a:lnSpc>
              </a:pPr>
              <a:r>
                <a:rPr lang="en-US" b="true" sz="2037">
                  <a:solidFill>
                    <a:srgbClr val="FFFFFF"/>
                  </a:solidFill>
                  <a:latin typeface="Rasputin Light Bold"/>
                  <a:ea typeface="Rasputin Light Bold"/>
                  <a:cs typeface="Rasputin Light Bold"/>
                  <a:sym typeface="Rasputin Light Bold"/>
                </a:rPr>
                <a:t> MOTOR</a:t>
              </a:r>
            </a:p>
          </p:txBody>
        </p:sp>
      </p:grpSp>
      <p:grpSp>
        <p:nvGrpSpPr>
          <p:cNvPr name="Group 40" id="40"/>
          <p:cNvGrpSpPr/>
          <p:nvPr/>
        </p:nvGrpSpPr>
        <p:grpSpPr>
          <a:xfrm rot="0">
            <a:off x="2856143" y="9588770"/>
            <a:ext cx="2773878" cy="1272122"/>
            <a:chOff x="0" y="0"/>
            <a:chExt cx="3698503" cy="1696162"/>
          </a:xfrm>
        </p:grpSpPr>
        <p:sp>
          <p:nvSpPr>
            <p:cNvPr name="TextBox 41" id="41"/>
            <p:cNvSpPr txBox="true"/>
            <p:nvPr/>
          </p:nvSpPr>
          <p:spPr>
            <a:xfrm rot="0">
              <a:off x="0" y="1152286"/>
              <a:ext cx="3698503" cy="543877"/>
            </a:xfrm>
            <a:prstGeom prst="rect">
              <a:avLst/>
            </a:prstGeom>
          </p:spPr>
          <p:txBody>
            <a:bodyPr anchor="t" rtlCol="false" tIns="0" lIns="0" bIns="0" rIns="0">
              <a:spAutoFit/>
            </a:bodyPr>
            <a:lstStyle/>
            <a:p>
              <a:pPr algn="l">
                <a:lnSpc>
                  <a:spcPts val="3603"/>
                </a:lnSpc>
              </a:pPr>
            </a:p>
          </p:txBody>
        </p:sp>
        <p:sp>
          <p:nvSpPr>
            <p:cNvPr name="TextBox 42" id="42"/>
            <p:cNvSpPr txBox="true"/>
            <p:nvPr/>
          </p:nvSpPr>
          <p:spPr>
            <a:xfrm rot="0">
              <a:off x="0" y="-9525"/>
              <a:ext cx="3698503"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12V DC </a:t>
              </a:r>
            </a:p>
            <a:p>
              <a:pPr algn="ctr">
                <a:lnSpc>
                  <a:spcPts val="2444"/>
                </a:lnSpc>
              </a:pPr>
              <a:r>
                <a:rPr lang="en-US" b="true" sz="2037">
                  <a:solidFill>
                    <a:srgbClr val="FFFFFF"/>
                  </a:solidFill>
                  <a:latin typeface="Rasputin Light Bold"/>
                  <a:ea typeface="Rasputin Light Bold"/>
                  <a:cs typeface="Rasputin Light Bold"/>
                  <a:sym typeface="Rasputin Light Bold"/>
                </a:rPr>
                <a:t>PUMP</a:t>
              </a:r>
            </a:p>
          </p:txBody>
        </p:sp>
      </p:gr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shape"/>
          <p:cNvSpPr/>
          <p:nvPr/>
        </p:nvSpPr>
        <p:spPr>
          <a:xfrm flipH="false" flipV="false" rot="0">
            <a:off x="7106077" y="-3827050"/>
            <a:ext cx="8857785" cy="8525618"/>
          </a:xfrm>
          <a:custGeom>
            <a:avLst/>
            <a:gdLst/>
            <a:ahLst/>
            <a:cxnLst/>
            <a:rect r="r" b="b" t="t" l="l"/>
            <a:pathLst>
              <a:path h="8525618" w="8857785">
                <a:moveTo>
                  <a:pt x="0" y="0"/>
                </a:moveTo>
                <a:lnTo>
                  <a:pt x="8857785" y="0"/>
                </a:lnTo>
                <a:lnTo>
                  <a:pt x="8857785" y="8525619"/>
                </a:lnTo>
                <a:lnTo>
                  <a:pt x="0" y="8525619"/>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4243551">
            <a:off x="9549861" y="5971054"/>
            <a:ext cx="5915271" cy="9375789"/>
          </a:xfrm>
          <a:custGeom>
            <a:avLst/>
            <a:gdLst/>
            <a:ahLst/>
            <a:cxnLst/>
            <a:rect r="r" b="b" t="t" l="l"/>
            <a:pathLst>
              <a:path h="9375789" w="5915271">
                <a:moveTo>
                  <a:pt x="0" y="0"/>
                </a:moveTo>
                <a:lnTo>
                  <a:pt x="5915270" y="0"/>
                </a:lnTo>
                <a:lnTo>
                  <a:pt x="5915270"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496007" y="727187"/>
            <a:ext cx="6222981" cy="1441538"/>
            <a:chOff x="0" y="0"/>
            <a:chExt cx="8297309" cy="1922051"/>
          </a:xfrm>
        </p:grpSpPr>
        <p:sp>
          <p:nvSpPr>
            <p:cNvPr name="TextBox 5" id="5"/>
            <p:cNvSpPr txBox="true"/>
            <p:nvPr/>
          </p:nvSpPr>
          <p:spPr>
            <a:xfrm rot="0">
              <a:off x="0" y="1280065"/>
              <a:ext cx="8297309" cy="641986"/>
            </a:xfrm>
            <a:prstGeom prst="rect">
              <a:avLst/>
            </a:prstGeom>
          </p:spPr>
          <p:txBody>
            <a:bodyPr anchor="t" rtlCol="false" tIns="0" lIns="0" bIns="0" rIns="0">
              <a:spAutoFit/>
            </a:bodyPr>
            <a:lstStyle/>
            <a:p>
              <a:pPr algn="l">
                <a:lnSpc>
                  <a:spcPts val="4199"/>
                </a:lnSpc>
              </a:pPr>
            </a:p>
          </p:txBody>
        </p:sp>
        <p:sp>
          <p:nvSpPr>
            <p:cNvPr name="TextBox 6" id="6"/>
            <p:cNvSpPr txBox="true"/>
            <p:nvPr/>
          </p:nvSpPr>
          <p:spPr>
            <a:xfrm rot="0">
              <a:off x="0" y="0"/>
              <a:ext cx="8297309" cy="889000"/>
            </a:xfrm>
            <a:prstGeom prst="rect">
              <a:avLst/>
            </a:prstGeom>
          </p:spPr>
          <p:txBody>
            <a:bodyPr anchor="t" rtlCol="false" tIns="0" lIns="0" bIns="0" rIns="0">
              <a:spAutoFit/>
            </a:bodyPr>
            <a:lstStyle/>
            <a:p>
              <a:pPr algn="l">
                <a:lnSpc>
                  <a:spcPts val="5280"/>
                </a:lnSpc>
              </a:pPr>
              <a:r>
                <a:rPr lang="en-US" sz="4400" b="true">
                  <a:solidFill>
                    <a:srgbClr val="3F260E"/>
                  </a:solidFill>
                  <a:latin typeface="Rasputin Light Bold"/>
                  <a:ea typeface="Rasputin Light Bold"/>
                  <a:cs typeface="Rasputin Light Bold"/>
                  <a:sym typeface="Rasputin Light Bold"/>
                </a:rPr>
                <a:t>Drop the box stage</a:t>
              </a:r>
            </a:p>
          </p:txBody>
        </p:sp>
      </p:grpSp>
      <p:sp>
        <p:nvSpPr>
          <p:cNvPr name="TextBox 7" id="7"/>
          <p:cNvSpPr txBox="true"/>
          <p:nvPr/>
        </p:nvSpPr>
        <p:spPr>
          <a:xfrm rot="0">
            <a:off x="462678" y="2409841"/>
            <a:ext cx="10409319" cy="4019785"/>
          </a:xfrm>
          <a:prstGeom prst="rect">
            <a:avLst/>
          </a:prstGeom>
        </p:spPr>
        <p:txBody>
          <a:bodyPr anchor="t" rtlCol="false" tIns="0" lIns="0" bIns="0" rIns="0">
            <a:spAutoFit/>
          </a:bodyPr>
          <a:lstStyle/>
          <a:p>
            <a:pPr algn="l">
              <a:lnSpc>
                <a:spcPts val="3981"/>
              </a:lnSpc>
            </a:pPr>
            <a:r>
              <a:rPr lang="en-US" sz="3317" b="true">
                <a:solidFill>
                  <a:srgbClr val="FFFFFF"/>
                </a:solidFill>
                <a:latin typeface="Rasputin Light Bold"/>
                <a:ea typeface="Rasputin Light Bold"/>
                <a:cs typeface="Rasputin Light Bold"/>
                <a:sym typeface="Rasputin Light Bold"/>
              </a:rPr>
              <a:t>This stage includes two main components:</a:t>
            </a:r>
          </a:p>
          <a:p>
            <a:pPr algn="l" marL="716324" indent="-358162" lvl="1">
              <a:lnSpc>
                <a:spcPts val="3981"/>
              </a:lnSpc>
              <a:buAutoNum type="arabicPeriod" startAt="1"/>
            </a:pPr>
            <a:r>
              <a:rPr lang="en-US" b="true" sz="3317">
                <a:solidFill>
                  <a:srgbClr val="FFFFFF"/>
                </a:solidFill>
                <a:latin typeface="Rasputin Light Bold"/>
                <a:ea typeface="Rasputin Light Bold"/>
                <a:cs typeface="Rasputin Light Bold"/>
                <a:sym typeface="Rasputin Light Bold"/>
              </a:rPr>
              <a:t>3D-Pr</a:t>
            </a:r>
            <a:r>
              <a:rPr lang="en-US" b="true" sz="3317">
                <a:solidFill>
                  <a:srgbClr val="FFFFFF"/>
                </a:solidFill>
                <a:latin typeface="Rasputin Light Bold"/>
                <a:ea typeface="Rasputin Light Bold"/>
                <a:cs typeface="Rasputin Light Bold"/>
                <a:sym typeface="Rasputin Light Bold"/>
              </a:rPr>
              <a:t>inted</a:t>
            </a:r>
            <a:r>
              <a:rPr lang="en-US" b="true" sz="3317">
                <a:solidFill>
                  <a:srgbClr val="FFFFFF"/>
                </a:solidFill>
                <a:latin typeface="Rasputin Light Bold"/>
                <a:ea typeface="Rasputin Light Bold"/>
                <a:cs typeface="Rasputin Light Bold"/>
                <a:sym typeface="Rasputin Light Bold"/>
              </a:rPr>
              <a:t> Hold</a:t>
            </a:r>
            <a:r>
              <a:rPr lang="en-US" b="true" sz="3317">
                <a:solidFill>
                  <a:srgbClr val="FFFFFF"/>
                </a:solidFill>
                <a:latin typeface="Rasputin Light Bold"/>
                <a:ea typeface="Rasputin Light Bold"/>
                <a:cs typeface="Rasputin Light Bold"/>
                <a:sym typeface="Rasputin Light Bold"/>
              </a:rPr>
              <a:t>er</a:t>
            </a:r>
          </a:p>
          <a:p>
            <a:pPr algn="l" marL="1432648" indent="-477549" lvl="2">
              <a:lnSpc>
                <a:spcPts val="3981"/>
              </a:lnSpc>
              <a:buFont typeface="Arial"/>
              <a:buChar char="⚬"/>
            </a:pPr>
            <a:r>
              <a:rPr lang="en-US" b="true" sz="3317">
                <a:solidFill>
                  <a:srgbClr val="FFFFFF"/>
                </a:solidFill>
                <a:latin typeface="Rasputin Light Bold"/>
                <a:ea typeface="Rasputin Light Bold"/>
                <a:cs typeface="Rasputin Light Bold"/>
                <a:sym typeface="Rasputin Light Bold"/>
              </a:rPr>
              <a:t>Designed to</a:t>
            </a:r>
            <a:r>
              <a:rPr lang="en-US" b="true" sz="3317">
                <a:solidFill>
                  <a:srgbClr val="FFFFFF"/>
                </a:solidFill>
                <a:latin typeface="Rasputin Light Bold"/>
                <a:ea typeface="Rasputin Light Bold"/>
                <a:cs typeface="Rasputin Light Bold"/>
                <a:sym typeface="Rasputin Light Bold"/>
              </a:rPr>
              <a:t> carry the tahini boxes.</a:t>
            </a:r>
          </a:p>
          <a:p>
            <a:pPr algn="l" marL="716324" indent="-358162" lvl="1">
              <a:lnSpc>
                <a:spcPts val="3981"/>
              </a:lnSpc>
              <a:buAutoNum type="arabicPeriod" startAt="1"/>
            </a:pPr>
            <a:r>
              <a:rPr lang="en-US" b="true" sz="3317">
                <a:solidFill>
                  <a:srgbClr val="FFFFFF"/>
                </a:solidFill>
                <a:latin typeface="Rasputin Light Bold"/>
                <a:ea typeface="Rasputin Light Bold"/>
                <a:cs typeface="Rasputin Light Bold"/>
                <a:sym typeface="Rasputin Light Bold"/>
              </a:rPr>
              <a:t>NEMA 17 Stepper Motor</a:t>
            </a:r>
          </a:p>
          <a:p>
            <a:pPr algn="l" marL="1432648" indent="-477549" lvl="2">
              <a:lnSpc>
                <a:spcPts val="3981"/>
              </a:lnSpc>
              <a:buFont typeface="Arial"/>
              <a:buChar char="⚬"/>
            </a:pPr>
            <a:r>
              <a:rPr lang="en-US" b="true" sz="3317">
                <a:solidFill>
                  <a:srgbClr val="FFFFFF"/>
                </a:solidFill>
                <a:latin typeface="Rasputin Light Bold"/>
                <a:ea typeface="Rasputin Light Bold"/>
                <a:cs typeface="Rasputin Light Bold"/>
                <a:sym typeface="Rasputin Light Bold"/>
              </a:rPr>
              <a:t>Connected to an H-bridge driver.</a:t>
            </a:r>
          </a:p>
          <a:p>
            <a:pPr algn="l" marL="1432648" indent="-477549" lvl="2">
              <a:lnSpc>
                <a:spcPts val="3981"/>
              </a:lnSpc>
              <a:buFont typeface="Arial"/>
              <a:buChar char="⚬"/>
            </a:pPr>
            <a:r>
              <a:rPr lang="en-US" b="true" sz="3317">
                <a:solidFill>
                  <a:srgbClr val="FFFFFF"/>
                </a:solidFill>
                <a:latin typeface="Rasputin Light Bold"/>
                <a:ea typeface="Rasputin Light Bold"/>
                <a:cs typeface="Rasputin Light Bold"/>
                <a:sym typeface="Rasputin Light Bold"/>
              </a:rPr>
              <a:t>Rotates the holder to deliver each box to the production line.</a:t>
            </a:r>
          </a:p>
          <a:p>
            <a:pPr algn="l">
              <a:lnSpc>
                <a:spcPts val="3981"/>
              </a:lnSpc>
            </a:pPr>
          </a:p>
        </p:txBody>
      </p:sp>
      <p:sp>
        <p:nvSpPr>
          <p:cNvPr name="TextBox 8" id="8"/>
          <p:cNvSpPr txBox="true"/>
          <p:nvPr/>
        </p:nvSpPr>
        <p:spPr>
          <a:xfrm rot="0">
            <a:off x="10112680" y="8127193"/>
            <a:ext cx="5520512" cy="480263"/>
          </a:xfrm>
          <a:prstGeom prst="rect">
            <a:avLst/>
          </a:prstGeom>
        </p:spPr>
        <p:txBody>
          <a:bodyPr anchor="t" rtlCol="false" tIns="0" lIns="0" bIns="0" rIns="0">
            <a:spAutoFit/>
          </a:bodyPr>
          <a:lstStyle/>
          <a:p>
            <a:pPr algn="l">
              <a:lnSpc>
                <a:spcPts val="4067"/>
              </a:lnSpc>
            </a:pPr>
          </a:p>
        </p:txBody>
      </p:sp>
      <p:grpSp>
        <p:nvGrpSpPr>
          <p:cNvPr name="Group 9" id="9"/>
          <p:cNvGrpSpPr>
            <a:grpSpLocks noChangeAspect="true"/>
          </p:cNvGrpSpPr>
          <p:nvPr/>
        </p:nvGrpSpPr>
        <p:grpSpPr>
          <a:xfrm rot="0">
            <a:off x="1028700" y="6768403"/>
            <a:ext cx="2877479" cy="2877479"/>
            <a:chOff x="0" y="0"/>
            <a:chExt cx="14840029" cy="14840029"/>
          </a:xfrm>
        </p:grpSpPr>
        <p:sp>
          <p:nvSpPr>
            <p:cNvPr name="Freeform 10" id="10"/>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1" id="11"/>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2" id="12"/>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6"/>
              <a:stretch>
                <a:fillRect l="223" t="0" r="223" b="0"/>
              </a:stretch>
            </a:blipFill>
          </p:spPr>
        </p:sp>
      </p:grpSp>
      <p:grpSp>
        <p:nvGrpSpPr>
          <p:cNvPr name="Group 13" id="13"/>
          <p:cNvGrpSpPr>
            <a:grpSpLocks noChangeAspect="true"/>
          </p:cNvGrpSpPr>
          <p:nvPr/>
        </p:nvGrpSpPr>
        <p:grpSpPr>
          <a:xfrm rot="0">
            <a:off x="4228598" y="6768403"/>
            <a:ext cx="2877479" cy="2877479"/>
            <a:chOff x="0" y="0"/>
            <a:chExt cx="14840029" cy="14840029"/>
          </a:xfrm>
        </p:grpSpPr>
        <p:sp>
          <p:nvSpPr>
            <p:cNvPr name="Freeform 14" id="14"/>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5" id="15"/>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6" id="16"/>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7"/>
              <a:stretch>
                <a:fillRect l="223" t="0" r="223" b="0"/>
              </a:stretch>
            </a:blipFill>
          </p:spPr>
        </p:sp>
      </p:grpSp>
      <p:grpSp>
        <p:nvGrpSpPr>
          <p:cNvPr name="Group 17" id="17"/>
          <p:cNvGrpSpPr/>
          <p:nvPr/>
        </p:nvGrpSpPr>
        <p:grpSpPr>
          <a:xfrm rot="0">
            <a:off x="3222427" y="9690552"/>
            <a:ext cx="4889821" cy="968396"/>
            <a:chOff x="0" y="0"/>
            <a:chExt cx="6519762" cy="1291195"/>
          </a:xfrm>
        </p:grpSpPr>
        <p:sp>
          <p:nvSpPr>
            <p:cNvPr name="TextBox 18" id="18"/>
            <p:cNvSpPr txBox="true"/>
            <p:nvPr/>
          </p:nvSpPr>
          <p:spPr>
            <a:xfrm rot="0">
              <a:off x="0" y="747318"/>
              <a:ext cx="6519762" cy="543877"/>
            </a:xfrm>
            <a:prstGeom prst="rect">
              <a:avLst/>
            </a:prstGeom>
          </p:spPr>
          <p:txBody>
            <a:bodyPr anchor="t" rtlCol="false" tIns="0" lIns="0" bIns="0" rIns="0">
              <a:spAutoFit/>
            </a:bodyPr>
            <a:lstStyle/>
            <a:p>
              <a:pPr algn="l">
                <a:lnSpc>
                  <a:spcPts val="3603"/>
                </a:lnSpc>
              </a:pPr>
            </a:p>
          </p:txBody>
        </p:sp>
        <p:sp>
          <p:nvSpPr>
            <p:cNvPr name="TextBox 19" id="19"/>
            <p:cNvSpPr txBox="true"/>
            <p:nvPr/>
          </p:nvSpPr>
          <p:spPr>
            <a:xfrm rot="0">
              <a:off x="0" y="-9525"/>
              <a:ext cx="6519762" cy="414492"/>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H-BRIDGE DRIVER</a:t>
              </a:r>
            </a:p>
          </p:txBody>
        </p:sp>
      </p:grpSp>
      <p:grpSp>
        <p:nvGrpSpPr>
          <p:cNvPr name="Group 20" id="20"/>
          <p:cNvGrpSpPr/>
          <p:nvPr/>
        </p:nvGrpSpPr>
        <p:grpSpPr>
          <a:xfrm rot="0">
            <a:off x="0" y="9690552"/>
            <a:ext cx="4889821" cy="968396"/>
            <a:chOff x="0" y="0"/>
            <a:chExt cx="6519762" cy="1291195"/>
          </a:xfrm>
        </p:grpSpPr>
        <p:sp>
          <p:nvSpPr>
            <p:cNvPr name="TextBox 21" id="21"/>
            <p:cNvSpPr txBox="true"/>
            <p:nvPr/>
          </p:nvSpPr>
          <p:spPr>
            <a:xfrm rot="0">
              <a:off x="0" y="747318"/>
              <a:ext cx="6519762" cy="543877"/>
            </a:xfrm>
            <a:prstGeom prst="rect">
              <a:avLst/>
            </a:prstGeom>
          </p:spPr>
          <p:txBody>
            <a:bodyPr anchor="t" rtlCol="false" tIns="0" lIns="0" bIns="0" rIns="0">
              <a:spAutoFit/>
            </a:bodyPr>
            <a:lstStyle/>
            <a:p>
              <a:pPr algn="l">
                <a:lnSpc>
                  <a:spcPts val="3603"/>
                </a:lnSpc>
              </a:pPr>
            </a:p>
          </p:txBody>
        </p:sp>
        <p:sp>
          <p:nvSpPr>
            <p:cNvPr name="TextBox 22" id="22"/>
            <p:cNvSpPr txBox="true"/>
            <p:nvPr/>
          </p:nvSpPr>
          <p:spPr>
            <a:xfrm rot="0">
              <a:off x="0" y="-9525"/>
              <a:ext cx="6519762" cy="414492"/>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NEMA 17</a:t>
              </a:r>
            </a:p>
          </p:txBody>
        </p:sp>
      </p:grpSp>
      <p:grpSp>
        <p:nvGrpSpPr>
          <p:cNvPr name="Group 23" id="23"/>
          <p:cNvGrpSpPr>
            <a:grpSpLocks noChangeAspect="true"/>
          </p:cNvGrpSpPr>
          <p:nvPr/>
        </p:nvGrpSpPr>
        <p:grpSpPr>
          <a:xfrm rot="0">
            <a:off x="11313943" y="1447956"/>
            <a:ext cx="5499946" cy="7391089"/>
            <a:chOff x="0" y="0"/>
            <a:chExt cx="3663950" cy="4923790"/>
          </a:xfrm>
        </p:grpSpPr>
        <p:sp>
          <p:nvSpPr>
            <p:cNvPr name="Freeform 24" id="24"/>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8"/>
              <a:stretch>
                <a:fillRect l="-4404" t="0" r="-4404" b="0"/>
              </a:stretch>
            </a:blipFill>
          </p:spPr>
        </p:sp>
        <p:sp>
          <p:nvSpPr>
            <p:cNvPr name="Freeform 25" id="25"/>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8743839">
            <a:off x="-2596254" y="4920069"/>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a:grpSpLocks noChangeAspect="true"/>
          </p:cNvGrpSpPr>
          <p:nvPr/>
        </p:nvGrpSpPr>
        <p:grpSpPr>
          <a:xfrm rot="0">
            <a:off x="83733" y="6398693"/>
            <a:ext cx="2625705" cy="2625705"/>
            <a:chOff x="0" y="0"/>
            <a:chExt cx="14840029" cy="14840029"/>
          </a:xfrm>
        </p:grpSpPr>
        <p:sp>
          <p:nvSpPr>
            <p:cNvPr name="Freeform 5" id="5"/>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6" id="6"/>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7" id="7"/>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6"/>
              <a:stretch>
                <a:fillRect l="223" t="-143" r="223" b="-143"/>
              </a:stretch>
            </a:blipFill>
          </p:spPr>
        </p:sp>
      </p:grpSp>
      <p:grpSp>
        <p:nvGrpSpPr>
          <p:cNvPr name="Group 8" id="8"/>
          <p:cNvGrpSpPr>
            <a:grpSpLocks noChangeAspect="true"/>
          </p:cNvGrpSpPr>
          <p:nvPr/>
        </p:nvGrpSpPr>
        <p:grpSpPr>
          <a:xfrm rot="0">
            <a:off x="5847858" y="6398693"/>
            <a:ext cx="2625705" cy="2625705"/>
            <a:chOff x="0" y="0"/>
            <a:chExt cx="14840029" cy="14840029"/>
          </a:xfrm>
        </p:grpSpPr>
        <p:sp>
          <p:nvSpPr>
            <p:cNvPr name="Freeform 9" id="9"/>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0" id="10"/>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1" id="11"/>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7"/>
              <a:stretch>
                <a:fillRect l="223" t="0" r="223" b="0"/>
              </a:stretch>
            </a:blipFill>
          </p:spPr>
        </p:sp>
      </p:grpSp>
      <p:grpSp>
        <p:nvGrpSpPr>
          <p:cNvPr name="Group 12" id="12"/>
          <p:cNvGrpSpPr>
            <a:grpSpLocks noChangeAspect="true"/>
          </p:cNvGrpSpPr>
          <p:nvPr/>
        </p:nvGrpSpPr>
        <p:grpSpPr>
          <a:xfrm rot="0">
            <a:off x="2990813" y="6398693"/>
            <a:ext cx="2625705" cy="2625705"/>
            <a:chOff x="0" y="0"/>
            <a:chExt cx="14840029" cy="14840029"/>
          </a:xfrm>
        </p:grpSpPr>
        <p:sp>
          <p:nvSpPr>
            <p:cNvPr name="Freeform 13" id="13"/>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4" id="14"/>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5" id="15"/>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8"/>
              <a:stretch>
                <a:fillRect l="-4302" t="0" r="-4302" b="0"/>
              </a:stretch>
            </a:blipFill>
          </p:spPr>
        </p:sp>
      </p:grpSp>
      <p:grpSp>
        <p:nvGrpSpPr>
          <p:cNvPr name="Group 16" id="16"/>
          <p:cNvGrpSpPr>
            <a:grpSpLocks noChangeAspect="true"/>
          </p:cNvGrpSpPr>
          <p:nvPr/>
        </p:nvGrpSpPr>
        <p:grpSpPr>
          <a:xfrm rot="0">
            <a:off x="11187144" y="1028700"/>
            <a:ext cx="5402464" cy="7260087"/>
            <a:chOff x="0" y="0"/>
            <a:chExt cx="3663950" cy="4923790"/>
          </a:xfrm>
        </p:grpSpPr>
        <p:sp>
          <p:nvSpPr>
            <p:cNvPr name="Freeform 17" id="17"/>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9"/>
              <a:stretch>
                <a:fillRect l="0" t="-1636" r="0" b="-1636"/>
              </a:stretch>
            </a:blipFill>
          </p:spPr>
        </p:sp>
        <p:sp>
          <p:nvSpPr>
            <p:cNvPr name="Freeform 18" id="18"/>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TextBox 19" id="19"/>
          <p:cNvSpPr txBox="true"/>
          <p:nvPr/>
        </p:nvSpPr>
        <p:spPr>
          <a:xfrm rot="0">
            <a:off x="674186" y="607415"/>
            <a:ext cx="5625543" cy="913342"/>
          </a:xfrm>
          <a:prstGeom prst="rect">
            <a:avLst/>
          </a:prstGeom>
        </p:spPr>
        <p:txBody>
          <a:bodyPr anchor="t" rtlCol="false" tIns="0" lIns="0" bIns="0" rIns="0">
            <a:spAutoFit/>
          </a:bodyPr>
          <a:lstStyle/>
          <a:p>
            <a:pPr algn="l">
              <a:lnSpc>
                <a:spcPts val="7066"/>
              </a:lnSpc>
            </a:pPr>
            <a:r>
              <a:rPr lang="en-US" sz="5888" b="true">
                <a:solidFill>
                  <a:srgbClr val="3F260E"/>
                </a:solidFill>
                <a:latin typeface="Rasputin Light Bold"/>
                <a:ea typeface="Rasputin Light Bold"/>
                <a:cs typeface="Rasputin Light Bold"/>
                <a:sym typeface="Rasputin Light Bold"/>
              </a:rPr>
              <a:t>Filling stage</a:t>
            </a:r>
          </a:p>
        </p:txBody>
      </p:sp>
      <p:grpSp>
        <p:nvGrpSpPr>
          <p:cNvPr name="Group 20" id="20"/>
          <p:cNvGrpSpPr/>
          <p:nvPr/>
        </p:nvGrpSpPr>
        <p:grpSpPr>
          <a:xfrm rot="0">
            <a:off x="4423435" y="9219390"/>
            <a:ext cx="4889821" cy="968396"/>
            <a:chOff x="0" y="0"/>
            <a:chExt cx="6519762" cy="1291195"/>
          </a:xfrm>
        </p:grpSpPr>
        <p:sp>
          <p:nvSpPr>
            <p:cNvPr name="TextBox 21" id="21"/>
            <p:cNvSpPr txBox="true"/>
            <p:nvPr/>
          </p:nvSpPr>
          <p:spPr>
            <a:xfrm rot="0">
              <a:off x="0" y="747318"/>
              <a:ext cx="6519762" cy="543877"/>
            </a:xfrm>
            <a:prstGeom prst="rect">
              <a:avLst/>
            </a:prstGeom>
          </p:spPr>
          <p:txBody>
            <a:bodyPr anchor="t" rtlCol="false" tIns="0" lIns="0" bIns="0" rIns="0">
              <a:spAutoFit/>
            </a:bodyPr>
            <a:lstStyle/>
            <a:p>
              <a:pPr algn="l">
                <a:lnSpc>
                  <a:spcPts val="3603"/>
                </a:lnSpc>
              </a:pPr>
            </a:p>
          </p:txBody>
        </p:sp>
        <p:sp>
          <p:nvSpPr>
            <p:cNvPr name="TextBox 22" id="22"/>
            <p:cNvSpPr txBox="true"/>
            <p:nvPr/>
          </p:nvSpPr>
          <p:spPr>
            <a:xfrm rot="0">
              <a:off x="0" y="-9525"/>
              <a:ext cx="6519762" cy="414492"/>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H-BRIDGE DRIVER</a:t>
              </a:r>
            </a:p>
          </p:txBody>
        </p:sp>
      </p:grpSp>
      <p:sp>
        <p:nvSpPr>
          <p:cNvPr name="TextBox 23" id="23"/>
          <p:cNvSpPr txBox="true"/>
          <p:nvPr/>
        </p:nvSpPr>
        <p:spPr>
          <a:xfrm rot="0">
            <a:off x="-1216847" y="9209865"/>
            <a:ext cx="5520512" cy="695325"/>
          </a:xfrm>
          <a:prstGeom prst="rect">
            <a:avLst/>
          </a:prstGeom>
        </p:spPr>
        <p:txBody>
          <a:bodyPr anchor="t" rtlCol="false" tIns="0" lIns="0" bIns="0" rIns="0">
            <a:spAutoFit/>
          </a:bodyPr>
          <a:lstStyle/>
          <a:p>
            <a:pPr algn="ctr">
              <a:lnSpc>
                <a:spcPts val="2760"/>
              </a:lnSpc>
            </a:pPr>
            <a:r>
              <a:rPr lang="en-US" b="true" sz="2300">
                <a:solidFill>
                  <a:srgbClr val="FFFFFF"/>
                </a:solidFill>
                <a:latin typeface="Rasputin Light Bold"/>
                <a:ea typeface="Rasputin Light Bold"/>
                <a:cs typeface="Rasputin Light Bold"/>
                <a:sym typeface="Rasputin Light Bold"/>
              </a:rPr>
              <a:t>NEMA23</a:t>
            </a:r>
          </a:p>
          <a:p>
            <a:pPr algn="ctr">
              <a:lnSpc>
                <a:spcPts val="2760"/>
              </a:lnSpc>
            </a:pPr>
            <a:r>
              <a:rPr lang="en-US" b="true" sz="2300">
                <a:solidFill>
                  <a:srgbClr val="FFFFFF"/>
                </a:solidFill>
                <a:latin typeface="Rasputin Light Bold"/>
                <a:ea typeface="Rasputin Light Bold"/>
                <a:cs typeface="Rasputin Light Bold"/>
                <a:sym typeface="Rasputin Light Bold"/>
              </a:rPr>
              <a:t> MOTOR</a:t>
            </a:r>
          </a:p>
        </p:txBody>
      </p:sp>
      <p:grpSp>
        <p:nvGrpSpPr>
          <p:cNvPr name="Group 24" id="24"/>
          <p:cNvGrpSpPr/>
          <p:nvPr/>
        </p:nvGrpSpPr>
        <p:grpSpPr>
          <a:xfrm rot="0">
            <a:off x="1894995" y="9269129"/>
            <a:ext cx="4889821" cy="1272122"/>
            <a:chOff x="0" y="0"/>
            <a:chExt cx="6519762" cy="1696162"/>
          </a:xfrm>
        </p:grpSpPr>
        <p:sp>
          <p:nvSpPr>
            <p:cNvPr name="TextBox 25" id="25"/>
            <p:cNvSpPr txBox="true"/>
            <p:nvPr/>
          </p:nvSpPr>
          <p:spPr>
            <a:xfrm rot="0">
              <a:off x="0" y="1152286"/>
              <a:ext cx="6519762" cy="543877"/>
            </a:xfrm>
            <a:prstGeom prst="rect">
              <a:avLst/>
            </a:prstGeom>
          </p:spPr>
          <p:txBody>
            <a:bodyPr anchor="t" rtlCol="false" tIns="0" lIns="0" bIns="0" rIns="0">
              <a:spAutoFit/>
            </a:bodyPr>
            <a:lstStyle/>
            <a:p>
              <a:pPr algn="l">
                <a:lnSpc>
                  <a:spcPts val="3603"/>
                </a:lnSpc>
              </a:pPr>
            </a:p>
          </p:txBody>
        </p:sp>
        <p:sp>
          <p:nvSpPr>
            <p:cNvPr name="TextBox 26" id="26"/>
            <p:cNvSpPr txBox="true"/>
            <p:nvPr/>
          </p:nvSpPr>
          <p:spPr>
            <a:xfrm rot="0">
              <a:off x="0" y="-9525"/>
              <a:ext cx="6519762"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ULTRASONIC</a:t>
              </a:r>
            </a:p>
            <a:p>
              <a:pPr algn="ctr">
                <a:lnSpc>
                  <a:spcPts val="2444"/>
                </a:lnSpc>
              </a:pPr>
              <a:r>
                <a:rPr lang="en-US" b="true" sz="2037">
                  <a:solidFill>
                    <a:srgbClr val="FFFFFF"/>
                  </a:solidFill>
                  <a:latin typeface="Rasputin Light Bold"/>
                  <a:ea typeface="Rasputin Light Bold"/>
                  <a:cs typeface="Rasputin Light Bold"/>
                  <a:sym typeface="Rasputin Light Bold"/>
                </a:rPr>
                <a:t>SENSOR</a:t>
              </a:r>
            </a:p>
          </p:txBody>
        </p:sp>
      </p:grpSp>
      <p:sp>
        <p:nvSpPr>
          <p:cNvPr name="TextBox 27" id="27"/>
          <p:cNvSpPr txBox="true"/>
          <p:nvPr/>
        </p:nvSpPr>
        <p:spPr>
          <a:xfrm rot="0">
            <a:off x="937930" y="2192589"/>
            <a:ext cx="9819857" cy="4467225"/>
          </a:xfrm>
          <a:prstGeom prst="rect">
            <a:avLst/>
          </a:prstGeom>
        </p:spPr>
        <p:txBody>
          <a:bodyPr anchor="t" rtlCol="false" tIns="0" lIns="0" bIns="0" rIns="0">
            <a:spAutoFit/>
          </a:bodyPr>
          <a:lstStyle/>
          <a:p>
            <a:pPr algn="l">
              <a:lnSpc>
                <a:spcPts val="3520"/>
              </a:lnSpc>
            </a:pPr>
            <a:r>
              <a:rPr lang="en-US" sz="2934" b="true">
                <a:solidFill>
                  <a:srgbClr val="FFFFFF"/>
                </a:solidFill>
                <a:latin typeface="Rasputin Light Bold"/>
                <a:ea typeface="Rasputin Light Bold"/>
                <a:cs typeface="Rasputin Light Bold"/>
                <a:sym typeface="Rasputin Light Bold"/>
              </a:rPr>
              <a:t>This stage is made up of four components:</a:t>
            </a:r>
          </a:p>
          <a:p>
            <a:pPr algn="l" marL="633486" indent="-316743" lvl="1">
              <a:lnSpc>
                <a:spcPts val="3520"/>
              </a:lnSpc>
              <a:buAutoNum type="arabicPeriod" startAt="1"/>
            </a:pPr>
            <a:r>
              <a:rPr lang="en-US" b="true" sz="2934">
                <a:solidFill>
                  <a:srgbClr val="FFFFFF"/>
                </a:solidFill>
                <a:latin typeface="Rasputin Light Bold"/>
                <a:ea typeface="Rasputin Light Bold"/>
                <a:cs typeface="Rasputin Light Bold"/>
                <a:sym typeface="Rasputin Light Bold"/>
              </a:rPr>
              <a:t>NEMA 23 Stepper Motor</a:t>
            </a:r>
          </a:p>
          <a:p>
            <a:pPr algn="l" marL="1266972" indent="-422324" lvl="2">
              <a:lnSpc>
                <a:spcPts val="3520"/>
              </a:lnSpc>
              <a:buFont typeface="Arial"/>
              <a:buChar char="⚬"/>
            </a:pPr>
            <a:r>
              <a:rPr lang="en-US" b="true" sz="2934">
                <a:solidFill>
                  <a:srgbClr val="FFFFFF"/>
                </a:solidFill>
                <a:latin typeface="Rasputin Light Bold"/>
                <a:ea typeface="Rasputin Light Bold"/>
                <a:cs typeface="Rasputin Light Bold"/>
                <a:sym typeface="Rasputin Light Bold"/>
              </a:rPr>
              <a:t>Opens the mixer tap.</a:t>
            </a:r>
          </a:p>
          <a:p>
            <a:pPr algn="l" marL="633486" indent="-316743" lvl="1">
              <a:lnSpc>
                <a:spcPts val="3520"/>
              </a:lnSpc>
              <a:buAutoNum type="arabicPeriod" startAt="1"/>
            </a:pPr>
            <a:r>
              <a:rPr lang="en-US" b="true" sz="2934">
                <a:solidFill>
                  <a:srgbClr val="FFFFFF"/>
                </a:solidFill>
                <a:latin typeface="Rasputin Light Bold"/>
                <a:ea typeface="Rasputin Light Bold"/>
                <a:cs typeface="Rasputin Light Bold"/>
                <a:sym typeface="Rasputin Light Bold"/>
              </a:rPr>
              <a:t>LDR and Laser </a:t>
            </a:r>
          </a:p>
          <a:p>
            <a:pPr algn="l" marL="1266972" indent="-422324" lvl="2">
              <a:lnSpc>
                <a:spcPts val="3520"/>
              </a:lnSpc>
              <a:buFont typeface="Arial"/>
              <a:buChar char="⚬"/>
            </a:pPr>
            <a:r>
              <a:rPr lang="en-US" b="true" sz="2934">
                <a:solidFill>
                  <a:srgbClr val="FFFFFF"/>
                </a:solidFill>
                <a:latin typeface="Rasputin Light Bold"/>
                <a:ea typeface="Rasputin Light Bold"/>
                <a:cs typeface="Rasputin Light Bold"/>
                <a:sym typeface="Rasputin Light Bold"/>
              </a:rPr>
              <a:t>Detect when a box is directly below the tap and stop its movement.</a:t>
            </a:r>
          </a:p>
          <a:p>
            <a:pPr algn="l" marL="633486" indent="-316743" lvl="1">
              <a:lnSpc>
                <a:spcPts val="3520"/>
              </a:lnSpc>
              <a:buAutoNum type="arabicPeriod" startAt="1"/>
            </a:pPr>
            <a:r>
              <a:rPr lang="en-US" b="true" sz="2934">
                <a:solidFill>
                  <a:srgbClr val="FFFFFF"/>
                </a:solidFill>
                <a:latin typeface="Rasputin Light Bold"/>
                <a:ea typeface="Rasputin Light Bold"/>
                <a:cs typeface="Rasputin Light Bold"/>
                <a:sym typeface="Rasputin Light Bold"/>
              </a:rPr>
              <a:t>Ultrasonic Sensor</a:t>
            </a:r>
          </a:p>
          <a:p>
            <a:pPr algn="l" marL="1266972" indent="-422324" lvl="2">
              <a:lnSpc>
                <a:spcPts val="3520"/>
              </a:lnSpc>
              <a:buFont typeface="Arial"/>
              <a:buChar char="⚬"/>
            </a:pPr>
            <a:r>
              <a:rPr lang="en-US" b="true" sz="2934">
                <a:solidFill>
                  <a:srgbClr val="FFFFFF"/>
                </a:solidFill>
                <a:latin typeface="Rasputin Light Bold"/>
                <a:ea typeface="Rasputin Light Bold"/>
                <a:cs typeface="Rasputin Light Bold"/>
                <a:sym typeface="Rasputin Light Bold"/>
              </a:rPr>
              <a:t>Mounted above the box to measure the filling level.</a:t>
            </a:r>
          </a:p>
          <a:p>
            <a:pPr algn="l">
              <a:lnSpc>
                <a:spcPts val="3520"/>
              </a:lnSpc>
            </a:pPr>
          </a:p>
        </p:txBody>
      </p:sp>
      <p:grpSp>
        <p:nvGrpSpPr>
          <p:cNvPr name="Group 28" id="28"/>
          <p:cNvGrpSpPr>
            <a:grpSpLocks noChangeAspect="true"/>
          </p:cNvGrpSpPr>
          <p:nvPr/>
        </p:nvGrpSpPr>
        <p:grpSpPr>
          <a:xfrm rot="0">
            <a:off x="8702163" y="6398693"/>
            <a:ext cx="2407972" cy="2407972"/>
            <a:chOff x="0" y="0"/>
            <a:chExt cx="14840029" cy="14840029"/>
          </a:xfrm>
        </p:grpSpPr>
        <p:sp>
          <p:nvSpPr>
            <p:cNvPr name="Freeform 29" id="29"/>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30" id="30"/>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31" id="31"/>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0"/>
              <a:stretch>
                <a:fillRect l="-20357" t="0" r="-20357" b="0"/>
              </a:stretch>
            </a:blipFill>
          </p:spPr>
        </p:sp>
      </p:grpSp>
      <p:sp>
        <p:nvSpPr>
          <p:cNvPr name="TextBox 32" id="32"/>
          <p:cNvSpPr txBox="true"/>
          <p:nvPr/>
        </p:nvSpPr>
        <p:spPr>
          <a:xfrm rot="0">
            <a:off x="8873613" y="9014873"/>
            <a:ext cx="2349897" cy="314325"/>
          </a:xfrm>
          <a:prstGeom prst="rect">
            <a:avLst/>
          </a:prstGeom>
        </p:spPr>
        <p:txBody>
          <a:bodyPr anchor="t" rtlCol="false" tIns="0" lIns="0" bIns="0" rIns="0">
            <a:spAutoFit/>
          </a:bodyPr>
          <a:lstStyle/>
          <a:p>
            <a:pPr algn="ctr">
              <a:lnSpc>
                <a:spcPts val="2444"/>
              </a:lnSpc>
              <a:spcBef>
                <a:spcPct val="0"/>
              </a:spcBef>
            </a:pPr>
            <a:r>
              <a:rPr lang="en-US" b="true" sz="2037">
                <a:solidFill>
                  <a:srgbClr val="FFFFFF"/>
                </a:solidFill>
                <a:latin typeface="Rasputin Light Bold"/>
                <a:ea typeface="Rasputin Light Bold"/>
                <a:cs typeface="Rasputin Light Bold"/>
                <a:sym typeface="Rasputin Light Bold"/>
              </a:rPr>
              <a:t>LDR AND LASER</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13594855" y="1028700"/>
            <a:ext cx="4335673" cy="5826483"/>
            <a:chOff x="0" y="0"/>
            <a:chExt cx="3663950" cy="4923790"/>
          </a:xfrm>
        </p:grpSpPr>
        <p:sp>
          <p:nvSpPr>
            <p:cNvPr name="Freeform 3" id="3"/>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2"/>
              <a:stretch>
                <a:fillRect l="-608" t="0" r="-608" b="0"/>
              </a:stretch>
            </a:blipFill>
          </p:spPr>
        </p:sp>
        <p:sp>
          <p:nvSpPr>
            <p:cNvPr name="Freeform 4" id="4"/>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Freeform 5" id="5"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3">
              <a:alphaModFix amt="21999"/>
              <a:extLst>
                <a:ext uri="{96DAC541-7B7A-43D3-8B79-37D633B846F1}">
                  <asvg:svgBlip xmlns:asvg="http://schemas.microsoft.com/office/drawing/2016/SVG/main" r:embed="rId4"/>
                </a:ext>
              </a:extLst>
            </a:blip>
            <a:stretch>
              <a:fillRect l="0" t="0" r="0" b="0"/>
            </a:stretch>
          </a:blipFill>
        </p:spPr>
      </p:sp>
      <p:sp>
        <p:nvSpPr>
          <p:cNvPr name="Freeform 6" id="6" descr="lined abstract shape"/>
          <p:cNvSpPr/>
          <p:nvPr/>
        </p:nvSpPr>
        <p:spPr>
          <a:xfrm flipH="false" flipV="false" rot="8743839">
            <a:off x="-5958158" y="4652986"/>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7" id="7"/>
          <p:cNvGrpSpPr>
            <a:grpSpLocks noChangeAspect="true"/>
          </p:cNvGrpSpPr>
          <p:nvPr/>
        </p:nvGrpSpPr>
        <p:grpSpPr>
          <a:xfrm rot="0">
            <a:off x="146758" y="7044292"/>
            <a:ext cx="2296588" cy="2296588"/>
            <a:chOff x="0" y="0"/>
            <a:chExt cx="14840029" cy="14840029"/>
          </a:xfrm>
        </p:grpSpPr>
        <p:sp>
          <p:nvSpPr>
            <p:cNvPr name="Freeform 8" id="8"/>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9" id="9"/>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0" id="10"/>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7"/>
              <a:stretch>
                <a:fillRect l="223" t="0" r="223" b="0"/>
              </a:stretch>
            </a:blipFill>
          </p:spPr>
        </p:sp>
      </p:grpSp>
      <p:grpSp>
        <p:nvGrpSpPr>
          <p:cNvPr name="Group 11" id="11"/>
          <p:cNvGrpSpPr>
            <a:grpSpLocks noChangeAspect="true"/>
          </p:cNvGrpSpPr>
          <p:nvPr/>
        </p:nvGrpSpPr>
        <p:grpSpPr>
          <a:xfrm rot="0">
            <a:off x="2556103" y="6966541"/>
            <a:ext cx="2452091" cy="2452091"/>
            <a:chOff x="0" y="0"/>
            <a:chExt cx="14840029" cy="14840029"/>
          </a:xfrm>
        </p:grpSpPr>
        <p:sp>
          <p:nvSpPr>
            <p:cNvPr name="Freeform 12" id="12"/>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3" id="13"/>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4" id="14"/>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8"/>
              <a:stretch>
                <a:fillRect l="223" t="0" r="223" b="0"/>
              </a:stretch>
            </a:blipFill>
          </p:spPr>
        </p:sp>
      </p:grpSp>
      <p:grpSp>
        <p:nvGrpSpPr>
          <p:cNvPr name="Group 15" id="15"/>
          <p:cNvGrpSpPr>
            <a:grpSpLocks noChangeAspect="true"/>
          </p:cNvGrpSpPr>
          <p:nvPr/>
        </p:nvGrpSpPr>
        <p:grpSpPr>
          <a:xfrm rot="0">
            <a:off x="5205019" y="6966541"/>
            <a:ext cx="2407972" cy="2407972"/>
            <a:chOff x="0" y="0"/>
            <a:chExt cx="14840029" cy="14840029"/>
          </a:xfrm>
        </p:grpSpPr>
        <p:sp>
          <p:nvSpPr>
            <p:cNvPr name="Freeform 16" id="16"/>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7" id="17"/>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8" id="18"/>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9"/>
              <a:stretch>
                <a:fillRect l="223" t="0" r="223" b="0"/>
              </a:stretch>
            </a:blipFill>
          </p:spPr>
        </p:sp>
      </p:grpSp>
      <p:grpSp>
        <p:nvGrpSpPr>
          <p:cNvPr name="Group 19" id="19"/>
          <p:cNvGrpSpPr>
            <a:grpSpLocks noChangeAspect="true"/>
          </p:cNvGrpSpPr>
          <p:nvPr/>
        </p:nvGrpSpPr>
        <p:grpSpPr>
          <a:xfrm rot="0">
            <a:off x="8840082" y="1028700"/>
            <a:ext cx="4335673" cy="5826483"/>
            <a:chOff x="0" y="0"/>
            <a:chExt cx="3663950" cy="4923790"/>
          </a:xfrm>
        </p:grpSpPr>
        <p:sp>
          <p:nvSpPr>
            <p:cNvPr name="Freeform 20" id="20"/>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10"/>
              <a:stretch>
                <a:fillRect l="-102" t="0" r="-102" b="0"/>
              </a:stretch>
            </a:blipFill>
          </p:spPr>
        </p:sp>
        <p:sp>
          <p:nvSpPr>
            <p:cNvPr name="Freeform 21" id="21"/>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TextBox 22" id="22"/>
          <p:cNvSpPr txBox="true"/>
          <p:nvPr/>
        </p:nvSpPr>
        <p:spPr>
          <a:xfrm rot="0">
            <a:off x="234850" y="816000"/>
            <a:ext cx="5722174" cy="922867"/>
          </a:xfrm>
          <a:prstGeom prst="rect">
            <a:avLst/>
          </a:prstGeom>
        </p:spPr>
        <p:txBody>
          <a:bodyPr anchor="t" rtlCol="false" tIns="0" lIns="0" bIns="0" rIns="0">
            <a:spAutoFit/>
          </a:bodyPr>
          <a:lstStyle/>
          <a:p>
            <a:pPr algn="l">
              <a:lnSpc>
                <a:spcPts val="7188"/>
              </a:lnSpc>
            </a:pPr>
            <a:r>
              <a:rPr lang="en-US" sz="5990" b="true">
                <a:solidFill>
                  <a:srgbClr val="3F260E"/>
                </a:solidFill>
                <a:latin typeface="Rasputin Light Bold"/>
                <a:ea typeface="Rasputin Light Bold"/>
                <a:cs typeface="Rasputin Light Bold"/>
                <a:sym typeface="Rasputin Light Bold"/>
              </a:rPr>
              <a:t>Sealing stage</a:t>
            </a:r>
          </a:p>
        </p:txBody>
      </p:sp>
      <p:sp>
        <p:nvSpPr>
          <p:cNvPr name="TextBox 23" id="23"/>
          <p:cNvSpPr txBox="true"/>
          <p:nvPr/>
        </p:nvSpPr>
        <p:spPr>
          <a:xfrm rot="0">
            <a:off x="146758" y="1521253"/>
            <a:ext cx="8579024" cy="5697412"/>
          </a:xfrm>
          <a:prstGeom prst="rect">
            <a:avLst/>
          </a:prstGeom>
        </p:spPr>
        <p:txBody>
          <a:bodyPr anchor="t" rtlCol="false" tIns="0" lIns="0" bIns="0" rIns="0">
            <a:spAutoFit/>
          </a:bodyPr>
          <a:lstStyle/>
          <a:p>
            <a:pPr algn="l">
              <a:lnSpc>
                <a:spcPts val="4100"/>
              </a:lnSpc>
            </a:pPr>
          </a:p>
          <a:p>
            <a:pPr algn="l">
              <a:lnSpc>
                <a:spcPts val="4100"/>
              </a:lnSpc>
            </a:pPr>
            <a:r>
              <a:rPr lang="en-US" sz="3416" b="true">
                <a:solidFill>
                  <a:srgbClr val="FFFFFF"/>
                </a:solidFill>
                <a:latin typeface="Rasputin Light Bold"/>
                <a:ea typeface="Rasputin Light Bold"/>
                <a:cs typeface="Rasputin Light Bold"/>
                <a:sym typeface="Rasputin Light Bold"/>
              </a:rPr>
              <a:t>As the production line moves, the box picks up the lid. </a:t>
            </a:r>
          </a:p>
          <a:p>
            <a:pPr algn="l" marL="737664" indent="-368832" lvl="1">
              <a:lnSpc>
                <a:spcPts val="4100"/>
              </a:lnSpc>
              <a:buAutoNum type="arabicPeriod" startAt="1"/>
            </a:pPr>
            <a:r>
              <a:rPr lang="en-US" b="true" sz="3416">
                <a:solidFill>
                  <a:srgbClr val="FFFFFF"/>
                </a:solidFill>
                <a:latin typeface="Rasputin Light Bold"/>
                <a:ea typeface="Rasputin Light Bold"/>
                <a:cs typeface="Rasputin Light Bold"/>
                <a:sym typeface="Rasputin Light Bold"/>
              </a:rPr>
              <a:t>NEMA 17 Stepper Motor</a:t>
            </a:r>
          </a:p>
          <a:p>
            <a:pPr algn="l" marL="737664" indent="-368832" lvl="1">
              <a:lnSpc>
                <a:spcPts val="4100"/>
              </a:lnSpc>
              <a:buFont typeface="Arial"/>
              <a:buChar char="•"/>
            </a:pPr>
            <a:r>
              <a:rPr lang="en-US" b="true" sz="3416">
                <a:solidFill>
                  <a:srgbClr val="FFFFFF"/>
                </a:solidFill>
                <a:latin typeface="Rasputin Light Bold"/>
                <a:ea typeface="Rasputin Light Bold"/>
                <a:cs typeface="Rasputin Light Bold"/>
                <a:sym typeface="Rasputin Light Bold"/>
              </a:rPr>
              <a:t>Lowers a 3D-printed part onto the box to press the lid in place.</a:t>
            </a:r>
          </a:p>
          <a:p>
            <a:pPr algn="l" marL="737664" indent="-368832" lvl="1">
              <a:lnSpc>
                <a:spcPts val="4100"/>
              </a:lnSpc>
              <a:buAutoNum type="arabicPeriod" startAt="1"/>
            </a:pPr>
            <a:r>
              <a:rPr lang="en-US" b="true" sz="3416">
                <a:solidFill>
                  <a:srgbClr val="FFFFFF"/>
                </a:solidFill>
                <a:latin typeface="Rasputin Light Bold"/>
                <a:ea typeface="Rasputin Light Bold"/>
                <a:cs typeface="Rasputin Light Bold"/>
                <a:sym typeface="Rasputin Light Bold"/>
              </a:rPr>
              <a:t>DC Motor</a:t>
            </a:r>
          </a:p>
          <a:p>
            <a:pPr algn="l" marL="737664" indent="-368832" lvl="1">
              <a:lnSpc>
                <a:spcPts val="4100"/>
              </a:lnSpc>
              <a:buFont typeface="Arial"/>
              <a:buChar char="•"/>
            </a:pPr>
            <a:r>
              <a:rPr lang="en-US" b="true" sz="3416">
                <a:solidFill>
                  <a:srgbClr val="FFFFFF"/>
                </a:solidFill>
                <a:latin typeface="Rasputin Light Bold"/>
                <a:ea typeface="Rasputin Light Bold"/>
                <a:cs typeface="Rasputin Light Bold"/>
                <a:sym typeface="Rasputin Light Bold"/>
              </a:rPr>
              <a:t>Rotates the  lid to close it.</a:t>
            </a:r>
          </a:p>
          <a:p>
            <a:pPr algn="l" marL="737664" indent="-368832" lvl="1">
              <a:lnSpc>
                <a:spcPts val="4100"/>
              </a:lnSpc>
              <a:buAutoNum type="arabicPeriod" startAt="1"/>
            </a:pPr>
            <a:r>
              <a:rPr lang="en-US" b="true" sz="3416">
                <a:solidFill>
                  <a:srgbClr val="FFFFFF"/>
                </a:solidFill>
                <a:latin typeface="Rasputin Light Bold"/>
                <a:ea typeface="Rasputin Light Bold"/>
                <a:cs typeface="Rasputin Light Bold"/>
                <a:sym typeface="Rasputin Light Bold"/>
              </a:rPr>
              <a:t>LDR and Laser  to stop the box.</a:t>
            </a:r>
          </a:p>
          <a:p>
            <a:pPr algn="l">
              <a:lnSpc>
                <a:spcPts val="4100"/>
              </a:lnSpc>
            </a:pPr>
          </a:p>
          <a:p>
            <a:pPr algn="l">
              <a:lnSpc>
                <a:spcPts val="4100"/>
              </a:lnSpc>
            </a:pPr>
          </a:p>
        </p:txBody>
      </p:sp>
      <p:grpSp>
        <p:nvGrpSpPr>
          <p:cNvPr name="Group 24" id="24"/>
          <p:cNvGrpSpPr>
            <a:grpSpLocks noChangeAspect="true"/>
          </p:cNvGrpSpPr>
          <p:nvPr/>
        </p:nvGrpSpPr>
        <p:grpSpPr>
          <a:xfrm rot="0">
            <a:off x="7940014" y="6949737"/>
            <a:ext cx="2407972" cy="2407972"/>
            <a:chOff x="0" y="0"/>
            <a:chExt cx="14840029" cy="14840029"/>
          </a:xfrm>
        </p:grpSpPr>
        <p:sp>
          <p:nvSpPr>
            <p:cNvPr name="Freeform 25" id="25"/>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26" id="26"/>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7" id="27"/>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1"/>
              <a:stretch>
                <a:fillRect l="-20357" t="0" r="-20357" b="0"/>
              </a:stretch>
            </a:blipFill>
          </p:spPr>
        </p:sp>
      </p:grpSp>
      <p:grpSp>
        <p:nvGrpSpPr>
          <p:cNvPr name="Group 28" id="28"/>
          <p:cNvGrpSpPr/>
          <p:nvPr/>
        </p:nvGrpSpPr>
        <p:grpSpPr>
          <a:xfrm rot="0">
            <a:off x="-1731556" y="9509413"/>
            <a:ext cx="5520512" cy="1436200"/>
            <a:chOff x="0" y="0"/>
            <a:chExt cx="7360683" cy="1914934"/>
          </a:xfrm>
        </p:grpSpPr>
        <p:sp>
          <p:nvSpPr>
            <p:cNvPr name="TextBox 29" id="29"/>
            <p:cNvSpPr txBox="true"/>
            <p:nvPr/>
          </p:nvSpPr>
          <p:spPr>
            <a:xfrm rot="0">
              <a:off x="0" y="1299983"/>
              <a:ext cx="7360683" cy="614951"/>
            </a:xfrm>
            <a:prstGeom prst="rect">
              <a:avLst/>
            </a:prstGeom>
          </p:spPr>
          <p:txBody>
            <a:bodyPr anchor="t" rtlCol="false" tIns="0" lIns="0" bIns="0" rIns="0">
              <a:spAutoFit/>
            </a:bodyPr>
            <a:lstStyle/>
            <a:p>
              <a:pPr algn="l">
                <a:lnSpc>
                  <a:spcPts val="4067"/>
                </a:lnSpc>
              </a:pPr>
            </a:p>
          </p:txBody>
        </p:sp>
        <p:sp>
          <p:nvSpPr>
            <p:cNvPr name="TextBox 30" id="30"/>
            <p:cNvSpPr txBox="true"/>
            <p:nvPr/>
          </p:nvSpPr>
          <p:spPr>
            <a:xfrm rot="0">
              <a:off x="0" y="-9525"/>
              <a:ext cx="7360683" cy="923925"/>
            </a:xfrm>
            <a:prstGeom prst="rect">
              <a:avLst/>
            </a:prstGeom>
          </p:spPr>
          <p:txBody>
            <a:bodyPr anchor="t" rtlCol="false" tIns="0" lIns="0" bIns="0" rIns="0">
              <a:spAutoFit/>
            </a:bodyPr>
            <a:lstStyle/>
            <a:p>
              <a:pPr algn="ctr">
                <a:lnSpc>
                  <a:spcPts val="2760"/>
                </a:lnSpc>
              </a:pPr>
              <a:r>
                <a:rPr lang="en-US" b="true" sz="2300">
                  <a:solidFill>
                    <a:srgbClr val="FFFFFF"/>
                  </a:solidFill>
                  <a:latin typeface="Rasputin Light Bold"/>
                  <a:ea typeface="Rasputin Light Bold"/>
                  <a:cs typeface="Rasputin Light Bold"/>
                  <a:sym typeface="Rasputin Light Bold"/>
                </a:rPr>
                <a:t>NEMA17</a:t>
              </a:r>
            </a:p>
            <a:p>
              <a:pPr algn="ctr">
                <a:lnSpc>
                  <a:spcPts val="2760"/>
                </a:lnSpc>
              </a:pPr>
              <a:r>
                <a:rPr lang="en-US" b="true" sz="2300">
                  <a:solidFill>
                    <a:srgbClr val="FFFFFF"/>
                  </a:solidFill>
                  <a:latin typeface="Rasputin Light Bold"/>
                  <a:ea typeface="Rasputin Light Bold"/>
                  <a:cs typeface="Rasputin Light Bold"/>
                  <a:sym typeface="Rasputin Light Bold"/>
                </a:rPr>
                <a:t> MOTOR</a:t>
              </a:r>
            </a:p>
          </p:txBody>
        </p:sp>
      </p:grpSp>
      <p:grpSp>
        <p:nvGrpSpPr>
          <p:cNvPr name="Group 31" id="31"/>
          <p:cNvGrpSpPr/>
          <p:nvPr/>
        </p:nvGrpSpPr>
        <p:grpSpPr>
          <a:xfrm rot="0">
            <a:off x="449148" y="9452263"/>
            <a:ext cx="5959856" cy="1550499"/>
            <a:chOff x="0" y="0"/>
            <a:chExt cx="7946475" cy="2067332"/>
          </a:xfrm>
        </p:grpSpPr>
        <p:sp>
          <p:nvSpPr>
            <p:cNvPr name="TextBox 32" id="32"/>
            <p:cNvSpPr txBox="true"/>
            <p:nvPr/>
          </p:nvSpPr>
          <p:spPr>
            <a:xfrm rot="0">
              <a:off x="0" y="1409505"/>
              <a:ext cx="7946475" cy="657827"/>
            </a:xfrm>
            <a:prstGeom prst="rect">
              <a:avLst/>
            </a:prstGeom>
          </p:spPr>
          <p:txBody>
            <a:bodyPr anchor="t" rtlCol="false" tIns="0" lIns="0" bIns="0" rIns="0">
              <a:spAutoFit/>
            </a:bodyPr>
            <a:lstStyle/>
            <a:p>
              <a:pPr algn="l">
                <a:lnSpc>
                  <a:spcPts val="4391"/>
                </a:lnSpc>
              </a:pPr>
            </a:p>
          </p:txBody>
        </p:sp>
        <p:sp>
          <p:nvSpPr>
            <p:cNvPr name="TextBox 33" id="33"/>
            <p:cNvSpPr txBox="true"/>
            <p:nvPr/>
          </p:nvSpPr>
          <p:spPr>
            <a:xfrm rot="0">
              <a:off x="0" y="-9525"/>
              <a:ext cx="7946475" cy="996697"/>
            </a:xfrm>
            <a:prstGeom prst="rect">
              <a:avLst/>
            </a:prstGeom>
          </p:spPr>
          <p:txBody>
            <a:bodyPr anchor="t" rtlCol="false" tIns="0" lIns="0" bIns="0" rIns="0">
              <a:spAutoFit/>
            </a:bodyPr>
            <a:lstStyle/>
            <a:p>
              <a:pPr algn="ctr">
                <a:lnSpc>
                  <a:spcPts val="2979"/>
                </a:lnSpc>
              </a:pPr>
              <a:r>
                <a:rPr lang="en-US" b="true" sz="2483">
                  <a:solidFill>
                    <a:srgbClr val="FFFFFF"/>
                  </a:solidFill>
                  <a:latin typeface="Rasputin Light Bold"/>
                  <a:ea typeface="Rasputin Light Bold"/>
                  <a:cs typeface="Rasputin Light Bold"/>
                  <a:sym typeface="Rasputin Light Bold"/>
                </a:rPr>
                <a:t>H-BRIDGE</a:t>
              </a:r>
            </a:p>
            <a:p>
              <a:pPr algn="ctr">
                <a:lnSpc>
                  <a:spcPts val="2979"/>
                </a:lnSpc>
              </a:pPr>
              <a:r>
                <a:rPr lang="en-US" b="true" sz="2483">
                  <a:solidFill>
                    <a:srgbClr val="FFFFFF"/>
                  </a:solidFill>
                  <a:latin typeface="Rasputin Light Bold"/>
                  <a:ea typeface="Rasputin Light Bold"/>
                  <a:cs typeface="Rasputin Light Bold"/>
                  <a:sym typeface="Rasputin Light Bold"/>
                </a:rPr>
                <a:t> DRIVER</a:t>
              </a:r>
            </a:p>
          </p:txBody>
        </p:sp>
      </p:grpSp>
      <p:grpSp>
        <p:nvGrpSpPr>
          <p:cNvPr name="Group 34" id="34"/>
          <p:cNvGrpSpPr/>
          <p:nvPr/>
        </p:nvGrpSpPr>
        <p:grpSpPr>
          <a:xfrm rot="0">
            <a:off x="3570801" y="9452263"/>
            <a:ext cx="5154981" cy="1020909"/>
            <a:chOff x="0" y="0"/>
            <a:chExt cx="6873308" cy="1361212"/>
          </a:xfrm>
        </p:grpSpPr>
        <p:sp>
          <p:nvSpPr>
            <p:cNvPr name="TextBox 35" id="35"/>
            <p:cNvSpPr txBox="true"/>
            <p:nvPr/>
          </p:nvSpPr>
          <p:spPr>
            <a:xfrm rot="0">
              <a:off x="0" y="791459"/>
              <a:ext cx="6873308" cy="569754"/>
            </a:xfrm>
            <a:prstGeom prst="rect">
              <a:avLst/>
            </a:prstGeom>
          </p:spPr>
          <p:txBody>
            <a:bodyPr anchor="t" rtlCol="false" tIns="0" lIns="0" bIns="0" rIns="0">
              <a:spAutoFit/>
            </a:bodyPr>
            <a:lstStyle/>
            <a:p>
              <a:pPr algn="l">
                <a:lnSpc>
                  <a:spcPts val="3798"/>
                </a:lnSpc>
              </a:pPr>
            </a:p>
          </p:txBody>
        </p:sp>
        <p:sp>
          <p:nvSpPr>
            <p:cNvPr name="TextBox 36" id="36"/>
            <p:cNvSpPr txBox="true"/>
            <p:nvPr/>
          </p:nvSpPr>
          <p:spPr>
            <a:xfrm rot="0">
              <a:off x="0" y="0"/>
              <a:ext cx="6873308" cy="426927"/>
            </a:xfrm>
            <a:prstGeom prst="rect">
              <a:avLst/>
            </a:prstGeom>
          </p:spPr>
          <p:txBody>
            <a:bodyPr anchor="t" rtlCol="false" tIns="0" lIns="0" bIns="0" rIns="0">
              <a:spAutoFit/>
            </a:bodyPr>
            <a:lstStyle/>
            <a:p>
              <a:pPr algn="ctr">
                <a:lnSpc>
                  <a:spcPts val="2577"/>
                </a:lnSpc>
              </a:pPr>
              <a:r>
                <a:rPr lang="en-US" b="true" sz="2147">
                  <a:solidFill>
                    <a:srgbClr val="FFFFFF"/>
                  </a:solidFill>
                  <a:latin typeface="Rasputin Light Bold"/>
                  <a:ea typeface="Rasputin Light Bold"/>
                  <a:cs typeface="Rasputin Light Bold"/>
                  <a:sym typeface="Rasputin Light Bold"/>
                </a:rPr>
                <a:t>DC MOTOR</a:t>
              </a:r>
            </a:p>
          </p:txBody>
        </p:sp>
      </p:grpSp>
      <p:sp>
        <p:nvSpPr>
          <p:cNvPr name="TextBox 37" id="37"/>
          <p:cNvSpPr txBox="true"/>
          <p:nvPr/>
        </p:nvSpPr>
        <p:spPr>
          <a:xfrm rot="0">
            <a:off x="8138308" y="9590865"/>
            <a:ext cx="2349897" cy="314325"/>
          </a:xfrm>
          <a:prstGeom prst="rect">
            <a:avLst/>
          </a:prstGeom>
        </p:spPr>
        <p:txBody>
          <a:bodyPr anchor="t" rtlCol="false" tIns="0" lIns="0" bIns="0" rIns="0">
            <a:spAutoFit/>
          </a:bodyPr>
          <a:lstStyle/>
          <a:p>
            <a:pPr algn="ctr">
              <a:lnSpc>
                <a:spcPts val="2444"/>
              </a:lnSpc>
              <a:spcBef>
                <a:spcPct val="0"/>
              </a:spcBef>
            </a:pPr>
            <a:r>
              <a:rPr lang="en-US" b="true" sz="2037">
                <a:solidFill>
                  <a:srgbClr val="FFFFFF"/>
                </a:solidFill>
                <a:latin typeface="Rasputin Light Bold"/>
                <a:ea typeface="Rasputin Light Bold"/>
                <a:cs typeface="Rasputin Light Bold"/>
                <a:sym typeface="Rasputin Light Bold"/>
              </a:rPr>
              <a:t>LDR AND LASER</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8743839">
            <a:off x="-2596254" y="4920069"/>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a:grpSpLocks noChangeAspect="true"/>
          </p:cNvGrpSpPr>
          <p:nvPr/>
        </p:nvGrpSpPr>
        <p:grpSpPr>
          <a:xfrm rot="0">
            <a:off x="14532963" y="173866"/>
            <a:ext cx="2726337" cy="2726337"/>
            <a:chOff x="0" y="0"/>
            <a:chExt cx="14840029" cy="14840029"/>
          </a:xfrm>
        </p:grpSpPr>
        <p:sp>
          <p:nvSpPr>
            <p:cNvPr name="Freeform 5" id="5"/>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6" id="6"/>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7" id="7"/>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6"/>
              <a:stretch>
                <a:fillRect l="223" t="0" r="223" b="0"/>
              </a:stretch>
            </a:blipFill>
          </p:spPr>
        </p:sp>
      </p:grpSp>
      <p:grpSp>
        <p:nvGrpSpPr>
          <p:cNvPr name="Group 8" id="8"/>
          <p:cNvGrpSpPr>
            <a:grpSpLocks noChangeAspect="true"/>
          </p:cNvGrpSpPr>
          <p:nvPr/>
        </p:nvGrpSpPr>
        <p:grpSpPr>
          <a:xfrm rot="0">
            <a:off x="10741727" y="3252630"/>
            <a:ext cx="5154405" cy="6926734"/>
            <a:chOff x="0" y="0"/>
            <a:chExt cx="3663950" cy="4923790"/>
          </a:xfrm>
        </p:grpSpPr>
        <p:sp>
          <p:nvSpPr>
            <p:cNvPr name="Freeform 9" id="9"/>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7"/>
              <a:stretch>
                <a:fillRect l="-77017" t="0" r="-77017" b="0"/>
              </a:stretch>
            </a:blipFill>
          </p:spPr>
        </p:sp>
        <p:sp>
          <p:nvSpPr>
            <p:cNvPr name="Freeform 10" id="10"/>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grpSp>
        <p:nvGrpSpPr>
          <p:cNvPr name="Group 11" id="11"/>
          <p:cNvGrpSpPr>
            <a:grpSpLocks noChangeAspect="true"/>
          </p:cNvGrpSpPr>
          <p:nvPr/>
        </p:nvGrpSpPr>
        <p:grpSpPr>
          <a:xfrm rot="0">
            <a:off x="5297758" y="3252630"/>
            <a:ext cx="5154405" cy="6926734"/>
            <a:chOff x="0" y="0"/>
            <a:chExt cx="3663950" cy="4923790"/>
          </a:xfrm>
        </p:grpSpPr>
        <p:sp>
          <p:nvSpPr>
            <p:cNvPr name="Freeform 12" id="12"/>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8"/>
              <a:stretch>
                <a:fillRect l="-77017" t="0" r="-77017" b="0"/>
              </a:stretch>
            </a:blipFill>
          </p:spPr>
        </p:sp>
        <p:sp>
          <p:nvSpPr>
            <p:cNvPr name="Freeform 13" id="13"/>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TextBox 14" id="14"/>
          <p:cNvSpPr txBox="true"/>
          <p:nvPr/>
        </p:nvSpPr>
        <p:spPr>
          <a:xfrm rot="0">
            <a:off x="192125" y="304432"/>
            <a:ext cx="6126378" cy="2407708"/>
          </a:xfrm>
          <a:prstGeom prst="rect">
            <a:avLst/>
          </a:prstGeom>
        </p:spPr>
        <p:txBody>
          <a:bodyPr anchor="t" rtlCol="false" tIns="0" lIns="0" bIns="0" rIns="0">
            <a:spAutoFit/>
          </a:bodyPr>
          <a:lstStyle/>
          <a:p>
            <a:pPr algn="l">
              <a:lnSpc>
                <a:spcPts val="9410"/>
              </a:lnSpc>
            </a:pPr>
            <a:r>
              <a:rPr lang="en-US" sz="7841" b="true">
                <a:solidFill>
                  <a:srgbClr val="FFFFFF"/>
                </a:solidFill>
                <a:latin typeface="Rasputin Light Bold"/>
                <a:ea typeface="Rasputin Light Bold"/>
                <a:cs typeface="Rasputin Light Bold"/>
                <a:sym typeface="Rasputin Light Bold"/>
              </a:rPr>
              <a:t>Web Application</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8743839">
            <a:off x="-2596254" y="4920069"/>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a:grpSpLocks noChangeAspect="true"/>
          </p:cNvGrpSpPr>
          <p:nvPr/>
        </p:nvGrpSpPr>
        <p:grpSpPr>
          <a:xfrm rot="0">
            <a:off x="11363133" y="2902967"/>
            <a:ext cx="5382206" cy="7232864"/>
            <a:chOff x="0" y="0"/>
            <a:chExt cx="3663950" cy="4923790"/>
          </a:xfrm>
        </p:grpSpPr>
        <p:sp>
          <p:nvSpPr>
            <p:cNvPr name="Freeform 5" id="5"/>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6"/>
              <a:stretch>
                <a:fillRect l="-77017" t="0" r="-77017" b="0"/>
              </a:stretch>
            </a:blipFill>
          </p:spPr>
        </p:sp>
        <p:sp>
          <p:nvSpPr>
            <p:cNvPr name="Freeform 6" id="6"/>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grpSp>
        <p:nvGrpSpPr>
          <p:cNvPr name="Group 7" id="7"/>
          <p:cNvGrpSpPr>
            <a:grpSpLocks noChangeAspect="true"/>
          </p:cNvGrpSpPr>
          <p:nvPr/>
        </p:nvGrpSpPr>
        <p:grpSpPr>
          <a:xfrm rot="0">
            <a:off x="5713088" y="2902967"/>
            <a:ext cx="5382206" cy="7232864"/>
            <a:chOff x="0" y="0"/>
            <a:chExt cx="3663950" cy="4923790"/>
          </a:xfrm>
        </p:grpSpPr>
        <p:sp>
          <p:nvSpPr>
            <p:cNvPr name="Freeform 8" id="8"/>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7"/>
              <a:stretch>
                <a:fillRect l="-77017" t="0" r="-77017" b="0"/>
              </a:stretch>
            </a:blipFill>
          </p:spPr>
        </p:sp>
        <p:sp>
          <p:nvSpPr>
            <p:cNvPr name="Freeform 9" id="9"/>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TextBox 10" id="10"/>
          <p:cNvSpPr txBox="true"/>
          <p:nvPr/>
        </p:nvSpPr>
        <p:spPr>
          <a:xfrm rot="0">
            <a:off x="192125" y="304432"/>
            <a:ext cx="6126378" cy="2407708"/>
          </a:xfrm>
          <a:prstGeom prst="rect">
            <a:avLst/>
          </a:prstGeom>
        </p:spPr>
        <p:txBody>
          <a:bodyPr anchor="t" rtlCol="false" tIns="0" lIns="0" bIns="0" rIns="0">
            <a:spAutoFit/>
          </a:bodyPr>
          <a:lstStyle/>
          <a:p>
            <a:pPr algn="l">
              <a:lnSpc>
                <a:spcPts val="9410"/>
              </a:lnSpc>
            </a:pPr>
            <a:r>
              <a:rPr lang="en-US" sz="7841" b="true">
                <a:solidFill>
                  <a:srgbClr val="FFFFFF"/>
                </a:solidFill>
                <a:latin typeface="Rasputin Light Bold"/>
                <a:ea typeface="Rasputin Light Bold"/>
                <a:cs typeface="Rasputin Light Bold"/>
                <a:sym typeface="Rasputin Light Bold"/>
              </a:rPr>
              <a:t>Web Application</a:t>
            </a:r>
          </a:p>
        </p:txBody>
      </p:sp>
      <p:sp>
        <p:nvSpPr>
          <p:cNvPr name="TextBox 11" id="11"/>
          <p:cNvSpPr txBox="true"/>
          <p:nvPr/>
        </p:nvSpPr>
        <p:spPr>
          <a:xfrm rot="0">
            <a:off x="579301" y="3201717"/>
            <a:ext cx="3545610" cy="1724025"/>
          </a:xfrm>
          <a:prstGeom prst="rect">
            <a:avLst/>
          </a:prstGeom>
        </p:spPr>
        <p:txBody>
          <a:bodyPr anchor="t" rtlCol="false" tIns="0" lIns="0" bIns="0" rIns="0">
            <a:spAutoFit/>
          </a:bodyPr>
          <a:lstStyle/>
          <a:p>
            <a:pPr algn="l">
              <a:lnSpc>
                <a:spcPts val="2760"/>
              </a:lnSpc>
            </a:pPr>
            <a:r>
              <a:rPr lang="en-US" sz="2300" b="true">
                <a:solidFill>
                  <a:srgbClr val="FFFFFF"/>
                </a:solidFill>
                <a:latin typeface="Rasputin Light Bold"/>
                <a:ea typeface="Rasputin Light Bold"/>
                <a:cs typeface="Rasputin Light Bold"/>
                <a:sym typeface="Rasputin Light Bold"/>
              </a:rPr>
              <a:t> It displays each stage of the process in real time, along with the time elapsed</a:t>
            </a:r>
          </a:p>
          <a:p>
            <a:pPr algn="l">
              <a:lnSpc>
                <a:spcPts val="2760"/>
              </a:lnSpc>
            </a:pP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8743839">
            <a:off x="-2596254" y="4920069"/>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a:grpSpLocks noChangeAspect="true"/>
          </p:cNvGrpSpPr>
          <p:nvPr/>
        </p:nvGrpSpPr>
        <p:grpSpPr>
          <a:xfrm rot="0">
            <a:off x="10627376" y="1513049"/>
            <a:ext cx="5951583" cy="7998020"/>
            <a:chOff x="0" y="0"/>
            <a:chExt cx="3663950" cy="4923790"/>
          </a:xfrm>
        </p:grpSpPr>
        <p:sp>
          <p:nvSpPr>
            <p:cNvPr name="Freeform 5" id="5"/>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6"/>
              <a:stretch>
                <a:fillRect l="-77017" t="0" r="-77017" b="0"/>
              </a:stretch>
            </a:blipFill>
          </p:spPr>
        </p:sp>
        <p:sp>
          <p:nvSpPr>
            <p:cNvPr name="Freeform 6" id="6"/>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TextBox 7" id="7"/>
          <p:cNvSpPr txBox="true"/>
          <p:nvPr/>
        </p:nvSpPr>
        <p:spPr>
          <a:xfrm rot="0">
            <a:off x="192125" y="304432"/>
            <a:ext cx="6126378" cy="2407708"/>
          </a:xfrm>
          <a:prstGeom prst="rect">
            <a:avLst/>
          </a:prstGeom>
        </p:spPr>
        <p:txBody>
          <a:bodyPr anchor="t" rtlCol="false" tIns="0" lIns="0" bIns="0" rIns="0">
            <a:spAutoFit/>
          </a:bodyPr>
          <a:lstStyle/>
          <a:p>
            <a:pPr algn="l">
              <a:lnSpc>
                <a:spcPts val="9410"/>
              </a:lnSpc>
            </a:pPr>
            <a:r>
              <a:rPr lang="en-US" sz="7841" b="true">
                <a:solidFill>
                  <a:srgbClr val="FFFFFF"/>
                </a:solidFill>
                <a:latin typeface="Rasputin Light Bold"/>
                <a:ea typeface="Rasputin Light Bold"/>
                <a:cs typeface="Rasputin Light Bold"/>
                <a:sym typeface="Rasputin Light Bold"/>
              </a:rPr>
              <a:t>Web Application</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blob"/>
          <p:cNvSpPr/>
          <p:nvPr/>
        </p:nvSpPr>
        <p:spPr>
          <a:xfrm flipH="false" flipV="false" rot="0">
            <a:off x="-3091600" y="548556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8743839">
            <a:off x="-2275317" y="5368580"/>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775118" y="328417"/>
            <a:ext cx="6126378" cy="2407708"/>
          </a:xfrm>
          <a:prstGeom prst="rect">
            <a:avLst/>
          </a:prstGeom>
        </p:spPr>
        <p:txBody>
          <a:bodyPr anchor="t" rtlCol="false" tIns="0" lIns="0" bIns="0" rIns="0">
            <a:spAutoFit/>
          </a:bodyPr>
          <a:lstStyle/>
          <a:p>
            <a:pPr algn="l">
              <a:lnSpc>
                <a:spcPts val="9410"/>
              </a:lnSpc>
            </a:pPr>
            <a:r>
              <a:rPr lang="en-US" sz="7841" b="true">
                <a:solidFill>
                  <a:srgbClr val="FFFFFF"/>
                </a:solidFill>
                <a:latin typeface="Rasputin Light Bold"/>
                <a:ea typeface="Rasputin Light Bold"/>
                <a:cs typeface="Rasputin Light Bold"/>
                <a:sym typeface="Rasputin Light Bold"/>
              </a:rPr>
              <a:t>Future</a:t>
            </a:r>
          </a:p>
          <a:p>
            <a:pPr algn="l">
              <a:lnSpc>
                <a:spcPts val="9410"/>
              </a:lnSpc>
            </a:pPr>
            <a:r>
              <a:rPr lang="en-US" b="true" sz="7841">
                <a:solidFill>
                  <a:srgbClr val="FFFFFF"/>
                </a:solidFill>
                <a:latin typeface="Rasputin Light Bold"/>
                <a:ea typeface="Rasputin Light Bold"/>
                <a:cs typeface="Rasputin Light Bold"/>
                <a:sym typeface="Rasputin Light Bold"/>
              </a:rPr>
              <a:t>Work</a:t>
            </a:r>
          </a:p>
        </p:txBody>
      </p:sp>
      <p:grpSp>
        <p:nvGrpSpPr>
          <p:cNvPr name="Group 5" id="5"/>
          <p:cNvGrpSpPr/>
          <p:nvPr/>
        </p:nvGrpSpPr>
        <p:grpSpPr>
          <a:xfrm rot="0">
            <a:off x="6305425" y="2146099"/>
            <a:ext cx="273900" cy="273900"/>
            <a:chOff x="0" y="0"/>
            <a:chExt cx="365200" cy="365200"/>
          </a:xfrm>
        </p:grpSpPr>
        <p:sp>
          <p:nvSpPr>
            <p:cNvPr name="Freeform 6" id="6"/>
            <p:cNvSpPr/>
            <p:nvPr/>
          </p:nvSpPr>
          <p:spPr>
            <a:xfrm flipH="false" flipV="false" rot="0">
              <a:off x="0" y="0"/>
              <a:ext cx="365252" cy="365252"/>
            </a:xfrm>
            <a:custGeom>
              <a:avLst/>
              <a:gdLst/>
              <a:ahLst/>
              <a:cxnLst/>
              <a:rect r="r" b="b" t="t" l="l"/>
              <a:pathLst>
                <a:path h="365252" w="365252">
                  <a:moveTo>
                    <a:pt x="0" y="182626"/>
                  </a:moveTo>
                  <a:cubicBezTo>
                    <a:pt x="0" y="81788"/>
                    <a:pt x="81788" y="0"/>
                    <a:pt x="182626" y="0"/>
                  </a:cubicBezTo>
                  <a:lnTo>
                    <a:pt x="182626" y="25400"/>
                  </a:lnTo>
                  <a:lnTo>
                    <a:pt x="182626" y="0"/>
                  </a:lnTo>
                  <a:cubicBezTo>
                    <a:pt x="283464" y="0"/>
                    <a:pt x="365252" y="81788"/>
                    <a:pt x="365252" y="182626"/>
                  </a:cubicBezTo>
                  <a:lnTo>
                    <a:pt x="339852" y="182626"/>
                  </a:lnTo>
                  <a:lnTo>
                    <a:pt x="365252" y="182626"/>
                  </a:lnTo>
                  <a:cubicBezTo>
                    <a:pt x="365252" y="283464"/>
                    <a:pt x="283464" y="365252"/>
                    <a:pt x="182626" y="365252"/>
                  </a:cubicBezTo>
                  <a:lnTo>
                    <a:pt x="182626" y="339852"/>
                  </a:lnTo>
                  <a:lnTo>
                    <a:pt x="182626" y="365252"/>
                  </a:lnTo>
                  <a:cubicBezTo>
                    <a:pt x="81788" y="365252"/>
                    <a:pt x="0" y="283464"/>
                    <a:pt x="0" y="182626"/>
                  </a:cubicBezTo>
                  <a:lnTo>
                    <a:pt x="25400" y="182626"/>
                  </a:lnTo>
                  <a:lnTo>
                    <a:pt x="50800" y="182626"/>
                  </a:lnTo>
                  <a:lnTo>
                    <a:pt x="25400" y="182626"/>
                  </a:lnTo>
                  <a:lnTo>
                    <a:pt x="0" y="182626"/>
                  </a:lnTo>
                  <a:moveTo>
                    <a:pt x="50800" y="182626"/>
                  </a:moveTo>
                  <a:cubicBezTo>
                    <a:pt x="50800" y="196596"/>
                    <a:pt x="39370" y="208026"/>
                    <a:pt x="25400" y="208026"/>
                  </a:cubicBezTo>
                  <a:cubicBezTo>
                    <a:pt x="11430" y="208026"/>
                    <a:pt x="0" y="196596"/>
                    <a:pt x="0" y="182626"/>
                  </a:cubicBezTo>
                  <a:cubicBezTo>
                    <a:pt x="0" y="168656"/>
                    <a:pt x="11430" y="157226"/>
                    <a:pt x="25400" y="157226"/>
                  </a:cubicBezTo>
                  <a:cubicBezTo>
                    <a:pt x="39370" y="157226"/>
                    <a:pt x="50800" y="168656"/>
                    <a:pt x="50800" y="182626"/>
                  </a:cubicBezTo>
                  <a:cubicBezTo>
                    <a:pt x="50800" y="255397"/>
                    <a:pt x="109855" y="314452"/>
                    <a:pt x="182626" y="314452"/>
                  </a:cubicBezTo>
                  <a:cubicBezTo>
                    <a:pt x="255397" y="314452"/>
                    <a:pt x="314452" y="255397"/>
                    <a:pt x="314452" y="182626"/>
                  </a:cubicBezTo>
                  <a:cubicBezTo>
                    <a:pt x="314452" y="109855"/>
                    <a:pt x="255397" y="50800"/>
                    <a:pt x="182626" y="50800"/>
                  </a:cubicBezTo>
                  <a:lnTo>
                    <a:pt x="182626" y="25400"/>
                  </a:lnTo>
                  <a:lnTo>
                    <a:pt x="182626" y="50800"/>
                  </a:lnTo>
                  <a:cubicBezTo>
                    <a:pt x="109855" y="50800"/>
                    <a:pt x="50800" y="109855"/>
                    <a:pt x="50800" y="182626"/>
                  </a:cubicBezTo>
                  <a:close/>
                </a:path>
              </a:pathLst>
            </a:custGeom>
            <a:solidFill>
              <a:srgbClr val="3F260E"/>
            </a:solidFill>
          </p:spPr>
        </p:sp>
      </p:grpSp>
      <p:grpSp>
        <p:nvGrpSpPr>
          <p:cNvPr name="Group 7" id="7"/>
          <p:cNvGrpSpPr/>
          <p:nvPr/>
        </p:nvGrpSpPr>
        <p:grpSpPr>
          <a:xfrm rot="0">
            <a:off x="6305425" y="4380053"/>
            <a:ext cx="273900" cy="273900"/>
            <a:chOff x="0" y="0"/>
            <a:chExt cx="365200" cy="365200"/>
          </a:xfrm>
        </p:grpSpPr>
        <p:sp>
          <p:nvSpPr>
            <p:cNvPr name="Freeform 8" id="8"/>
            <p:cNvSpPr/>
            <p:nvPr/>
          </p:nvSpPr>
          <p:spPr>
            <a:xfrm flipH="false" flipV="false" rot="0">
              <a:off x="0" y="0"/>
              <a:ext cx="365252" cy="365252"/>
            </a:xfrm>
            <a:custGeom>
              <a:avLst/>
              <a:gdLst/>
              <a:ahLst/>
              <a:cxnLst/>
              <a:rect r="r" b="b" t="t" l="l"/>
              <a:pathLst>
                <a:path h="365252" w="365252">
                  <a:moveTo>
                    <a:pt x="0" y="182626"/>
                  </a:moveTo>
                  <a:cubicBezTo>
                    <a:pt x="0" y="81788"/>
                    <a:pt x="81788" y="0"/>
                    <a:pt x="182626" y="0"/>
                  </a:cubicBezTo>
                  <a:lnTo>
                    <a:pt x="182626" y="25400"/>
                  </a:lnTo>
                  <a:lnTo>
                    <a:pt x="182626" y="0"/>
                  </a:lnTo>
                  <a:cubicBezTo>
                    <a:pt x="283464" y="0"/>
                    <a:pt x="365252" y="81788"/>
                    <a:pt x="365252" y="182626"/>
                  </a:cubicBezTo>
                  <a:lnTo>
                    <a:pt x="339852" y="182626"/>
                  </a:lnTo>
                  <a:lnTo>
                    <a:pt x="365252" y="182626"/>
                  </a:lnTo>
                  <a:cubicBezTo>
                    <a:pt x="365252" y="283464"/>
                    <a:pt x="283464" y="365252"/>
                    <a:pt x="182626" y="365252"/>
                  </a:cubicBezTo>
                  <a:lnTo>
                    <a:pt x="182626" y="339852"/>
                  </a:lnTo>
                  <a:lnTo>
                    <a:pt x="182626" y="365252"/>
                  </a:lnTo>
                  <a:cubicBezTo>
                    <a:pt x="81788" y="365252"/>
                    <a:pt x="0" y="283464"/>
                    <a:pt x="0" y="182626"/>
                  </a:cubicBezTo>
                  <a:lnTo>
                    <a:pt x="25400" y="182626"/>
                  </a:lnTo>
                  <a:lnTo>
                    <a:pt x="50800" y="182626"/>
                  </a:lnTo>
                  <a:lnTo>
                    <a:pt x="25400" y="182626"/>
                  </a:lnTo>
                  <a:lnTo>
                    <a:pt x="0" y="182626"/>
                  </a:lnTo>
                  <a:moveTo>
                    <a:pt x="50800" y="182626"/>
                  </a:moveTo>
                  <a:cubicBezTo>
                    <a:pt x="50800" y="196596"/>
                    <a:pt x="39370" y="208026"/>
                    <a:pt x="25400" y="208026"/>
                  </a:cubicBezTo>
                  <a:cubicBezTo>
                    <a:pt x="11430" y="208026"/>
                    <a:pt x="0" y="196596"/>
                    <a:pt x="0" y="182626"/>
                  </a:cubicBezTo>
                  <a:cubicBezTo>
                    <a:pt x="0" y="168656"/>
                    <a:pt x="11430" y="157226"/>
                    <a:pt x="25400" y="157226"/>
                  </a:cubicBezTo>
                  <a:cubicBezTo>
                    <a:pt x="39370" y="157226"/>
                    <a:pt x="50800" y="168656"/>
                    <a:pt x="50800" y="182626"/>
                  </a:cubicBezTo>
                  <a:cubicBezTo>
                    <a:pt x="50800" y="255397"/>
                    <a:pt x="109855" y="314452"/>
                    <a:pt x="182626" y="314452"/>
                  </a:cubicBezTo>
                  <a:cubicBezTo>
                    <a:pt x="255397" y="314452"/>
                    <a:pt x="314452" y="255397"/>
                    <a:pt x="314452" y="182626"/>
                  </a:cubicBezTo>
                  <a:cubicBezTo>
                    <a:pt x="314452" y="109855"/>
                    <a:pt x="255397" y="50800"/>
                    <a:pt x="182626" y="50800"/>
                  </a:cubicBezTo>
                  <a:lnTo>
                    <a:pt x="182626" y="25400"/>
                  </a:lnTo>
                  <a:lnTo>
                    <a:pt x="182626" y="50800"/>
                  </a:lnTo>
                  <a:cubicBezTo>
                    <a:pt x="109855" y="50800"/>
                    <a:pt x="50800" y="109855"/>
                    <a:pt x="50800" y="182626"/>
                  </a:cubicBezTo>
                  <a:close/>
                </a:path>
              </a:pathLst>
            </a:custGeom>
            <a:solidFill>
              <a:srgbClr val="3F260E"/>
            </a:solidFill>
          </p:spPr>
        </p:sp>
      </p:grpSp>
      <p:grpSp>
        <p:nvGrpSpPr>
          <p:cNvPr name="Group 9" id="9"/>
          <p:cNvGrpSpPr/>
          <p:nvPr/>
        </p:nvGrpSpPr>
        <p:grpSpPr>
          <a:xfrm rot="0">
            <a:off x="6305425" y="6614003"/>
            <a:ext cx="273900" cy="273900"/>
            <a:chOff x="0" y="0"/>
            <a:chExt cx="365200" cy="365200"/>
          </a:xfrm>
        </p:grpSpPr>
        <p:sp>
          <p:nvSpPr>
            <p:cNvPr name="Freeform 10" id="10"/>
            <p:cNvSpPr/>
            <p:nvPr/>
          </p:nvSpPr>
          <p:spPr>
            <a:xfrm flipH="false" flipV="false" rot="0">
              <a:off x="0" y="0"/>
              <a:ext cx="365252" cy="365252"/>
            </a:xfrm>
            <a:custGeom>
              <a:avLst/>
              <a:gdLst/>
              <a:ahLst/>
              <a:cxnLst/>
              <a:rect r="r" b="b" t="t" l="l"/>
              <a:pathLst>
                <a:path h="365252" w="365252">
                  <a:moveTo>
                    <a:pt x="0" y="182626"/>
                  </a:moveTo>
                  <a:cubicBezTo>
                    <a:pt x="0" y="81788"/>
                    <a:pt x="81788" y="0"/>
                    <a:pt x="182626" y="0"/>
                  </a:cubicBezTo>
                  <a:lnTo>
                    <a:pt x="182626" y="25400"/>
                  </a:lnTo>
                  <a:lnTo>
                    <a:pt x="182626" y="0"/>
                  </a:lnTo>
                  <a:cubicBezTo>
                    <a:pt x="283464" y="0"/>
                    <a:pt x="365252" y="81788"/>
                    <a:pt x="365252" y="182626"/>
                  </a:cubicBezTo>
                  <a:lnTo>
                    <a:pt x="339852" y="182626"/>
                  </a:lnTo>
                  <a:lnTo>
                    <a:pt x="365252" y="182626"/>
                  </a:lnTo>
                  <a:cubicBezTo>
                    <a:pt x="365252" y="283464"/>
                    <a:pt x="283464" y="365252"/>
                    <a:pt x="182626" y="365252"/>
                  </a:cubicBezTo>
                  <a:lnTo>
                    <a:pt x="182626" y="339852"/>
                  </a:lnTo>
                  <a:lnTo>
                    <a:pt x="182626" y="365252"/>
                  </a:lnTo>
                  <a:cubicBezTo>
                    <a:pt x="81788" y="365252"/>
                    <a:pt x="0" y="283464"/>
                    <a:pt x="0" y="182626"/>
                  </a:cubicBezTo>
                  <a:lnTo>
                    <a:pt x="25400" y="182626"/>
                  </a:lnTo>
                  <a:lnTo>
                    <a:pt x="50800" y="182626"/>
                  </a:lnTo>
                  <a:lnTo>
                    <a:pt x="25400" y="182626"/>
                  </a:lnTo>
                  <a:lnTo>
                    <a:pt x="0" y="182626"/>
                  </a:lnTo>
                  <a:moveTo>
                    <a:pt x="50800" y="182626"/>
                  </a:moveTo>
                  <a:cubicBezTo>
                    <a:pt x="50800" y="196596"/>
                    <a:pt x="39370" y="208026"/>
                    <a:pt x="25400" y="208026"/>
                  </a:cubicBezTo>
                  <a:cubicBezTo>
                    <a:pt x="11430" y="208026"/>
                    <a:pt x="0" y="196596"/>
                    <a:pt x="0" y="182626"/>
                  </a:cubicBezTo>
                  <a:cubicBezTo>
                    <a:pt x="0" y="168656"/>
                    <a:pt x="11430" y="157226"/>
                    <a:pt x="25400" y="157226"/>
                  </a:cubicBezTo>
                  <a:cubicBezTo>
                    <a:pt x="39370" y="157226"/>
                    <a:pt x="50800" y="168656"/>
                    <a:pt x="50800" y="182626"/>
                  </a:cubicBezTo>
                  <a:cubicBezTo>
                    <a:pt x="50800" y="255397"/>
                    <a:pt x="109855" y="314452"/>
                    <a:pt x="182626" y="314452"/>
                  </a:cubicBezTo>
                  <a:cubicBezTo>
                    <a:pt x="255397" y="314452"/>
                    <a:pt x="314452" y="255397"/>
                    <a:pt x="314452" y="182626"/>
                  </a:cubicBezTo>
                  <a:cubicBezTo>
                    <a:pt x="314452" y="109855"/>
                    <a:pt x="255397" y="50800"/>
                    <a:pt x="182626" y="50800"/>
                  </a:cubicBezTo>
                  <a:lnTo>
                    <a:pt x="182626" y="25400"/>
                  </a:lnTo>
                  <a:lnTo>
                    <a:pt x="182626" y="50800"/>
                  </a:lnTo>
                  <a:cubicBezTo>
                    <a:pt x="109855" y="50800"/>
                    <a:pt x="50800" y="109855"/>
                    <a:pt x="50800" y="182626"/>
                  </a:cubicBezTo>
                  <a:close/>
                </a:path>
              </a:pathLst>
            </a:custGeom>
            <a:solidFill>
              <a:srgbClr val="3F260E"/>
            </a:solidFill>
          </p:spPr>
        </p:sp>
      </p:grpSp>
      <p:sp>
        <p:nvSpPr>
          <p:cNvPr name="AutoShape 11" id="11"/>
          <p:cNvSpPr/>
          <p:nvPr/>
        </p:nvSpPr>
        <p:spPr>
          <a:xfrm>
            <a:off x="6442375" y="2381938"/>
            <a:ext cx="0" cy="1998115"/>
          </a:xfrm>
          <a:prstGeom prst="line">
            <a:avLst/>
          </a:prstGeom>
          <a:ln cap="rnd" w="19050">
            <a:solidFill>
              <a:srgbClr val="3F260E"/>
            </a:solidFill>
            <a:prstDash val="solid"/>
            <a:headEnd type="none" len="sm" w="sm"/>
            <a:tailEnd type="none" len="sm" w="sm"/>
          </a:ln>
        </p:spPr>
      </p:sp>
      <p:sp>
        <p:nvSpPr>
          <p:cNvPr name="AutoShape 12" id="12"/>
          <p:cNvSpPr/>
          <p:nvPr/>
        </p:nvSpPr>
        <p:spPr>
          <a:xfrm>
            <a:off x="6442375" y="4615892"/>
            <a:ext cx="0" cy="1998111"/>
          </a:xfrm>
          <a:prstGeom prst="line">
            <a:avLst/>
          </a:prstGeom>
          <a:ln cap="rnd" w="19050">
            <a:solidFill>
              <a:srgbClr val="3F260E"/>
            </a:solidFill>
            <a:prstDash val="solid"/>
            <a:headEnd type="none" len="sm" w="sm"/>
            <a:tailEnd type="none" len="sm" w="sm"/>
          </a:ln>
        </p:spPr>
      </p:sp>
      <p:grpSp>
        <p:nvGrpSpPr>
          <p:cNvPr name="Group 13" id="13"/>
          <p:cNvGrpSpPr/>
          <p:nvPr/>
        </p:nvGrpSpPr>
        <p:grpSpPr>
          <a:xfrm rot="0">
            <a:off x="5341246" y="1858109"/>
            <a:ext cx="849879" cy="849879"/>
            <a:chOff x="0" y="0"/>
            <a:chExt cx="2012000" cy="2012000"/>
          </a:xfrm>
        </p:grpSpPr>
        <p:sp>
          <p:nvSpPr>
            <p:cNvPr name="Freeform 14" id="14"/>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15" id="15"/>
          <p:cNvGrpSpPr/>
          <p:nvPr/>
        </p:nvGrpSpPr>
        <p:grpSpPr>
          <a:xfrm rot="0">
            <a:off x="5458168" y="1975031"/>
            <a:ext cx="616035" cy="616035"/>
            <a:chOff x="0" y="0"/>
            <a:chExt cx="1458400" cy="1458400"/>
          </a:xfrm>
        </p:grpSpPr>
        <p:sp>
          <p:nvSpPr>
            <p:cNvPr name="Freeform 16" id="16"/>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C4A7"/>
            </a:solidFill>
          </p:spPr>
        </p:sp>
      </p:grpSp>
      <p:sp>
        <p:nvSpPr>
          <p:cNvPr name="TextBox 17" id="17"/>
          <p:cNvSpPr txBox="true"/>
          <p:nvPr/>
        </p:nvSpPr>
        <p:spPr>
          <a:xfrm rot="0">
            <a:off x="5632977" y="2080903"/>
            <a:ext cx="266417"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01</a:t>
            </a:r>
          </a:p>
        </p:txBody>
      </p:sp>
      <p:grpSp>
        <p:nvGrpSpPr>
          <p:cNvPr name="Group 18" id="18"/>
          <p:cNvGrpSpPr/>
          <p:nvPr/>
        </p:nvGrpSpPr>
        <p:grpSpPr>
          <a:xfrm rot="0">
            <a:off x="5341246" y="4092063"/>
            <a:ext cx="849879" cy="849879"/>
            <a:chOff x="0" y="0"/>
            <a:chExt cx="2012000" cy="2012000"/>
          </a:xfrm>
        </p:grpSpPr>
        <p:sp>
          <p:nvSpPr>
            <p:cNvPr name="Freeform 19" id="19"/>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20" id="20"/>
          <p:cNvGrpSpPr/>
          <p:nvPr/>
        </p:nvGrpSpPr>
        <p:grpSpPr>
          <a:xfrm rot="0">
            <a:off x="5458168" y="4208985"/>
            <a:ext cx="616035" cy="616035"/>
            <a:chOff x="0" y="0"/>
            <a:chExt cx="1458400" cy="1458400"/>
          </a:xfrm>
        </p:grpSpPr>
        <p:sp>
          <p:nvSpPr>
            <p:cNvPr name="Freeform 21" id="21"/>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C4A7"/>
            </a:solidFill>
          </p:spPr>
        </p:sp>
      </p:grpSp>
      <p:sp>
        <p:nvSpPr>
          <p:cNvPr name="TextBox 22" id="22"/>
          <p:cNvSpPr txBox="true"/>
          <p:nvPr/>
        </p:nvSpPr>
        <p:spPr>
          <a:xfrm rot="0">
            <a:off x="5608602" y="4314857"/>
            <a:ext cx="315167"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02</a:t>
            </a:r>
          </a:p>
        </p:txBody>
      </p:sp>
      <p:grpSp>
        <p:nvGrpSpPr>
          <p:cNvPr name="Group 23" id="23"/>
          <p:cNvGrpSpPr/>
          <p:nvPr/>
        </p:nvGrpSpPr>
        <p:grpSpPr>
          <a:xfrm rot="0">
            <a:off x="5341246" y="6278303"/>
            <a:ext cx="849879" cy="849879"/>
            <a:chOff x="0" y="0"/>
            <a:chExt cx="2012000" cy="2012000"/>
          </a:xfrm>
        </p:grpSpPr>
        <p:sp>
          <p:nvSpPr>
            <p:cNvPr name="Freeform 24" id="24"/>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25" id="25"/>
          <p:cNvGrpSpPr/>
          <p:nvPr/>
        </p:nvGrpSpPr>
        <p:grpSpPr>
          <a:xfrm rot="0">
            <a:off x="5458168" y="6395224"/>
            <a:ext cx="616035" cy="616035"/>
            <a:chOff x="0" y="0"/>
            <a:chExt cx="1458400" cy="1458400"/>
          </a:xfrm>
        </p:grpSpPr>
        <p:sp>
          <p:nvSpPr>
            <p:cNvPr name="Freeform 26" id="26"/>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C4A7"/>
            </a:solidFill>
          </p:spPr>
        </p:sp>
      </p:grpSp>
      <p:sp>
        <p:nvSpPr>
          <p:cNvPr name="TextBox 27" id="27"/>
          <p:cNvSpPr txBox="true"/>
          <p:nvPr/>
        </p:nvSpPr>
        <p:spPr>
          <a:xfrm rot="0">
            <a:off x="5605920" y="6501096"/>
            <a:ext cx="320531"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03</a:t>
            </a:r>
          </a:p>
        </p:txBody>
      </p:sp>
      <p:sp>
        <p:nvSpPr>
          <p:cNvPr name="TextBox 28" id="28"/>
          <p:cNvSpPr txBox="true"/>
          <p:nvPr/>
        </p:nvSpPr>
        <p:spPr>
          <a:xfrm rot="0">
            <a:off x="6687515" y="2010284"/>
            <a:ext cx="5707907" cy="580782"/>
          </a:xfrm>
          <a:prstGeom prst="rect">
            <a:avLst/>
          </a:prstGeom>
        </p:spPr>
        <p:txBody>
          <a:bodyPr anchor="t" rtlCol="false" tIns="0" lIns="0" bIns="0" rIns="0">
            <a:spAutoFit/>
          </a:bodyPr>
          <a:lstStyle/>
          <a:p>
            <a:pPr algn="l">
              <a:lnSpc>
                <a:spcPts val="4483"/>
              </a:lnSpc>
              <a:spcBef>
                <a:spcPct val="0"/>
              </a:spcBef>
            </a:pPr>
            <a:r>
              <a:rPr lang="en-US" b="true" sz="3735">
                <a:solidFill>
                  <a:srgbClr val="3E2103"/>
                </a:solidFill>
                <a:latin typeface="Rasputin Light Bold"/>
                <a:ea typeface="Rasputin Light Bold"/>
                <a:cs typeface="Rasputin Light Bold"/>
                <a:sym typeface="Rasputin Light Bold"/>
              </a:rPr>
              <a:t>R</a:t>
            </a:r>
            <a:r>
              <a:rPr lang="en-US" b="true" sz="3735">
                <a:solidFill>
                  <a:srgbClr val="3E2103"/>
                </a:solidFill>
                <a:latin typeface="Rasputin Light Bold"/>
                <a:ea typeface="Rasputin Light Bold"/>
                <a:cs typeface="Rasputin Light Bold"/>
                <a:sym typeface="Rasputin Light Bold"/>
              </a:rPr>
              <a:t>educing System Size.</a:t>
            </a:r>
          </a:p>
        </p:txBody>
      </p:sp>
      <p:sp>
        <p:nvSpPr>
          <p:cNvPr name="TextBox 29" id="29"/>
          <p:cNvSpPr txBox="true"/>
          <p:nvPr/>
        </p:nvSpPr>
        <p:spPr>
          <a:xfrm rot="0">
            <a:off x="6699313" y="4199460"/>
            <a:ext cx="5195358" cy="579967"/>
          </a:xfrm>
          <a:prstGeom prst="rect">
            <a:avLst/>
          </a:prstGeom>
        </p:spPr>
        <p:txBody>
          <a:bodyPr anchor="t" rtlCol="false" tIns="0" lIns="0" bIns="0" rIns="0">
            <a:spAutoFit/>
          </a:bodyPr>
          <a:lstStyle/>
          <a:p>
            <a:pPr algn="ctr">
              <a:lnSpc>
                <a:spcPts val="4488"/>
              </a:lnSpc>
              <a:spcBef>
                <a:spcPct val="0"/>
              </a:spcBef>
            </a:pPr>
            <a:r>
              <a:rPr lang="en-US" b="true" sz="3740">
                <a:solidFill>
                  <a:srgbClr val="3E2103"/>
                </a:solidFill>
                <a:latin typeface="Rasputin Light Bold"/>
                <a:ea typeface="Rasputin Light Bold"/>
                <a:cs typeface="Rasputin Light Bold"/>
                <a:sym typeface="Rasputin Light Bold"/>
              </a:rPr>
              <a:t>A</a:t>
            </a:r>
            <a:r>
              <a:rPr lang="en-US" b="true" sz="3740">
                <a:solidFill>
                  <a:srgbClr val="3E2103"/>
                </a:solidFill>
                <a:latin typeface="Rasputin Light Bold"/>
                <a:ea typeface="Rasputin Light Bold"/>
                <a:cs typeface="Rasputin Light Bold"/>
                <a:sym typeface="Rasputin Light Bold"/>
              </a:rPr>
              <a:t>utomated Cleaning.</a:t>
            </a:r>
          </a:p>
        </p:txBody>
      </p:sp>
      <p:sp>
        <p:nvSpPr>
          <p:cNvPr name="TextBox 30" id="30"/>
          <p:cNvSpPr txBox="true"/>
          <p:nvPr/>
        </p:nvSpPr>
        <p:spPr>
          <a:xfrm rot="0">
            <a:off x="6813613" y="6548215"/>
            <a:ext cx="6366007" cy="579967"/>
          </a:xfrm>
          <a:prstGeom prst="rect">
            <a:avLst/>
          </a:prstGeom>
        </p:spPr>
        <p:txBody>
          <a:bodyPr anchor="t" rtlCol="false" tIns="0" lIns="0" bIns="0" rIns="0">
            <a:spAutoFit/>
          </a:bodyPr>
          <a:lstStyle/>
          <a:p>
            <a:pPr algn="ctr">
              <a:lnSpc>
                <a:spcPts val="4475"/>
              </a:lnSpc>
              <a:spcBef>
                <a:spcPct val="0"/>
              </a:spcBef>
            </a:pPr>
            <a:r>
              <a:rPr lang="en-US" b="true" sz="3729">
                <a:solidFill>
                  <a:srgbClr val="3E2103"/>
                </a:solidFill>
                <a:latin typeface="Rasputin Light Bold"/>
                <a:ea typeface="Rasputin Light Bold"/>
                <a:cs typeface="Rasputin Light Bold"/>
                <a:sym typeface="Rasputin Light Bold"/>
              </a:rPr>
              <a:t>Larger Filling Containers.</a:t>
            </a:r>
          </a:p>
        </p:txBody>
      </p:sp>
      <p:grpSp>
        <p:nvGrpSpPr>
          <p:cNvPr name="Group 31" id="31"/>
          <p:cNvGrpSpPr/>
          <p:nvPr/>
        </p:nvGrpSpPr>
        <p:grpSpPr>
          <a:xfrm rot="0">
            <a:off x="6314950" y="8886014"/>
            <a:ext cx="273900" cy="273900"/>
            <a:chOff x="0" y="0"/>
            <a:chExt cx="365200" cy="365200"/>
          </a:xfrm>
        </p:grpSpPr>
        <p:sp>
          <p:nvSpPr>
            <p:cNvPr name="Freeform 32" id="32"/>
            <p:cNvSpPr/>
            <p:nvPr/>
          </p:nvSpPr>
          <p:spPr>
            <a:xfrm flipH="false" flipV="false" rot="0">
              <a:off x="0" y="0"/>
              <a:ext cx="365252" cy="365252"/>
            </a:xfrm>
            <a:custGeom>
              <a:avLst/>
              <a:gdLst/>
              <a:ahLst/>
              <a:cxnLst/>
              <a:rect r="r" b="b" t="t" l="l"/>
              <a:pathLst>
                <a:path h="365252" w="365252">
                  <a:moveTo>
                    <a:pt x="0" y="182626"/>
                  </a:moveTo>
                  <a:cubicBezTo>
                    <a:pt x="0" y="81788"/>
                    <a:pt x="81788" y="0"/>
                    <a:pt x="182626" y="0"/>
                  </a:cubicBezTo>
                  <a:lnTo>
                    <a:pt x="182626" y="25400"/>
                  </a:lnTo>
                  <a:lnTo>
                    <a:pt x="182626" y="0"/>
                  </a:lnTo>
                  <a:cubicBezTo>
                    <a:pt x="283464" y="0"/>
                    <a:pt x="365252" y="81788"/>
                    <a:pt x="365252" y="182626"/>
                  </a:cubicBezTo>
                  <a:lnTo>
                    <a:pt x="339852" y="182626"/>
                  </a:lnTo>
                  <a:lnTo>
                    <a:pt x="365252" y="182626"/>
                  </a:lnTo>
                  <a:cubicBezTo>
                    <a:pt x="365252" y="283464"/>
                    <a:pt x="283464" y="365252"/>
                    <a:pt x="182626" y="365252"/>
                  </a:cubicBezTo>
                  <a:lnTo>
                    <a:pt x="182626" y="339852"/>
                  </a:lnTo>
                  <a:lnTo>
                    <a:pt x="182626" y="365252"/>
                  </a:lnTo>
                  <a:cubicBezTo>
                    <a:pt x="81788" y="365252"/>
                    <a:pt x="0" y="283464"/>
                    <a:pt x="0" y="182626"/>
                  </a:cubicBezTo>
                  <a:lnTo>
                    <a:pt x="25400" y="182626"/>
                  </a:lnTo>
                  <a:lnTo>
                    <a:pt x="50800" y="182626"/>
                  </a:lnTo>
                  <a:lnTo>
                    <a:pt x="25400" y="182626"/>
                  </a:lnTo>
                  <a:lnTo>
                    <a:pt x="0" y="182626"/>
                  </a:lnTo>
                  <a:moveTo>
                    <a:pt x="50800" y="182626"/>
                  </a:moveTo>
                  <a:cubicBezTo>
                    <a:pt x="50800" y="196596"/>
                    <a:pt x="39370" y="208026"/>
                    <a:pt x="25400" y="208026"/>
                  </a:cubicBezTo>
                  <a:cubicBezTo>
                    <a:pt x="11430" y="208026"/>
                    <a:pt x="0" y="196596"/>
                    <a:pt x="0" y="182626"/>
                  </a:cubicBezTo>
                  <a:cubicBezTo>
                    <a:pt x="0" y="168656"/>
                    <a:pt x="11430" y="157226"/>
                    <a:pt x="25400" y="157226"/>
                  </a:cubicBezTo>
                  <a:cubicBezTo>
                    <a:pt x="39370" y="157226"/>
                    <a:pt x="50800" y="168656"/>
                    <a:pt x="50800" y="182626"/>
                  </a:cubicBezTo>
                  <a:cubicBezTo>
                    <a:pt x="50800" y="255397"/>
                    <a:pt x="109855" y="314452"/>
                    <a:pt x="182626" y="314452"/>
                  </a:cubicBezTo>
                  <a:cubicBezTo>
                    <a:pt x="255397" y="314452"/>
                    <a:pt x="314452" y="255397"/>
                    <a:pt x="314452" y="182626"/>
                  </a:cubicBezTo>
                  <a:cubicBezTo>
                    <a:pt x="314452" y="109855"/>
                    <a:pt x="255397" y="50800"/>
                    <a:pt x="182626" y="50800"/>
                  </a:cubicBezTo>
                  <a:lnTo>
                    <a:pt x="182626" y="25400"/>
                  </a:lnTo>
                  <a:lnTo>
                    <a:pt x="182626" y="50800"/>
                  </a:lnTo>
                  <a:cubicBezTo>
                    <a:pt x="109855" y="50800"/>
                    <a:pt x="50800" y="109855"/>
                    <a:pt x="50800" y="182626"/>
                  </a:cubicBezTo>
                  <a:close/>
                </a:path>
              </a:pathLst>
            </a:custGeom>
            <a:solidFill>
              <a:srgbClr val="3F260E"/>
            </a:solidFill>
          </p:spPr>
        </p:sp>
      </p:grpSp>
      <p:sp>
        <p:nvSpPr>
          <p:cNvPr name="AutoShape 33" id="33"/>
          <p:cNvSpPr/>
          <p:nvPr/>
        </p:nvSpPr>
        <p:spPr>
          <a:xfrm>
            <a:off x="6451900" y="6887903"/>
            <a:ext cx="0" cy="1998111"/>
          </a:xfrm>
          <a:prstGeom prst="line">
            <a:avLst/>
          </a:prstGeom>
          <a:ln cap="rnd" w="19050">
            <a:solidFill>
              <a:srgbClr val="3F260E"/>
            </a:solidFill>
            <a:prstDash val="solid"/>
            <a:headEnd type="none" len="sm" w="sm"/>
            <a:tailEnd type="none" len="sm" w="sm"/>
          </a:ln>
        </p:spPr>
      </p:sp>
      <p:grpSp>
        <p:nvGrpSpPr>
          <p:cNvPr name="Group 34" id="34"/>
          <p:cNvGrpSpPr/>
          <p:nvPr/>
        </p:nvGrpSpPr>
        <p:grpSpPr>
          <a:xfrm rot="0">
            <a:off x="5341246" y="8461074"/>
            <a:ext cx="849879" cy="849879"/>
            <a:chOff x="0" y="0"/>
            <a:chExt cx="2012000" cy="2012000"/>
          </a:xfrm>
        </p:grpSpPr>
        <p:sp>
          <p:nvSpPr>
            <p:cNvPr name="Freeform 35" id="35"/>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36" id="36"/>
          <p:cNvGrpSpPr/>
          <p:nvPr/>
        </p:nvGrpSpPr>
        <p:grpSpPr>
          <a:xfrm rot="0">
            <a:off x="5458168" y="8577996"/>
            <a:ext cx="616035" cy="616035"/>
            <a:chOff x="0" y="0"/>
            <a:chExt cx="1458400" cy="1458400"/>
          </a:xfrm>
        </p:grpSpPr>
        <p:sp>
          <p:nvSpPr>
            <p:cNvPr name="Freeform 37" id="37"/>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C4A7"/>
            </a:solidFill>
          </p:spPr>
        </p:sp>
      </p:grpSp>
      <p:sp>
        <p:nvSpPr>
          <p:cNvPr name="TextBox 38" id="38"/>
          <p:cNvSpPr txBox="true"/>
          <p:nvPr/>
        </p:nvSpPr>
        <p:spPr>
          <a:xfrm rot="0">
            <a:off x="5612178" y="8683868"/>
            <a:ext cx="308014"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04</a:t>
            </a:r>
          </a:p>
        </p:txBody>
      </p:sp>
      <p:sp>
        <p:nvSpPr>
          <p:cNvPr name="TextBox 39" id="39"/>
          <p:cNvSpPr txBox="true"/>
          <p:nvPr/>
        </p:nvSpPr>
        <p:spPr>
          <a:xfrm rot="0">
            <a:off x="6853077" y="8568471"/>
            <a:ext cx="6172862" cy="579967"/>
          </a:xfrm>
          <a:prstGeom prst="rect">
            <a:avLst/>
          </a:prstGeom>
        </p:spPr>
        <p:txBody>
          <a:bodyPr anchor="t" rtlCol="false" tIns="0" lIns="0" bIns="0" rIns="0">
            <a:spAutoFit/>
          </a:bodyPr>
          <a:lstStyle/>
          <a:p>
            <a:pPr algn="ctr">
              <a:lnSpc>
                <a:spcPts val="4488"/>
              </a:lnSpc>
              <a:spcBef>
                <a:spcPct val="0"/>
              </a:spcBef>
            </a:pPr>
            <a:r>
              <a:rPr lang="en-US" b="true" sz="3740">
                <a:solidFill>
                  <a:srgbClr val="3E2103"/>
                </a:solidFill>
                <a:latin typeface="Rasputin Light Bold"/>
                <a:ea typeface="Rasputin Light Bold"/>
                <a:cs typeface="Rasputin Light Bold"/>
                <a:sym typeface="Rasputin Light Bold"/>
              </a:rPr>
              <a:t>Support More Products.</a:t>
            </a:r>
          </a:p>
        </p:txBody>
      </p:sp>
      <p:sp>
        <p:nvSpPr>
          <p:cNvPr name="TextBox 40" id="40"/>
          <p:cNvSpPr txBox="true"/>
          <p:nvPr/>
        </p:nvSpPr>
        <p:spPr>
          <a:xfrm rot="0">
            <a:off x="4935842" y="535206"/>
            <a:ext cx="14429394" cy="618067"/>
          </a:xfrm>
          <a:prstGeom prst="rect">
            <a:avLst/>
          </a:prstGeom>
        </p:spPr>
        <p:txBody>
          <a:bodyPr anchor="t" rtlCol="false" tIns="0" lIns="0" bIns="0" rIns="0">
            <a:spAutoFit/>
          </a:bodyPr>
          <a:lstStyle/>
          <a:p>
            <a:pPr algn="l">
              <a:lnSpc>
                <a:spcPts val="4773"/>
              </a:lnSpc>
            </a:pPr>
            <a:r>
              <a:rPr lang="en-US" sz="3977" b="true">
                <a:solidFill>
                  <a:srgbClr val="FFFFFF"/>
                </a:solidFill>
                <a:latin typeface="Rasputin Light Bold"/>
                <a:ea typeface="Rasputin Light Bold"/>
                <a:cs typeface="Rasputin Light Bold"/>
                <a:sym typeface="Rasputin Light Bold"/>
              </a:rPr>
              <a:t>to improve on this project we can work on ...</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grpSp>
        <p:nvGrpSpPr>
          <p:cNvPr name="Group 2" id="2"/>
          <p:cNvGrpSpPr/>
          <p:nvPr/>
        </p:nvGrpSpPr>
        <p:grpSpPr>
          <a:xfrm rot="0">
            <a:off x="3030505" y="3395313"/>
            <a:ext cx="12002662" cy="3247993"/>
            <a:chOff x="0" y="0"/>
            <a:chExt cx="16003549" cy="4330658"/>
          </a:xfrm>
        </p:grpSpPr>
        <p:sp>
          <p:nvSpPr>
            <p:cNvPr name="TextBox 3" id="3"/>
            <p:cNvSpPr txBox="true"/>
            <p:nvPr/>
          </p:nvSpPr>
          <p:spPr>
            <a:xfrm rot="0">
              <a:off x="1717595" y="3321008"/>
              <a:ext cx="12867463" cy="1009650"/>
            </a:xfrm>
            <a:prstGeom prst="rect">
              <a:avLst/>
            </a:prstGeom>
          </p:spPr>
          <p:txBody>
            <a:bodyPr anchor="t" rtlCol="false" tIns="0" lIns="0" bIns="0" rIns="0">
              <a:spAutoFit/>
            </a:bodyPr>
            <a:lstStyle/>
            <a:p>
              <a:pPr algn="ctr">
                <a:lnSpc>
                  <a:spcPts val="6300"/>
                </a:lnSpc>
              </a:pPr>
            </a:p>
          </p:txBody>
        </p:sp>
        <p:sp>
          <p:nvSpPr>
            <p:cNvPr name="TextBox 4" id="4"/>
            <p:cNvSpPr txBox="true"/>
            <p:nvPr/>
          </p:nvSpPr>
          <p:spPr>
            <a:xfrm rot="0">
              <a:off x="0" y="114300"/>
              <a:ext cx="16003549" cy="2518833"/>
            </a:xfrm>
            <a:prstGeom prst="rect">
              <a:avLst/>
            </a:prstGeom>
          </p:spPr>
          <p:txBody>
            <a:bodyPr anchor="t" rtlCol="false" tIns="0" lIns="0" bIns="0" rIns="0">
              <a:spAutoFit/>
            </a:bodyPr>
            <a:lstStyle/>
            <a:p>
              <a:pPr algn="ctr">
                <a:lnSpc>
                  <a:spcPts val="14300"/>
                </a:lnSpc>
              </a:pPr>
              <a:r>
                <a:rPr lang="en-US" sz="13000">
                  <a:solidFill>
                    <a:srgbClr val="FFFFFF"/>
                  </a:solidFill>
                  <a:latin typeface="Rasputin Light"/>
                  <a:ea typeface="Rasputin Light"/>
                  <a:cs typeface="Rasputin Light"/>
                  <a:sym typeface="Rasputin Light"/>
                </a:rPr>
                <a:t>Thank you!</a:t>
              </a:r>
            </a:p>
          </p:txBody>
        </p:sp>
      </p:grpSp>
      <p:sp>
        <p:nvSpPr>
          <p:cNvPr name="Freeform 5" id="5" descr="green organic blob"/>
          <p:cNvSpPr/>
          <p:nvPr/>
        </p:nvSpPr>
        <p:spPr>
          <a:xfrm flipH="false" flipV="false" rot="0">
            <a:off x="-2284790" y="-3746425"/>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6" id="6" descr="green organic blob"/>
          <p:cNvSpPr/>
          <p:nvPr/>
        </p:nvSpPr>
        <p:spPr>
          <a:xfrm flipH="false" flipV="false" rot="6653687">
            <a:off x="10166505" y="4129872"/>
            <a:ext cx="9957653" cy="8663158"/>
          </a:xfrm>
          <a:custGeom>
            <a:avLst/>
            <a:gdLst/>
            <a:ahLst/>
            <a:cxnLst/>
            <a:rect r="r" b="b" t="t" l="l"/>
            <a:pathLst>
              <a:path h="8663158" w="9957653">
                <a:moveTo>
                  <a:pt x="0" y="0"/>
                </a:moveTo>
                <a:lnTo>
                  <a:pt x="9957652" y="0"/>
                </a:lnTo>
                <a:lnTo>
                  <a:pt x="9957652" y="8663157"/>
                </a:lnTo>
                <a:lnTo>
                  <a:pt x="0" y="8663157"/>
                </a:lnTo>
                <a:lnTo>
                  <a:pt x="0" y="0"/>
                </a:lnTo>
                <a:close/>
              </a:path>
            </a:pathLst>
          </a:custGeom>
          <a:blipFill>
            <a:blip r:embed="rId4">
              <a:alphaModFix amt="21999"/>
              <a:extLst>
                <a:ext uri="{96DAC541-7B7A-43D3-8B79-37D633B846F1}">
                  <asvg:svgBlip xmlns:asvg="http://schemas.microsoft.com/office/drawing/2016/SVG/main" r:embed="rId5"/>
                </a:ext>
              </a:extLst>
            </a:blip>
            <a:stretch>
              <a:fillRect l="0" t="0" r="0" b="0"/>
            </a:stretch>
          </a:blipFill>
        </p:spPr>
      </p:sp>
      <p:sp>
        <p:nvSpPr>
          <p:cNvPr name="Freeform 7" id="7" descr="lined abstract shape"/>
          <p:cNvSpPr/>
          <p:nvPr/>
        </p:nvSpPr>
        <p:spPr>
          <a:xfrm flipH="false" flipV="false" rot="4726396">
            <a:off x="1565829" y="-4045273"/>
            <a:ext cx="5318268" cy="8429531"/>
          </a:xfrm>
          <a:custGeom>
            <a:avLst/>
            <a:gdLst/>
            <a:ahLst/>
            <a:cxnLst/>
            <a:rect r="r" b="b" t="t" l="l"/>
            <a:pathLst>
              <a:path h="8429531" w="5318268">
                <a:moveTo>
                  <a:pt x="0" y="0"/>
                </a:moveTo>
                <a:lnTo>
                  <a:pt x="5318268" y="0"/>
                </a:lnTo>
                <a:lnTo>
                  <a:pt x="5318268" y="8429531"/>
                </a:lnTo>
                <a:lnTo>
                  <a:pt x="0" y="8429531"/>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descr="lined abstract shape"/>
          <p:cNvSpPr/>
          <p:nvPr/>
        </p:nvSpPr>
        <p:spPr>
          <a:xfrm flipH="false" flipV="false" rot="5045464">
            <a:off x="10463264" y="6473304"/>
            <a:ext cx="5489002" cy="8700148"/>
          </a:xfrm>
          <a:custGeom>
            <a:avLst/>
            <a:gdLst/>
            <a:ahLst/>
            <a:cxnLst/>
            <a:rect r="r" b="b" t="t" l="l"/>
            <a:pathLst>
              <a:path h="8700148" w="5489002">
                <a:moveTo>
                  <a:pt x="0" y="0"/>
                </a:moveTo>
                <a:lnTo>
                  <a:pt x="5489003" y="0"/>
                </a:lnTo>
                <a:lnTo>
                  <a:pt x="5489003" y="8700148"/>
                </a:lnTo>
                <a:lnTo>
                  <a:pt x="0" y="870014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p:cNvSpPr/>
          <p:nvPr/>
        </p:nvSpPr>
        <p:spPr>
          <a:xfrm flipH="false" flipV="false" rot="0">
            <a:off x="121214" y="0"/>
            <a:ext cx="18166786" cy="10287000"/>
          </a:xfrm>
          <a:custGeom>
            <a:avLst/>
            <a:gdLst/>
            <a:ahLst/>
            <a:cxnLst/>
            <a:rect r="r" b="b" t="t" l="l"/>
            <a:pathLst>
              <a:path h="10287000" w="18166786">
                <a:moveTo>
                  <a:pt x="0" y="0"/>
                </a:moveTo>
                <a:lnTo>
                  <a:pt x="18166786" y="0"/>
                </a:lnTo>
                <a:lnTo>
                  <a:pt x="18166786" y="10287000"/>
                </a:lnTo>
                <a:lnTo>
                  <a:pt x="0" y="10287000"/>
                </a:lnTo>
                <a:lnTo>
                  <a:pt x="0" y="0"/>
                </a:lnTo>
                <a:close/>
              </a:path>
            </a:pathLst>
          </a:custGeom>
          <a:blipFill>
            <a:blip r:embed="rId2"/>
            <a:stretch>
              <a:fillRect l="0" t="-7689" r="0" b="-8644"/>
            </a:stretch>
          </a:blipFill>
        </p:spPr>
      </p:sp>
      <p:sp>
        <p:nvSpPr>
          <p:cNvPr name="Freeform 3" id="3" descr="lined abstract shape"/>
          <p:cNvSpPr/>
          <p:nvPr/>
        </p:nvSpPr>
        <p:spPr>
          <a:xfrm flipH="false" flipV="false" rot="1901520">
            <a:off x="11552188" y="-2845386"/>
            <a:ext cx="10836480" cy="7395897"/>
          </a:xfrm>
          <a:custGeom>
            <a:avLst/>
            <a:gdLst/>
            <a:ahLst/>
            <a:cxnLst/>
            <a:rect r="r" b="b" t="t" l="l"/>
            <a:pathLst>
              <a:path h="7395897" w="10836480">
                <a:moveTo>
                  <a:pt x="0" y="0"/>
                </a:moveTo>
                <a:lnTo>
                  <a:pt x="10836480" y="0"/>
                </a:lnTo>
                <a:lnTo>
                  <a:pt x="10836480" y="7395898"/>
                </a:lnTo>
                <a:lnTo>
                  <a:pt x="0" y="739589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descr="lined abstract shape"/>
          <p:cNvSpPr/>
          <p:nvPr/>
        </p:nvSpPr>
        <p:spPr>
          <a:xfrm flipH="false" flipV="false" rot="-7772413">
            <a:off x="-2810786" y="6774323"/>
            <a:ext cx="6800267" cy="4641183"/>
          </a:xfrm>
          <a:custGeom>
            <a:avLst/>
            <a:gdLst/>
            <a:ahLst/>
            <a:cxnLst/>
            <a:rect r="r" b="b" t="t" l="l"/>
            <a:pathLst>
              <a:path h="4641183" w="6800267">
                <a:moveTo>
                  <a:pt x="0" y="0"/>
                </a:moveTo>
                <a:lnTo>
                  <a:pt x="6800268" y="0"/>
                </a:lnTo>
                <a:lnTo>
                  <a:pt x="6800268" y="4641183"/>
                </a:lnTo>
                <a:lnTo>
                  <a:pt x="0" y="464118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descr="dark green organic shape"/>
          <p:cNvSpPr/>
          <p:nvPr/>
        </p:nvSpPr>
        <p:spPr>
          <a:xfrm flipH="false" flipV="false" rot="0">
            <a:off x="-3728960" y="-741949"/>
            <a:ext cx="12872960" cy="12390224"/>
          </a:xfrm>
          <a:custGeom>
            <a:avLst/>
            <a:gdLst/>
            <a:ahLst/>
            <a:cxnLst/>
            <a:rect r="r" b="b" t="t" l="l"/>
            <a:pathLst>
              <a:path h="12390224" w="12872960">
                <a:moveTo>
                  <a:pt x="0" y="0"/>
                </a:moveTo>
                <a:lnTo>
                  <a:pt x="12872960" y="0"/>
                </a:lnTo>
                <a:lnTo>
                  <a:pt x="12872960" y="12390224"/>
                </a:lnTo>
                <a:lnTo>
                  <a:pt x="0" y="1239022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1028700" y="4391554"/>
            <a:ext cx="6910589" cy="1484842"/>
          </a:xfrm>
          <a:prstGeom prst="rect">
            <a:avLst/>
          </a:prstGeom>
        </p:spPr>
        <p:txBody>
          <a:bodyPr anchor="t" rtlCol="false" tIns="0" lIns="0" bIns="0" rIns="0">
            <a:spAutoFit/>
          </a:bodyPr>
          <a:lstStyle/>
          <a:p>
            <a:pPr algn="l">
              <a:lnSpc>
                <a:spcPts val="11519"/>
              </a:lnSpc>
            </a:pPr>
            <a:r>
              <a:rPr lang="en-US" sz="9600" b="true">
                <a:solidFill>
                  <a:srgbClr val="FFFFFF"/>
                </a:solidFill>
                <a:latin typeface="Rasputin Light Bold"/>
                <a:ea typeface="Rasputin Light Bold"/>
                <a:cs typeface="Rasputin Light Bold"/>
                <a:sym typeface="Rasputin Light Bold"/>
              </a:rPr>
              <a:t>Content</a:t>
            </a:r>
          </a:p>
        </p:txBody>
      </p:sp>
      <p:grpSp>
        <p:nvGrpSpPr>
          <p:cNvPr name="Group 7" id="7"/>
          <p:cNvGrpSpPr/>
          <p:nvPr/>
        </p:nvGrpSpPr>
        <p:grpSpPr>
          <a:xfrm rot="0">
            <a:off x="9708999" y="978010"/>
            <a:ext cx="849879" cy="849879"/>
            <a:chOff x="0" y="0"/>
            <a:chExt cx="2012000" cy="2012000"/>
          </a:xfrm>
        </p:grpSpPr>
        <p:sp>
          <p:nvSpPr>
            <p:cNvPr name="Freeform 8" id="8"/>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9" id="9"/>
          <p:cNvGrpSpPr/>
          <p:nvPr/>
        </p:nvGrpSpPr>
        <p:grpSpPr>
          <a:xfrm rot="0">
            <a:off x="9825920" y="1094931"/>
            <a:ext cx="616035" cy="616035"/>
            <a:chOff x="0" y="0"/>
            <a:chExt cx="1458400" cy="1458400"/>
          </a:xfrm>
        </p:grpSpPr>
        <p:sp>
          <p:nvSpPr>
            <p:cNvPr name="Freeform 10" id="10"/>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BB88"/>
            </a:solidFill>
          </p:spPr>
        </p:sp>
      </p:grpSp>
      <p:sp>
        <p:nvSpPr>
          <p:cNvPr name="TextBox 11" id="11"/>
          <p:cNvSpPr txBox="true"/>
          <p:nvPr/>
        </p:nvSpPr>
        <p:spPr>
          <a:xfrm rot="0">
            <a:off x="10000730" y="1200803"/>
            <a:ext cx="266417"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01</a:t>
            </a:r>
          </a:p>
        </p:txBody>
      </p:sp>
      <p:grpSp>
        <p:nvGrpSpPr>
          <p:cNvPr name="Group 12" id="12"/>
          <p:cNvGrpSpPr/>
          <p:nvPr/>
        </p:nvGrpSpPr>
        <p:grpSpPr>
          <a:xfrm rot="0">
            <a:off x="9708999" y="2201382"/>
            <a:ext cx="849879" cy="849879"/>
            <a:chOff x="0" y="0"/>
            <a:chExt cx="2012000" cy="2012000"/>
          </a:xfrm>
        </p:grpSpPr>
        <p:sp>
          <p:nvSpPr>
            <p:cNvPr name="Freeform 13" id="13"/>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14" id="14"/>
          <p:cNvGrpSpPr/>
          <p:nvPr/>
        </p:nvGrpSpPr>
        <p:grpSpPr>
          <a:xfrm rot="0">
            <a:off x="9825920" y="2318304"/>
            <a:ext cx="616035" cy="616035"/>
            <a:chOff x="0" y="0"/>
            <a:chExt cx="1458400" cy="1458400"/>
          </a:xfrm>
        </p:grpSpPr>
        <p:sp>
          <p:nvSpPr>
            <p:cNvPr name="Freeform 15" id="15"/>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BB88"/>
            </a:solidFill>
          </p:spPr>
        </p:sp>
      </p:grpSp>
      <p:sp>
        <p:nvSpPr>
          <p:cNvPr name="TextBox 16" id="16"/>
          <p:cNvSpPr txBox="true"/>
          <p:nvPr/>
        </p:nvSpPr>
        <p:spPr>
          <a:xfrm rot="0">
            <a:off x="9976355" y="2424175"/>
            <a:ext cx="315167"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02</a:t>
            </a:r>
          </a:p>
        </p:txBody>
      </p:sp>
      <p:grpSp>
        <p:nvGrpSpPr>
          <p:cNvPr name="Group 17" id="17"/>
          <p:cNvGrpSpPr/>
          <p:nvPr/>
        </p:nvGrpSpPr>
        <p:grpSpPr>
          <a:xfrm rot="0">
            <a:off x="9708999" y="3641811"/>
            <a:ext cx="849879" cy="849879"/>
            <a:chOff x="0" y="0"/>
            <a:chExt cx="2012000" cy="2012000"/>
          </a:xfrm>
        </p:grpSpPr>
        <p:sp>
          <p:nvSpPr>
            <p:cNvPr name="Freeform 18" id="18"/>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19" id="19"/>
          <p:cNvGrpSpPr/>
          <p:nvPr/>
        </p:nvGrpSpPr>
        <p:grpSpPr>
          <a:xfrm rot="0">
            <a:off x="9825920" y="3758733"/>
            <a:ext cx="616035" cy="616035"/>
            <a:chOff x="0" y="0"/>
            <a:chExt cx="1458400" cy="1458400"/>
          </a:xfrm>
        </p:grpSpPr>
        <p:sp>
          <p:nvSpPr>
            <p:cNvPr name="Freeform 20" id="20"/>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BB88"/>
            </a:solidFill>
          </p:spPr>
        </p:sp>
      </p:grpSp>
      <p:sp>
        <p:nvSpPr>
          <p:cNvPr name="TextBox 21" id="21"/>
          <p:cNvSpPr txBox="true"/>
          <p:nvPr/>
        </p:nvSpPr>
        <p:spPr>
          <a:xfrm rot="0">
            <a:off x="9973672" y="3864604"/>
            <a:ext cx="320531"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03</a:t>
            </a:r>
          </a:p>
        </p:txBody>
      </p:sp>
      <p:grpSp>
        <p:nvGrpSpPr>
          <p:cNvPr name="Group 22" id="22"/>
          <p:cNvGrpSpPr/>
          <p:nvPr/>
        </p:nvGrpSpPr>
        <p:grpSpPr>
          <a:xfrm rot="0">
            <a:off x="9708999" y="5026517"/>
            <a:ext cx="849879" cy="849879"/>
            <a:chOff x="0" y="0"/>
            <a:chExt cx="2012000" cy="2012000"/>
          </a:xfrm>
        </p:grpSpPr>
        <p:sp>
          <p:nvSpPr>
            <p:cNvPr name="Freeform 23" id="23"/>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24" id="24"/>
          <p:cNvGrpSpPr/>
          <p:nvPr/>
        </p:nvGrpSpPr>
        <p:grpSpPr>
          <a:xfrm rot="0">
            <a:off x="9825920" y="5143439"/>
            <a:ext cx="616035" cy="616035"/>
            <a:chOff x="0" y="0"/>
            <a:chExt cx="1458400" cy="1458400"/>
          </a:xfrm>
        </p:grpSpPr>
        <p:sp>
          <p:nvSpPr>
            <p:cNvPr name="Freeform 25" id="25"/>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BB88"/>
            </a:solidFill>
          </p:spPr>
        </p:sp>
      </p:grpSp>
      <p:sp>
        <p:nvSpPr>
          <p:cNvPr name="TextBox 26" id="26"/>
          <p:cNvSpPr txBox="true"/>
          <p:nvPr/>
        </p:nvSpPr>
        <p:spPr>
          <a:xfrm rot="0">
            <a:off x="9979942" y="5249310"/>
            <a:ext cx="307992"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04</a:t>
            </a:r>
          </a:p>
        </p:txBody>
      </p:sp>
      <p:grpSp>
        <p:nvGrpSpPr>
          <p:cNvPr name="Group 27" id="27"/>
          <p:cNvGrpSpPr/>
          <p:nvPr/>
        </p:nvGrpSpPr>
        <p:grpSpPr>
          <a:xfrm rot="0">
            <a:off x="9708999" y="6538821"/>
            <a:ext cx="849879" cy="849879"/>
            <a:chOff x="0" y="0"/>
            <a:chExt cx="2012000" cy="2012000"/>
          </a:xfrm>
        </p:grpSpPr>
        <p:sp>
          <p:nvSpPr>
            <p:cNvPr name="Freeform 28" id="28"/>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29" id="29"/>
          <p:cNvGrpSpPr/>
          <p:nvPr/>
        </p:nvGrpSpPr>
        <p:grpSpPr>
          <a:xfrm rot="0">
            <a:off x="9825920" y="6655743"/>
            <a:ext cx="616035" cy="616035"/>
            <a:chOff x="0" y="0"/>
            <a:chExt cx="1458400" cy="1458400"/>
          </a:xfrm>
        </p:grpSpPr>
        <p:sp>
          <p:nvSpPr>
            <p:cNvPr name="Freeform 30" id="30"/>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BB88"/>
            </a:solidFill>
          </p:spPr>
        </p:sp>
      </p:grpSp>
      <p:sp>
        <p:nvSpPr>
          <p:cNvPr name="TextBox 31" id="31"/>
          <p:cNvSpPr txBox="true"/>
          <p:nvPr/>
        </p:nvSpPr>
        <p:spPr>
          <a:xfrm rot="0">
            <a:off x="9973169" y="6761614"/>
            <a:ext cx="321537"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05</a:t>
            </a:r>
          </a:p>
        </p:txBody>
      </p:sp>
      <p:sp>
        <p:nvSpPr>
          <p:cNvPr name="TextBox 32" id="32"/>
          <p:cNvSpPr txBox="true"/>
          <p:nvPr/>
        </p:nvSpPr>
        <p:spPr>
          <a:xfrm rot="0">
            <a:off x="10753464" y="963193"/>
            <a:ext cx="4932066" cy="1057275"/>
          </a:xfrm>
          <a:prstGeom prst="rect">
            <a:avLst/>
          </a:prstGeom>
        </p:spPr>
        <p:txBody>
          <a:bodyPr anchor="t" rtlCol="false" tIns="0" lIns="0" bIns="0" rIns="0">
            <a:spAutoFit/>
          </a:bodyPr>
          <a:lstStyle/>
          <a:p>
            <a:pPr algn="l">
              <a:lnSpc>
                <a:spcPts val="8221"/>
              </a:lnSpc>
            </a:pPr>
          </a:p>
        </p:txBody>
      </p:sp>
      <p:sp>
        <p:nvSpPr>
          <p:cNvPr name="TextBox 33" id="33"/>
          <p:cNvSpPr txBox="true"/>
          <p:nvPr/>
        </p:nvSpPr>
        <p:spPr>
          <a:xfrm rot="0">
            <a:off x="10878583" y="1019175"/>
            <a:ext cx="3151981" cy="716620"/>
          </a:xfrm>
          <a:prstGeom prst="rect">
            <a:avLst/>
          </a:prstGeom>
        </p:spPr>
        <p:txBody>
          <a:bodyPr anchor="t" rtlCol="false" tIns="0" lIns="0" bIns="0" rIns="0">
            <a:spAutoFit/>
          </a:bodyPr>
          <a:lstStyle/>
          <a:p>
            <a:pPr algn="ctr">
              <a:lnSpc>
                <a:spcPts val="5657"/>
              </a:lnSpc>
              <a:spcBef>
                <a:spcPct val="0"/>
              </a:spcBef>
            </a:pPr>
            <a:r>
              <a:rPr lang="en-US" b="true" sz="4714">
                <a:solidFill>
                  <a:srgbClr val="000000"/>
                </a:solidFill>
                <a:latin typeface="Rasputin Light Bold"/>
                <a:ea typeface="Rasputin Light Bold"/>
                <a:cs typeface="Rasputin Light Bold"/>
                <a:sym typeface="Rasputin Light Bold"/>
              </a:rPr>
              <a:t>Main idea</a:t>
            </a:r>
          </a:p>
        </p:txBody>
      </p:sp>
      <p:sp>
        <p:nvSpPr>
          <p:cNvPr name="TextBox 34" id="34"/>
          <p:cNvSpPr txBox="true"/>
          <p:nvPr/>
        </p:nvSpPr>
        <p:spPr>
          <a:xfrm rot="0">
            <a:off x="10753464" y="2331615"/>
            <a:ext cx="3068087" cy="714375"/>
          </a:xfrm>
          <a:prstGeom prst="rect">
            <a:avLst/>
          </a:prstGeom>
        </p:spPr>
        <p:txBody>
          <a:bodyPr anchor="t" rtlCol="false" tIns="0" lIns="0" bIns="0" rIns="0">
            <a:spAutoFit/>
          </a:bodyPr>
          <a:lstStyle/>
          <a:p>
            <a:pPr algn="ctr">
              <a:lnSpc>
                <a:spcPts val="5699"/>
              </a:lnSpc>
              <a:spcBef>
                <a:spcPct val="0"/>
              </a:spcBef>
            </a:pPr>
            <a:r>
              <a:rPr lang="en-US" b="true" sz="4749">
                <a:solidFill>
                  <a:srgbClr val="000000"/>
                </a:solidFill>
                <a:latin typeface="Rasputin Light Bold"/>
                <a:ea typeface="Rasputin Light Bold"/>
                <a:cs typeface="Rasputin Light Bold"/>
                <a:sym typeface="Rasputin Light Bold"/>
              </a:rPr>
              <a:t>Features</a:t>
            </a:r>
          </a:p>
        </p:txBody>
      </p:sp>
      <p:sp>
        <p:nvSpPr>
          <p:cNvPr name="TextBox 35" id="35"/>
          <p:cNvSpPr txBox="true"/>
          <p:nvPr/>
        </p:nvSpPr>
        <p:spPr>
          <a:xfrm rot="0">
            <a:off x="10878583" y="3641811"/>
            <a:ext cx="3154627" cy="714375"/>
          </a:xfrm>
          <a:prstGeom prst="rect">
            <a:avLst/>
          </a:prstGeom>
        </p:spPr>
        <p:txBody>
          <a:bodyPr anchor="t" rtlCol="false" tIns="0" lIns="0" bIns="0" rIns="0">
            <a:spAutoFit/>
          </a:bodyPr>
          <a:lstStyle/>
          <a:p>
            <a:pPr algn="ctr">
              <a:lnSpc>
                <a:spcPts val="5699"/>
              </a:lnSpc>
              <a:spcBef>
                <a:spcPct val="0"/>
              </a:spcBef>
            </a:pPr>
            <a:r>
              <a:rPr lang="en-US" b="true" sz="4749">
                <a:solidFill>
                  <a:srgbClr val="3F260E"/>
                </a:solidFill>
                <a:latin typeface="Rasputin Light Bold"/>
                <a:ea typeface="Rasputin Light Bold"/>
                <a:cs typeface="Rasputin Light Bold"/>
                <a:sym typeface="Rasputin Light Bold"/>
              </a:rPr>
              <a:t>Structure</a:t>
            </a:r>
          </a:p>
        </p:txBody>
      </p:sp>
      <p:sp>
        <p:nvSpPr>
          <p:cNvPr name="TextBox 36" id="36"/>
          <p:cNvSpPr txBox="true"/>
          <p:nvPr/>
        </p:nvSpPr>
        <p:spPr>
          <a:xfrm rot="0">
            <a:off x="10878583" y="5026517"/>
            <a:ext cx="6263221" cy="1428750"/>
          </a:xfrm>
          <a:prstGeom prst="rect">
            <a:avLst/>
          </a:prstGeom>
        </p:spPr>
        <p:txBody>
          <a:bodyPr anchor="t" rtlCol="false" tIns="0" lIns="0" bIns="0" rIns="0">
            <a:spAutoFit/>
          </a:bodyPr>
          <a:lstStyle/>
          <a:p>
            <a:pPr algn="l">
              <a:lnSpc>
                <a:spcPts val="5699"/>
              </a:lnSpc>
              <a:spcBef>
                <a:spcPct val="0"/>
              </a:spcBef>
            </a:pPr>
            <a:r>
              <a:rPr lang="en-US" b="true" sz="4749">
                <a:solidFill>
                  <a:srgbClr val="3F260E"/>
                </a:solidFill>
                <a:latin typeface="Rasputin Light Bold"/>
                <a:ea typeface="Rasputin Light Bold"/>
                <a:cs typeface="Rasputin Light Bold"/>
                <a:sym typeface="Rasputin Light Bold"/>
              </a:rPr>
              <a:t>Hardware Modules</a:t>
            </a:r>
          </a:p>
        </p:txBody>
      </p:sp>
      <p:sp>
        <p:nvSpPr>
          <p:cNvPr name="TextBox 37" id="37"/>
          <p:cNvSpPr txBox="true"/>
          <p:nvPr/>
        </p:nvSpPr>
        <p:spPr>
          <a:xfrm rot="0">
            <a:off x="10878583" y="6769592"/>
            <a:ext cx="3760258" cy="1428750"/>
          </a:xfrm>
          <a:prstGeom prst="rect">
            <a:avLst/>
          </a:prstGeom>
        </p:spPr>
        <p:txBody>
          <a:bodyPr anchor="t" rtlCol="false" tIns="0" lIns="0" bIns="0" rIns="0">
            <a:spAutoFit/>
          </a:bodyPr>
          <a:lstStyle/>
          <a:p>
            <a:pPr algn="l">
              <a:lnSpc>
                <a:spcPts val="5699"/>
              </a:lnSpc>
              <a:spcBef>
                <a:spcPct val="0"/>
              </a:spcBef>
            </a:pPr>
            <a:r>
              <a:rPr lang="en-US" b="true" sz="4749">
                <a:solidFill>
                  <a:srgbClr val="3F260E"/>
                </a:solidFill>
                <a:latin typeface="Rasputin Light Bold"/>
                <a:ea typeface="Rasputin Light Bold"/>
                <a:cs typeface="Rasputin Light Bold"/>
                <a:sym typeface="Rasputin Light Bold"/>
              </a:rPr>
              <a:t>Web</a:t>
            </a:r>
          </a:p>
          <a:p>
            <a:pPr algn="l">
              <a:lnSpc>
                <a:spcPts val="5699"/>
              </a:lnSpc>
              <a:spcBef>
                <a:spcPct val="0"/>
              </a:spcBef>
            </a:pPr>
            <a:r>
              <a:rPr lang="en-US" b="true" sz="4749">
                <a:solidFill>
                  <a:srgbClr val="3F260E"/>
                </a:solidFill>
                <a:latin typeface="Rasputin Light Bold"/>
                <a:ea typeface="Rasputin Light Bold"/>
                <a:cs typeface="Rasputin Light Bold"/>
                <a:sym typeface="Rasputin Light Bold"/>
              </a:rPr>
              <a:t> Application</a:t>
            </a:r>
          </a:p>
        </p:txBody>
      </p:sp>
      <p:sp>
        <p:nvSpPr>
          <p:cNvPr name="TextBox 38" id="38"/>
          <p:cNvSpPr txBox="true"/>
          <p:nvPr/>
        </p:nvSpPr>
        <p:spPr>
          <a:xfrm rot="0">
            <a:off x="10878583" y="8586099"/>
            <a:ext cx="2145506" cy="1428750"/>
          </a:xfrm>
          <a:prstGeom prst="rect">
            <a:avLst/>
          </a:prstGeom>
        </p:spPr>
        <p:txBody>
          <a:bodyPr anchor="t" rtlCol="false" tIns="0" lIns="0" bIns="0" rIns="0">
            <a:spAutoFit/>
          </a:bodyPr>
          <a:lstStyle/>
          <a:p>
            <a:pPr algn="ctr">
              <a:lnSpc>
                <a:spcPts val="5699"/>
              </a:lnSpc>
              <a:spcBef>
                <a:spcPct val="0"/>
              </a:spcBef>
            </a:pPr>
            <a:r>
              <a:rPr lang="en-US" b="true" sz="4749">
                <a:solidFill>
                  <a:srgbClr val="3F260E"/>
                </a:solidFill>
                <a:latin typeface="Rasputin Light Bold"/>
                <a:ea typeface="Rasputin Light Bold"/>
                <a:cs typeface="Rasputin Light Bold"/>
                <a:sym typeface="Rasputin Light Bold"/>
              </a:rPr>
              <a:t>Future</a:t>
            </a:r>
          </a:p>
          <a:p>
            <a:pPr algn="ctr">
              <a:lnSpc>
                <a:spcPts val="5699"/>
              </a:lnSpc>
              <a:spcBef>
                <a:spcPct val="0"/>
              </a:spcBef>
            </a:pPr>
            <a:r>
              <a:rPr lang="en-US" b="true" sz="4749">
                <a:solidFill>
                  <a:srgbClr val="3F260E"/>
                </a:solidFill>
                <a:latin typeface="Rasputin Light Bold"/>
                <a:ea typeface="Rasputin Light Bold"/>
                <a:cs typeface="Rasputin Light Bold"/>
                <a:sym typeface="Rasputin Light Bold"/>
              </a:rPr>
              <a:t>Work</a:t>
            </a:r>
          </a:p>
        </p:txBody>
      </p:sp>
      <p:grpSp>
        <p:nvGrpSpPr>
          <p:cNvPr name="Group 39" id="39"/>
          <p:cNvGrpSpPr/>
          <p:nvPr/>
        </p:nvGrpSpPr>
        <p:grpSpPr>
          <a:xfrm rot="0">
            <a:off x="9708999" y="8669975"/>
            <a:ext cx="849879" cy="849879"/>
            <a:chOff x="0" y="0"/>
            <a:chExt cx="2012000" cy="2012000"/>
          </a:xfrm>
        </p:grpSpPr>
        <p:sp>
          <p:nvSpPr>
            <p:cNvPr name="Freeform 40" id="40"/>
            <p:cNvSpPr/>
            <p:nvPr/>
          </p:nvSpPr>
          <p:spPr>
            <a:xfrm flipH="false" flipV="false" rot="0">
              <a:off x="-17780" y="0"/>
              <a:ext cx="2110486" cy="2091944"/>
            </a:xfrm>
            <a:custGeom>
              <a:avLst/>
              <a:gdLst/>
              <a:ahLst/>
              <a:cxnLst/>
              <a:rect r="r" b="b" t="t" l="l"/>
              <a:pathLst>
                <a:path h="2091944" w="2110486">
                  <a:moveTo>
                    <a:pt x="18796" y="959866"/>
                  </a:moveTo>
                  <a:cubicBezTo>
                    <a:pt x="0" y="1370584"/>
                    <a:pt x="232918" y="1751330"/>
                    <a:pt x="607060" y="1921637"/>
                  </a:cubicBezTo>
                  <a:cubicBezTo>
                    <a:pt x="981202" y="2091944"/>
                    <a:pt x="1421384" y="2017395"/>
                    <a:pt x="1718564" y="1733423"/>
                  </a:cubicBezTo>
                  <a:cubicBezTo>
                    <a:pt x="2015744" y="1449451"/>
                    <a:pt x="2110486" y="1013206"/>
                    <a:pt x="1957451" y="631698"/>
                  </a:cubicBezTo>
                  <a:cubicBezTo>
                    <a:pt x="1804416" y="250190"/>
                    <a:pt x="1434846" y="0"/>
                    <a:pt x="1023747" y="0"/>
                  </a:cubicBezTo>
                  <a:lnTo>
                    <a:pt x="1023747" y="1005967"/>
                  </a:lnTo>
                  <a:close/>
                </a:path>
              </a:pathLst>
            </a:custGeom>
            <a:solidFill>
              <a:srgbClr val="3E2103"/>
            </a:solidFill>
          </p:spPr>
        </p:sp>
      </p:grpSp>
      <p:grpSp>
        <p:nvGrpSpPr>
          <p:cNvPr name="Group 41" id="41"/>
          <p:cNvGrpSpPr/>
          <p:nvPr/>
        </p:nvGrpSpPr>
        <p:grpSpPr>
          <a:xfrm rot="0">
            <a:off x="9825920" y="8786897"/>
            <a:ext cx="616035" cy="616035"/>
            <a:chOff x="0" y="0"/>
            <a:chExt cx="1458400" cy="1458400"/>
          </a:xfrm>
        </p:grpSpPr>
        <p:sp>
          <p:nvSpPr>
            <p:cNvPr name="Freeform 42" id="42"/>
            <p:cNvSpPr/>
            <p:nvPr/>
          </p:nvSpPr>
          <p:spPr>
            <a:xfrm flipH="false" flipV="false" rot="0">
              <a:off x="0" y="0"/>
              <a:ext cx="1458468" cy="1458468"/>
            </a:xfrm>
            <a:custGeom>
              <a:avLst/>
              <a:gdLst/>
              <a:ahLst/>
              <a:cxnLst/>
              <a:rect r="r" b="b" t="t" l="l"/>
              <a:pathLst>
                <a:path h="1458468" w="1458468">
                  <a:moveTo>
                    <a:pt x="0" y="729234"/>
                  </a:moveTo>
                  <a:cubicBezTo>
                    <a:pt x="0" y="326517"/>
                    <a:pt x="326517" y="0"/>
                    <a:pt x="729234" y="0"/>
                  </a:cubicBezTo>
                  <a:cubicBezTo>
                    <a:pt x="1131951" y="0"/>
                    <a:pt x="1458468" y="326517"/>
                    <a:pt x="1458468" y="729234"/>
                  </a:cubicBezTo>
                  <a:cubicBezTo>
                    <a:pt x="1458468" y="1131951"/>
                    <a:pt x="1131951" y="1458468"/>
                    <a:pt x="729234" y="1458468"/>
                  </a:cubicBezTo>
                  <a:cubicBezTo>
                    <a:pt x="326517" y="1458468"/>
                    <a:pt x="0" y="1131951"/>
                    <a:pt x="0" y="729234"/>
                  </a:cubicBezTo>
                  <a:close/>
                </a:path>
              </a:pathLst>
            </a:custGeom>
            <a:solidFill>
              <a:srgbClr val="DCBB88"/>
            </a:solidFill>
          </p:spPr>
        </p:sp>
      </p:grpSp>
      <p:sp>
        <p:nvSpPr>
          <p:cNvPr name="TextBox 43" id="43"/>
          <p:cNvSpPr txBox="true"/>
          <p:nvPr/>
        </p:nvSpPr>
        <p:spPr>
          <a:xfrm rot="0">
            <a:off x="9964117" y="8892768"/>
            <a:ext cx="339643" cy="407705"/>
          </a:xfrm>
          <a:prstGeom prst="rect">
            <a:avLst/>
          </a:prstGeom>
        </p:spPr>
        <p:txBody>
          <a:bodyPr anchor="t" rtlCol="false" tIns="0" lIns="0" bIns="0" rIns="0">
            <a:spAutoFit/>
          </a:bodyPr>
          <a:lstStyle/>
          <a:p>
            <a:pPr algn="ctr">
              <a:lnSpc>
                <a:spcPts val="3233"/>
              </a:lnSpc>
              <a:spcBef>
                <a:spcPct val="0"/>
              </a:spcBef>
            </a:pPr>
            <a:r>
              <a:rPr lang="en-US" sz="2694">
                <a:solidFill>
                  <a:srgbClr val="3E2103"/>
                </a:solidFill>
                <a:latin typeface="Pompiere"/>
                <a:ea typeface="Pompiere"/>
                <a:cs typeface="Pompiere"/>
                <a:sym typeface="Pompiere"/>
              </a:rPr>
              <a:t>06</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shape"/>
          <p:cNvSpPr/>
          <p:nvPr/>
        </p:nvSpPr>
        <p:spPr>
          <a:xfrm flipH="false" flipV="false" rot="0">
            <a:off x="6775407" y="-3636889"/>
            <a:ext cx="8857785" cy="8525618"/>
          </a:xfrm>
          <a:custGeom>
            <a:avLst/>
            <a:gdLst/>
            <a:ahLst/>
            <a:cxnLst/>
            <a:rect r="r" b="b" t="t" l="l"/>
            <a:pathLst>
              <a:path h="8525618" w="8857785">
                <a:moveTo>
                  <a:pt x="0" y="0"/>
                </a:moveTo>
                <a:lnTo>
                  <a:pt x="8857785" y="0"/>
                </a:lnTo>
                <a:lnTo>
                  <a:pt x="8857785" y="8525619"/>
                </a:lnTo>
                <a:lnTo>
                  <a:pt x="0" y="8525619"/>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4243551">
            <a:off x="7053860" y="5599105"/>
            <a:ext cx="5915271" cy="9375789"/>
          </a:xfrm>
          <a:custGeom>
            <a:avLst/>
            <a:gdLst/>
            <a:ahLst/>
            <a:cxnLst/>
            <a:rect r="r" b="b" t="t" l="l"/>
            <a:pathLst>
              <a:path h="9375789" w="5915271">
                <a:moveTo>
                  <a:pt x="0" y="0"/>
                </a:moveTo>
                <a:lnTo>
                  <a:pt x="5915270" y="0"/>
                </a:lnTo>
                <a:lnTo>
                  <a:pt x="5915270" y="9375790"/>
                </a:lnTo>
                <a:lnTo>
                  <a:pt x="0" y="937579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a:grpSpLocks noChangeAspect="true"/>
          </p:cNvGrpSpPr>
          <p:nvPr/>
        </p:nvGrpSpPr>
        <p:grpSpPr>
          <a:xfrm rot="362418">
            <a:off x="9151310" y="208550"/>
            <a:ext cx="8674466" cy="9648836"/>
            <a:chOff x="687070" y="247650"/>
            <a:chExt cx="11148060" cy="12400280"/>
          </a:xfrm>
        </p:grpSpPr>
        <p:sp>
          <p:nvSpPr>
            <p:cNvPr name="Freeform 5" id="5"/>
            <p:cNvSpPr/>
            <p:nvPr/>
          </p:nvSpPr>
          <p:spPr>
            <a:xfrm flipH="false" flipV="false" rot="0">
              <a:off x="687070" y="247650"/>
              <a:ext cx="11148061" cy="12400280"/>
            </a:xfrm>
            <a:custGeom>
              <a:avLst/>
              <a:gdLst/>
              <a:ahLst/>
              <a:cxnLst/>
              <a:rect r="r" b="b" t="t" l="l"/>
              <a:pathLst>
                <a:path h="12400280" w="11148061">
                  <a:moveTo>
                    <a:pt x="9215120" y="1497330"/>
                  </a:moveTo>
                  <a:cubicBezTo>
                    <a:pt x="8773160" y="972820"/>
                    <a:pt x="8234680" y="508000"/>
                    <a:pt x="7590790" y="252730"/>
                  </a:cubicBezTo>
                  <a:cubicBezTo>
                    <a:pt x="7132320" y="71120"/>
                    <a:pt x="6633210" y="0"/>
                    <a:pt x="6139180" y="6350"/>
                  </a:cubicBezTo>
                  <a:cubicBezTo>
                    <a:pt x="4053840" y="36830"/>
                    <a:pt x="2157730" y="1490980"/>
                    <a:pt x="1289050" y="3346450"/>
                  </a:cubicBezTo>
                  <a:cubicBezTo>
                    <a:pt x="527050" y="4977130"/>
                    <a:pt x="0" y="7792720"/>
                    <a:pt x="680720" y="9457690"/>
                  </a:cubicBezTo>
                  <a:cubicBezTo>
                    <a:pt x="1360170" y="11122661"/>
                    <a:pt x="2499360" y="12005311"/>
                    <a:pt x="4248150" y="12081511"/>
                  </a:cubicBezTo>
                  <a:cubicBezTo>
                    <a:pt x="7001510" y="12400280"/>
                    <a:pt x="9088120" y="10502901"/>
                    <a:pt x="10118091" y="8309611"/>
                  </a:cubicBezTo>
                  <a:cubicBezTo>
                    <a:pt x="11148061" y="6116320"/>
                    <a:pt x="10782300" y="3361691"/>
                    <a:pt x="9215121" y="1497330"/>
                  </a:cubicBezTo>
                  <a:close/>
                </a:path>
              </a:pathLst>
            </a:custGeom>
            <a:blipFill>
              <a:blip r:embed="rId6"/>
              <a:stretch>
                <a:fillRect l="-6649" t="-33079" r="6649" b="-17583"/>
              </a:stretch>
            </a:blipFill>
          </p:spPr>
        </p:sp>
      </p:grpSp>
      <p:grpSp>
        <p:nvGrpSpPr>
          <p:cNvPr name="Group 6" id="6"/>
          <p:cNvGrpSpPr/>
          <p:nvPr/>
        </p:nvGrpSpPr>
        <p:grpSpPr>
          <a:xfrm rot="0">
            <a:off x="552426" y="625920"/>
            <a:ext cx="8115300" cy="2232113"/>
            <a:chOff x="0" y="0"/>
            <a:chExt cx="10820400" cy="2976151"/>
          </a:xfrm>
        </p:grpSpPr>
        <p:sp>
          <p:nvSpPr>
            <p:cNvPr name="TextBox 7" id="7"/>
            <p:cNvSpPr txBox="true"/>
            <p:nvPr/>
          </p:nvSpPr>
          <p:spPr>
            <a:xfrm rot="0">
              <a:off x="0" y="2334165"/>
              <a:ext cx="10820400" cy="641986"/>
            </a:xfrm>
            <a:prstGeom prst="rect">
              <a:avLst/>
            </a:prstGeom>
          </p:spPr>
          <p:txBody>
            <a:bodyPr anchor="t" rtlCol="false" tIns="0" lIns="0" bIns="0" rIns="0">
              <a:spAutoFit/>
            </a:bodyPr>
            <a:lstStyle/>
            <a:p>
              <a:pPr algn="l">
                <a:lnSpc>
                  <a:spcPts val="4199"/>
                </a:lnSpc>
              </a:pPr>
            </a:p>
          </p:txBody>
        </p:sp>
        <p:sp>
          <p:nvSpPr>
            <p:cNvPr name="TextBox 8" id="8"/>
            <p:cNvSpPr txBox="true"/>
            <p:nvPr/>
          </p:nvSpPr>
          <p:spPr>
            <a:xfrm rot="0">
              <a:off x="0" y="-19050"/>
              <a:ext cx="10820400" cy="1962150"/>
            </a:xfrm>
            <a:prstGeom prst="rect">
              <a:avLst/>
            </a:prstGeom>
          </p:spPr>
          <p:txBody>
            <a:bodyPr anchor="t" rtlCol="false" tIns="0" lIns="0" bIns="0" rIns="0">
              <a:spAutoFit/>
            </a:bodyPr>
            <a:lstStyle/>
            <a:p>
              <a:pPr algn="l">
                <a:lnSpc>
                  <a:spcPts val="11519"/>
                </a:lnSpc>
              </a:pPr>
              <a:r>
                <a:rPr lang="en-US" sz="9600" b="true">
                  <a:solidFill>
                    <a:srgbClr val="FFFFFF"/>
                  </a:solidFill>
                  <a:latin typeface="Rasputin Light Bold"/>
                  <a:ea typeface="Rasputin Light Bold"/>
                  <a:cs typeface="Rasputin Light Bold"/>
                  <a:sym typeface="Rasputin Light Bold"/>
                </a:rPr>
                <a:t>Main idea</a:t>
              </a:r>
            </a:p>
          </p:txBody>
        </p:sp>
      </p:grpSp>
      <p:grpSp>
        <p:nvGrpSpPr>
          <p:cNvPr name="Group 9" id="9"/>
          <p:cNvGrpSpPr/>
          <p:nvPr/>
        </p:nvGrpSpPr>
        <p:grpSpPr>
          <a:xfrm rot="0">
            <a:off x="667946" y="2367916"/>
            <a:ext cx="6107462" cy="7159610"/>
            <a:chOff x="0" y="0"/>
            <a:chExt cx="8143282" cy="9546146"/>
          </a:xfrm>
        </p:grpSpPr>
        <p:sp>
          <p:nvSpPr>
            <p:cNvPr name="TextBox 10" id="10"/>
            <p:cNvSpPr txBox="true"/>
            <p:nvPr/>
          </p:nvSpPr>
          <p:spPr>
            <a:xfrm rot="0">
              <a:off x="0" y="9018799"/>
              <a:ext cx="8143282" cy="527347"/>
            </a:xfrm>
            <a:prstGeom prst="rect">
              <a:avLst/>
            </a:prstGeom>
          </p:spPr>
          <p:txBody>
            <a:bodyPr anchor="t" rtlCol="false" tIns="0" lIns="0" bIns="0" rIns="0">
              <a:spAutoFit/>
            </a:bodyPr>
            <a:lstStyle/>
            <a:p>
              <a:pPr algn="l">
                <a:lnSpc>
                  <a:spcPts val="3478"/>
                </a:lnSpc>
              </a:pPr>
            </a:p>
          </p:txBody>
        </p:sp>
        <p:sp>
          <p:nvSpPr>
            <p:cNvPr name="TextBox 11" id="11"/>
            <p:cNvSpPr txBox="true"/>
            <p:nvPr/>
          </p:nvSpPr>
          <p:spPr>
            <a:xfrm rot="0">
              <a:off x="0" y="-19050"/>
              <a:ext cx="8143282" cy="8709666"/>
            </a:xfrm>
            <a:prstGeom prst="rect">
              <a:avLst/>
            </a:prstGeom>
          </p:spPr>
          <p:txBody>
            <a:bodyPr anchor="t" rtlCol="false" tIns="0" lIns="0" bIns="0" rIns="0">
              <a:spAutoFit/>
            </a:bodyPr>
            <a:lstStyle/>
            <a:p>
              <a:pPr algn="l">
                <a:lnSpc>
                  <a:spcPts val="3207"/>
                </a:lnSpc>
              </a:pPr>
              <a:r>
                <a:rPr lang="en-US" sz="2673" b="true">
                  <a:solidFill>
                    <a:srgbClr val="FFFFFF"/>
                  </a:solidFill>
                  <a:latin typeface="Rasputin Light Bold"/>
                  <a:ea typeface="Rasputin Light Bold"/>
                  <a:cs typeface="Rasputin Light Bold"/>
                  <a:sym typeface="Rasputin Light Bold"/>
                </a:rPr>
                <a:t>Our project, </a:t>
              </a:r>
              <a:r>
                <a:rPr lang="en-US" sz="2673" i="true" b="true">
                  <a:solidFill>
                    <a:srgbClr val="FFFFFF"/>
                  </a:solidFill>
                  <a:latin typeface="Rasputin Light Bold"/>
                  <a:ea typeface="Rasputin Light Bold"/>
                  <a:cs typeface="Rasputin Light Bold"/>
                  <a:sym typeface="Rasputin Light Bold"/>
                </a:rPr>
                <a:t>TahiniRoute</a:t>
              </a:r>
              <a:r>
                <a:rPr lang="en-US" sz="2673" b="true">
                  <a:solidFill>
                    <a:srgbClr val="FFFFFF"/>
                  </a:solidFill>
                  <a:latin typeface="Rasputin Light Bold"/>
                  <a:ea typeface="Rasputin Light Bold"/>
                  <a:cs typeface="Rasputin Light Bold"/>
                  <a:sym typeface="Rasputin Light Bold"/>
                </a:rPr>
                <a:t>, is about creating a smart, fully automated machine that makes tahini starting from white sesame seeds. The user can choose how much tahini they want and how much salt or pepper to add. The machine then takes care of the entire process—from checking ingredients to grinding, mixing, and filling the final product. This helps make tahini in a faster, cleaner, and more accurate way, which is great for small businesses or home use.</a:t>
              </a:r>
            </a:p>
            <a:p>
              <a:pPr algn="l">
                <a:lnSpc>
                  <a:spcPts val="3207"/>
                </a:lnSpc>
              </a:pP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abstract blob"/>
          <p:cNvSpPr/>
          <p:nvPr/>
        </p:nvSpPr>
        <p:spPr>
          <a:xfrm flipH="false" flipV="false" rot="-1016209">
            <a:off x="-3666515" y="6598801"/>
            <a:ext cx="8901994" cy="10457555"/>
          </a:xfrm>
          <a:custGeom>
            <a:avLst/>
            <a:gdLst/>
            <a:ahLst/>
            <a:cxnLst/>
            <a:rect r="r" b="b" t="t" l="l"/>
            <a:pathLst>
              <a:path h="10457555" w="8901994">
                <a:moveTo>
                  <a:pt x="0" y="0"/>
                </a:moveTo>
                <a:lnTo>
                  <a:pt x="8901994" y="0"/>
                </a:lnTo>
                <a:lnTo>
                  <a:pt x="8901994" y="10457555"/>
                </a:lnTo>
                <a:lnTo>
                  <a:pt x="0" y="10457555"/>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green organic shape"/>
          <p:cNvSpPr/>
          <p:nvPr/>
        </p:nvSpPr>
        <p:spPr>
          <a:xfrm flipH="false" flipV="false" rot="8862409">
            <a:off x="14708773" y="-5769067"/>
            <a:ext cx="8901994" cy="10457555"/>
          </a:xfrm>
          <a:custGeom>
            <a:avLst/>
            <a:gdLst/>
            <a:ahLst/>
            <a:cxnLst/>
            <a:rect r="r" b="b" t="t" l="l"/>
            <a:pathLst>
              <a:path h="10457555" w="8901994">
                <a:moveTo>
                  <a:pt x="0" y="0"/>
                </a:moveTo>
                <a:lnTo>
                  <a:pt x="8901994" y="0"/>
                </a:lnTo>
                <a:lnTo>
                  <a:pt x="8901994" y="10457555"/>
                </a:lnTo>
                <a:lnTo>
                  <a:pt x="0" y="10457555"/>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4" id="4" descr="lined abstract shape"/>
          <p:cNvSpPr/>
          <p:nvPr/>
        </p:nvSpPr>
        <p:spPr>
          <a:xfrm flipH="false" flipV="false" rot="6787978">
            <a:off x="13345526" y="-5869099"/>
            <a:ext cx="7755409" cy="12292435"/>
          </a:xfrm>
          <a:custGeom>
            <a:avLst/>
            <a:gdLst/>
            <a:ahLst/>
            <a:cxnLst/>
            <a:rect r="r" b="b" t="t" l="l"/>
            <a:pathLst>
              <a:path h="12292435" w="7755409">
                <a:moveTo>
                  <a:pt x="0" y="0"/>
                </a:moveTo>
                <a:lnTo>
                  <a:pt x="7755409" y="0"/>
                </a:lnTo>
                <a:lnTo>
                  <a:pt x="7755409" y="12292436"/>
                </a:lnTo>
                <a:lnTo>
                  <a:pt x="0" y="1229243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6291888" y="2345090"/>
            <a:ext cx="4775833" cy="4775833"/>
          </a:xfrm>
          <a:custGeom>
            <a:avLst/>
            <a:gdLst/>
            <a:ahLst/>
            <a:cxnLst/>
            <a:rect r="r" b="b" t="t" l="l"/>
            <a:pathLst>
              <a:path h="4775833" w="4775833">
                <a:moveTo>
                  <a:pt x="0" y="0"/>
                </a:moveTo>
                <a:lnTo>
                  <a:pt x="4775833" y="0"/>
                </a:lnTo>
                <a:lnTo>
                  <a:pt x="4775833" y="4775833"/>
                </a:lnTo>
                <a:lnTo>
                  <a:pt x="0" y="477583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6906426" y="3098087"/>
            <a:ext cx="3293793" cy="3269838"/>
          </a:xfrm>
          <a:custGeom>
            <a:avLst/>
            <a:gdLst/>
            <a:ahLst/>
            <a:cxnLst/>
            <a:rect r="r" b="b" t="t" l="l"/>
            <a:pathLst>
              <a:path h="3269838" w="3293793">
                <a:moveTo>
                  <a:pt x="0" y="0"/>
                </a:moveTo>
                <a:lnTo>
                  <a:pt x="3293793" y="0"/>
                </a:lnTo>
                <a:lnTo>
                  <a:pt x="3293793" y="3269839"/>
                </a:lnTo>
                <a:lnTo>
                  <a:pt x="0" y="326983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6207179" y="5325022"/>
            <a:ext cx="358477" cy="358477"/>
          </a:xfrm>
          <a:custGeom>
            <a:avLst/>
            <a:gdLst/>
            <a:ahLst/>
            <a:cxnLst/>
            <a:rect r="r" b="b" t="t" l="l"/>
            <a:pathLst>
              <a:path h="358477" w="358477">
                <a:moveTo>
                  <a:pt x="0" y="0"/>
                </a:moveTo>
                <a:lnTo>
                  <a:pt x="358477" y="0"/>
                </a:lnTo>
                <a:lnTo>
                  <a:pt x="358477" y="358477"/>
                </a:lnTo>
                <a:lnTo>
                  <a:pt x="0" y="35847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10711209" y="5326987"/>
            <a:ext cx="356512" cy="356512"/>
          </a:xfrm>
          <a:custGeom>
            <a:avLst/>
            <a:gdLst/>
            <a:ahLst/>
            <a:cxnLst/>
            <a:rect r="r" b="b" t="t" l="l"/>
            <a:pathLst>
              <a:path h="356512" w="356512">
                <a:moveTo>
                  <a:pt x="0" y="0"/>
                </a:moveTo>
                <a:lnTo>
                  <a:pt x="356512" y="0"/>
                </a:lnTo>
                <a:lnTo>
                  <a:pt x="356512" y="356512"/>
                </a:lnTo>
                <a:lnTo>
                  <a:pt x="0" y="35651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9" id="9"/>
          <p:cNvSpPr/>
          <p:nvPr/>
        </p:nvSpPr>
        <p:spPr>
          <a:xfrm flipH="false" flipV="false" rot="0">
            <a:off x="10395269" y="3136756"/>
            <a:ext cx="358477" cy="358477"/>
          </a:xfrm>
          <a:custGeom>
            <a:avLst/>
            <a:gdLst/>
            <a:ahLst/>
            <a:cxnLst/>
            <a:rect r="r" b="b" t="t" l="l"/>
            <a:pathLst>
              <a:path h="358477" w="358477">
                <a:moveTo>
                  <a:pt x="0" y="0"/>
                </a:moveTo>
                <a:lnTo>
                  <a:pt x="358478" y="0"/>
                </a:lnTo>
                <a:lnTo>
                  <a:pt x="358478" y="358478"/>
                </a:lnTo>
                <a:lnTo>
                  <a:pt x="0" y="35847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0" id="10"/>
          <p:cNvSpPr/>
          <p:nvPr/>
        </p:nvSpPr>
        <p:spPr>
          <a:xfrm flipH="false" flipV="false" rot="0">
            <a:off x="7274580" y="3564844"/>
            <a:ext cx="2637787" cy="2336326"/>
          </a:xfrm>
          <a:custGeom>
            <a:avLst/>
            <a:gdLst/>
            <a:ahLst/>
            <a:cxnLst/>
            <a:rect r="r" b="b" t="t" l="l"/>
            <a:pathLst>
              <a:path h="2336326" w="2637787">
                <a:moveTo>
                  <a:pt x="0" y="0"/>
                </a:moveTo>
                <a:lnTo>
                  <a:pt x="2637787" y="0"/>
                </a:lnTo>
                <a:lnTo>
                  <a:pt x="2637787" y="2336325"/>
                </a:lnTo>
                <a:lnTo>
                  <a:pt x="0" y="2336325"/>
                </a:lnTo>
                <a:lnTo>
                  <a:pt x="0" y="0"/>
                </a:lnTo>
                <a:close/>
              </a:path>
            </a:pathLst>
          </a:custGeom>
          <a:blipFill>
            <a:blip r:embed="rId12"/>
            <a:stretch>
              <a:fillRect l="0" t="0" r="0" b="0"/>
            </a:stretch>
          </a:blipFill>
        </p:spPr>
      </p:sp>
      <p:grpSp>
        <p:nvGrpSpPr>
          <p:cNvPr name="Group 11" id="11"/>
          <p:cNvGrpSpPr>
            <a:grpSpLocks noChangeAspect="true"/>
          </p:cNvGrpSpPr>
          <p:nvPr/>
        </p:nvGrpSpPr>
        <p:grpSpPr>
          <a:xfrm rot="0">
            <a:off x="4326590" y="4817964"/>
            <a:ext cx="1680564" cy="1680564"/>
            <a:chOff x="0" y="0"/>
            <a:chExt cx="14840029" cy="14840029"/>
          </a:xfrm>
        </p:grpSpPr>
        <p:sp>
          <p:nvSpPr>
            <p:cNvPr name="Freeform 12" id="12"/>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E2103"/>
            </a:solidFill>
          </p:spPr>
        </p:sp>
        <p:sp>
          <p:nvSpPr>
            <p:cNvPr name="Freeform 13" id="13"/>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4" id="14"/>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3"/>
              <a:stretch>
                <a:fillRect l="-18350" t="-37482" r="-8422" b="-68413"/>
              </a:stretch>
            </a:blipFill>
          </p:spPr>
        </p:sp>
      </p:grpSp>
      <p:grpSp>
        <p:nvGrpSpPr>
          <p:cNvPr name="Group 15" id="15"/>
          <p:cNvGrpSpPr>
            <a:grpSpLocks noChangeAspect="true"/>
          </p:cNvGrpSpPr>
          <p:nvPr/>
        </p:nvGrpSpPr>
        <p:grpSpPr>
          <a:xfrm rot="0">
            <a:off x="9144000" y="7226579"/>
            <a:ext cx="1665104" cy="1665104"/>
            <a:chOff x="0" y="0"/>
            <a:chExt cx="14840029" cy="14840029"/>
          </a:xfrm>
        </p:grpSpPr>
        <p:sp>
          <p:nvSpPr>
            <p:cNvPr name="Freeform 16" id="16"/>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7" id="17"/>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8" id="18"/>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4"/>
              <a:stretch>
                <a:fillRect l="223" t="-19829" r="-15434" b="-38582"/>
              </a:stretch>
            </a:blipFill>
          </p:spPr>
        </p:sp>
      </p:grpSp>
      <p:grpSp>
        <p:nvGrpSpPr>
          <p:cNvPr name="Group 19" id="19"/>
          <p:cNvGrpSpPr>
            <a:grpSpLocks noChangeAspect="true"/>
          </p:cNvGrpSpPr>
          <p:nvPr/>
        </p:nvGrpSpPr>
        <p:grpSpPr>
          <a:xfrm rot="0">
            <a:off x="6565656" y="7226579"/>
            <a:ext cx="1607073" cy="1607073"/>
            <a:chOff x="0" y="0"/>
            <a:chExt cx="14840029" cy="14840029"/>
          </a:xfrm>
        </p:grpSpPr>
        <p:sp>
          <p:nvSpPr>
            <p:cNvPr name="Freeform 20" id="20"/>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21" id="21"/>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2" id="22"/>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5"/>
              <a:stretch>
                <a:fillRect l="-31942" t="-34854" r="223" b="-39026"/>
              </a:stretch>
            </a:blipFill>
          </p:spPr>
        </p:sp>
      </p:grpSp>
      <p:grpSp>
        <p:nvGrpSpPr>
          <p:cNvPr name="Group 23" id="23"/>
          <p:cNvGrpSpPr>
            <a:grpSpLocks noChangeAspect="true"/>
          </p:cNvGrpSpPr>
          <p:nvPr/>
        </p:nvGrpSpPr>
        <p:grpSpPr>
          <a:xfrm rot="0">
            <a:off x="11264132" y="4733006"/>
            <a:ext cx="1757004" cy="1757004"/>
            <a:chOff x="0" y="0"/>
            <a:chExt cx="14840029" cy="14840029"/>
          </a:xfrm>
        </p:grpSpPr>
        <p:sp>
          <p:nvSpPr>
            <p:cNvPr name="Freeform 24" id="24"/>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E2103"/>
            </a:solidFill>
          </p:spPr>
        </p:sp>
        <p:sp>
          <p:nvSpPr>
            <p:cNvPr name="Freeform 25" id="25"/>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6" id="26"/>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6"/>
              <a:stretch>
                <a:fillRect l="-10757" t="0" r="-10757" b="0"/>
              </a:stretch>
            </a:blipFill>
          </p:spPr>
        </p:sp>
      </p:grpSp>
      <p:grpSp>
        <p:nvGrpSpPr>
          <p:cNvPr name="Group 27" id="27"/>
          <p:cNvGrpSpPr>
            <a:grpSpLocks noChangeAspect="true"/>
          </p:cNvGrpSpPr>
          <p:nvPr/>
        </p:nvGrpSpPr>
        <p:grpSpPr>
          <a:xfrm rot="0">
            <a:off x="11118648" y="1999741"/>
            <a:ext cx="1571216" cy="1571216"/>
            <a:chOff x="0" y="0"/>
            <a:chExt cx="14840029" cy="14840029"/>
          </a:xfrm>
        </p:grpSpPr>
        <p:sp>
          <p:nvSpPr>
            <p:cNvPr name="Freeform 28" id="28"/>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E2103"/>
            </a:solidFill>
          </p:spPr>
        </p:sp>
        <p:sp>
          <p:nvSpPr>
            <p:cNvPr name="Freeform 29" id="29"/>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30" id="30"/>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7"/>
              <a:stretch>
                <a:fillRect l="-923" t="0" r="-14216" b="-13051"/>
              </a:stretch>
            </a:blipFill>
          </p:spPr>
        </p:sp>
      </p:grpSp>
      <p:sp>
        <p:nvSpPr>
          <p:cNvPr name="Freeform 31" id="31"/>
          <p:cNvSpPr/>
          <p:nvPr/>
        </p:nvSpPr>
        <p:spPr>
          <a:xfrm flipH="false" flipV="false" rot="0">
            <a:off x="9580650" y="6660452"/>
            <a:ext cx="331718" cy="331718"/>
          </a:xfrm>
          <a:custGeom>
            <a:avLst/>
            <a:gdLst/>
            <a:ahLst/>
            <a:cxnLst/>
            <a:rect r="r" b="b" t="t" l="l"/>
            <a:pathLst>
              <a:path h="331718" w="331718">
                <a:moveTo>
                  <a:pt x="0" y="0"/>
                </a:moveTo>
                <a:lnTo>
                  <a:pt x="331717" y="0"/>
                </a:lnTo>
                <a:lnTo>
                  <a:pt x="331717" y="331718"/>
                </a:lnTo>
                <a:lnTo>
                  <a:pt x="0" y="33171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grpSp>
        <p:nvGrpSpPr>
          <p:cNvPr name="Group 32" id="32"/>
          <p:cNvGrpSpPr/>
          <p:nvPr/>
        </p:nvGrpSpPr>
        <p:grpSpPr>
          <a:xfrm rot="0">
            <a:off x="4827390" y="56885"/>
            <a:ext cx="8115300" cy="2240580"/>
            <a:chOff x="0" y="0"/>
            <a:chExt cx="10820400" cy="2987440"/>
          </a:xfrm>
        </p:grpSpPr>
        <p:sp>
          <p:nvSpPr>
            <p:cNvPr name="TextBox 33" id="33"/>
            <p:cNvSpPr txBox="true"/>
            <p:nvPr/>
          </p:nvSpPr>
          <p:spPr>
            <a:xfrm rot="0">
              <a:off x="0" y="2345454"/>
              <a:ext cx="10820400" cy="641986"/>
            </a:xfrm>
            <a:prstGeom prst="rect">
              <a:avLst/>
            </a:prstGeom>
          </p:spPr>
          <p:txBody>
            <a:bodyPr anchor="t" rtlCol="false" tIns="0" lIns="0" bIns="0" rIns="0">
              <a:spAutoFit/>
            </a:bodyPr>
            <a:lstStyle/>
            <a:p>
              <a:pPr algn="l">
                <a:lnSpc>
                  <a:spcPts val="4199"/>
                </a:lnSpc>
              </a:pPr>
            </a:p>
          </p:txBody>
        </p:sp>
        <p:sp>
          <p:nvSpPr>
            <p:cNvPr name="TextBox 34" id="34"/>
            <p:cNvSpPr txBox="true"/>
            <p:nvPr/>
          </p:nvSpPr>
          <p:spPr>
            <a:xfrm rot="0">
              <a:off x="0" y="-19050"/>
              <a:ext cx="10820400" cy="1973439"/>
            </a:xfrm>
            <a:prstGeom prst="rect">
              <a:avLst/>
            </a:prstGeom>
          </p:spPr>
          <p:txBody>
            <a:bodyPr anchor="t" rtlCol="false" tIns="0" lIns="0" bIns="0" rIns="0">
              <a:spAutoFit/>
            </a:bodyPr>
            <a:lstStyle/>
            <a:p>
              <a:pPr algn="ctr">
                <a:lnSpc>
                  <a:spcPts val="11519"/>
                </a:lnSpc>
              </a:pPr>
              <a:r>
                <a:rPr lang="en-US" b="true" sz="9600">
                  <a:solidFill>
                    <a:srgbClr val="FFFFFF"/>
                  </a:solidFill>
                  <a:latin typeface="Rasputin Light Bold"/>
                  <a:ea typeface="Rasputin Light Bold"/>
                  <a:cs typeface="Rasputin Light Bold"/>
                  <a:sym typeface="Rasputin Light Bold"/>
                </a:rPr>
                <a:t>Features</a:t>
              </a:r>
            </a:p>
          </p:txBody>
        </p:sp>
      </p:grpSp>
      <p:grpSp>
        <p:nvGrpSpPr>
          <p:cNvPr name="Group 35" id="35"/>
          <p:cNvGrpSpPr/>
          <p:nvPr/>
        </p:nvGrpSpPr>
        <p:grpSpPr>
          <a:xfrm rot="0">
            <a:off x="3052546" y="6660452"/>
            <a:ext cx="4014269" cy="1331587"/>
            <a:chOff x="0" y="0"/>
            <a:chExt cx="5352358" cy="1775449"/>
          </a:xfrm>
        </p:grpSpPr>
        <p:sp>
          <p:nvSpPr>
            <p:cNvPr name="TextBox 36" id="36"/>
            <p:cNvSpPr txBox="true"/>
            <p:nvPr/>
          </p:nvSpPr>
          <p:spPr>
            <a:xfrm rot="0">
              <a:off x="0" y="1160498"/>
              <a:ext cx="5352358" cy="614951"/>
            </a:xfrm>
            <a:prstGeom prst="rect">
              <a:avLst/>
            </a:prstGeom>
          </p:spPr>
          <p:txBody>
            <a:bodyPr anchor="t" rtlCol="false" tIns="0" lIns="0" bIns="0" rIns="0">
              <a:spAutoFit/>
            </a:bodyPr>
            <a:lstStyle/>
            <a:p>
              <a:pPr algn="l">
                <a:lnSpc>
                  <a:spcPts val="4067"/>
                </a:lnSpc>
              </a:pPr>
            </a:p>
          </p:txBody>
        </p:sp>
        <p:sp>
          <p:nvSpPr>
            <p:cNvPr name="TextBox 37" id="37"/>
            <p:cNvSpPr txBox="true"/>
            <p:nvPr/>
          </p:nvSpPr>
          <p:spPr>
            <a:xfrm rot="0">
              <a:off x="0" y="-9525"/>
              <a:ext cx="5352358" cy="784441"/>
            </a:xfrm>
            <a:prstGeom prst="rect">
              <a:avLst/>
            </a:prstGeom>
          </p:spPr>
          <p:txBody>
            <a:bodyPr anchor="t" rtlCol="false" tIns="0" lIns="0" bIns="0" rIns="0">
              <a:spAutoFit/>
            </a:bodyPr>
            <a:lstStyle/>
            <a:p>
              <a:pPr algn="ctr">
                <a:lnSpc>
                  <a:spcPts val="4648"/>
                </a:lnSpc>
              </a:pPr>
              <a:r>
                <a:rPr lang="en-US" b="true" sz="3874">
                  <a:solidFill>
                    <a:srgbClr val="FFFFFF"/>
                  </a:solidFill>
                  <a:latin typeface="Rasputin Light Bold"/>
                  <a:ea typeface="Rasputin Light Bold"/>
                  <a:cs typeface="Rasputin Light Bold"/>
                  <a:sym typeface="Rasputin Light Bold"/>
                </a:rPr>
                <a:t>Grinding</a:t>
              </a:r>
            </a:p>
          </p:txBody>
        </p:sp>
      </p:grpSp>
      <p:grpSp>
        <p:nvGrpSpPr>
          <p:cNvPr name="Group 38" id="38"/>
          <p:cNvGrpSpPr/>
          <p:nvPr/>
        </p:nvGrpSpPr>
        <p:grpSpPr>
          <a:xfrm rot="0">
            <a:off x="7169352" y="9044082"/>
            <a:ext cx="5520512" cy="1331587"/>
            <a:chOff x="0" y="0"/>
            <a:chExt cx="7360683" cy="1775449"/>
          </a:xfrm>
        </p:grpSpPr>
        <p:sp>
          <p:nvSpPr>
            <p:cNvPr name="TextBox 39" id="39"/>
            <p:cNvSpPr txBox="true"/>
            <p:nvPr/>
          </p:nvSpPr>
          <p:spPr>
            <a:xfrm rot="0">
              <a:off x="0" y="1160498"/>
              <a:ext cx="7360683" cy="614951"/>
            </a:xfrm>
            <a:prstGeom prst="rect">
              <a:avLst/>
            </a:prstGeom>
          </p:spPr>
          <p:txBody>
            <a:bodyPr anchor="t" rtlCol="false" tIns="0" lIns="0" bIns="0" rIns="0">
              <a:spAutoFit/>
            </a:bodyPr>
            <a:lstStyle/>
            <a:p>
              <a:pPr algn="l">
                <a:lnSpc>
                  <a:spcPts val="4067"/>
                </a:lnSpc>
              </a:pPr>
            </a:p>
          </p:txBody>
        </p:sp>
        <p:sp>
          <p:nvSpPr>
            <p:cNvPr name="TextBox 40" id="40"/>
            <p:cNvSpPr txBox="true"/>
            <p:nvPr/>
          </p:nvSpPr>
          <p:spPr>
            <a:xfrm rot="0">
              <a:off x="0" y="-9525"/>
              <a:ext cx="7360683" cy="784441"/>
            </a:xfrm>
            <a:prstGeom prst="rect">
              <a:avLst/>
            </a:prstGeom>
          </p:spPr>
          <p:txBody>
            <a:bodyPr anchor="t" rtlCol="false" tIns="0" lIns="0" bIns="0" rIns="0">
              <a:spAutoFit/>
            </a:bodyPr>
            <a:lstStyle/>
            <a:p>
              <a:pPr algn="ctr">
                <a:lnSpc>
                  <a:spcPts val="4648"/>
                </a:lnSpc>
              </a:pPr>
              <a:r>
                <a:rPr lang="en-US" b="true" sz="3874">
                  <a:solidFill>
                    <a:srgbClr val="FFFFFF"/>
                  </a:solidFill>
                  <a:latin typeface="Rasputin Light Bold"/>
                  <a:ea typeface="Rasputin Light Bold"/>
                  <a:cs typeface="Rasputin Light Bold"/>
                  <a:sym typeface="Rasputin Light Bold"/>
                </a:rPr>
                <a:t>Mixing</a:t>
              </a:r>
            </a:p>
          </p:txBody>
        </p:sp>
      </p:grpSp>
      <p:grpSp>
        <p:nvGrpSpPr>
          <p:cNvPr name="Group 41" id="41"/>
          <p:cNvGrpSpPr/>
          <p:nvPr/>
        </p:nvGrpSpPr>
        <p:grpSpPr>
          <a:xfrm rot="0">
            <a:off x="9665390" y="6560785"/>
            <a:ext cx="4899662" cy="1331587"/>
            <a:chOff x="0" y="0"/>
            <a:chExt cx="6532883" cy="1775449"/>
          </a:xfrm>
        </p:grpSpPr>
        <p:sp>
          <p:nvSpPr>
            <p:cNvPr name="TextBox 42" id="42"/>
            <p:cNvSpPr txBox="true"/>
            <p:nvPr/>
          </p:nvSpPr>
          <p:spPr>
            <a:xfrm rot="0">
              <a:off x="0" y="1160498"/>
              <a:ext cx="6532883" cy="614951"/>
            </a:xfrm>
            <a:prstGeom prst="rect">
              <a:avLst/>
            </a:prstGeom>
          </p:spPr>
          <p:txBody>
            <a:bodyPr anchor="t" rtlCol="false" tIns="0" lIns="0" bIns="0" rIns="0">
              <a:spAutoFit/>
            </a:bodyPr>
            <a:lstStyle/>
            <a:p>
              <a:pPr algn="l">
                <a:lnSpc>
                  <a:spcPts val="4067"/>
                </a:lnSpc>
              </a:pPr>
            </a:p>
          </p:txBody>
        </p:sp>
        <p:sp>
          <p:nvSpPr>
            <p:cNvPr name="TextBox 43" id="43"/>
            <p:cNvSpPr txBox="true"/>
            <p:nvPr/>
          </p:nvSpPr>
          <p:spPr>
            <a:xfrm rot="0">
              <a:off x="0" y="-9525"/>
              <a:ext cx="6532883" cy="784441"/>
            </a:xfrm>
            <a:prstGeom prst="rect">
              <a:avLst/>
            </a:prstGeom>
          </p:spPr>
          <p:txBody>
            <a:bodyPr anchor="t" rtlCol="false" tIns="0" lIns="0" bIns="0" rIns="0">
              <a:spAutoFit/>
            </a:bodyPr>
            <a:lstStyle/>
            <a:p>
              <a:pPr algn="ctr">
                <a:lnSpc>
                  <a:spcPts val="4648"/>
                </a:lnSpc>
              </a:pPr>
              <a:r>
                <a:rPr lang="en-US" b="true" sz="3874">
                  <a:solidFill>
                    <a:srgbClr val="FFFFFF"/>
                  </a:solidFill>
                  <a:latin typeface="Rasputin Light Bold"/>
                  <a:ea typeface="Rasputin Light Bold"/>
                  <a:cs typeface="Rasputin Light Bold"/>
                  <a:sym typeface="Rasputin Light Bold"/>
                </a:rPr>
                <a:t>Filling</a:t>
              </a:r>
            </a:p>
          </p:txBody>
        </p:sp>
      </p:grpSp>
      <p:grpSp>
        <p:nvGrpSpPr>
          <p:cNvPr name="Group 44" id="44"/>
          <p:cNvGrpSpPr/>
          <p:nvPr/>
        </p:nvGrpSpPr>
        <p:grpSpPr>
          <a:xfrm rot="0">
            <a:off x="9354965" y="3720900"/>
            <a:ext cx="5520512" cy="1339787"/>
            <a:chOff x="0" y="0"/>
            <a:chExt cx="7360683" cy="1786383"/>
          </a:xfrm>
        </p:grpSpPr>
        <p:sp>
          <p:nvSpPr>
            <p:cNvPr name="TextBox 45" id="45"/>
            <p:cNvSpPr txBox="true"/>
            <p:nvPr/>
          </p:nvSpPr>
          <p:spPr>
            <a:xfrm rot="0">
              <a:off x="0" y="1171432"/>
              <a:ext cx="7360683" cy="614951"/>
            </a:xfrm>
            <a:prstGeom prst="rect">
              <a:avLst/>
            </a:prstGeom>
          </p:spPr>
          <p:txBody>
            <a:bodyPr anchor="t" rtlCol="false" tIns="0" lIns="0" bIns="0" rIns="0">
              <a:spAutoFit/>
            </a:bodyPr>
            <a:lstStyle/>
            <a:p>
              <a:pPr algn="l">
                <a:lnSpc>
                  <a:spcPts val="4067"/>
                </a:lnSpc>
              </a:pPr>
            </a:p>
          </p:txBody>
        </p:sp>
        <p:sp>
          <p:nvSpPr>
            <p:cNvPr name="TextBox 46" id="46"/>
            <p:cNvSpPr txBox="true"/>
            <p:nvPr/>
          </p:nvSpPr>
          <p:spPr>
            <a:xfrm rot="0">
              <a:off x="0" y="-9525"/>
              <a:ext cx="7360683" cy="795374"/>
            </a:xfrm>
            <a:prstGeom prst="rect">
              <a:avLst/>
            </a:prstGeom>
          </p:spPr>
          <p:txBody>
            <a:bodyPr anchor="t" rtlCol="false" tIns="0" lIns="0" bIns="0" rIns="0">
              <a:spAutoFit/>
            </a:bodyPr>
            <a:lstStyle/>
            <a:p>
              <a:pPr algn="ctr">
                <a:lnSpc>
                  <a:spcPts val="4648"/>
                </a:lnSpc>
              </a:pPr>
              <a:r>
                <a:rPr lang="en-US" b="true" sz="3874">
                  <a:solidFill>
                    <a:srgbClr val="FFFFFF"/>
                  </a:solidFill>
                  <a:latin typeface="Rasputin Light Bold"/>
                  <a:ea typeface="Rasputin Light Bold"/>
                  <a:cs typeface="Rasputin Light Bold"/>
                  <a:sym typeface="Rasputin Light Bold"/>
                </a:rPr>
                <a:t>Sealing</a:t>
              </a:r>
            </a:p>
          </p:txBody>
        </p:sp>
      </p:grpSp>
      <p:grpSp>
        <p:nvGrpSpPr>
          <p:cNvPr name="Group 47" id="47"/>
          <p:cNvGrpSpPr/>
          <p:nvPr/>
        </p:nvGrpSpPr>
        <p:grpSpPr>
          <a:xfrm rot="0">
            <a:off x="5063808" y="8970055"/>
            <a:ext cx="4601581" cy="1594378"/>
            <a:chOff x="0" y="0"/>
            <a:chExt cx="6135442" cy="2125837"/>
          </a:xfrm>
        </p:grpSpPr>
        <p:sp>
          <p:nvSpPr>
            <p:cNvPr name="TextBox 48" id="48"/>
            <p:cNvSpPr txBox="true"/>
            <p:nvPr/>
          </p:nvSpPr>
          <p:spPr>
            <a:xfrm rot="0">
              <a:off x="0" y="1610090"/>
              <a:ext cx="6135442" cy="515747"/>
            </a:xfrm>
            <a:prstGeom prst="rect">
              <a:avLst/>
            </a:prstGeom>
          </p:spPr>
          <p:txBody>
            <a:bodyPr anchor="t" rtlCol="false" tIns="0" lIns="0" bIns="0" rIns="0">
              <a:spAutoFit/>
            </a:bodyPr>
            <a:lstStyle/>
            <a:p>
              <a:pPr algn="l">
                <a:lnSpc>
                  <a:spcPts val="3390"/>
                </a:lnSpc>
              </a:pPr>
            </a:p>
          </p:txBody>
        </p:sp>
        <p:sp>
          <p:nvSpPr>
            <p:cNvPr name="TextBox 49" id="49"/>
            <p:cNvSpPr txBox="true"/>
            <p:nvPr/>
          </p:nvSpPr>
          <p:spPr>
            <a:xfrm rot="0">
              <a:off x="0" y="-9525"/>
              <a:ext cx="6135442" cy="1301375"/>
            </a:xfrm>
            <a:prstGeom prst="rect">
              <a:avLst/>
            </a:prstGeom>
          </p:spPr>
          <p:txBody>
            <a:bodyPr anchor="t" rtlCol="false" tIns="0" lIns="0" bIns="0" rIns="0">
              <a:spAutoFit/>
            </a:bodyPr>
            <a:lstStyle/>
            <a:p>
              <a:pPr algn="ctr">
                <a:lnSpc>
                  <a:spcPts val="3875"/>
                </a:lnSpc>
              </a:pPr>
              <a:r>
                <a:rPr lang="en-US" sz="3229" b="true">
                  <a:solidFill>
                    <a:srgbClr val="FFFFFF"/>
                  </a:solidFill>
                  <a:latin typeface="Rasputin Light Bold"/>
                  <a:ea typeface="Rasputin Light Bold"/>
                  <a:cs typeface="Rasputin Light Bold"/>
                  <a:sym typeface="Rasputin Light Bold"/>
                </a:rPr>
                <a:t>Adding </a:t>
              </a:r>
            </a:p>
            <a:p>
              <a:pPr algn="ctr">
                <a:lnSpc>
                  <a:spcPts val="3875"/>
                </a:lnSpc>
              </a:pPr>
              <a:r>
                <a:rPr lang="en-US" b="true" sz="3229">
                  <a:solidFill>
                    <a:srgbClr val="FFFFFF"/>
                  </a:solidFill>
                  <a:latin typeface="Rasputin Light Bold"/>
                  <a:ea typeface="Rasputin Light Bold"/>
                  <a:cs typeface="Rasputin Light Bold"/>
                  <a:sym typeface="Rasputin Light Bold"/>
                </a:rPr>
                <a:t>ingredients </a:t>
              </a:r>
            </a:p>
          </p:txBody>
        </p:sp>
      </p:grpSp>
      <p:grpSp>
        <p:nvGrpSpPr>
          <p:cNvPr name="Group 50" id="50"/>
          <p:cNvGrpSpPr>
            <a:grpSpLocks noChangeAspect="true"/>
          </p:cNvGrpSpPr>
          <p:nvPr/>
        </p:nvGrpSpPr>
        <p:grpSpPr>
          <a:xfrm rot="0">
            <a:off x="4274158" y="1993799"/>
            <a:ext cx="1571045" cy="1571045"/>
            <a:chOff x="0" y="0"/>
            <a:chExt cx="14840029" cy="14840029"/>
          </a:xfrm>
        </p:grpSpPr>
        <p:sp>
          <p:nvSpPr>
            <p:cNvPr name="Freeform 51" id="51"/>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52" id="52"/>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53" id="53"/>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18"/>
              <a:stretch>
                <a:fillRect l="-31645" t="-5610" r="-19365" b="-33435"/>
              </a:stretch>
            </a:blipFill>
          </p:spPr>
        </p:sp>
      </p:grpSp>
      <p:sp>
        <p:nvSpPr>
          <p:cNvPr name="Freeform 54" id="54"/>
          <p:cNvSpPr/>
          <p:nvPr/>
        </p:nvSpPr>
        <p:spPr>
          <a:xfrm flipH="false" flipV="false" rot="0">
            <a:off x="6593837" y="3098087"/>
            <a:ext cx="358477" cy="358477"/>
          </a:xfrm>
          <a:custGeom>
            <a:avLst/>
            <a:gdLst/>
            <a:ahLst/>
            <a:cxnLst/>
            <a:rect r="r" b="b" t="t" l="l"/>
            <a:pathLst>
              <a:path h="358477" w="358477">
                <a:moveTo>
                  <a:pt x="0" y="0"/>
                </a:moveTo>
                <a:lnTo>
                  <a:pt x="358478" y="0"/>
                </a:lnTo>
                <a:lnTo>
                  <a:pt x="358478" y="358478"/>
                </a:lnTo>
                <a:lnTo>
                  <a:pt x="0" y="35847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grpSp>
        <p:nvGrpSpPr>
          <p:cNvPr name="Group 55" id="55"/>
          <p:cNvGrpSpPr/>
          <p:nvPr/>
        </p:nvGrpSpPr>
        <p:grpSpPr>
          <a:xfrm rot="0">
            <a:off x="3346284" y="3574371"/>
            <a:ext cx="3426792" cy="1632845"/>
            <a:chOff x="0" y="0"/>
            <a:chExt cx="4569056" cy="2177126"/>
          </a:xfrm>
        </p:grpSpPr>
        <p:sp>
          <p:nvSpPr>
            <p:cNvPr name="TextBox 56" id="56"/>
            <p:cNvSpPr txBox="true"/>
            <p:nvPr/>
          </p:nvSpPr>
          <p:spPr>
            <a:xfrm rot="0">
              <a:off x="0" y="1650545"/>
              <a:ext cx="4569056" cy="526582"/>
            </a:xfrm>
            <a:prstGeom prst="rect">
              <a:avLst/>
            </a:prstGeom>
          </p:spPr>
          <p:txBody>
            <a:bodyPr anchor="t" rtlCol="false" tIns="0" lIns="0" bIns="0" rIns="0">
              <a:spAutoFit/>
            </a:bodyPr>
            <a:lstStyle/>
            <a:p>
              <a:pPr algn="l">
                <a:lnSpc>
                  <a:spcPts val="3472"/>
                </a:lnSpc>
              </a:pPr>
            </a:p>
          </p:txBody>
        </p:sp>
        <p:sp>
          <p:nvSpPr>
            <p:cNvPr name="TextBox 57" id="57"/>
            <p:cNvSpPr txBox="true"/>
            <p:nvPr/>
          </p:nvSpPr>
          <p:spPr>
            <a:xfrm rot="0">
              <a:off x="0" y="-9525"/>
              <a:ext cx="4569056" cy="1332543"/>
            </a:xfrm>
            <a:prstGeom prst="rect">
              <a:avLst/>
            </a:prstGeom>
          </p:spPr>
          <p:txBody>
            <a:bodyPr anchor="t" rtlCol="false" tIns="0" lIns="0" bIns="0" rIns="0">
              <a:spAutoFit/>
            </a:bodyPr>
            <a:lstStyle/>
            <a:p>
              <a:pPr algn="ctr">
                <a:lnSpc>
                  <a:spcPts val="3968"/>
                </a:lnSpc>
              </a:pPr>
              <a:r>
                <a:rPr lang="en-US" b="true" sz="3307">
                  <a:solidFill>
                    <a:srgbClr val="FFFFFF"/>
                  </a:solidFill>
                  <a:latin typeface="Rasputin Light Bold"/>
                  <a:ea typeface="Rasputin Light Bold"/>
                  <a:cs typeface="Rasputin Light Bold"/>
                  <a:sym typeface="Rasputin Light Bold"/>
                </a:rPr>
                <a:t>Sesame dispensing </a:t>
              </a:r>
            </a:p>
          </p:txBody>
        </p:sp>
      </p:grpSp>
      <p:sp>
        <p:nvSpPr>
          <p:cNvPr name="Freeform 58" id="58"/>
          <p:cNvSpPr/>
          <p:nvPr/>
        </p:nvSpPr>
        <p:spPr>
          <a:xfrm flipH="false" flipV="false" rot="0">
            <a:off x="7274580" y="6660452"/>
            <a:ext cx="331718" cy="331718"/>
          </a:xfrm>
          <a:custGeom>
            <a:avLst/>
            <a:gdLst/>
            <a:ahLst/>
            <a:cxnLst/>
            <a:rect r="r" b="b" t="t" l="l"/>
            <a:pathLst>
              <a:path h="331718" w="331718">
                <a:moveTo>
                  <a:pt x="0" y="0"/>
                </a:moveTo>
                <a:lnTo>
                  <a:pt x="331718" y="0"/>
                </a:lnTo>
                <a:lnTo>
                  <a:pt x="331718" y="331718"/>
                </a:lnTo>
                <a:lnTo>
                  <a:pt x="0" y="331718"/>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8743839">
            <a:off x="-2596254" y="4920069"/>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a:grpSpLocks noChangeAspect="true"/>
          </p:cNvGrpSpPr>
          <p:nvPr/>
        </p:nvGrpSpPr>
        <p:grpSpPr>
          <a:xfrm rot="0">
            <a:off x="12153523" y="2289280"/>
            <a:ext cx="5468800" cy="7349234"/>
            <a:chOff x="0" y="0"/>
            <a:chExt cx="3663950" cy="4923790"/>
          </a:xfrm>
        </p:grpSpPr>
        <p:sp>
          <p:nvSpPr>
            <p:cNvPr name="Freeform 5" id="5"/>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6"/>
              <a:stretch>
                <a:fillRect l="-77017" t="0" r="-77017" b="0"/>
              </a:stretch>
            </a:blipFill>
          </p:spPr>
        </p:sp>
        <p:sp>
          <p:nvSpPr>
            <p:cNvPr name="Freeform 6" id="6"/>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grpSp>
        <p:nvGrpSpPr>
          <p:cNvPr name="Group 7" id="7"/>
          <p:cNvGrpSpPr/>
          <p:nvPr/>
        </p:nvGrpSpPr>
        <p:grpSpPr>
          <a:xfrm rot="0">
            <a:off x="3680484" y="3798371"/>
            <a:ext cx="7964006" cy="4317327"/>
            <a:chOff x="0" y="0"/>
            <a:chExt cx="3372028" cy="1827993"/>
          </a:xfrm>
        </p:grpSpPr>
        <p:sp>
          <p:nvSpPr>
            <p:cNvPr name="Freeform 8" id="8"/>
            <p:cNvSpPr/>
            <p:nvPr/>
          </p:nvSpPr>
          <p:spPr>
            <a:xfrm flipH="false" flipV="false" rot="0">
              <a:off x="16247" y="-1270"/>
              <a:ext cx="3373560" cy="1839423"/>
            </a:xfrm>
            <a:custGeom>
              <a:avLst/>
              <a:gdLst/>
              <a:ahLst/>
              <a:cxnLst/>
              <a:rect r="r" b="b" t="t" l="l"/>
              <a:pathLst>
                <a:path h="1839423" w="3373560">
                  <a:moveTo>
                    <a:pt x="3351350" y="695179"/>
                  </a:moveTo>
                  <a:cubicBezTo>
                    <a:pt x="3349872" y="542938"/>
                    <a:pt x="3338056" y="358705"/>
                    <a:pt x="3338056" y="193226"/>
                  </a:cubicBezTo>
                  <a:cubicBezTo>
                    <a:pt x="3338056" y="147995"/>
                    <a:pt x="3336579" y="57533"/>
                    <a:pt x="3329195" y="12302"/>
                  </a:cubicBezTo>
                  <a:cubicBezTo>
                    <a:pt x="3151952" y="12302"/>
                    <a:pt x="2961417" y="1270"/>
                    <a:pt x="2782698" y="1270"/>
                  </a:cubicBezTo>
                  <a:cubicBezTo>
                    <a:pt x="1853655" y="3476"/>
                    <a:pt x="933474" y="0"/>
                    <a:pt x="5908" y="1270"/>
                  </a:cubicBezTo>
                  <a:cubicBezTo>
                    <a:pt x="5908" y="149098"/>
                    <a:pt x="0" y="313474"/>
                    <a:pt x="1477" y="461302"/>
                  </a:cubicBezTo>
                  <a:cubicBezTo>
                    <a:pt x="4431" y="737101"/>
                    <a:pt x="8862" y="1014002"/>
                    <a:pt x="8862" y="1289801"/>
                  </a:cubicBezTo>
                  <a:cubicBezTo>
                    <a:pt x="8862" y="1423287"/>
                    <a:pt x="7385" y="1555671"/>
                    <a:pt x="16247" y="1689157"/>
                  </a:cubicBezTo>
                  <a:cubicBezTo>
                    <a:pt x="19201" y="1732182"/>
                    <a:pt x="22155" y="1774103"/>
                    <a:pt x="28063" y="1817128"/>
                  </a:cubicBezTo>
                  <a:cubicBezTo>
                    <a:pt x="223030" y="1819334"/>
                    <a:pt x="416519" y="1822644"/>
                    <a:pt x="611485" y="1827056"/>
                  </a:cubicBezTo>
                  <a:cubicBezTo>
                    <a:pt x="1129917" y="1839423"/>
                    <a:pt x="1633580" y="1820437"/>
                    <a:pt x="2168260" y="1828160"/>
                  </a:cubicBezTo>
                  <a:cubicBezTo>
                    <a:pt x="2571485" y="1834343"/>
                    <a:pt x="2967325" y="1817128"/>
                    <a:pt x="3368481" y="1817128"/>
                  </a:cubicBezTo>
                  <a:cubicBezTo>
                    <a:pt x="3368481" y="1802786"/>
                    <a:pt x="3369751" y="1718943"/>
                    <a:pt x="3371021" y="1704602"/>
                  </a:cubicBezTo>
                  <a:cubicBezTo>
                    <a:pt x="3373560" y="1618553"/>
                    <a:pt x="3359591" y="1457486"/>
                    <a:pt x="3360860" y="1371437"/>
                  </a:cubicBezTo>
                  <a:cubicBezTo>
                    <a:pt x="3367210" y="1017312"/>
                    <a:pt x="3354303" y="1000764"/>
                    <a:pt x="3351350" y="695179"/>
                  </a:cubicBezTo>
                  <a:lnTo>
                    <a:pt x="3351350" y="695179"/>
                  </a:lnTo>
                  <a:close/>
                </a:path>
              </a:pathLst>
            </a:custGeom>
            <a:blipFill>
              <a:blip r:embed="rId7"/>
              <a:stretch>
                <a:fillRect l="-518" t="-18745" r="-528" b="-18723"/>
              </a:stretch>
            </a:blipFill>
            <a:ln w="76200" cap="rnd">
              <a:solidFill>
                <a:srgbClr val="000000"/>
              </a:solidFill>
              <a:prstDash val="solid"/>
              <a:round/>
            </a:ln>
          </p:spPr>
        </p:sp>
      </p:grpSp>
      <p:sp>
        <p:nvSpPr>
          <p:cNvPr name="TextBox 9" id="9"/>
          <p:cNvSpPr txBox="true"/>
          <p:nvPr/>
        </p:nvSpPr>
        <p:spPr>
          <a:xfrm rot="0">
            <a:off x="159024" y="274848"/>
            <a:ext cx="3868702" cy="2981325"/>
          </a:xfrm>
          <a:prstGeom prst="rect">
            <a:avLst/>
          </a:prstGeom>
        </p:spPr>
        <p:txBody>
          <a:bodyPr anchor="t" rtlCol="false" tIns="0" lIns="0" bIns="0" rIns="0">
            <a:spAutoFit/>
          </a:bodyPr>
          <a:lstStyle/>
          <a:p>
            <a:pPr algn="l">
              <a:lnSpc>
                <a:spcPts val="7836"/>
              </a:lnSpc>
            </a:pPr>
            <a:r>
              <a:rPr lang="en-US" sz="6530" b="true">
                <a:solidFill>
                  <a:srgbClr val="FFFFFF"/>
                </a:solidFill>
                <a:latin typeface="Rasputin Light Bold"/>
                <a:ea typeface="Rasputin Light Bold"/>
                <a:cs typeface="Rasputin Light Bold"/>
                <a:sym typeface="Rasputin Light Bold"/>
              </a:rPr>
              <a:t>How to use the machine</a:t>
            </a:r>
          </a:p>
        </p:txBody>
      </p:sp>
      <p:sp>
        <p:nvSpPr>
          <p:cNvPr name="TextBox 10" id="10"/>
          <p:cNvSpPr txBox="true"/>
          <p:nvPr/>
        </p:nvSpPr>
        <p:spPr>
          <a:xfrm rot="0">
            <a:off x="5880074" y="2687494"/>
            <a:ext cx="3564825" cy="851253"/>
          </a:xfrm>
          <a:prstGeom prst="rect">
            <a:avLst/>
          </a:prstGeom>
        </p:spPr>
        <p:txBody>
          <a:bodyPr anchor="t" rtlCol="false" tIns="0" lIns="0" bIns="0" rIns="0">
            <a:spAutoFit/>
          </a:bodyPr>
          <a:lstStyle/>
          <a:p>
            <a:pPr algn="l">
              <a:lnSpc>
                <a:spcPts val="6536"/>
              </a:lnSpc>
            </a:pPr>
            <a:r>
              <a:rPr lang="en-US" sz="5446" b="true">
                <a:solidFill>
                  <a:srgbClr val="FFFFFF"/>
                </a:solidFill>
                <a:latin typeface="Rasputin Light Bold"/>
                <a:ea typeface="Rasputin Light Bold"/>
                <a:cs typeface="Rasputin Light Bold"/>
                <a:sym typeface="Rasputin Light Bold"/>
              </a:rPr>
              <a:t>keypad</a:t>
            </a:r>
          </a:p>
        </p:txBody>
      </p:sp>
      <p:sp>
        <p:nvSpPr>
          <p:cNvPr name="TextBox 11" id="11"/>
          <p:cNvSpPr txBox="true"/>
          <p:nvPr/>
        </p:nvSpPr>
        <p:spPr>
          <a:xfrm rot="0">
            <a:off x="11487846" y="1082885"/>
            <a:ext cx="6800154" cy="828675"/>
          </a:xfrm>
          <a:prstGeom prst="rect">
            <a:avLst/>
          </a:prstGeom>
        </p:spPr>
        <p:txBody>
          <a:bodyPr anchor="t" rtlCol="false" tIns="0" lIns="0" bIns="0" rIns="0">
            <a:spAutoFit/>
          </a:bodyPr>
          <a:lstStyle/>
          <a:p>
            <a:pPr algn="l">
              <a:lnSpc>
                <a:spcPts val="6454"/>
              </a:lnSpc>
            </a:pPr>
            <a:r>
              <a:rPr lang="en-US" sz="5378" b="true">
                <a:solidFill>
                  <a:srgbClr val="FFFFFF"/>
                </a:solidFill>
                <a:latin typeface="Rasputin Light Bold"/>
                <a:ea typeface="Rasputin Light Bold"/>
                <a:cs typeface="Rasputin Light Bold"/>
                <a:sym typeface="Rasputin Light Bold"/>
              </a:rPr>
              <a:t>Web Application</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8942897" y="375131"/>
            <a:ext cx="7096593" cy="9536739"/>
            <a:chOff x="0" y="0"/>
            <a:chExt cx="3663950" cy="4923790"/>
          </a:xfrm>
        </p:grpSpPr>
        <p:sp>
          <p:nvSpPr>
            <p:cNvPr name="Freeform 3" id="3"/>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2"/>
              <a:stretch>
                <a:fillRect l="0" t="-8592" r="0" b="-23379"/>
              </a:stretch>
            </a:blipFill>
          </p:spPr>
        </p:sp>
        <p:sp>
          <p:nvSpPr>
            <p:cNvPr name="Freeform 4" id="4"/>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Freeform 5" id="5"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3">
              <a:alphaModFix amt="21999"/>
              <a:extLst>
                <a:ext uri="{96DAC541-7B7A-43D3-8B79-37D633B846F1}">
                  <asvg:svgBlip xmlns:asvg="http://schemas.microsoft.com/office/drawing/2016/SVG/main" r:embed="rId4"/>
                </a:ext>
              </a:extLst>
            </a:blip>
            <a:stretch>
              <a:fillRect l="0" t="0" r="0" b="0"/>
            </a:stretch>
          </a:blipFill>
        </p:spPr>
      </p:sp>
      <p:sp>
        <p:nvSpPr>
          <p:cNvPr name="Freeform 6" id="6" descr="lined abstract shape"/>
          <p:cNvSpPr/>
          <p:nvPr/>
        </p:nvSpPr>
        <p:spPr>
          <a:xfrm flipH="false" flipV="false" rot="8743839">
            <a:off x="-2596254" y="4920069"/>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7" id="7"/>
          <p:cNvSpPr txBox="true"/>
          <p:nvPr/>
        </p:nvSpPr>
        <p:spPr>
          <a:xfrm rot="0">
            <a:off x="1655959" y="4049442"/>
            <a:ext cx="6704469" cy="1256242"/>
          </a:xfrm>
          <a:prstGeom prst="rect">
            <a:avLst/>
          </a:prstGeom>
        </p:spPr>
        <p:txBody>
          <a:bodyPr anchor="t" rtlCol="false" tIns="0" lIns="0" bIns="0" rIns="0">
            <a:spAutoFit/>
          </a:bodyPr>
          <a:lstStyle/>
          <a:p>
            <a:pPr algn="l">
              <a:lnSpc>
                <a:spcPts val="9719"/>
              </a:lnSpc>
            </a:pPr>
            <a:r>
              <a:rPr lang="en-US" sz="8099" b="true">
                <a:solidFill>
                  <a:srgbClr val="FFFFFF"/>
                </a:solidFill>
                <a:latin typeface="Rasputin Light Bold"/>
                <a:ea typeface="Rasputin Light Bold"/>
                <a:cs typeface="Rasputin Light Bold"/>
                <a:sym typeface="Rasputin Light Bold"/>
              </a:rPr>
              <a:t>Structure</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7034743" y="3020869"/>
            <a:ext cx="3589539" cy="4823792"/>
            <a:chOff x="0" y="0"/>
            <a:chExt cx="3663950" cy="4923790"/>
          </a:xfrm>
        </p:grpSpPr>
        <p:sp>
          <p:nvSpPr>
            <p:cNvPr name="Freeform 3" id="3"/>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2"/>
              <a:stretch>
                <a:fillRect l="-17477" t="0" r="-17477" b="0"/>
              </a:stretch>
            </a:blipFill>
          </p:spPr>
        </p:sp>
        <p:sp>
          <p:nvSpPr>
            <p:cNvPr name="Freeform 4" id="4" descr="photo frame"/>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grpSp>
        <p:nvGrpSpPr>
          <p:cNvPr name="Group 5" id="5"/>
          <p:cNvGrpSpPr>
            <a:grpSpLocks noChangeAspect="true"/>
          </p:cNvGrpSpPr>
          <p:nvPr/>
        </p:nvGrpSpPr>
        <p:grpSpPr>
          <a:xfrm rot="0">
            <a:off x="12650830" y="3020869"/>
            <a:ext cx="3589539" cy="4823792"/>
            <a:chOff x="0" y="0"/>
            <a:chExt cx="3663950" cy="4923790"/>
          </a:xfrm>
        </p:grpSpPr>
        <p:sp>
          <p:nvSpPr>
            <p:cNvPr name="Freeform 6" id="6"/>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3"/>
              <a:stretch>
                <a:fillRect l="-17477" t="0" r="-17477" b="0"/>
              </a:stretch>
            </a:blipFill>
          </p:spPr>
        </p:sp>
        <p:sp>
          <p:nvSpPr>
            <p:cNvPr name="Freeform 7" id="7"/>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
        <p:nvSpPr>
          <p:cNvPr name="Freeform 8" id="8" descr="green organic blob"/>
          <p:cNvSpPr/>
          <p:nvPr/>
        </p:nvSpPr>
        <p:spPr>
          <a:xfrm flipH="false" flipV="false" rot="0">
            <a:off x="-3849591" y="5642381"/>
            <a:ext cx="8857785" cy="8525618"/>
          </a:xfrm>
          <a:custGeom>
            <a:avLst/>
            <a:gdLst/>
            <a:ahLst/>
            <a:cxnLst/>
            <a:rect r="r" b="b" t="t" l="l"/>
            <a:pathLst>
              <a:path h="8525618" w="8857785">
                <a:moveTo>
                  <a:pt x="0" y="0"/>
                </a:moveTo>
                <a:lnTo>
                  <a:pt x="8857785" y="0"/>
                </a:lnTo>
                <a:lnTo>
                  <a:pt x="8857785" y="8525618"/>
                </a:lnTo>
                <a:lnTo>
                  <a:pt x="0" y="8525618"/>
                </a:lnTo>
                <a:lnTo>
                  <a:pt x="0" y="0"/>
                </a:lnTo>
                <a:close/>
              </a:path>
            </a:pathLst>
          </a:custGeom>
          <a:blipFill>
            <a:blip r:embed="rId4">
              <a:alphaModFix amt="21999"/>
              <a:extLst>
                <a:ext uri="{96DAC541-7B7A-43D3-8B79-37D633B846F1}">
                  <asvg:svgBlip xmlns:asvg="http://schemas.microsoft.com/office/drawing/2016/SVG/main" r:embed="rId5"/>
                </a:ext>
              </a:extLst>
            </a:blip>
            <a:stretch>
              <a:fillRect l="0" t="0" r="0" b="0"/>
            </a:stretch>
          </a:blipFill>
        </p:spPr>
      </p:sp>
      <p:sp>
        <p:nvSpPr>
          <p:cNvPr name="Freeform 9" id="9" descr="lined abstract shape"/>
          <p:cNvSpPr/>
          <p:nvPr/>
        </p:nvSpPr>
        <p:spPr>
          <a:xfrm flipH="false" flipV="false" rot="8743839">
            <a:off x="-2596254" y="4920069"/>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10" id="10"/>
          <p:cNvSpPr txBox="true"/>
          <p:nvPr/>
        </p:nvSpPr>
        <p:spPr>
          <a:xfrm rot="0">
            <a:off x="579301" y="409077"/>
            <a:ext cx="5693835" cy="2376741"/>
          </a:xfrm>
          <a:prstGeom prst="rect">
            <a:avLst/>
          </a:prstGeom>
        </p:spPr>
        <p:txBody>
          <a:bodyPr anchor="t" rtlCol="false" tIns="0" lIns="0" bIns="0" rIns="0">
            <a:spAutoFit/>
          </a:bodyPr>
          <a:lstStyle/>
          <a:p>
            <a:pPr algn="l">
              <a:lnSpc>
                <a:spcPts val="9410"/>
              </a:lnSpc>
            </a:pPr>
            <a:r>
              <a:rPr lang="en-US" sz="7841">
                <a:solidFill>
                  <a:srgbClr val="FFFFFF"/>
                </a:solidFill>
                <a:latin typeface="Rasputin Light"/>
                <a:ea typeface="Rasputin Light"/>
                <a:cs typeface="Rasputin Light"/>
                <a:sym typeface="Rasputin Light"/>
              </a:rPr>
              <a:t>Hardware</a:t>
            </a:r>
          </a:p>
          <a:p>
            <a:pPr algn="l">
              <a:lnSpc>
                <a:spcPts val="9410"/>
              </a:lnSpc>
            </a:pPr>
            <a:r>
              <a:rPr lang="en-US" sz="7841">
                <a:solidFill>
                  <a:srgbClr val="FFFFFF"/>
                </a:solidFill>
                <a:latin typeface="Rasputin Light"/>
                <a:ea typeface="Rasputin Light"/>
                <a:cs typeface="Rasputin Light"/>
                <a:sym typeface="Rasputin Light"/>
              </a:rPr>
              <a:t>Modules</a:t>
            </a:r>
          </a:p>
        </p:txBody>
      </p:sp>
      <p:grpSp>
        <p:nvGrpSpPr>
          <p:cNvPr name="Group 11" id="11"/>
          <p:cNvGrpSpPr/>
          <p:nvPr/>
        </p:nvGrpSpPr>
        <p:grpSpPr>
          <a:xfrm rot="0">
            <a:off x="6069256" y="8184343"/>
            <a:ext cx="5520512" cy="1331587"/>
            <a:chOff x="0" y="0"/>
            <a:chExt cx="7360683" cy="1775449"/>
          </a:xfrm>
        </p:grpSpPr>
        <p:sp>
          <p:nvSpPr>
            <p:cNvPr name="TextBox 12" id="12"/>
            <p:cNvSpPr txBox="true"/>
            <p:nvPr/>
          </p:nvSpPr>
          <p:spPr>
            <a:xfrm rot="0">
              <a:off x="0" y="1160498"/>
              <a:ext cx="7360683" cy="614951"/>
            </a:xfrm>
            <a:prstGeom prst="rect">
              <a:avLst/>
            </a:prstGeom>
          </p:spPr>
          <p:txBody>
            <a:bodyPr anchor="t" rtlCol="false" tIns="0" lIns="0" bIns="0" rIns="0">
              <a:spAutoFit/>
            </a:bodyPr>
            <a:lstStyle/>
            <a:p>
              <a:pPr algn="l">
                <a:lnSpc>
                  <a:spcPts val="4067"/>
                </a:lnSpc>
              </a:pPr>
            </a:p>
          </p:txBody>
        </p:sp>
        <p:sp>
          <p:nvSpPr>
            <p:cNvPr name="TextBox 13" id="13"/>
            <p:cNvSpPr txBox="true"/>
            <p:nvPr/>
          </p:nvSpPr>
          <p:spPr>
            <a:xfrm rot="0">
              <a:off x="0" y="-9525"/>
              <a:ext cx="7360683" cy="784441"/>
            </a:xfrm>
            <a:prstGeom prst="rect">
              <a:avLst/>
            </a:prstGeom>
          </p:spPr>
          <p:txBody>
            <a:bodyPr anchor="t" rtlCol="false" tIns="0" lIns="0" bIns="0" rIns="0">
              <a:spAutoFit/>
            </a:bodyPr>
            <a:lstStyle/>
            <a:p>
              <a:pPr algn="ctr">
                <a:lnSpc>
                  <a:spcPts val="4648"/>
                </a:lnSpc>
              </a:pPr>
              <a:r>
                <a:rPr lang="en-US" b="true" sz="3874">
                  <a:solidFill>
                    <a:srgbClr val="FFFFFF"/>
                  </a:solidFill>
                  <a:latin typeface="Rasputin Light Bold"/>
                  <a:ea typeface="Rasputin Light Bold"/>
                  <a:cs typeface="Rasputin Light Bold"/>
                  <a:sym typeface="Rasputin Light Bold"/>
                </a:rPr>
                <a:t>Arduino MEGA</a:t>
              </a:r>
            </a:p>
          </p:txBody>
        </p:sp>
      </p:grpSp>
      <p:sp>
        <p:nvSpPr>
          <p:cNvPr name="TextBox 14" id="14"/>
          <p:cNvSpPr txBox="true"/>
          <p:nvPr/>
        </p:nvSpPr>
        <p:spPr>
          <a:xfrm rot="0">
            <a:off x="11685343" y="8773936"/>
            <a:ext cx="5520512" cy="480263"/>
          </a:xfrm>
          <a:prstGeom prst="rect">
            <a:avLst/>
          </a:prstGeom>
        </p:spPr>
        <p:txBody>
          <a:bodyPr anchor="t" rtlCol="false" tIns="0" lIns="0" bIns="0" rIns="0">
            <a:spAutoFit/>
          </a:bodyPr>
          <a:lstStyle/>
          <a:p>
            <a:pPr algn="l">
              <a:lnSpc>
                <a:spcPts val="4067"/>
              </a:lnSpc>
            </a:pPr>
          </a:p>
        </p:txBody>
      </p:sp>
      <p:sp>
        <p:nvSpPr>
          <p:cNvPr name="TextBox 15" id="15"/>
          <p:cNvSpPr txBox="true"/>
          <p:nvPr/>
        </p:nvSpPr>
        <p:spPr>
          <a:xfrm rot="0">
            <a:off x="11589768" y="8174818"/>
            <a:ext cx="5520512" cy="590712"/>
          </a:xfrm>
          <a:prstGeom prst="rect">
            <a:avLst/>
          </a:prstGeom>
        </p:spPr>
        <p:txBody>
          <a:bodyPr anchor="t" rtlCol="false" tIns="0" lIns="0" bIns="0" rIns="0">
            <a:spAutoFit/>
          </a:bodyPr>
          <a:lstStyle/>
          <a:p>
            <a:pPr algn="ctr">
              <a:lnSpc>
                <a:spcPts val="4648"/>
              </a:lnSpc>
            </a:pPr>
            <a:r>
              <a:rPr lang="en-US" b="true" sz="3874">
                <a:solidFill>
                  <a:srgbClr val="FFFFFF"/>
                </a:solidFill>
                <a:latin typeface="Rasputin Light Bold"/>
                <a:ea typeface="Rasputin Light Bold"/>
                <a:cs typeface="Rasputin Light Bold"/>
                <a:sym typeface="Rasputin Light Bold"/>
              </a:rPr>
              <a:t>PC Power supply</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shape"/>
          <p:cNvSpPr/>
          <p:nvPr/>
        </p:nvSpPr>
        <p:spPr>
          <a:xfrm flipH="false" flipV="false" rot="0">
            <a:off x="6775407" y="-3636889"/>
            <a:ext cx="8857785" cy="8525618"/>
          </a:xfrm>
          <a:custGeom>
            <a:avLst/>
            <a:gdLst/>
            <a:ahLst/>
            <a:cxnLst/>
            <a:rect r="r" b="b" t="t" l="l"/>
            <a:pathLst>
              <a:path h="8525618" w="8857785">
                <a:moveTo>
                  <a:pt x="0" y="0"/>
                </a:moveTo>
                <a:lnTo>
                  <a:pt x="8857785" y="0"/>
                </a:lnTo>
                <a:lnTo>
                  <a:pt x="8857785" y="8525619"/>
                </a:lnTo>
                <a:lnTo>
                  <a:pt x="0" y="8525619"/>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4243551">
            <a:off x="10864356" y="6003287"/>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295832" y="161259"/>
            <a:ext cx="6222981" cy="2108288"/>
            <a:chOff x="0" y="0"/>
            <a:chExt cx="8297309" cy="2811051"/>
          </a:xfrm>
        </p:grpSpPr>
        <p:sp>
          <p:nvSpPr>
            <p:cNvPr name="TextBox 5" id="5"/>
            <p:cNvSpPr txBox="true"/>
            <p:nvPr/>
          </p:nvSpPr>
          <p:spPr>
            <a:xfrm rot="0">
              <a:off x="0" y="2169065"/>
              <a:ext cx="8297309" cy="641986"/>
            </a:xfrm>
            <a:prstGeom prst="rect">
              <a:avLst/>
            </a:prstGeom>
          </p:spPr>
          <p:txBody>
            <a:bodyPr anchor="t" rtlCol="false" tIns="0" lIns="0" bIns="0" rIns="0">
              <a:spAutoFit/>
            </a:bodyPr>
            <a:lstStyle/>
            <a:p>
              <a:pPr algn="l">
                <a:lnSpc>
                  <a:spcPts val="4199"/>
                </a:lnSpc>
              </a:pPr>
            </a:p>
          </p:txBody>
        </p:sp>
        <p:sp>
          <p:nvSpPr>
            <p:cNvPr name="TextBox 6" id="6"/>
            <p:cNvSpPr txBox="true"/>
            <p:nvPr/>
          </p:nvSpPr>
          <p:spPr>
            <a:xfrm rot="0">
              <a:off x="0" y="0"/>
              <a:ext cx="8297309" cy="1778000"/>
            </a:xfrm>
            <a:prstGeom prst="rect">
              <a:avLst/>
            </a:prstGeom>
          </p:spPr>
          <p:txBody>
            <a:bodyPr anchor="t" rtlCol="false" tIns="0" lIns="0" bIns="0" rIns="0">
              <a:spAutoFit/>
            </a:bodyPr>
            <a:lstStyle/>
            <a:p>
              <a:pPr algn="l">
                <a:lnSpc>
                  <a:spcPts val="5280"/>
                </a:lnSpc>
              </a:pPr>
              <a:r>
                <a:rPr lang="en-US" sz="4400" b="true">
                  <a:solidFill>
                    <a:srgbClr val="3F260E"/>
                  </a:solidFill>
                  <a:latin typeface="Rasputin Light Bold"/>
                  <a:ea typeface="Rasputin Light Bold"/>
                  <a:cs typeface="Rasputin Light Bold"/>
                  <a:sym typeface="Rasputin Light Bold"/>
                </a:rPr>
                <a:t>Sesame dispensing stage</a:t>
              </a:r>
            </a:p>
          </p:txBody>
        </p:sp>
      </p:grpSp>
      <p:grpSp>
        <p:nvGrpSpPr>
          <p:cNvPr name="Group 7" id="7"/>
          <p:cNvGrpSpPr/>
          <p:nvPr/>
        </p:nvGrpSpPr>
        <p:grpSpPr>
          <a:xfrm rot="0">
            <a:off x="295832" y="2200023"/>
            <a:ext cx="8994543" cy="5590228"/>
            <a:chOff x="0" y="0"/>
            <a:chExt cx="11992724" cy="7453637"/>
          </a:xfrm>
        </p:grpSpPr>
        <p:sp>
          <p:nvSpPr>
            <p:cNvPr name="TextBox 8" id="8"/>
            <p:cNvSpPr txBox="true"/>
            <p:nvPr/>
          </p:nvSpPr>
          <p:spPr>
            <a:xfrm rot="0">
              <a:off x="0" y="6923314"/>
              <a:ext cx="11992724" cy="530323"/>
            </a:xfrm>
            <a:prstGeom prst="rect">
              <a:avLst/>
            </a:prstGeom>
          </p:spPr>
          <p:txBody>
            <a:bodyPr anchor="t" rtlCol="false" tIns="0" lIns="0" bIns="0" rIns="0">
              <a:spAutoFit/>
            </a:bodyPr>
            <a:lstStyle/>
            <a:p>
              <a:pPr algn="l">
                <a:lnSpc>
                  <a:spcPts val="3428"/>
                </a:lnSpc>
              </a:pPr>
            </a:p>
          </p:txBody>
        </p:sp>
        <p:sp>
          <p:nvSpPr>
            <p:cNvPr name="TextBox 9" id="9"/>
            <p:cNvSpPr txBox="true"/>
            <p:nvPr/>
          </p:nvSpPr>
          <p:spPr>
            <a:xfrm rot="0">
              <a:off x="0" y="-9525"/>
              <a:ext cx="11992724" cy="6619795"/>
            </a:xfrm>
            <a:prstGeom prst="rect">
              <a:avLst/>
            </a:prstGeom>
          </p:spPr>
          <p:txBody>
            <a:bodyPr anchor="t" rtlCol="false" tIns="0" lIns="0" bIns="0" rIns="0">
              <a:spAutoFit/>
            </a:bodyPr>
            <a:lstStyle/>
            <a:p>
              <a:pPr algn="l">
                <a:lnSpc>
                  <a:spcPts val="3280"/>
                </a:lnSpc>
              </a:pPr>
              <a:r>
                <a:rPr lang="en-US" sz="2733" b="true">
                  <a:solidFill>
                    <a:srgbClr val="FFFFFF"/>
                  </a:solidFill>
                  <a:latin typeface="Rasputin Light Bold"/>
                  <a:ea typeface="Rasputin Light Bold"/>
                  <a:cs typeface="Rasputin Light Bold"/>
                  <a:sym typeface="Rasputin Light Bold"/>
                </a:rPr>
                <a:t>This stage consists of two components:</a:t>
              </a:r>
            </a:p>
            <a:p>
              <a:pPr algn="l" marL="590190" indent="-295095" lvl="1">
                <a:lnSpc>
                  <a:spcPts val="3280"/>
                </a:lnSpc>
                <a:buAutoNum type="arabicPeriod" startAt="1"/>
              </a:pPr>
              <a:r>
                <a:rPr lang="en-US" b="true" sz="2733">
                  <a:solidFill>
                    <a:srgbClr val="FFFFFF"/>
                  </a:solidFill>
                  <a:latin typeface="Rasputin Light Bold"/>
                  <a:ea typeface="Rasputin Light Bold"/>
                  <a:cs typeface="Rasputin Light Bold"/>
                  <a:sym typeface="Rasputin Light Bold"/>
                </a:rPr>
                <a:t>NEMA 23 Stepper Motor</a:t>
              </a:r>
            </a:p>
            <a:p>
              <a:pPr algn="l" marL="1180380" indent="-393460" lvl="2">
                <a:lnSpc>
                  <a:spcPts val="3280"/>
                </a:lnSpc>
                <a:buFont typeface="Arial"/>
                <a:buChar char="⚬"/>
              </a:pPr>
              <a:r>
                <a:rPr lang="en-US" b="true" sz="2733">
                  <a:solidFill>
                    <a:srgbClr val="FFFFFF"/>
                  </a:solidFill>
                  <a:latin typeface="Rasputin Light Bold"/>
                  <a:ea typeface="Rasputin Light Bold"/>
                  <a:cs typeface="Rasputin Light Bold"/>
                  <a:sym typeface="Rasputin Light Bold"/>
                </a:rPr>
                <a:t>Controlled by a microstep driver.</a:t>
              </a:r>
            </a:p>
            <a:p>
              <a:pPr algn="l" marL="1180380" indent="-393460" lvl="2">
                <a:lnSpc>
                  <a:spcPts val="3280"/>
                </a:lnSpc>
                <a:buFont typeface="Arial"/>
                <a:buChar char="⚬"/>
              </a:pPr>
              <a:r>
                <a:rPr lang="en-US" b="true" sz="2733">
                  <a:solidFill>
                    <a:srgbClr val="FFFFFF"/>
                  </a:solidFill>
                  <a:latin typeface="Rasputin Light Bold"/>
                  <a:ea typeface="Rasputin Light Bold"/>
                  <a:cs typeface="Rasputin Light Bold"/>
                  <a:sym typeface="Rasputin Light Bold"/>
                </a:rPr>
                <a:t>Rotates a knob to release white sesame seeds from the container.</a:t>
              </a:r>
            </a:p>
            <a:p>
              <a:pPr algn="l" marL="590190" indent="-295095" lvl="1">
                <a:lnSpc>
                  <a:spcPts val="3280"/>
                </a:lnSpc>
                <a:buAutoNum type="arabicPeriod" startAt="1"/>
              </a:pPr>
              <a:r>
                <a:rPr lang="en-US" b="true" sz="2733">
                  <a:solidFill>
                    <a:srgbClr val="FFFFFF"/>
                  </a:solidFill>
                  <a:latin typeface="Rasputin Light Bold"/>
                  <a:ea typeface="Rasputin Light Bold"/>
                  <a:cs typeface="Rasputin Light Bold"/>
                  <a:sym typeface="Rasputin Light Bold"/>
                </a:rPr>
                <a:t>Ultrasonic Sensor</a:t>
              </a:r>
            </a:p>
            <a:p>
              <a:pPr algn="l" marL="1180380" indent="-393460" lvl="2">
                <a:lnSpc>
                  <a:spcPts val="3280"/>
                </a:lnSpc>
                <a:buFont typeface="Arial"/>
                <a:buChar char="⚬"/>
              </a:pPr>
              <a:r>
                <a:rPr lang="en-US" b="true" sz="2733">
                  <a:solidFill>
                    <a:srgbClr val="FFFFFF"/>
                  </a:solidFill>
                  <a:latin typeface="Rasputin Light Bold"/>
                  <a:ea typeface="Rasputin Light Bold"/>
                  <a:cs typeface="Rasputin Light Bold"/>
                  <a:sym typeface="Rasputin Light Bold"/>
                </a:rPr>
                <a:t>Measures the amount of sesame available.</a:t>
              </a:r>
            </a:p>
            <a:p>
              <a:pPr algn="l" marL="1180380" indent="-393460" lvl="2">
                <a:lnSpc>
                  <a:spcPts val="3280"/>
                </a:lnSpc>
                <a:buFont typeface="Arial"/>
                <a:buChar char="⚬"/>
              </a:pPr>
              <a:r>
                <a:rPr lang="en-US" b="true" sz="2733">
                  <a:solidFill>
                    <a:srgbClr val="FFFFFF"/>
                  </a:solidFill>
                  <a:latin typeface="Rasputin Light Bold"/>
                  <a:ea typeface="Rasputin Light Bold"/>
                  <a:cs typeface="Rasputin Light Bold"/>
                  <a:sym typeface="Rasputin Light Bold"/>
                </a:rPr>
                <a:t>Ensures there is enough to meet the user's selected quantity before starting the process.</a:t>
              </a:r>
            </a:p>
            <a:p>
              <a:pPr algn="l">
                <a:lnSpc>
                  <a:spcPts val="3280"/>
                </a:lnSpc>
              </a:pPr>
            </a:p>
          </p:txBody>
        </p:sp>
      </p:grpSp>
      <p:grpSp>
        <p:nvGrpSpPr>
          <p:cNvPr name="Group 10" id="10"/>
          <p:cNvGrpSpPr>
            <a:grpSpLocks noChangeAspect="true"/>
          </p:cNvGrpSpPr>
          <p:nvPr/>
        </p:nvGrpSpPr>
        <p:grpSpPr>
          <a:xfrm rot="0">
            <a:off x="297376" y="7052501"/>
            <a:ext cx="2301784" cy="2301784"/>
            <a:chOff x="0" y="0"/>
            <a:chExt cx="14840029" cy="14840029"/>
          </a:xfrm>
        </p:grpSpPr>
        <p:sp>
          <p:nvSpPr>
            <p:cNvPr name="Freeform 11" id="11"/>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2" id="12"/>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3" id="13"/>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6"/>
              <a:stretch>
                <a:fillRect l="223" t="-286" r="223" b="0"/>
              </a:stretch>
            </a:blipFill>
          </p:spPr>
        </p:sp>
      </p:grpSp>
      <p:grpSp>
        <p:nvGrpSpPr>
          <p:cNvPr name="Group 14" id="14"/>
          <p:cNvGrpSpPr>
            <a:grpSpLocks noChangeAspect="true"/>
          </p:cNvGrpSpPr>
          <p:nvPr/>
        </p:nvGrpSpPr>
        <p:grpSpPr>
          <a:xfrm rot="0">
            <a:off x="5548645" y="7052501"/>
            <a:ext cx="2301784" cy="2301784"/>
            <a:chOff x="0" y="0"/>
            <a:chExt cx="14840029" cy="14840029"/>
          </a:xfrm>
        </p:grpSpPr>
        <p:sp>
          <p:nvSpPr>
            <p:cNvPr name="Freeform 15" id="15"/>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6" id="16"/>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7" id="17"/>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7"/>
              <a:stretch>
                <a:fillRect l="223" t="0" r="223" b="0"/>
              </a:stretch>
            </a:blipFill>
          </p:spPr>
        </p:sp>
      </p:grpSp>
      <p:grpSp>
        <p:nvGrpSpPr>
          <p:cNvPr name="Group 18" id="18"/>
          <p:cNvGrpSpPr>
            <a:grpSpLocks noChangeAspect="true"/>
          </p:cNvGrpSpPr>
          <p:nvPr/>
        </p:nvGrpSpPr>
        <p:grpSpPr>
          <a:xfrm rot="0">
            <a:off x="2923010" y="7052501"/>
            <a:ext cx="2301784" cy="2301784"/>
            <a:chOff x="0" y="0"/>
            <a:chExt cx="14840029" cy="14840029"/>
          </a:xfrm>
        </p:grpSpPr>
        <p:sp>
          <p:nvSpPr>
            <p:cNvPr name="Freeform 19" id="19"/>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20" id="20"/>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1" id="21"/>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8"/>
              <a:stretch>
                <a:fillRect l="-4302" t="0" r="-4302" b="0"/>
              </a:stretch>
            </a:blipFill>
          </p:spPr>
        </p:sp>
      </p:grpSp>
      <p:sp>
        <p:nvSpPr>
          <p:cNvPr name="TextBox 22" id="22"/>
          <p:cNvSpPr txBox="true"/>
          <p:nvPr/>
        </p:nvSpPr>
        <p:spPr>
          <a:xfrm rot="0">
            <a:off x="10112680" y="8127193"/>
            <a:ext cx="5520512" cy="480263"/>
          </a:xfrm>
          <a:prstGeom prst="rect">
            <a:avLst/>
          </a:prstGeom>
        </p:spPr>
        <p:txBody>
          <a:bodyPr anchor="t" rtlCol="false" tIns="0" lIns="0" bIns="0" rIns="0">
            <a:spAutoFit/>
          </a:bodyPr>
          <a:lstStyle/>
          <a:p>
            <a:pPr algn="l">
              <a:lnSpc>
                <a:spcPts val="4067"/>
              </a:lnSpc>
            </a:pPr>
          </a:p>
        </p:txBody>
      </p:sp>
      <p:grpSp>
        <p:nvGrpSpPr>
          <p:cNvPr name="Group 23" id="23"/>
          <p:cNvGrpSpPr/>
          <p:nvPr/>
        </p:nvGrpSpPr>
        <p:grpSpPr>
          <a:xfrm rot="0">
            <a:off x="-1446610" y="9486860"/>
            <a:ext cx="5520512" cy="1436200"/>
            <a:chOff x="0" y="0"/>
            <a:chExt cx="7360683" cy="1914934"/>
          </a:xfrm>
        </p:grpSpPr>
        <p:sp>
          <p:nvSpPr>
            <p:cNvPr name="TextBox 24" id="24"/>
            <p:cNvSpPr txBox="true"/>
            <p:nvPr/>
          </p:nvSpPr>
          <p:spPr>
            <a:xfrm rot="0">
              <a:off x="0" y="1299983"/>
              <a:ext cx="7360683" cy="614951"/>
            </a:xfrm>
            <a:prstGeom prst="rect">
              <a:avLst/>
            </a:prstGeom>
          </p:spPr>
          <p:txBody>
            <a:bodyPr anchor="t" rtlCol="false" tIns="0" lIns="0" bIns="0" rIns="0">
              <a:spAutoFit/>
            </a:bodyPr>
            <a:lstStyle/>
            <a:p>
              <a:pPr algn="l">
                <a:lnSpc>
                  <a:spcPts val="4067"/>
                </a:lnSpc>
              </a:pPr>
            </a:p>
          </p:txBody>
        </p:sp>
        <p:sp>
          <p:nvSpPr>
            <p:cNvPr name="TextBox 25" id="25"/>
            <p:cNvSpPr txBox="true"/>
            <p:nvPr/>
          </p:nvSpPr>
          <p:spPr>
            <a:xfrm rot="0">
              <a:off x="0" y="-9525"/>
              <a:ext cx="7360683" cy="923925"/>
            </a:xfrm>
            <a:prstGeom prst="rect">
              <a:avLst/>
            </a:prstGeom>
          </p:spPr>
          <p:txBody>
            <a:bodyPr anchor="t" rtlCol="false" tIns="0" lIns="0" bIns="0" rIns="0">
              <a:spAutoFit/>
            </a:bodyPr>
            <a:lstStyle/>
            <a:p>
              <a:pPr algn="ctr">
                <a:lnSpc>
                  <a:spcPts val="2760"/>
                </a:lnSpc>
              </a:pPr>
              <a:r>
                <a:rPr lang="en-US" b="true" sz="2300">
                  <a:solidFill>
                    <a:srgbClr val="FFFFFF"/>
                  </a:solidFill>
                  <a:latin typeface="Rasputin Light Bold"/>
                  <a:ea typeface="Rasputin Light Bold"/>
                  <a:cs typeface="Rasputin Light Bold"/>
                  <a:sym typeface="Rasputin Light Bold"/>
                </a:rPr>
                <a:t>NEMA23 </a:t>
              </a:r>
            </a:p>
            <a:p>
              <a:pPr algn="ctr">
                <a:lnSpc>
                  <a:spcPts val="2760"/>
                </a:lnSpc>
              </a:pPr>
              <a:r>
                <a:rPr lang="en-US" b="true" sz="2300">
                  <a:solidFill>
                    <a:srgbClr val="FFFFFF"/>
                  </a:solidFill>
                  <a:latin typeface="Rasputin Light Bold"/>
                  <a:ea typeface="Rasputin Light Bold"/>
                  <a:cs typeface="Rasputin Light Bold"/>
                  <a:sym typeface="Rasputin Light Bold"/>
                </a:rPr>
                <a:t>MOTOR</a:t>
              </a:r>
            </a:p>
          </p:txBody>
        </p:sp>
      </p:grpSp>
      <p:grpSp>
        <p:nvGrpSpPr>
          <p:cNvPr name="Group 26" id="26"/>
          <p:cNvGrpSpPr/>
          <p:nvPr/>
        </p:nvGrpSpPr>
        <p:grpSpPr>
          <a:xfrm rot="0">
            <a:off x="4661166" y="9486860"/>
            <a:ext cx="4629209" cy="1204321"/>
            <a:chOff x="0" y="0"/>
            <a:chExt cx="6172279" cy="1605762"/>
          </a:xfrm>
        </p:grpSpPr>
        <p:sp>
          <p:nvSpPr>
            <p:cNvPr name="TextBox 27" id="27"/>
            <p:cNvSpPr txBox="true"/>
            <p:nvPr/>
          </p:nvSpPr>
          <p:spPr>
            <a:xfrm rot="0">
              <a:off x="0" y="1077794"/>
              <a:ext cx="6172279" cy="527968"/>
            </a:xfrm>
            <a:prstGeom prst="rect">
              <a:avLst/>
            </a:prstGeom>
          </p:spPr>
          <p:txBody>
            <a:bodyPr anchor="t" rtlCol="false" tIns="0" lIns="0" bIns="0" rIns="0">
              <a:spAutoFit/>
            </a:bodyPr>
            <a:lstStyle/>
            <a:p>
              <a:pPr algn="l">
                <a:lnSpc>
                  <a:spcPts val="3411"/>
                </a:lnSpc>
              </a:pPr>
            </a:p>
          </p:txBody>
        </p:sp>
        <p:sp>
          <p:nvSpPr>
            <p:cNvPr name="TextBox 28" id="28"/>
            <p:cNvSpPr txBox="true"/>
            <p:nvPr/>
          </p:nvSpPr>
          <p:spPr>
            <a:xfrm rot="0">
              <a:off x="0" y="-9525"/>
              <a:ext cx="6172279" cy="776292"/>
            </a:xfrm>
            <a:prstGeom prst="rect">
              <a:avLst/>
            </a:prstGeom>
          </p:spPr>
          <p:txBody>
            <a:bodyPr anchor="t" rtlCol="false" tIns="0" lIns="0" bIns="0" rIns="0">
              <a:spAutoFit/>
            </a:bodyPr>
            <a:lstStyle/>
            <a:p>
              <a:pPr algn="ctr">
                <a:lnSpc>
                  <a:spcPts val="2314"/>
                </a:lnSpc>
              </a:pPr>
              <a:r>
                <a:rPr lang="en-US" b="true" sz="1928">
                  <a:solidFill>
                    <a:srgbClr val="FFFFFF"/>
                  </a:solidFill>
                  <a:latin typeface="Rasputin Light Bold"/>
                  <a:ea typeface="Rasputin Light Bold"/>
                  <a:cs typeface="Rasputin Light Bold"/>
                  <a:sym typeface="Rasputin Light Bold"/>
                </a:rPr>
                <a:t>TB6600 MICROSTEP </a:t>
              </a:r>
            </a:p>
            <a:p>
              <a:pPr algn="ctr">
                <a:lnSpc>
                  <a:spcPts val="2314"/>
                </a:lnSpc>
              </a:pPr>
              <a:r>
                <a:rPr lang="en-US" b="true" sz="1928">
                  <a:solidFill>
                    <a:srgbClr val="FFFFFF"/>
                  </a:solidFill>
                  <a:latin typeface="Rasputin Light Bold"/>
                  <a:ea typeface="Rasputin Light Bold"/>
                  <a:cs typeface="Rasputin Light Bold"/>
                  <a:sym typeface="Rasputin Light Bold"/>
                </a:rPr>
                <a:t>DRIVER</a:t>
              </a:r>
            </a:p>
          </p:txBody>
        </p:sp>
      </p:grpSp>
      <p:grpSp>
        <p:nvGrpSpPr>
          <p:cNvPr name="Group 29" id="29"/>
          <p:cNvGrpSpPr/>
          <p:nvPr/>
        </p:nvGrpSpPr>
        <p:grpSpPr>
          <a:xfrm rot="0">
            <a:off x="1628992" y="9486860"/>
            <a:ext cx="4889821" cy="1272122"/>
            <a:chOff x="0" y="0"/>
            <a:chExt cx="6519762" cy="1696162"/>
          </a:xfrm>
        </p:grpSpPr>
        <p:sp>
          <p:nvSpPr>
            <p:cNvPr name="TextBox 30" id="30"/>
            <p:cNvSpPr txBox="true"/>
            <p:nvPr/>
          </p:nvSpPr>
          <p:spPr>
            <a:xfrm rot="0">
              <a:off x="0" y="1152286"/>
              <a:ext cx="6519762" cy="543877"/>
            </a:xfrm>
            <a:prstGeom prst="rect">
              <a:avLst/>
            </a:prstGeom>
          </p:spPr>
          <p:txBody>
            <a:bodyPr anchor="t" rtlCol="false" tIns="0" lIns="0" bIns="0" rIns="0">
              <a:spAutoFit/>
            </a:bodyPr>
            <a:lstStyle/>
            <a:p>
              <a:pPr algn="l">
                <a:lnSpc>
                  <a:spcPts val="3603"/>
                </a:lnSpc>
              </a:pPr>
            </a:p>
          </p:txBody>
        </p:sp>
        <p:sp>
          <p:nvSpPr>
            <p:cNvPr name="TextBox 31" id="31"/>
            <p:cNvSpPr txBox="true"/>
            <p:nvPr/>
          </p:nvSpPr>
          <p:spPr>
            <a:xfrm rot="0">
              <a:off x="0" y="-9525"/>
              <a:ext cx="6519762"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ULTRASONIC</a:t>
              </a:r>
            </a:p>
            <a:p>
              <a:pPr algn="ctr">
                <a:lnSpc>
                  <a:spcPts val="2444"/>
                </a:lnSpc>
              </a:pPr>
              <a:r>
                <a:rPr lang="en-US" b="true" sz="2037">
                  <a:solidFill>
                    <a:srgbClr val="FFFFFF"/>
                  </a:solidFill>
                  <a:latin typeface="Rasputin Light Bold"/>
                  <a:ea typeface="Rasputin Light Bold"/>
                  <a:cs typeface="Rasputin Light Bold"/>
                  <a:sym typeface="Rasputin Light Bold"/>
                </a:rPr>
                <a:t>SENSOR</a:t>
              </a:r>
            </a:p>
          </p:txBody>
        </p:sp>
      </p:grpSp>
      <p:sp>
        <p:nvSpPr>
          <p:cNvPr name="TextBox 32" id="32"/>
          <p:cNvSpPr txBox="true"/>
          <p:nvPr/>
        </p:nvSpPr>
        <p:spPr>
          <a:xfrm rot="0">
            <a:off x="7106077" y="5838289"/>
            <a:ext cx="5520512" cy="480263"/>
          </a:xfrm>
          <a:prstGeom prst="rect">
            <a:avLst/>
          </a:prstGeom>
        </p:spPr>
        <p:txBody>
          <a:bodyPr anchor="t" rtlCol="false" tIns="0" lIns="0" bIns="0" rIns="0">
            <a:spAutoFit/>
          </a:bodyPr>
          <a:lstStyle/>
          <a:p>
            <a:pPr algn="l">
              <a:lnSpc>
                <a:spcPts val="4067"/>
              </a:lnSpc>
            </a:pPr>
          </a:p>
        </p:txBody>
      </p:sp>
      <p:grpSp>
        <p:nvGrpSpPr>
          <p:cNvPr name="Group 33" id="33"/>
          <p:cNvGrpSpPr>
            <a:grpSpLocks noChangeAspect="true"/>
          </p:cNvGrpSpPr>
          <p:nvPr/>
        </p:nvGrpSpPr>
        <p:grpSpPr>
          <a:xfrm rot="0">
            <a:off x="9866333" y="771619"/>
            <a:ext cx="6127348" cy="8234221"/>
            <a:chOff x="0" y="0"/>
            <a:chExt cx="3663950" cy="4923790"/>
          </a:xfrm>
        </p:grpSpPr>
        <p:sp>
          <p:nvSpPr>
            <p:cNvPr name="Freeform 34" id="34"/>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9"/>
              <a:stretch>
                <a:fillRect l="0" t="-408" r="0" b="-8359"/>
              </a:stretch>
            </a:blipFill>
          </p:spPr>
        </p:sp>
        <p:sp>
          <p:nvSpPr>
            <p:cNvPr name="Freeform 35" id="35"/>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DCBB88"/>
        </a:solidFill>
      </p:bgPr>
    </p:bg>
    <p:spTree>
      <p:nvGrpSpPr>
        <p:cNvPr id="1" name=""/>
        <p:cNvGrpSpPr/>
        <p:nvPr/>
      </p:nvGrpSpPr>
      <p:grpSpPr>
        <a:xfrm>
          <a:off x="0" y="0"/>
          <a:ext cx="0" cy="0"/>
          <a:chOff x="0" y="0"/>
          <a:chExt cx="0" cy="0"/>
        </a:xfrm>
      </p:grpSpPr>
      <p:sp>
        <p:nvSpPr>
          <p:cNvPr name="Freeform 2" id="2" descr="green organic shape"/>
          <p:cNvSpPr/>
          <p:nvPr/>
        </p:nvSpPr>
        <p:spPr>
          <a:xfrm flipH="false" flipV="false" rot="0">
            <a:off x="6775407" y="-3636889"/>
            <a:ext cx="8857785" cy="8525618"/>
          </a:xfrm>
          <a:custGeom>
            <a:avLst/>
            <a:gdLst/>
            <a:ahLst/>
            <a:cxnLst/>
            <a:rect r="r" b="b" t="t" l="l"/>
            <a:pathLst>
              <a:path h="8525618" w="8857785">
                <a:moveTo>
                  <a:pt x="0" y="0"/>
                </a:moveTo>
                <a:lnTo>
                  <a:pt x="8857785" y="0"/>
                </a:lnTo>
                <a:lnTo>
                  <a:pt x="8857785" y="8525619"/>
                </a:lnTo>
                <a:lnTo>
                  <a:pt x="0" y="8525619"/>
                </a:lnTo>
                <a:lnTo>
                  <a:pt x="0" y="0"/>
                </a:lnTo>
                <a:close/>
              </a:path>
            </a:pathLst>
          </a:custGeom>
          <a:blipFill>
            <a:blip r:embed="rId2">
              <a:alphaModFix amt="21999"/>
              <a:extLst>
                <a:ext uri="{96DAC541-7B7A-43D3-8B79-37D633B846F1}">
                  <asvg:svgBlip xmlns:asvg="http://schemas.microsoft.com/office/drawing/2016/SVG/main" r:embed="rId3"/>
                </a:ext>
              </a:extLst>
            </a:blip>
            <a:stretch>
              <a:fillRect l="0" t="0" r="0" b="0"/>
            </a:stretch>
          </a:blipFill>
        </p:spPr>
      </p:sp>
      <p:sp>
        <p:nvSpPr>
          <p:cNvPr name="Freeform 3" id="3" descr="lined abstract shape"/>
          <p:cNvSpPr/>
          <p:nvPr/>
        </p:nvSpPr>
        <p:spPr>
          <a:xfrm flipH="false" flipV="false" rot="4243551">
            <a:off x="12675557" y="7091733"/>
            <a:ext cx="5915271" cy="9375789"/>
          </a:xfrm>
          <a:custGeom>
            <a:avLst/>
            <a:gdLst/>
            <a:ahLst/>
            <a:cxnLst/>
            <a:rect r="r" b="b" t="t" l="l"/>
            <a:pathLst>
              <a:path h="9375789" w="5915271">
                <a:moveTo>
                  <a:pt x="0" y="0"/>
                </a:moveTo>
                <a:lnTo>
                  <a:pt x="5915271" y="0"/>
                </a:lnTo>
                <a:lnTo>
                  <a:pt x="5915271" y="9375789"/>
                </a:lnTo>
                <a:lnTo>
                  <a:pt x="0" y="937578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552426" y="475828"/>
            <a:ext cx="6222981" cy="1441538"/>
            <a:chOff x="0" y="0"/>
            <a:chExt cx="8297309" cy="1922051"/>
          </a:xfrm>
        </p:grpSpPr>
        <p:sp>
          <p:nvSpPr>
            <p:cNvPr name="TextBox 5" id="5"/>
            <p:cNvSpPr txBox="true"/>
            <p:nvPr/>
          </p:nvSpPr>
          <p:spPr>
            <a:xfrm rot="0">
              <a:off x="0" y="1280065"/>
              <a:ext cx="8297309" cy="641986"/>
            </a:xfrm>
            <a:prstGeom prst="rect">
              <a:avLst/>
            </a:prstGeom>
          </p:spPr>
          <p:txBody>
            <a:bodyPr anchor="t" rtlCol="false" tIns="0" lIns="0" bIns="0" rIns="0">
              <a:spAutoFit/>
            </a:bodyPr>
            <a:lstStyle/>
            <a:p>
              <a:pPr algn="l">
                <a:lnSpc>
                  <a:spcPts val="4199"/>
                </a:lnSpc>
              </a:pPr>
            </a:p>
          </p:txBody>
        </p:sp>
        <p:sp>
          <p:nvSpPr>
            <p:cNvPr name="TextBox 6" id="6"/>
            <p:cNvSpPr txBox="true"/>
            <p:nvPr/>
          </p:nvSpPr>
          <p:spPr>
            <a:xfrm rot="0">
              <a:off x="0" y="0"/>
              <a:ext cx="8297309" cy="889000"/>
            </a:xfrm>
            <a:prstGeom prst="rect">
              <a:avLst/>
            </a:prstGeom>
          </p:spPr>
          <p:txBody>
            <a:bodyPr anchor="t" rtlCol="false" tIns="0" lIns="0" bIns="0" rIns="0">
              <a:spAutoFit/>
            </a:bodyPr>
            <a:lstStyle/>
            <a:p>
              <a:pPr algn="l">
                <a:lnSpc>
                  <a:spcPts val="5280"/>
                </a:lnSpc>
              </a:pPr>
              <a:r>
                <a:rPr lang="en-US" sz="4400" b="true">
                  <a:solidFill>
                    <a:srgbClr val="3F260E"/>
                  </a:solidFill>
                  <a:latin typeface="Rasputin Light Bold"/>
                  <a:ea typeface="Rasputin Light Bold"/>
                  <a:cs typeface="Rasputin Light Bold"/>
                  <a:sym typeface="Rasputin Light Bold"/>
                </a:rPr>
                <a:t>Grinding stage</a:t>
              </a:r>
            </a:p>
          </p:txBody>
        </p:sp>
      </p:grpSp>
      <p:sp>
        <p:nvSpPr>
          <p:cNvPr name="TextBox 7" id="7"/>
          <p:cNvSpPr txBox="true"/>
          <p:nvPr/>
        </p:nvSpPr>
        <p:spPr>
          <a:xfrm rot="0">
            <a:off x="765413" y="1574802"/>
            <a:ext cx="11111395" cy="4797062"/>
          </a:xfrm>
          <a:prstGeom prst="rect">
            <a:avLst/>
          </a:prstGeom>
        </p:spPr>
        <p:txBody>
          <a:bodyPr anchor="t" rtlCol="false" tIns="0" lIns="0" bIns="0" rIns="0">
            <a:spAutoFit/>
          </a:bodyPr>
          <a:lstStyle/>
          <a:p>
            <a:pPr algn="l">
              <a:lnSpc>
                <a:spcPts val="3484"/>
              </a:lnSpc>
            </a:pPr>
            <a:r>
              <a:rPr lang="en-US" sz="2903" b="true">
                <a:solidFill>
                  <a:srgbClr val="FFFFFF"/>
                </a:solidFill>
                <a:latin typeface="Rasputin Light Bold"/>
                <a:ea typeface="Rasputin Light Bold"/>
                <a:cs typeface="Rasputin Light Bold"/>
                <a:sym typeface="Rasputin Light Bold"/>
              </a:rPr>
              <a:t>This stage mainly consists of three components:</a:t>
            </a:r>
          </a:p>
          <a:p>
            <a:pPr algn="l" marL="626926" indent="-313463" lvl="1">
              <a:lnSpc>
                <a:spcPts val="3484"/>
              </a:lnSpc>
              <a:buAutoNum type="arabicPeriod" startAt="1"/>
            </a:pPr>
            <a:r>
              <a:rPr lang="en-US" b="true" sz="2903">
                <a:solidFill>
                  <a:srgbClr val="FFFFFF"/>
                </a:solidFill>
                <a:latin typeface="Rasputin Light Bold"/>
                <a:ea typeface="Rasputin Light Bold"/>
                <a:cs typeface="Rasputin Light Bold"/>
                <a:sym typeface="Rasputin Light Bold"/>
              </a:rPr>
              <a:t>The Grinder</a:t>
            </a:r>
          </a:p>
          <a:p>
            <a:pPr algn="l" marL="1253851" indent="-417950" lvl="2">
              <a:lnSpc>
                <a:spcPts val="3484"/>
              </a:lnSpc>
              <a:buFont typeface="Arial"/>
              <a:buChar char="⚬"/>
            </a:pPr>
            <a:r>
              <a:rPr lang="en-US" b="true" sz="2903">
                <a:solidFill>
                  <a:srgbClr val="FFFFFF"/>
                </a:solidFill>
                <a:latin typeface="Rasputin Light Bold"/>
                <a:ea typeface="Rasputin Light Bold"/>
                <a:cs typeface="Rasputin Light Bold"/>
                <a:sym typeface="Rasputin Light Bold"/>
              </a:rPr>
              <a:t>Connected to a one-channel relay.</a:t>
            </a:r>
          </a:p>
          <a:p>
            <a:pPr algn="l" marL="626926" indent="-313463" lvl="1">
              <a:lnSpc>
                <a:spcPts val="3484"/>
              </a:lnSpc>
              <a:buAutoNum type="arabicPeriod" startAt="1"/>
            </a:pPr>
            <a:r>
              <a:rPr lang="en-US" b="true" sz="2903">
                <a:solidFill>
                  <a:srgbClr val="FFFFFF"/>
                </a:solidFill>
                <a:latin typeface="Rasputin Light Bold"/>
                <a:ea typeface="Rasputin Light Bold"/>
                <a:cs typeface="Rasputin Light Bold"/>
                <a:sym typeface="Rasputin Light Bold"/>
              </a:rPr>
              <a:t>NEMA 23 Motor</a:t>
            </a:r>
          </a:p>
          <a:p>
            <a:pPr algn="l" marL="1253851" indent="-417950" lvl="2">
              <a:lnSpc>
                <a:spcPts val="3484"/>
              </a:lnSpc>
              <a:buFont typeface="Arial"/>
              <a:buChar char="⚬"/>
            </a:pPr>
            <a:r>
              <a:rPr lang="en-US" b="true" sz="2903">
                <a:solidFill>
                  <a:srgbClr val="FFFFFF"/>
                </a:solidFill>
                <a:latin typeface="Rasputin Light Bold"/>
                <a:ea typeface="Rasputin Light Bold"/>
                <a:cs typeface="Rasputin Light Bold"/>
                <a:sym typeface="Rasputin Light Bold"/>
              </a:rPr>
              <a:t>Connected to a Microstep Driver.</a:t>
            </a:r>
          </a:p>
          <a:p>
            <a:pPr algn="l" marL="1253851" indent="-417950" lvl="2">
              <a:lnSpc>
                <a:spcPts val="3484"/>
              </a:lnSpc>
              <a:buFont typeface="Arial"/>
              <a:buChar char="⚬"/>
            </a:pPr>
            <a:r>
              <a:rPr lang="en-US" b="true" sz="2903">
                <a:solidFill>
                  <a:srgbClr val="FFFFFF"/>
                </a:solidFill>
                <a:latin typeface="Rasputin Light Bold"/>
                <a:ea typeface="Rasputin Light Bold"/>
                <a:cs typeface="Rasputin Light Bold"/>
                <a:sym typeface="Rasputin Light Bold"/>
              </a:rPr>
              <a:t>Used to move the grinder to fill it with sesame and pour the mixture.</a:t>
            </a:r>
          </a:p>
          <a:p>
            <a:pPr algn="l" marL="626926" indent="-313463" lvl="1">
              <a:lnSpc>
                <a:spcPts val="3484"/>
              </a:lnSpc>
              <a:buAutoNum type="arabicPeriod" startAt="1"/>
            </a:pPr>
            <a:r>
              <a:rPr lang="en-US" b="true" sz="2903">
                <a:solidFill>
                  <a:srgbClr val="FFFFFF"/>
                </a:solidFill>
                <a:latin typeface="Rasputin Light Bold"/>
                <a:ea typeface="Rasputin Light Bold"/>
                <a:cs typeface="Rasputin Light Bold"/>
                <a:sym typeface="Rasputin Light Bold"/>
              </a:rPr>
              <a:t> DC Motor</a:t>
            </a:r>
          </a:p>
          <a:p>
            <a:pPr algn="l" marL="1253851" indent="-417950" lvl="2">
              <a:lnSpc>
                <a:spcPts val="3484"/>
              </a:lnSpc>
              <a:buFont typeface="Arial"/>
              <a:buChar char="⚬"/>
            </a:pPr>
            <a:r>
              <a:rPr lang="en-US" b="true" sz="2903">
                <a:solidFill>
                  <a:srgbClr val="FFFFFF"/>
                </a:solidFill>
                <a:latin typeface="Rasputin Light Bold"/>
                <a:ea typeface="Rasputin Light Bold"/>
                <a:cs typeface="Rasputin Light Bold"/>
                <a:sym typeface="Rasputin Light Bold"/>
              </a:rPr>
              <a:t>Connected to a two-channel relay.</a:t>
            </a:r>
          </a:p>
          <a:p>
            <a:pPr algn="l" marL="1253851" indent="-417950" lvl="2">
              <a:lnSpc>
                <a:spcPts val="3484"/>
              </a:lnSpc>
              <a:buFont typeface="Arial"/>
              <a:buChar char="⚬"/>
            </a:pPr>
            <a:r>
              <a:rPr lang="en-US" b="true" sz="2903">
                <a:solidFill>
                  <a:srgbClr val="FFFFFF"/>
                </a:solidFill>
                <a:latin typeface="Rasputin Light Bold"/>
                <a:ea typeface="Rasputin Light Bold"/>
                <a:cs typeface="Rasputin Light Bold"/>
                <a:sym typeface="Rasputin Light Bold"/>
              </a:rPr>
              <a:t>Used to move the grinder up and down.</a:t>
            </a:r>
          </a:p>
          <a:p>
            <a:pPr algn="l">
              <a:lnSpc>
                <a:spcPts val="3484"/>
              </a:lnSpc>
            </a:pPr>
          </a:p>
        </p:txBody>
      </p:sp>
      <p:sp>
        <p:nvSpPr>
          <p:cNvPr name="TextBox 8" id="8"/>
          <p:cNvSpPr txBox="true"/>
          <p:nvPr/>
        </p:nvSpPr>
        <p:spPr>
          <a:xfrm rot="0">
            <a:off x="10112680" y="8127193"/>
            <a:ext cx="5520512" cy="480263"/>
          </a:xfrm>
          <a:prstGeom prst="rect">
            <a:avLst/>
          </a:prstGeom>
        </p:spPr>
        <p:txBody>
          <a:bodyPr anchor="t" rtlCol="false" tIns="0" lIns="0" bIns="0" rIns="0">
            <a:spAutoFit/>
          </a:bodyPr>
          <a:lstStyle/>
          <a:p>
            <a:pPr algn="l">
              <a:lnSpc>
                <a:spcPts val="4067"/>
              </a:lnSpc>
            </a:pPr>
          </a:p>
        </p:txBody>
      </p:sp>
      <p:sp>
        <p:nvSpPr>
          <p:cNvPr name="TextBox 9" id="9"/>
          <p:cNvSpPr txBox="true"/>
          <p:nvPr/>
        </p:nvSpPr>
        <p:spPr>
          <a:xfrm rot="0">
            <a:off x="10590114" y="5920397"/>
            <a:ext cx="4889821" cy="424576"/>
          </a:xfrm>
          <a:prstGeom prst="rect">
            <a:avLst/>
          </a:prstGeom>
        </p:spPr>
        <p:txBody>
          <a:bodyPr anchor="t" rtlCol="false" tIns="0" lIns="0" bIns="0" rIns="0">
            <a:spAutoFit/>
          </a:bodyPr>
          <a:lstStyle/>
          <a:p>
            <a:pPr algn="l">
              <a:lnSpc>
                <a:spcPts val="3603"/>
              </a:lnSpc>
            </a:pPr>
          </a:p>
        </p:txBody>
      </p:sp>
      <p:grpSp>
        <p:nvGrpSpPr>
          <p:cNvPr name="Group 10" id="10"/>
          <p:cNvGrpSpPr>
            <a:grpSpLocks noChangeAspect="true"/>
          </p:cNvGrpSpPr>
          <p:nvPr/>
        </p:nvGrpSpPr>
        <p:grpSpPr>
          <a:xfrm rot="0">
            <a:off x="337651" y="6494859"/>
            <a:ext cx="2492745" cy="2492745"/>
            <a:chOff x="0" y="0"/>
            <a:chExt cx="14840029" cy="14840029"/>
          </a:xfrm>
        </p:grpSpPr>
        <p:sp>
          <p:nvSpPr>
            <p:cNvPr name="Freeform 11" id="11"/>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2" id="12"/>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3" id="13"/>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6"/>
              <a:stretch>
                <a:fillRect l="223" t="-143" r="223" b="-143"/>
              </a:stretch>
            </a:blipFill>
          </p:spPr>
        </p:sp>
      </p:grpSp>
      <p:grpSp>
        <p:nvGrpSpPr>
          <p:cNvPr name="Group 14" id="14"/>
          <p:cNvGrpSpPr>
            <a:grpSpLocks noChangeAspect="true"/>
          </p:cNvGrpSpPr>
          <p:nvPr/>
        </p:nvGrpSpPr>
        <p:grpSpPr>
          <a:xfrm rot="0">
            <a:off x="5840737" y="6494859"/>
            <a:ext cx="2492745" cy="2492745"/>
            <a:chOff x="0" y="0"/>
            <a:chExt cx="14840029" cy="14840029"/>
          </a:xfrm>
        </p:grpSpPr>
        <p:sp>
          <p:nvSpPr>
            <p:cNvPr name="Freeform 15" id="15"/>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16" id="16"/>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17" id="17"/>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7"/>
              <a:stretch>
                <a:fillRect l="223" t="0" r="223" b="0"/>
              </a:stretch>
            </a:blipFill>
          </p:spPr>
        </p:sp>
      </p:grpSp>
      <p:grpSp>
        <p:nvGrpSpPr>
          <p:cNvPr name="Group 18" id="18"/>
          <p:cNvGrpSpPr>
            <a:grpSpLocks noChangeAspect="true"/>
          </p:cNvGrpSpPr>
          <p:nvPr/>
        </p:nvGrpSpPr>
        <p:grpSpPr>
          <a:xfrm rot="0">
            <a:off x="8600183" y="6452595"/>
            <a:ext cx="2492745" cy="2492745"/>
            <a:chOff x="0" y="0"/>
            <a:chExt cx="14840029" cy="14840029"/>
          </a:xfrm>
        </p:grpSpPr>
        <p:sp>
          <p:nvSpPr>
            <p:cNvPr name="Freeform 19" id="19"/>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20" id="20"/>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1" id="21"/>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8"/>
              <a:stretch>
                <a:fillRect l="223" t="-165" r="223" b="-165"/>
              </a:stretch>
            </a:blipFill>
          </p:spPr>
        </p:sp>
      </p:grpSp>
      <p:grpSp>
        <p:nvGrpSpPr>
          <p:cNvPr name="Group 22" id="22"/>
          <p:cNvGrpSpPr>
            <a:grpSpLocks noChangeAspect="true"/>
          </p:cNvGrpSpPr>
          <p:nvPr/>
        </p:nvGrpSpPr>
        <p:grpSpPr>
          <a:xfrm rot="0">
            <a:off x="3101220" y="6518911"/>
            <a:ext cx="2468693" cy="2468693"/>
            <a:chOff x="0" y="0"/>
            <a:chExt cx="14840029" cy="14840029"/>
          </a:xfrm>
        </p:grpSpPr>
        <p:sp>
          <p:nvSpPr>
            <p:cNvPr name="Freeform 23" id="23"/>
            <p:cNvSpPr/>
            <p:nvPr/>
          </p:nvSpPr>
          <p:spPr>
            <a:xfrm flipH="false" flipV="false" rot="0">
              <a:off x="-366471" y="-11891"/>
              <a:ext cx="15572971" cy="14863810"/>
            </a:xfrm>
            <a:custGeom>
              <a:avLst/>
              <a:gdLst/>
              <a:ahLst/>
              <a:cxnLst/>
              <a:rect r="r" b="b" t="t" l="l"/>
              <a:pathLst>
                <a:path h="14863810" w="15572971">
                  <a:moveTo>
                    <a:pt x="7786486" y="11891"/>
                  </a:moveTo>
                  <a:cubicBezTo>
                    <a:pt x="5127664" y="0"/>
                    <a:pt x="2665709" y="1411641"/>
                    <a:pt x="1332855" y="3712286"/>
                  </a:cubicBezTo>
                  <a:cubicBezTo>
                    <a:pt x="0" y="6012931"/>
                    <a:pt x="0" y="8850880"/>
                    <a:pt x="1332855" y="11151525"/>
                  </a:cubicBezTo>
                  <a:cubicBezTo>
                    <a:pt x="2665709" y="13452170"/>
                    <a:pt x="5127664" y="14863811"/>
                    <a:pt x="7786486" y="14851920"/>
                  </a:cubicBezTo>
                  <a:cubicBezTo>
                    <a:pt x="10445306" y="14863811"/>
                    <a:pt x="12907262" y="13452170"/>
                    <a:pt x="14240117" y="11151525"/>
                  </a:cubicBezTo>
                  <a:cubicBezTo>
                    <a:pt x="15572971" y="8850880"/>
                    <a:pt x="15572971" y="6012931"/>
                    <a:pt x="14240117" y="3712286"/>
                  </a:cubicBezTo>
                  <a:cubicBezTo>
                    <a:pt x="12907262" y="1411641"/>
                    <a:pt x="10445306" y="0"/>
                    <a:pt x="7786486" y="11891"/>
                  </a:cubicBezTo>
                  <a:close/>
                </a:path>
              </a:pathLst>
            </a:custGeom>
            <a:solidFill>
              <a:srgbClr val="3F260E"/>
            </a:solidFill>
          </p:spPr>
        </p:sp>
        <p:sp>
          <p:nvSpPr>
            <p:cNvPr name="Freeform 24" id="24"/>
            <p:cNvSpPr/>
            <p:nvPr/>
          </p:nvSpPr>
          <p:spPr>
            <a:xfrm flipH="false" flipV="false" rot="0">
              <a:off x="-156193" y="188812"/>
              <a:ext cx="15152415" cy="14462405"/>
            </a:xfrm>
            <a:custGeom>
              <a:avLst/>
              <a:gdLst/>
              <a:ahLst/>
              <a:cxnLst/>
              <a:rect r="r" b="b" t="t" l="l"/>
              <a:pathLst>
                <a:path h="14462405" w="15152415">
                  <a:moveTo>
                    <a:pt x="7576208" y="11570"/>
                  </a:moveTo>
                  <a:cubicBezTo>
                    <a:pt x="4989189" y="0"/>
                    <a:pt x="2593721" y="1373519"/>
                    <a:pt x="1296860" y="3612034"/>
                  </a:cubicBezTo>
                  <a:cubicBezTo>
                    <a:pt x="0" y="5850548"/>
                    <a:pt x="0" y="8611857"/>
                    <a:pt x="1296860" y="10850372"/>
                  </a:cubicBezTo>
                  <a:cubicBezTo>
                    <a:pt x="2593721" y="13088886"/>
                    <a:pt x="4989189" y="14462405"/>
                    <a:pt x="7576208" y="14450835"/>
                  </a:cubicBezTo>
                  <a:cubicBezTo>
                    <a:pt x="10163226" y="14462405"/>
                    <a:pt x="12558694" y="13088886"/>
                    <a:pt x="13855555" y="10850372"/>
                  </a:cubicBezTo>
                  <a:cubicBezTo>
                    <a:pt x="15152416" y="8611857"/>
                    <a:pt x="15152416" y="5850548"/>
                    <a:pt x="13855555" y="3612034"/>
                  </a:cubicBezTo>
                  <a:cubicBezTo>
                    <a:pt x="12558694" y="1373519"/>
                    <a:pt x="10163226" y="0"/>
                    <a:pt x="7576208" y="11570"/>
                  </a:cubicBezTo>
                  <a:close/>
                </a:path>
              </a:pathLst>
            </a:custGeom>
            <a:solidFill>
              <a:srgbClr val="FFFFFF"/>
            </a:solidFill>
          </p:spPr>
        </p:sp>
        <p:sp>
          <p:nvSpPr>
            <p:cNvPr name="Freeform 25" id="25"/>
            <p:cNvSpPr/>
            <p:nvPr/>
          </p:nvSpPr>
          <p:spPr>
            <a:xfrm flipH="false" flipV="false" rot="0">
              <a:off x="223301" y="551024"/>
              <a:ext cx="14393427" cy="13737979"/>
            </a:xfrm>
            <a:custGeom>
              <a:avLst/>
              <a:gdLst/>
              <a:ahLst/>
              <a:cxnLst/>
              <a:rect r="r" b="b" t="t" l="l"/>
              <a:pathLst>
                <a:path h="13737979" w="14393427">
                  <a:moveTo>
                    <a:pt x="7196714" y="10990"/>
                  </a:moveTo>
                  <a:cubicBezTo>
                    <a:pt x="4739280" y="0"/>
                    <a:pt x="2463801" y="1304719"/>
                    <a:pt x="1231900" y="3431106"/>
                  </a:cubicBezTo>
                  <a:cubicBezTo>
                    <a:pt x="0" y="5557493"/>
                    <a:pt x="0" y="8180487"/>
                    <a:pt x="1231900" y="10306874"/>
                  </a:cubicBezTo>
                  <a:cubicBezTo>
                    <a:pt x="2463801" y="12433261"/>
                    <a:pt x="4739280" y="13737980"/>
                    <a:pt x="7196714" y="13726990"/>
                  </a:cubicBezTo>
                  <a:cubicBezTo>
                    <a:pt x="9654147" y="13737980"/>
                    <a:pt x="11929626" y="12433261"/>
                    <a:pt x="13161527" y="10306874"/>
                  </a:cubicBezTo>
                  <a:cubicBezTo>
                    <a:pt x="14393427" y="8180487"/>
                    <a:pt x="14393427" y="5557493"/>
                    <a:pt x="13161527" y="3431106"/>
                  </a:cubicBezTo>
                  <a:cubicBezTo>
                    <a:pt x="11929626" y="1304719"/>
                    <a:pt x="9654147" y="0"/>
                    <a:pt x="7196714" y="10990"/>
                  </a:cubicBezTo>
                  <a:close/>
                </a:path>
              </a:pathLst>
            </a:custGeom>
            <a:blipFill>
              <a:blip r:embed="rId9"/>
              <a:stretch>
                <a:fillRect l="223" t="0" r="223" b="0"/>
              </a:stretch>
            </a:blipFill>
          </p:spPr>
        </p:sp>
      </p:grpSp>
      <p:grpSp>
        <p:nvGrpSpPr>
          <p:cNvPr name="Group 26" id="26"/>
          <p:cNvGrpSpPr/>
          <p:nvPr/>
        </p:nvGrpSpPr>
        <p:grpSpPr>
          <a:xfrm rot="0">
            <a:off x="-1176233" y="9140004"/>
            <a:ext cx="5520512" cy="1436200"/>
            <a:chOff x="0" y="0"/>
            <a:chExt cx="7360683" cy="1914934"/>
          </a:xfrm>
        </p:grpSpPr>
        <p:sp>
          <p:nvSpPr>
            <p:cNvPr name="TextBox 27" id="27"/>
            <p:cNvSpPr txBox="true"/>
            <p:nvPr/>
          </p:nvSpPr>
          <p:spPr>
            <a:xfrm rot="0">
              <a:off x="0" y="1299983"/>
              <a:ext cx="7360683" cy="614951"/>
            </a:xfrm>
            <a:prstGeom prst="rect">
              <a:avLst/>
            </a:prstGeom>
          </p:spPr>
          <p:txBody>
            <a:bodyPr anchor="t" rtlCol="false" tIns="0" lIns="0" bIns="0" rIns="0">
              <a:spAutoFit/>
            </a:bodyPr>
            <a:lstStyle/>
            <a:p>
              <a:pPr algn="l">
                <a:lnSpc>
                  <a:spcPts val="4067"/>
                </a:lnSpc>
              </a:pPr>
            </a:p>
          </p:txBody>
        </p:sp>
        <p:sp>
          <p:nvSpPr>
            <p:cNvPr name="TextBox 28" id="28"/>
            <p:cNvSpPr txBox="true"/>
            <p:nvPr/>
          </p:nvSpPr>
          <p:spPr>
            <a:xfrm rot="0">
              <a:off x="0" y="-9525"/>
              <a:ext cx="7360683" cy="923925"/>
            </a:xfrm>
            <a:prstGeom prst="rect">
              <a:avLst/>
            </a:prstGeom>
          </p:spPr>
          <p:txBody>
            <a:bodyPr anchor="t" rtlCol="false" tIns="0" lIns="0" bIns="0" rIns="0">
              <a:spAutoFit/>
            </a:bodyPr>
            <a:lstStyle/>
            <a:p>
              <a:pPr algn="ctr">
                <a:lnSpc>
                  <a:spcPts val="2760"/>
                </a:lnSpc>
              </a:pPr>
              <a:r>
                <a:rPr lang="en-US" b="true" sz="2300">
                  <a:solidFill>
                    <a:srgbClr val="FFFFFF"/>
                  </a:solidFill>
                  <a:latin typeface="Rasputin Light Bold"/>
                  <a:ea typeface="Rasputin Light Bold"/>
                  <a:cs typeface="Rasputin Light Bold"/>
                  <a:sym typeface="Rasputin Light Bold"/>
                </a:rPr>
                <a:t>NEMA23</a:t>
              </a:r>
            </a:p>
            <a:p>
              <a:pPr algn="ctr">
                <a:lnSpc>
                  <a:spcPts val="2760"/>
                </a:lnSpc>
              </a:pPr>
              <a:r>
                <a:rPr lang="en-US" b="true" sz="2300">
                  <a:solidFill>
                    <a:srgbClr val="FFFFFF"/>
                  </a:solidFill>
                  <a:latin typeface="Rasputin Light Bold"/>
                  <a:ea typeface="Rasputin Light Bold"/>
                  <a:cs typeface="Rasputin Light Bold"/>
                  <a:sym typeface="Rasputin Light Bold"/>
                </a:rPr>
                <a:t> MOTOR</a:t>
              </a:r>
            </a:p>
          </p:txBody>
        </p:sp>
      </p:grpSp>
      <p:grpSp>
        <p:nvGrpSpPr>
          <p:cNvPr name="Group 29" id="29"/>
          <p:cNvGrpSpPr/>
          <p:nvPr/>
        </p:nvGrpSpPr>
        <p:grpSpPr>
          <a:xfrm rot="0">
            <a:off x="1899369" y="9140004"/>
            <a:ext cx="4889821" cy="1272122"/>
            <a:chOff x="0" y="0"/>
            <a:chExt cx="6519762" cy="1696162"/>
          </a:xfrm>
        </p:grpSpPr>
        <p:sp>
          <p:nvSpPr>
            <p:cNvPr name="TextBox 30" id="30"/>
            <p:cNvSpPr txBox="true"/>
            <p:nvPr/>
          </p:nvSpPr>
          <p:spPr>
            <a:xfrm rot="0">
              <a:off x="0" y="1152286"/>
              <a:ext cx="6519762" cy="543877"/>
            </a:xfrm>
            <a:prstGeom prst="rect">
              <a:avLst/>
            </a:prstGeom>
          </p:spPr>
          <p:txBody>
            <a:bodyPr anchor="t" rtlCol="false" tIns="0" lIns="0" bIns="0" rIns="0">
              <a:spAutoFit/>
            </a:bodyPr>
            <a:lstStyle/>
            <a:p>
              <a:pPr algn="l">
                <a:lnSpc>
                  <a:spcPts val="3603"/>
                </a:lnSpc>
              </a:pPr>
            </a:p>
          </p:txBody>
        </p:sp>
        <p:sp>
          <p:nvSpPr>
            <p:cNvPr name="TextBox 31" id="31"/>
            <p:cNvSpPr txBox="true"/>
            <p:nvPr/>
          </p:nvSpPr>
          <p:spPr>
            <a:xfrm rot="0">
              <a:off x="0" y="-9525"/>
              <a:ext cx="6519762"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TB6600 MICROSTEP </a:t>
              </a:r>
            </a:p>
            <a:p>
              <a:pPr algn="ctr">
                <a:lnSpc>
                  <a:spcPts val="2444"/>
                </a:lnSpc>
              </a:pPr>
              <a:r>
                <a:rPr lang="en-US" b="true" sz="2037">
                  <a:solidFill>
                    <a:srgbClr val="FFFFFF"/>
                  </a:solidFill>
                  <a:latin typeface="Rasputin Light Bold"/>
                  <a:ea typeface="Rasputin Light Bold"/>
                  <a:cs typeface="Rasputin Light Bold"/>
                  <a:sym typeface="Rasputin Light Bold"/>
                </a:rPr>
                <a:t>DRIVER</a:t>
              </a:r>
            </a:p>
          </p:txBody>
        </p:sp>
      </p:grpSp>
      <p:grpSp>
        <p:nvGrpSpPr>
          <p:cNvPr name="Group 32" id="32"/>
          <p:cNvGrpSpPr/>
          <p:nvPr/>
        </p:nvGrpSpPr>
        <p:grpSpPr>
          <a:xfrm rot="0">
            <a:off x="7401645" y="9140004"/>
            <a:ext cx="4889821" cy="1272122"/>
            <a:chOff x="0" y="0"/>
            <a:chExt cx="6519762" cy="1696162"/>
          </a:xfrm>
        </p:grpSpPr>
        <p:sp>
          <p:nvSpPr>
            <p:cNvPr name="TextBox 33" id="33"/>
            <p:cNvSpPr txBox="true"/>
            <p:nvPr/>
          </p:nvSpPr>
          <p:spPr>
            <a:xfrm rot="0">
              <a:off x="0" y="1152286"/>
              <a:ext cx="6519762" cy="543877"/>
            </a:xfrm>
            <a:prstGeom prst="rect">
              <a:avLst/>
            </a:prstGeom>
          </p:spPr>
          <p:txBody>
            <a:bodyPr anchor="t" rtlCol="false" tIns="0" lIns="0" bIns="0" rIns="0">
              <a:spAutoFit/>
            </a:bodyPr>
            <a:lstStyle/>
            <a:p>
              <a:pPr algn="l">
                <a:lnSpc>
                  <a:spcPts val="3603"/>
                </a:lnSpc>
              </a:pPr>
            </a:p>
          </p:txBody>
        </p:sp>
        <p:sp>
          <p:nvSpPr>
            <p:cNvPr name="TextBox 34" id="34"/>
            <p:cNvSpPr txBox="true"/>
            <p:nvPr/>
          </p:nvSpPr>
          <p:spPr>
            <a:xfrm rot="0">
              <a:off x="0" y="-9525"/>
              <a:ext cx="6519762"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RELAY</a:t>
              </a:r>
            </a:p>
            <a:p>
              <a:pPr algn="ctr">
                <a:lnSpc>
                  <a:spcPts val="2444"/>
                </a:lnSpc>
              </a:pPr>
              <a:r>
                <a:rPr lang="en-US" b="true" sz="2037">
                  <a:solidFill>
                    <a:srgbClr val="FFFFFF"/>
                  </a:solidFill>
                  <a:latin typeface="Rasputin Light Bold"/>
                  <a:ea typeface="Rasputin Light Bold"/>
                  <a:cs typeface="Rasputin Light Bold"/>
                  <a:sym typeface="Rasputin Light Bold"/>
                </a:rPr>
                <a:t> 2-CHANNEL</a:t>
              </a:r>
            </a:p>
          </p:txBody>
        </p:sp>
      </p:grpSp>
      <p:grpSp>
        <p:nvGrpSpPr>
          <p:cNvPr name="Group 35" id="35"/>
          <p:cNvGrpSpPr/>
          <p:nvPr/>
        </p:nvGrpSpPr>
        <p:grpSpPr>
          <a:xfrm rot="0">
            <a:off x="4642199" y="9140004"/>
            <a:ext cx="4889821" cy="1272122"/>
            <a:chOff x="0" y="0"/>
            <a:chExt cx="6519762" cy="1696162"/>
          </a:xfrm>
        </p:grpSpPr>
        <p:sp>
          <p:nvSpPr>
            <p:cNvPr name="TextBox 36" id="36"/>
            <p:cNvSpPr txBox="true"/>
            <p:nvPr/>
          </p:nvSpPr>
          <p:spPr>
            <a:xfrm rot="0">
              <a:off x="0" y="1152286"/>
              <a:ext cx="6519762" cy="543877"/>
            </a:xfrm>
            <a:prstGeom prst="rect">
              <a:avLst/>
            </a:prstGeom>
          </p:spPr>
          <p:txBody>
            <a:bodyPr anchor="t" rtlCol="false" tIns="0" lIns="0" bIns="0" rIns="0">
              <a:spAutoFit/>
            </a:bodyPr>
            <a:lstStyle/>
            <a:p>
              <a:pPr algn="l">
                <a:lnSpc>
                  <a:spcPts val="3603"/>
                </a:lnSpc>
              </a:pPr>
            </a:p>
          </p:txBody>
        </p:sp>
        <p:sp>
          <p:nvSpPr>
            <p:cNvPr name="TextBox 37" id="37"/>
            <p:cNvSpPr txBox="true"/>
            <p:nvPr/>
          </p:nvSpPr>
          <p:spPr>
            <a:xfrm rot="0">
              <a:off x="0" y="-9525"/>
              <a:ext cx="6519762" cy="819459"/>
            </a:xfrm>
            <a:prstGeom prst="rect">
              <a:avLst/>
            </a:prstGeom>
          </p:spPr>
          <p:txBody>
            <a:bodyPr anchor="t" rtlCol="false" tIns="0" lIns="0" bIns="0" rIns="0">
              <a:spAutoFit/>
            </a:bodyPr>
            <a:lstStyle/>
            <a:p>
              <a:pPr algn="ctr">
                <a:lnSpc>
                  <a:spcPts val="2444"/>
                </a:lnSpc>
              </a:pPr>
              <a:r>
                <a:rPr lang="en-US" b="true" sz="2037">
                  <a:solidFill>
                    <a:srgbClr val="FFFFFF"/>
                  </a:solidFill>
                  <a:latin typeface="Rasputin Light Bold"/>
                  <a:ea typeface="Rasputin Light Bold"/>
                  <a:cs typeface="Rasputin Light Bold"/>
                  <a:sym typeface="Rasputin Light Bold"/>
                </a:rPr>
                <a:t>CAR WIPER</a:t>
              </a:r>
            </a:p>
            <a:p>
              <a:pPr algn="ctr">
                <a:lnSpc>
                  <a:spcPts val="2444"/>
                </a:lnSpc>
              </a:pPr>
              <a:r>
                <a:rPr lang="en-US" b="true" sz="2037">
                  <a:solidFill>
                    <a:srgbClr val="FFFFFF"/>
                  </a:solidFill>
                  <a:latin typeface="Rasputin Light Bold"/>
                  <a:ea typeface="Rasputin Light Bold"/>
                  <a:cs typeface="Rasputin Light Bold"/>
                  <a:sym typeface="Rasputin Light Bold"/>
                </a:rPr>
                <a:t> MOTOR</a:t>
              </a:r>
            </a:p>
          </p:txBody>
        </p:sp>
      </p:grpSp>
      <p:grpSp>
        <p:nvGrpSpPr>
          <p:cNvPr name="Group 38" id="38"/>
          <p:cNvGrpSpPr>
            <a:grpSpLocks noChangeAspect="true"/>
          </p:cNvGrpSpPr>
          <p:nvPr/>
        </p:nvGrpSpPr>
        <p:grpSpPr>
          <a:xfrm rot="0">
            <a:off x="12080305" y="1021208"/>
            <a:ext cx="5494833" cy="7384217"/>
            <a:chOff x="0" y="0"/>
            <a:chExt cx="3663950" cy="4923790"/>
          </a:xfrm>
        </p:grpSpPr>
        <p:sp>
          <p:nvSpPr>
            <p:cNvPr name="Freeform 39" id="39"/>
            <p:cNvSpPr/>
            <p:nvPr/>
          </p:nvSpPr>
          <p:spPr>
            <a:xfrm flipH="false" flipV="false" rot="0">
              <a:off x="31750" y="31750"/>
              <a:ext cx="3600450" cy="4859020"/>
            </a:xfrm>
            <a:custGeom>
              <a:avLst/>
              <a:gdLst/>
              <a:ahLst/>
              <a:cxnLst/>
              <a:rect r="r" b="b" t="t" l="l"/>
              <a:pathLst>
                <a:path h="4859020" w="3600450">
                  <a:moveTo>
                    <a:pt x="3600450" y="4499610"/>
                  </a:moveTo>
                  <a:cubicBezTo>
                    <a:pt x="3600450" y="4699000"/>
                    <a:pt x="3439160" y="4859020"/>
                    <a:pt x="3241040" y="4859020"/>
                  </a:cubicBezTo>
                  <a:lnTo>
                    <a:pt x="359410" y="4859020"/>
                  </a:lnTo>
                  <a:cubicBezTo>
                    <a:pt x="160020" y="4859020"/>
                    <a:pt x="0" y="4697730"/>
                    <a:pt x="0" y="4499610"/>
                  </a:cubicBezTo>
                  <a:lnTo>
                    <a:pt x="0" y="359410"/>
                  </a:lnTo>
                  <a:cubicBezTo>
                    <a:pt x="0" y="160020"/>
                    <a:pt x="161290" y="0"/>
                    <a:pt x="359410" y="0"/>
                  </a:cubicBezTo>
                  <a:lnTo>
                    <a:pt x="3239770" y="0"/>
                  </a:lnTo>
                  <a:cubicBezTo>
                    <a:pt x="3439160" y="0"/>
                    <a:pt x="3599180" y="161290"/>
                    <a:pt x="3599180" y="359410"/>
                  </a:cubicBezTo>
                  <a:lnTo>
                    <a:pt x="3600450" y="4499610"/>
                  </a:lnTo>
                  <a:close/>
                </a:path>
              </a:pathLst>
            </a:custGeom>
            <a:blipFill>
              <a:blip r:embed="rId10"/>
              <a:stretch>
                <a:fillRect l="-524" t="0" r="-524" b="0"/>
              </a:stretch>
            </a:blipFill>
          </p:spPr>
        </p:sp>
        <p:sp>
          <p:nvSpPr>
            <p:cNvPr name="Freeform 40" id="40"/>
            <p:cNvSpPr/>
            <p:nvPr/>
          </p:nvSpPr>
          <p:spPr>
            <a:xfrm flipH="false" flipV="false" rot="0">
              <a:off x="0" y="0"/>
              <a:ext cx="3663950" cy="4923790"/>
            </a:xfrm>
            <a:custGeom>
              <a:avLst/>
              <a:gdLst/>
              <a:ahLst/>
              <a:cxnLst/>
              <a:rect r="r" b="b" t="t" l="l"/>
              <a:pathLst>
                <a:path h="4923790" w="3663950">
                  <a:moveTo>
                    <a:pt x="3271520" y="4923790"/>
                  </a:moveTo>
                  <a:lnTo>
                    <a:pt x="391160" y="4923790"/>
                  </a:lnTo>
                  <a:cubicBezTo>
                    <a:pt x="175260" y="4923790"/>
                    <a:pt x="0" y="4748530"/>
                    <a:pt x="0" y="4532630"/>
                  </a:cubicBezTo>
                  <a:lnTo>
                    <a:pt x="0" y="392430"/>
                  </a:lnTo>
                  <a:cubicBezTo>
                    <a:pt x="0" y="175260"/>
                    <a:pt x="175260" y="0"/>
                    <a:pt x="391160" y="0"/>
                  </a:cubicBezTo>
                  <a:lnTo>
                    <a:pt x="3271520" y="0"/>
                  </a:lnTo>
                  <a:cubicBezTo>
                    <a:pt x="3487420" y="0"/>
                    <a:pt x="3662680" y="175260"/>
                    <a:pt x="3662680" y="391160"/>
                  </a:cubicBezTo>
                  <a:lnTo>
                    <a:pt x="3662680" y="4531360"/>
                  </a:lnTo>
                  <a:cubicBezTo>
                    <a:pt x="3663950" y="4747260"/>
                    <a:pt x="3487420" y="4923790"/>
                    <a:pt x="3271520" y="4923790"/>
                  </a:cubicBezTo>
                  <a:close/>
                  <a:moveTo>
                    <a:pt x="391160" y="63500"/>
                  </a:moveTo>
                  <a:cubicBezTo>
                    <a:pt x="210820" y="63500"/>
                    <a:pt x="63500" y="210820"/>
                    <a:pt x="63500" y="391160"/>
                  </a:cubicBezTo>
                  <a:lnTo>
                    <a:pt x="63500" y="4531360"/>
                  </a:lnTo>
                  <a:cubicBezTo>
                    <a:pt x="63500" y="4712970"/>
                    <a:pt x="210820" y="4859020"/>
                    <a:pt x="391160" y="4859020"/>
                  </a:cubicBezTo>
                  <a:lnTo>
                    <a:pt x="3271520" y="4859020"/>
                  </a:lnTo>
                  <a:cubicBezTo>
                    <a:pt x="3453130" y="4859020"/>
                    <a:pt x="3599180" y="4711700"/>
                    <a:pt x="3599180" y="4531360"/>
                  </a:cubicBezTo>
                  <a:lnTo>
                    <a:pt x="3599180" y="391160"/>
                  </a:lnTo>
                  <a:cubicBezTo>
                    <a:pt x="3599180" y="209550"/>
                    <a:pt x="3451860" y="63500"/>
                    <a:pt x="3271520" y="63500"/>
                  </a:cubicBezTo>
                  <a:lnTo>
                    <a:pt x="391160" y="63500"/>
                  </a:lnTo>
                  <a:close/>
                </a:path>
              </a:pathLst>
            </a:custGeom>
            <a:solidFill>
              <a:srgbClr val="3F260E"/>
            </a:solidFill>
          </p:spPr>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DAGqnjTBmGM</dc:identifier>
  <dcterms:modified xsi:type="dcterms:W3CDTF">2011-08-01T06:04:30Z</dcterms:modified>
  <cp:revision>1</cp:revision>
  <dc:title>Green Blobs Basic Simple Presentation</dc:title>
</cp:coreProperties>
</file>