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7"/>
  </p:notesMasterIdLst>
  <p:handoutMasterIdLst>
    <p:handoutMasterId r:id="rId38"/>
  </p:handoutMasterIdLst>
  <p:sldIdLst>
    <p:sldId id="279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77" r:id="rId19"/>
    <p:sldId id="296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305" r:id="rId29"/>
    <p:sldId id="306" r:id="rId30"/>
    <p:sldId id="307" r:id="rId31"/>
    <p:sldId id="308" r:id="rId32"/>
    <p:sldId id="309" r:id="rId33"/>
    <p:sldId id="310" r:id="rId34"/>
    <p:sldId id="311" r:id="rId35"/>
    <p:sldId id="278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DA37D80-6434-44D0-A028-1B22A696006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>
        <p:scale>
          <a:sx n="91" d="100"/>
          <a:sy n="91" d="100"/>
        </p:scale>
        <p:origin x="534" y="78"/>
      </p:cViewPr>
      <p:guideLst>
        <p:guide orient="horz" pos="2160"/>
        <p:guide pos="3840"/>
        <p:guide orient="horz" pos="39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253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C3787-D225-4F78-8E71-4DD8FC1EC8F1}" type="datetimeFigureOut">
              <a:rPr lang="en-US" smtClean="0"/>
              <a:t>12/27/2019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B2D29-8AC0-4FB1-933D-AD24ECC43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408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E625E-096F-494B-B7CE-A49E276A3A39}" type="datetimeFigureOut">
              <a:rPr lang="en-US" smtClean="0"/>
              <a:t>12/27/2019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2C895-EB1C-4157-9E46-0DF3298BA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668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2C895-EB1C-4157-9E46-0DF3298BA9C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182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chemeClr val="bg2"/>
            </a:gs>
            <a:gs pos="62000">
              <a:schemeClr val="bg2">
                <a:tint val="92000"/>
                <a:shade val="66000"/>
                <a:satMod val="110000"/>
                <a:lumMod val="80000"/>
              </a:schemeClr>
            </a:gs>
            <a:gs pos="100000">
              <a:schemeClr val="accent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 bwMode="invGray"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 bwMode="invGray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 bwMode="invGray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6" name="Rectangle 2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7" name="Rectangle 3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 bwMode="invGray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6" name="Rectangle 85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4" name="Rectangle 113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 bwMode="invGray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79" name="Rectangle 78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1" name="Rectangle 80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 bwMode="invGray"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76" name="Rectangle 75"/>
              <p:cNvSpPr/>
              <p:nvPr/>
            </p:nvSpPr>
            <p:spPr bwMode="invGray"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77" name="Rectangle 76"/>
              <p:cNvSpPr/>
              <p:nvPr/>
            </p:nvSpPr>
            <p:spPr bwMode="invGray"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sp>
          <p:nvSpPr>
            <p:cNvPr id="45" name="Freeform 44"/>
            <p:cNvSpPr/>
            <p:nvPr/>
          </p:nvSpPr>
          <p:spPr bwMode="invGray"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8" name="Freeform 47"/>
            <p:cNvSpPr/>
            <p:nvPr/>
          </p:nvSpPr>
          <p:spPr bwMode="invGray"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9" name="Freeform 48"/>
            <p:cNvSpPr/>
            <p:nvPr/>
          </p:nvSpPr>
          <p:spPr bwMode="invGray"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1" name="Freeform 50"/>
            <p:cNvSpPr/>
            <p:nvPr/>
          </p:nvSpPr>
          <p:spPr bwMode="invGray"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2" name="Freeform 51"/>
            <p:cNvSpPr/>
            <p:nvPr/>
          </p:nvSpPr>
          <p:spPr bwMode="invGray"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3" name="Hexagon 52"/>
            <p:cNvSpPr/>
            <p:nvPr/>
          </p:nvSpPr>
          <p:spPr bwMode="invGray"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4" name="Hexagon 53"/>
            <p:cNvSpPr/>
            <p:nvPr/>
          </p:nvSpPr>
          <p:spPr bwMode="invGray"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5" name="Hexagon 54"/>
            <p:cNvSpPr/>
            <p:nvPr/>
          </p:nvSpPr>
          <p:spPr bwMode="invGray"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6" name="Hexagon 55"/>
            <p:cNvSpPr/>
            <p:nvPr/>
          </p:nvSpPr>
          <p:spPr bwMode="invGray"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7" name="Hexagon 56"/>
            <p:cNvSpPr/>
            <p:nvPr/>
          </p:nvSpPr>
          <p:spPr bwMode="invGray"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8" name="Freeform 57"/>
            <p:cNvSpPr/>
            <p:nvPr/>
          </p:nvSpPr>
          <p:spPr bwMode="invGray"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9" name="Hexagon 58"/>
            <p:cNvSpPr/>
            <p:nvPr/>
          </p:nvSpPr>
          <p:spPr bwMode="invGray"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0" name="Hexagon 59"/>
            <p:cNvSpPr/>
            <p:nvPr/>
          </p:nvSpPr>
          <p:spPr bwMode="invGray"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1" name="Hexagon 60"/>
            <p:cNvSpPr/>
            <p:nvPr/>
          </p:nvSpPr>
          <p:spPr bwMode="invGray"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2" name="Hexagon 61"/>
            <p:cNvSpPr/>
            <p:nvPr/>
          </p:nvSpPr>
          <p:spPr bwMode="invGray"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3" name="Hexagon 62"/>
            <p:cNvSpPr/>
            <p:nvPr/>
          </p:nvSpPr>
          <p:spPr bwMode="invGray"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4" name="Hexagon 63"/>
            <p:cNvSpPr/>
            <p:nvPr/>
          </p:nvSpPr>
          <p:spPr bwMode="invGray"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5" name="Hexagon 64"/>
            <p:cNvSpPr/>
            <p:nvPr/>
          </p:nvSpPr>
          <p:spPr bwMode="invGray"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6" name="Hexagon 65"/>
            <p:cNvSpPr/>
            <p:nvPr/>
          </p:nvSpPr>
          <p:spPr bwMode="invGray"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7" name="Hexagon 66"/>
            <p:cNvSpPr/>
            <p:nvPr/>
          </p:nvSpPr>
          <p:spPr bwMode="invGray"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8" name="Freeform 67"/>
            <p:cNvSpPr/>
            <p:nvPr/>
          </p:nvSpPr>
          <p:spPr bwMode="invGray"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9" name="Freeform 68"/>
            <p:cNvSpPr/>
            <p:nvPr/>
          </p:nvSpPr>
          <p:spPr bwMode="invGray"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0" name="Rectangle 49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9" name="Rectangle 88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7" name="Rectangle 46"/>
          <p:cNvSpPr/>
          <p:nvPr/>
        </p:nvSpPr>
        <p:spPr bwMode="ltGray">
          <a:xfrm>
            <a:off x="6198795" y="-21511"/>
            <a:ext cx="46736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1154" y="2708476"/>
            <a:ext cx="4417807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Picture Placeholder 7" descr="An empty placeholder to add an image. Click on the placeholder and select the image that you wish to add"/>
          <p:cNvSpPr>
            <a:spLocks noGrp="1"/>
          </p:cNvSpPr>
          <p:nvPr>
            <p:ph type="pic" sz="quarter" idx="13" hasCustomPrompt="1"/>
          </p:nvPr>
        </p:nvSpPr>
        <p:spPr>
          <a:xfrm>
            <a:off x="1195939" y="2695635"/>
            <a:ext cx="4414838" cy="3551578"/>
          </a:xfrm>
        </p:spPr>
        <p:txBody>
          <a:bodyPr/>
          <a:lstStyle>
            <a:lvl1pPr marL="68580" indent="0">
              <a:buNone/>
              <a:defRPr/>
            </a:lvl1pPr>
          </a:lstStyle>
          <a:p>
            <a:r>
              <a:rPr lang="en-US" dirty="0"/>
              <a:t>Insert product photo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1154" y="4421081"/>
            <a:ext cx="4413071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8795" y="5719967"/>
            <a:ext cx="858221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71360" y="5719967"/>
            <a:ext cx="3775456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18325" y="1516829"/>
            <a:ext cx="28448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450DC668-A622-4B0D-992E-138D0874DE7D}" type="datetime1">
              <a:rPr lang="en-US" smtClean="0"/>
              <a:t>12/27/2019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47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098D-F870-4CA8-BAD2-3145CA31B9AE}" type="datetime1">
              <a:rPr lang="en-US" smtClean="0"/>
              <a:t>12/27/2019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31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1030147"/>
            <a:ext cx="1979271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4395" y="1030147"/>
            <a:ext cx="7231605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B678D-D309-4A06-BE84-43E453678EB0}" type="datetime1">
              <a:rPr lang="en-US" smtClean="0"/>
              <a:t>12/27/2019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3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6FA52-645E-46D9-B5AE-B71DC312CE28}" type="datetime1">
              <a:rPr lang="en-US" smtClean="0"/>
              <a:t>12/27/2019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81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194" y="2900830"/>
            <a:ext cx="8849957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194" y="4267201"/>
            <a:ext cx="8849956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28FB2-902C-4EED-A4BC-DD5B6131C176}" type="datetime1">
              <a:rPr lang="en-US" smtClean="0"/>
              <a:t>12/27/2019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03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4559808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313431"/>
            <a:ext cx="4559808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FA8F4-0C03-410C-935A-AFCCDD113430}" type="datetime1">
              <a:rPr lang="en-US" smtClean="0"/>
              <a:t>12/27/2019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5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2815" y="2316009"/>
            <a:ext cx="407619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961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2450" y="2316010"/>
            <a:ext cx="407428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2C926-C040-4F7C-84FA-93D155E810D0}" type="datetime1">
              <a:rPr lang="en-US" smtClean="0"/>
              <a:t>12/27/2019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59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4500E-4E9F-4B24-9105-4D1FE6B344DA}" type="datetime1">
              <a:rPr lang="en-US" smtClean="0"/>
              <a:t>12/27/2019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21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2DB77-9EF6-4E78-A6F4-CD53DE89B554}" type="datetime1">
              <a:rPr lang="en-US" smtClean="0"/>
              <a:t>12/27/2019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13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 bwMode="invGray"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 bwMode="invGray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 bwMode="invGray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5" name="Rectangle 2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6" name="Rectangle 3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 bwMode="invGray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2" name="Rectangle 81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3" name="Rectangle 82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 bwMode="invGray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79" name="Rectangle 78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0" name="Rectangle 79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 bwMode="invGray"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76" name="Rectangle 75"/>
              <p:cNvSpPr/>
              <p:nvPr/>
            </p:nvSpPr>
            <p:spPr bwMode="invGray"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77" name="Rectangle 76"/>
              <p:cNvSpPr/>
              <p:nvPr/>
            </p:nvSpPr>
            <p:spPr bwMode="invGray"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sp>
          <p:nvSpPr>
            <p:cNvPr id="47" name="Freeform 46"/>
            <p:cNvSpPr/>
            <p:nvPr/>
          </p:nvSpPr>
          <p:spPr bwMode="invGray"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8" name="Freeform 47"/>
            <p:cNvSpPr/>
            <p:nvPr/>
          </p:nvSpPr>
          <p:spPr bwMode="invGray"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9" name="Freeform 48"/>
            <p:cNvSpPr/>
            <p:nvPr/>
          </p:nvSpPr>
          <p:spPr bwMode="invGray"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0" name="Freeform 49"/>
            <p:cNvSpPr/>
            <p:nvPr/>
          </p:nvSpPr>
          <p:spPr bwMode="invGray"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1" name="Freeform 50"/>
            <p:cNvSpPr/>
            <p:nvPr/>
          </p:nvSpPr>
          <p:spPr bwMode="invGray"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2" name="Hexagon 51"/>
            <p:cNvSpPr/>
            <p:nvPr/>
          </p:nvSpPr>
          <p:spPr bwMode="invGray"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3" name="Hexagon 52"/>
            <p:cNvSpPr/>
            <p:nvPr/>
          </p:nvSpPr>
          <p:spPr bwMode="invGray"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4" name="Hexagon 53"/>
            <p:cNvSpPr/>
            <p:nvPr/>
          </p:nvSpPr>
          <p:spPr bwMode="invGray"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5" name="Hexagon 54"/>
            <p:cNvSpPr/>
            <p:nvPr/>
          </p:nvSpPr>
          <p:spPr bwMode="invGray"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6" name="Hexagon 55"/>
            <p:cNvSpPr/>
            <p:nvPr/>
          </p:nvSpPr>
          <p:spPr bwMode="invGray"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9" name="Freeform 58"/>
            <p:cNvSpPr/>
            <p:nvPr/>
          </p:nvSpPr>
          <p:spPr bwMode="invGray"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0" name="Hexagon 59"/>
            <p:cNvSpPr/>
            <p:nvPr/>
          </p:nvSpPr>
          <p:spPr bwMode="invGray"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2" name="Hexagon 61"/>
            <p:cNvSpPr/>
            <p:nvPr/>
          </p:nvSpPr>
          <p:spPr bwMode="invGray"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3" name="Hexagon 62"/>
            <p:cNvSpPr/>
            <p:nvPr/>
          </p:nvSpPr>
          <p:spPr bwMode="invGray"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4" name="Hexagon 63"/>
            <p:cNvSpPr/>
            <p:nvPr/>
          </p:nvSpPr>
          <p:spPr bwMode="invGray"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5" name="Hexagon 64"/>
            <p:cNvSpPr/>
            <p:nvPr/>
          </p:nvSpPr>
          <p:spPr bwMode="invGray"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6" name="Hexagon 65"/>
            <p:cNvSpPr/>
            <p:nvPr/>
          </p:nvSpPr>
          <p:spPr bwMode="invGray"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7" name="Hexagon 66"/>
            <p:cNvSpPr/>
            <p:nvPr/>
          </p:nvSpPr>
          <p:spPr bwMode="invGray"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8" name="Hexagon 67"/>
            <p:cNvSpPr/>
            <p:nvPr/>
          </p:nvSpPr>
          <p:spPr bwMode="invGray"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9" name="Hexagon 68"/>
            <p:cNvSpPr/>
            <p:nvPr/>
          </p:nvSpPr>
          <p:spPr bwMode="invGray"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0" name="Freeform 69"/>
            <p:cNvSpPr/>
            <p:nvPr/>
          </p:nvSpPr>
          <p:spPr bwMode="invGray"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1" name="Freeform 70"/>
            <p:cNvSpPr/>
            <p:nvPr/>
          </p:nvSpPr>
          <p:spPr bwMode="invGray"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7" name="Rectangle 56"/>
          <p:cNvSpPr/>
          <p:nvPr/>
        </p:nvSpPr>
        <p:spPr bwMode="ltGray"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8" name="Rectangle 57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1" name="Rectangle 60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9777" y="2657435"/>
            <a:ext cx="4406096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859" y="856527"/>
            <a:ext cx="4120587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5456" y="4136994"/>
            <a:ext cx="4398379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A94F-6006-44E7-AF94-1036D1869A77}" type="datetime1">
              <a:rPr lang="en-US" smtClean="0"/>
              <a:t>12/27/2019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96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 bwMode="invGray"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 bwMode="invGray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 bwMode="invGray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8" name="Rectangle 2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9" name="Rectangle 3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 bwMode="invGray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5" name="Rectangle 84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6" name="Rectangle 85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 bwMode="invGray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2" name="Rectangle 81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83" name="Rectangle 82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 bwMode="invGray"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79" name="Rectangle 78"/>
              <p:cNvSpPr/>
              <p:nvPr/>
            </p:nvSpPr>
            <p:spPr bwMode="invGray"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80" name="Rectangle 79"/>
              <p:cNvSpPr/>
              <p:nvPr/>
            </p:nvSpPr>
            <p:spPr bwMode="invGray"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sp>
          <p:nvSpPr>
            <p:cNvPr id="46" name="Freeform 45"/>
            <p:cNvSpPr/>
            <p:nvPr/>
          </p:nvSpPr>
          <p:spPr bwMode="invGray"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7" name="Freeform 46"/>
            <p:cNvSpPr/>
            <p:nvPr/>
          </p:nvSpPr>
          <p:spPr bwMode="invGray"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8" name="Freeform 47"/>
            <p:cNvSpPr/>
            <p:nvPr/>
          </p:nvSpPr>
          <p:spPr bwMode="invGray"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9" name="Freeform 48"/>
            <p:cNvSpPr/>
            <p:nvPr/>
          </p:nvSpPr>
          <p:spPr bwMode="invGray"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0" name="Freeform 49"/>
            <p:cNvSpPr/>
            <p:nvPr/>
          </p:nvSpPr>
          <p:spPr bwMode="invGray"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1" name="Hexagon 50"/>
            <p:cNvSpPr/>
            <p:nvPr/>
          </p:nvSpPr>
          <p:spPr bwMode="invGray"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2" name="Hexagon 51"/>
            <p:cNvSpPr/>
            <p:nvPr/>
          </p:nvSpPr>
          <p:spPr bwMode="invGray"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0" name="Hexagon 59"/>
            <p:cNvSpPr/>
            <p:nvPr/>
          </p:nvSpPr>
          <p:spPr bwMode="invGray"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1" name="Hexagon 60"/>
            <p:cNvSpPr/>
            <p:nvPr/>
          </p:nvSpPr>
          <p:spPr bwMode="invGray"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2" name="Hexagon 61"/>
            <p:cNvSpPr/>
            <p:nvPr/>
          </p:nvSpPr>
          <p:spPr bwMode="invGray"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3" name="Freeform 62"/>
            <p:cNvSpPr/>
            <p:nvPr/>
          </p:nvSpPr>
          <p:spPr bwMode="invGray"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4" name="Hexagon 63"/>
            <p:cNvSpPr/>
            <p:nvPr/>
          </p:nvSpPr>
          <p:spPr bwMode="invGray"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5" name="Hexagon 64"/>
            <p:cNvSpPr/>
            <p:nvPr/>
          </p:nvSpPr>
          <p:spPr bwMode="invGray"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6" name="Hexagon 65"/>
            <p:cNvSpPr/>
            <p:nvPr/>
          </p:nvSpPr>
          <p:spPr bwMode="invGray"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7" name="Hexagon 66"/>
            <p:cNvSpPr/>
            <p:nvPr/>
          </p:nvSpPr>
          <p:spPr bwMode="invGray"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8" name="Hexagon 67"/>
            <p:cNvSpPr/>
            <p:nvPr/>
          </p:nvSpPr>
          <p:spPr bwMode="invGray"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9" name="Hexagon 68"/>
            <p:cNvSpPr/>
            <p:nvPr/>
          </p:nvSpPr>
          <p:spPr bwMode="invGray"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0" name="Hexagon 69"/>
            <p:cNvSpPr/>
            <p:nvPr/>
          </p:nvSpPr>
          <p:spPr bwMode="invGray"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1" name="Hexagon 70"/>
            <p:cNvSpPr/>
            <p:nvPr/>
          </p:nvSpPr>
          <p:spPr bwMode="invGray"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2" name="Hexagon 71"/>
            <p:cNvSpPr/>
            <p:nvPr/>
          </p:nvSpPr>
          <p:spPr bwMode="invGray"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3" name="Freeform 72"/>
            <p:cNvSpPr/>
            <p:nvPr/>
          </p:nvSpPr>
          <p:spPr bwMode="invGray"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4" name="Freeform 73"/>
            <p:cNvSpPr/>
            <p:nvPr/>
          </p:nvSpPr>
          <p:spPr bwMode="invGray"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1" name="Rectangle 100"/>
          <p:cNvSpPr/>
          <p:nvPr/>
        </p:nvSpPr>
        <p:spPr bwMode="ltGray"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2" name="Rectangle 101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5" name="Rectangle 104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2565" y="2660904"/>
            <a:ext cx="4401312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340278" y="693795"/>
            <a:ext cx="4479497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2841" y="4133089"/>
            <a:ext cx="4400764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r>
              <a:rPr lang="en-US" smtClean="0"/>
              <a:t>Add a footer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8EC2C-8FD4-416D-AED6-FE030AD6047C}" type="datetime1">
              <a:rPr lang="en-US" smtClean="0"/>
              <a:t>12/27/2019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15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 bwMode="invGray">
          <a:xfrm>
            <a:off x="-506608" y="0"/>
            <a:ext cx="13243109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 bwMode="invGray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 bwMode="invGray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4" name="Rectangle 2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5" name="Rectangle 3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 bwMode="invGray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1" name="Rectangle 110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12" name="Rectangle 111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 bwMode="invGray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 bwMode="invGray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08" name="Rectangle 107"/>
                <p:cNvSpPr/>
                <p:nvPr/>
              </p:nvSpPr>
              <p:spPr bwMode="invGray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  <p:sp>
              <p:nvSpPr>
                <p:cNvPr id="109" name="Rectangle 108"/>
                <p:cNvSpPr/>
                <p:nvPr/>
              </p:nvSpPr>
              <p:spPr bwMode="invGray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 bwMode="invGray"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105" name="Rectangle 104"/>
              <p:cNvSpPr/>
              <p:nvPr/>
            </p:nvSpPr>
            <p:spPr bwMode="invGray"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106" name="Rectangle 105"/>
              <p:cNvSpPr/>
              <p:nvPr/>
            </p:nvSpPr>
            <p:spPr bwMode="invGray"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sp>
          <p:nvSpPr>
            <p:cNvPr id="44" name="Freeform 43"/>
            <p:cNvSpPr/>
            <p:nvPr/>
          </p:nvSpPr>
          <p:spPr bwMode="invGray"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5" name="Freeform 44"/>
            <p:cNvSpPr/>
            <p:nvPr/>
          </p:nvSpPr>
          <p:spPr bwMode="invGray"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6" name="Freeform 45"/>
            <p:cNvSpPr/>
            <p:nvPr/>
          </p:nvSpPr>
          <p:spPr bwMode="invGray"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7" name="Freeform 46"/>
            <p:cNvSpPr/>
            <p:nvPr/>
          </p:nvSpPr>
          <p:spPr bwMode="invGray"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49" name="Freeform 48"/>
            <p:cNvSpPr/>
            <p:nvPr/>
          </p:nvSpPr>
          <p:spPr bwMode="invGray"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0" name="Hexagon 49"/>
            <p:cNvSpPr/>
            <p:nvPr/>
          </p:nvSpPr>
          <p:spPr bwMode="invGray"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1" name="Hexagon 50"/>
            <p:cNvSpPr/>
            <p:nvPr/>
          </p:nvSpPr>
          <p:spPr bwMode="invGray"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2" name="Hexagon 51"/>
            <p:cNvSpPr/>
            <p:nvPr/>
          </p:nvSpPr>
          <p:spPr bwMode="invGray"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3" name="Hexagon 52"/>
            <p:cNvSpPr/>
            <p:nvPr/>
          </p:nvSpPr>
          <p:spPr bwMode="invGray"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4" name="Hexagon 53"/>
            <p:cNvSpPr/>
            <p:nvPr/>
          </p:nvSpPr>
          <p:spPr bwMode="invGray"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5" name="Freeform 54"/>
            <p:cNvSpPr/>
            <p:nvPr/>
          </p:nvSpPr>
          <p:spPr bwMode="invGray"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6" name="Hexagon 55"/>
            <p:cNvSpPr/>
            <p:nvPr/>
          </p:nvSpPr>
          <p:spPr bwMode="invGray"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7" name="Hexagon 56"/>
            <p:cNvSpPr/>
            <p:nvPr/>
          </p:nvSpPr>
          <p:spPr bwMode="invGray"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8" name="Hexagon 57"/>
            <p:cNvSpPr/>
            <p:nvPr/>
          </p:nvSpPr>
          <p:spPr bwMode="invGray"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59" name="Hexagon 58"/>
            <p:cNvSpPr/>
            <p:nvPr/>
          </p:nvSpPr>
          <p:spPr bwMode="invGray"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0" name="Hexagon 59"/>
            <p:cNvSpPr/>
            <p:nvPr/>
          </p:nvSpPr>
          <p:spPr bwMode="invGray"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5" name="Hexagon 94"/>
            <p:cNvSpPr/>
            <p:nvPr/>
          </p:nvSpPr>
          <p:spPr bwMode="invGray"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6" name="Hexagon 95"/>
            <p:cNvSpPr/>
            <p:nvPr/>
          </p:nvSpPr>
          <p:spPr bwMode="invGray"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7" name="Hexagon 96"/>
            <p:cNvSpPr/>
            <p:nvPr/>
          </p:nvSpPr>
          <p:spPr bwMode="invGray"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8" name="Hexagon 97"/>
            <p:cNvSpPr/>
            <p:nvPr/>
          </p:nvSpPr>
          <p:spPr bwMode="invGray"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9" name="Freeform 98"/>
            <p:cNvSpPr/>
            <p:nvPr/>
          </p:nvSpPr>
          <p:spPr bwMode="invGray"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00" name="Freeform 99"/>
            <p:cNvSpPr/>
            <p:nvPr/>
          </p:nvSpPr>
          <p:spPr bwMode="invGray"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609600" y="333488"/>
            <a:ext cx="109728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0" name="Rectangle 69"/>
          <p:cNvSpPr/>
          <p:nvPr/>
        </p:nvSpPr>
        <p:spPr>
          <a:xfrm>
            <a:off x="6081656" y="-21511"/>
            <a:ext cx="4905488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1" name="Rectangle 70"/>
          <p:cNvSpPr/>
          <p:nvPr/>
        </p:nvSpPr>
        <p:spPr bwMode="ltGray"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1323" y="2323652"/>
            <a:ext cx="939097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88597" y="5852161"/>
            <a:ext cx="4669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rgbClr val="FEFEFE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FEFEFE"/>
                </a:solidFill>
              </a:defRPr>
            </a:lvl1pPr>
          </a:lstStyle>
          <a:p>
            <a:fld id="{230E08B4-D92C-46D7-A6C1-501E2FE758FD}" type="datetime1">
              <a:rPr lang="en-US" smtClean="0"/>
              <a:t>12/27/2019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559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75054" indent="-28575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892808" indent="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76000"/>
        <a:buFont typeface="Wingdings 2" pitchFamily="18" charset="2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864" userDrawn="1">
          <p15:clr>
            <a:srgbClr val="F26B43"/>
          </p15:clr>
        </p15:guide>
        <p15:guide id="3" pos="679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3242378"/>
            <a:ext cx="6096000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An-Najah National University</a:t>
            </a:r>
          </a:p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Faculty of Engineering and Information Technology</a:t>
            </a:r>
          </a:p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 Engineering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</a:p>
          <a:p>
            <a:pPr algn="ctr"/>
            <a:r>
              <a:rPr lang="en-US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Graduation Project (II)</a:t>
            </a:r>
            <a:endParaRPr lang="en-US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Supervisor Name:                                   </a:t>
            </a:r>
          </a:p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Eng.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nl-N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Shaheen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89509" y="550718"/>
            <a:ext cx="1914310" cy="191431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795655" y="3467878"/>
            <a:ext cx="3169227" cy="120032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by:</a:t>
            </a:r>
          </a:p>
          <a:p>
            <a:pPr algn="ctr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Asim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Daghlas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Salem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Sawafta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Sameh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Majjad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95655" y="316607"/>
            <a:ext cx="3771900" cy="156966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Faculty of Architectural Engineering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499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10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B6CB5017-9963-4B9F-A7B2-A54D77F34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6898" y="109006"/>
            <a:ext cx="3712281" cy="480611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</a:t>
            </a:r>
            <a:r>
              <a:rPr lang="en-US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Aspects</a:t>
            </a:r>
            <a:endParaRPr lang="en-US" sz="28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791" y="843099"/>
            <a:ext cx="9704008" cy="545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775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11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6CB5017-9963-4B9F-A7B2-A54D77F3416E}"/>
              </a:ext>
            </a:extLst>
          </p:cNvPr>
          <p:cNvSpPr txBox="1">
            <a:spLocks/>
          </p:cNvSpPr>
          <p:nvPr/>
        </p:nvSpPr>
        <p:spPr>
          <a:xfrm>
            <a:off x="7086899" y="109006"/>
            <a:ext cx="3415370" cy="4806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Aspects</a:t>
            </a:r>
            <a:endParaRPr lang="en-US" sz="28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837" y="705103"/>
            <a:ext cx="9779400" cy="55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842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12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6CB5017-9963-4B9F-A7B2-A54D77F3416E}"/>
              </a:ext>
            </a:extLst>
          </p:cNvPr>
          <p:cNvSpPr txBox="1">
            <a:spLocks/>
          </p:cNvSpPr>
          <p:nvPr/>
        </p:nvSpPr>
        <p:spPr>
          <a:xfrm>
            <a:off x="7086899" y="109006"/>
            <a:ext cx="3415370" cy="4806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Aspects</a:t>
            </a:r>
            <a:endParaRPr lang="en-US" sz="28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194" y="1162177"/>
            <a:ext cx="8233930" cy="490221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07609" y="900565"/>
            <a:ext cx="29252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 area of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floor=1124m^2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height of 4m.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floor contain parking and mechanical room, electrical room.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13264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13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6CB5017-9963-4B9F-A7B2-A54D77F3416E}"/>
              </a:ext>
            </a:extLst>
          </p:cNvPr>
          <p:cNvSpPr txBox="1">
            <a:spLocks/>
          </p:cNvSpPr>
          <p:nvPr/>
        </p:nvSpPr>
        <p:spPr>
          <a:xfrm>
            <a:off x="7086899" y="109006"/>
            <a:ext cx="3415370" cy="4806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Aspects</a:t>
            </a:r>
            <a:endParaRPr lang="en-US" sz="28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559" y="2341417"/>
            <a:ext cx="5052236" cy="40574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9133" y="2341417"/>
            <a:ext cx="5034687" cy="400396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45325" y="475275"/>
            <a:ext cx="10018713" cy="917943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Ground floor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98795" y="955886"/>
            <a:ext cx="615042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 area of floor= 1339m^2, height of 5m.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floor contain auditorium  and cafeteria.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gallery and library, classrooms.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endParaRPr lang="en-US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1445325" y="1382791"/>
            <a:ext cx="61504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 smtClean="0"/>
          </a:p>
          <a:p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7168055" y="4845269"/>
            <a:ext cx="977462" cy="13978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 anchorCtr="1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827771" y="4947505"/>
            <a:ext cx="977462" cy="13978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 anchorCtr="1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9804419" y="5370786"/>
            <a:ext cx="697850" cy="767255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 anchor="ctr" anchorCtr="1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189674" y="5544207"/>
            <a:ext cx="697850" cy="767255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 anchor="ctr" anchorCtr="1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906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14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6CB5017-9963-4B9F-A7B2-A54D77F3416E}"/>
              </a:ext>
            </a:extLst>
          </p:cNvPr>
          <p:cNvSpPr txBox="1">
            <a:spLocks/>
          </p:cNvSpPr>
          <p:nvPr/>
        </p:nvSpPr>
        <p:spPr>
          <a:xfrm>
            <a:off x="7086899" y="109006"/>
            <a:ext cx="3415370" cy="4806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Aspects</a:t>
            </a:r>
            <a:endParaRPr lang="en-US" sz="28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40995" y="-225822"/>
            <a:ext cx="10515600" cy="1581831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floor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33010" y="1443434"/>
            <a:ext cx="11832772" cy="838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 </a:t>
            </a:r>
            <a:r>
              <a:rPr lang="en-US" dirty="0" smtClean="0"/>
              <a:t>                                                       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design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165" y="1969749"/>
            <a:ext cx="5205631" cy="439888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96626" y="443393"/>
            <a:ext cx="61504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 area of floor= 1540m^2 height of 4m.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floor contain offices and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virtual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reality and GIS Lab.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Computer labs and main library.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endParaRPr lang="en-US" sz="14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9167" y="2162034"/>
            <a:ext cx="4850833" cy="430876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rot="399451">
            <a:off x="3307330" y="2359298"/>
            <a:ext cx="1076051" cy="74200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 anchorCtr="1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 rot="399451">
            <a:off x="8831619" y="2597631"/>
            <a:ext cx="1076051" cy="74200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 anchorCtr="1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642538" y="4845269"/>
            <a:ext cx="1502979" cy="698938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 anchor="ctr" anchorCtr="1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282263" y="4934607"/>
            <a:ext cx="1129862" cy="609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 anchor="ctr" anchorCtr="1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036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15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6CB5017-9963-4B9F-A7B2-A54D77F3416E}"/>
              </a:ext>
            </a:extLst>
          </p:cNvPr>
          <p:cNvSpPr txBox="1">
            <a:spLocks/>
          </p:cNvSpPr>
          <p:nvPr/>
        </p:nvSpPr>
        <p:spPr>
          <a:xfrm>
            <a:off x="7086899" y="109006"/>
            <a:ext cx="3415370" cy="4806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Aspects</a:t>
            </a:r>
            <a:endParaRPr lang="en-US" sz="28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783" y="310353"/>
            <a:ext cx="10515600" cy="952046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Second Floor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783" y="1499614"/>
            <a:ext cx="11898086" cy="89955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smtClean="0"/>
              <a:t>                                                             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Design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783" y="2051119"/>
            <a:ext cx="5129926" cy="42995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131538" y="488694"/>
            <a:ext cx="61504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 area of floor= 1787m^2, height of 4.5m.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floor contain architectural studios and seminar project room.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Hand drawing studios.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endParaRPr lang="en-US" sz="1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44636" t="22120" r="23363" b="30076"/>
          <a:stretch/>
        </p:blipFill>
        <p:spPr>
          <a:xfrm>
            <a:off x="5968709" y="1895069"/>
            <a:ext cx="5302416" cy="445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138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16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6CB5017-9963-4B9F-A7B2-A54D77F3416E}"/>
              </a:ext>
            </a:extLst>
          </p:cNvPr>
          <p:cNvSpPr txBox="1">
            <a:spLocks/>
          </p:cNvSpPr>
          <p:nvPr/>
        </p:nvSpPr>
        <p:spPr>
          <a:xfrm>
            <a:off x="7086899" y="109006"/>
            <a:ext cx="3415370" cy="4806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Aspects</a:t>
            </a:r>
            <a:endParaRPr lang="en-US" sz="28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82097"/>
            <a:ext cx="2933700" cy="995590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Third Floor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1395316"/>
            <a:ext cx="11952514" cy="80353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en-US" dirty="0" smtClean="0"/>
              <a:t> </a:t>
            </a:r>
            <a:r>
              <a:rPr lang="en-US" dirty="0" smtClean="0"/>
              <a:t>                                                                  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351841" y="508505"/>
            <a:ext cx="61504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 area of floor= 1093m^2, height of 4m.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floor contain architectural.</a:t>
            </a:r>
          </a:p>
          <a:p>
            <a:endParaRPr lang="en-US" sz="1400" dirty="0" smtClean="0"/>
          </a:p>
          <a:p>
            <a:endParaRPr lang="en-US" sz="1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264" y="1964507"/>
            <a:ext cx="5283531" cy="444629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4809"/>
          <a:stretch/>
        </p:blipFill>
        <p:spPr>
          <a:xfrm>
            <a:off x="6198795" y="2052315"/>
            <a:ext cx="5353017" cy="442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463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17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6CB5017-9963-4B9F-A7B2-A54D77F3416E}"/>
              </a:ext>
            </a:extLst>
          </p:cNvPr>
          <p:cNvSpPr txBox="1">
            <a:spLocks/>
          </p:cNvSpPr>
          <p:nvPr/>
        </p:nvSpPr>
        <p:spPr>
          <a:xfrm>
            <a:off x="7086899" y="109006"/>
            <a:ext cx="3415370" cy="4806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Aspects</a:t>
            </a:r>
            <a:endParaRPr lang="en-US" sz="28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1827" t="15961"/>
          <a:stretch/>
        </p:blipFill>
        <p:spPr>
          <a:xfrm>
            <a:off x="3490175" y="778168"/>
            <a:ext cx="6500481" cy="2459653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3BCB8B6A-4A5A-4486-AAF5-8E7E0E0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569" y="921539"/>
            <a:ext cx="9791700" cy="33138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South Elevation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3BCB8B6A-4A5A-4486-AAF5-8E7E0E08065B}"/>
              </a:ext>
            </a:extLst>
          </p:cNvPr>
          <p:cNvSpPr txBox="1">
            <a:spLocks/>
          </p:cNvSpPr>
          <p:nvPr/>
        </p:nvSpPr>
        <p:spPr>
          <a:xfrm>
            <a:off x="710569" y="1577758"/>
            <a:ext cx="2267993" cy="564133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75054" indent="-28575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anose="05020102010507070707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892808" indent="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 typeface="Wingdings 2" pitchFamily="18" charset="2"/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215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18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6CB5017-9963-4B9F-A7B2-A54D77F3416E}"/>
              </a:ext>
            </a:extLst>
          </p:cNvPr>
          <p:cNvSpPr txBox="1">
            <a:spLocks/>
          </p:cNvSpPr>
          <p:nvPr/>
        </p:nvSpPr>
        <p:spPr>
          <a:xfrm>
            <a:off x="7086899" y="109006"/>
            <a:ext cx="3415370" cy="4806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Aspects</a:t>
            </a:r>
            <a:endParaRPr lang="en-US" sz="28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3BCB8B6A-4A5A-4486-AAF5-8E7E0E0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569" y="921539"/>
            <a:ext cx="9791700" cy="33138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West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Elevation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3BCB8B6A-4A5A-4486-AAF5-8E7E0E08065B}"/>
              </a:ext>
            </a:extLst>
          </p:cNvPr>
          <p:cNvSpPr txBox="1">
            <a:spLocks/>
          </p:cNvSpPr>
          <p:nvPr/>
        </p:nvSpPr>
        <p:spPr>
          <a:xfrm>
            <a:off x="710569" y="1577758"/>
            <a:ext cx="2267993" cy="564133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75054" indent="-28575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anose="05020102010507070707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892808" indent="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 typeface="Wingdings 2" pitchFamily="18" charset="2"/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8594" y="705103"/>
            <a:ext cx="5498881" cy="251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09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19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6CB5017-9963-4B9F-A7B2-A54D77F3416E}"/>
              </a:ext>
            </a:extLst>
          </p:cNvPr>
          <p:cNvSpPr txBox="1">
            <a:spLocks/>
          </p:cNvSpPr>
          <p:nvPr/>
        </p:nvSpPr>
        <p:spPr>
          <a:xfrm>
            <a:off x="7086899" y="109006"/>
            <a:ext cx="3415370" cy="4806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Aspects</a:t>
            </a:r>
            <a:endParaRPr lang="en-US" sz="28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3BCB8B6A-4A5A-4486-AAF5-8E7E0E0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569" y="921539"/>
            <a:ext cx="9791700" cy="33138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North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Elevation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3BCB8B6A-4A5A-4486-AAF5-8E7E0E08065B}"/>
              </a:ext>
            </a:extLst>
          </p:cNvPr>
          <p:cNvSpPr txBox="1">
            <a:spLocks/>
          </p:cNvSpPr>
          <p:nvPr/>
        </p:nvSpPr>
        <p:spPr>
          <a:xfrm>
            <a:off x="710569" y="1577758"/>
            <a:ext cx="2267993" cy="564133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75054" indent="-28575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anose="05020102010507070707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892808" indent="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 typeface="Wingdings 2" pitchFamily="18" charset="2"/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6703" y="1450179"/>
            <a:ext cx="6067425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859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46909" y="1101080"/>
            <a:ext cx="3013364" cy="4801314"/>
          </a:xfrm>
          <a:prstGeom prst="rect">
            <a:avLst/>
          </a:prstGeom>
          <a:ln/>
        </p:spPr>
        <p:style>
          <a:lnRef idx="2">
            <a:schemeClr val="dk1"/>
          </a:lnRef>
          <a:fillRef idx="100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</a:p>
          <a:p>
            <a:endParaRPr lang="en-US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Analysis</a:t>
            </a:r>
          </a:p>
          <a:p>
            <a:endParaRPr lang="en-US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</a:t>
            </a:r>
          </a:p>
          <a:p>
            <a:endParaRPr lang="en-US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</a:p>
          <a:p>
            <a:endParaRPr lang="en-US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Design</a:t>
            </a:r>
          </a:p>
          <a:p>
            <a:endParaRPr lang="en-US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Mechanical Design</a:t>
            </a:r>
          </a:p>
          <a:p>
            <a:endParaRPr lang="en-US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Electrical Design</a:t>
            </a:r>
            <a:endParaRPr lang="ar-SA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ar-SA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Safety Design</a:t>
            </a:r>
          </a:p>
          <a:p>
            <a:endParaRPr lang="en-US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 Estimation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22918" y="43590"/>
            <a:ext cx="368877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Contents:</a:t>
            </a:r>
            <a:r>
              <a:rPr lang="en-US" sz="2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138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20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6CB5017-9963-4B9F-A7B2-A54D77F3416E}"/>
              </a:ext>
            </a:extLst>
          </p:cNvPr>
          <p:cNvSpPr txBox="1">
            <a:spLocks/>
          </p:cNvSpPr>
          <p:nvPr/>
        </p:nvSpPr>
        <p:spPr>
          <a:xfrm>
            <a:off x="7086899" y="109006"/>
            <a:ext cx="3415370" cy="4806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Aspects</a:t>
            </a:r>
            <a:endParaRPr lang="en-US" sz="28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3BCB8B6A-4A5A-4486-AAF5-8E7E0E0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569" y="921539"/>
            <a:ext cx="9791700" cy="33138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East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Elevation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3BCB8B6A-4A5A-4486-AAF5-8E7E0E08065B}"/>
              </a:ext>
            </a:extLst>
          </p:cNvPr>
          <p:cNvSpPr txBox="1">
            <a:spLocks/>
          </p:cNvSpPr>
          <p:nvPr/>
        </p:nvSpPr>
        <p:spPr>
          <a:xfrm>
            <a:off x="710569" y="1577758"/>
            <a:ext cx="2267993" cy="564133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75054" indent="-28575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anose="05020102010507070707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892808" indent="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 typeface="Wingdings 2" pitchFamily="18" charset="2"/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t="11328"/>
          <a:stretch/>
        </p:blipFill>
        <p:spPr>
          <a:xfrm>
            <a:off x="4568111" y="1100301"/>
            <a:ext cx="5037576" cy="208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799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21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6CB5017-9963-4B9F-A7B2-A54D77F3416E}"/>
              </a:ext>
            </a:extLst>
          </p:cNvPr>
          <p:cNvSpPr txBox="1">
            <a:spLocks/>
          </p:cNvSpPr>
          <p:nvPr/>
        </p:nvSpPr>
        <p:spPr>
          <a:xfrm>
            <a:off x="7086899" y="109006"/>
            <a:ext cx="3415370" cy="4806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Aspects</a:t>
            </a:r>
            <a:endParaRPr lang="en-US" sz="28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3BCB8B6A-4A5A-4486-AAF5-8E7E0E0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052" y="490615"/>
            <a:ext cx="9791700" cy="33138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 A-A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3BCB8B6A-4A5A-4486-AAF5-8E7E0E08065B}"/>
              </a:ext>
            </a:extLst>
          </p:cNvPr>
          <p:cNvSpPr txBox="1">
            <a:spLocks/>
          </p:cNvSpPr>
          <p:nvPr/>
        </p:nvSpPr>
        <p:spPr>
          <a:xfrm>
            <a:off x="789397" y="971226"/>
            <a:ext cx="9791700" cy="3313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75054" indent="-28575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anose="05020102010507070707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892808" indent="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 typeface="Wingdings 2" pitchFamily="18" charset="2"/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3BCB8B6A-4A5A-4486-AAF5-8E7E0E08065B}"/>
              </a:ext>
            </a:extLst>
          </p:cNvPr>
          <p:cNvSpPr txBox="1">
            <a:spLocks/>
          </p:cNvSpPr>
          <p:nvPr/>
        </p:nvSpPr>
        <p:spPr>
          <a:xfrm>
            <a:off x="789397" y="3544158"/>
            <a:ext cx="9791700" cy="3313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75054" indent="-28575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anose="05020102010507070707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892808" indent="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 typeface="Wingdings 2" pitchFamily="18" charset="2"/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089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22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6CB5017-9963-4B9F-A7B2-A54D77F3416E}"/>
              </a:ext>
            </a:extLst>
          </p:cNvPr>
          <p:cNvSpPr txBox="1">
            <a:spLocks/>
          </p:cNvSpPr>
          <p:nvPr/>
        </p:nvSpPr>
        <p:spPr>
          <a:xfrm>
            <a:off x="7086899" y="109006"/>
            <a:ext cx="3415370" cy="4806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Aspects</a:t>
            </a:r>
            <a:endParaRPr lang="en-US" sz="28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3BCB8B6A-4A5A-4486-AAF5-8E7E0E0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052" y="490615"/>
            <a:ext cx="9791700" cy="33138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 B-B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3BCB8B6A-4A5A-4486-AAF5-8E7E0E08065B}"/>
              </a:ext>
            </a:extLst>
          </p:cNvPr>
          <p:cNvSpPr txBox="1">
            <a:spLocks/>
          </p:cNvSpPr>
          <p:nvPr/>
        </p:nvSpPr>
        <p:spPr>
          <a:xfrm>
            <a:off x="789397" y="971226"/>
            <a:ext cx="9791700" cy="3313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75054" indent="-28575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anose="05020102010507070707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892808" indent="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 typeface="Wingdings 2" pitchFamily="18" charset="2"/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3BCB8B6A-4A5A-4486-AAF5-8E7E0E08065B}"/>
              </a:ext>
            </a:extLst>
          </p:cNvPr>
          <p:cNvSpPr txBox="1">
            <a:spLocks/>
          </p:cNvSpPr>
          <p:nvPr/>
        </p:nvSpPr>
        <p:spPr>
          <a:xfrm>
            <a:off x="789397" y="3544158"/>
            <a:ext cx="9791700" cy="3313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75054" indent="-28575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anose="05020102010507070707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892808" indent="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 typeface="Wingdings 2" pitchFamily="18" charset="2"/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39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23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6CB5017-9963-4B9F-A7B2-A54D77F3416E}"/>
              </a:ext>
            </a:extLst>
          </p:cNvPr>
          <p:cNvSpPr txBox="1">
            <a:spLocks/>
          </p:cNvSpPr>
          <p:nvPr/>
        </p:nvSpPr>
        <p:spPr>
          <a:xfrm>
            <a:off x="7086899" y="109006"/>
            <a:ext cx="3415370" cy="4806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Aspects</a:t>
            </a:r>
            <a:endParaRPr lang="en-US" sz="28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3BCB8B6A-4A5A-4486-AAF5-8E7E0E0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052" y="490615"/>
            <a:ext cx="9791700" cy="33138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 C-C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3BCB8B6A-4A5A-4486-AAF5-8E7E0E08065B}"/>
              </a:ext>
            </a:extLst>
          </p:cNvPr>
          <p:cNvSpPr txBox="1">
            <a:spLocks/>
          </p:cNvSpPr>
          <p:nvPr/>
        </p:nvSpPr>
        <p:spPr>
          <a:xfrm>
            <a:off x="789397" y="971226"/>
            <a:ext cx="9791700" cy="3313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75054" indent="-28575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anose="05020102010507070707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892808" indent="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 typeface="Wingdings 2" pitchFamily="18" charset="2"/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3BCB8B6A-4A5A-4486-AAF5-8E7E0E08065B}"/>
              </a:ext>
            </a:extLst>
          </p:cNvPr>
          <p:cNvSpPr txBox="1">
            <a:spLocks/>
          </p:cNvSpPr>
          <p:nvPr/>
        </p:nvSpPr>
        <p:spPr>
          <a:xfrm>
            <a:off x="789397" y="3544158"/>
            <a:ext cx="9791700" cy="3313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75054" indent="-28575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anose="05020102010507070707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892808" indent="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 typeface="Wingdings 2" pitchFamily="18" charset="2"/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825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24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6CB5017-9963-4B9F-A7B2-A54D77F3416E}"/>
              </a:ext>
            </a:extLst>
          </p:cNvPr>
          <p:cNvSpPr txBox="1">
            <a:spLocks/>
          </p:cNvSpPr>
          <p:nvPr/>
        </p:nvSpPr>
        <p:spPr>
          <a:xfrm>
            <a:off x="7086899" y="109006"/>
            <a:ext cx="3415370" cy="4806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Aspects</a:t>
            </a:r>
            <a:endParaRPr lang="en-US" sz="28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3BCB8B6A-4A5A-4486-AAF5-8E7E0E0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052" y="490615"/>
            <a:ext cx="9791700" cy="33138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 D-D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3BCB8B6A-4A5A-4486-AAF5-8E7E0E08065B}"/>
              </a:ext>
            </a:extLst>
          </p:cNvPr>
          <p:cNvSpPr txBox="1">
            <a:spLocks/>
          </p:cNvSpPr>
          <p:nvPr/>
        </p:nvSpPr>
        <p:spPr>
          <a:xfrm>
            <a:off x="789397" y="971226"/>
            <a:ext cx="9791700" cy="3313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75054" indent="-28575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anose="05020102010507070707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892808" indent="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 typeface="Wingdings 2" pitchFamily="18" charset="2"/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3BCB8B6A-4A5A-4486-AAF5-8E7E0E08065B}"/>
              </a:ext>
            </a:extLst>
          </p:cNvPr>
          <p:cNvSpPr txBox="1">
            <a:spLocks/>
          </p:cNvSpPr>
          <p:nvPr/>
        </p:nvSpPr>
        <p:spPr>
          <a:xfrm>
            <a:off x="789397" y="3544158"/>
            <a:ext cx="9791700" cy="3313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75054" indent="-28575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anose="05020102010507070707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892808" indent="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itchFamily="18" charset="2"/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 typeface="Wingdings 2" pitchFamily="18" charset="2"/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772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25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889C2569-BC33-46A6-9D6C-9888AAAEA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71" y="31309"/>
            <a:ext cx="4319125" cy="558308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06A76D23-4737-48AB-AE07-85359BDC1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7550" y="1070588"/>
            <a:ext cx="11284450" cy="57874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Information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code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American Concrete Institute ACI 2014 for design.</a:t>
            </a:r>
          </a:p>
          <a:p>
            <a:pPr marL="0" indent="0">
              <a:buNone/>
            </a:pP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Uniform Building Code (UBC 97) is adopted the code in Earthquake Analysis.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Concrete.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f´c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columns, walls and footings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f´c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slabs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Reinforcement steel (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420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ar-SA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endParaRPr 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716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26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282446FA-E81E-4895-B961-BBE675D52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7550" y="1070588"/>
            <a:ext cx="11284450" cy="57874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Information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 Load= 5 KN/m² </a:t>
            </a:r>
          </a:p>
          <a:p>
            <a:pPr marL="0" indent="0">
              <a:buNone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Superimposed dead load = 4 KN/m² 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Properties of Materials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Specific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weight of Reinforced concrete = 25 KN/m³ </a:t>
            </a:r>
          </a:p>
          <a:p>
            <a:pPr marL="0" indent="0">
              <a:buNone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Weight of glass wall =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KN/m </a:t>
            </a:r>
          </a:p>
          <a:p>
            <a:pPr marL="0" indent="0">
              <a:buNone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Specific weight of block = 12 KN/ m³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ar-SA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ar-S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889C2569-BC33-46A6-9D6C-9888AAAEA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71" y="31309"/>
            <a:ext cx="4319125" cy="558308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 </a:t>
            </a:r>
          </a:p>
        </p:txBody>
      </p:sp>
    </p:spTree>
    <p:extLst>
      <p:ext uri="{BB962C8B-B14F-4D97-AF65-F5344CB8AC3E}">
        <p14:creationId xmlns:p14="http://schemas.microsoft.com/office/powerpoint/2010/main" val="1002667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236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597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518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292D4892-7B04-4C83-909C-7861CBFE3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531" y="145473"/>
            <a:ext cx="2930269" cy="383313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18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8399AAB4-C269-4301-928E-144EB70E1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7637" y="2168525"/>
            <a:ext cx="9791700" cy="435133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this project, an integrated design will be created for 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college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keeps up with the development of the age and meets the basic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educational and architectural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needs as well as extracurricular activities and functions.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ar-S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739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761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998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419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699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0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190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4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EC6A9676-458A-4B55-AB16-D1A2A4B91E22}"/>
              </a:ext>
            </a:extLst>
          </p:cNvPr>
          <p:cNvSpPr txBox="1">
            <a:spLocks/>
          </p:cNvSpPr>
          <p:nvPr/>
        </p:nvSpPr>
        <p:spPr>
          <a:xfrm>
            <a:off x="7324045" y="58237"/>
            <a:ext cx="2121292" cy="444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Analysis</a:t>
            </a:r>
          </a:p>
        </p:txBody>
      </p:sp>
      <p:sp>
        <p:nvSpPr>
          <p:cNvPr id="7" name="Rectangle 6"/>
          <p:cNvSpPr/>
          <p:nvPr/>
        </p:nvSpPr>
        <p:spPr>
          <a:xfrm>
            <a:off x="1406236" y="1183517"/>
            <a:ext cx="890154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Location: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locate in Nablus city at AL-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Junaid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region near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Wazan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town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2753" y="2013857"/>
            <a:ext cx="8386493" cy="417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837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5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EC6A9676-458A-4B55-AB16-D1A2A4B91E22}"/>
              </a:ext>
            </a:extLst>
          </p:cNvPr>
          <p:cNvSpPr txBox="1">
            <a:spLocks/>
          </p:cNvSpPr>
          <p:nvPr/>
        </p:nvSpPr>
        <p:spPr>
          <a:xfrm>
            <a:off x="7324045" y="58237"/>
            <a:ext cx="2121292" cy="444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Analysis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6E1D7259-CDFF-4840-9A88-CDBED3389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397" y="755872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Elevations and slope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14948" t="13369" r="14737" b="12339"/>
          <a:stretch/>
        </p:blipFill>
        <p:spPr>
          <a:xfrm>
            <a:off x="1748589" y="1198885"/>
            <a:ext cx="8309811" cy="493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649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6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C8A328A9-8F5D-4E00-8F5D-E38B84D26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5108"/>
            <a:ext cx="9791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path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42900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summer</a:t>
            </a:r>
          </a:p>
          <a:p>
            <a:pPr indent="-342900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winter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5044" t="26464" r="20608" b="16029"/>
          <a:stretch/>
        </p:blipFill>
        <p:spPr>
          <a:xfrm>
            <a:off x="2948132" y="1267559"/>
            <a:ext cx="6758609" cy="492980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EC6A9676-458A-4B55-AB16-D1A2A4B91E22}"/>
              </a:ext>
            </a:extLst>
          </p:cNvPr>
          <p:cNvSpPr txBox="1">
            <a:spLocks/>
          </p:cNvSpPr>
          <p:nvPr/>
        </p:nvSpPr>
        <p:spPr>
          <a:xfrm>
            <a:off x="7324045" y="58237"/>
            <a:ext cx="2121292" cy="444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Analysis</a:t>
            </a:r>
          </a:p>
        </p:txBody>
      </p:sp>
    </p:spTree>
    <p:extLst>
      <p:ext uri="{BB962C8B-B14F-4D97-AF65-F5344CB8AC3E}">
        <p14:creationId xmlns:p14="http://schemas.microsoft.com/office/powerpoint/2010/main" val="2750574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7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EC6A9676-458A-4B55-AB16-D1A2A4B91E22}"/>
              </a:ext>
            </a:extLst>
          </p:cNvPr>
          <p:cNvSpPr txBox="1">
            <a:spLocks/>
          </p:cNvSpPr>
          <p:nvPr/>
        </p:nvSpPr>
        <p:spPr>
          <a:xfrm>
            <a:off x="7324045" y="58237"/>
            <a:ext cx="2121292" cy="444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Analysis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35551" t="30571" r="30000" b="23977"/>
          <a:stretch/>
        </p:blipFill>
        <p:spPr>
          <a:xfrm>
            <a:off x="3144736" y="910922"/>
            <a:ext cx="7520151" cy="5581171"/>
          </a:xfrm>
          <a:prstGeom prst="rect">
            <a:avLst/>
          </a:prstGeom>
        </p:spPr>
      </p:pic>
      <p:sp>
        <p:nvSpPr>
          <p:cNvPr id="14" name="Down Arrow 13"/>
          <p:cNvSpPr/>
          <p:nvPr/>
        </p:nvSpPr>
        <p:spPr>
          <a:xfrm>
            <a:off x="6588041" y="2287493"/>
            <a:ext cx="269375" cy="377625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Down Arrow 18"/>
          <p:cNvSpPr/>
          <p:nvPr/>
        </p:nvSpPr>
        <p:spPr>
          <a:xfrm rot="5778786">
            <a:off x="6788509" y="1574295"/>
            <a:ext cx="232611" cy="34065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Down Arrow 19"/>
          <p:cNvSpPr/>
          <p:nvPr/>
        </p:nvSpPr>
        <p:spPr>
          <a:xfrm rot="16810091">
            <a:off x="4943187" y="1726886"/>
            <a:ext cx="232611" cy="34065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Down Arrow 20"/>
          <p:cNvSpPr/>
          <p:nvPr/>
        </p:nvSpPr>
        <p:spPr>
          <a:xfrm rot="16810091">
            <a:off x="7728430" y="2122327"/>
            <a:ext cx="232611" cy="34065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Down Arrow 21"/>
          <p:cNvSpPr/>
          <p:nvPr/>
        </p:nvSpPr>
        <p:spPr>
          <a:xfrm rot="5778786">
            <a:off x="8627730" y="1753299"/>
            <a:ext cx="232611" cy="34065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xmlns="" id="{68E52011-269C-4C94-AB9D-746735F45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349" y="1058718"/>
            <a:ext cx="3518283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Areas and slope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of land which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college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built on equals to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5278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m² with slope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approximately 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college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 is built on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2386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m², which is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45.2%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total area of land.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153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8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6CB5017-9963-4B9F-A7B2-A54D77F34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1374" y="109006"/>
            <a:ext cx="3415370" cy="480611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</a:t>
            </a:r>
            <a:r>
              <a:rPr lang="en-US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Aspects</a:t>
            </a:r>
            <a:endParaRPr lang="en-US" sz="28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FD80EC01-8404-4475-9305-759325030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919" y="1253330"/>
            <a:ext cx="10341902" cy="521780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Information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Zones and Areas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Floors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Elevations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Sections</a:t>
            </a:r>
          </a:p>
          <a:p>
            <a:pPr marL="0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288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9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37881076-43BC-4495-A099-0F049265F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7224" y="1683749"/>
            <a:ext cx="11452172" cy="653768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Information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college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includes 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four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floors.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area of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college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 = </a:t>
            </a:r>
            <a:r>
              <a:rPr lang="en-US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6923 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m².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college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</a:t>
            </a:r>
            <a:r>
              <a:rPr lang="en-US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entrances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human and 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entrance for parking.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college contains </a:t>
            </a:r>
            <a:r>
              <a:rPr lang="en-US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five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staircases.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B6CB5017-9963-4B9F-A7B2-A54D77F34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6899" y="109006"/>
            <a:ext cx="3415370" cy="480611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</a:t>
            </a:r>
            <a:r>
              <a:rPr lang="en-US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Aspects</a:t>
            </a:r>
            <a:endParaRPr lang="en-US" sz="28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039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duct overview presentation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Business product overview presentation.potx" id="{B28DC015-93EB-44B4-96D3-A8389FA731F7}" vid="{002F0659-0D88-4125-B907-A96737D600EC}"/>
    </a:ext>
  </a:extLst>
</a:theme>
</file>

<file path=ppt/theme/theme2.xml><?xml version="1.0" encoding="utf-8"?>
<a:theme xmlns:a="http://schemas.openxmlformats.org/drawingml/2006/main" name="Office Theme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product overview presentation</Template>
  <TotalTime>384</TotalTime>
  <Words>586</Words>
  <Application>Microsoft Office PowerPoint</Application>
  <PresentationFormat>Widescreen</PresentationFormat>
  <Paragraphs>266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Calibri</vt:lpstr>
      <vt:lpstr>Century Gothic</vt:lpstr>
      <vt:lpstr>Times New Roman</vt:lpstr>
      <vt:lpstr>Wingdings</vt:lpstr>
      <vt:lpstr>Wingdings 2</vt:lpstr>
      <vt:lpstr>Product overview presentation</vt:lpstr>
      <vt:lpstr>PowerPoint Presentation</vt:lpstr>
      <vt:lpstr>PowerPoint Presentation</vt:lpstr>
      <vt:lpstr>Introduction</vt:lpstr>
      <vt:lpstr>PowerPoint Presentation</vt:lpstr>
      <vt:lpstr>PowerPoint Presentation</vt:lpstr>
      <vt:lpstr>PowerPoint Presentation</vt:lpstr>
      <vt:lpstr>PowerPoint Presentation</vt:lpstr>
      <vt:lpstr>Architectural Aspects</vt:lpstr>
      <vt:lpstr>Architectural Aspects</vt:lpstr>
      <vt:lpstr>Architectural Aspects</vt:lpstr>
      <vt:lpstr>PowerPoint Presentation</vt:lpstr>
      <vt:lpstr>PowerPoint Presentation</vt:lpstr>
      <vt:lpstr>Ground floor</vt:lpstr>
      <vt:lpstr>First floor</vt:lpstr>
      <vt:lpstr>Second Floor</vt:lpstr>
      <vt:lpstr>Third Floor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Structural Design </vt:lpstr>
      <vt:lpstr>Structural Design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سامح مجد</dc:creator>
  <cp:lastModifiedBy>سامح مجد</cp:lastModifiedBy>
  <cp:revision>32</cp:revision>
  <dcterms:created xsi:type="dcterms:W3CDTF">2019-12-27T08:15:23Z</dcterms:created>
  <dcterms:modified xsi:type="dcterms:W3CDTF">2019-12-27T14:40:20Z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74065800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