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2"/>
  </p:notesMasterIdLst>
  <p:sldIdLst>
    <p:sldId id="256" r:id="rId2"/>
    <p:sldId id="257" r:id="rId3"/>
    <p:sldId id="258" r:id="rId4"/>
    <p:sldId id="259" r:id="rId5"/>
    <p:sldId id="260" r:id="rId6"/>
    <p:sldId id="286" r:id="rId7"/>
    <p:sldId id="287" r:id="rId8"/>
    <p:sldId id="297" r:id="rId9"/>
    <p:sldId id="294" r:id="rId10"/>
    <p:sldId id="298" r:id="rId11"/>
    <p:sldId id="262" r:id="rId12"/>
    <p:sldId id="299" r:id="rId13"/>
    <p:sldId id="266" r:id="rId14"/>
    <p:sldId id="295" r:id="rId15"/>
    <p:sldId id="305" r:id="rId16"/>
    <p:sldId id="303" r:id="rId17"/>
    <p:sldId id="300" r:id="rId18"/>
    <p:sldId id="304" r:id="rId19"/>
    <p:sldId id="302" r:id="rId20"/>
    <p:sldId id="306" r:id="rId21"/>
    <p:sldId id="337" r:id="rId22"/>
    <p:sldId id="338" r:id="rId23"/>
    <p:sldId id="339" r:id="rId24"/>
    <p:sldId id="340" r:id="rId25"/>
    <p:sldId id="341" r:id="rId26"/>
    <p:sldId id="301" r:id="rId27"/>
    <p:sldId id="342" r:id="rId28"/>
    <p:sldId id="343" r:id="rId29"/>
    <p:sldId id="346" r:id="rId30"/>
    <p:sldId id="345" r:id="rId31"/>
    <p:sldId id="347" r:id="rId32"/>
    <p:sldId id="348" r:id="rId33"/>
    <p:sldId id="349" r:id="rId34"/>
    <p:sldId id="350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320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329" r:id="rId58"/>
    <p:sldId id="330" r:id="rId59"/>
    <p:sldId id="331" r:id="rId60"/>
    <p:sldId id="332" r:id="rId61"/>
    <p:sldId id="333" r:id="rId62"/>
    <p:sldId id="334" r:id="rId63"/>
    <p:sldId id="335" r:id="rId64"/>
    <p:sldId id="336" r:id="rId65"/>
    <p:sldId id="289" r:id="rId66"/>
    <p:sldId id="290" r:id="rId67"/>
    <p:sldId id="291" r:id="rId68"/>
    <p:sldId id="292" r:id="rId69"/>
    <p:sldId id="293" r:id="rId70"/>
    <p:sldId id="283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43" d="100"/>
          <a:sy n="43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106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Annual Rainfall Hyetograph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1996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Sheet1!$B$1</c:f>
              <c:numCache>
                <c:formatCode>General</c:formatCode>
                <c:ptCount val="1"/>
                <c:pt idx="0">
                  <c:v>599</c:v>
                </c:pt>
              </c:numCache>
            </c:numRef>
          </c:val>
        </c:ser>
        <c:ser>
          <c:idx val="1"/>
          <c:order val="1"/>
          <c:tx>
            <c:strRef>
              <c:f>Sheet1!$A$2</c:f>
              <c:strCache>
                <c:ptCount val="1"/>
                <c:pt idx="0">
                  <c:v>1997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488</c:v>
                </c:pt>
              </c:numCache>
            </c:numRef>
          </c:val>
        </c:ser>
        <c:ser>
          <c:idx val="2"/>
          <c:order val="2"/>
          <c:tx>
            <c:strRef>
              <c:f>Sheet1!$A$3</c:f>
              <c:strCache>
                <c:ptCount val="1"/>
                <c:pt idx="0">
                  <c:v>1998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Sheet1!$B$3</c:f>
              <c:numCache>
                <c:formatCode>General</c:formatCode>
                <c:ptCount val="1"/>
                <c:pt idx="0">
                  <c:v>421</c:v>
                </c:pt>
              </c:numCache>
            </c:numRef>
          </c:val>
        </c:ser>
        <c:ser>
          <c:idx val="3"/>
          <c:order val="3"/>
          <c:tx>
            <c:strRef>
              <c:f>Sheet1!$A$4</c:f>
              <c:strCache>
                <c:ptCount val="1"/>
                <c:pt idx="0">
                  <c:v>1999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Sheet1!$B$4</c:f>
              <c:numCache>
                <c:formatCode>General</c:formatCode>
                <c:ptCount val="1"/>
                <c:pt idx="0">
                  <c:v>514</c:v>
                </c:pt>
              </c:numCache>
            </c:numRef>
          </c:val>
        </c:ser>
        <c:ser>
          <c:idx val="4"/>
          <c:order val="4"/>
          <c:tx>
            <c:strRef>
              <c:f>Sheet1!$A$5</c:f>
              <c:strCache>
                <c:ptCount val="1"/>
                <c:pt idx="0">
                  <c:v>2000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Sheet1!$B$5</c:f>
              <c:numCache>
                <c:formatCode>General</c:formatCode>
                <c:ptCount val="1"/>
                <c:pt idx="0">
                  <c:v>420</c:v>
                </c:pt>
              </c:numCache>
            </c:numRef>
          </c:val>
        </c:ser>
        <c:ser>
          <c:idx val="5"/>
          <c:order val="5"/>
          <c:tx>
            <c:strRef>
              <c:f>Sheet1!$A$6</c:f>
              <c:strCache>
                <c:ptCount val="1"/>
                <c:pt idx="0">
                  <c:v>2001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Sheet1!$B$6</c:f>
              <c:numCache>
                <c:formatCode>General</c:formatCode>
                <c:ptCount val="1"/>
                <c:pt idx="0">
                  <c:v>529</c:v>
                </c:pt>
              </c:numCache>
            </c:numRef>
          </c:val>
        </c:ser>
        <c:ser>
          <c:idx val="6"/>
          <c:order val="6"/>
          <c:tx>
            <c:strRef>
              <c:f>Sheet1!$A$7</c:f>
              <c:strCache>
                <c:ptCount val="1"/>
                <c:pt idx="0">
                  <c:v>2002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Sheet1!$B$7</c:f>
              <c:numCache>
                <c:formatCode>General</c:formatCode>
                <c:ptCount val="1"/>
                <c:pt idx="0">
                  <c:v>551</c:v>
                </c:pt>
              </c:numCache>
            </c:numRef>
          </c:val>
        </c:ser>
        <c:ser>
          <c:idx val="7"/>
          <c:order val="7"/>
          <c:tx>
            <c:strRef>
              <c:f>Sheet1!$A$8</c:f>
              <c:strCache>
                <c:ptCount val="1"/>
                <c:pt idx="0">
                  <c:v>2003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Sheet1!$B$8</c:f>
              <c:numCache>
                <c:formatCode>General</c:formatCode>
                <c:ptCount val="1"/>
                <c:pt idx="0">
                  <c:v>566</c:v>
                </c:pt>
              </c:numCache>
            </c:numRef>
          </c:val>
        </c:ser>
        <c:ser>
          <c:idx val="8"/>
          <c:order val="8"/>
          <c:tx>
            <c:strRef>
              <c:f>Sheet1!$A$9</c:f>
              <c:strCache>
                <c:ptCount val="1"/>
                <c:pt idx="0">
                  <c:v>2004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Sheet1!$B$9</c:f>
              <c:numCache>
                <c:formatCode>General</c:formatCode>
                <c:ptCount val="1"/>
                <c:pt idx="0">
                  <c:v>531</c:v>
                </c:pt>
              </c:numCache>
            </c:numRef>
          </c:val>
        </c:ser>
        <c:ser>
          <c:idx val="9"/>
          <c:order val="9"/>
          <c:tx>
            <c:strRef>
              <c:f>Sheet1!$A$10</c:f>
              <c:strCache>
                <c:ptCount val="1"/>
                <c:pt idx="0">
                  <c:v>2005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Sheet1!$B$10</c:f>
              <c:numCache>
                <c:formatCode>General</c:formatCode>
                <c:ptCount val="1"/>
                <c:pt idx="0">
                  <c:v>415</c:v>
                </c:pt>
              </c:numCache>
            </c:numRef>
          </c:val>
        </c:ser>
        <c:ser>
          <c:idx val="10"/>
          <c:order val="10"/>
          <c:tx>
            <c:strRef>
              <c:f>Sheet1!$A$11</c:f>
              <c:strCache>
                <c:ptCount val="1"/>
                <c:pt idx="0">
                  <c:v>2006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Sheet1!$B$11</c:f>
              <c:numCache>
                <c:formatCode>General</c:formatCode>
                <c:ptCount val="1"/>
                <c:pt idx="0">
                  <c:v>629</c:v>
                </c:pt>
              </c:numCache>
            </c:numRef>
          </c:val>
        </c:ser>
        <c:ser>
          <c:idx val="11"/>
          <c:order val="11"/>
          <c:tx>
            <c:strRef>
              <c:f>Sheet1!$A$12</c:f>
              <c:strCache>
                <c:ptCount val="1"/>
                <c:pt idx="0">
                  <c:v>2007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Sheet1!$B$12</c:f>
              <c:numCache>
                <c:formatCode>General</c:formatCode>
                <c:ptCount val="1"/>
                <c:pt idx="0">
                  <c:v>411</c:v>
                </c:pt>
              </c:numCache>
            </c:numRef>
          </c:val>
        </c:ser>
        <c:ser>
          <c:idx val="12"/>
          <c:order val="12"/>
          <c:tx>
            <c:strRef>
              <c:f>Sheet1!$A$13</c:f>
              <c:strCache>
                <c:ptCount val="1"/>
                <c:pt idx="0">
                  <c:v>2008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Sheet1!$B$13</c:f>
              <c:numCache>
                <c:formatCode>General</c:formatCode>
                <c:ptCount val="1"/>
                <c:pt idx="0">
                  <c:v>536</c:v>
                </c:pt>
              </c:numCache>
            </c:numRef>
          </c:val>
        </c:ser>
        <c:ser>
          <c:idx val="13"/>
          <c:order val="13"/>
          <c:tx>
            <c:strRef>
              <c:f>Sheet1!$A$14</c:f>
              <c:strCache>
                <c:ptCount val="1"/>
                <c:pt idx="0">
                  <c:v>2009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Sheet1!$B$14</c:f>
              <c:numCache>
                <c:formatCode>General</c:formatCode>
                <c:ptCount val="1"/>
                <c:pt idx="0">
                  <c:v>399</c:v>
                </c:pt>
              </c:numCache>
            </c:numRef>
          </c:val>
        </c:ser>
        <c:ser>
          <c:idx val="14"/>
          <c:order val="14"/>
          <c:tx>
            <c:strRef>
              <c:f>Sheet1!$A$15</c:f>
              <c:strCache>
                <c:ptCount val="1"/>
                <c:pt idx="0">
                  <c:v>2010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Sheet1!$B$15</c:f>
              <c:numCache>
                <c:formatCode>General</c:formatCode>
                <c:ptCount val="1"/>
                <c:pt idx="0">
                  <c:v>380</c:v>
                </c:pt>
              </c:numCache>
            </c:numRef>
          </c:val>
        </c:ser>
        <c:ser>
          <c:idx val="15"/>
          <c:order val="15"/>
          <c:tx>
            <c:strRef>
              <c:f>Sheet1!$A$16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Sheet1!$B$16</c:f>
              <c:numCache>
                <c:formatCode>General</c:formatCode>
                <c:ptCount val="1"/>
                <c:pt idx="0">
                  <c:v>450</c:v>
                </c:pt>
              </c:numCache>
            </c:numRef>
          </c:val>
        </c:ser>
        <c:ser>
          <c:idx val="16"/>
          <c:order val="16"/>
          <c:tx>
            <c:strRef>
              <c:f>Sheet1!$A$17</c:f>
              <c:strCache>
                <c:ptCount val="1"/>
                <c:pt idx="0">
                  <c:v>2012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val>
            <c:numRef>
              <c:f>Sheet1!$B$17</c:f>
              <c:numCache>
                <c:formatCode>General</c:formatCode>
                <c:ptCount val="1"/>
                <c:pt idx="0">
                  <c:v>510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0754304"/>
        <c:axId val="50755840"/>
      </c:barChart>
      <c:catAx>
        <c:axId val="5075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0755840"/>
        <c:crosses val="autoZero"/>
        <c:auto val="1"/>
        <c:lblAlgn val="ctr"/>
        <c:lblOffset val="100"/>
        <c:noMultiLvlLbl val="0"/>
      </c:catAx>
      <c:valAx>
        <c:axId val="50755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0754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97102-7C7A-40AB-9F7B-4F7A9821C4D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98084-F7AE-4C7D-9692-AA3021F9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7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54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40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749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2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31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5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04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29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7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60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52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culvertdesign.com/wp-content/uploads/2013/07/faa-formula-si.png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 err="1"/>
              <a:t>Qabatia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Storm Water </a:t>
            </a:r>
            <a:r>
              <a:rPr lang="en-US" dirty="0"/>
              <a:t>S</a:t>
            </a:r>
            <a:r>
              <a:rPr lang="en-US" dirty="0" smtClean="0"/>
              <a:t>ewer </a:t>
            </a:r>
            <a:r>
              <a:rPr lang="en-US" dirty="0"/>
              <a:t>S</a:t>
            </a:r>
            <a:r>
              <a:rPr lang="en-US" dirty="0" smtClean="0"/>
              <a:t>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- Jamal Nazzal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- </a:t>
            </a:r>
            <a:r>
              <a:rPr lang="en-US" sz="2400" dirty="0" err="1" smtClean="0">
                <a:solidFill>
                  <a:schemeClr val="tx1"/>
                </a:solidFill>
              </a:rPr>
              <a:t>Diaa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Tamimi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- Ahmad </a:t>
            </a:r>
            <a:r>
              <a:rPr lang="en-US" sz="2400" dirty="0" err="1" smtClean="0">
                <a:solidFill>
                  <a:schemeClr val="tx1"/>
                </a:solidFill>
              </a:rPr>
              <a:t>Amarni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9581" t="8594" r="44993" b="1755"/>
          <a:stretch/>
        </p:blipFill>
        <p:spPr bwMode="auto">
          <a:xfrm>
            <a:off x="609600" y="685800"/>
            <a:ext cx="8000999" cy="5867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972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IDF </a:t>
            </a:r>
            <a:r>
              <a:rPr lang="en-US" dirty="0" smtClean="0"/>
              <a:t>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Using the measurements from short duration rainfall, a series of rainfall curves (IDF curves) are prepared for practical use in engineering work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Different stations are Located, and are given weight with respect to that area.</a:t>
            </a:r>
          </a:p>
          <a:p>
            <a:pPr marL="0" indent="0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IDF data for Nablus city, used for </a:t>
            </a:r>
            <a:r>
              <a:rPr lang="en-US" sz="3200" dirty="0" smtClean="0"/>
              <a:t>Qabatia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8350" y="3196268"/>
            <a:ext cx="7289800" cy="2202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957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032555"/>
              </p:ext>
            </p:extLst>
          </p:nvPr>
        </p:nvGraphicFramePr>
        <p:xfrm>
          <a:off x="0" y="0"/>
          <a:ext cx="9143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Theory And </a:t>
            </a:r>
            <a:r>
              <a:rPr lang="en-US" dirty="0" smtClean="0"/>
              <a:t>Methods of Computation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Manning’s Equation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Darcy-</a:t>
            </a:r>
            <a:r>
              <a:rPr lang="en-US" sz="1800" dirty="0" err="1" smtClean="0"/>
              <a:t>Weisbach</a:t>
            </a:r>
            <a:r>
              <a:rPr lang="en-US" sz="1800" dirty="0" smtClean="0"/>
              <a:t> Equation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Hazen-Williams Equations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The Rational Method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Morgali and Linsley </a:t>
            </a:r>
            <a:r>
              <a:rPr lang="en-US" sz="1400" dirty="0" smtClean="0"/>
              <a:t>Method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err="1"/>
              <a:t>Kirpich</a:t>
            </a:r>
            <a:r>
              <a:rPr lang="en-US" sz="1400" dirty="0"/>
              <a:t> </a:t>
            </a:r>
            <a:r>
              <a:rPr lang="en-US" sz="1400" dirty="0" smtClean="0"/>
              <a:t>Method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err="1"/>
              <a:t>Kerby-Hatheway</a:t>
            </a:r>
            <a:r>
              <a:rPr lang="en-US" sz="1400" dirty="0"/>
              <a:t> </a:t>
            </a:r>
            <a:r>
              <a:rPr lang="en-US" sz="1400" dirty="0" smtClean="0"/>
              <a:t>Method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The Federal Aviation Administration equation</a:t>
            </a:r>
            <a:endParaRPr lang="en-US" sz="1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Shreve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69223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RATIONAL </a:t>
            </a:r>
            <a:r>
              <a:rPr lang="en-US" dirty="0" smtClean="0"/>
              <a:t>METHOD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Proposed </a:t>
                </a:r>
                <a:r>
                  <a:rPr lang="en-US" dirty="0"/>
                  <a:t>in 1889,a formula for the estimation of peak flow rate from small </a:t>
                </a:r>
                <a:r>
                  <a:rPr lang="en-US" dirty="0" smtClean="0"/>
                  <a:t>catchment </a:t>
                </a:r>
                <a:r>
                  <a:rPr lang="en-US" dirty="0"/>
                  <a:t>areas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𝐶𝐼𝐴</m:t>
                      </m:r>
                    </m:oMath>
                  </m:oMathPara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 Q = design discharge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 C = runoff coefficient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 I = design rainfall intensity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 A = watershed drainage area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38" t="-1515" r="-1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826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assumptions of the rational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max. runoff rate at any location is a function of the average rainfall rate during the time of concentration for that location.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max. rainfall rate occurs during the time of concentration.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56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</a:t>
            </a:r>
            <a:r>
              <a:rPr lang="en-US" dirty="0" smtClean="0"/>
              <a:t>unoff </a:t>
            </a:r>
            <a:r>
              <a:rPr lang="en-US" dirty="0"/>
              <a:t>C</a:t>
            </a:r>
            <a:r>
              <a:rPr lang="en-US" dirty="0" smtClean="0"/>
              <a:t>oefficient C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454480"/>
              </p:ext>
            </p:extLst>
          </p:nvPr>
        </p:nvGraphicFramePr>
        <p:xfrm>
          <a:off x="1524000" y="4343400"/>
          <a:ext cx="5937250" cy="1226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8625"/>
                <a:gridCol w="2968625"/>
              </a:tblGrid>
              <a:tr h="0"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Type of surface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Concrete, asphalt, solid rock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0,8-0,9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Gravel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0,4-0,6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Farmland, parks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0,2-0,4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Woodland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0,1-0,2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98623" y="2438400"/>
                <a:ext cx="34290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R = Total depth of runoff</a:t>
                </a:r>
              </a:p>
              <a:p>
                <a:pPr algn="ctr"/>
                <a:r>
                  <a:rPr lang="en-US" dirty="0"/>
                  <a:t>P = Total depth of </a:t>
                </a:r>
                <a:r>
                  <a:rPr lang="en-US" dirty="0" smtClean="0"/>
                  <a:t>precipitation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623" y="2438400"/>
                <a:ext cx="3429000" cy="1200329"/>
              </a:xfrm>
              <a:prstGeom prst="rect">
                <a:avLst/>
              </a:prstGeom>
              <a:blipFill rotWithShape="0">
                <a:blip r:embed="rId2"/>
                <a:stretch>
                  <a:fillRect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616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of </a:t>
            </a:r>
            <a:r>
              <a:rPr lang="en-US" dirty="0" smtClean="0"/>
              <a:t>Concentration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flow time from the most remote point in the drainage area to the point in question.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Usually is equal to an overland flow time plus a channel flow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channel flow </a:t>
            </a:r>
            <a:r>
              <a:rPr lang="en-US" dirty="0" smtClean="0"/>
              <a:t>time estimation = channel length / avg. full-flow velocity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88467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Methods for </a:t>
            </a:r>
            <a:r>
              <a:rPr lang="en-US" dirty="0" smtClean="0"/>
              <a:t>computing the overland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Morgali and Linsley </a:t>
            </a:r>
            <a:r>
              <a:rPr lang="en-US" dirty="0" smtClean="0"/>
              <a:t>Method</a:t>
            </a:r>
          </a:p>
          <a:p>
            <a:pPr lv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Kirpich</a:t>
            </a:r>
            <a:r>
              <a:rPr lang="en-US" dirty="0"/>
              <a:t> </a:t>
            </a:r>
            <a:r>
              <a:rPr lang="en-US" dirty="0" smtClean="0"/>
              <a:t>Method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Kerby-Hatheway</a:t>
            </a:r>
            <a:r>
              <a:rPr lang="en-US" dirty="0"/>
              <a:t> </a:t>
            </a:r>
            <a:r>
              <a:rPr lang="en-US" dirty="0" smtClean="0"/>
              <a:t>Method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Federal Aviation Administration equation</a:t>
            </a:r>
          </a:p>
        </p:txBody>
      </p:sp>
    </p:spTree>
    <p:extLst>
      <p:ext uri="{BB962C8B-B14F-4D97-AF65-F5344CB8AC3E}">
        <p14:creationId xmlns:p14="http://schemas.microsoft.com/office/powerpoint/2010/main" val="72447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understand </a:t>
            </a:r>
            <a:r>
              <a:rPr lang="en-US" dirty="0"/>
              <a:t>the problem of Qabatia rainfall-runoff process</a:t>
            </a:r>
            <a:r>
              <a:rPr lang="en-US" dirty="0" smtClean="0"/>
              <a:t>. And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Improve the current stormwater routing structures. By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Using StormCAD software to design and expand the current network.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Morgali and Linsley </a:t>
            </a:r>
            <a:r>
              <a:rPr lang="en-US" dirty="0" smtClean="0"/>
              <a:t>Method 1965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For </a:t>
                </a:r>
                <a:r>
                  <a:rPr lang="en-US" dirty="0"/>
                  <a:t>small urban areas </a:t>
                </a:r>
                <a:r>
                  <a:rPr lang="en-US" dirty="0" smtClean="0"/>
                  <a:t>&lt; </a:t>
                </a:r>
                <a:r>
                  <a:rPr lang="en-US" dirty="0"/>
                  <a:t>twenty </a:t>
                </a:r>
                <a:r>
                  <a:rPr lang="en-US" dirty="0" smtClean="0"/>
                  <a:t>acres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Planar drainage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94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𝑛𝐿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 err="1"/>
                  <a:t>t</a:t>
                </a:r>
                <a:r>
                  <a:rPr lang="en-US" baseline="-25000" dirty="0" err="1"/>
                  <a:t>c</a:t>
                </a:r>
                <a:r>
                  <a:rPr lang="en-US" dirty="0"/>
                  <a:t> = time of </a:t>
                </a:r>
                <a:r>
                  <a:rPr lang="en-US" dirty="0" smtClean="0"/>
                  <a:t>concentration (min)</a:t>
                </a:r>
                <a:endParaRPr lang="en-US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i = design rainfall </a:t>
                </a:r>
                <a:r>
                  <a:rPr lang="en-US" dirty="0" smtClean="0"/>
                  <a:t>intensity (in/</a:t>
                </a:r>
                <a:r>
                  <a:rPr lang="en-US" dirty="0" err="1" smtClean="0"/>
                  <a:t>hr</a:t>
                </a:r>
                <a:r>
                  <a:rPr lang="en-US" dirty="0" smtClean="0"/>
                  <a:t>)</a:t>
                </a:r>
                <a:endParaRPr lang="en-US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n = Manning surface </a:t>
                </a:r>
                <a:r>
                  <a:rPr lang="en-US" dirty="0" smtClean="0"/>
                  <a:t>roughness (dimensionless)</a:t>
                </a:r>
                <a:endParaRPr lang="en-US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L = length of </a:t>
                </a:r>
                <a:r>
                  <a:rPr lang="en-US" dirty="0" smtClean="0"/>
                  <a:t>flow (</a:t>
                </a:r>
                <a:r>
                  <a:rPr lang="en-US" dirty="0" err="1" smtClean="0"/>
                  <a:t>ft</a:t>
                </a:r>
                <a:r>
                  <a:rPr lang="en-US" dirty="0" smtClean="0"/>
                  <a:t>)</a:t>
                </a:r>
                <a:endParaRPr lang="en-US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S = slope of </a:t>
                </a:r>
                <a:r>
                  <a:rPr lang="en-US" dirty="0" smtClean="0"/>
                  <a:t>flow (dimensionless)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38" t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777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on </a:t>
            </a:r>
            <a:r>
              <a:rPr lang="en-US" dirty="0" err="1" smtClean="0"/>
              <a:t>Morgali’s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Morgali and Linsley equation </a:t>
            </a:r>
            <a:r>
              <a:rPr lang="en-US" dirty="0" smtClean="0"/>
              <a:t>is </a:t>
            </a:r>
            <a:r>
              <a:rPr lang="en-US" dirty="0"/>
              <a:t>implicit in that it cannot be </a:t>
            </a:r>
            <a:r>
              <a:rPr lang="en-US" dirty="0" smtClean="0"/>
              <a:t>solved for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 without i. So, iteration is required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Solution </a:t>
            </a:r>
            <a:r>
              <a:rPr lang="en-US" dirty="0"/>
              <a:t>can be achieved by </a:t>
            </a:r>
            <a:r>
              <a:rPr lang="en-US" dirty="0" smtClean="0"/>
              <a:t>combining </a:t>
            </a:r>
            <a:r>
              <a:rPr lang="en-US" dirty="0" err="1" smtClean="0"/>
              <a:t>Morgali’s</a:t>
            </a:r>
            <a:r>
              <a:rPr lang="en-US" dirty="0" smtClean="0"/>
              <a:t> with the intensity equation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Then solving </a:t>
            </a:r>
            <a:r>
              <a:rPr lang="en-US" dirty="0"/>
              <a:t>using a numerical method (such as a </a:t>
            </a:r>
            <a:r>
              <a:rPr lang="en-US" dirty="0" smtClean="0"/>
              <a:t>calculator solver</a:t>
            </a:r>
            <a:r>
              <a:rPr lang="en-US" dirty="0"/>
              <a:t>). The solution of the two equations yields both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 and i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429000"/>
            <a:ext cx="151447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Kirpich</a:t>
            </a:r>
            <a:r>
              <a:rPr lang="en-US" dirty="0"/>
              <a:t> </a:t>
            </a:r>
            <a:r>
              <a:rPr lang="en-US" dirty="0" smtClean="0"/>
              <a:t>Method 1940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For small drainage basins that are dominated by channel flow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𝑡𝑐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0078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77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385</m:t>
                              </m:r>
                            </m:sup>
                          </m:sSup>
                        </m:e>
                        <m:sup/>
                      </m:sSup>
                    </m:oMath>
                  </m:oMathPara>
                </a14:m>
                <a:endParaRPr lang="en-US" dirty="0" smtClean="0"/>
              </a:p>
              <a:p>
                <a:r>
                  <a:rPr lang="en-US" dirty="0" err="1"/>
                  <a:t>t</a:t>
                </a:r>
                <a:r>
                  <a:rPr lang="en-US" baseline="-25000" dirty="0" err="1"/>
                  <a:t>c</a:t>
                </a:r>
                <a:r>
                  <a:rPr lang="en-US" dirty="0"/>
                  <a:t> = time of concentration (min</a:t>
                </a:r>
                <a:r>
                  <a:rPr lang="en-US" dirty="0" smtClean="0"/>
                  <a:t>),</a:t>
                </a:r>
                <a:endParaRPr lang="en-US" dirty="0"/>
              </a:p>
              <a:p>
                <a:r>
                  <a:rPr lang="en-US" dirty="0"/>
                  <a:t>L = length of main channel (</a:t>
                </a:r>
                <a:r>
                  <a:rPr lang="en-US" dirty="0" err="1"/>
                  <a:t>ft</a:t>
                </a:r>
                <a:r>
                  <a:rPr lang="en-US" dirty="0"/>
                  <a:t>), and</a:t>
                </a:r>
              </a:p>
              <a:p>
                <a:r>
                  <a:rPr lang="en-US" dirty="0"/>
                  <a:t>S</a:t>
                </a:r>
                <a:r>
                  <a:rPr lang="en-US" dirty="0" smtClean="0"/>
                  <a:t> </a:t>
                </a:r>
                <a:r>
                  <a:rPr lang="en-US" dirty="0"/>
                  <a:t>= </a:t>
                </a:r>
                <a:r>
                  <a:rPr lang="en-US" dirty="0" smtClean="0"/>
                  <a:t>main channel slope </a:t>
                </a:r>
                <a:r>
                  <a:rPr lang="en-US" dirty="0"/>
                  <a:t>(</a:t>
                </a:r>
                <a:r>
                  <a:rPr lang="en-US" dirty="0" err="1" smtClean="0"/>
                  <a:t>ft</a:t>
                </a:r>
                <a:r>
                  <a:rPr lang="en-US" dirty="0" smtClean="0"/>
                  <a:t>\</a:t>
                </a:r>
                <a:r>
                  <a:rPr lang="en-US" dirty="0" err="1" smtClean="0"/>
                  <a:t>ft</a:t>
                </a:r>
                <a:r>
                  <a:rPr lang="en-US" dirty="0" smtClean="0"/>
                  <a:t>).</a:t>
                </a:r>
                <a:endParaRPr lang="en-US" dirty="0"/>
              </a:p>
              <a:p>
                <a:pPr lvl="0">
                  <a:buFont typeface="Arial" panose="020B0604020202020204" pitchFamily="34" charset="0"/>
                  <a:buChar char="•"/>
                </a:pPr>
                <a:r>
                  <a:rPr lang="en-US" dirty="0"/>
                  <a:t>Computed 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c</a:t>
                </a:r>
                <a:r>
                  <a:rPr lang="en-US" dirty="0"/>
                  <a:t> is multiplied by 0.4 for overland flow path that are concrete or asphalt, and by 0.2 where the channel is concrete </a:t>
                </a:r>
                <a:r>
                  <a:rPr lang="en-US" dirty="0" smtClean="0"/>
                  <a:t>lined.</a:t>
                </a:r>
              </a:p>
              <a:p>
                <a:pPr lvl="0">
                  <a:buFont typeface="Arial" panose="020B0604020202020204" pitchFamily="34" charset="0"/>
                  <a:buChar char="•"/>
                </a:pPr>
                <a:r>
                  <a:rPr lang="en-US" dirty="0"/>
                  <a:t>L</a:t>
                </a:r>
                <a:r>
                  <a:rPr lang="en-US" dirty="0" smtClean="0"/>
                  <a:t>imited </a:t>
                </a:r>
                <a:r>
                  <a:rPr lang="en-US" dirty="0"/>
                  <a:t>to watershed with a drainage area of about 200 acres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38" t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758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Kerby-Hatheway</a:t>
            </a:r>
            <a:r>
              <a:rPr lang="en-US" dirty="0"/>
              <a:t> </a:t>
            </a:r>
            <a:r>
              <a:rPr lang="en-US" dirty="0" smtClean="0"/>
              <a:t>Method 1959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For small </a:t>
                </a:r>
                <a:r>
                  <a:rPr lang="en-US" dirty="0" smtClean="0"/>
                  <a:t>watersheds for computing the </a:t>
                </a:r>
                <a:r>
                  <a:rPr lang="en-US" dirty="0"/>
                  <a:t>overland </a:t>
                </a:r>
                <a:r>
                  <a:rPr lang="en-US" dirty="0" smtClean="0"/>
                  <a:t>flow.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=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[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67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𝑁𝐿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rad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467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r>
                  <a:rPr lang="en-US" dirty="0" err="1"/>
                  <a:t>t</a:t>
                </a:r>
                <a:r>
                  <a:rPr lang="en-US" baseline="-25000" dirty="0" err="1"/>
                  <a:t>c</a:t>
                </a:r>
                <a:r>
                  <a:rPr lang="en-US" dirty="0"/>
                  <a:t> = time of concentration (min),</a:t>
                </a:r>
              </a:p>
              <a:p>
                <a:r>
                  <a:rPr lang="en-US" dirty="0"/>
                  <a:t>N = </a:t>
                </a:r>
                <a:r>
                  <a:rPr lang="en-US" dirty="0" err="1"/>
                  <a:t>Kerby</a:t>
                </a:r>
                <a:r>
                  <a:rPr lang="en-US" dirty="0"/>
                  <a:t> roughness parameter (dimensionless), and</a:t>
                </a:r>
              </a:p>
              <a:p>
                <a:r>
                  <a:rPr lang="en-US" dirty="0"/>
                  <a:t>S = overland flow slope (dimensionless).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38" t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540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7" y="457200"/>
            <a:ext cx="7290054" cy="1499616"/>
          </a:xfrm>
        </p:spPr>
        <p:txBody>
          <a:bodyPr/>
          <a:lstStyle/>
          <a:p>
            <a:r>
              <a:rPr lang="en-US" dirty="0" smtClean="0"/>
              <a:t>A combination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1985391"/>
            <a:ext cx="7290055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Overland flow rarely occurs for distances exceeding 1200 feet</a:t>
            </a:r>
            <a:r>
              <a:rPr lang="en-US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So</a:t>
            </a:r>
            <a:r>
              <a:rPr lang="en-US" dirty="0"/>
              <a:t>, if the watershed length exceeds 1200 feet, then a combination of </a:t>
            </a:r>
            <a:r>
              <a:rPr lang="en-US" dirty="0" err="1" smtClean="0"/>
              <a:t>Kerby’s</a:t>
            </a:r>
            <a:r>
              <a:rPr lang="en-US" dirty="0" smtClean="0"/>
              <a:t> equation</a:t>
            </a:r>
            <a:r>
              <a:rPr lang="en-US" dirty="0"/>
              <a:t> (Overland Flow) </a:t>
            </a:r>
            <a:r>
              <a:rPr lang="en-US" dirty="0" smtClean="0"/>
              <a:t>and </a:t>
            </a:r>
            <a:r>
              <a:rPr lang="en-US" dirty="0"/>
              <a:t>the </a:t>
            </a:r>
            <a:r>
              <a:rPr lang="en-US" dirty="0" err="1"/>
              <a:t>Kirpich</a:t>
            </a:r>
            <a:r>
              <a:rPr lang="en-US" dirty="0"/>
              <a:t> </a:t>
            </a:r>
            <a:r>
              <a:rPr lang="en-US" dirty="0" smtClean="0"/>
              <a:t>equation (</a:t>
            </a:r>
            <a:r>
              <a:rPr lang="en-US" dirty="0"/>
              <a:t>channel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/>
              <a:t>)</a:t>
            </a:r>
            <a:r>
              <a:rPr lang="en-US" dirty="0" smtClean="0"/>
              <a:t> </a:t>
            </a:r>
            <a:r>
              <a:rPr lang="en-US" dirty="0"/>
              <a:t>may be </a:t>
            </a:r>
            <a:r>
              <a:rPr lang="en-US" dirty="0" smtClean="0"/>
              <a:t>appropriate.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Values </a:t>
            </a:r>
            <a:r>
              <a:rPr lang="en-US" dirty="0"/>
              <a:t>for </a:t>
            </a:r>
            <a:r>
              <a:rPr lang="en-US" dirty="0" err="1"/>
              <a:t>Kerby’s</a:t>
            </a:r>
            <a:r>
              <a:rPr lang="en-US" dirty="0"/>
              <a:t> roughness </a:t>
            </a:r>
            <a:r>
              <a:rPr lang="en-US" dirty="0" smtClean="0"/>
              <a:t>parameter N </a:t>
            </a:r>
            <a:r>
              <a:rPr lang="en-US" dirty="0"/>
              <a:t>are presented </a:t>
            </a:r>
            <a:r>
              <a:rPr lang="en-US" dirty="0" smtClean="0"/>
              <a:t>on the following table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160" y="3886200"/>
            <a:ext cx="3971925" cy="3133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0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The Federal Aviation Administration </a:t>
            </a:r>
            <a:r>
              <a:rPr lang="en-US" dirty="0" smtClean="0"/>
              <a:t>equations 1965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 </a:t>
                </a:r>
                <a:r>
                  <a:rPr lang="en-US" dirty="0"/>
                  <a:t>simple estimation of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c</a:t>
                </a:r>
                <a:r>
                  <a:rPr lang="en-US" dirty="0"/>
                  <a:t> </a:t>
                </a:r>
                <a:r>
                  <a:rPr lang="en-US" dirty="0" smtClean="0"/>
                  <a:t>that is widely used in combination with </a:t>
                </a:r>
                <a:r>
                  <a:rPr lang="en-US" dirty="0"/>
                  <a:t>the Rational </a:t>
                </a:r>
                <a:r>
                  <a:rPr lang="en-US" dirty="0" smtClean="0"/>
                  <a:t>Method (CIA)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333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/>
                  <a:t>C= the rational coefficient</a:t>
                </a:r>
              </a:p>
              <a:p>
                <a:r>
                  <a:rPr lang="en-US" dirty="0"/>
                  <a:t>L= overland flow length</a:t>
                </a:r>
              </a:p>
              <a:p>
                <a:r>
                  <a:rPr lang="en-US" dirty="0"/>
                  <a:t>S= surface slope in </a:t>
                </a:r>
                <a:r>
                  <a:rPr lang="en-US" dirty="0" smtClean="0"/>
                  <a:t>%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38" t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997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</a:t>
            </a:r>
            <a:r>
              <a:rPr lang="en-US" dirty="0"/>
              <a:t>of </a:t>
            </a:r>
            <a:r>
              <a:rPr lang="en-US" dirty="0" smtClean="0"/>
              <a:t>Concentration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is recommended that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 be less than 300 </a:t>
            </a:r>
            <a:r>
              <a:rPr lang="en-US" dirty="0" smtClean="0"/>
              <a:t>minutes </a:t>
            </a:r>
            <a:r>
              <a:rPr lang="en-US" dirty="0"/>
              <a:t>and greater than 10 </a:t>
            </a:r>
            <a:r>
              <a:rPr lang="en-US" dirty="0" smtClean="0"/>
              <a:t>minutes</a:t>
            </a:r>
          </a:p>
          <a:p>
            <a:endParaRPr lang="en-US" dirty="0" smtClean="0"/>
          </a:p>
          <a:p>
            <a:pPr lvl="1"/>
            <a:r>
              <a:rPr lang="en-US" dirty="0"/>
              <a:t>The concept is that estimates of i become unacceptably large for durations less than 5 or 10 </a:t>
            </a:r>
            <a:r>
              <a:rPr lang="en-US" dirty="0" smtClean="0"/>
              <a:t>minutes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For long durations (such as longer than 300 minutes), the assumption of a relatively steady rainfall rate is less valid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1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62"/>
          <a:stretch/>
        </p:blipFill>
        <p:spPr>
          <a:xfrm>
            <a:off x="904684" y="2209800"/>
            <a:ext cx="7016877" cy="312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7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Channel flow and energy losses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Manning’s equation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Darcy-</a:t>
            </a:r>
            <a:r>
              <a:rPr lang="en-US" dirty="0" err="1" smtClean="0"/>
              <a:t>Weisbach</a:t>
            </a:r>
            <a:r>
              <a:rPr lang="en-US" dirty="0" smtClean="0"/>
              <a:t> equation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Hazen-Williams equation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41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Manning’s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Gravity full flow occurs at that condition where the conduit is flowing full, but not yet under any pressure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Analysis </a:t>
            </a:r>
            <a:r>
              <a:rPr lang="en-US" dirty="0"/>
              <a:t>of open-channel flow in a closed conduit is no different than any other type of open-channel </a:t>
            </a:r>
            <a:r>
              <a:rPr lang="en-US" dirty="0" smtClean="0"/>
              <a:t>flow.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gravity flow conditions, manning's discharge formula is applicable for the discharge of pipes and </a:t>
            </a:r>
            <a:r>
              <a:rPr lang="en-US" dirty="0" smtClean="0"/>
              <a:t>culverts.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Q </a:t>
            </a:r>
            <a:r>
              <a:rPr lang="en-US" dirty="0"/>
              <a:t>is Discharge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n is Manning’s coefficient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A is the cross-sectional area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R is the hydraulic radius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S is the slope of the </a:t>
            </a:r>
            <a:r>
              <a:rPr lang="en-US" dirty="0" smtClean="0"/>
              <a:t>pipe</a:t>
            </a:r>
            <a:endParaRPr lang="en-US" dirty="0"/>
          </a:p>
        </p:txBody>
      </p:sp>
      <p:pic>
        <p:nvPicPr>
          <p:cNvPr id="4" name="Picture 3" descr="C:\Users\user\Desktop\Untitled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963" y="3886200"/>
            <a:ext cx="2560320" cy="548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76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description of Qabatia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Located 9 kilometers south-west of Jenin.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300 meters above sea level.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</a:t>
            </a:r>
            <a:r>
              <a:rPr lang="en-US" dirty="0" smtClean="0"/>
              <a:t>ts area is 6000 donums.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 valley surrounded by mountains.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Around 30000 capita occupy the area of Qabatia.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990600"/>
            <a:ext cx="5715000" cy="4953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290055" cy="5638800"/>
          </a:xfrm>
        </p:spPr>
        <p:txBody>
          <a:bodyPr numCol="3"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Due </a:t>
            </a:r>
            <a:r>
              <a:rPr lang="en-US" dirty="0"/>
              <a:t>to the additional wetted perimeter and increased friction that occurs in a gravity full pipe, a partially full pipe </a:t>
            </a:r>
            <a:r>
              <a:rPr lang="en-US" dirty="0" smtClean="0"/>
              <a:t>carries </a:t>
            </a:r>
            <a:r>
              <a:rPr lang="en-US" dirty="0"/>
              <a:t>greater </a:t>
            </a:r>
            <a:r>
              <a:rPr lang="en-US" dirty="0" smtClean="0"/>
              <a:t>flow.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For </a:t>
            </a:r>
            <a:r>
              <a:rPr lang="en-US" dirty="0"/>
              <a:t>a circular conduit the peak flow occurs at 93 percent of the height of the pipe, and the average velocity flowing one-half full is the same as gravity full flow.</a:t>
            </a:r>
          </a:p>
        </p:txBody>
      </p:sp>
    </p:spTree>
    <p:extLst>
      <p:ext uri="{BB962C8B-B14F-4D97-AF65-F5344CB8AC3E}">
        <p14:creationId xmlns:p14="http://schemas.microsoft.com/office/powerpoint/2010/main" val="221279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Darcy-</a:t>
            </a:r>
            <a:r>
              <a:rPr lang="en-US" dirty="0" err="1" smtClean="0"/>
              <a:t>weisbach</a:t>
            </a:r>
            <a:r>
              <a:rPr lang="en-US" dirty="0" smtClean="0"/>
              <a:t> 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𝑔𝐷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𝑓𝐿</m:t>
                            </m:r>
                          </m:den>
                        </m:f>
                      </m:e>
                    </m:rad>
                  </m:oMath>
                </a14:m>
                <a:endParaRPr lang="en-US" dirty="0" smtClean="0"/>
              </a:p>
              <a:p>
                <a:r>
                  <a:rPr lang="en-US" dirty="0" smtClean="0"/>
                  <a:t>R</a:t>
                </a:r>
                <a:r>
                  <a:rPr lang="en-US" baseline="-25000" dirty="0" smtClean="0"/>
                  <a:t>N</a:t>
                </a:r>
                <a:r>
                  <a:rPr lang="en-US" dirty="0" smtClean="0"/>
                  <a:t>&gt;2000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i="1" baseline="-2500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𝑓𝐿</m:t>
                            </m:r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LOG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\</m:t>
                            </m:r>
                            <m:r>
                              <m:rPr>
                                <m:sty m:val="p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𝑔𝐷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baseline="-2500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</m:e>
                        </m:rad>
                      </m:e>
                    </m:d>
                  </m:oMath>
                </a14:m>
                <a:endParaRPr lang="en-US" dirty="0" smtClean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Based on the Colebrook equation.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\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rad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LOG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\</m:t>
                            </m:r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D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𝑔𝐷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i="1" baseline="-2500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</m:e>
                        </m:rad>
                      </m:e>
                    </m:d>
                  </m:oMath>
                </a14:m>
                <a:endParaRPr lang="en-US" dirty="0" smtClean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Moody diagram can also be used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927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539" y="25400"/>
            <a:ext cx="7290054" cy="1499616"/>
          </a:xfrm>
        </p:spPr>
        <p:txBody>
          <a:bodyPr/>
          <a:lstStyle/>
          <a:p>
            <a:r>
              <a:rPr lang="en-US" dirty="0" smtClean="0"/>
              <a:t>Moody diagram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8744726" cy="5486400"/>
          </a:xfrm>
        </p:spPr>
      </p:pic>
    </p:spTree>
    <p:extLst>
      <p:ext uri="{BB962C8B-B14F-4D97-AF65-F5344CB8AC3E}">
        <p14:creationId xmlns:p14="http://schemas.microsoft.com/office/powerpoint/2010/main" val="289706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Hazen-Williams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V=C</a:t>
            </a:r>
            <a:r>
              <a:rPr lang="en-US" baseline="-25000" dirty="0" smtClean="0"/>
              <a:t>H</a:t>
            </a:r>
            <a:r>
              <a:rPr lang="en-US" dirty="0" smtClean="0"/>
              <a:t>R</a:t>
            </a:r>
            <a:r>
              <a:rPr lang="en-US" baseline="30000" dirty="0" smtClean="0"/>
              <a:t>0.63</a:t>
            </a:r>
            <a:r>
              <a:rPr lang="en-US" dirty="0" smtClean="0"/>
              <a:t>S</a:t>
            </a:r>
            <a:r>
              <a:rPr lang="en-US" baseline="30000" dirty="0" smtClean="0"/>
              <a:t>0.54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H</a:t>
            </a:r>
            <a:r>
              <a:rPr lang="en-US" dirty="0" smtClean="0"/>
              <a:t>= the </a:t>
            </a:r>
            <a:r>
              <a:rPr lang="en-US" dirty="0" err="1" smtClean="0"/>
              <a:t>hazen</a:t>
            </a:r>
            <a:r>
              <a:rPr lang="en-US" dirty="0" err="1"/>
              <a:t>-</a:t>
            </a:r>
            <a:r>
              <a:rPr lang="en-US" dirty="0" err="1" smtClean="0"/>
              <a:t>willliams</a:t>
            </a:r>
            <a:r>
              <a:rPr lang="en-US" dirty="0" smtClean="0"/>
              <a:t> coefficient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352800"/>
            <a:ext cx="8203359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4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57868" y="762000"/>
            <a:ext cx="7010400" cy="11695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Pre-Design</a:t>
            </a:r>
            <a:endParaRPr lang="en-US" sz="7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4" descr="http://upload.wikimedia.org/wikipedia/commons/0/09/Storm_Drai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068" y="3352799"/>
            <a:ext cx="3505200" cy="3159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://www.rooterman.com/portsmouth/wp-content/uploads/2012/12/clogged-storm-dra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349" y="3352800"/>
            <a:ext cx="3424719" cy="315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20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1- Gravity flow (manning’s </a:t>
            </a:r>
            <a:r>
              <a:rPr lang="en-US" b="1" dirty="0" err="1" smtClean="0"/>
              <a:t>eqn</a:t>
            </a:r>
            <a:r>
              <a:rPr lang="en-US" b="1" dirty="0" smtClean="0"/>
              <a:t>):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Part full.</a:t>
            </a:r>
          </a:p>
          <a:p>
            <a:r>
              <a:rPr lang="en-US" dirty="0" smtClean="0"/>
              <a:t>Flow from higher to lower elevation.</a:t>
            </a:r>
          </a:p>
          <a:p>
            <a:endParaRPr lang="en-US" dirty="0"/>
          </a:p>
        </p:txBody>
      </p:sp>
      <p:pic>
        <p:nvPicPr>
          <p:cNvPr id="2051" name="Picture 3" descr="C:\Users\user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590800"/>
            <a:ext cx="52855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55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2- Rational Method for surface discharge:</a:t>
            </a:r>
          </a:p>
          <a:p>
            <a:pPr marL="0" indent="0">
              <a:buNone/>
            </a:pPr>
            <a:r>
              <a:rPr lang="en-US" dirty="0" smtClean="0"/>
              <a:t>	Q=CiA</a:t>
            </a:r>
          </a:p>
          <a:p>
            <a:pPr marL="0" indent="0">
              <a:buNone/>
            </a:pPr>
            <a:r>
              <a:rPr lang="en-US" dirty="0"/>
              <a:t>Rainfall is uniform along the entire catchment </a:t>
            </a:r>
            <a:r>
              <a:rPr lang="en-US" dirty="0" smtClean="0"/>
              <a:t>area.</a:t>
            </a:r>
          </a:p>
          <a:p>
            <a:pPr marL="0" indent="0">
              <a:buNone/>
            </a:pPr>
            <a:r>
              <a:rPr lang="en-US" dirty="0"/>
              <a:t>Rainfall intensity is constant</a:t>
            </a:r>
            <a:r>
              <a:rPr lang="en-US" dirty="0" smtClean="0"/>
              <a:t>.</a:t>
            </a:r>
          </a:p>
          <a:p>
            <a:pPr marL="0" lvl="2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discharge rate assumes that every point in the catchment contributes to the outfall.</a:t>
            </a:r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8076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Assumptions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3- Time of concentration: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Method used: FAA equation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Convert </a:t>
            </a:r>
            <a:r>
              <a:rPr lang="en-US" dirty="0" err="1" smtClean="0"/>
              <a:t>t</a:t>
            </a:r>
            <a:r>
              <a:rPr lang="en-US" sz="2800" dirty="0" err="1" smtClean="0"/>
              <a:t>c</a:t>
            </a:r>
            <a:r>
              <a:rPr lang="en-US" sz="2800" dirty="0" smtClean="0"/>
              <a:t> from </a:t>
            </a:r>
            <a:r>
              <a:rPr lang="en-US" sz="2800" dirty="0" err="1" smtClean="0"/>
              <a:t>hrs</a:t>
            </a:r>
            <a:r>
              <a:rPr lang="en-US" sz="2800" dirty="0" smtClean="0"/>
              <a:t> to </a:t>
            </a:r>
            <a:r>
              <a:rPr lang="en-US" sz="2800" dirty="0" err="1" smtClean="0"/>
              <a:t>mins</a:t>
            </a:r>
            <a:endParaRPr lang="en-US" sz="28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3074" name="Picture 2" descr="FAA Method formul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33800"/>
            <a:ext cx="5086816" cy="95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62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Assumptions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4- Surface flow:</a:t>
            </a:r>
          </a:p>
          <a:p>
            <a:endParaRPr lang="en-US" dirty="0" smtClean="0"/>
          </a:p>
          <a:p>
            <a:r>
              <a:rPr lang="en-US" dirty="0"/>
              <a:t>All streets are surrounded by high-curb </a:t>
            </a:r>
            <a:r>
              <a:rPr lang="en-US" dirty="0" smtClean="0"/>
              <a:t>sidewalks</a:t>
            </a:r>
          </a:p>
          <a:p>
            <a:r>
              <a:rPr lang="en-US" dirty="0" smtClean="0"/>
              <a:t>Water doesn’t cross from streets to land or vice-versa</a:t>
            </a:r>
          </a:p>
          <a:p>
            <a:r>
              <a:rPr lang="en-US" dirty="0" smtClean="0"/>
              <a:t>All </a:t>
            </a:r>
            <a:r>
              <a:rPr lang="en-US" dirty="0"/>
              <a:t>surface discharge enters the catch basin at the lowest point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7542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Catchment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A catchment can be defined as the total area of land that drains to a particular point along a stream.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Water flows perpendicular to contour lines in the direction of the slope.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Flow paths, and divides were drawn.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Main flow paths were determined.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Civil 3D was 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network elements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1- Pipes:</a:t>
            </a:r>
          </a:p>
          <a:p>
            <a:endParaRPr lang="en-US" dirty="0" smtClean="0"/>
          </a:p>
          <a:p>
            <a:r>
              <a:rPr lang="en-US" dirty="0" smtClean="0"/>
              <a:t>Concrete (n=0.013)</a:t>
            </a:r>
          </a:p>
          <a:p>
            <a:r>
              <a:rPr lang="en-US" dirty="0" smtClean="0"/>
              <a:t>Circular</a:t>
            </a:r>
          </a:p>
          <a:p>
            <a:r>
              <a:rPr lang="en-US" dirty="0" smtClean="0"/>
              <a:t>Minimum diameter = 16” (400mm)</a:t>
            </a:r>
          </a:p>
        </p:txBody>
      </p:sp>
    </p:spTree>
    <p:extLst>
      <p:ext uri="{BB962C8B-B14F-4D97-AF65-F5344CB8AC3E}">
        <p14:creationId xmlns:p14="http://schemas.microsoft.com/office/powerpoint/2010/main" val="195398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network elements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2- Catch basins:</a:t>
            </a:r>
            <a:endParaRPr lang="en-US" b="1" dirty="0"/>
          </a:p>
          <a:p>
            <a:endParaRPr lang="en-US" dirty="0" smtClean="0"/>
          </a:p>
          <a:p>
            <a:r>
              <a:rPr lang="en-US" dirty="0" smtClean="0"/>
              <a:t>Location: in sag</a:t>
            </a:r>
          </a:p>
          <a:p>
            <a:r>
              <a:rPr lang="en-US" dirty="0" smtClean="0"/>
              <a:t>Desired sump depth = 2m</a:t>
            </a:r>
          </a:p>
          <a:p>
            <a:r>
              <a:rPr lang="en-US" dirty="0" smtClean="0"/>
              <a:t>Clogging factor = 20%</a:t>
            </a:r>
          </a:p>
          <a:p>
            <a:r>
              <a:rPr lang="en-US" dirty="0" smtClean="0"/>
              <a:t>Shape: </a:t>
            </a:r>
            <a:r>
              <a:rPr lang="en-US" dirty="0" err="1" smtClean="0"/>
              <a:t>sqaure</a:t>
            </a:r>
            <a:endParaRPr lang="en-US" dirty="0" smtClean="0"/>
          </a:p>
          <a:p>
            <a:r>
              <a:rPr lang="en-US" dirty="0" smtClean="0"/>
              <a:t>Structural width = 0.9m</a:t>
            </a:r>
          </a:p>
          <a:p>
            <a:r>
              <a:rPr lang="en-US" dirty="0" smtClean="0"/>
              <a:t>Grate width = 0.8m</a:t>
            </a:r>
          </a:p>
        </p:txBody>
      </p:sp>
    </p:spTree>
    <p:extLst>
      <p:ext uri="{BB962C8B-B14F-4D97-AF65-F5344CB8AC3E}">
        <p14:creationId xmlns:p14="http://schemas.microsoft.com/office/powerpoint/2010/main" val="358881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network elements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3- Manholes:</a:t>
            </a:r>
          </a:p>
          <a:p>
            <a:endParaRPr lang="en-US" dirty="0" smtClean="0"/>
          </a:p>
          <a:p>
            <a:r>
              <a:rPr lang="en-US" dirty="0" smtClean="0"/>
              <a:t>Diameter = 36”</a:t>
            </a:r>
          </a:p>
          <a:p>
            <a:r>
              <a:rPr lang="en-US" dirty="0" smtClean="0"/>
              <a:t>Serves as a point of intersection of two or more pipes</a:t>
            </a:r>
          </a:p>
          <a:p>
            <a:r>
              <a:rPr lang="en-US" dirty="0" smtClean="0"/>
              <a:t>Where there’s change in alignment or slope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3457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network elements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4- Catchment areas:</a:t>
            </a:r>
          </a:p>
          <a:p>
            <a:endParaRPr lang="en-US" dirty="0" smtClean="0"/>
          </a:p>
          <a:p>
            <a:r>
              <a:rPr lang="en-US" dirty="0" smtClean="0"/>
              <a:t>Drawn using the positions of catch basins</a:t>
            </a:r>
          </a:p>
          <a:p>
            <a:r>
              <a:rPr lang="en-US" dirty="0" smtClean="0"/>
              <a:t>C values were determined for each catchment</a:t>
            </a:r>
          </a:p>
          <a:p>
            <a:r>
              <a:rPr lang="en-US" dirty="0" err="1" smtClean="0"/>
              <a:t>Tc</a:t>
            </a:r>
            <a:r>
              <a:rPr lang="en-US" dirty="0" smtClean="0"/>
              <a:t> values were determined using FAA method</a:t>
            </a:r>
          </a:p>
          <a:p>
            <a:r>
              <a:rPr lang="en-US" dirty="0" smtClean="0"/>
              <a:t>For urban areas increase </a:t>
            </a:r>
            <a:r>
              <a:rPr lang="en-US" dirty="0" err="1" smtClean="0"/>
              <a:t>Tc</a:t>
            </a:r>
            <a:r>
              <a:rPr lang="en-US" dirty="0" smtClean="0"/>
              <a:t>&lt;5 to 5</a:t>
            </a:r>
          </a:p>
        </p:txBody>
      </p:sp>
    </p:spTree>
    <p:extLst>
      <p:ext uri="{BB962C8B-B14F-4D97-AF65-F5344CB8AC3E}">
        <p14:creationId xmlns:p14="http://schemas.microsoft.com/office/powerpoint/2010/main" val="141688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network elements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5- IDF Data</a:t>
            </a:r>
          </a:p>
          <a:p>
            <a:r>
              <a:rPr lang="en-US" dirty="0" smtClean="0"/>
              <a:t>The data used was for a return period= 5 years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02" y="3048000"/>
            <a:ext cx="867258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270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network elements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6</a:t>
            </a:r>
            <a:r>
              <a:rPr lang="en-US" b="1" dirty="0" smtClean="0"/>
              <a:t>- street-crossing culverts</a:t>
            </a:r>
          </a:p>
          <a:p>
            <a:endParaRPr lang="en-US" dirty="0" smtClean="0"/>
          </a:p>
          <a:p>
            <a:r>
              <a:rPr lang="en-US" dirty="0" smtClean="0"/>
              <a:t>Shape: box</a:t>
            </a:r>
          </a:p>
          <a:p>
            <a:r>
              <a:rPr lang="en-US" dirty="0" smtClean="0"/>
              <a:t>Material : concrete (n=0.013)</a:t>
            </a:r>
          </a:p>
          <a:p>
            <a:r>
              <a:rPr lang="en-US" dirty="0" smtClean="0"/>
              <a:t>Depth = 30 cm</a:t>
            </a:r>
          </a:p>
          <a:p>
            <a:r>
              <a:rPr lang="en-US" dirty="0" smtClean="0"/>
              <a:t>Width range: [30cm-180cm]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373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layout considerations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Loops are </a:t>
            </a:r>
            <a:r>
              <a:rPr lang="en-US" dirty="0" smtClean="0"/>
              <a:t>prohibited; only 1 downstream pipe</a:t>
            </a:r>
          </a:p>
          <a:p>
            <a:endParaRPr lang="en-US" dirty="0"/>
          </a:p>
          <a:p>
            <a:r>
              <a:rPr lang="en-US" dirty="0" smtClean="0"/>
              <a:t>On street paths, directed to open channel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Catch basins are appointed where there’s water accumulation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777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layout considerations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Street-crossing culverts are assigned to allow flow streams to cross the street section and reach the nearest catch basin</a:t>
            </a:r>
          </a:p>
          <a:p>
            <a:endParaRPr lang="en-US" dirty="0"/>
          </a:p>
          <a:p>
            <a:r>
              <a:rPr lang="en-US" dirty="0" smtClean="0"/>
              <a:t>Or wherever its uneconomical to appoint a catch basin and connect it to the network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925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constraints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Velocity:</a:t>
            </a:r>
          </a:p>
          <a:p>
            <a:pPr marL="0" indent="0">
              <a:buNone/>
            </a:pPr>
            <a:r>
              <a:rPr lang="en-US" dirty="0" smtClean="0"/>
              <a:t>Pipes: [0.6 – 6] m/s</a:t>
            </a:r>
          </a:p>
          <a:p>
            <a:pPr marL="0" indent="0">
              <a:buNone/>
            </a:pPr>
            <a:r>
              <a:rPr lang="en-US" dirty="0" smtClean="0"/>
              <a:t>Culverts: [0.6 – 8] m/s</a:t>
            </a:r>
          </a:p>
          <a:p>
            <a:endParaRPr lang="en-US" dirty="0" smtClean="0"/>
          </a:p>
          <a:p>
            <a:r>
              <a:rPr lang="en-US" dirty="0" smtClean="0"/>
              <a:t>Slope = [1 – 10] %</a:t>
            </a:r>
          </a:p>
          <a:p>
            <a:pPr marL="0" indent="0">
              <a:buNone/>
            </a:pPr>
            <a:r>
              <a:rPr lang="en-US" dirty="0" smtClean="0"/>
              <a:t>While 0.5% is allowable</a:t>
            </a:r>
          </a:p>
          <a:p>
            <a:endParaRPr lang="en-US" dirty="0" smtClean="0"/>
          </a:p>
          <a:p>
            <a:r>
              <a:rPr lang="en-US" dirty="0" smtClean="0"/>
              <a:t>Cover: [0.8 – 5] m</a:t>
            </a:r>
          </a:p>
          <a:p>
            <a:endParaRPr lang="en-US" dirty="0"/>
          </a:p>
          <a:p>
            <a:r>
              <a:rPr lang="en-US" dirty="0" smtClean="0"/>
              <a:t>Water depth:</a:t>
            </a:r>
          </a:p>
          <a:p>
            <a:pPr marL="0" indent="0">
              <a:buNone/>
            </a:pPr>
            <a:r>
              <a:rPr lang="en-US" dirty="0" smtClean="0"/>
              <a:t>Pipes: 75%</a:t>
            </a:r>
          </a:p>
          <a:p>
            <a:pPr marL="0" indent="0">
              <a:buNone/>
            </a:pPr>
            <a:r>
              <a:rPr lang="en-US" dirty="0" smtClean="0"/>
              <a:t>Street culverts: 50%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9664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57868" y="762000"/>
            <a:ext cx="7010400" cy="11695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Post-Design</a:t>
            </a:r>
            <a:endParaRPr lang="en-US" sz="7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868" y="2209800"/>
            <a:ext cx="702442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20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837"/>
            <a:ext cx="8491537" cy="6726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Resulted errors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 Cover exceeded:</a:t>
            </a:r>
          </a:p>
          <a:p>
            <a:pPr marL="0" indent="0">
              <a:buNone/>
            </a:pPr>
            <a:r>
              <a:rPr lang="en-US" dirty="0" smtClean="0"/>
              <a:t>Change pipe paths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2- Velocity exceeded:</a:t>
            </a:r>
          </a:p>
          <a:p>
            <a:pPr marL="0" indent="0">
              <a:buNone/>
            </a:pPr>
            <a:r>
              <a:rPr lang="en-US" dirty="0" smtClean="0"/>
              <a:t>Use drop manholes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1104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Resulted errors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Drop manholes profile</a:t>
            </a:r>
            <a:endParaRPr lang="ar-S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19400"/>
            <a:ext cx="8463326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83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Resulted errors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3- Main open channel (impractical depth)</a:t>
            </a:r>
          </a:p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13852"/>
            <a:ext cx="7696200" cy="4204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34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Resulted errors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Profile for that section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83" y="2819400"/>
            <a:ext cx="8303070" cy="326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2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Resulted errors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Alternative path; box conduit in land</a:t>
            </a:r>
            <a:endParaRPr lang="ar-S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8839200" cy="332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17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ar-S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667000"/>
            <a:ext cx="835383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02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872" y="1828800"/>
            <a:ext cx="7290055" cy="402336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Excavation = (GL – Invert elevation according </a:t>
            </a:r>
            <a:r>
              <a:rPr lang="en-US" sz="2800" dirty="0" smtClean="0"/>
              <a:t>to profiles</a:t>
            </a:r>
            <a:r>
              <a:rPr lang="en-US" sz="2800" dirty="0"/>
              <a:t>) – Existing channel depth</a:t>
            </a:r>
            <a:endParaRPr lang="en-US" sz="2800" i="1" dirty="0"/>
          </a:p>
          <a:p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75402"/>
            <a:ext cx="8458200" cy="417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01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1- Conduits:</a:t>
            </a:r>
          </a:p>
          <a:p>
            <a:endParaRPr lang="en-US" dirty="0" smtClean="0"/>
          </a:p>
          <a:p>
            <a:r>
              <a:rPr lang="en-US" dirty="0" smtClean="0"/>
              <a:t>Diameter </a:t>
            </a:r>
            <a:r>
              <a:rPr lang="en-US" dirty="0"/>
              <a:t>range: [400mm-2250mm]</a:t>
            </a:r>
          </a:p>
          <a:p>
            <a:endParaRPr lang="en-US" dirty="0" smtClean="0"/>
          </a:p>
          <a:p>
            <a:r>
              <a:rPr lang="en-US" dirty="0" smtClean="0"/>
              <a:t>Velocity: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37" y="4800600"/>
            <a:ext cx="8535637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2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8943"/>
            <a:ext cx="8229600" cy="4525963"/>
          </a:xfrm>
        </p:spPr>
        <p:txBody>
          <a:bodyPr/>
          <a:lstStyle/>
          <a:p>
            <a:r>
              <a:rPr lang="en-US" dirty="0" smtClean="0"/>
              <a:t>Cover: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Slope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759" y="2590800"/>
            <a:ext cx="65627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61" y="5029200"/>
            <a:ext cx="65627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5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2- Street-crossing culverts</a:t>
            </a:r>
          </a:p>
          <a:p>
            <a:r>
              <a:rPr lang="en-US" dirty="0" smtClean="0"/>
              <a:t>Thickness = 30 cm</a:t>
            </a:r>
          </a:p>
          <a:p>
            <a:r>
              <a:rPr lang="en-US" dirty="0" smtClean="0"/>
              <a:t>Span range: [30 – 180] cm</a:t>
            </a:r>
          </a:p>
          <a:p>
            <a:endParaRPr lang="en-US" dirty="0" smtClean="0"/>
          </a:p>
          <a:p>
            <a:r>
              <a:rPr lang="en-US" dirty="0" smtClean="0"/>
              <a:t>Velocity</a:t>
            </a:r>
            <a:endParaRPr lang="ar-SA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876800"/>
            <a:ext cx="7924800" cy="122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45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High slopes are acceptable since velocities are within range, and there aren’t any links that could be damaged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85" y="2362200"/>
            <a:ext cx="8001000" cy="122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5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3- Catchments surface discharge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56" y="2819400"/>
            <a:ext cx="8418572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022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4- Outfall discharge</a:t>
            </a:r>
          </a:p>
          <a:p>
            <a:endParaRPr lang="en-US" dirty="0" smtClean="0"/>
          </a:p>
          <a:p>
            <a:r>
              <a:rPr lang="en-US" dirty="0" smtClean="0"/>
              <a:t>Q= 44.49 m3/s</a:t>
            </a:r>
          </a:p>
          <a:p>
            <a:endParaRPr lang="en-US" dirty="0" smtClean="0"/>
          </a:p>
          <a:p>
            <a:r>
              <a:rPr lang="en-US" dirty="0" smtClean="0"/>
              <a:t>Less than sum of catchments discharge because of the accumulation of </a:t>
            </a:r>
            <a:r>
              <a:rPr lang="en-US" dirty="0" err="1" smtClean="0"/>
              <a:t>Tc</a:t>
            </a:r>
            <a:r>
              <a:rPr lang="en-US" dirty="0" smtClean="0"/>
              <a:t> with pipe lengths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354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Covering the open channel but leaving openings for maintenance and to preserve open flow conditions.</a:t>
            </a:r>
          </a:p>
          <a:p>
            <a:endParaRPr lang="en-US" dirty="0"/>
          </a:p>
          <a:p>
            <a:r>
              <a:rPr lang="en-US" dirty="0"/>
              <a:t>Opening manhole covers in case of a storm event of a return period&gt;5 to allow streams to reach the next catch basin.</a:t>
            </a:r>
            <a:endParaRPr lang="ar-SA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3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/>
              <a:t>Use of bars at the opening of a street culvert in addition to a depression at the opening to retain large solids</a:t>
            </a:r>
            <a:r>
              <a:rPr lang="en-US" dirty="0" smtClean="0"/>
              <a:t>.</a:t>
            </a:r>
          </a:p>
          <a:p>
            <a:r>
              <a:rPr lang="en-US" dirty="0"/>
              <a:t>Use of reinforced concrete around street culverts’ parameters.</a:t>
            </a:r>
          </a:p>
          <a:p>
            <a:r>
              <a:rPr lang="en-US" dirty="0" smtClean="0"/>
              <a:t>Use of anchors or rings around steep-slope culverts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28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81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6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0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1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750"/>
            <a:ext cx="91440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28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Thank You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topology and order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Stream topology and order helps the designer understand and predict the locations and dimensions of various hydraulic structures.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59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52400"/>
            <a:ext cx="6705600" cy="618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4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838</TotalTime>
  <Words>1657</Words>
  <Application>Microsoft Office PowerPoint</Application>
  <PresentationFormat>On-screen Show (4:3)</PresentationFormat>
  <Paragraphs>326</Paragraphs>
  <Slides>70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Integral</vt:lpstr>
      <vt:lpstr>Qabatia Storm Water Sewer System</vt:lpstr>
      <vt:lpstr>Project Objectives</vt:lpstr>
      <vt:lpstr>General description of Qabatia</vt:lpstr>
      <vt:lpstr>Catchment Area</vt:lpstr>
      <vt:lpstr>PowerPoint Presentation</vt:lpstr>
      <vt:lpstr>PowerPoint Presentation</vt:lpstr>
      <vt:lpstr>PowerPoint Presentation</vt:lpstr>
      <vt:lpstr>Stream topology and order </vt:lpstr>
      <vt:lpstr>PowerPoint Presentation</vt:lpstr>
      <vt:lpstr>PowerPoint Presentation</vt:lpstr>
      <vt:lpstr>The IDF Curves</vt:lpstr>
      <vt:lpstr>the IDF data for Nablus city, used for Qabatia</vt:lpstr>
      <vt:lpstr>PowerPoint Presentation</vt:lpstr>
      <vt:lpstr>Theory And Methods of Computation</vt:lpstr>
      <vt:lpstr>THE RATIONAL METHOD</vt:lpstr>
      <vt:lpstr>Basic assumptions of the rational method</vt:lpstr>
      <vt:lpstr>Runoff Coefficient C</vt:lpstr>
      <vt:lpstr>Time of Concentration tc</vt:lpstr>
      <vt:lpstr>Methods for computing the overland tc</vt:lpstr>
      <vt:lpstr>Morgali and Linsley Method 1965</vt:lpstr>
      <vt:lpstr>Notes on Morgali’s</vt:lpstr>
      <vt:lpstr>Kirpich Method 1940</vt:lpstr>
      <vt:lpstr>Kerby-Hatheway Method 1959</vt:lpstr>
      <vt:lpstr>A combination</vt:lpstr>
      <vt:lpstr>The Federal Aviation Administration equations 1965</vt:lpstr>
      <vt:lpstr>Time of Concentration tc</vt:lpstr>
      <vt:lpstr>Stream Order</vt:lpstr>
      <vt:lpstr>Open Channel flow and energy losses equations</vt:lpstr>
      <vt:lpstr>Manning’s equation</vt:lpstr>
      <vt:lpstr>PowerPoint Presentation</vt:lpstr>
      <vt:lpstr>Darcy-weisbach equation</vt:lpstr>
      <vt:lpstr>Moody diagram</vt:lpstr>
      <vt:lpstr>Hazen-Williams equation</vt:lpstr>
      <vt:lpstr>PowerPoint Presentation</vt:lpstr>
      <vt:lpstr>PowerPoint Presentation</vt:lpstr>
      <vt:lpstr>Assumptions</vt:lpstr>
      <vt:lpstr>Assumptions</vt:lpstr>
      <vt:lpstr>Assumptions</vt:lpstr>
      <vt:lpstr>Assumptions</vt:lpstr>
      <vt:lpstr>Definition of network elements</vt:lpstr>
      <vt:lpstr>Definition of network elements</vt:lpstr>
      <vt:lpstr>Definition of network elements</vt:lpstr>
      <vt:lpstr>Definition of network elements</vt:lpstr>
      <vt:lpstr>Definition of network elements</vt:lpstr>
      <vt:lpstr>Definition of network elements</vt:lpstr>
      <vt:lpstr>Network layout considerations</vt:lpstr>
      <vt:lpstr>Network layout considerations</vt:lpstr>
      <vt:lpstr>Design constraints</vt:lpstr>
      <vt:lpstr>PowerPoint Presentation</vt:lpstr>
      <vt:lpstr>Resulted errors</vt:lpstr>
      <vt:lpstr>Resulted errors</vt:lpstr>
      <vt:lpstr>Resulted errors</vt:lpstr>
      <vt:lpstr>Resulted errors</vt:lpstr>
      <vt:lpstr>Resulted errors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Recommendations</vt:lpstr>
      <vt:lpstr>Recommendations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Storm water sewer system</dc:title>
  <dc:creator>user</dc:creator>
  <cp:lastModifiedBy>Tamimi</cp:lastModifiedBy>
  <cp:revision>177</cp:revision>
  <dcterms:created xsi:type="dcterms:W3CDTF">2006-08-16T00:00:00Z</dcterms:created>
  <dcterms:modified xsi:type="dcterms:W3CDTF">2014-05-14T11:41:11Z</dcterms:modified>
</cp:coreProperties>
</file>