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 id="289" r:id="rId34"/>
    <p:sldId id="287"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1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JO" b="1" dirty="0"/>
              <a:t>التحقيق في الجريمة الالكترونية واثباتها في فلسطين: دراسة مقارنة</a:t>
            </a:r>
            <a:endParaRPr lang="en-GB" dirty="0"/>
          </a:p>
        </p:txBody>
      </p:sp>
      <p:sp>
        <p:nvSpPr>
          <p:cNvPr id="3" name="Subtitle 2"/>
          <p:cNvSpPr>
            <a:spLocks noGrp="1"/>
          </p:cNvSpPr>
          <p:nvPr>
            <p:ph type="subTitle" idx="1"/>
          </p:nvPr>
        </p:nvSpPr>
        <p:spPr/>
        <p:txBody>
          <a:bodyPr/>
          <a:lstStyle/>
          <a:p>
            <a:pPr rtl="1"/>
            <a:r>
              <a:rPr lang="ar-JO" b="1" dirty="0"/>
              <a:t>جامعة النجاح الوطنية- نابلس</a:t>
            </a:r>
            <a:endParaRPr lang="en-GB" dirty="0"/>
          </a:p>
          <a:p>
            <a:pPr rtl="1"/>
            <a:r>
              <a:rPr lang="ar-JO" b="1" dirty="0" smtClean="0"/>
              <a:t> 17 نيسان 2016</a:t>
            </a:r>
          </a:p>
        </p:txBody>
      </p:sp>
    </p:spTree>
    <p:extLst>
      <p:ext uri="{BB962C8B-B14F-4D97-AF65-F5344CB8AC3E}">
        <p14:creationId xmlns:p14="http://schemas.microsoft.com/office/powerpoint/2010/main" val="940295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dirty="0" smtClean="0"/>
              <a:t>الخصوصية في اتفاقية مجلس اوروبا لمكافحة الجرائم الالكترونية</a:t>
            </a:r>
            <a:endParaRPr lang="en-GB" dirty="0"/>
          </a:p>
        </p:txBody>
      </p:sp>
      <p:sp>
        <p:nvSpPr>
          <p:cNvPr id="3" name="Content Placeholder 2"/>
          <p:cNvSpPr>
            <a:spLocks noGrp="1"/>
          </p:cNvSpPr>
          <p:nvPr>
            <p:ph idx="1"/>
          </p:nvPr>
        </p:nvSpPr>
        <p:spPr/>
        <p:txBody>
          <a:bodyPr>
            <a:normAutofit fontScale="92500" lnSpcReduction="10000"/>
          </a:bodyPr>
          <a:lstStyle/>
          <a:p>
            <a:pPr algn="r" rtl="1"/>
            <a:r>
              <a:rPr lang="ar-JO" dirty="0"/>
              <a:t>ألزمت </a:t>
            </a:r>
            <a:r>
              <a:rPr lang="ar-JO" dirty="0" smtClean="0"/>
              <a:t>الاتفاقية الدول </a:t>
            </a:r>
            <a:r>
              <a:rPr lang="ar-JO" dirty="0"/>
              <a:t>الأطراف عند تطبيق النصوص الاجرائية المتعلقة بالتحقيق في الجرائم الالكترونية وجمع أدلتها بالخضوع للشروط والضمانات المتعلقة بحقوق الانسان والحريات </a:t>
            </a:r>
            <a:r>
              <a:rPr lang="ar-JO" dirty="0" smtClean="0"/>
              <a:t>العامة</a:t>
            </a:r>
            <a:r>
              <a:rPr lang="ar-JO" dirty="0"/>
              <a:t>؛</a:t>
            </a:r>
            <a:endParaRPr lang="ar-JO" dirty="0" smtClean="0"/>
          </a:p>
          <a:p>
            <a:pPr algn="r" rtl="1"/>
            <a:r>
              <a:rPr lang="ar-JO" dirty="0" smtClean="0"/>
              <a:t>الا </a:t>
            </a:r>
            <a:r>
              <a:rPr lang="ar-JO" dirty="0"/>
              <a:t>أنها ألزمت الشخص المعني بالحفاظ على المعلومات الرقمية التي بحوزته وضمان سلامتها لمدة كافية من الزمن، لا تزيد عن تسعين يوما، لتمكين السلطات المختصة من الاطلاع عليها </a:t>
            </a:r>
            <a:r>
              <a:rPr lang="ar-JO" dirty="0" smtClean="0"/>
              <a:t>ومعاينتها</a:t>
            </a:r>
            <a:r>
              <a:rPr lang="ar-JO" dirty="0"/>
              <a:t>؛</a:t>
            </a:r>
            <a:endParaRPr lang="ar-JO" dirty="0" smtClean="0"/>
          </a:p>
          <a:p>
            <a:pPr algn="r" rtl="1"/>
            <a:r>
              <a:rPr lang="ar-JO" dirty="0" smtClean="0"/>
              <a:t>كما ألزمت كل </a:t>
            </a:r>
            <a:r>
              <a:rPr lang="ar-JO" dirty="0"/>
              <a:t>دولة طرف أن تضع التشريعات والمعايير الأخرى اللازمة لتمكين السلطات المختصة من ضبط وتأمين المعلومات </a:t>
            </a:r>
            <a:r>
              <a:rPr lang="ar-JO" dirty="0" smtClean="0"/>
              <a:t>الرقمية.</a:t>
            </a:r>
            <a:endParaRPr lang="en-GB" dirty="0"/>
          </a:p>
        </p:txBody>
      </p:sp>
    </p:spTree>
    <p:extLst>
      <p:ext uri="{BB962C8B-B14F-4D97-AF65-F5344CB8AC3E}">
        <p14:creationId xmlns:p14="http://schemas.microsoft.com/office/powerpoint/2010/main" val="438594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dirty="0" smtClean="0"/>
              <a:t>الخصوصية في قوانين بعض الدول المقارنة:</a:t>
            </a:r>
            <a:br>
              <a:rPr lang="ar-JO" dirty="0" smtClean="0"/>
            </a:br>
            <a:r>
              <a:rPr lang="ar-JO" dirty="0" smtClean="0"/>
              <a:t>أولا- استراليا</a:t>
            </a:r>
            <a:endParaRPr lang="en-GB" dirty="0"/>
          </a:p>
        </p:txBody>
      </p:sp>
      <p:sp>
        <p:nvSpPr>
          <p:cNvPr id="3" name="Content Placeholder 2"/>
          <p:cNvSpPr>
            <a:spLocks noGrp="1"/>
          </p:cNvSpPr>
          <p:nvPr>
            <p:ph idx="1"/>
          </p:nvPr>
        </p:nvSpPr>
        <p:spPr/>
        <p:txBody>
          <a:bodyPr>
            <a:normAutofit fontScale="92500" lnSpcReduction="20000"/>
          </a:bodyPr>
          <a:lstStyle/>
          <a:p>
            <a:pPr algn="r" rtl="1"/>
            <a:r>
              <a:rPr lang="ar-JO" dirty="0" smtClean="0"/>
              <a:t>بدأ الخرق للخصوصية </a:t>
            </a:r>
            <a:r>
              <a:rPr lang="ar-JO" dirty="0"/>
              <a:t>يطال دولا عريقة في الديمقراطية وحقوق الانسان تحت الحاح ما يسمى بمكافحة الارهاب، حيث شهدت قوانينها تحوّلا سلبيا فيما يتعلق بالحفاظ على خصوصية </a:t>
            </a:r>
            <a:r>
              <a:rPr lang="ar-JO" dirty="0" smtClean="0"/>
              <a:t>الأفراد؛</a:t>
            </a:r>
          </a:p>
          <a:p>
            <a:pPr algn="r" rtl="1"/>
            <a:r>
              <a:rPr lang="ar-JO" dirty="0" smtClean="0"/>
              <a:t>ففي </a:t>
            </a:r>
            <a:r>
              <a:rPr lang="ar-JO" dirty="0"/>
              <a:t>استراليا مثلا، كانت القوانين تضمن خصوصية الأفراد في مواجهة الغير بما فيهم الدولة ومؤسساتها، حيث أن خرق هذه الخصوصية سواء بالدخول أو الاعتراض أو نشر المعلومات من قبل مؤسسات انفاذ القانون كانت </a:t>
            </a:r>
            <a:r>
              <a:rPr lang="ar-JO" dirty="0" smtClean="0"/>
              <a:t>محدودة؛ </a:t>
            </a:r>
          </a:p>
          <a:p>
            <a:pPr algn="r" rtl="1"/>
            <a:r>
              <a:rPr lang="ar-JO" dirty="0" smtClean="0"/>
              <a:t>أما </a:t>
            </a:r>
            <a:r>
              <a:rPr lang="ar-JO" dirty="0"/>
              <a:t>بعد 2004 فقد حصل تحوّل من ضمان الخصوصية الى تمكين مؤسسات انفاذ القانون للدخول والرقابة على وسائل الاتصال والتواصل من خلال قوانين جديدة وتعديلات على القوانين </a:t>
            </a:r>
            <a:r>
              <a:rPr lang="ar-JO" dirty="0" smtClean="0"/>
              <a:t>النافذة.</a:t>
            </a:r>
            <a:endParaRPr lang="en-GB" dirty="0"/>
          </a:p>
        </p:txBody>
      </p:sp>
    </p:spTree>
    <p:extLst>
      <p:ext uri="{BB962C8B-B14F-4D97-AF65-F5344CB8AC3E}">
        <p14:creationId xmlns:p14="http://schemas.microsoft.com/office/powerpoint/2010/main" val="3544389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ثانيا- الولايات المتحدة</a:t>
            </a:r>
            <a:endParaRPr lang="en-GB" dirty="0"/>
          </a:p>
        </p:txBody>
      </p:sp>
      <p:sp>
        <p:nvSpPr>
          <p:cNvPr id="3" name="Content Placeholder 2"/>
          <p:cNvSpPr>
            <a:spLocks noGrp="1"/>
          </p:cNvSpPr>
          <p:nvPr>
            <p:ph idx="1"/>
          </p:nvPr>
        </p:nvSpPr>
        <p:spPr/>
        <p:txBody>
          <a:bodyPr>
            <a:normAutofit fontScale="85000" lnSpcReduction="10000"/>
          </a:bodyPr>
          <a:lstStyle/>
          <a:p>
            <a:pPr algn="r" rtl="1"/>
            <a:r>
              <a:rPr lang="ar-JO" dirty="0" smtClean="0"/>
              <a:t>ان الدور الذي تقوم به </a:t>
            </a:r>
            <a:r>
              <a:rPr lang="ar-JO" dirty="0"/>
              <a:t>مؤسسات انفاذ القانون في محاربة الجرائم الالكترونية، ومنها الارهاب، قد أدت الى تقويض </a:t>
            </a:r>
            <a:r>
              <a:rPr lang="ar-JO" dirty="0"/>
              <a:t>الخصوصية </a:t>
            </a:r>
            <a:r>
              <a:rPr lang="ar-JO" dirty="0" smtClean="0"/>
              <a:t>في </a:t>
            </a:r>
            <a:r>
              <a:rPr lang="ar-JO" dirty="0"/>
              <a:t>الولايات المتحدة، </a:t>
            </a:r>
            <a:r>
              <a:rPr lang="ar-JO" dirty="0"/>
              <a:t>وفقا للمدافعين عن الحقوق والحريات </a:t>
            </a:r>
            <a:r>
              <a:rPr lang="ar-JO" dirty="0" smtClean="0"/>
              <a:t>الشخصية؛ </a:t>
            </a:r>
          </a:p>
          <a:p>
            <a:pPr algn="r" rtl="1"/>
            <a:r>
              <a:rPr lang="ar-JO" dirty="0" smtClean="0"/>
              <a:t>وتكمن </a:t>
            </a:r>
            <a:r>
              <a:rPr lang="ar-JO" dirty="0"/>
              <a:t>المشكلة في وضع معايير تضبط </a:t>
            </a:r>
            <a:r>
              <a:rPr lang="ar-JO" dirty="0" smtClean="0"/>
              <a:t>هذا الخرق للخصوصية. </a:t>
            </a:r>
            <a:r>
              <a:rPr lang="ar-JO" dirty="0"/>
              <a:t>ومن هذه المعايير مبدأ "التوقعات المعقولة للخصوصية"، المشتق من التعديل الرابع للدستور، والذي يقوم بدور الرقيب على التحقيق والضبط للممتلكات الشخصية وخرق الخصوصية على شبكة </a:t>
            </a:r>
            <a:r>
              <a:rPr lang="ar-JO" dirty="0" smtClean="0"/>
              <a:t>الانترنت؛ </a:t>
            </a:r>
          </a:p>
          <a:p>
            <a:pPr algn="r" rtl="1"/>
            <a:r>
              <a:rPr lang="ar-JO" dirty="0" smtClean="0"/>
              <a:t>ان </a:t>
            </a:r>
            <a:r>
              <a:rPr lang="ar-JO" dirty="0"/>
              <a:t>حماية الممتلكات </a:t>
            </a:r>
            <a:r>
              <a:rPr lang="ar-JO" dirty="0" smtClean="0"/>
              <a:t>المادية، </a:t>
            </a:r>
            <a:r>
              <a:rPr lang="ar-JO" dirty="0"/>
              <a:t>وفقا للتعديل </a:t>
            </a:r>
            <a:r>
              <a:rPr lang="ar-JO" dirty="0" smtClean="0"/>
              <a:t>الرابع، </a:t>
            </a:r>
            <a:r>
              <a:rPr lang="ar-JO" dirty="0"/>
              <a:t>تم مده ليشمل الممتلكات غير المادية، كالمحادثات الهاتفية والنشاطات التي تتم عبر </a:t>
            </a:r>
            <a:r>
              <a:rPr lang="ar-JO" dirty="0" smtClean="0"/>
              <a:t>الانترنت، </a:t>
            </a:r>
            <a:r>
              <a:rPr lang="ar-JO" dirty="0"/>
              <a:t>بموجب حكم للمحكمة العليا في قضية "</a:t>
            </a:r>
            <a:r>
              <a:rPr lang="ar-JO" dirty="0" err="1"/>
              <a:t>كاتس</a:t>
            </a:r>
            <a:r>
              <a:rPr lang="ar-JO" dirty="0"/>
              <a:t> ضد الولايات </a:t>
            </a:r>
            <a:r>
              <a:rPr lang="ar-JO" dirty="0" smtClean="0"/>
              <a:t>المتحدة</a:t>
            </a:r>
            <a:r>
              <a:rPr lang="ar-JO" dirty="0" smtClean="0"/>
              <a:t>»؛</a:t>
            </a:r>
            <a:endParaRPr lang="ar-JO" dirty="0" smtClean="0"/>
          </a:p>
        </p:txBody>
      </p:sp>
    </p:spTree>
    <p:extLst>
      <p:ext uri="{BB962C8B-B14F-4D97-AF65-F5344CB8AC3E}">
        <p14:creationId xmlns:p14="http://schemas.microsoft.com/office/powerpoint/2010/main" val="2058903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algn="r" rtl="1"/>
            <a:r>
              <a:rPr lang="ar-JO" dirty="0"/>
              <a:t>ان قانون "باتريوت" الذي سن لمكافحة الارهاب وغيره من الجرائم يمنح سلطات انفاذ القانون القدرة الكبيرة للمراقبة وجمع </a:t>
            </a:r>
            <a:r>
              <a:rPr lang="ar-JO" dirty="0" smtClean="0"/>
              <a:t>المعلومات</a:t>
            </a:r>
            <a:r>
              <a:rPr lang="ar-JO" dirty="0"/>
              <a:t>؛</a:t>
            </a:r>
            <a:endParaRPr lang="ar-JO" dirty="0" smtClean="0"/>
          </a:p>
          <a:p>
            <a:pPr algn="r" rtl="1"/>
            <a:r>
              <a:rPr lang="ar-JO" dirty="0" smtClean="0"/>
              <a:t>فهو </a:t>
            </a:r>
            <a:r>
              <a:rPr lang="ar-JO" dirty="0"/>
              <a:t>يمنح مؤسسات انفاذ القانون السلطة لزرع أجهزة تنصت ورقابة متحركة على أجهزة الاتصال </a:t>
            </a:r>
            <a:r>
              <a:rPr lang="ar-JO" dirty="0" smtClean="0"/>
              <a:t>والانترنت</a:t>
            </a:r>
            <a:r>
              <a:rPr lang="ar-JO" dirty="0"/>
              <a:t>؛</a:t>
            </a:r>
            <a:endParaRPr lang="ar-JO" dirty="0" smtClean="0"/>
          </a:p>
          <a:p>
            <a:pPr algn="r" rtl="1"/>
            <a:r>
              <a:rPr lang="ar-JO" dirty="0"/>
              <a:t>و</a:t>
            </a:r>
            <a:r>
              <a:rPr lang="ar-JO" dirty="0" smtClean="0"/>
              <a:t>يمكنها أيضا وضع </a:t>
            </a:r>
            <a:r>
              <a:rPr lang="ar-JO" dirty="0"/>
              <a:t>برامج الكترونية، سرا، على أجهزة الكمبيوتر الشخصية، كما تستطيع ذلك من خلال فيروس "</a:t>
            </a:r>
            <a:r>
              <a:rPr lang="ar-JO" dirty="0" smtClean="0"/>
              <a:t>تروجان«. وما </a:t>
            </a:r>
            <a:r>
              <a:rPr lang="ar-JO" dirty="0"/>
              <a:t>تنصت المخابرات الأمريكية على اتصالات رؤساء دول العالم وبريدهم الالكتروني بعيدا عن ذلك! </a:t>
            </a:r>
            <a:endParaRPr lang="ar-JO" dirty="0" smtClean="0"/>
          </a:p>
          <a:p>
            <a:pPr algn="r" rtl="1"/>
            <a:r>
              <a:rPr lang="ar-JO" dirty="0"/>
              <a:t>وقد ثار جدل </a:t>
            </a:r>
            <a:r>
              <a:rPr lang="ar-JO" dirty="0" smtClean="0"/>
              <a:t>حول </a:t>
            </a:r>
            <a:r>
              <a:rPr lang="ar-JO" dirty="0"/>
              <a:t>مشروعية اجبار المتهم على تقديم رموز </a:t>
            </a:r>
            <a:r>
              <a:rPr lang="ar-JO" dirty="0" smtClean="0"/>
              <a:t>شيفرة </a:t>
            </a:r>
            <a:r>
              <a:rPr lang="ar-JO" dirty="0" smtClean="0"/>
              <a:t>ملفاته الالكترونية</a:t>
            </a:r>
            <a:r>
              <a:rPr lang="ar-JO" dirty="0" smtClean="0"/>
              <a:t>، </a:t>
            </a:r>
            <a:r>
              <a:rPr lang="ar-JO" dirty="0"/>
              <a:t>حيث أن هذا </a:t>
            </a:r>
            <a:r>
              <a:rPr lang="ar-JO" dirty="0" smtClean="0"/>
              <a:t>التصرف </a:t>
            </a:r>
            <a:r>
              <a:rPr lang="ar-JO" dirty="0"/>
              <a:t>يتناقض مع مبدأ "عدم جواز اجبار المتهم على تقديم دليل يدينه" </a:t>
            </a:r>
            <a:r>
              <a:rPr lang="en-GB" dirty="0"/>
              <a:t>(self- incrimination)</a:t>
            </a:r>
            <a:r>
              <a:rPr lang="ar-JO" dirty="0"/>
              <a:t>.</a:t>
            </a:r>
            <a:endParaRPr lang="en-GB" dirty="0"/>
          </a:p>
        </p:txBody>
      </p:sp>
    </p:spTree>
    <p:extLst>
      <p:ext uri="{BB962C8B-B14F-4D97-AF65-F5344CB8AC3E}">
        <p14:creationId xmlns:p14="http://schemas.microsoft.com/office/powerpoint/2010/main" val="1988882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b="1" dirty="0"/>
              <a:t>التفتيش عن الأدلة الرقمية وجمعها </a:t>
            </a:r>
            <a:endParaRPr lang="en-GB" dirty="0"/>
          </a:p>
        </p:txBody>
      </p:sp>
      <p:sp>
        <p:nvSpPr>
          <p:cNvPr id="3" name="Content Placeholder 2"/>
          <p:cNvSpPr>
            <a:spLocks noGrp="1"/>
          </p:cNvSpPr>
          <p:nvPr>
            <p:ph idx="1"/>
          </p:nvPr>
        </p:nvSpPr>
        <p:spPr/>
        <p:txBody>
          <a:bodyPr>
            <a:normAutofit fontScale="92500" lnSpcReduction="10000"/>
          </a:bodyPr>
          <a:lstStyle/>
          <a:p>
            <a:pPr algn="r" rtl="1"/>
            <a:r>
              <a:rPr lang="ar-SA" dirty="0" smtClean="0"/>
              <a:t>التفتيش </a:t>
            </a:r>
            <a:r>
              <a:rPr lang="ar-SA" dirty="0"/>
              <a:t>الالكتروني </a:t>
            </a:r>
            <a:r>
              <a:rPr lang="ar-JO" dirty="0" smtClean="0"/>
              <a:t>هو</a:t>
            </a:r>
            <a:r>
              <a:rPr lang="ar-SA" dirty="0" smtClean="0"/>
              <a:t> </a:t>
            </a:r>
            <a:r>
              <a:rPr lang="ar-SA" dirty="0"/>
              <a:t>اجراء تحقيقي تقوم به الضابطة القضائية بموجب مذكرة قضائية، أو بدون مذكرة في أحوال استثنائية، للبحث عن أدلة الجريمة الرقمية في جهاز </a:t>
            </a:r>
            <a:r>
              <a:rPr lang="ar-SA" dirty="0" smtClean="0"/>
              <a:t>كمبيوتر</a:t>
            </a:r>
            <a:r>
              <a:rPr lang="ar-JO" dirty="0" smtClean="0"/>
              <a:t>،</a:t>
            </a:r>
            <a:r>
              <a:rPr lang="ar-SA" dirty="0" smtClean="0"/>
              <a:t> </a:t>
            </a:r>
            <a:r>
              <a:rPr lang="ar-SA" dirty="0"/>
              <a:t>أو أي من أجهزة الاتصال </a:t>
            </a:r>
            <a:r>
              <a:rPr lang="ar-SA" dirty="0" smtClean="0"/>
              <a:t>الذكية</a:t>
            </a:r>
            <a:r>
              <a:rPr lang="ar-JO" dirty="0"/>
              <a:t>؛</a:t>
            </a:r>
            <a:endParaRPr lang="ar-JO" dirty="0" smtClean="0"/>
          </a:p>
          <a:p>
            <a:pPr algn="r" rtl="1"/>
            <a:r>
              <a:rPr lang="ar-SA" dirty="0"/>
              <a:t>لم يتطرق قانون الإجراءات الجزائية الفلسطيني للتحفظ المستعجل على بيانات </a:t>
            </a:r>
            <a:r>
              <a:rPr lang="ar-SA" dirty="0" smtClean="0"/>
              <a:t>الحاسوب</a:t>
            </a:r>
            <a:r>
              <a:rPr lang="ar-JO" dirty="0" smtClean="0"/>
              <a:t>، بينما </a:t>
            </a:r>
            <a:r>
              <a:rPr lang="ar-SA" dirty="0"/>
              <a:t>أجاز </a:t>
            </a:r>
            <a:r>
              <a:rPr lang="ar-SA" dirty="0" smtClean="0"/>
              <a:t>القانون </a:t>
            </a:r>
            <a:r>
              <a:rPr lang="ar-SA" dirty="0"/>
              <a:t>النموذجي للإجراءات </a:t>
            </a:r>
            <a:r>
              <a:rPr lang="ar-SA" dirty="0" smtClean="0"/>
              <a:t>الجزائية لعضو </a:t>
            </a:r>
            <a:r>
              <a:rPr lang="ar-SA" dirty="0"/>
              <a:t>النيابة العامة إصدار أمر لضمان التحفظ العاجل على بيانات حاسوب معينة وبيانات مرور </a:t>
            </a:r>
            <a:r>
              <a:rPr lang="ar-SA" dirty="0" smtClean="0"/>
              <a:t>الاتصالات </a:t>
            </a:r>
            <a:r>
              <a:rPr lang="ar-SA" dirty="0"/>
              <a:t>السلكية واللاسلكية المخزّنة </a:t>
            </a:r>
            <a:r>
              <a:rPr lang="ar-JO" dirty="0" smtClean="0"/>
              <a:t>على</a:t>
            </a:r>
            <a:r>
              <a:rPr lang="ar-SA" dirty="0" smtClean="0"/>
              <a:t> </a:t>
            </a:r>
            <a:r>
              <a:rPr lang="ar-SA" dirty="0"/>
              <a:t>حاسوب أو نظام </a:t>
            </a:r>
            <a:r>
              <a:rPr lang="ar-SA" dirty="0" smtClean="0"/>
              <a:t>اتصالات </a:t>
            </a:r>
            <a:r>
              <a:rPr lang="ar-SA" dirty="0"/>
              <a:t>سلكية </a:t>
            </a:r>
            <a:r>
              <a:rPr lang="ar-SA" dirty="0" smtClean="0"/>
              <a:t>ولاسلكية</a:t>
            </a:r>
            <a:r>
              <a:rPr lang="ar-JO" dirty="0" smtClean="0"/>
              <a:t> </a:t>
            </a:r>
            <a:r>
              <a:rPr lang="ar-SA" dirty="0"/>
              <a:t>في حالات </a:t>
            </a:r>
            <a:r>
              <a:rPr lang="ar-SA" dirty="0" smtClean="0"/>
              <a:t>استثنائية</a:t>
            </a:r>
            <a:r>
              <a:rPr lang="ar-JO" dirty="0"/>
              <a:t>؛</a:t>
            </a:r>
            <a:endParaRPr lang="en-GB" dirty="0"/>
          </a:p>
        </p:txBody>
      </p:sp>
    </p:spTree>
    <p:extLst>
      <p:ext uri="{BB962C8B-B14F-4D97-AF65-F5344CB8AC3E}">
        <p14:creationId xmlns:p14="http://schemas.microsoft.com/office/powerpoint/2010/main" val="771164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JO" dirty="0" smtClean="0"/>
              <a:t>تضمّن </a:t>
            </a:r>
            <a:r>
              <a:rPr lang="ar-JO" dirty="0"/>
              <a:t>القانون النموذجي نوعين من التفتيش، هما: التفتيش بمذكرة؛ والتفتيش بدون </a:t>
            </a:r>
            <a:r>
              <a:rPr lang="ar-JO" dirty="0" smtClean="0"/>
              <a:t>مذكرة؛</a:t>
            </a:r>
            <a:endParaRPr lang="ar-JO" dirty="0" smtClean="0"/>
          </a:p>
          <a:p>
            <a:pPr algn="r" rtl="1"/>
            <a:r>
              <a:rPr lang="ar-JO" dirty="0"/>
              <a:t>يمكن تعريف مذكرة التفتيش الالكتروني بأنها "أمر يخوّل بموجبه عضو النيابة العامة مأمور الضبط القضائي المختص للتفتيش والبحث عن الدليل الالكتروني في موقع الكتروني </a:t>
            </a:r>
            <a:r>
              <a:rPr lang="ar-JO" dirty="0" smtClean="0"/>
              <a:t>محدد".</a:t>
            </a:r>
            <a:endParaRPr lang="en-GB" dirty="0"/>
          </a:p>
        </p:txBody>
      </p:sp>
    </p:spTree>
    <p:extLst>
      <p:ext uri="{BB962C8B-B14F-4D97-AF65-F5344CB8AC3E}">
        <p14:creationId xmlns:p14="http://schemas.microsoft.com/office/powerpoint/2010/main" val="20842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مراحل التفتيش</a:t>
            </a:r>
            <a:endParaRPr lang="en-GB" dirty="0"/>
          </a:p>
        </p:txBody>
      </p:sp>
      <p:sp>
        <p:nvSpPr>
          <p:cNvPr id="3" name="Content Placeholder 2"/>
          <p:cNvSpPr>
            <a:spLocks noGrp="1"/>
          </p:cNvSpPr>
          <p:nvPr>
            <p:ph idx="1"/>
          </p:nvPr>
        </p:nvSpPr>
        <p:spPr/>
        <p:txBody>
          <a:bodyPr>
            <a:normAutofit fontScale="77500" lnSpcReduction="20000"/>
          </a:bodyPr>
          <a:lstStyle/>
          <a:p>
            <a:pPr marL="0" indent="0" algn="r" rtl="1">
              <a:buNone/>
            </a:pPr>
            <a:r>
              <a:rPr lang="ar-JO" dirty="0"/>
              <a:t>يتم التفتيش الالكتروني عادة على مرحلتين: </a:t>
            </a:r>
            <a:endParaRPr lang="ar-JO" dirty="0" smtClean="0"/>
          </a:p>
          <a:p>
            <a:pPr marL="0" indent="0" algn="r" rtl="1">
              <a:buNone/>
            </a:pPr>
            <a:endParaRPr lang="ar-JO" dirty="0" smtClean="0"/>
          </a:p>
          <a:p>
            <a:pPr algn="r" rtl="1"/>
            <a:r>
              <a:rPr lang="ar-JO" dirty="0" smtClean="0"/>
              <a:t>الأولى، </a:t>
            </a:r>
            <a:r>
              <a:rPr lang="ar-JO" dirty="0"/>
              <a:t>في الموقع </a:t>
            </a:r>
            <a:r>
              <a:rPr lang="en-GB" dirty="0"/>
              <a:t>on-site</a:t>
            </a:r>
            <a:r>
              <a:rPr lang="ar-JO" dirty="0"/>
              <a:t>، وهنا يمكن أن يتم التفتيش في حضور صاحب الجهاز أو الشاهدين؛ أما </a:t>
            </a:r>
            <a:r>
              <a:rPr lang="ar-JO" dirty="0" smtClean="0"/>
              <a:t>الثانية، فيتم </a:t>
            </a:r>
            <a:r>
              <a:rPr lang="ar-JO" dirty="0"/>
              <a:t>خارج الموقع</a:t>
            </a:r>
            <a:r>
              <a:rPr lang="en-GB" dirty="0"/>
              <a:t>off-site </a:t>
            </a:r>
            <a:r>
              <a:rPr lang="ar-JO" dirty="0"/>
              <a:t>، </a:t>
            </a:r>
            <a:r>
              <a:rPr lang="ar-JO" dirty="0" smtClean="0"/>
              <a:t>حيث</a:t>
            </a:r>
            <a:r>
              <a:rPr lang="ar-JO" dirty="0" smtClean="0"/>
              <a:t> </a:t>
            </a:r>
            <a:r>
              <a:rPr lang="ar-JO" dirty="0"/>
              <a:t>يتعذر حضور صاحب الجهاز أو الشاهدين كون أن البحث في المعلومات يستغرق وقتا </a:t>
            </a:r>
            <a:r>
              <a:rPr lang="ar-JO" dirty="0" smtClean="0"/>
              <a:t>طويلا</a:t>
            </a:r>
            <a:r>
              <a:rPr lang="ar-JO" dirty="0"/>
              <a:t>؛</a:t>
            </a:r>
            <a:endParaRPr lang="ar-JO" dirty="0" smtClean="0"/>
          </a:p>
          <a:p>
            <a:pPr algn="r" rtl="1"/>
            <a:r>
              <a:rPr lang="ar-JO" dirty="0" smtClean="0"/>
              <a:t>ان </a:t>
            </a:r>
            <a:r>
              <a:rPr lang="ar-JO" dirty="0"/>
              <a:t>المؤسسات، والأفراد أيضا، عادة ما يعارضون تحريز أجهزتهم ونقلها الى أقسام التحقيق خوفا على وثائقهم وملفاتهم من أن يتم الاعتداء عليها بانتحالها أو نسخها مثلا، وبالتالي ضياع حقوق ملكيتهم الفكرية </a:t>
            </a:r>
            <a:r>
              <a:rPr lang="ar-JO" dirty="0" smtClean="0"/>
              <a:t>لها؛ </a:t>
            </a:r>
            <a:endParaRPr lang="ar-JO" dirty="0" smtClean="0"/>
          </a:p>
          <a:p>
            <a:pPr algn="r" rtl="1"/>
            <a:r>
              <a:rPr lang="ar-JO" dirty="0" smtClean="0"/>
              <a:t>كما </a:t>
            </a:r>
            <a:r>
              <a:rPr lang="ar-JO" dirty="0"/>
              <a:t>أن ذلك قد يؤدي الى خلل وانقطاع عن العمل في المؤسسة نتيجة لسحب أجهزة الكمبيوتر منها، خاصة المؤسسات والشركات التي يعتبر الكمبيوتر أساسي في عملها، ولا يتم العمل بدونها مثل البنوك وشركات </a:t>
            </a:r>
            <a:r>
              <a:rPr lang="ar-JO" dirty="0" smtClean="0"/>
              <a:t>التأمين؛</a:t>
            </a:r>
            <a:endParaRPr lang="en-GB" dirty="0"/>
          </a:p>
        </p:txBody>
      </p:sp>
    </p:spTree>
    <p:extLst>
      <p:ext uri="{BB962C8B-B14F-4D97-AF65-F5344CB8AC3E}">
        <p14:creationId xmlns:p14="http://schemas.microsoft.com/office/powerpoint/2010/main" val="2297915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algn="r" rtl="1"/>
            <a:r>
              <a:rPr lang="ar-JO" dirty="0"/>
              <a:t>من ناحية أخرى، فان التفتيش داخل الموقع عادة ما يؤدي الى تشويش وانقطاع في العمل، كما يؤدي الى اضرار </a:t>
            </a:r>
            <a:r>
              <a:rPr lang="ar-JO" dirty="0" smtClean="0"/>
              <a:t>بالخصوصية؛</a:t>
            </a:r>
          </a:p>
          <a:p>
            <a:pPr algn="r" rtl="1"/>
            <a:r>
              <a:rPr lang="ar-JO" dirty="0" smtClean="0"/>
              <a:t> وعليه، فالقرار بإجراء </a:t>
            </a:r>
            <a:r>
              <a:rPr lang="ar-JO" dirty="0"/>
              <a:t>التفتيش في الموقع أو خارجه تحكمه معايير أخرى، منها أن جزءا من التفتيش يجب أن يتم في الموقع أثناء وصل الجهاز بالكهرباء والانترنت، حيث أن فصل الجهاز تمهيدا لنقله يؤدي الى ضياع بعض </a:t>
            </a:r>
            <a:r>
              <a:rPr lang="ar-JO" dirty="0" smtClean="0"/>
              <a:t>المعلومات</a:t>
            </a:r>
            <a:r>
              <a:rPr lang="ar-JO" dirty="0"/>
              <a:t>؛</a:t>
            </a:r>
            <a:endParaRPr lang="ar-JO" dirty="0" smtClean="0"/>
          </a:p>
          <a:p>
            <a:pPr algn="r" rtl="1"/>
            <a:r>
              <a:rPr lang="ar-JO" dirty="0" smtClean="0"/>
              <a:t>وفي </a:t>
            </a:r>
            <a:r>
              <a:rPr lang="ar-JO" dirty="0"/>
              <a:t>المقابل، فان استرجاع المعلومات التي تم التخلص منها بحاجة الى نقل الجهاز الى المختبر، حيث لا يمكن أن يتم هذا العمل في الموقع، أو على الأقل يعتبر غير عملي كونه بحاجة الى أجهزة وفريق عمل كبير، كما لا يمكن التحكم بدرجة الحرارة والظروف المحيطة </a:t>
            </a:r>
            <a:r>
              <a:rPr lang="ar-JO" dirty="0" smtClean="0"/>
              <a:t>الأخرى؛ </a:t>
            </a:r>
            <a:endParaRPr lang="en-GB" dirty="0"/>
          </a:p>
        </p:txBody>
      </p:sp>
    </p:spTree>
    <p:extLst>
      <p:ext uri="{BB962C8B-B14F-4D97-AF65-F5344CB8AC3E}">
        <p14:creationId xmlns:p14="http://schemas.microsoft.com/office/powerpoint/2010/main" val="3886204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algn="r" rtl="1"/>
            <a:r>
              <a:rPr lang="ar-JO" dirty="0"/>
              <a:t>ان الأدلة الجاري التفتيش عنها قد تكون على جسم الجهاز (</a:t>
            </a:r>
            <a:r>
              <a:rPr lang="en-GB" dirty="0"/>
              <a:t>Hardware</a:t>
            </a:r>
            <a:r>
              <a:rPr lang="ar-JO" dirty="0"/>
              <a:t>) أو على البرمجيات (</a:t>
            </a:r>
            <a:r>
              <a:rPr lang="en-GB" dirty="0"/>
              <a:t>Software</a:t>
            </a:r>
            <a:r>
              <a:rPr lang="ar-JO" dirty="0" smtClean="0"/>
              <a:t>)؛ </a:t>
            </a:r>
          </a:p>
          <a:p>
            <a:pPr algn="r" rtl="1"/>
            <a:r>
              <a:rPr lang="ar-JO" dirty="0" smtClean="0"/>
              <a:t>لذلك</a:t>
            </a:r>
            <a:r>
              <a:rPr lang="ar-JO" dirty="0"/>
              <a:t>، يعتبر التفتيش الالكتروني في منتهى الصعوبة في كثير من الأحيان لأن البرامج والملفات تكون متداخلة عادة، حيث أن بعضها يخص المتهم والبعض الآخر قد يخص أشخاصا </a:t>
            </a:r>
            <a:r>
              <a:rPr lang="ar-JO" dirty="0" smtClean="0"/>
              <a:t>آخرين؛</a:t>
            </a:r>
          </a:p>
          <a:p>
            <a:pPr algn="r" rtl="1"/>
            <a:r>
              <a:rPr lang="ar-JO" dirty="0" smtClean="0"/>
              <a:t>الا </a:t>
            </a:r>
            <a:r>
              <a:rPr lang="ar-JO" dirty="0"/>
              <a:t>أن هناك بعض المعايير التي تساعد في حصر نطاق التفتيش. </a:t>
            </a:r>
            <a:r>
              <a:rPr lang="ar-JO" dirty="0" smtClean="0"/>
              <a:t>فمثلا، </a:t>
            </a:r>
            <a:r>
              <a:rPr lang="ar-JO" dirty="0"/>
              <a:t>اذا كانت التهمة حيازة صور أو فيديوهات جنسية لأطفال على كمبيوتر المتهم، يجب حصر نطاق التفتيش في الملفات والبرامج المخصصة للصور والفيديوهات دون </a:t>
            </a:r>
            <a:r>
              <a:rPr lang="ar-JO" dirty="0" smtClean="0"/>
              <a:t>غيرها؛</a:t>
            </a:r>
            <a:endParaRPr lang="en-GB" dirty="0"/>
          </a:p>
        </p:txBody>
      </p:sp>
    </p:spTree>
    <p:extLst>
      <p:ext uri="{BB962C8B-B14F-4D97-AF65-F5344CB8AC3E}">
        <p14:creationId xmlns:p14="http://schemas.microsoft.com/office/powerpoint/2010/main" val="3926517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algn="r" rtl="1"/>
            <a:r>
              <a:rPr lang="ar-JO" dirty="0"/>
              <a:t>عند تنفيذ مذكرة التفتيش يجب التأكد أن الجهاز المراد التفتيش فيه ليس في متناول يد المتهم عند اعلامه بنية الضابطة القضائية القيام </a:t>
            </a:r>
            <a:r>
              <a:rPr lang="ar-JO" dirty="0" smtClean="0"/>
              <a:t>بالتفتيش</a:t>
            </a:r>
            <a:r>
              <a:rPr lang="ar-JO" dirty="0"/>
              <a:t>؛</a:t>
            </a:r>
            <a:r>
              <a:rPr lang="ar-JO" dirty="0" smtClean="0"/>
              <a:t> </a:t>
            </a:r>
          </a:p>
          <a:p>
            <a:pPr algn="r" rtl="1"/>
            <a:r>
              <a:rPr lang="ar-JO" dirty="0" smtClean="0"/>
              <a:t>بل </a:t>
            </a:r>
            <a:r>
              <a:rPr lang="ar-JO" dirty="0"/>
              <a:t>أنه في الولايات المتحدة مثلا، يحق للمحقق التسلل خلسة الى المنزل وتفتيش الجهاز (</a:t>
            </a:r>
            <a:r>
              <a:rPr lang="ar-JO" dirty="0" smtClean="0"/>
              <a:t>فيزيائيا/ </a:t>
            </a:r>
            <a:r>
              <a:rPr lang="ar-JO" dirty="0"/>
              <a:t>الكترونيا) من خلال ما يعرف بالتفتيش الخاطف (</a:t>
            </a:r>
            <a:r>
              <a:rPr lang="en-GB" dirty="0"/>
              <a:t>sneak and peek</a:t>
            </a:r>
            <a:r>
              <a:rPr lang="ar-JO" dirty="0"/>
              <a:t>)، بشرط أن يكون هناك مبررات قوية لدى مصدر مذكرة التفتيش الالكتروني الخاطف لذلك، منها على سبيل المثال الخشية من قيام المتهم بتدمير الأدلة اذا علم بأن هناك تفتيشا سوف يتم في </a:t>
            </a:r>
            <a:r>
              <a:rPr lang="ar-JO" dirty="0" smtClean="0"/>
              <a:t>جهازه</a:t>
            </a:r>
            <a:r>
              <a:rPr lang="ar-JO" dirty="0" smtClean="0"/>
              <a:t>.</a:t>
            </a:r>
            <a:endParaRPr lang="en-GB" dirty="0"/>
          </a:p>
        </p:txBody>
      </p:sp>
    </p:spTree>
    <p:extLst>
      <p:ext uri="{BB962C8B-B14F-4D97-AF65-F5344CB8AC3E}">
        <p14:creationId xmlns:p14="http://schemas.microsoft.com/office/powerpoint/2010/main" val="1199011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r" rtl="1"/>
            <a:r>
              <a:rPr lang="ar-JO" dirty="0" smtClean="0"/>
              <a:t>الجريمة الالكترونية هي الجريمة </a:t>
            </a:r>
            <a:r>
              <a:rPr lang="ar-JO" dirty="0"/>
              <a:t>التي تقع باستخدام جهاز الكمبيوتر أو الانترنت، أو في جهاز الكمبيوتر أو الانترنت، أو ضد جهاز الكمبيوتر أو </a:t>
            </a:r>
            <a:r>
              <a:rPr lang="ar-JO" dirty="0" smtClean="0"/>
              <a:t>الانترنت.</a:t>
            </a:r>
            <a:endParaRPr lang="en-GB" dirty="0"/>
          </a:p>
        </p:txBody>
      </p:sp>
    </p:spTree>
    <p:extLst>
      <p:ext uri="{BB962C8B-B14F-4D97-AF65-F5344CB8AC3E}">
        <p14:creationId xmlns:p14="http://schemas.microsoft.com/office/powerpoint/2010/main" val="1202780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التفتيش الالكتروني في فلسطين</a:t>
            </a:r>
            <a:endParaRPr lang="en-GB" dirty="0"/>
          </a:p>
        </p:txBody>
      </p:sp>
      <p:sp>
        <p:nvSpPr>
          <p:cNvPr id="3" name="Content Placeholder 2"/>
          <p:cNvSpPr>
            <a:spLocks noGrp="1"/>
          </p:cNvSpPr>
          <p:nvPr>
            <p:ph idx="1"/>
          </p:nvPr>
        </p:nvSpPr>
        <p:spPr/>
        <p:txBody>
          <a:bodyPr/>
          <a:lstStyle/>
          <a:p>
            <a:pPr algn="r" rtl="1"/>
            <a:r>
              <a:rPr lang="ar-JO" dirty="0" smtClean="0"/>
              <a:t>لم ينظم </a:t>
            </a:r>
            <a:r>
              <a:rPr lang="ar-JO" dirty="0"/>
              <a:t>المشرع </a:t>
            </a:r>
            <a:r>
              <a:rPr lang="ar-JO" dirty="0" smtClean="0"/>
              <a:t>الفلسطيني التفتيش الالكتروني، </a:t>
            </a:r>
            <a:r>
              <a:rPr lang="ar-JO" dirty="0"/>
              <a:t>فلا يتضمن قانون الاجراءات الجزائية أية نصوص تحدد نطاق التفتيش </a:t>
            </a:r>
            <a:r>
              <a:rPr lang="ar-JO" dirty="0" smtClean="0"/>
              <a:t>الالكتروني؛ </a:t>
            </a:r>
          </a:p>
          <a:p>
            <a:pPr algn="r" rtl="1"/>
            <a:r>
              <a:rPr lang="ar-JO" dirty="0" smtClean="0"/>
              <a:t>وفي </a:t>
            </a:r>
            <a:r>
              <a:rPr lang="ar-JO" dirty="0"/>
              <a:t>التطبيق العملي فان ملفات المتهم الالكترونية </a:t>
            </a:r>
            <a:r>
              <a:rPr lang="ar-JO" dirty="0" smtClean="0"/>
              <a:t>غالبا ما تستباح من قبل مأموري </a:t>
            </a:r>
            <a:r>
              <a:rPr lang="ar-JO" dirty="0"/>
              <a:t>الضبط </a:t>
            </a:r>
            <a:r>
              <a:rPr lang="ar-JO" dirty="0" smtClean="0"/>
              <a:t>القضائي، </a:t>
            </a:r>
            <a:r>
              <a:rPr lang="ar-JO" dirty="0"/>
              <a:t>حيث يفتشون ويأخذون نسخا عن الملفات التي يريدونها دون ضوابط </a:t>
            </a:r>
            <a:r>
              <a:rPr lang="ar-JO" dirty="0" smtClean="0"/>
              <a:t>محددة، </a:t>
            </a:r>
            <a:r>
              <a:rPr lang="ar-JO" dirty="0"/>
              <a:t>بل احيانا يصادرونها دون </a:t>
            </a:r>
            <a:r>
              <a:rPr lang="ar-JO" dirty="0" smtClean="0"/>
              <a:t>مبرر </a:t>
            </a:r>
            <a:r>
              <a:rPr lang="ar-JO" dirty="0" smtClean="0"/>
              <a:t>قانوني؛</a:t>
            </a:r>
            <a:endParaRPr lang="en-GB" dirty="0"/>
          </a:p>
        </p:txBody>
      </p:sp>
    </p:spTree>
    <p:extLst>
      <p:ext uri="{BB962C8B-B14F-4D97-AF65-F5344CB8AC3E}">
        <p14:creationId xmlns:p14="http://schemas.microsoft.com/office/powerpoint/2010/main" val="1166324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algn="r" rtl="1"/>
            <a:r>
              <a:rPr lang="ar-JO" dirty="0"/>
              <a:t>لا شك أن مزود خدمة الانترنت يقوم بدور رئيس في تقديم المعلومات الضرورية </a:t>
            </a:r>
            <a:r>
              <a:rPr lang="ar-JO" dirty="0" smtClean="0"/>
              <a:t>للمحقق؛ </a:t>
            </a:r>
          </a:p>
          <a:p>
            <a:pPr algn="r" rtl="1"/>
            <a:r>
              <a:rPr lang="ar-JO" dirty="0" smtClean="0"/>
              <a:t>الا </a:t>
            </a:r>
            <a:r>
              <a:rPr lang="ar-JO" dirty="0"/>
              <a:t>أن الزام مزود الخدمة بانتهاك الخصوصية وتقديم معلومات خاصة عن المشترك بحاجة الى اقتناع من قبل النيابة العامة أو القضاء بأن هناك "سبب معقول" للاعتقاد بأن الجهاز المطلوب التفتيش فيه يحتوي على دليل يتعلق </a:t>
            </a:r>
            <a:r>
              <a:rPr lang="ar-JO" dirty="0" smtClean="0"/>
              <a:t>بالجريمة؛ </a:t>
            </a:r>
          </a:p>
          <a:p>
            <a:pPr algn="r" rtl="1"/>
            <a:r>
              <a:rPr lang="ar-JO" dirty="0" smtClean="0"/>
              <a:t>ان </a:t>
            </a:r>
            <a:r>
              <a:rPr lang="ar-JO" dirty="0"/>
              <a:t>تقرير ما اذا </a:t>
            </a:r>
            <a:r>
              <a:rPr lang="ar-JO" dirty="0" smtClean="0"/>
              <a:t>"السبب معقولا" </a:t>
            </a:r>
            <a:r>
              <a:rPr lang="ar-JO" dirty="0"/>
              <a:t>من عدمه خاضع لتقدير المحكمة أو النيابة العامة، فلا يوجد تعريف تشريعي للمصطلح، كما لا توجد أحكام قضائية تتعلق بهذه المسألة في كثير من الدول.</a:t>
            </a:r>
            <a:endParaRPr lang="en-GB" dirty="0"/>
          </a:p>
        </p:txBody>
      </p:sp>
    </p:spTree>
    <p:extLst>
      <p:ext uri="{BB962C8B-B14F-4D97-AF65-F5344CB8AC3E}">
        <p14:creationId xmlns:p14="http://schemas.microsoft.com/office/powerpoint/2010/main" val="2050834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b="1" dirty="0"/>
              <a:t>التفتيش وضبط الأدلة الرقمية بدون </a:t>
            </a:r>
            <a:r>
              <a:rPr lang="ar-JO" b="1" dirty="0" smtClean="0"/>
              <a:t>مذكرة</a:t>
            </a:r>
            <a:br>
              <a:rPr lang="ar-JO" b="1" dirty="0" smtClean="0"/>
            </a:br>
            <a:r>
              <a:rPr lang="ar-JO" b="1" dirty="0" smtClean="0"/>
              <a:t>أولا- في استراليا</a:t>
            </a:r>
            <a:endParaRPr lang="en-GB" dirty="0"/>
          </a:p>
        </p:txBody>
      </p:sp>
      <p:sp>
        <p:nvSpPr>
          <p:cNvPr id="3" name="Content Placeholder 2"/>
          <p:cNvSpPr>
            <a:spLocks noGrp="1"/>
          </p:cNvSpPr>
          <p:nvPr>
            <p:ph idx="1"/>
          </p:nvPr>
        </p:nvSpPr>
        <p:spPr/>
        <p:txBody>
          <a:bodyPr>
            <a:normAutofit lnSpcReduction="10000"/>
          </a:bodyPr>
          <a:lstStyle/>
          <a:p>
            <a:pPr algn="r" rtl="1"/>
            <a:r>
              <a:rPr lang="ar-JO" dirty="0"/>
              <a:t>أجاز</a:t>
            </a:r>
            <a:r>
              <a:rPr lang="ar-JO" dirty="0" smtClean="0"/>
              <a:t> </a:t>
            </a:r>
            <a:r>
              <a:rPr lang="ar-JO" dirty="0"/>
              <a:t>المشرع </a:t>
            </a:r>
            <a:r>
              <a:rPr lang="ar-JO" dirty="0" smtClean="0"/>
              <a:t>الاسترالي لمأمور </a:t>
            </a:r>
            <a:r>
              <a:rPr lang="ar-JO" dirty="0"/>
              <a:t>الضبط القضائي ضبط الأدلة الالكترونية </a:t>
            </a:r>
            <a:r>
              <a:rPr lang="ar-JO" dirty="0" smtClean="0"/>
              <a:t>دون مذكرة في </a:t>
            </a:r>
            <a:r>
              <a:rPr lang="ar-JO" dirty="0"/>
              <a:t>حال خشي، وفقا لأسباب معقولة، تدمير أو ضياع الأدلة </a:t>
            </a:r>
            <a:r>
              <a:rPr lang="ar-JO" dirty="0" smtClean="0"/>
              <a:t>الالكترونية؛ </a:t>
            </a:r>
          </a:p>
          <a:p>
            <a:pPr algn="r" rtl="1"/>
            <a:r>
              <a:rPr lang="ar-JO" dirty="0" smtClean="0"/>
              <a:t>كما أجاز </a:t>
            </a:r>
            <a:r>
              <a:rPr lang="ar-JO" dirty="0"/>
              <a:t>له ذلك في حال الموافقة المسبقة من قبل مالك/حائز الكمبيوتر دون ضغط أو اكراه، وأن يكون </a:t>
            </a:r>
            <a:r>
              <a:rPr lang="ar-JO" dirty="0" smtClean="0"/>
              <a:t>ذلك عن </a:t>
            </a:r>
            <a:r>
              <a:rPr lang="ar-JO" dirty="0"/>
              <a:t>وعي </a:t>
            </a:r>
            <a:r>
              <a:rPr lang="ar-JO" dirty="0" smtClean="0"/>
              <a:t>وارادة؛ </a:t>
            </a:r>
          </a:p>
          <a:p>
            <a:pPr algn="r" rtl="1"/>
            <a:r>
              <a:rPr lang="ar-JO" dirty="0" smtClean="0"/>
              <a:t>هذه </a:t>
            </a:r>
            <a:r>
              <a:rPr lang="ar-JO" dirty="0"/>
              <a:t>الموافقة قد تكون صريحة أو ضمنية، فمثلا اعطاء شخص كلمة المرور لمأمور الضبط القضائي دون ضغط أو اكراه يمثل </a:t>
            </a:r>
            <a:r>
              <a:rPr lang="ar-JO" dirty="0" smtClean="0"/>
              <a:t>موافقة.</a:t>
            </a:r>
            <a:endParaRPr lang="en-GB" dirty="0"/>
          </a:p>
        </p:txBody>
      </p:sp>
    </p:spTree>
    <p:extLst>
      <p:ext uri="{BB962C8B-B14F-4D97-AF65-F5344CB8AC3E}">
        <p14:creationId xmlns:p14="http://schemas.microsoft.com/office/powerpoint/2010/main" val="1351640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ثانيا- في الولايات المتحدة</a:t>
            </a:r>
            <a:endParaRPr lang="en-GB" dirty="0"/>
          </a:p>
        </p:txBody>
      </p:sp>
      <p:sp>
        <p:nvSpPr>
          <p:cNvPr id="3" name="Content Placeholder 2"/>
          <p:cNvSpPr>
            <a:spLocks noGrp="1"/>
          </p:cNvSpPr>
          <p:nvPr>
            <p:ph idx="1"/>
          </p:nvPr>
        </p:nvSpPr>
        <p:spPr/>
        <p:txBody>
          <a:bodyPr>
            <a:normAutofit lnSpcReduction="10000"/>
          </a:bodyPr>
          <a:lstStyle/>
          <a:p>
            <a:pPr algn="r" rtl="1"/>
            <a:r>
              <a:rPr lang="ar-JO" dirty="0"/>
              <a:t>أجاز المشرع الأمريكي لمأمور الضبط القضائي ضبط الأدلة الالكترونية بدون مذكرة في حال أخذ موافقة الشخص الثالث على التفتيش في كمبيوتر المتهم. ويشترط لقيام هذه الحالة توافر أحد الشروط التالية:</a:t>
            </a:r>
            <a:endParaRPr lang="en-GB" dirty="0"/>
          </a:p>
          <a:p>
            <a:pPr lvl="0" algn="r" rtl="1"/>
            <a:r>
              <a:rPr lang="ar-JO" dirty="0"/>
              <a:t>اذا كان الشخص الثالث ضحية لسلوك المتهم؛</a:t>
            </a:r>
            <a:endParaRPr lang="en-GB" dirty="0"/>
          </a:p>
          <a:p>
            <a:pPr lvl="0" algn="r" rtl="1"/>
            <a:r>
              <a:rPr lang="ar-JO" dirty="0"/>
              <a:t>اذا كان الشخص الثالث شريك في الجريمة؛</a:t>
            </a:r>
            <a:endParaRPr lang="en-GB" dirty="0"/>
          </a:p>
          <a:p>
            <a:pPr lvl="0" algn="r" rtl="1"/>
            <a:r>
              <a:rPr lang="ar-JO" dirty="0"/>
              <a:t>اذا كان المتهم ترك الكمبيوتر لديه؛</a:t>
            </a:r>
            <a:endParaRPr lang="en-GB" dirty="0"/>
          </a:p>
          <a:p>
            <a:pPr algn="r" rtl="1"/>
            <a:r>
              <a:rPr lang="ar-JO" dirty="0"/>
              <a:t>اذا كان أخذ موافقة جميع الشركاء في المنزل أو الكمبيوتر أمرا يتعذر تحققه.</a:t>
            </a:r>
            <a:endParaRPr lang="en-GB" dirty="0"/>
          </a:p>
        </p:txBody>
      </p:sp>
    </p:spTree>
    <p:extLst>
      <p:ext uri="{BB962C8B-B14F-4D97-AF65-F5344CB8AC3E}">
        <p14:creationId xmlns:p14="http://schemas.microsoft.com/office/powerpoint/2010/main" val="987503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algn="r" rtl="1"/>
            <a:r>
              <a:rPr lang="ar-JO" dirty="0"/>
              <a:t>كما أجاز المشرع الأمريكي لمأمور الضبط القضائي ضبط الأدلة الالكترونية بدون مذكرة في حال أخذ موافقة الشخص المسؤول في العمل لإجراء تفتيش جهاز الكمبيوتر الخاص بالمتهم العامل في </a:t>
            </a:r>
            <a:r>
              <a:rPr lang="ar-JO" dirty="0" smtClean="0"/>
              <a:t>المؤسسة؛ </a:t>
            </a:r>
          </a:p>
          <a:p>
            <a:pPr algn="r" rtl="1"/>
            <a:r>
              <a:rPr lang="ar-JO" dirty="0" smtClean="0"/>
              <a:t>ان </a:t>
            </a:r>
            <a:r>
              <a:rPr lang="ar-JO" dirty="0"/>
              <a:t>موافقة المسؤول في هذه الحالة صحيحة ومنتجة لآثارها، وبالتالي يعتبر التفتيش صحيحا طالما أن المسؤول لديه صلاحية تفتيش الملفات والبرامج التي يعمل عليها المتهم، أو أن العلاقة الوظيفية مبنية على تفاهمات من هذا </a:t>
            </a:r>
            <a:r>
              <a:rPr lang="ar-JO" dirty="0" smtClean="0"/>
              <a:t>النوع؛ </a:t>
            </a:r>
          </a:p>
          <a:p>
            <a:pPr algn="r" rtl="1"/>
            <a:r>
              <a:rPr lang="ar-JO" dirty="0"/>
              <a:t>و</a:t>
            </a:r>
            <a:r>
              <a:rPr lang="ar-JO" dirty="0" smtClean="0"/>
              <a:t>اذا </a:t>
            </a:r>
            <a:r>
              <a:rPr lang="ar-JO" dirty="0"/>
              <a:t>كان هناك لوائح وتعليمات تفيد بأن كمبيوتر وانترنت العمل يكون </a:t>
            </a:r>
            <a:r>
              <a:rPr lang="ar-JO" dirty="0" smtClean="0"/>
              <a:t>استخدامه </a:t>
            </a:r>
            <a:r>
              <a:rPr lang="ar-JO" dirty="0"/>
              <a:t>لمصلحة العمل فقط</a:t>
            </a:r>
            <a:r>
              <a:rPr lang="ar-JO" dirty="0" smtClean="0"/>
              <a:t>، فهذا يعني أن </a:t>
            </a:r>
            <a:r>
              <a:rPr lang="ar-JO" dirty="0"/>
              <a:t>توقع العامل أو الموظف فيما يتعلق بخصوصيته تكون محدودة</a:t>
            </a:r>
            <a:r>
              <a:rPr lang="ar-JO" dirty="0" smtClean="0"/>
              <a:t>.</a:t>
            </a:r>
            <a:endParaRPr lang="en-GB" dirty="0"/>
          </a:p>
        </p:txBody>
      </p:sp>
    </p:spTree>
    <p:extLst>
      <p:ext uri="{BB962C8B-B14F-4D97-AF65-F5344CB8AC3E}">
        <p14:creationId xmlns:p14="http://schemas.microsoft.com/office/powerpoint/2010/main" val="1671592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algn="r" rtl="1"/>
            <a:r>
              <a:rPr lang="ar-JO" dirty="0" smtClean="0"/>
              <a:t>كما يحق </a:t>
            </a:r>
            <a:r>
              <a:rPr lang="ar-JO" dirty="0"/>
              <a:t>لمأمور الضبط القضائي ضبط وتحريز دليل تم العثور عليه عن طريق </a:t>
            </a:r>
            <a:r>
              <a:rPr lang="ar-JO" dirty="0" smtClean="0"/>
              <a:t>الصدفة؛ </a:t>
            </a:r>
          </a:p>
          <a:p>
            <a:pPr algn="r" rtl="1"/>
            <a:r>
              <a:rPr lang="ar-JO" dirty="0" smtClean="0"/>
              <a:t>أي </a:t>
            </a:r>
            <a:r>
              <a:rPr lang="ar-JO" dirty="0"/>
              <a:t>أن مأمور الضبط القضائي مخوّل بضبط الدليل الذي يعثر عليه دون أن يكون هذا الدليل مستهدفا خلال </a:t>
            </a:r>
            <a:r>
              <a:rPr lang="ar-JO" dirty="0" smtClean="0"/>
              <a:t>التفتيش</a:t>
            </a:r>
            <a:r>
              <a:rPr lang="ar-JO" dirty="0"/>
              <a:t>، ولم يكن قد </a:t>
            </a:r>
            <a:r>
              <a:rPr lang="ar-JO" dirty="0" smtClean="0"/>
              <a:t>خوّل التفتيش </a:t>
            </a:r>
            <a:r>
              <a:rPr lang="ar-JO" dirty="0"/>
              <a:t>عن أدلة الجريمة المتعلق بها الدليل ولم تذكر في مذكرة </a:t>
            </a:r>
            <a:r>
              <a:rPr lang="ar-JO" dirty="0" smtClean="0"/>
              <a:t>التفتيش؛ </a:t>
            </a:r>
          </a:p>
          <a:p>
            <a:pPr algn="r" rtl="1"/>
            <a:r>
              <a:rPr lang="ar-JO" dirty="0" smtClean="0"/>
              <a:t>فمثلا، </a:t>
            </a:r>
            <a:r>
              <a:rPr lang="ar-JO" dirty="0"/>
              <a:t>اذا صدرت مذكرة تفتيش وبحث عن أدلة جريمة نشر فايروسات، وأثناء تفتيش مأمور الضبط القضائي في كمبيوتر المتهم وجد صدفة صورا أو </a:t>
            </a:r>
            <a:r>
              <a:rPr lang="ar-JO" dirty="0" err="1"/>
              <a:t>فيديوات</a:t>
            </a:r>
            <a:r>
              <a:rPr lang="ar-JO" dirty="0"/>
              <a:t> اباحية لأطفال، فان ضبط مأمور الضبط القضائي لها يعتبر صحيحا رغم أن المتهم لم يوجه له اتهام بحيازة صور اباحية لأطفال، انما كانت التهمة الموجهة اليه هي تهمة نشر </a:t>
            </a:r>
            <a:r>
              <a:rPr lang="ar-JO" dirty="0" smtClean="0"/>
              <a:t>فايروسات. ويعتبر هذا تطبيقا </a:t>
            </a:r>
            <a:r>
              <a:rPr lang="ar-JO" dirty="0"/>
              <a:t>لمبدأ "العرض العادي" (</a:t>
            </a:r>
            <a:r>
              <a:rPr lang="en-GB" dirty="0"/>
              <a:t>plain view</a:t>
            </a:r>
            <a:r>
              <a:rPr lang="ar-JO" dirty="0"/>
              <a:t>). </a:t>
            </a:r>
            <a:endParaRPr lang="en-GB" dirty="0"/>
          </a:p>
        </p:txBody>
      </p:sp>
    </p:spTree>
    <p:extLst>
      <p:ext uri="{BB962C8B-B14F-4D97-AF65-F5344CB8AC3E}">
        <p14:creationId xmlns:p14="http://schemas.microsoft.com/office/powerpoint/2010/main" val="2727786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algn="r" rtl="1"/>
            <a:r>
              <a:rPr lang="ar-JO" dirty="0"/>
              <a:t>والحالة الأخيرة في هذا السياق هي سلطة مأمور الضبط القضائي في تفتيش المشتبه به جسمانيا عقب القاء القبض عليه دون مذكرة </a:t>
            </a:r>
            <a:r>
              <a:rPr lang="ar-JO" dirty="0" smtClean="0"/>
              <a:t>تفتيش؛ </a:t>
            </a:r>
          </a:p>
          <a:p>
            <a:pPr algn="r" rtl="1"/>
            <a:r>
              <a:rPr lang="ar-JO" dirty="0" smtClean="0"/>
              <a:t>ففي </a:t>
            </a:r>
            <a:r>
              <a:rPr lang="ar-JO" dirty="0"/>
              <a:t>احدى القضايا في الولايات المتحدة، ألقى </a:t>
            </a:r>
            <a:r>
              <a:rPr lang="ar-JO" dirty="0" smtClean="0"/>
              <a:t>رجل الشرطة </a:t>
            </a:r>
            <a:r>
              <a:rPr lang="ar-JO" dirty="0"/>
              <a:t>القبض على متهم بالإتجار بالمخدرات وقام بتفتيشه جسمانيا دون مذكرة تفتيش ووجد معه هاتفا </a:t>
            </a:r>
            <a:r>
              <a:rPr lang="ar-JO" dirty="0" smtClean="0"/>
              <a:t>نقالا؛ </a:t>
            </a:r>
          </a:p>
          <a:p>
            <a:pPr algn="r" rtl="1"/>
            <a:r>
              <a:rPr lang="ar-JO" dirty="0" smtClean="0"/>
              <a:t>وبضبط الجهاز وتفتيشه وجد </a:t>
            </a:r>
            <a:r>
              <a:rPr lang="ar-JO" dirty="0"/>
              <a:t>رسائل وأرقام تلفونات صادرة وواردة تتعلق بالجريمة. طعن المتهم في صحة الاجراءات، ومنها ضبط الهاتف والتفتيش في الرسائل، الا أن المحكمة رفضت الطعن وأيدت صحة الاجراءات التي قام بها مأمور الضبط القضائي.</a:t>
            </a:r>
            <a:endParaRPr lang="en-GB" dirty="0"/>
          </a:p>
        </p:txBody>
      </p:sp>
    </p:spTree>
    <p:extLst>
      <p:ext uri="{BB962C8B-B14F-4D97-AF65-F5344CB8AC3E}">
        <p14:creationId xmlns:p14="http://schemas.microsoft.com/office/powerpoint/2010/main" val="3274918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JO" b="1" dirty="0"/>
              <a:t>الاثبات الالكتروني (مقبولية الدليل الرقمي</a:t>
            </a:r>
            <a:r>
              <a:rPr lang="ar-JO" b="1" dirty="0" smtClean="0"/>
              <a:t>)</a:t>
            </a:r>
            <a:endParaRPr lang="en-GB" dirty="0"/>
          </a:p>
        </p:txBody>
      </p:sp>
      <p:sp>
        <p:nvSpPr>
          <p:cNvPr id="3" name="Content Placeholder 2"/>
          <p:cNvSpPr>
            <a:spLocks noGrp="1"/>
          </p:cNvSpPr>
          <p:nvPr>
            <p:ph idx="1"/>
          </p:nvPr>
        </p:nvSpPr>
        <p:spPr/>
        <p:txBody>
          <a:bodyPr/>
          <a:lstStyle/>
          <a:p>
            <a:pPr marL="0" indent="0" algn="r" rtl="1">
              <a:buNone/>
            </a:pPr>
            <a:r>
              <a:rPr lang="ar-JO" dirty="0"/>
              <a:t>هناك نوعان رئيسان لأدلة الاثبات: </a:t>
            </a:r>
            <a:endParaRPr lang="ar-JO" dirty="0" smtClean="0"/>
          </a:p>
          <a:p>
            <a:pPr algn="r" rtl="1"/>
            <a:r>
              <a:rPr lang="ar-JO" dirty="0" smtClean="0"/>
              <a:t>الأول</a:t>
            </a:r>
            <a:r>
              <a:rPr lang="ar-JO" dirty="0"/>
              <a:t>، الأدلة التقليدية مثل شهادة الشهود والخبرة والأدلة المادية وغيرها؛ </a:t>
            </a:r>
            <a:endParaRPr lang="ar-JO" dirty="0" smtClean="0"/>
          </a:p>
          <a:p>
            <a:pPr algn="r" rtl="1"/>
            <a:r>
              <a:rPr lang="ar-JO" dirty="0" smtClean="0"/>
              <a:t>والثاني </a:t>
            </a:r>
            <a:r>
              <a:rPr lang="ar-JO" dirty="0"/>
              <a:t>الأدلة غير التقليدية، وهي الأدلة الرقمية. </a:t>
            </a:r>
            <a:endParaRPr lang="ar-JO" dirty="0" smtClean="0"/>
          </a:p>
          <a:p>
            <a:pPr algn="r" rtl="1"/>
            <a:r>
              <a:rPr lang="ar-JO" dirty="0" smtClean="0"/>
              <a:t>وكل </a:t>
            </a:r>
            <a:r>
              <a:rPr lang="ar-JO" dirty="0"/>
              <a:t>منهما يختلف عن الآخر في </a:t>
            </a:r>
            <a:r>
              <a:rPr lang="ar-JO" dirty="0" smtClean="0"/>
              <a:t>شروط سلامته </a:t>
            </a:r>
            <a:r>
              <a:rPr lang="ar-JO" dirty="0"/>
              <a:t>ودرجة مقبوليته.</a:t>
            </a:r>
            <a:endParaRPr lang="en-GB" dirty="0"/>
          </a:p>
        </p:txBody>
      </p:sp>
    </p:spTree>
    <p:extLst>
      <p:ext uri="{BB962C8B-B14F-4D97-AF65-F5344CB8AC3E}">
        <p14:creationId xmlns:p14="http://schemas.microsoft.com/office/powerpoint/2010/main" val="2736740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algn="r" rtl="1"/>
            <a:r>
              <a:rPr lang="ar-JO" dirty="0"/>
              <a:t>هذه </a:t>
            </a:r>
            <a:r>
              <a:rPr lang="ar-JO" dirty="0" smtClean="0"/>
              <a:t>الأدلة الرقمية </a:t>
            </a:r>
            <a:r>
              <a:rPr lang="ar-JO" dirty="0"/>
              <a:t>تأخذ أحد ثلاثة أشكال: ملفات فعّالة؛ ملفات </a:t>
            </a:r>
            <a:r>
              <a:rPr lang="ar-JO" dirty="0" err="1"/>
              <a:t>مؤرشفة</a:t>
            </a:r>
            <a:r>
              <a:rPr lang="ar-JO" dirty="0"/>
              <a:t>؛ وملفات </a:t>
            </a:r>
            <a:r>
              <a:rPr lang="ar-JO" dirty="0" smtClean="0"/>
              <a:t>ممسوحة؛ </a:t>
            </a:r>
            <a:endParaRPr lang="ar-JO" dirty="0" smtClean="0"/>
          </a:p>
          <a:p>
            <a:pPr algn="r" rtl="1"/>
            <a:r>
              <a:rPr lang="ar-JO" dirty="0" smtClean="0"/>
              <a:t>النوع </a:t>
            </a:r>
            <a:r>
              <a:rPr lang="ar-JO" dirty="0"/>
              <a:t>الأول، وهو عبارة عن ملفات يمكن الوصول اليها بسهولة ويسر، ولا تحتاج الى خبراء ومعامل جنائية، وعادة هي متاحة وغير محمية بكلمة السر، ويتم استعادتها دون اللجوء الى </a:t>
            </a:r>
            <a:r>
              <a:rPr lang="ar-JO" dirty="0" smtClean="0"/>
              <a:t>المعامل؛ </a:t>
            </a:r>
            <a:endParaRPr lang="ar-JO" dirty="0" smtClean="0"/>
          </a:p>
          <a:p>
            <a:pPr algn="r" rtl="1"/>
            <a:r>
              <a:rPr lang="ar-JO" dirty="0" smtClean="0"/>
              <a:t>النوع </a:t>
            </a:r>
            <a:r>
              <a:rPr lang="ar-JO" dirty="0"/>
              <a:t>الثاني وهي المعلومات </a:t>
            </a:r>
            <a:r>
              <a:rPr lang="ar-JO" dirty="0" err="1"/>
              <a:t>المؤرشفة</a:t>
            </a:r>
            <a:r>
              <a:rPr lang="ar-JO" dirty="0"/>
              <a:t> والمخزنة في وحدات تخزين دائمة مثل </a:t>
            </a:r>
            <a:r>
              <a:rPr lang="en-GB" dirty="0"/>
              <a:t>CDs, </a:t>
            </a:r>
            <a:r>
              <a:rPr lang="en-GB" dirty="0" err="1"/>
              <a:t>flopy</a:t>
            </a:r>
            <a:r>
              <a:rPr lang="en-GB" dirty="0"/>
              <a:t> disks, network servers and the internet</a:t>
            </a:r>
            <a:r>
              <a:rPr lang="ar-JO" dirty="0"/>
              <a:t>، تشبه النوع الأول، أي يمكن الوصول اليها بيسر وسهول ودون اللجوء الى الخبرة والمعامل الجنائية لضبطها ونسخها. وهي أقل تقلبا من النوع الأول كونها موجودة في وحدات تخزين دائمة ويمكن طباعتها </a:t>
            </a:r>
            <a:r>
              <a:rPr lang="ar-JO" dirty="0" smtClean="0"/>
              <a:t>بسهولة؛</a:t>
            </a:r>
            <a:endParaRPr lang="en-GB" dirty="0"/>
          </a:p>
        </p:txBody>
      </p:sp>
    </p:spTree>
    <p:extLst>
      <p:ext uri="{BB962C8B-B14F-4D97-AF65-F5344CB8AC3E}">
        <p14:creationId xmlns:p14="http://schemas.microsoft.com/office/powerpoint/2010/main" val="1041471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JO" dirty="0"/>
              <a:t>والنوع الثالث، وهي المعلومات التي تم مسحها، والتي يمكن استرجاعها لكن باستخدام تكنولوجيا هندسة المعلومات </a:t>
            </a:r>
            <a:r>
              <a:rPr lang="ar-JO" dirty="0" smtClean="0"/>
              <a:t>المتطورة</a:t>
            </a:r>
            <a:r>
              <a:rPr lang="ar-JO" dirty="0"/>
              <a:t>؛</a:t>
            </a:r>
            <a:r>
              <a:rPr lang="ar-JO" dirty="0" smtClean="0"/>
              <a:t> </a:t>
            </a:r>
          </a:p>
          <a:p>
            <a:pPr algn="r" rtl="1"/>
            <a:r>
              <a:rPr lang="ar-JO" dirty="0" smtClean="0"/>
              <a:t>وهي </a:t>
            </a:r>
            <a:r>
              <a:rPr lang="ar-JO" dirty="0"/>
              <a:t>على خلاف الاعتقاد السائد بأن المعلومات التي يتم مسحها وتفريغ سلة المهملات منها ينعدم وجودها، بل هي تبقى مخزنة أوتوماتيكيا ولفترة مؤقتة في خوادم. وهي تبقى هناك حتى يتم تخزين ملفات جديدة فوق تلك الممسوحة.</a:t>
            </a:r>
            <a:endParaRPr lang="en-GB" dirty="0"/>
          </a:p>
        </p:txBody>
      </p:sp>
    </p:spTree>
    <p:extLst>
      <p:ext uri="{BB962C8B-B14F-4D97-AF65-F5344CB8AC3E}">
        <p14:creationId xmlns:p14="http://schemas.microsoft.com/office/powerpoint/2010/main" val="1260809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dirty="0" smtClean="0"/>
              <a:t>تصنيف الجرائم الالكترونية</a:t>
            </a:r>
            <a:br>
              <a:rPr lang="ar-JO" dirty="0" smtClean="0"/>
            </a:br>
            <a:r>
              <a:rPr lang="ar-JO" dirty="0" smtClean="0"/>
              <a:t>وفقا لمعاهدة بودابست</a:t>
            </a:r>
            <a:endParaRPr lang="en-GB" dirty="0"/>
          </a:p>
        </p:txBody>
      </p:sp>
      <p:sp>
        <p:nvSpPr>
          <p:cNvPr id="3" name="Content Placeholder 2"/>
          <p:cNvSpPr>
            <a:spLocks noGrp="1"/>
          </p:cNvSpPr>
          <p:nvPr>
            <p:ph idx="1"/>
          </p:nvPr>
        </p:nvSpPr>
        <p:spPr/>
        <p:txBody>
          <a:bodyPr/>
          <a:lstStyle/>
          <a:p>
            <a:pPr algn="r" rtl="1"/>
            <a:r>
              <a:rPr lang="ar-JO" dirty="0"/>
              <a:t>الجرائم التي تقع ضد سلامة المعلومات والبرامج وخصوصيتها وتوافرها؛ </a:t>
            </a:r>
            <a:endParaRPr lang="ar-JO" dirty="0" smtClean="0"/>
          </a:p>
          <a:p>
            <a:pPr algn="r" rtl="1"/>
            <a:r>
              <a:rPr lang="ar-JO" dirty="0" smtClean="0"/>
              <a:t>والجرائم </a:t>
            </a:r>
            <a:r>
              <a:rPr lang="ar-JO" dirty="0"/>
              <a:t>المتصلة بالكمبيوتر؛ </a:t>
            </a:r>
            <a:endParaRPr lang="ar-JO" dirty="0" smtClean="0"/>
          </a:p>
          <a:p>
            <a:pPr algn="r" rtl="1"/>
            <a:r>
              <a:rPr lang="ar-JO" dirty="0" smtClean="0"/>
              <a:t>والجرائم </a:t>
            </a:r>
            <a:r>
              <a:rPr lang="ar-JO" dirty="0"/>
              <a:t>المتصلة بالمحتوى؛ </a:t>
            </a:r>
            <a:endParaRPr lang="ar-JO" dirty="0" smtClean="0"/>
          </a:p>
          <a:p>
            <a:pPr algn="r" rtl="1"/>
            <a:r>
              <a:rPr lang="ar-JO" dirty="0" smtClean="0"/>
              <a:t>والجرائم </a:t>
            </a:r>
            <a:r>
              <a:rPr lang="ar-JO" dirty="0"/>
              <a:t>المتصلة بانتهاك حقوق الملكية الفكرية والحقوق الملحقة بها.</a:t>
            </a:r>
            <a:endParaRPr lang="en-GB" dirty="0"/>
          </a:p>
        </p:txBody>
      </p:sp>
    </p:spTree>
    <p:extLst>
      <p:ext uri="{BB962C8B-B14F-4D97-AF65-F5344CB8AC3E}">
        <p14:creationId xmlns:p14="http://schemas.microsoft.com/office/powerpoint/2010/main" val="30171174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JO" dirty="0" smtClean="0"/>
              <a:t>تلعب </a:t>
            </a:r>
            <a:r>
              <a:rPr lang="ar-JO" dirty="0"/>
              <a:t>الأدلة الرقمية أدوارا متعاظمة في اثبات الجرائم في الدول المتقدمة مع تنامي ظاهرة الجرائم الالكترونية وتطور وسائل مؤسسات انفاذ القانون في </a:t>
            </a:r>
            <a:r>
              <a:rPr lang="ar-JO" dirty="0" smtClean="0"/>
              <a:t>الاثبات؛ </a:t>
            </a:r>
          </a:p>
          <a:p>
            <a:pPr algn="r" rtl="1"/>
            <a:r>
              <a:rPr lang="ar-JO" dirty="0" smtClean="0"/>
              <a:t>وهذا على </a:t>
            </a:r>
            <a:r>
              <a:rPr lang="ar-JO" dirty="0"/>
              <a:t>عكس الحال في فلسطين، حيث لا تزال الأدلة الرقمية غريبة عن النظام القانوني الفلسطيني، وبالتالي غير معمول بها بشكل جدي حتى الآن. فالقوانين المعمول بها في فلسطين قد وضعت لتناسب الأدلة المادية فقط</a:t>
            </a:r>
            <a:r>
              <a:rPr lang="ar-JO" dirty="0" smtClean="0"/>
              <a:t>.</a:t>
            </a:r>
            <a:endParaRPr lang="en-GB" dirty="0"/>
          </a:p>
        </p:txBody>
      </p:sp>
    </p:spTree>
    <p:extLst>
      <p:ext uri="{BB962C8B-B14F-4D97-AF65-F5344CB8AC3E}">
        <p14:creationId xmlns:p14="http://schemas.microsoft.com/office/powerpoint/2010/main" val="1766577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النتائج</a:t>
            </a:r>
            <a:endParaRPr lang="en-GB" dirty="0"/>
          </a:p>
        </p:txBody>
      </p:sp>
      <p:sp>
        <p:nvSpPr>
          <p:cNvPr id="3" name="Content Placeholder 2"/>
          <p:cNvSpPr>
            <a:spLocks noGrp="1"/>
          </p:cNvSpPr>
          <p:nvPr>
            <p:ph idx="1"/>
          </p:nvPr>
        </p:nvSpPr>
        <p:spPr/>
        <p:txBody>
          <a:bodyPr>
            <a:normAutofit fontScale="85000" lnSpcReduction="20000"/>
          </a:bodyPr>
          <a:lstStyle/>
          <a:p>
            <a:pPr lvl="0" algn="r" rtl="1"/>
            <a:r>
              <a:rPr lang="ar-JO" dirty="0"/>
              <a:t>يعاني التحقيق الالكتروني في فلسطين من الفراغ </a:t>
            </a:r>
            <a:r>
              <a:rPr lang="ar-JO" dirty="0" smtClean="0"/>
              <a:t>التشريعي، وهذا يقود </a:t>
            </a:r>
            <a:r>
              <a:rPr lang="ar-JO" dirty="0"/>
              <a:t>الى تدني مستوى أداء قسم التحقيق في الجرائم الالكترونية في </a:t>
            </a:r>
            <a:r>
              <a:rPr lang="ar-JO" dirty="0" smtClean="0"/>
              <a:t>الشرطة؛ </a:t>
            </a:r>
            <a:endParaRPr lang="en-GB" dirty="0"/>
          </a:p>
          <a:p>
            <a:pPr algn="r" rtl="1"/>
            <a:r>
              <a:rPr lang="ar-JO" dirty="0"/>
              <a:t>عدم ملائمة نصوص قانون الاجراءات الجزائية الفلسطيني </a:t>
            </a:r>
            <a:r>
              <a:rPr lang="ar-JO" dirty="0" smtClean="0"/>
              <a:t>للتحقيق </a:t>
            </a:r>
            <a:r>
              <a:rPr lang="ar-JO" dirty="0"/>
              <a:t>وجمع أدلة الجرائم الالكترونية. فالقانون المذكور لا يشتمل على نصوص توضّح كيفية التعامل مع الأدلة الالكترونية (غير المادية/الرقمية)، خاصة ما يتعلق بضبط وتحريز الأدلة الرقمية، أو قيمتها في </a:t>
            </a:r>
            <a:r>
              <a:rPr lang="ar-JO" dirty="0" smtClean="0"/>
              <a:t>الاثبات</a:t>
            </a:r>
            <a:r>
              <a:rPr lang="ar-JO" dirty="0"/>
              <a:t>؛</a:t>
            </a:r>
            <a:endParaRPr lang="ar-JO" dirty="0" smtClean="0"/>
          </a:p>
          <a:p>
            <a:pPr algn="r" rtl="1"/>
            <a:r>
              <a:rPr lang="ar-JO" dirty="0" smtClean="0"/>
              <a:t>كما </a:t>
            </a:r>
            <a:r>
              <a:rPr lang="ar-JO" dirty="0"/>
              <a:t>لا يتوافر في النظام القانوني الفلسطيني تعليمات أو ارشادات أو اجراءات معيارية تبين كيفية ضبط وتحريز هذه </a:t>
            </a:r>
            <a:r>
              <a:rPr lang="ar-JO" dirty="0" smtClean="0"/>
              <a:t>الأدلة؛ </a:t>
            </a:r>
          </a:p>
          <a:p>
            <a:pPr algn="r" rtl="1"/>
            <a:r>
              <a:rPr lang="ar-JO" dirty="0" smtClean="0"/>
              <a:t>من </a:t>
            </a:r>
            <a:r>
              <a:rPr lang="ar-JO" dirty="0"/>
              <a:t>ناحية أخرى، </a:t>
            </a:r>
            <a:r>
              <a:rPr lang="ar-SA" dirty="0"/>
              <a:t>لم يعالج قانون الاجراءات الفلسطيني التفتيش عن بيانات الحاسوب وبيانات مرور أجهزة الاتصال السلكي واللاسلكي سواء بمذكرة أو بدون </a:t>
            </a:r>
            <a:r>
              <a:rPr lang="ar-SA" dirty="0" smtClean="0"/>
              <a:t>مذكرة</a:t>
            </a:r>
            <a:r>
              <a:rPr lang="ar-JO" dirty="0" smtClean="0"/>
              <a:t>؛</a:t>
            </a:r>
            <a:endParaRPr lang="en-GB" dirty="0"/>
          </a:p>
        </p:txBody>
      </p:sp>
    </p:spTree>
    <p:extLst>
      <p:ext uri="{BB962C8B-B14F-4D97-AF65-F5344CB8AC3E}">
        <p14:creationId xmlns:p14="http://schemas.microsoft.com/office/powerpoint/2010/main" val="4179557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lvl="0" algn="r" rtl="1"/>
            <a:r>
              <a:rPr lang="ar-JO" dirty="0"/>
              <a:t>على الرغم من أن الأدلة الرقمية تلعب الآن أدوارا متعاظمة في اثبات الجرائم في الدول المتقدمة مع تنامي ظاهرة الجرائم الالكترونية وتطور وسائل مؤسسات انفاذ القانون في الاثبات، الا أن الوضع في فلسطين على عكس ذلك، حيث لا تزال الأدلة الرقمية غريبة عن النظام القانوني الفلسطيني، وبالتالي غير معمول بها بشكل جدي حتى الآن. فالقوانين المعمول بها في فلسطين قد وضعت لتناسب الأدلة المادية </a:t>
            </a:r>
            <a:r>
              <a:rPr lang="ar-JO" dirty="0" smtClean="0"/>
              <a:t>فقط؛ </a:t>
            </a:r>
            <a:endParaRPr lang="en-GB" dirty="0"/>
          </a:p>
          <a:p>
            <a:pPr algn="r" rtl="1"/>
            <a:r>
              <a:rPr lang="en-GB" dirty="0"/>
              <a:t> </a:t>
            </a:r>
            <a:r>
              <a:rPr lang="ar-JO" dirty="0"/>
              <a:t>ان مبدأ حرية الاثبات ومبدأ القناعة الوجدانية للقاضي، الذين ورد النص عليهما في قانون الاجراءات الجزائية، </a:t>
            </a:r>
            <a:r>
              <a:rPr lang="ar-JO" dirty="0" smtClean="0"/>
              <a:t>قد يعطيان </a:t>
            </a:r>
            <a:r>
              <a:rPr lang="ar-JO" dirty="0"/>
              <a:t>القاضي الجزائي مكنة الأخذ بالدليل </a:t>
            </a:r>
            <a:r>
              <a:rPr lang="ar-JO" dirty="0" smtClean="0"/>
              <a:t>الالكتروني؛</a:t>
            </a:r>
            <a:endParaRPr lang="en-GB" dirty="0"/>
          </a:p>
        </p:txBody>
      </p:sp>
    </p:spTree>
    <p:extLst>
      <p:ext uri="{BB962C8B-B14F-4D97-AF65-F5344CB8AC3E}">
        <p14:creationId xmlns:p14="http://schemas.microsoft.com/office/powerpoint/2010/main" val="3413072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lvl="0" algn="r" rtl="1"/>
            <a:r>
              <a:rPr lang="ar-JO" dirty="0"/>
              <a:t>ان </a:t>
            </a:r>
            <a:r>
              <a:rPr lang="ar-JO" dirty="0" smtClean="0"/>
              <a:t>بعض </a:t>
            </a:r>
            <a:r>
              <a:rPr lang="ar-JO" dirty="0"/>
              <a:t>القضاة وأعضاء النيابة يجهلون المعلومات الأساسية الضرورية المتعلقة بالجرائم الالكترونية وكيفية التحقيق فيها واثباتها وينقصهم التدريب الملائم والكافي، وبالتالي يترددون في الأخذ بالأدلة الرقمية لإثبات الجرائم </a:t>
            </a:r>
            <a:r>
              <a:rPr lang="ar-JO" dirty="0" smtClean="0"/>
              <a:t>الالكترونية؛</a:t>
            </a:r>
            <a:endParaRPr lang="en-GB" dirty="0"/>
          </a:p>
          <a:p>
            <a:pPr algn="r" rtl="1"/>
            <a:r>
              <a:rPr lang="ar-JO" dirty="0"/>
              <a:t>نقص الكادر المؤهل، حيث أن هناك نقص واضح في عدد خبراء التحقيق الالكتروني، خاصة فيما يتعلق بمأموري الضبط القضائي الذين يضبطون أجهزة الكمبيوتر وأجهزة الهواتف الذكية في مسرح الجريمة قبل احالتها الى الفرق المتخصصة في مراكز </a:t>
            </a:r>
            <a:r>
              <a:rPr lang="ar-JO" dirty="0" smtClean="0"/>
              <a:t>الشرطة. </a:t>
            </a:r>
            <a:endParaRPr lang="en-GB" dirty="0"/>
          </a:p>
        </p:txBody>
      </p:sp>
    </p:spTree>
    <p:extLst>
      <p:ext uri="{BB962C8B-B14F-4D97-AF65-F5344CB8AC3E}">
        <p14:creationId xmlns:p14="http://schemas.microsoft.com/office/powerpoint/2010/main" val="3248450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التوصيات</a:t>
            </a:r>
            <a:endParaRPr lang="en-GB" dirty="0"/>
          </a:p>
        </p:txBody>
      </p:sp>
      <p:sp>
        <p:nvSpPr>
          <p:cNvPr id="3" name="Content Placeholder 2"/>
          <p:cNvSpPr>
            <a:spLocks noGrp="1"/>
          </p:cNvSpPr>
          <p:nvPr>
            <p:ph idx="1"/>
          </p:nvPr>
        </p:nvSpPr>
        <p:spPr/>
        <p:txBody>
          <a:bodyPr>
            <a:normAutofit/>
          </a:bodyPr>
          <a:lstStyle/>
          <a:p>
            <a:pPr lvl="0" algn="r" rtl="1"/>
            <a:r>
              <a:rPr lang="ar-JO" dirty="0" smtClean="0"/>
              <a:t>تعديل </a:t>
            </a:r>
            <a:r>
              <a:rPr lang="ar-JO" dirty="0"/>
              <a:t>قانون العقوبات ليشتمل على تجريم للجرائم الالكترونية، أو سن قانون </a:t>
            </a:r>
            <a:r>
              <a:rPr lang="ar-JO" dirty="0" smtClean="0"/>
              <a:t>جرائم الكترونية حديث؛</a:t>
            </a:r>
            <a:endParaRPr lang="en-GB" dirty="0"/>
          </a:p>
          <a:p>
            <a:pPr lvl="0" algn="r" rtl="1"/>
            <a:r>
              <a:rPr lang="ar-JO" dirty="0" smtClean="0"/>
              <a:t>تغليظ </a:t>
            </a:r>
            <a:r>
              <a:rPr lang="ar-JO" dirty="0"/>
              <a:t>عقوبة الجرائم الالكترونية، واعتبار خطورة الجريمة بتهديدها للأمن الداخلي والعالمي وحجم </a:t>
            </a:r>
            <a:r>
              <a:rPr lang="ar-JO" dirty="0" smtClean="0"/>
              <a:t>الضرر، </a:t>
            </a:r>
            <a:r>
              <a:rPr lang="ar-JO" dirty="0"/>
              <a:t>من الظروف المشددة للعقوبة التي ترفع مستوى الجريمة لتصبح </a:t>
            </a:r>
            <a:r>
              <a:rPr lang="ar-JO" dirty="0" smtClean="0"/>
              <a:t>جناية؛</a:t>
            </a:r>
          </a:p>
        </p:txBody>
      </p:sp>
    </p:spTree>
    <p:extLst>
      <p:ext uri="{BB962C8B-B14F-4D97-AF65-F5344CB8AC3E}">
        <p14:creationId xmlns:p14="http://schemas.microsoft.com/office/powerpoint/2010/main" val="3663119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lvl="0" algn="r" rtl="1"/>
            <a:endParaRPr lang="ar-JO" dirty="0" smtClean="0"/>
          </a:p>
          <a:p>
            <a:pPr lvl="0" algn="r" rtl="1"/>
            <a:r>
              <a:rPr lang="ar-JO" dirty="0" smtClean="0"/>
              <a:t>تعديل </a:t>
            </a:r>
            <a:r>
              <a:rPr lang="ar-JO" dirty="0"/>
              <a:t>قانون الاجراءات الجزائية بما يضمن اشتماله على قواعد للتحقيق في الجرائم الالكترونية، والتفتيش في أجهزة الكمبيوتر وأجهزة الاتصال الذكية بما يضمن فعالية ضبط وتحريز الأدلة </a:t>
            </a:r>
            <a:r>
              <a:rPr lang="ar-JO" dirty="0" smtClean="0"/>
              <a:t>الرقمية؛</a:t>
            </a:r>
          </a:p>
          <a:p>
            <a:pPr algn="r" rtl="1"/>
            <a:r>
              <a:rPr lang="ar-JO" dirty="0"/>
              <a:t>وضع مبادئ توجيهية واجراءات معيارية لقسم التحقيق في الجرائم الالكترونية لضمان السيطرة الفعالة على القضايا</a:t>
            </a:r>
            <a:r>
              <a:rPr lang="ar-JO" dirty="0" smtClean="0"/>
              <a:t>؛</a:t>
            </a:r>
            <a:endParaRPr lang="en-GB" dirty="0"/>
          </a:p>
          <a:p>
            <a:pPr algn="r" rtl="1"/>
            <a:endParaRPr lang="en-GB" dirty="0"/>
          </a:p>
        </p:txBody>
      </p:sp>
    </p:spTree>
    <p:extLst>
      <p:ext uri="{BB962C8B-B14F-4D97-AF65-F5344CB8AC3E}">
        <p14:creationId xmlns:p14="http://schemas.microsoft.com/office/powerpoint/2010/main" val="3171906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lvl="0" algn="r" rtl="1"/>
            <a:r>
              <a:rPr lang="ar-JO" dirty="0"/>
              <a:t>أن يتم تضمين مذكرة التفتيش الالكتروني تحديد نوع الملف المراد التفتيش فيه، أو اسم الملف، أو اسم البرنامج وذلك للحفاظ على وحماية خصوصية الشخص المراد تفتيش جهازه (كمبيوتر أو جهاز اتصال ذكي</a:t>
            </a:r>
            <a:r>
              <a:rPr lang="ar-JO" dirty="0" smtClean="0"/>
              <a:t>)؛ </a:t>
            </a:r>
          </a:p>
          <a:p>
            <a:pPr lvl="0" algn="r" rtl="1"/>
            <a:r>
              <a:rPr lang="ar-JO" dirty="0" smtClean="0"/>
              <a:t>كما </a:t>
            </a:r>
            <a:r>
              <a:rPr lang="ar-JO" dirty="0"/>
              <a:t>يجب أن تتضمن مذكرة التفتيش الالكتروني تحديد الأدلة المطلوب البحث عنها وضبطها، الى جانب تحديد نطاق </a:t>
            </a:r>
            <a:r>
              <a:rPr lang="ar-JO" dirty="0" smtClean="0"/>
              <a:t>التفتيش؛ </a:t>
            </a:r>
            <a:endParaRPr lang="en-GB" dirty="0"/>
          </a:p>
          <a:p>
            <a:pPr lvl="0" algn="r" rtl="1"/>
            <a:r>
              <a:rPr lang="ar-JO" dirty="0"/>
              <a:t>أن يتم حصر نطاق التفتيش وفقا لنوع الدليل المراد ضبطه. فمثلا اذا كانت التهمة حيازة صور أو فيديوهات جنسية لأطفال على كمبيوتر المتهم، يجب حصر نطاق التفتيش في الملفات والبرامج المخصصة للصور والفيديوهات دون غيرها.</a:t>
            </a:r>
            <a:endParaRPr lang="en-GB" dirty="0"/>
          </a:p>
          <a:p>
            <a:pPr algn="r" rtl="1"/>
            <a:endParaRPr lang="en-GB" dirty="0"/>
          </a:p>
        </p:txBody>
      </p:sp>
    </p:spTree>
    <p:extLst>
      <p:ext uri="{BB962C8B-B14F-4D97-AF65-F5344CB8AC3E}">
        <p14:creationId xmlns:p14="http://schemas.microsoft.com/office/powerpoint/2010/main" val="30895077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lvl="0" algn="r" rtl="1"/>
            <a:r>
              <a:rPr lang="ar-JO" dirty="0"/>
              <a:t>يجب الاهتمام بحماية الأدلة من عبث المتهم أو قيامه بمسحها أو اخفاءها قبيل </a:t>
            </a:r>
            <a:r>
              <a:rPr lang="ar-JO" dirty="0" smtClean="0"/>
              <a:t>التفتيش؛ </a:t>
            </a:r>
          </a:p>
          <a:p>
            <a:pPr lvl="0" algn="r" rtl="1"/>
            <a:r>
              <a:rPr lang="ar-JO" dirty="0" smtClean="0"/>
              <a:t>وعليه</a:t>
            </a:r>
            <a:r>
              <a:rPr lang="ar-JO" dirty="0"/>
              <a:t>، فانه عند تنفيذ مذكرة التفتيش الالكتروني يجب التأكد أن الجهاز المراد التفتيش فيه ليس في متناول يد المتهم عند اعلامه بنية الضابطة القضائية القيام </a:t>
            </a:r>
            <a:r>
              <a:rPr lang="ar-JO" dirty="0" smtClean="0"/>
              <a:t>بالتفتيش؛</a:t>
            </a:r>
            <a:endParaRPr lang="en-GB" dirty="0"/>
          </a:p>
          <a:p>
            <a:pPr lvl="0" algn="r" rtl="1"/>
            <a:r>
              <a:rPr lang="ar-JO" dirty="0"/>
              <a:t>حماية خصوصية الأشخاص المراد التفتيش في أجهزتهم من التفتيش والضبط غير </a:t>
            </a:r>
            <a:r>
              <a:rPr lang="ar-JO" dirty="0" smtClean="0"/>
              <a:t>القانوني؛ </a:t>
            </a:r>
            <a:endParaRPr lang="ar-JO" dirty="0" smtClean="0"/>
          </a:p>
          <a:p>
            <a:pPr lvl="0" algn="r" rtl="1"/>
            <a:r>
              <a:rPr lang="ar-JO" dirty="0" smtClean="0"/>
              <a:t>وهذا </a:t>
            </a:r>
            <a:r>
              <a:rPr lang="ar-JO" dirty="0"/>
              <a:t>يتطلب ايجاد نوع من التوازن بين الخصوصية وفعالية التفتيش والتحقيق والكشف عن </a:t>
            </a:r>
            <a:r>
              <a:rPr lang="ar-JO" dirty="0" smtClean="0"/>
              <a:t>الجرائم؛  </a:t>
            </a:r>
            <a:endParaRPr lang="en-GB" dirty="0"/>
          </a:p>
          <a:p>
            <a:pPr algn="r" rtl="1"/>
            <a:endParaRPr lang="en-GB" dirty="0"/>
          </a:p>
        </p:txBody>
      </p:sp>
    </p:spTree>
    <p:extLst>
      <p:ext uri="{BB962C8B-B14F-4D97-AF65-F5344CB8AC3E}">
        <p14:creationId xmlns:p14="http://schemas.microsoft.com/office/powerpoint/2010/main" val="3169646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lvl="0" algn="r" rtl="1"/>
            <a:r>
              <a:rPr lang="ar-JO" dirty="0"/>
              <a:t>أن يتم التفتيش الالكتروني بحضور مالك </a:t>
            </a:r>
            <a:r>
              <a:rPr lang="ar-JO" dirty="0" smtClean="0"/>
              <a:t>الكمبيوتر، كلما أمكن ذلك، </a:t>
            </a:r>
            <a:r>
              <a:rPr lang="ar-JO" dirty="0"/>
              <a:t>ليشهد ويساعد في فرز المحتويات ذات العلاقة بالجريمة عن تلك منبتة الصلة </a:t>
            </a:r>
            <a:r>
              <a:rPr lang="ar-JO" dirty="0" smtClean="0"/>
              <a:t>بها؛</a:t>
            </a:r>
            <a:endParaRPr lang="en-GB" dirty="0"/>
          </a:p>
          <a:p>
            <a:pPr lvl="0" algn="r" rtl="1"/>
            <a:r>
              <a:rPr lang="ar-JO" dirty="0"/>
              <a:t>على مأموري الضبط القضائي </a:t>
            </a:r>
            <a:r>
              <a:rPr lang="ar-JO" dirty="0" smtClean="0"/>
              <a:t>المحققين </a:t>
            </a:r>
            <a:r>
              <a:rPr lang="ar-JO" dirty="0"/>
              <a:t>وأعضاء النيابة العامة التعامل مع الأدلة الرقمية بمسؤولية حتى لا يتم عطبها، وبالتالي فقدانها </a:t>
            </a:r>
            <a:r>
              <a:rPr lang="ar-JO" dirty="0" smtClean="0"/>
              <a:t>وخسارتها؛ </a:t>
            </a:r>
            <a:endParaRPr lang="en-GB" dirty="0"/>
          </a:p>
          <a:p>
            <a:pPr algn="r" rtl="1"/>
            <a:r>
              <a:rPr lang="ar-JO" dirty="0"/>
              <a:t>ان تدريب القضاة وأعضاء النيابة العامة ومأموري الضبط القضائي وتعلمهم لقيمة الدليل الرقمي ومعرفتهم كيفية التحقيق واثبات الجريمة الالكترونية يعتبر حجر الأساس في هذا المجال. </a:t>
            </a:r>
            <a:endParaRPr lang="en-GB" dirty="0"/>
          </a:p>
        </p:txBody>
      </p:sp>
    </p:spTree>
    <p:extLst>
      <p:ext uri="{BB962C8B-B14F-4D97-AF65-F5344CB8AC3E}">
        <p14:creationId xmlns:p14="http://schemas.microsoft.com/office/powerpoint/2010/main" val="10116382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r" rtl="1">
              <a:buNone/>
            </a:pPr>
            <a:r>
              <a:rPr lang="ar-JO" dirty="0"/>
              <a:t> </a:t>
            </a:r>
            <a:r>
              <a:rPr lang="ar-JO" dirty="0" smtClean="0"/>
              <a:t>		</a:t>
            </a:r>
          </a:p>
          <a:p>
            <a:pPr marL="0" indent="0" algn="r" rtl="1">
              <a:buNone/>
            </a:pPr>
            <a:endParaRPr lang="ar-JO" dirty="0"/>
          </a:p>
          <a:p>
            <a:pPr marL="0" indent="0" algn="r" rtl="1">
              <a:buNone/>
            </a:pPr>
            <a:r>
              <a:rPr lang="ar-JO" dirty="0" smtClean="0"/>
              <a:t>		</a:t>
            </a:r>
          </a:p>
          <a:p>
            <a:pPr marL="0" indent="0" algn="r" rtl="1">
              <a:buNone/>
            </a:pPr>
            <a:r>
              <a:rPr lang="ar-JO" dirty="0"/>
              <a:t>	</a:t>
            </a:r>
            <a:r>
              <a:rPr lang="ar-JO" dirty="0" smtClean="0"/>
              <a:t>	</a:t>
            </a:r>
            <a:r>
              <a:rPr lang="ar-JO" sz="4400" dirty="0" smtClean="0"/>
              <a:t>شكرا لإصغائكم،،،</a:t>
            </a:r>
            <a:endParaRPr lang="en-GB" sz="4400" dirty="0"/>
          </a:p>
        </p:txBody>
      </p:sp>
    </p:spTree>
    <p:extLst>
      <p:ext uri="{BB962C8B-B14F-4D97-AF65-F5344CB8AC3E}">
        <p14:creationId xmlns:p14="http://schemas.microsoft.com/office/powerpoint/2010/main" val="3163859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dirty="0"/>
              <a:t>تصنيف الجرائم </a:t>
            </a:r>
            <a:r>
              <a:rPr lang="ar-JO" dirty="0" smtClean="0"/>
              <a:t>الالكترونية</a:t>
            </a:r>
            <a:br>
              <a:rPr lang="ar-JO" dirty="0" smtClean="0"/>
            </a:br>
            <a:r>
              <a:rPr lang="ar-JO" dirty="0" smtClean="0"/>
              <a:t>من منظور فلسطيني</a:t>
            </a:r>
            <a:endParaRPr lang="en-GB" dirty="0"/>
          </a:p>
        </p:txBody>
      </p:sp>
      <p:sp>
        <p:nvSpPr>
          <p:cNvPr id="3" name="Content Placeholder 2"/>
          <p:cNvSpPr>
            <a:spLocks noGrp="1"/>
          </p:cNvSpPr>
          <p:nvPr>
            <p:ph idx="1"/>
          </p:nvPr>
        </p:nvSpPr>
        <p:spPr/>
        <p:txBody>
          <a:bodyPr/>
          <a:lstStyle/>
          <a:p>
            <a:pPr algn="r" rtl="1"/>
            <a:r>
              <a:rPr lang="ar-JO" dirty="0" smtClean="0"/>
              <a:t>أنواع </a:t>
            </a:r>
            <a:r>
              <a:rPr lang="ar-JO" dirty="0"/>
              <a:t>السلوك الالكتروني الحديثة الخطيرة والضارة التي تحتاج الى تدخل تشريعي لتجريمها؛ </a:t>
            </a:r>
          </a:p>
          <a:p>
            <a:pPr algn="r" rtl="1"/>
            <a:r>
              <a:rPr lang="ar-JO" dirty="0" smtClean="0"/>
              <a:t>الجرائم </a:t>
            </a:r>
            <a:r>
              <a:rPr lang="ar-JO" dirty="0"/>
              <a:t>الالكترونية التقليدية التي ترتكب بوسائل حديثة من خلال استخدام الكمبيوتر والانترنت، وهذه يمكن ملاحقة فاعليها من خلال تطبيق النصوص العقابية التقليدية. </a:t>
            </a:r>
            <a:endParaRPr lang="en-GB" dirty="0"/>
          </a:p>
          <a:p>
            <a:pPr algn="r" rtl="1"/>
            <a:endParaRPr lang="en-GB" dirty="0"/>
          </a:p>
        </p:txBody>
      </p:sp>
    </p:spTree>
    <p:extLst>
      <p:ext uri="{BB962C8B-B14F-4D97-AF65-F5344CB8AC3E}">
        <p14:creationId xmlns:p14="http://schemas.microsoft.com/office/powerpoint/2010/main" val="3650763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JO" dirty="0"/>
              <a:t>ان التصدي الفعّال للجرائم الالكترونية يتطلب أمرين: </a:t>
            </a:r>
            <a:endParaRPr lang="ar-JO" dirty="0" smtClean="0"/>
          </a:p>
          <a:p>
            <a:pPr algn="r" rtl="1"/>
            <a:r>
              <a:rPr lang="ar-JO" dirty="0" smtClean="0"/>
              <a:t>الأول</a:t>
            </a:r>
            <a:r>
              <a:rPr lang="ar-JO" dirty="0"/>
              <a:t>، التجريم؛ </a:t>
            </a:r>
            <a:endParaRPr lang="ar-JO" dirty="0" smtClean="0"/>
          </a:p>
          <a:p>
            <a:pPr algn="r" rtl="1"/>
            <a:r>
              <a:rPr lang="ar-JO" dirty="0" smtClean="0"/>
              <a:t>والثاني</a:t>
            </a:r>
            <a:r>
              <a:rPr lang="ar-JO" dirty="0"/>
              <a:t>، التحقيق الفعّال والقدرة على جمع الأدلة والاثبات الجنائي. </a:t>
            </a:r>
            <a:r>
              <a:rPr lang="ar-JO" dirty="0" smtClean="0"/>
              <a:t>ويتطلب ذلك الاستجابة </a:t>
            </a:r>
            <a:r>
              <a:rPr lang="ar-JO" dirty="0"/>
              <a:t>للتحديات </a:t>
            </a:r>
            <a:r>
              <a:rPr lang="ar-JO" dirty="0" smtClean="0"/>
              <a:t>القانونية من خلال تعديل قانون الاجراءات الجزائية ليصبح قادرا على استيعاب وسائل التحقيق والاثبات الالكتروني.</a:t>
            </a:r>
            <a:endParaRPr lang="en-GB" dirty="0"/>
          </a:p>
        </p:txBody>
      </p:sp>
    </p:spTree>
    <p:extLst>
      <p:ext uri="{BB962C8B-B14F-4D97-AF65-F5344CB8AC3E}">
        <p14:creationId xmlns:p14="http://schemas.microsoft.com/office/powerpoint/2010/main" val="1912524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b="1" dirty="0"/>
              <a:t>آلية التحقيق في الجرائم الالكترونية</a:t>
            </a:r>
            <a:endParaRPr lang="en-GB" dirty="0"/>
          </a:p>
        </p:txBody>
      </p:sp>
      <p:sp>
        <p:nvSpPr>
          <p:cNvPr id="3" name="Content Placeholder 2"/>
          <p:cNvSpPr>
            <a:spLocks noGrp="1"/>
          </p:cNvSpPr>
          <p:nvPr>
            <p:ph idx="1"/>
          </p:nvPr>
        </p:nvSpPr>
        <p:spPr/>
        <p:txBody>
          <a:bodyPr>
            <a:normAutofit lnSpcReduction="10000"/>
          </a:bodyPr>
          <a:lstStyle/>
          <a:p>
            <a:pPr marL="0" indent="0" algn="r" rtl="1">
              <a:buNone/>
            </a:pPr>
            <a:r>
              <a:rPr lang="ar-JO" dirty="0"/>
              <a:t>يمر التحقيق في الجرائم الالكترونية بمرحلتين </a:t>
            </a:r>
            <a:r>
              <a:rPr lang="ar-JO" dirty="0" smtClean="0"/>
              <a:t>رئيستين:</a:t>
            </a:r>
          </a:p>
          <a:p>
            <a:pPr algn="r" rtl="1"/>
            <a:r>
              <a:rPr lang="ar-JO" dirty="0" smtClean="0"/>
              <a:t>المرحلة </a:t>
            </a:r>
            <a:r>
              <a:rPr lang="ar-JO" dirty="0" smtClean="0"/>
              <a:t>الأولى تشمل </a:t>
            </a:r>
            <a:r>
              <a:rPr lang="ar-JO" dirty="0" smtClean="0"/>
              <a:t>اغلاق/ </a:t>
            </a:r>
            <a:r>
              <a:rPr lang="ar-JO" dirty="0"/>
              <a:t>تجميد مسرح </a:t>
            </a:r>
            <a:r>
              <a:rPr lang="ar-JO" dirty="0" smtClean="0"/>
              <a:t>الجريمة </a:t>
            </a:r>
            <a:r>
              <a:rPr lang="ar-JO" dirty="0"/>
              <a:t>وتأمينه ومنع العبث </a:t>
            </a:r>
            <a:r>
              <a:rPr lang="ar-JO" dirty="0" smtClean="0"/>
              <a:t>به؛</a:t>
            </a:r>
          </a:p>
          <a:p>
            <a:pPr algn="r" rtl="1"/>
            <a:r>
              <a:rPr lang="ar-JO" dirty="0" smtClean="0"/>
              <a:t>والمرحلة الثانية تشمل الاجراءات التالية: توثيق حالة مسرح الجريمة، تحديد هوية الكمبيوتر، تحديد هوية وتوثيق أجهزة التخزين، </a:t>
            </a:r>
            <a:r>
              <a:rPr lang="ar-JO" dirty="0"/>
              <a:t>تصوير مسرح </a:t>
            </a:r>
            <a:r>
              <a:rPr lang="ar-JO" dirty="0" smtClean="0"/>
              <a:t>الجريمة، </a:t>
            </a:r>
            <a:r>
              <a:rPr lang="ar-JO" dirty="0"/>
              <a:t>حفظ الأدلة والمواد </a:t>
            </a:r>
            <a:r>
              <a:rPr lang="ar-JO" dirty="0" smtClean="0"/>
              <a:t>الرقمية، </a:t>
            </a:r>
            <a:r>
              <a:rPr lang="ar-JO" dirty="0"/>
              <a:t>حفظ الوثائق </a:t>
            </a:r>
            <a:r>
              <a:rPr lang="ar-JO" dirty="0" smtClean="0"/>
              <a:t>المطبوعة، </a:t>
            </a:r>
            <a:r>
              <a:rPr lang="ar-JO" dirty="0"/>
              <a:t>حفظ </a:t>
            </a:r>
            <a:r>
              <a:rPr lang="ar-JO" dirty="0" smtClean="0"/>
              <a:t>الأجهزة، </a:t>
            </a:r>
            <a:r>
              <a:rPr lang="ar-JO" dirty="0"/>
              <a:t>اجراء استرجاع </a:t>
            </a:r>
            <a:r>
              <a:rPr lang="ar-JO" dirty="0" smtClean="0"/>
              <a:t>للوثائق العالقة، </a:t>
            </a:r>
            <a:r>
              <a:rPr lang="ar-JO" dirty="0"/>
              <a:t>اجراء استرجاع للوثائق </a:t>
            </a:r>
            <a:r>
              <a:rPr lang="ar-JO" dirty="0" smtClean="0"/>
              <a:t>الملغاة، ونقل </a:t>
            </a:r>
            <a:r>
              <a:rPr lang="ar-JO" dirty="0"/>
              <a:t>الأدلة التي يتم </a:t>
            </a:r>
            <a:r>
              <a:rPr lang="ar-JO" dirty="0" smtClean="0"/>
              <a:t>ضبطها. </a:t>
            </a:r>
            <a:endParaRPr lang="en-GB" dirty="0"/>
          </a:p>
        </p:txBody>
      </p:sp>
    </p:spTree>
    <p:extLst>
      <p:ext uri="{BB962C8B-B14F-4D97-AF65-F5344CB8AC3E}">
        <p14:creationId xmlns:p14="http://schemas.microsoft.com/office/powerpoint/2010/main" val="3563275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b="1" dirty="0"/>
              <a:t>الخصوصية باعتبارها من أهم التحديات التي </a:t>
            </a:r>
            <a:r>
              <a:rPr lang="ar-JO" b="1" dirty="0" err="1"/>
              <a:t>يواجهها</a:t>
            </a:r>
            <a:r>
              <a:rPr lang="ar-JO" b="1" dirty="0"/>
              <a:t> التحقيق الالكتروني</a:t>
            </a:r>
            <a:endParaRPr lang="en-GB" dirty="0"/>
          </a:p>
        </p:txBody>
      </p:sp>
      <p:sp>
        <p:nvSpPr>
          <p:cNvPr id="3" name="Content Placeholder 2"/>
          <p:cNvSpPr>
            <a:spLocks noGrp="1"/>
          </p:cNvSpPr>
          <p:nvPr>
            <p:ph idx="1"/>
          </p:nvPr>
        </p:nvSpPr>
        <p:spPr/>
        <p:txBody>
          <a:bodyPr>
            <a:normAutofit fontScale="92500" lnSpcReduction="10000"/>
          </a:bodyPr>
          <a:lstStyle/>
          <a:p>
            <a:pPr algn="r" rtl="1"/>
            <a:r>
              <a:rPr lang="ar-JO" dirty="0"/>
              <a:t>ان الدخول الى الفضاء الالكتروني للغير من قبل مؤسسات انفاذ القانون كان ولا زال يثير جدلا لدى المشرع وصانع القرار. </a:t>
            </a:r>
            <a:endParaRPr lang="en-GB" dirty="0" smtClean="0"/>
          </a:p>
          <a:p>
            <a:pPr algn="r" rtl="1"/>
            <a:r>
              <a:rPr lang="ar-JO" dirty="0" smtClean="0"/>
              <a:t>كما </a:t>
            </a:r>
            <a:r>
              <a:rPr lang="ar-JO" dirty="0"/>
              <a:t>أن السؤال حول متى وكيف يتم ذلك، مع الحفاظ على قيم </a:t>
            </a:r>
            <a:r>
              <a:rPr lang="ar-JO" dirty="0" smtClean="0"/>
              <a:t>المجتمع، </a:t>
            </a:r>
            <a:r>
              <a:rPr lang="ar-JO" dirty="0"/>
              <a:t>لا زال يثير الجدل </a:t>
            </a:r>
            <a:r>
              <a:rPr lang="ar-JO" dirty="0" smtClean="0"/>
              <a:t>، </a:t>
            </a:r>
            <a:r>
              <a:rPr lang="ar-JO" dirty="0"/>
              <a:t>خاصة وأن استخدامها في الآونة الأخيرة أصبح أكثر أهمية من أي وقت مضى. </a:t>
            </a:r>
            <a:endParaRPr lang="en-GB" dirty="0" smtClean="0"/>
          </a:p>
          <a:p>
            <a:pPr algn="r" rtl="1"/>
            <a:r>
              <a:rPr lang="ar-JO" dirty="0" smtClean="0"/>
              <a:t>ومن </a:t>
            </a:r>
            <a:r>
              <a:rPr lang="ar-JO" dirty="0"/>
              <a:t>أبرز الأمثلة على </a:t>
            </a:r>
            <a:r>
              <a:rPr lang="ar-JO" dirty="0" smtClean="0"/>
              <a:t>ذلك </a:t>
            </a:r>
            <a:r>
              <a:rPr lang="ar-JO" dirty="0"/>
              <a:t>الجدل </a:t>
            </a:r>
            <a:r>
              <a:rPr lang="ar-JO" dirty="0" smtClean="0"/>
              <a:t>القائم الآن </a:t>
            </a:r>
            <a:r>
              <a:rPr lang="ar-JO" dirty="0"/>
              <a:t>بين الأجهزة العدلية الفدرالية الأمريكية وشركة آبل، حيث تطالب الأولى الثانية تمكينها من كشف هوية مستخدمي أجهزة </a:t>
            </a:r>
            <a:r>
              <a:rPr lang="ar-JO" dirty="0" err="1"/>
              <a:t>الآيفون</a:t>
            </a:r>
            <a:r>
              <a:rPr lang="ar-JO" dirty="0"/>
              <a:t> ومعلومات كافية عنهم، فيما ترفض الثانية الطلب بدافع حماية خصوصية وسرية معلومات مالك الجهاز. </a:t>
            </a:r>
            <a:endParaRPr lang="en-GB" dirty="0"/>
          </a:p>
        </p:txBody>
      </p:sp>
    </p:spTree>
    <p:extLst>
      <p:ext uri="{BB962C8B-B14F-4D97-AF65-F5344CB8AC3E}">
        <p14:creationId xmlns:p14="http://schemas.microsoft.com/office/powerpoint/2010/main" val="2840862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الخصوصية في النظام القانوني الفلسطيني </a:t>
            </a:r>
            <a:endParaRPr lang="en-GB" dirty="0"/>
          </a:p>
        </p:txBody>
      </p:sp>
      <p:sp>
        <p:nvSpPr>
          <p:cNvPr id="3" name="Content Placeholder 2"/>
          <p:cNvSpPr>
            <a:spLocks noGrp="1"/>
          </p:cNvSpPr>
          <p:nvPr>
            <p:ph idx="1"/>
          </p:nvPr>
        </p:nvSpPr>
        <p:spPr/>
        <p:txBody>
          <a:bodyPr/>
          <a:lstStyle/>
          <a:p>
            <a:pPr algn="r" rtl="1"/>
            <a:r>
              <a:rPr lang="ar-JO" dirty="0" smtClean="0"/>
              <a:t>لا </a:t>
            </a:r>
            <a:r>
              <a:rPr lang="ar-JO" dirty="0"/>
              <a:t>يوجد </a:t>
            </a:r>
            <a:r>
              <a:rPr lang="ar-JO" dirty="0" smtClean="0"/>
              <a:t>في </a:t>
            </a:r>
            <a:r>
              <a:rPr lang="ar-JO" dirty="0"/>
              <a:t>فلسطين </a:t>
            </a:r>
            <a:r>
              <a:rPr lang="ar-JO" dirty="0" smtClean="0"/>
              <a:t>حتى </a:t>
            </a:r>
            <a:r>
              <a:rPr lang="ar-JO" dirty="0"/>
              <a:t>الآن قانون يتعلق </a:t>
            </a:r>
            <a:r>
              <a:rPr lang="ar-JO" dirty="0" smtClean="0"/>
              <a:t>بالخصوصية، </a:t>
            </a:r>
            <a:r>
              <a:rPr lang="ar-JO" dirty="0"/>
              <a:t>ولا توجد نصوص قانونية تتناول خصوصية الفضاء </a:t>
            </a:r>
            <a:r>
              <a:rPr lang="ar-JO" dirty="0" smtClean="0"/>
              <a:t>الالكتروني، </a:t>
            </a:r>
            <a:r>
              <a:rPr lang="ar-JO" dirty="0"/>
              <a:t>أو تنظيم للخصوصية في الفضاء </a:t>
            </a:r>
            <a:r>
              <a:rPr lang="ar-JO" dirty="0" smtClean="0"/>
              <a:t>الالكتروني؛</a:t>
            </a:r>
          </a:p>
          <a:p>
            <a:pPr algn="r" rtl="1"/>
            <a:r>
              <a:rPr lang="ar-JO" dirty="0" smtClean="0"/>
              <a:t>الا أن</a:t>
            </a:r>
            <a:r>
              <a:rPr lang="ar-JO" dirty="0" smtClean="0"/>
              <a:t> </a:t>
            </a:r>
            <a:r>
              <a:rPr lang="ar-JO" dirty="0"/>
              <a:t>هناك بعض النصوص </a:t>
            </a:r>
            <a:r>
              <a:rPr lang="ar-JO" dirty="0" smtClean="0"/>
              <a:t>المتفرقة </a:t>
            </a:r>
            <a:r>
              <a:rPr lang="ar-JO" dirty="0"/>
              <a:t>في قوانين </a:t>
            </a:r>
            <a:r>
              <a:rPr lang="ar-JO" dirty="0" smtClean="0"/>
              <a:t>مختلفة، تتعلق بالفضاء الحقيقي</a:t>
            </a:r>
            <a:r>
              <a:rPr lang="ar-JO" dirty="0" smtClean="0"/>
              <a:t>، وليس الافتراضي، </a:t>
            </a:r>
            <a:r>
              <a:rPr lang="ar-JO" dirty="0" smtClean="0"/>
              <a:t>كما أنها </a:t>
            </a:r>
            <a:r>
              <a:rPr lang="ar-JO" dirty="0"/>
              <a:t>لا </a:t>
            </a:r>
            <a:r>
              <a:rPr lang="ar-JO" dirty="0" smtClean="0"/>
              <a:t>تشكل نظاما شاملا وفعالا.</a:t>
            </a:r>
            <a:endParaRPr lang="en-GB" dirty="0"/>
          </a:p>
        </p:txBody>
      </p:sp>
    </p:spTree>
    <p:extLst>
      <p:ext uri="{BB962C8B-B14F-4D97-AF65-F5344CB8AC3E}">
        <p14:creationId xmlns:p14="http://schemas.microsoft.com/office/powerpoint/2010/main" val="4294805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JO" dirty="0" smtClean="0"/>
              <a:t>الخصوصية في الاتفاقية </a:t>
            </a:r>
            <a:r>
              <a:rPr lang="ar-JO" dirty="0"/>
              <a:t>العربية لمكافحة جرائم تقنية المعلومات</a:t>
            </a:r>
            <a:r>
              <a:rPr lang="en-GB" dirty="0"/>
              <a:t> </a:t>
            </a:r>
          </a:p>
        </p:txBody>
      </p:sp>
      <p:sp>
        <p:nvSpPr>
          <p:cNvPr id="3" name="Content Placeholder 2"/>
          <p:cNvSpPr>
            <a:spLocks noGrp="1"/>
          </p:cNvSpPr>
          <p:nvPr>
            <p:ph idx="1"/>
          </p:nvPr>
        </p:nvSpPr>
        <p:spPr/>
        <p:txBody>
          <a:bodyPr>
            <a:normAutofit fontScale="92500"/>
          </a:bodyPr>
          <a:lstStyle/>
          <a:p>
            <a:pPr algn="r" rtl="1"/>
            <a:r>
              <a:rPr lang="ar-EG" dirty="0" smtClean="0"/>
              <a:t>تناولت </a:t>
            </a:r>
            <a:r>
              <a:rPr lang="ar-JO" dirty="0" smtClean="0"/>
              <a:t>الاتفاقية </a:t>
            </a:r>
            <a:r>
              <a:rPr lang="ar-EG" dirty="0" smtClean="0"/>
              <a:t>في </a:t>
            </a:r>
            <a:r>
              <a:rPr lang="ar-EG" dirty="0"/>
              <a:t>نص عام ومقتضب خصوصية </a:t>
            </a:r>
            <a:r>
              <a:rPr lang="ar-EG" dirty="0" smtClean="0"/>
              <a:t>المُستخدمين، </a:t>
            </a:r>
            <a:r>
              <a:rPr lang="ar-EG" dirty="0"/>
              <a:t>الا أنها لم تضمن حق الشخص في إعلامه بالإجراءات التي يتم اتخاذها بشأن جمع البيانات والمعلومات حول نشاطه الرقمي، ولم تعطه الحق في الاعتراض على هذه </a:t>
            </a:r>
            <a:r>
              <a:rPr lang="ar-EG" dirty="0" smtClean="0"/>
              <a:t>الإجراءات</a:t>
            </a:r>
            <a:r>
              <a:rPr lang="ar-JO" dirty="0" smtClean="0"/>
              <a:t>؛</a:t>
            </a:r>
            <a:endParaRPr lang="ar-JO" dirty="0"/>
          </a:p>
          <a:p>
            <a:pPr algn="r" rtl="1"/>
            <a:r>
              <a:rPr lang="ar-SA" dirty="0" smtClean="0"/>
              <a:t>ألزمت </a:t>
            </a:r>
            <a:r>
              <a:rPr lang="ar-SA" dirty="0"/>
              <a:t>الاتفاقية</a:t>
            </a:r>
            <a:r>
              <a:rPr lang="ar-EG" dirty="0"/>
              <a:t> كل دولة </a:t>
            </a:r>
            <a:r>
              <a:rPr lang="ar-JO" dirty="0" smtClean="0"/>
              <a:t>طرف</a:t>
            </a:r>
            <a:r>
              <a:rPr lang="ar-JO" dirty="0" smtClean="0"/>
              <a:t> </a:t>
            </a:r>
            <a:r>
              <a:rPr lang="ar-JO" dirty="0"/>
              <a:t>ب</a:t>
            </a:r>
            <a:r>
              <a:rPr lang="ar-EG" dirty="0" smtClean="0"/>
              <a:t>تبني </a:t>
            </a:r>
            <a:r>
              <a:rPr lang="ar-EG" dirty="0"/>
              <a:t>الإجراءات الضرورية لتمكين السلطات المختصة </a:t>
            </a:r>
            <a:r>
              <a:rPr lang="ar-EG" dirty="0" smtClean="0"/>
              <a:t>من </a:t>
            </a:r>
            <a:r>
              <a:rPr lang="ar-EG" dirty="0"/>
              <a:t>الحصول على </a:t>
            </a:r>
            <a:r>
              <a:rPr lang="ar-EG" dirty="0" smtClean="0"/>
              <a:t>المعلومات المخزنة</a:t>
            </a:r>
            <a:r>
              <a:rPr lang="ar-JO" dirty="0" smtClean="0"/>
              <a:t> اللازمة</a:t>
            </a:r>
            <a:r>
              <a:rPr lang="ar-JO" dirty="0"/>
              <a:t>؛</a:t>
            </a:r>
            <a:endParaRPr lang="ar-JO" dirty="0" smtClean="0"/>
          </a:p>
          <a:p>
            <a:pPr algn="r" rtl="1"/>
            <a:r>
              <a:rPr lang="ar-EG" dirty="0" smtClean="0"/>
              <a:t>ولم </a:t>
            </a:r>
            <a:r>
              <a:rPr lang="ar-EG" dirty="0"/>
              <a:t>تضع الاتفاقية أية ضوابط قانونية للحصول على هذه المعلومات (كاستصدار أمر قضائي بذلك</a:t>
            </a:r>
            <a:r>
              <a:rPr lang="ar-SA" dirty="0"/>
              <a:t>). </a:t>
            </a:r>
            <a:endParaRPr lang="en-GB" dirty="0"/>
          </a:p>
        </p:txBody>
      </p:sp>
    </p:spTree>
    <p:extLst>
      <p:ext uri="{BB962C8B-B14F-4D97-AF65-F5344CB8AC3E}">
        <p14:creationId xmlns:p14="http://schemas.microsoft.com/office/powerpoint/2010/main" val="16055269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TotalTime>
  <Words>2930</Words>
  <Application>Microsoft Office PowerPoint</Application>
  <PresentationFormat>On-screen Show (4:3)</PresentationFormat>
  <Paragraphs>131</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التحقيق في الجريمة الالكترونية واثباتها في فلسطين: دراسة مقارنة</vt:lpstr>
      <vt:lpstr>PowerPoint Presentation</vt:lpstr>
      <vt:lpstr>تصنيف الجرائم الالكترونية وفقا لمعاهدة بودابست</vt:lpstr>
      <vt:lpstr>تصنيف الجرائم الالكترونية من منظور فلسطيني</vt:lpstr>
      <vt:lpstr>PowerPoint Presentation</vt:lpstr>
      <vt:lpstr>آلية التحقيق في الجرائم الالكترونية</vt:lpstr>
      <vt:lpstr>الخصوصية باعتبارها من أهم التحديات التي يواجهها التحقيق الالكتروني</vt:lpstr>
      <vt:lpstr>الخصوصية في النظام القانوني الفلسطيني </vt:lpstr>
      <vt:lpstr>الخصوصية في الاتفاقية العربية لمكافحة جرائم تقنية المعلومات </vt:lpstr>
      <vt:lpstr>الخصوصية في اتفاقية مجلس اوروبا لمكافحة الجرائم الالكترونية</vt:lpstr>
      <vt:lpstr>الخصوصية في قوانين بعض الدول المقارنة: أولا- استراليا</vt:lpstr>
      <vt:lpstr>ثانيا- الولايات المتحدة</vt:lpstr>
      <vt:lpstr>PowerPoint Presentation</vt:lpstr>
      <vt:lpstr>التفتيش عن الأدلة الرقمية وجمعها </vt:lpstr>
      <vt:lpstr>PowerPoint Presentation</vt:lpstr>
      <vt:lpstr>مراحل التفتيش</vt:lpstr>
      <vt:lpstr>PowerPoint Presentation</vt:lpstr>
      <vt:lpstr>PowerPoint Presentation</vt:lpstr>
      <vt:lpstr>PowerPoint Presentation</vt:lpstr>
      <vt:lpstr>التفتيش الالكتروني في فلسطين</vt:lpstr>
      <vt:lpstr>PowerPoint Presentation</vt:lpstr>
      <vt:lpstr>التفتيش وضبط الأدلة الرقمية بدون مذكرة أولا- في استراليا</vt:lpstr>
      <vt:lpstr>ثانيا- في الولايات المتحدة</vt:lpstr>
      <vt:lpstr>PowerPoint Presentation</vt:lpstr>
      <vt:lpstr>PowerPoint Presentation</vt:lpstr>
      <vt:lpstr>PowerPoint Presentation</vt:lpstr>
      <vt:lpstr>الاثبات الالكتروني (مقبولية الدليل الرقمي)</vt:lpstr>
      <vt:lpstr>PowerPoint Presentation</vt:lpstr>
      <vt:lpstr>PowerPoint Presentation</vt:lpstr>
      <vt:lpstr>PowerPoint Presentation</vt:lpstr>
      <vt:lpstr>النتائج</vt:lpstr>
      <vt:lpstr>PowerPoint Presentation</vt:lpstr>
      <vt:lpstr>PowerPoint Presentation</vt:lpstr>
      <vt:lpstr>التوصيات</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التحقيق في الجريمة الالكترونية واثباتها في فلسطين: دراسة مقارنة</dc:title>
  <dc:creator>Dr. Mustafa Abdelbaqi</dc:creator>
  <cp:lastModifiedBy>Mustafa Abdelbaqi</cp:lastModifiedBy>
  <cp:revision>75</cp:revision>
  <dcterms:created xsi:type="dcterms:W3CDTF">2006-08-16T00:00:00Z</dcterms:created>
  <dcterms:modified xsi:type="dcterms:W3CDTF">2016-04-16T22:12:49Z</dcterms:modified>
</cp:coreProperties>
</file>