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60" r:id="rId4"/>
    <p:sldId id="261" r:id="rId5"/>
    <p:sldId id="258" r:id="rId6"/>
    <p:sldId id="342" r:id="rId7"/>
    <p:sldId id="344" r:id="rId8"/>
    <p:sldId id="265" r:id="rId9"/>
    <p:sldId id="285" r:id="rId10"/>
    <p:sldId id="345"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270" r:id="rId24"/>
    <p:sldId id="266" r:id="rId25"/>
    <p:sldId id="359" r:id="rId26"/>
    <p:sldId id="358" r:id="rId27"/>
    <p:sldId id="290" r:id="rId28"/>
    <p:sldId id="308" r:id="rId29"/>
    <p:sldId id="309" r:id="rId30"/>
    <p:sldId id="287" r:id="rId31"/>
    <p:sldId id="291" r:id="rId32"/>
    <p:sldId id="298" r:id="rId33"/>
    <p:sldId id="310" r:id="rId34"/>
    <p:sldId id="312" r:id="rId35"/>
    <p:sldId id="313" r:id="rId36"/>
    <p:sldId id="314" r:id="rId37"/>
    <p:sldId id="315" r:id="rId38"/>
    <p:sldId id="318" r:id="rId39"/>
    <p:sldId id="317" r:id="rId40"/>
    <p:sldId id="316" r:id="rId41"/>
    <p:sldId id="319" r:id="rId42"/>
    <p:sldId id="322" r:id="rId43"/>
    <p:sldId id="299" r:id="rId44"/>
    <p:sldId id="300" r:id="rId45"/>
    <p:sldId id="301" r:id="rId46"/>
    <p:sldId id="307" r:id="rId47"/>
    <p:sldId id="303" r:id="rId48"/>
    <p:sldId id="302" r:id="rId49"/>
    <p:sldId id="304" r:id="rId50"/>
    <p:sldId id="305" r:id="rId51"/>
    <p:sldId id="372" r:id="rId52"/>
    <p:sldId id="373" r:id="rId53"/>
    <p:sldId id="376" r:id="rId54"/>
    <p:sldId id="377" r:id="rId55"/>
    <p:sldId id="374" r:id="rId56"/>
    <p:sldId id="375" r:id="rId57"/>
    <p:sldId id="378" r:id="rId58"/>
    <p:sldId id="306" r:id="rId59"/>
    <p:sldId id="296" r:id="rId60"/>
    <p:sldId id="297" r:id="rId61"/>
    <p:sldId id="323" r:id="rId62"/>
    <p:sldId id="324" r:id="rId63"/>
    <p:sldId id="329" r:id="rId64"/>
    <p:sldId id="371" r:id="rId65"/>
    <p:sldId id="328" r:id="rId66"/>
    <p:sldId id="327" r:id="rId67"/>
    <p:sldId id="326" r:id="rId68"/>
    <p:sldId id="325" r:id="rId69"/>
    <p:sldId id="331" r:id="rId70"/>
    <p:sldId id="330" r:id="rId71"/>
    <p:sldId id="361" r:id="rId72"/>
    <p:sldId id="360" r:id="rId73"/>
    <p:sldId id="332" r:id="rId74"/>
    <p:sldId id="334" r:id="rId75"/>
    <p:sldId id="362" r:id="rId76"/>
    <p:sldId id="335" r:id="rId77"/>
    <p:sldId id="363" r:id="rId78"/>
    <p:sldId id="367" r:id="rId79"/>
    <p:sldId id="364" r:id="rId80"/>
    <p:sldId id="333" r:id="rId81"/>
    <p:sldId id="336" r:id="rId82"/>
    <p:sldId id="365" r:id="rId83"/>
    <p:sldId id="366" r:id="rId84"/>
    <p:sldId id="368" r:id="rId85"/>
    <p:sldId id="339" r:id="rId86"/>
    <p:sldId id="340" r:id="rId87"/>
    <p:sldId id="369" r:id="rId88"/>
    <p:sldId id="338" r:id="rId89"/>
    <p:sldId id="341" r:id="rId90"/>
    <p:sldId id="370" r:id="rId91"/>
    <p:sldId id="295" r:id="rId92"/>
    <p:sldId id="294" r:id="rId9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660"/>
  </p:normalViewPr>
  <p:slideViewPr>
    <p:cSldViewPr snapToGrid="0">
      <p:cViewPr>
        <p:scale>
          <a:sx n="80" d="100"/>
          <a:sy n="80" d="100"/>
        </p:scale>
        <p:origin x="-30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327710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7E3DE7-3347-43A2-A918-E501DCEC523D}"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680959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3071239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361099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398006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41735203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9197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174454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32906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88182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7E3DE7-3347-43A2-A918-E501DCEC523D}"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523250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7E3DE7-3347-43A2-A918-E501DCEC523D}"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293823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7E3DE7-3347-43A2-A918-E501DCEC523D}" type="datetimeFigureOut">
              <a:rPr lang="en-US" smtClean="0"/>
              <a:t>6/1/2022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171598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17E3DE7-3347-43A2-A918-E501DCEC523D}" type="datetimeFigureOut">
              <a:rPr lang="en-US" smtClean="0"/>
              <a:t>6/1/2022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769963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7E3DE7-3347-43A2-A918-E501DCEC523D}" type="datetimeFigureOut">
              <a:rPr lang="en-US" smtClean="0"/>
              <a:t>6/1/2022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277593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7E3DE7-3347-43A2-A918-E501DCEC523D}"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2564592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7E3DE7-3347-43A2-A918-E501DCEC523D}"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3A0CC-BE4F-4F4C-A42E-A0F7A7165507}" type="slidenum">
              <a:rPr lang="en-US" smtClean="0"/>
              <a:t>‹#›</a:t>
            </a:fld>
            <a:endParaRPr lang="en-US"/>
          </a:p>
        </p:txBody>
      </p:sp>
    </p:spTree>
    <p:extLst>
      <p:ext uri="{BB962C8B-B14F-4D97-AF65-F5344CB8AC3E}">
        <p14:creationId xmlns:p14="http://schemas.microsoft.com/office/powerpoint/2010/main" val="451788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7E3DE7-3347-43A2-A918-E501DCEC523D}" type="datetimeFigureOut">
              <a:rPr lang="en-US" smtClean="0"/>
              <a:t>6/1/2022</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153A0CC-BE4F-4F4C-A42E-A0F7A7165507}" type="slidenum">
              <a:rPr lang="en-US" smtClean="0"/>
              <a:t>‹#›</a:t>
            </a:fld>
            <a:endParaRPr lang="en-US"/>
          </a:p>
        </p:txBody>
      </p:sp>
    </p:spTree>
    <p:extLst>
      <p:ext uri="{BB962C8B-B14F-4D97-AF65-F5344CB8AC3E}">
        <p14:creationId xmlns:p14="http://schemas.microsoft.com/office/powerpoint/2010/main" val="144797928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emf"/><Relationship Id="rId1" Type="http://schemas.openxmlformats.org/officeDocument/2006/relationships/slideLayout" Target="../slideLayouts/slideLayout7.xml"/><Relationship Id="rId4" Type="http://schemas.openxmlformats.org/officeDocument/2006/relationships/image" Target="../media/image42.e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EAE11668-CE83-4F6B-B6E1-9E672C6F704E}"/>
              </a:ext>
            </a:extLst>
          </p:cNvPr>
          <p:cNvSpPr txBox="1">
            <a:spLocks/>
          </p:cNvSpPr>
          <p:nvPr/>
        </p:nvSpPr>
        <p:spPr>
          <a:xfrm>
            <a:off x="1116157" y="4356100"/>
            <a:ext cx="9852634" cy="1752600"/>
          </a:xfrm>
          <a:prstGeom prst="rect">
            <a:avLst/>
          </a:prstGeom>
        </p:spPr>
        <p:txBody>
          <a:bodyP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b="1" dirty="0">
                <a:solidFill>
                  <a:schemeClr val="tx1"/>
                </a:solidFill>
                <a:latin typeface="Times New Roman" panose="02020603050405020304" pitchFamily="18" charset="0"/>
                <a:cs typeface="Times New Roman" panose="02020603050405020304" pitchFamily="18" charset="0"/>
              </a:rPr>
              <a:t>Structural Analysis and Design of Al-</a:t>
            </a:r>
            <a:r>
              <a:rPr lang="en-US" sz="2400" b="1" dirty="0" err="1">
                <a:solidFill>
                  <a:schemeClr val="tx1"/>
                </a:solidFill>
                <a:latin typeface="Times New Roman" panose="02020603050405020304" pitchFamily="18" charset="0"/>
                <a:cs typeface="Times New Roman" panose="02020603050405020304" pitchFamily="18" charset="0"/>
              </a:rPr>
              <a:t>Mallah</a:t>
            </a:r>
            <a:r>
              <a:rPr lang="en-US" sz="2400" b="1" dirty="0">
                <a:solidFill>
                  <a:schemeClr val="tx1"/>
                </a:solidFill>
                <a:latin typeface="Times New Roman" panose="02020603050405020304" pitchFamily="18" charset="0"/>
                <a:cs typeface="Times New Roman" panose="02020603050405020304" pitchFamily="18" charset="0"/>
              </a:rPr>
              <a:t> building in Nablus city</a:t>
            </a:r>
            <a:r>
              <a:rPr lang="en-US" sz="2400" dirty="0">
                <a:solidFill>
                  <a:schemeClr val="tx1"/>
                </a:solidFill>
              </a:rPr>
              <a:t/>
            </a:r>
            <a:br>
              <a:rPr lang="en-US" sz="2400" dirty="0">
                <a:solidFill>
                  <a:schemeClr val="tx1"/>
                </a:solidFill>
              </a:rPr>
            </a:br>
            <a:endParaRPr lang="en-US" sz="2400" dirty="0">
              <a:solidFill>
                <a:schemeClr val="tx1"/>
              </a:solidFill>
            </a:endParaRPr>
          </a:p>
        </p:txBody>
      </p:sp>
      <p:sp>
        <p:nvSpPr>
          <p:cNvPr id="5" name="Rectangle 4">
            <a:extLst>
              <a:ext uri="{FF2B5EF4-FFF2-40B4-BE49-F238E27FC236}">
                <a16:creationId xmlns="" xmlns:a16="http://schemas.microsoft.com/office/drawing/2014/main" id="{B14595D6-02B6-4CB6-8FB4-97820B495B42}"/>
              </a:ext>
            </a:extLst>
          </p:cNvPr>
          <p:cNvSpPr/>
          <p:nvPr/>
        </p:nvSpPr>
        <p:spPr>
          <a:xfrm>
            <a:off x="1422401" y="1740021"/>
            <a:ext cx="9546390" cy="2339080"/>
          </a:xfrm>
          <a:prstGeom prst="rect">
            <a:avLst/>
          </a:prstGeom>
        </p:spPr>
        <p:txBody>
          <a:bodyPr wrap="square" lIns="121899" tIns="60949" rIns="121899" bIns="60949">
            <a:spAutoFit/>
          </a:bodyPr>
          <a:lstStyle/>
          <a:p>
            <a:pPr algn="ctr">
              <a:lnSpc>
                <a:spcPct val="150000"/>
              </a:lnSpc>
            </a:pPr>
            <a:r>
              <a:rPr lang="en-US" altLang="en-US" sz="2400" b="1" dirty="0">
                <a:latin typeface="Times New Roman" panose="02020603050405020304" pitchFamily="18" charset="0"/>
                <a:cs typeface="Times New Roman" panose="02020603050405020304" pitchFamily="18" charset="0"/>
              </a:rPr>
              <a:t>An-</a:t>
            </a:r>
            <a:r>
              <a:rPr lang="en-US" altLang="en-US" sz="2400" b="1" dirty="0" err="1">
                <a:latin typeface="Times New Roman" panose="02020603050405020304" pitchFamily="18" charset="0"/>
                <a:cs typeface="Times New Roman" panose="02020603050405020304" pitchFamily="18" charset="0"/>
              </a:rPr>
              <a:t>Najah</a:t>
            </a:r>
            <a:r>
              <a:rPr lang="en-US" altLang="en-US" sz="2400" b="1" dirty="0">
                <a:latin typeface="Times New Roman" panose="02020603050405020304" pitchFamily="18" charset="0"/>
                <a:cs typeface="Times New Roman" panose="02020603050405020304" pitchFamily="18" charset="0"/>
              </a:rPr>
              <a:t> National University</a:t>
            </a:r>
          </a:p>
          <a:p>
            <a:pPr algn="ctr">
              <a:lnSpc>
                <a:spcPct val="150000"/>
              </a:lnSpc>
            </a:pPr>
            <a:r>
              <a:rPr lang="en-US" altLang="en-US" sz="2400" b="1" dirty="0">
                <a:latin typeface="Times New Roman" panose="02020603050405020304" pitchFamily="18" charset="0"/>
                <a:cs typeface="Times New Roman" panose="02020603050405020304" pitchFamily="18" charset="0"/>
              </a:rPr>
              <a:t>  Faculty of Engineering</a:t>
            </a:r>
          </a:p>
          <a:p>
            <a:pPr algn="ctr">
              <a:lnSpc>
                <a:spcPct val="150000"/>
              </a:lnSpc>
            </a:pPr>
            <a:r>
              <a:rPr lang="en-US" altLang="en-US" sz="2400" b="1" dirty="0">
                <a:latin typeface="Times New Roman" panose="02020603050405020304" pitchFamily="18" charset="0"/>
                <a:cs typeface="Times New Roman" panose="02020603050405020304" pitchFamily="18" charset="0"/>
              </a:rPr>
              <a:t>Civil Engineering Department</a:t>
            </a:r>
          </a:p>
          <a:p>
            <a:pPr algn="ctr">
              <a:lnSpc>
                <a:spcPct val="150000"/>
              </a:lnSpc>
            </a:pPr>
            <a:r>
              <a:rPr lang="en-US" altLang="ar-SA" sz="2400" b="1" dirty="0">
                <a:latin typeface="Times New Roman" panose="02020603050405020304" pitchFamily="18" charset="0"/>
                <a:cs typeface="Times New Roman" panose="02020603050405020304" pitchFamily="18" charset="0"/>
              </a:rPr>
              <a:t>Graduation Project </a:t>
            </a:r>
            <a:r>
              <a:rPr lang="en-US" sz="2400" b="1" dirty="0" smtClean="0">
                <a:latin typeface="Times New Roman" panose="02020603050405020304" pitchFamily="18" charset="0"/>
                <a:cs typeface="Times New Roman" panose="02020603050405020304" pitchFamily="18" charset="0"/>
              </a:rPr>
              <a:t>II</a:t>
            </a:r>
            <a:endParaRPr lang="en-US" altLang="en-US" sz="2400" b="1" dirty="0">
              <a:latin typeface="Times New Roman" panose="02020603050405020304" pitchFamily="18" charset="0"/>
              <a:cs typeface="Times New Roman" panose="02020603050405020304" pitchFamily="18" charset="0"/>
            </a:endParaRPr>
          </a:p>
        </p:txBody>
      </p:sp>
      <p:pic>
        <p:nvPicPr>
          <p:cNvPr id="6" name="Picture 5" descr="Image result for ‫جامعة النجاح الوطنية‬‎">
            <a:extLst>
              <a:ext uri="{FF2B5EF4-FFF2-40B4-BE49-F238E27FC236}">
                <a16:creationId xmlns="" xmlns:a16="http://schemas.microsoft.com/office/drawing/2014/main" id="{05ADA62B-7378-47E1-B73D-E59F31AAF7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2469" y="161883"/>
            <a:ext cx="1980009"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7475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xmlns="" id="{A246B63B-8C83-4702-A620-37576D71B671}"/>
              </a:ext>
            </a:extLst>
          </p:cNvPr>
          <p:cNvSpPr txBox="1">
            <a:spLocks/>
          </p:cNvSpPr>
          <p:nvPr/>
        </p:nvSpPr>
        <p:spPr>
          <a:xfrm>
            <a:off x="1536699" y="819150"/>
            <a:ext cx="10531476" cy="5791200"/>
          </a:xfrm>
          <a:prstGeom prst="rect">
            <a:avLst/>
          </a:prstGeom>
        </p:spPr>
        <p:txBody>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514350" indent="-514350">
              <a:lnSpc>
                <a:spcPct val="150000"/>
              </a:lnSpc>
              <a:buFont typeface="+mj-lt"/>
              <a:buAutoNum type="arabicPeriod"/>
            </a:pPr>
            <a:endParaRPr lang="en-US" dirty="0" smtClean="0">
              <a:latin typeface="Times New Roman" panose="02020603050405020304" pitchFamily="18" charset="0"/>
              <a:cs typeface="Times New Roman" panose="02020603050405020304" pitchFamily="18" charset="0"/>
            </a:endParaRPr>
          </a:p>
          <a:p>
            <a:pPr marL="514350" indent="-514350">
              <a:lnSpc>
                <a:spcPct val="150000"/>
              </a:lnSpc>
              <a:buFont typeface="+mj-lt"/>
              <a:buAutoNum type="arabicPeriod"/>
            </a:pPr>
            <a:r>
              <a:rPr lang="en-US" dirty="0" smtClean="0">
                <a:latin typeface="Times New Roman" panose="02020603050405020304" pitchFamily="18" charset="0"/>
                <a:cs typeface="Times New Roman" panose="02020603050405020304" pitchFamily="18" charset="0"/>
              </a:rPr>
              <a:t>Structural </a:t>
            </a:r>
            <a:r>
              <a:rPr lang="en-US" dirty="0">
                <a:latin typeface="Times New Roman" panose="02020603050405020304" pitchFamily="18" charset="0"/>
                <a:cs typeface="Times New Roman" panose="02020603050405020304" pitchFamily="18" charset="0"/>
              </a:rPr>
              <a:t>element materials </a:t>
            </a:r>
            <a:r>
              <a:rPr lang="en-US"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r>
              <a:rPr lang="en-US" sz="2400" dirty="0" smtClean="0">
                <a:latin typeface="Times New Roman" panose="02020603050405020304" pitchFamily="18" charset="0"/>
                <a:cs typeface="Times New Roman" panose="02020603050405020304" pitchFamily="18" charset="0"/>
              </a:rPr>
              <a:t>For concrete </a:t>
            </a:r>
            <a:endParaRPr lang="en-US" dirty="0">
              <a:latin typeface="Times New Roman" panose="02020603050405020304" pitchFamily="18" charset="0"/>
              <a:cs typeface="Times New Roman" panose="02020603050405020304" pitchFamily="18" charset="0"/>
            </a:endParaRPr>
          </a:p>
          <a:p>
            <a:pPr marL="0" indent="0" algn="ctr">
              <a:buFont typeface="Arial"/>
              <a:buNone/>
            </a:pPr>
            <a:endParaRPr lang="en-US" dirty="0" smtClean="0">
              <a:latin typeface="Times New Roman" panose="02020603050405020304" pitchFamily="18" charset="0"/>
              <a:cs typeface="Times New Roman" panose="02020603050405020304" pitchFamily="18" charset="0"/>
            </a:endParaRPr>
          </a:p>
          <a:p>
            <a:pPr marL="0" indent="0" algn="ctr">
              <a:buFont typeface="Arial"/>
              <a:buNone/>
            </a:pPr>
            <a:endParaRPr lang="en-US" dirty="0">
              <a:latin typeface="Times New Roman" panose="02020603050405020304" pitchFamily="18" charset="0"/>
              <a:cs typeface="Times New Roman" panose="02020603050405020304" pitchFamily="18" charset="0"/>
            </a:endParaRPr>
          </a:p>
          <a:p>
            <a:pPr marL="0" indent="0" algn="ctr">
              <a:buFont typeface="Arial"/>
              <a:buNone/>
            </a:pPr>
            <a:endParaRPr lang="en-US" dirty="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endParaRPr lang="en-US" sz="2400" dirty="0">
              <a:latin typeface="Times New Roman" panose="02020603050405020304" pitchFamily="18" charset="0"/>
              <a:cs typeface="Times New Roman" panose="02020603050405020304" pitchFamily="18" charset="0"/>
            </a:endParaRPr>
          </a:p>
          <a:p>
            <a:pPr lvl="2">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For Steel :</a:t>
            </a:r>
          </a:p>
          <a:p>
            <a:pPr marL="0" indent="0" algn="ctr">
              <a:buFont typeface="Arial"/>
              <a:buNone/>
            </a:pPr>
            <a:endParaRPr lang="en-US"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xmlns="" id="{156B6652-67F7-4AD1-BFD6-D754E1E8307B}"/>
              </a:ext>
            </a:extLst>
          </p:cNvPr>
          <p:cNvSpPr/>
          <p:nvPr/>
        </p:nvSpPr>
        <p:spPr>
          <a:xfrm>
            <a:off x="900521" y="1006640"/>
            <a:ext cx="2448106" cy="1938992"/>
          </a:xfrm>
          <a:prstGeom prst="rect">
            <a:avLst/>
          </a:prstGeom>
        </p:spPr>
        <p:txBody>
          <a:bodyPr wrap="none">
            <a:spAutoFit/>
          </a:bodyPr>
          <a:lstStyle/>
          <a:p>
            <a:pPr lvl="2" algn="ctr"/>
            <a:r>
              <a:rPr lang="en-US" sz="2400" b="1" dirty="0">
                <a:effectLst>
                  <a:glow>
                    <a:srgbClr val="000000"/>
                  </a:glow>
                  <a:outerShdw sx="0" sy="0">
                    <a:srgbClr val="000000"/>
                  </a:outerShdw>
                  <a:reflection stA="0" endPos="0" fadeDir="0" sx="0" sy="0"/>
                </a:effectLst>
                <a:latin typeface="Times New Roman" panose="02020603050405020304" pitchFamily="18" charset="0"/>
                <a:cs typeface="Times New Roman" panose="02020603050405020304" pitchFamily="18" charset="0"/>
              </a:rPr>
              <a:t>Materials </a:t>
            </a:r>
          </a:p>
          <a:p>
            <a:pPr algn="ctr">
              <a:buFont typeface="Wingdings" panose="05000000000000000000" pitchFamily="2" charset="2"/>
              <a:buChar char="Ø"/>
            </a:pPr>
            <a:endParaRPr lang="en-US" sz="2400" b="1" dirty="0" smtClean="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lvl="1" algn="ctr">
              <a:buClr>
                <a:srgbClr val="C00000"/>
              </a:buClr>
            </a:pPr>
            <a:endParaRPr lang="en-US" sz="2400" b="1"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xmlns="" id="{E775E980-83A4-4B97-A848-50CBA25C87C4}"/>
              </a:ext>
            </a:extLst>
          </p:cNvPr>
          <p:cNvGraphicFramePr>
            <a:graphicFrameLocks noGrp="1"/>
          </p:cNvGraphicFramePr>
          <p:nvPr>
            <p:extLst/>
          </p:nvPr>
        </p:nvGraphicFramePr>
        <p:xfrm>
          <a:off x="2149475" y="3025973"/>
          <a:ext cx="8505826" cy="1654175"/>
        </p:xfrm>
        <a:graphic>
          <a:graphicData uri="http://schemas.openxmlformats.org/drawingml/2006/table">
            <a:tbl>
              <a:tblPr firstRow="1" firstCol="1" bandRow="1">
                <a:tableStyleId>{5C22544A-7EE6-4342-B048-85BDC9FD1C3A}</a:tableStyleId>
              </a:tblPr>
              <a:tblGrid>
                <a:gridCol w="4252913">
                  <a:extLst>
                    <a:ext uri="{9D8B030D-6E8A-4147-A177-3AD203B41FA5}">
                      <a16:colId xmlns:a16="http://schemas.microsoft.com/office/drawing/2014/main" xmlns="" val="20000"/>
                    </a:ext>
                  </a:extLst>
                </a:gridCol>
                <a:gridCol w="4252913">
                  <a:extLst>
                    <a:ext uri="{9D8B030D-6E8A-4147-A177-3AD203B41FA5}">
                      <a16:colId xmlns:a16="http://schemas.microsoft.com/office/drawing/2014/main" xmlns="" val="20001"/>
                    </a:ext>
                  </a:extLst>
                </a:gridCol>
              </a:tblGrid>
              <a:tr h="434975">
                <a:tc>
                  <a:txBody>
                    <a:body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Property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Value</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406400">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Cylindrical Compressive strength ( fc )</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800" b="0" dirty="0" smtClean="0">
                          <a:solidFill>
                            <a:schemeClr val="tx1"/>
                          </a:solidFill>
                          <a:effectLst/>
                          <a:latin typeface="Times New Roman" panose="02020603050405020304" pitchFamily="18" charset="0"/>
                          <a:cs typeface="Times New Roman" panose="02020603050405020304" pitchFamily="18" charset="0"/>
                        </a:rPr>
                        <a:t>40 </a:t>
                      </a:r>
                      <a:r>
                        <a:rPr lang="en-US" sz="1800" b="0" dirty="0">
                          <a:solidFill>
                            <a:schemeClr val="tx1"/>
                          </a:solidFill>
                          <a:effectLst/>
                          <a:latin typeface="Times New Roman" panose="02020603050405020304" pitchFamily="18" charset="0"/>
                          <a:cs typeface="Times New Roman" panose="02020603050405020304" pitchFamily="18" charset="0"/>
                        </a:rPr>
                        <a:t>MPa</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406400">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Modulus of elasticity ( </a:t>
                      </a:r>
                      <a:r>
                        <a:rPr lang="en-US" sz="1800" b="0" dirty="0" err="1">
                          <a:solidFill>
                            <a:schemeClr val="tx1"/>
                          </a:solidFill>
                          <a:effectLst/>
                          <a:latin typeface="Times New Roman" panose="02020603050405020304" pitchFamily="18" charset="0"/>
                          <a:cs typeface="Times New Roman" panose="02020603050405020304" pitchFamily="18" charset="0"/>
                        </a:rPr>
                        <a:t>Ec</a:t>
                      </a:r>
                      <a:r>
                        <a:rPr lang="en-US" sz="1800" b="0" dirty="0">
                          <a:solidFill>
                            <a:schemeClr val="tx1"/>
                          </a:solidFill>
                          <a:effectLst/>
                          <a:latin typeface="Times New Roman" panose="02020603050405020304" pitchFamily="18" charset="0"/>
                          <a:cs typeface="Times New Roman" panose="02020603050405020304" pitchFamily="18" charset="0"/>
                        </a:rPr>
                        <a:t>)</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800" b="0" dirty="0" smtClean="0">
                          <a:solidFill>
                            <a:schemeClr val="tx1"/>
                          </a:solidFill>
                          <a:effectLst/>
                          <a:latin typeface="Times New Roman" panose="02020603050405020304" pitchFamily="18" charset="0"/>
                          <a:cs typeface="Times New Roman" panose="02020603050405020304" pitchFamily="18" charset="0"/>
                        </a:rPr>
                        <a:t>29.725 </a:t>
                      </a:r>
                      <a:r>
                        <a:rPr lang="en-US" sz="1800" b="0" dirty="0" err="1">
                          <a:solidFill>
                            <a:schemeClr val="tx1"/>
                          </a:solidFill>
                          <a:effectLst/>
                          <a:latin typeface="Times New Roman" panose="02020603050405020304" pitchFamily="18" charset="0"/>
                          <a:cs typeface="Times New Roman" panose="02020603050405020304" pitchFamily="18" charset="0"/>
                        </a:rPr>
                        <a:t>GPa</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406400">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Unit weight  (Ɣ)</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25 KN/m3 </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bl>
          </a:graphicData>
        </a:graphic>
      </p:graphicFrame>
      <p:graphicFrame>
        <p:nvGraphicFramePr>
          <p:cNvPr id="5" name="Table 4">
            <a:extLst>
              <a:ext uri="{FF2B5EF4-FFF2-40B4-BE49-F238E27FC236}">
                <a16:creationId xmlns:a16="http://schemas.microsoft.com/office/drawing/2014/main" xmlns="" id="{3CDAD90B-8DB5-4510-B884-A270A30FEBB4}"/>
              </a:ext>
            </a:extLst>
          </p:cNvPr>
          <p:cNvGraphicFramePr>
            <a:graphicFrameLocks noGrp="1"/>
          </p:cNvGraphicFramePr>
          <p:nvPr>
            <p:extLst/>
          </p:nvPr>
        </p:nvGraphicFramePr>
        <p:xfrm>
          <a:off x="2149475" y="5264151"/>
          <a:ext cx="8505826" cy="1346199"/>
        </p:xfrm>
        <a:graphic>
          <a:graphicData uri="http://schemas.openxmlformats.org/drawingml/2006/table">
            <a:tbl>
              <a:tblPr firstRow="1" firstCol="1" bandRow="1">
                <a:tableStyleId>{5C22544A-7EE6-4342-B048-85BDC9FD1C3A}</a:tableStyleId>
              </a:tblPr>
              <a:tblGrid>
                <a:gridCol w="4252913">
                  <a:extLst>
                    <a:ext uri="{9D8B030D-6E8A-4147-A177-3AD203B41FA5}">
                      <a16:colId xmlns:a16="http://schemas.microsoft.com/office/drawing/2014/main" xmlns="" val="20000"/>
                    </a:ext>
                  </a:extLst>
                </a:gridCol>
                <a:gridCol w="4252913">
                  <a:extLst>
                    <a:ext uri="{9D8B030D-6E8A-4147-A177-3AD203B41FA5}">
                      <a16:colId xmlns:a16="http://schemas.microsoft.com/office/drawing/2014/main" xmlns="" val="20001"/>
                    </a:ext>
                  </a:extLst>
                </a:gridCol>
              </a:tblGrid>
              <a:tr h="448733">
                <a:tc>
                  <a:txBody>
                    <a:body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Property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ctr">
                        <a:lnSpc>
                          <a:spcPct val="107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Value</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10000"/>
                  </a:ext>
                </a:extLst>
              </a:tr>
              <a:tr h="448733">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Yielding strength (</a:t>
                      </a:r>
                      <a:r>
                        <a:rPr lang="en-US" sz="1800" b="0" dirty="0" err="1">
                          <a:solidFill>
                            <a:schemeClr val="tx1"/>
                          </a:solidFill>
                          <a:effectLst/>
                          <a:latin typeface="Times New Roman" panose="02020603050405020304" pitchFamily="18" charset="0"/>
                          <a:cs typeface="Times New Roman" panose="02020603050405020304" pitchFamily="18" charset="0"/>
                        </a:rPr>
                        <a:t>fy</a:t>
                      </a:r>
                      <a:r>
                        <a:rPr lang="en-US" sz="1800" b="0" dirty="0">
                          <a:solidFill>
                            <a:schemeClr val="tx1"/>
                          </a:solidFill>
                          <a:effectLst/>
                          <a:latin typeface="Times New Roman" panose="02020603050405020304" pitchFamily="18" charset="0"/>
                          <a:cs typeface="Times New Roman" panose="02020603050405020304" pitchFamily="18" charset="0"/>
                        </a:rPr>
                        <a:t>)</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420 MPa</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48733">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Modulus of elasticity ( </a:t>
                      </a:r>
                      <a:r>
                        <a:rPr lang="en-US" sz="1800" b="0" dirty="0" err="1">
                          <a:solidFill>
                            <a:schemeClr val="tx1"/>
                          </a:solidFill>
                          <a:effectLst/>
                          <a:latin typeface="Times New Roman" panose="02020603050405020304" pitchFamily="18" charset="0"/>
                          <a:cs typeface="Times New Roman" panose="02020603050405020304" pitchFamily="18" charset="0"/>
                        </a:rPr>
                        <a:t>Es</a:t>
                      </a:r>
                      <a:r>
                        <a:rPr lang="en-US" sz="1800" b="0" dirty="0">
                          <a:solidFill>
                            <a:schemeClr val="tx1"/>
                          </a:solidFill>
                          <a:effectLst/>
                          <a:latin typeface="Times New Roman" panose="02020603050405020304" pitchFamily="18" charset="0"/>
                          <a:cs typeface="Times New Roman" panose="02020603050405020304" pitchFamily="18" charset="0"/>
                        </a:rPr>
                        <a:t>)</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200 </a:t>
                      </a:r>
                      <a:r>
                        <a:rPr lang="en-US" sz="1800" b="0" dirty="0" err="1">
                          <a:solidFill>
                            <a:schemeClr val="tx1"/>
                          </a:solidFill>
                          <a:effectLst/>
                          <a:latin typeface="Times New Roman" panose="02020603050405020304" pitchFamily="18" charset="0"/>
                          <a:cs typeface="Times New Roman" panose="02020603050405020304" pitchFamily="18" charset="0"/>
                        </a:rPr>
                        <a:t>GPa</a:t>
                      </a:r>
                      <a:endParaRPr lang="en-US" sz="18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
        <p:nvSpPr>
          <p:cNvPr id="6" name="TextBox 5"/>
          <p:cNvSpPr txBox="1"/>
          <p:nvPr/>
        </p:nvSpPr>
        <p:spPr>
          <a:xfrm>
            <a:off x="10017760" y="6591300"/>
            <a:ext cx="1836420" cy="369332"/>
          </a:xfrm>
          <a:prstGeom prst="rect">
            <a:avLst/>
          </a:prstGeom>
          <a:noFill/>
        </p:spPr>
        <p:txBody>
          <a:bodyPr wrap="square" rtlCol="0">
            <a:spAutoFit/>
          </a:bodyPr>
          <a:lstStyle/>
          <a:p>
            <a:r>
              <a:rPr lang="en-GB" dirty="0" smtClean="0"/>
              <a:t>ASTM </a:t>
            </a:r>
            <a:endParaRPr lang="en-GB" dirty="0"/>
          </a:p>
        </p:txBody>
      </p:sp>
    </p:spTree>
    <p:extLst>
      <p:ext uri="{BB962C8B-B14F-4D97-AF65-F5344CB8AC3E}">
        <p14:creationId xmlns:p14="http://schemas.microsoft.com/office/powerpoint/2010/main" val="3874056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E62B7375-6F60-4ACD-A9F2-467DFBB52482}"/>
              </a:ext>
            </a:extLst>
          </p:cNvPr>
          <p:cNvSpPr txBox="1"/>
          <p:nvPr/>
        </p:nvSpPr>
        <p:spPr>
          <a:xfrm>
            <a:off x="1656693" y="1249329"/>
            <a:ext cx="6096000" cy="461665"/>
          </a:xfrm>
          <a:prstGeom prst="rect">
            <a:avLst/>
          </a:prstGeom>
          <a:noFill/>
        </p:spPr>
        <p:txBody>
          <a:bodyPr wrap="square">
            <a:spAutoFit/>
          </a:bodyPr>
          <a:lstStyle/>
          <a:p>
            <a:pPr marL="0" indent="0">
              <a:buNone/>
            </a:pPr>
            <a:r>
              <a:rPr lang="en-US" sz="2400" dirty="0">
                <a:latin typeface="Times New Roman" panose="02020603050405020304" pitchFamily="18" charset="0"/>
                <a:cs typeface="Times New Roman" panose="02020603050405020304" pitchFamily="18" charset="0"/>
              </a:rPr>
              <a:t>2.   Nonstructural element materials </a:t>
            </a:r>
            <a:r>
              <a:rPr lang="en-US" sz="2400" dirty="0" smtClean="0">
                <a:latin typeface="Times New Roman" panose="02020603050405020304" pitchFamily="18" charset="0"/>
                <a:cs typeface="Times New Roman" panose="02020603050405020304" pitchFamily="18" charset="0"/>
              </a:rPr>
              <a:t>:</a:t>
            </a:r>
            <a:endParaRPr lang="en-US" dirty="0"/>
          </a:p>
        </p:txBody>
      </p:sp>
      <p:graphicFrame>
        <p:nvGraphicFramePr>
          <p:cNvPr id="4" name="Table 3">
            <a:extLst>
              <a:ext uri="{FF2B5EF4-FFF2-40B4-BE49-F238E27FC236}">
                <a16:creationId xmlns:a16="http://schemas.microsoft.com/office/drawing/2014/main" xmlns="" id="{F55302EA-E33F-4851-B2A0-FC3196BF8DD6}"/>
              </a:ext>
            </a:extLst>
          </p:cNvPr>
          <p:cNvGraphicFramePr>
            <a:graphicFrameLocks noGrp="1"/>
          </p:cNvGraphicFramePr>
          <p:nvPr>
            <p:extLst>
              <p:ext uri="{D42A27DB-BD31-4B8C-83A1-F6EECF244321}">
                <p14:modId xmlns:p14="http://schemas.microsoft.com/office/powerpoint/2010/main" val="2697034795"/>
              </p:ext>
            </p:extLst>
          </p:nvPr>
        </p:nvGraphicFramePr>
        <p:xfrm>
          <a:off x="1656693" y="2135505"/>
          <a:ext cx="9505952" cy="3269507"/>
        </p:xfrm>
        <a:graphic>
          <a:graphicData uri="http://schemas.openxmlformats.org/drawingml/2006/table">
            <a:tbl>
              <a:tblPr firstRow="1" firstCol="1" bandRow="1">
                <a:tableStyleId>{5C22544A-7EE6-4342-B048-85BDC9FD1C3A}</a:tableStyleId>
              </a:tblPr>
              <a:tblGrid>
                <a:gridCol w="4752976">
                  <a:extLst>
                    <a:ext uri="{9D8B030D-6E8A-4147-A177-3AD203B41FA5}">
                      <a16:colId xmlns:a16="http://schemas.microsoft.com/office/drawing/2014/main" xmlns="" val="2908116035"/>
                    </a:ext>
                  </a:extLst>
                </a:gridCol>
                <a:gridCol w="4752976">
                  <a:extLst>
                    <a:ext uri="{9D8B030D-6E8A-4147-A177-3AD203B41FA5}">
                      <a16:colId xmlns:a16="http://schemas.microsoft.com/office/drawing/2014/main" xmlns="" val="3904845406"/>
                    </a:ext>
                  </a:extLst>
                </a:gridCol>
              </a:tblGrid>
              <a:tr h="687805">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Material</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Unit Weight</a:t>
                      </a:r>
                    </a:p>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Ɣ(</a:t>
                      </a:r>
                      <a:r>
                        <a:rPr lang="en-US" sz="2000" b="1" dirty="0" err="1">
                          <a:solidFill>
                            <a:schemeClr val="tx1"/>
                          </a:solidFill>
                          <a:effectLst/>
                          <a:latin typeface="Times New Roman" panose="02020603050405020304" pitchFamily="18" charset="0"/>
                          <a:cs typeface="Times New Roman" panose="02020603050405020304" pitchFamily="18" charset="0"/>
                        </a:rPr>
                        <a:t>kN</a:t>
                      </a:r>
                      <a:r>
                        <a:rPr lang="en-US" sz="2000" b="1" dirty="0">
                          <a:solidFill>
                            <a:schemeClr val="tx1"/>
                          </a:solidFill>
                          <a:effectLst/>
                          <a:latin typeface="Times New Roman" panose="02020603050405020304" pitchFamily="18" charset="0"/>
                          <a:cs typeface="Times New Roman" panose="02020603050405020304" pitchFamily="18" charset="0"/>
                        </a:rPr>
                        <a:t>/m3)</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3410477119"/>
                  </a:ext>
                </a:extLst>
              </a:tr>
              <a:tr h="434524">
                <a:tc>
                  <a:txBody>
                    <a:bodyPr/>
                    <a:lstStyle/>
                    <a:p>
                      <a:pPr marL="0" marR="0" algn="ctr">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Tiles</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25</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760408658"/>
                  </a:ext>
                </a:extLst>
              </a:tr>
              <a:tr h="434524">
                <a:tc>
                  <a:txBody>
                    <a:bodyPr/>
                    <a:lstStyle/>
                    <a:p>
                      <a:pPr marL="0" marR="0" algn="ctr">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Blocks</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12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06170858"/>
                  </a:ext>
                </a:extLst>
              </a:tr>
              <a:tr h="409082">
                <a:tc>
                  <a:txBody>
                    <a:bodyPr/>
                    <a:lstStyle/>
                    <a:p>
                      <a:pPr marL="0" marR="0" algn="ctr">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Masonry Stones</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25</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3702147528"/>
                  </a:ext>
                </a:extLst>
              </a:tr>
              <a:tr h="434524">
                <a:tc>
                  <a:txBody>
                    <a:bodyPr/>
                    <a:lstStyle/>
                    <a:p>
                      <a:pPr marL="0" marR="0" algn="ctr">
                        <a:lnSpc>
                          <a:spcPct val="107000"/>
                        </a:lnSpc>
                        <a:spcBef>
                          <a:spcPts val="0"/>
                        </a:spcBef>
                        <a:spcAft>
                          <a:spcPts val="0"/>
                        </a:spcAft>
                      </a:pPr>
                      <a:r>
                        <a:rPr lang="en-US" sz="2000" b="0">
                          <a:solidFill>
                            <a:schemeClr val="tx1"/>
                          </a:solidFill>
                          <a:effectLst/>
                          <a:latin typeface="Times New Roman" panose="02020603050405020304" pitchFamily="18" charset="0"/>
                          <a:cs typeface="Times New Roman" panose="02020603050405020304" pitchFamily="18" charset="0"/>
                        </a:rPr>
                        <a:t>Filling Materials</a:t>
                      </a:r>
                      <a:endParaRPr lang="en-US" sz="20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ea typeface="+mn-ea"/>
                          <a:cs typeface="Times New Roman" panose="02020603050405020304" pitchFamily="18" charset="0"/>
                        </a:rPr>
                        <a:t>18</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922147005"/>
                  </a:ext>
                </a:extLst>
              </a:tr>
              <a:tr h="434524">
                <a:tc>
                  <a:txBody>
                    <a:bodyPr/>
                    <a:lstStyle/>
                    <a:p>
                      <a:pPr marL="0" marR="0" algn="ctr">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Plaster</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23</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527995906"/>
                  </a:ext>
                </a:extLst>
              </a:tr>
              <a:tr h="434524">
                <a:tc>
                  <a:txBody>
                    <a:bodyPr/>
                    <a:lstStyle/>
                    <a:p>
                      <a:pPr marL="0" marR="0" algn="ctr">
                        <a:lnSpc>
                          <a:spcPct val="107000"/>
                        </a:lnSpc>
                        <a:spcBef>
                          <a:spcPts val="0"/>
                        </a:spcBef>
                        <a:spcAft>
                          <a:spcPts val="0"/>
                        </a:spcAft>
                      </a:pPr>
                      <a:r>
                        <a:rPr lang="en-US" sz="2000" b="0">
                          <a:solidFill>
                            <a:schemeClr val="tx1"/>
                          </a:solidFill>
                          <a:effectLst/>
                          <a:latin typeface="Times New Roman" panose="02020603050405020304" pitchFamily="18" charset="0"/>
                          <a:cs typeface="Times New Roman" panose="02020603050405020304" pitchFamily="18" charset="0"/>
                        </a:rPr>
                        <a:t>Concrete Mortar</a:t>
                      </a:r>
                      <a:endParaRPr lang="en-US" sz="2000" b="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rtl="1">
                        <a:lnSpc>
                          <a:spcPct val="107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23</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884481246"/>
                  </a:ext>
                </a:extLst>
              </a:tr>
            </a:tbl>
          </a:graphicData>
        </a:graphic>
      </p:graphicFrame>
      <p:sp>
        <p:nvSpPr>
          <p:cNvPr id="2" name="Rectangle 1"/>
          <p:cNvSpPr/>
          <p:nvPr/>
        </p:nvSpPr>
        <p:spPr>
          <a:xfrm>
            <a:off x="9914570" y="5568434"/>
            <a:ext cx="872355" cy="369332"/>
          </a:xfrm>
          <a:prstGeom prst="rect">
            <a:avLst/>
          </a:prstGeom>
        </p:spPr>
        <p:txBody>
          <a:bodyPr wrap="none">
            <a:spAutoFit/>
          </a:bodyPr>
          <a:lstStyle/>
          <a:p>
            <a:r>
              <a:rPr lang="en-GB" dirty="0">
                <a:latin typeface="Times New Roman" panose="02020603050405020304" pitchFamily="18" charset="0"/>
                <a:cs typeface="Times New Roman" panose="02020603050405020304" pitchFamily="18" charset="0"/>
              </a:rPr>
              <a:t>ASTM</a:t>
            </a:r>
            <a:r>
              <a:rPr lang="en-GB" dirty="0"/>
              <a:t> </a:t>
            </a:r>
          </a:p>
        </p:txBody>
      </p:sp>
    </p:spTree>
    <p:extLst>
      <p:ext uri="{BB962C8B-B14F-4D97-AF65-F5344CB8AC3E}">
        <p14:creationId xmlns:p14="http://schemas.microsoft.com/office/powerpoint/2010/main" val="1114537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558800"/>
            <a:ext cx="10018713" cy="1752599"/>
          </a:xfrm>
        </p:spPr>
        <p:txBody>
          <a:bodyPr>
            <a:normAutofit/>
          </a:bodyPr>
          <a:lstStyle/>
          <a:p>
            <a:pPr algn="l"/>
            <a:r>
              <a:rPr lang="en-US" sz="2800" b="1" dirty="0" smtClean="0">
                <a:effectLst>
                  <a:glow>
                    <a:srgbClr val="000000"/>
                  </a:glow>
                  <a:reflection stA="0" endPos="0" fadeDir="0" sx="0" sy="0"/>
                </a:effectLst>
                <a:latin typeface="Times New Roman" panose="02020603050405020304" pitchFamily="18" charset="0"/>
                <a:cs typeface="Times New Roman" panose="02020603050405020304" pitchFamily="18" charset="0"/>
              </a:rPr>
              <a:t>Loads</a:t>
            </a:r>
            <a:endParaRPr lang="en-US" sz="3200" dirty="0">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idx="1"/>
          </p:nvPr>
        </p:nvSpPr>
        <p:spPr>
          <a:xfrm>
            <a:off x="1380444" y="2042208"/>
            <a:ext cx="10018713" cy="3670301"/>
          </a:xfrm>
        </p:spPr>
        <p:txBody>
          <a:bodyPr>
            <a:normAutofit fontScale="92500" lnSpcReduction="10000"/>
          </a:bodyPr>
          <a:lstStyle/>
          <a:p>
            <a:pPr marL="0" indent="0" algn="l">
              <a:lnSpc>
                <a:spcPct val="150000"/>
              </a:lnSpc>
              <a:buNone/>
            </a:pPr>
            <a:r>
              <a:rPr lang="en-US" sz="3000" dirty="0" smtClean="0">
                <a:latin typeface="Times New Roman" panose="02020603050405020304" pitchFamily="18" charset="0"/>
                <a:cs typeface="Times New Roman" panose="02020603050405020304" pitchFamily="18" charset="0"/>
              </a:rPr>
              <a:t>The common types of loads on the structures are as follow: </a:t>
            </a:r>
          </a:p>
          <a:p>
            <a:pPr marL="457200" indent="-457200" algn="l">
              <a:lnSpc>
                <a:spcPct val="150000"/>
              </a:lnSpc>
              <a:buFont typeface="+mj-lt"/>
              <a:buAutoNum type="arabicPeriod"/>
            </a:pPr>
            <a:r>
              <a:rPr lang="en-US" sz="3000" dirty="0" smtClean="0">
                <a:latin typeface="Times New Roman" panose="02020603050405020304" pitchFamily="18" charset="0"/>
                <a:cs typeface="Times New Roman" panose="02020603050405020304" pitchFamily="18" charset="0"/>
              </a:rPr>
              <a:t>Gravitational loads such as: Live, Dead and Superimposed Dead loads. </a:t>
            </a:r>
          </a:p>
          <a:p>
            <a:pPr marL="457200" indent="-457200">
              <a:lnSpc>
                <a:spcPct val="150000"/>
              </a:lnSpc>
              <a:buFont typeface="+mj-lt"/>
              <a:buAutoNum type="arabicPeriod"/>
            </a:pPr>
            <a:r>
              <a:rPr lang="en-US" sz="3000" dirty="0" smtClean="0">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Lateral </a:t>
            </a:r>
            <a:r>
              <a:rPr lang="en-US" sz="3000" dirty="0" smtClean="0">
                <a:latin typeface="Times New Roman" panose="02020603050405020304" pitchFamily="18" charset="0"/>
                <a:cs typeface="Times New Roman" panose="02020603050405020304" pitchFamily="18" charset="0"/>
              </a:rPr>
              <a:t>Loads: Soil pressure, Earthquake.</a:t>
            </a:r>
          </a:p>
          <a:p>
            <a:pPr marL="0" indent="0" algn="l">
              <a:lnSpc>
                <a:spcPct val="150000"/>
              </a:lnSpc>
              <a:buNone/>
            </a:pPr>
            <a:r>
              <a:rPr lang="en-US" sz="3000" dirty="0" smtClean="0">
                <a:latin typeface="Times New Roman" panose="02020603050405020304" pitchFamily="18" charset="0"/>
                <a:cs typeface="Times New Roman" panose="02020603050405020304" pitchFamily="18" charset="0"/>
              </a:rPr>
              <a:t> </a:t>
            </a:r>
          </a:p>
          <a:p>
            <a:pPr algn="l"/>
            <a:endParaRPr lang="en-US" dirty="0"/>
          </a:p>
        </p:txBody>
      </p:sp>
    </p:spTree>
    <p:extLst>
      <p:ext uri="{BB962C8B-B14F-4D97-AF65-F5344CB8AC3E}">
        <p14:creationId xmlns:p14="http://schemas.microsoft.com/office/powerpoint/2010/main" val="1851968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766" y="1013461"/>
            <a:ext cx="4788303" cy="610384"/>
          </a:xfrm>
        </p:spPr>
        <p:txBody>
          <a:bodyPr>
            <a:normAutofit/>
          </a:bodyPr>
          <a:lstStyle/>
          <a:p>
            <a:r>
              <a:rPr lang="en-GB" sz="3200" dirty="0" smtClean="0">
                <a:latin typeface="Times New Roman" panose="02020603050405020304" pitchFamily="18" charset="0"/>
                <a:cs typeface="Times New Roman" panose="02020603050405020304" pitchFamily="18" charset="0"/>
              </a:rPr>
              <a:t>Live load values:</a:t>
            </a:r>
            <a:endParaRPr lang="en-GB" sz="32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23119051"/>
              </p:ext>
            </p:extLst>
          </p:nvPr>
        </p:nvGraphicFramePr>
        <p:xfrm>
          <a:off x="2234369" y="1759088"/>
          <a:ext cx="8242298" cy="4068426"/>
        </p:xfrm>
        <a:graphic>
          <a:graphicData uri="http://schemas.openxmlformats.org/drawingml/2006/table">
            <a:tbl>
              <a:tblPr firstRow="1" firstCol="1" bandRow="1">
                <a:tableStyleId>{5C22544A-7EE6-4342-B048-85BDC9FD1C3A}</a:tableStyleId>
              </a:tblPr>
              <a:tblGrid>
                <a:gridCol w="4121149"/>
                <a:gridCol w="4121149"/>
              </a:tblGrid>
              <a:tr h="855326">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Garages (Passenger cars)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50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4 KN/m</a:t>
                      </a:r>
                      <a:r>
                        <a:rPr lang="en-US" sz="2000" b="0" baseline="30000" dirty="0">
                          <a:solidFill>
                            <a:schemeClr val="tx1"/>
                          </a:solidFill>
                          <a:effectLst/>
                          <a:latin typeface="Times New Roman" panose="02020603050405020304" pitchFamily="18" charset="0"/>
                          <a:cs typeface="Times New Roman" panose="02020603050405020304" pitchFamily="18" charset="0"/>
                        </a:rPr>
                        <a:t>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792480">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Private rooms and corridors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50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2.5 KN/m</a:t>
                      </a:r>
                      <a:r>
                        <a:rPr lang="en-US" sz="2000" b="0" baseline="30000" dirty="0">
                          <a:solidFill>
                            <a:schemeClr val="tx1"/>
                          </a:solidFill>
                          <a:effectLst/>
                          <a:latin typeface="Times New Roman" panose="02020603050405020304" pitchFamily="18" charset="0"/>
                          <a:cs typeface="Times New Roman" panose="02020603050405020304" pitchFamily="18" charset="0"/>
                        </a:rPr>
                        <a:t>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792480">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Public rooms and corridors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50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5 KN/m</a:t>
                      </a:r>
                      <a:r>
                        <a:rPr lang="en-US" sz="2000" b="0" baseline="30000" dirty="0">
                          <a:solidFill>
                            <a:schemeClr val="tx1"/>
                          </a:solidFill>
                          <a:effectLst/>
                          <a:latin typeface="Times New Roman" panose="02020603050405020304" pitchFamily="18" charset="0"/>
                          <a:cs typeface="Times New Roman" panose="02020603050405020304" pitchFamily="18" charset="0"/>
                        </a:rPr>
                        <a:t>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835660">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Storage ware houses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50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6 KN/m</a:t>
                      </a:r>
                      <a:r>
                        <a:rPr lang="en-US" sz="2000" b="0" baseline="30000" dirty="0">
                          <a:solidFill>
                            <a:schemeClr val="tx1"/>
                          </a:solidFill>
                          <a:effectLst/>
                          <a:latin typeface="Times New Roman" panose="02020603050405020304" pitchFamily="18" charset="0"/>
                          <a:cs typeface="Times New Roman" panose="02020603050405020304" pitchFamily="18" charset="0"/>
                        </a:rPr>
                        <a:t>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792480">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Roof </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lnSpc>
                          <a:spcPct val="150000"/>
                        </a:lnSpc>
                        <a:spcBef>
                          <a:spcPts val="0"/>
                        </a:spcBef>
                        <a:spcAft>
                          <a:spcPts val="0"/>
                        </a:spcAft>
                      </a:pPr>
                      <a:r>
                        <a:rPr lang="en-US" sz="2000" b="0" dirty="0">
                          <a:solidFill>
                            <a:schemeClr val="tx1"/>
                          </a:solidFill>
                          <a:effectLst/>
                          <a:latin typeface="Times New Roman" panose="02020603050405020304" pitchFamily="18" charset="0"/>
                          <a:cs typeface="Times New Roman" panose="02020603050405020304" pitchFamily="18" charset="0"/>
                        </a:rPr>
                        <a:t>5 KN/m</a:t>
                      </a:r>
                      <a:r>
                        <a:rPr lang="en-US" sz="2000" b="0" baseline="30000" dirty="0">
                          <a:solidFill>
                            <a:schemeClr val="tx1"/>
                          </a:solidFill>
                          <a:effectLst/>
                          <a:latin typeface="Times New Roman" panose="02020603050405020304" pitchFamily="18" charset="0"/>
                          <a:cs typeface="Times New Roman" panose="02020603050405020304" pitchFamily="18" charset="0"/>
                        </a:rPr>
                        <a:t>2</a:t>
                      </a:r>
                      <a:endParaRPr lang="en-US" sz="20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bl>
          </a:graphicData>
        </a:graphic>
      </p:graphicFrame>
      <p:sp>
        <p:nvSpPr>
          <p:cNvPr id="3" name="Rectangle 2"/>
          <p:cNvSpPr/>
          <p:nvPr/>
        </p:nvSpPr>
        <p:spPr>
          <a:xfrm>
            <a:off x="8736128" y="5827514"/>
            <a:ext cx="148630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ASCE 7-2016</a:t>
            </a:r>
            <a:endParaRPr lang="en-GB" dirty="0"/>
          </a:p>
        </p:txBody>
      </p:sp>
    </p:spTree>
    <p:extLst>
      <p:ext uri="{BB962C8B-B14F-4D97-AF65-F5344CB8AC3E}">
        <p14:creationId xmlns:p14="http://schemas.microsoft.com/office/powerpoint/2010/main" val="329786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03513" y="736322"/>
            <a:ext cx="7357010" cy="587148"/>
          </a:xfrm>
          <a:prstGeom prst="rect">
            <a:avLst/>
          </a:prstGeom>
        </p:spPr>
        <p:txBody>
          <a:bodyPr wrap="square">
            <a:spAutoFit/>
          </a:bodyPr>
          <a:lstStyle/>
          <a:p>
            <a:pPr lvl="0">
              <a:lnSpc>
                <a:spcPct val="150000"/>
              </a:lnSpc>
              <a:spcAft>
                <a:spcPts val="800"/>
              </a:spcAft>
            </a:pPr>
            <a:r>
              <a:rPr lang="en-US" sz="2400" dirty="0">
                <a:latin typeface="Times New Roman"/>
                <a:ea typeface="Calibri"/>
                <a:cs typeface="Arial"/>
              </a:rPr>
              <a:t>Basic service load combinations (IBC-2012</a:t>
            </a:r>
            <a:r>
              <a:rPr lang="en-US" sz="2400" dirty="0" smtClean="0">
                <a:latin typeface="Times New Roman"/>
                <a:ea typeface="Calibri"/>
                <a:cs typeface="Arial"/>
              </a:rPr>
              <a:t>):</a:t>
            </a:r>
            <a:endParaRPr lang="en-US" sz="2000" dirty="0">
              <a:latin typeface="Calibri"/>
              <a:ea typeface="Calibri"/>
              <a:cs typeface="Arial"/>
            </a:endParaRPr>
          </a:p>
        </p:txBody>
      </p:sp>
      <p:sp>
        <p:nvSpPr>
          <p:cNvPr id="4" name="مستطيل 3"/>
          <p:cNvSpPr/>
          <p:nvPr/>
        </p:nvSpPr>
        <p:spPr>
          <a:xfrm>
            <a:off x="2420036" y="1455289"/>
            <a:ext cx="6096000" cy="4247317"/>
          </a:xfrm>
          <a:prstGeom prst="rect">
            <a:avLst/>
          </a:prstGeom>
        </p:spPr>
        <p:txBody>
          <a:bodyPr>
            <a:spAutoFit/>
          </a:bodyPr>
          <a:lstStyle/>
          <a:p>
            <a:pPr marL="342900" lvl="0" indent="-342900">
              <a:lnSpc>
                <a:spcPct val="150000"/>
              </a:lnSpc>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L +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a:t>
            </a:r>
            <a:r>
              <a:rPr lang="en-US" sz="2000" dirty="0" err="1">
                <a:latin typeface="Times New Roman" panose="02020603050405020304" pitchFamily="18" charset="0"/>
                <a:ea typeface="Times New Roman"/>
                <a:cs typeface="Times New Roman" panose="02020603050405020304" pitchFamily="18" charset="0"/>
              </a:rPr>
              <a:t>Lr</a:t>
            </a:r>
            <a:r>
              <a:rPr lang="en-US" sz="2000" dirty="0">
                <a:latin typeface="Times New Roman" panose="02020603050405020304" pitchFamily="18" charset="0"/>
                <a:ea typeface="Times New Roman"/>
                <a:cs typeface="Times New Roman" panose="02020603050405020304" pitchFamily="18" charset="0"/>
              </a:rPr>
              <a:t> or S or R) +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+ 0.75L+ 0.75(</a:t>
            </a:r>
            <a:r>
              <a:rPr lang="en-US" sz="2000" dirty="0" err="1">
                <a:latin typeface="Times New Roman" panose="02020603050405020304" pitchFamily="18" charset="0"/>
                <a:ea typeface="Times New Roman"/>
                <a:cs typeface="Times New Roman" panose="02020603050405020304" pitchFamily="18" charset="0"/>
              </a:rPr>
              <a:t>Lr</a:t>
            </a:r>
            <a:r>
              <a:rPr lang="en-US" sz="2000" dirty="0">
                <a:latin typeface="Times New Roman" panose="02020603050405020304" pitchFamily="18" charset="0"/>
                <a:ea typeface="Times New Roman"/>
                <a:cs typeface="Times New Roman" panose="02020603050405020304" pitchFamily="18" charset="0"/>
              </a:rPr>
              <a:t> or </a:t>
            </a:r>
            <a:r>
              <a:rPr lang="en-US" sz="2000" dirty="0" err="1">
                <a:latin typeface="Times New Roman" panose="02020603050405020304" pitchFamily="18" charset="0"/>
                <a:ea typeface="Times New Roman"/>
                <a:cs typeface="Times New Roman" panose="02020603050405020304" pitchFamily="18" charset="0"/>
              </a:rPr>
              <a:t>Sor</a:t>
            </a:r>
            <a:r>
              <a:rPr lang="en-US" sz="2000" dirty="0">
                <a:latin typeface="Times New Roman" panose="02020603050405020304" pitchFamily="18" charset="0"/>
                <a:ea typeface="Times New Roman"/>
                <a:cs typeface="Times New Roman" panose="02020603050405020304" pitchFamily="18" charset="0"/>
              </a:rPr>
              <a:t> R) +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(0.6W or 0.7E) +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+ 0.75(0.6W) +0.75L+0.75L (</a:t>
            </a:r>
            <a:r>
              <a:rPr lang="en-US" sz="2000" dirty="0" err="1">
                <a:latin typeface="Times New Roman" panose="02020603050405020304" pitchFamily="18" charset="0"/>
                <a:ea typeface="Times New Roman"/>
                <a:cs typeface="Times New Roman" panose="02020603050405020304" pitchFamily="18" charset="0"/>
              </a:rPr>
              <a:t>Lr</a:t>
            </a:r>
            <a:r>
              <a:rPr lang="en-US" sz="2000" dirty="0">
                <a:latin typeface="Times New Roman" panose="02020603050405020304" pitchFamily="18" charset="0"/>
                <a:ea typeface="Times New Roman"/>
                <a:cs typeface="Times New Roman" panose="02020603050405020304" pitchFamily="18" charset="0"/>
              </a:rPr>
              <a:t> or </a:t>
            </a:r>
            <a:r>
              <a:rPr lang="en-US" sz="2000" dirty="0" err="1">
                <a:latin typeface="Times New Roman" panose="02020603050405020304" pitchFamily="18" charset="0"/>
                <a:ea typeface="Times New Roman"/>
                <a:cs typeface="Times New Roman" panose="02020603050405020304" pitchFamily="18" charset="0"/>
              </a:rPr>
              <a:t>Sor</a:t>
            </a:r>
            <a:r>
              <a:rPr lang="en-US" sz="2000" dirty="0">
                <a:latin typeface="Times New Roman" panose="02020603050405020304" pitchFamily="18" charset="0"/>
                <a:ea typeface="Times New Roman"/>
                <a:cs typeface="Times New Roman" panose="02020603050405020304" pitchFamily="18" charset="0"/>
              </a:rPr>
              <a:t> R) +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D + 0.75(0.7E) +0.75L+0.75S+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0.6D + 0.6W+ H</a:t>
            </a:r>
            <a:endParaRPr lang="en-US" sz="2000" dirty="0">
              <a:latin typeface="Times New Roman" panose="02020603050405020304" pitchFamily="18" charset="0"/>
              <a:ea typeface="Calibri"/>
              <a:cs typeface="Times New Roman" panose="02020603050405020304" pitchFamily="18" charset="0"/>
            </a:endParaRPr>
          </a:p>
          <a:p>
            <a:pPr marL="342900" lvl="0" indent="-342900">
              <a:lnSpc>
                <a:spcPct val="150000"/>
              </a:lnSpc>
              <a:spcAft>
                <a:spcPts val="0"/>
              </a:spcAft>
              <a:buFont typeface="+mj-lt"/>
              <a:buAutoNum type="arabicPeriod"/>
            </a:pPr>
            <a:r>
              <a:rPr lang="en-US" sz="2000" dirty="0">
                <a:latin typeface="Times New Roman" panose="02020603050405020304" pitchFamily="18" charset="0"/>
                <a:ea typeface="Times New Roman"/>
                <a:cs typeface="Times New Roman" panose="02020603050405020304" pitchFamily="18" charset="0"/>
              </a:rPr>
              <a:t>0.6D + 0.7E+ H</a:t>
            </a:r>
            <a:endParaRPr lang="en-US" sz="20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517981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21846" y="867398"/>
            <a:ext cx="5886548" cy="587148"/>
          </a:xfrm>
          <a:prstGeom prst="rect">
            <a:avLst/>
          </a:prstGeom>
        </p:spPr>
        <p:txBody>
          <a:bodyPr wrap="none">
            <a:spAutoFit/>
          </a:bodyPr>
          <a:lstStyle/>
          <a:p>
            <a:pPr lvl="0">
              <a:lnSpc>
                <a:spcPct val="150000"/>
              </a:lnSpc>
              <a:spcAft>
                <a:spcPts val="800"/>
              </a:spcAft>
            </a:pPr>
            <a:r>
              <a:rPr lang="en-US" sz="2400" dirty="0">
                <a:latin typeface="Times New Roman"/>
                <a:ea typeface="Calibri"/>
                <a:cs typeface="Arial"/>
              </a:rPr>
              <a:t>Basic ultimate load combinations (IBC-2012):</a:t>
            </a:r>
            <a:endParaRPr lang="en-US" sz="2000" dirty="0">
              <a:effectLst/>
              <a:latin typeface="Calibri"/>
              <a:ea typeface="Calibri"/>
              <a:cs typeface="Arial"/>
            </a:endParaRPr>
          </a:p>
        </p:txBody>
      </p:sp>
      <p:sp>
        <p:nvSpPr>
          <p:cNvPr id="4" name="مستطيل 3"/>
          <p:cNvSpPr/>
          <p:nvPr/>
        </p:nvSpPr>
        <p:spPr>
          <a:xfrm>
            <a:off x="2121876" y="1997839"/>
            <a:ext cx="7326923" cy="2862322"/>
          </a:xfrm>
          <a:prstGeom prst="rect">
            <a:avLst/>
          </a:prstGeom>
        </p:spPr>
        <p:txBody>
          <a:bodyPr wrap="square">
            <a:spAutoFit/>
          </a:bodyPr>
          <a:lstStyle/>
          <a:p>
            <a:pPr marL="342900" lvl="0" indent="-342900" algn="just" fontAlgn="base">
              <a:lnSpc>
                <a:spcPct val="150000"/>
              </a:lnSpc>
              <a:spcBef>
                <a:spcPts val="1200"/>
              </a:spcBef>
              <a:buFont typeface="+mj-lt"/>
              <a:buAutoNum type="arabicPeriod"/>
            </a:pPr>
            <a:r>
              <a:rPr lang="en-US" sz="2000" dirty="0">
                <a:solidFill>
                  <a:srgbClr val="000000"/>
                </a:solidFill>
                <a:latin typeface="Times New Roman"/>
                <a:ea typeface="Calibri"/>
                <a:cs typeface="Times New Roman"/>
              </a:rPr>
              <a:t>1.4D</a:t>
            </a:r>
            <a:endParaRPr lang="en-US" sz="2000" i="1" dirty="0">
              <a:solidFill>
                <a:srgbClr val="000000"/>
              </a:solidFill>
              <a:latin typeface="Times New Roman"/>
              <a:ea typeface="Calibri"/>
              <a:cs typeface="Arial"/>
            </a:endParaRPr>
          </a:p>
          <a:p>
            <a:pPr marL="342900" lvl="0" indent="-342900" algn="just" fontAlgn="base">
              <a:lnSpc>
                <a:spcPct val="150000"/>
              </a:lnSpc>
              <a:spcAft>
                <a:spcPts val="0"/>
              </a:spcAft>
              <a:buFont typeface="+mj-lt"/>
              <a:buAutoNum type="arabicPeriod"/>
            </a:pPr>
            <a:r>
              <a:rPr lang="en-US" sz="2000" dirty="0">
                <a:solidFill>
                  <a:srgbClr val="000000"/>
                </a:solidFill>
                <a:latin typeface="Times New Roman"/>
                <a:ea typeface="Calibri"/>
                <a:cs typeface="Times New Roman"/>
              </a:rPr>
              <a:t>1.2D + 1.6L + 0.5(</a:t>
            </a:r>
            <a:r>
              <a:rPr lang="en-US" sz="2000" dirty="0" err="1">
                <a:solidFill>
                  <a:srgbClr val="000000"/>
                </a:solidFill>
                <a:latin typeface="Times New Roman"/>
                <a:ea typeface="Calibri"/>
                <a:cs typeface="Times New Roman"/>
              </a:rPr>
              <a:t>L</a:t>
            </a:r>
            <a:r>
              <a:rPr lang="en-US" sz="2000" baseline="-25000" dirty="0" err="1">
                <a:solidFill>
                  <a:srgbClr val="000000"/>
                </a:solidFill>
                <a:latin typeface="Times New Roman"/>
                <a:ea typeface="Calibri"/>
                <a:cs typeface="Times New Roman"/>
              </a:rPr>
              <a:t>r</a:t>
            </a:r>
            <a:r>
              <a:rPr lang="en-US" sz="2000" dirty="0">
                <a:solidFill>
                  <a:srgbClr val="000000"/>
                </a:solidFill>
                <a:latin typeface="Times New Roman"/>
                <a:ea typeface="Calibri"/>
                <a:cs typeface="Times New Roman"/>
              </a:rPr>
              <a:t> or S or R) + 1.6H</a:t>
            </a:r>
            <a:endParaRPr lang="en-US" sz="2000" i="1" dirty="0">
              <a:solidFill>
                <a:srgbClr val="000000"/>
              </a:solidFill>
              <a:latin typeface="Times New Roman"/>
              <a:ea typeface="Calibri"/>
              <a:cs typeface="Arial"/>
            </a:endParaRPr>
          </a:p>
          <a:p>
            <a:pPr marL="342900" lvl="0" indent="-342900" algn="just" fontAlgn="base">
              <a:lnSpc>
                <a:spcPct val="150000"/>
              </a:lnSpc>
              <a:spcAft>
                <a:spcPts val="0"/>
              </a:spcAft>
              <a:buFont typeface="+mj-lt"/>
              <a:buAutoNum type="arabicPeriod"/>
            </a:pPr>
            <a:r>
              <a:rPr lang="en-US" sz="2000" dirty="0">
                <a:solidFill>
                  <a:srgbClr val="000000"/>
                </a:solidFill>
                <a:latin typeface="Times New Roman"/>
                <a:ea typeface="Calibri"/>
                <a:cs typeface="Times New Roman"/>
              </a:rPr>
              <a:t>1.2D + 1.6(</a:t>
            </a:r>
            <a:r>
              <a:rPr lang="en-US" sz="2000" dirty="0" err="1">
                <a:solidFill>
                  <a:srgbClr val="000000"/>
                </a:solidFill>
                <a:latin typeface="Times New Roman"/>
                <a:ea typeface="Calibri"/>
                <a:cs typeface="Times New Roman"/>
              </a:rPr>
              <a:t>Lr</a:t>
            </a:r>
            <a:r>
              <a:rPr lang="en-US" sz="2000" dirty="0">
                <a:solidFill>
                  <a:srgbClr val="000000"/>
                </a:solidFill>
                <a:latin typeface="Times New Roman"/>
                <a:ea typeface="Calibri"/>
                <a:cs typeface="Times New Roman"/>
              </a:rPr>
              <a:t> or S or R) + (f</a:t>
            </a:r>
            <a:r>
              <a:rPr lang="en-US" sz="2000" baseline="-25000" dirty="0">
                <a:solidFill>
                  <a:srgbClr val="000000"/>
                </a:solidFill>
                <a:latin typeface="Times New Roman"/>
                <a:ea typeface="Calibri"/>
                <a:cs typeface="Times New Roman"/>
              </a:rPr>
              <a:t>1</a:t>
            </a:r>
            <a:r>
              <a:rPr lang="en-US" sz="2000" dirty="0">
                <a:solidFill>
                  <a:srgbClr val="000000"/>
                </a:solidFill>
                <a:latin typeface="Times New Roman"/>
                <a:ea typeface="Calibri"/>
                <a:cs typeface="Times New Roman"/>
              </a:rPr>
              <a:t>L or 0.5W) + 1.6H</a:t>
            </a:r>
            <a:endParaRPr lang="en-US" sz="2000" i="1" dirty="0">
              <a:solidFill>
                <a:srgbClr val="000000"/>
              </a:solidFill>
              <a:latin typeface="Times New Roman"/>
              <a:ea typeface="Calibri"/>
              <a:cs typeface="Arial"/>
            </a:endParaRPr>
          </a:p>
          <a:p>
            <a:pPr marL="342900" lvl="0" indent="-342900" algn="just" fontAlgn="base">
              <a:lnSpc>
                <a:spcPct val="150000"/>
              </a:lnSpc>
              <a:spcAft>
                <a:spcPts val="0"/>
              </a:spcAft>
              <a:buFont typeface="+mj-lt"/>
              <a:buAutoNum type="arabicPeriod"/>
            </a:pPr>
            <a:r>
              <a:rPr lang="en-US" sz="2000" dirty="0">
                <a:solidFill>
                  <a:srgbClr val="000000"/>
                </a:solidFill>
                <a:latin typeface="Times New Roman"/>
                <a:ea typeface="Calibri"/>
                <a:cs typeface="Times New Roman"/>
              </a:rPr>
              <a:t>1.2D + 1.0W+L+0.5(</a:t>
            </a:r>
            <a:r>
              <a:rPr lang="en-US" sz="2000" dirty="0" err="1">
                <a:solidFill>
                  <a:srgbClr val="000000"/>
                </a:solidFill>
                <a:latin typeface="Times New Roman"/>
                <a:ea typeface="Calibri"/>
                <a:cs typeface="Times New Roman"/>
              </a:rPr>
              <a:t>Lr</a:t>
            </a:r>
            <a:r>
              <a:rPr lang="en-US" sz="2000" dirty="0">
                <a:solidFill>
                  <a:srgbClr val="000000"/>
                </a:solidFill>
                <a:latin typeface="Times New Roman"/>
                <a:ea typeface="Calibri"/>
                <a:cs typeface="Times New Roman"/>
              </a:rPr>
              <a:t> or </a:t>
            </a:r>
            <a:r>
              <a:rPr lang="en-US" sz="2000" dirty="0" err="1">
                <a:solidFill>
                  <a:srgbClr val="000000"/>
                </a:solidFill>
                <a:latin typeface="Times New Roman"/>
                <a:ea typeface="Calibri"/>
                <a:cs typeface="Times New Roman"/>
              </a:rPr>
              <a:t>Sor</a:t>
            </a:r>
            <a:r>
              <a:rPr lang="en-US" sz="2000" dirty="0">
                <a:solidFill>
                  <a:srgbClr val="000000"/>
                </a:solidFill>
                <a:latin typeface="Times New Roman"/>
                <a:ea typeface="Calibri"/>
                <a:cs typeface="Times New Roman"/>
              </a:rPr>
              <a:t> R) + 1.6H</a:t>
            </a:r>
            <a:endParaRPr lang="en-US" sz="2000" i="1" dirty="0">
              <a:solidFill>
                <a:srgbClr val="000000"/>
              </a:solidFill>
              <a:latin typeface="Times New Roman"/>
              <a:ea typeface="Calibri"/>
              <a:cs typeface="Arial"/>
            </a:endParaRPr>
          </a:p>
          <a:p>
            <a:pPr marL="342900" lvl="0" indent="-342900" algn="just" fontAlgn="base">
              <a:lnSpc>
                <a:spcPct val="150000"/>
              </a:lnSpc>
              <a:spcAft>
                <a:spcPts val="0"/>
              </a:spcAft>
              <a:buFont typeface="+mj-lt"/>
              <a:buAutoNum type="arabicPeriod"/>
            </a:pPr>
            <a:r>
              <a:rPr lang="en-US" sz="2000" dirty="0">
                <a:solidFill>
                  <a:srgbClr val="000000"/>
                </a:solidFill>
                <a:latin typeface="Times New Roman"/>
                <a:ea typeface="Calibri"/>
                <a:cs typeface="Times New Roman"/>
              </a:rPr>
              <a:t>1.2D + 1.0E+ L+ 0.2S + 1.6H</a:t>
            </a:r>
            <a:endParaRPr lang="en-US" sz="2000" i="1" dirty="0">
              <a:solidFill>
                <a:srgbClr val="000000"/>
              </a:solidFill>
              <a:latin typeface="Times New Roman"/>
              <a:ea typeface="Calibri"/>
              <a:cs typeface="Arial"/>
            </a:endParaRPr>
          </a:p>
          <a:p>
            <a:pPr marL="342900" lvl="0" indent="-342900" algn="just" fontAlgn="base">
              <a:lnSpc>
                <a:spcPct val="150000"/>
              </a:lnSpc>
              <a:spcAft>
                <a:spcPts val="0"/>
              </a:spcAft>
              <a:buFont typeface="+mj-lt"/>
              <a:buAutoNum type="arabicPeriod"/>
            </a:pPr>
            <a:r>
              <a:rPr lang="en-US" sz="2000" dirty="0">
                <a:solidFill>
                  <a:srgbClr val="000000"/>
                </a:solidFill>
                <a:latin typeface="Times New Roman"/>
                <a:ea typeface="Calibri"/>
                <a:cs typeface="Times New Roman"/>
              </a:rPr>
              <a:t>0.9D+ 1.0w + </a:t>
            </a:r>
            <a:r>
              <a:rPr lang="en-US" sz="2000" dirty="0" smtClean="0">
                <a:solidFill>
                  <a:srgbClr val="000000"/>
                </a:solidFill>
                <a:latin typeface="Times New Roman"/>
                <a:ea typeface="Calibri"/>
                <a:cs typeface="Times New Roman"/>
              </a:rPr>
              <a:t>1.6H </a:t>
            </a:r>
            <a:r>
              <a:rPr lang="en-US" sz="2000" dirty="0" smtClean="0">
                <a:solidFill>
                  <a:srgbClr val="000000"/>
                </a:solidFill>
                <a:latin typeface="Times New Roman"/>
                <a:ea typeface="Calibri"/>
                <a:cs typeface="Arial"/>
              </a:rPr>
              <a:t>+ </a:t>
            </a:r>
            <a:r>
              <a:rPr lang="en-US" sz="2000" dirty="0" smtClean="0">
                <a:latin typeface="Times New Roman"/>
                <a:ea typeface="Calibri"/>
              </a:rPr>
              <a:t>0.9D </a:t>
            </a:r>
            <a:r>
              <a:rPr lang="en-US" sz="2000" dirty="0">
                <a:latin typeface="Times New Roman"/>
                <a:ea typeface="Calibri"/>
              </a:rPr>
              <a:t>+1.0E + 1.6</a:t>
            </a:r>
            <a:endParaRPr lang="ar-SA" sz="2000" dirty="0"/>
          </a:p>
        </p:txBody>
      </p:sp>
    </p:spTree>
    <p:extLst>
      <p:ext uri="{BB962C8B-B14F-4D97-AF65-F5344CB8AC3E}">
        <p14:creationId xmlns:p14="http://schemas.microsoft.com/office/powerpoint/2010/main" val="799512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11811" y="1527779"/>
            <a:ext cx="9709392" cy="2616199"/>
          </a:xfrm>
        </p:spPr>
        <p:txBody>
          <a:bodyPr>
            <a:normAutofit/>
          </a:bodyPr>
          <a:lstStyle/>
          <a:p>
            <a:pPr lvl="0" defTabSz="914400">
              <a:spcBef>
                <a:spcPts val="0"/>
              </a:spcBef>
            </a:pPr>
            <a:r>
              <a:rPr lang="en-US" sz="3600" b="1" dirty="0">
                <a:ln>
                  <a:noFill/>
                </a:ln>
                <a:latin typeface="Times New Roman" panose="02020603050405020304" pitchFamily="18" charset="0"/>
                <a:ea typeface="+mn-ea"/>
                <a:cs typeface="Times New Roman" panose="02020603050405020304" pitchFamily="18" charset="0"/>
              </a:rPr>
              <a:t>Structural System Design and Analysis.</a:t>
            </a:r>
            <a:br>
              <a:rPr lang="en-US" sz="3600" b="1" dirty="0">
                <a:ln>
                  <a:noFill/>
                </a:ln>
                <a:latin typeface="Times New Roman" panose="02020603050405020304" pitchFamily="18" charset="0"/>
                <a:ea typeface="+mn-ea"/>
                <a:cs typeface="Times New Roman" panose="02020603050405020304" pitchFamily="18" charset="0"/>
              </a:rPr>
            </a:br>
            <a:endParaRPr lang="ar-SA"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7125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مستطيل 1"/>
              <p:cNvSpPr/>
              <p:nvPr/>
            </p:nvSpPr>
            <p:spPr>
              <a:xfrm>
                <a:off x="1895705" y="591319"/>
                <a:ext cx="7137200" cy="1692771"/>
              </a:xfrm>
              <a:prstGeom prst="rect">
                <a:avLst/>
              </a:prstGeom>
            </p:spPr>
            <p:txBody>
              <a:bodyPr wrap="square">
                <a:spAutoFit/>
              </a:bodyPr>
              <a:lstStyle/>
              <a:p>
                <a:pPr lvl="0" defTabSz="914400"/>
                <a:r>
                  <a:rPr lang="en-US" sz="2400" b="1" kern="0" dirty="0" smtClean="0">
                    <a:solidFill>
                      <a:prstClr val="black"/>
                    </a:solidFill>
                    <a:effectLst>
                      <a:glow>
                        <a:srgbClr val="000000"/>
                      </a:glow>
                      <a:reflection stA="0" endPos="0" fadeDir="0" sx="0" sy="0"/>
                    </a:effectLst>
                    <a:latin typeface="Times New Roman" panose="02020603050405020304" pitchFamily="18" charset="0"/>
                    <a:ea typeface="Times New Roman" panose="02020603050405020304" pitchFamily="18" charset="0"/>
                  </a:rPr>
                  <a:t>Preliminary dimensions of structural element </a:t>
                </a:r>
                <a:br>
                  <a:rPr lang="en-US" sz="2400" b="1" kern="0" dirty="0" smtClean="0">
                    <a:solidFill>
                      <a:prstClr val="black"/>
                    </a:solidFill>
                    <a:effectLst>
                      <a:glow>
                        <a:srgbClr val="000000"/>
                      </a:glow>
                      <a:reflection stA="0" endPos="0" fadeDir="0" sx="0" sy="0"/>
                    </a:effectLst>
                    <a:latin typeface="Times New Roman" panose="02020603050405020304" pitchFamily="18" charset="0"/>
                    <a:ea typeface="Times New Roman" panose="02020603050405020304" pitchFamily="18" charset="0"/>
                  </a:rPr>
                </a:br>
                <a:endParaRPr lang="en-US" sz="2400" b="1" kern="0" dirty="0">
                  <a:solidFill>
                    <a:prstClr val="black"/>
                  </a:solidFill>
                  <a:effectLst>
                    <a:glow>
                      <a:srgbClr val="000000"/>
                    </a:glow>
                    <a:reflection stA="0" endPos="0" fadeDir="0" sx="0" sy="0"/>
                  </a:effectLst>
                  <a:latin typeface="Times New Roman" panose="02020603050405020304" pitchFamily="18" charset="0"/>
                  <a:ea typeface="Times New Roman" panose="02020603050405020304" pitchFamily="18" charset="0"/>
                </a:endParaRPr>
              </a:p>
              <a:p>
                <a:pPr marL="342900" lvl="0" indent="-342900" defTabSz="914400">
                  <a:buFont typeface="+mj-lt"/>
                  <a:buAutoNum type="arabicPeriod"/>
                </a:pPr>
                <a:r>
                  <a:rPr lang="en-US" sz="2800" dirty="0">
                    <a:solidFill>
                      <a:prstClr val="black"/>
                    </a:solidFill>
                    <a:latin typeface="Times New Roman" panose="02020603050405020304" pitchFamily="18" charset="0"/>
                    <a:cs typeface="Times New Roman" panose="02020603050405020304" pitchFamily="18" charset="0"/>
                  </a:rPr>
                  <a:t>Slab </a:t>
                </a:r>
                <a:r>
                  <a:rPr lang="en-US" sz="2800" dirty="0" smtClean="0">
                    <a:solidFill>
                      <a:prstClr val="black"/>
                    </a:solidFill>
                    <a:latin typeface="Times New Roman" panose="02020603050405020304" pitchFamily="18" charset="0"/>
                    <a:cs typeface="Times New Roman" panose="02020603050405020304" pitchFamily="18" charset="0"/>
                  </a:rPr>
                  <a:t>thickness:</a:t>
                </a:r>
                <a:r>
                  <a:rPr lang="en-US" sz="2800" dirty="0">
                    <a:solidFill>
                      <a:srgbClr val="000000"/>
                    </a:solidFill>
                    <a:ea typeface="Calibri" panose="020F0502020204030204" pitchFamily="34" charset="0"/>
                  </a:rPr>
                  <a:t> </a:t>
                </a:r>
                <a14:m>
                  <m:oMath xmlns:m="http://schemas.openxmlformats.org/officeDocument/2006/math">
                    <m:r>
                      <a:rPr lang="en-US" sz="2800" i="1">
                        <a:solidFill>
                          <a:srgbClr val="000000"/>
                        </a:solidFill>
                        <a:latin typeface="Cambria Math" panose="02040503050406030204" pitchFamily="18" charset="0"/>
                        <a:ea typeface="Calibri" panose="020F0502020204030204" pitchFamily="34" charset="0"/>
                      </a:rPr>
                      <m:t>h</m:t>
                    </m:r>
                    <m:r>
                      <a:rPr lang="en-US" sz="2800" i="1">
                        <a:solidFill>
                          <a:srgbClr val="000000"/>
                        </a:solidFill>
                        <a:latin typeface="Cambria Math" panose="02040503050406030204" pitchFamily="18" charset="0"/>
                        <a:ea typeface="Calibri" panose="020F0502020204030204" pitchFamily="34" charset="0"/>
                      </a:rPr>
                      <m:t>=</m:t>
                    </m:r>
                    <m:r>
                      <a:rPr lang="en-US" sz="2800" i="1">
                        <a:solidFill>
                          <a:srgbClr val="000000"/>
                        </a:solidFill>
                        <a:latin typeface="Cambria Math"/>
                        <a:ea typeface="Calibri" panose="020F0502020204030204" pitchFamily="34" charset="0"/>
                      </a:rPr>
                      <m:t>320</m:t>
                    </m:r>
                    <m:r>
                      <a:rPr lang="en-US" sz="2800" i="1">
                        <a:solidFill>
                          <a:srgbClr val="000000"/>
                        </a:solidFill>
                        <a:latin typeface="Cambria Math" panose="02040503050406030204" pitchFamily="18" charset="0"/>
                        <a:ea typeface="Calibri" panose="020F0502020204030204" pitchFamily="34" charset="0"/>
                      </a:rPr>
                      <m:t> </m:t>
                    </m:r>
                    <m:r>
                      <a:rPr lang="en-US" sz="2800" i="1">
                        <a:solidFill>
                          <a:srgbClr val="000000"/>
                        </a:solidFill>
                        <a:latin typeface="Cambria Math" panose="02040503050406030204" pitchFamily="18" charset="0"/>
                        <a:ea typeface="Calibri" panose="020F0502020204030204" pitchFamily="34" charset="0"/>
                      </a:rPr>
                      <m:t>𝑚𝑚</m:t>
                    </m:r>
                    <m:r>
                      <a:rPr lang="en-US" sz="2800" i="1">
                        <a:solidFill>
                          <a:srgbClr val="000000"/>
                        </a:solidFill>
                        <a:latin typeface="Cambria Math"/>
                        <a:ea typeface="Calibri" panose="020F0502020204030204" pitchFamily="34" charset="0"/>
                      </a:rPr>
                      <m:t> </m:t>
                    </m:r>
                  </m:oMath>
                </a14:m>
                <a:endParaRPr lang="en-US" sz="2800" dirty="0">
                  <a:solidFill>
                    <a:prstClr val="black"/>
                  </a:solidFill>
                  <a:latin typeface="Times New Roman" panose="02020603050405020304" pitchFamily="18" charset="0"/>
                  <a:cs typeface="Times New Roman" panose="02020603050405020304" pitchFamily="18" charset="0"/>
                </a:endParaRPr>
              </a:p>
              <a:p>
                <a:pPr marL="342900" lvl="0" indent="-342900" defTabSz="914400">
                  <a:buFont typeface="+mj-lt"/>
                  <a:buAutoNum type="arabicPeriod"/>
                </a:pPr>
                <a:r>
                  <a:rPr lang="en-US" sz="2800" dirty="0">
                    <a:solidFill>
                      <a:prstClr val="black"/>
                    </a:solidFill>
                    <a:latin typeface="Times New Roman" panose="02020603050405020304" pitchFamily="18" charset="0"/>
                    <a:cs typeface="Times New Roman" panose="02020603050405020304" pitchFamily="18" charset="0"/>
                  </a:rPr>
                  <a:t>Beams </a:t>
                </a:r>
                <a:r>
                  <a:rPr lang="en-US" sz="2800" dirty="0" smtClean="0">
                    <a:solidFill>
                      <a:prstClr val="black"/>
                    </a:solidFill>
                    <a:latin typeface="Times New Roman" panose="02020603050405020304" pitchFamily="18" charset="0"/>
                    <a:cs typeface="Times New Roman" panose="02020603050405020304" pitchFamily="18" charset="0"/>
                  </a:rPr>
                  <a:t>dimensions:</a:t>
                </a:r>
                <a:endParaRPr lang="en-US" sz="2800" dirty="0">
                  <a:solidFill>
                    <a:prstClr val="black"/>
                  </a:solidFill>
                  <a:latin typeface="Times New Roman" panose="02020603050405020304" pitchFamily="18" charset="0"/>
                  <a:cs typeface="Times New Roman" panose="02020603050405020304" pitchFamily="18" charset="0"/>
                </a:endParaRPr>
              </a:p>
            </p:txBody>
          </p:sp>
        </mc:Choice>
        <mc:Fallback xmlns="">
          <p:sp>
            <p:nvSpPr>
              <p:cNvPr id="2" name="مستطيل 1"/>
              <p:cNvSpPr>
                <a:spLocks noRot="1" noChangeAspect="1" noMove="1" noResize="1" noEditPoints="1" noAdjustHandles="1" noChangeArrowheads="1" noChangeShapeType="1" noTextEdit="1"/>
              </p:cNvSpPr>
              <p:nvPr/>
            </p:nvSpPr>
            <p:spPr>
              <a:xfrm>
                <a:off x="1895705" y="591319"/>
                <a:ext cx="7137200" cy="1692771"/>
              </a:xfrm>
              <a:prstGeom prst="rect">
                <a:avLst/>
              </a:prstGeom>
              <a:blipFill rotWithShape="0">
                <a:blip r:embed="rId2"/>
                <a:stretch>
                  <a:fillRect l="-1537" t="-2878" b="-8993"/>
                </a:stretch>
              </a:blipFill>
            </p:spPr>
            <p:txBody>
              <a:bodyPr/>
              <a:lstStyle/>
              <a:p>
                <a:r>
                  <a:rPr lang="en-GB">
                    <a:noFill/>
                  </a:rPr>
                  <a:t> </a:t>
                </a:r>
              </a:p>
            </p:txBody>
          </p:sp>
        </mc:Fallback>
      </mc:AlternateContent>
      <p:graphicFrame>
        <p:nvGraphicFramePr>
          <p:cNvPr id="3" name="جدول 1"/>
          <p:cNvGraphicFramePr>
            <a:graphicFrameLocks noGrp="1"/>
          </p:cNvGraphicFramePr>
          <p:nvPr>
            <p:extLst/>
          </p:nvPr>
        </p:nvGraphicFramePr>
        <p:xfrm>
          <a:off x="2019199" y="2461440"/>
          <a:ext cx="7362092" cy="3807073"/>
        </p:xfrm>
        <a:graphic>
          <a:graphicData uri="http://schemas.openxmlformats.org/drawingml/2006/table">
            <a:tbl>
              <a:tblPr rtl="1" firstRow="1" firstCol="1" bandRow="1">
                <a:tableStyleId>{5C22544A-7EE6-4342-B048-85BDC9FD1C3A}</a:tableStyleId>
              </a:tblPr>
              <a:tblGrid>
                <a:gridCol w="2636699"/>
                <a:gridCol w="2636699"/>
                <a:gridCol w="2088694"/>
              </a:tblGrid>
              <a:tr h="586156">
                <a:tc>
                  <a:txBody>
                    <a:bodyPr/>
                    <a:lstStyle/>
                    <a:p>
                      <a:pPr algn="ctr" rtl="0">
                        <a:lnSpc>
                          <a:spcPct val="150000"/>
                        </a:lnSpc>
                        <a:spcAft>
                          <a:spcPts val="0"/>
                        </a:spcAft>
                      </a:pPr>
                      <a:r>
                        <a:rPr lang="en-GB" sz="1800" dirty="0">
                          <a:solidFill>
                            <a:schemeClr val="tx1"/>
                          </a:solidFill>
                          <a:effectLst/>
                          <a:latin typeface="Times New Roman" panose="02020603050405020304" pitchFamily="18" charset="0"/>
                          <a:cs typeface="Times New Roman" panose="02020603050405020304" pitchFamily="18" charset="0"/>
                        </a:rPr>
                        <a:t>Width (mm)</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50000"/>
                        </a:lnSpc>
                        <a:spcAft>
                          <a:spcPts val="0"/>
                        </a:spcAft>
                      </a:pPr>
                      <a:r>
                        <a:rPr lang="en-GB" sz="1800" dirty="0">
                          <a:solidFill>
                            <a:schemeClr val="tx1"/>
                          </a:solidFill>
                          <a:effectLst/>
                          <a:latin typeface="Times New Roman" panose="02020603050405020304" pitchFamily="18" charset="0"/>
                          <a:cs typeface="Times New Roman" panose="02020603050405020304" pitchFamily="18" charset="0"/>
                        </a:rPr>
                        <a:t>Depth (mm)</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50000"/>
                        </a:lnSpc>
                        <a:spcAft>
                          <a:spcPts val="0"/>
                        </a:spcAft>
                      </a:pPr>
                      <a:r>
                        <a:rPr lang="en-GB" sz="1800" dirty="0">
                          <a:solidFill>
                            <a:schemeClr val="tx1"/>
                          </a:solidFill>
                          <a:effectLst/>
                          <a:latin typeface="Times New Roman" panose="02020603050405020304" pitchFamily="18" charset="0"/>
                          <a:cs typeface="Times New Roman" panose="02020603050405020304" pitchFamily="18" charset="0"/>
                        </a:rPr>
                        <a:t>Beam name</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1700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320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B1</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300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320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B2</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900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320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B3</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300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500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B4</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1300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320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B5</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400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600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B6</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460131">
                <a:tc>
                  <a:txBody>
                    <a:bodyPr/>
                    <a:lstStyle/>
                    <a:p>
                      <a:pPr algn="ctr" rtl="0">
                        <a:lnSpc>
                          <a:spcPct val="150000"/>
                        </a:lnSpc>
                        <a:spcAft>
                          <a:spcPts val="0"/>
                        </a:spcAft>
                      </a:pPr>
                      <a:r>
                        <a:rPr lang="en-GB" sz="1800" b="0" dirty="0">
                          <a:solidFill>
                            <a:schemeClr val="tx1"/>
                          </a:solidFill>
                          <a:effectLst/>
                          <a:latin typeface="Times New Roman" panose="02020603050405020304" pitchFamily="18" charset="0"/>
                          <a:cs typeface="Times New Roman" panose="02020603050405020304" pitchFamily="18" charset="0"/>
                        </a:rPr>
                        <a:t>300</a:t>
                      </a:r>
                      <a:endParaRPr lang="en-US" sz="18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0" dirty="0">
                          <a:effectLst/>
                          <a:latin typeface="Times New Roman" panose="02020603050405020304" pitchFamily="18" charset="0"/>
                          <a:cs typeface="Times New Roman" panose="02020603050405020304" pitchFamily="18" charset="0"/>
                        </a:rPr>
                        <a:t>300</a:t>
                      </a:r>
                      <a:endParaRPr lang="en-US" sz="1800" b="0" dirty="0">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rtl="0">
                        <a:lnSpc>
                          <a:spcPct val="150000"/>
                        </a:lnSpc>
                        <a:spcAft>
                          <a:spcPts val="0"/>
                        </a:spcAft>
                      </a:pPr>
                      <a:r>
                        <a:rPr lang="en-GB" sz="1800" b="1" dirty="0">
                          <a:effectLst/>
                          <a:latin typeface="Times New Roman" panose="02020603050405020304" pitchFamily="18" charset="0"/>
                          <a:cs typeface="Times New Roman" panose="02020603050405020304" pitchFamily="18" charset="0"/>
                        </a:rPr>
                        <a:t>B7</a:t>
                      </a:r>
                      <a:endParaRPr lang="en-US" sz="1800" b="1"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Tree>
    <p:extLst>
      <p:ext uri="{BB962C8B-B14F-4D97-AF65-F5344CB8AC3E}">
        <p14:creationId xmlns:p14="http://schemas.microsoft.com/office/powerpoint/2010/main" val="1246833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nvPr>
        </p:nvGraphicFramePr>
        <p:xfrm>
          <a:off x="2702255" y="1214649"/>
          <a:ext cx="7178725" cy="5072820"/>
        </p:xfrm>
        <a:graphic>
          <a:graphicData uri="http://schemas.openxmlformats.org/drawingml/2006/table">
            <a:tbl>
              <a:tblPr firstRow="1" firstCol="1" bandRow="1">
                <a:tableStyleId>{5C22544A-7EE6-4342-B048-85BDC9FD1C3A}</a:tableStyleId>
              </a:tblPr>
              <a:tblGrid>
                <a:gridCol w="2098430"/>
                <a:gridCol w="3044505"/>
                <a:gridCol w="2035790"/>
              </a:tblGrid>
              <a:tr h="546540">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Name</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Dimensions(mm)</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a:p>
                  </a:txBody>
                  <a:tcPr/>
                </a:tc>
              </a:tr>
              <a:tr h="372155">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C1</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Diameter</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750</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5014">
                <a:tc>
                  <a:txBody>
                    <a:bodyPr/>
                    <a:lstStyle/>
                    <a:p>
                      <a:pPr>
                        <a:lnSpc>
                          <a:spcPct val="107000"/>
                        </a:lnSpc>
                      </a:pPr>
                      <a:endParaRPr lang="en-US" sz="1800" dirty="0">
                        <a:solidFill>
                          <a:schemeClr val="tx1"/>
                        </a:solidFill>
                        <a:effectLst/>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Length</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Width</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C2</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750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750</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C3</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650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650</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C4</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800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800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C5</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1100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400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C6</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1200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400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C7</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1300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400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C8</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1400</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400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C9</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a:solidFill>
                            <a:schemeClr val="tx1"/>
                          </a:solidFill>
                          <a:effectLst/>
                          <a:latin typeface="Times New Roman" panose="02020603050405020304" pitchFamily="18" charset="0"/>
                          <a:cs typeface="Times New Roman" panose="02020603050405020304" pitchFamily="18" charset="0"/>
                        </a:rPr>
                        <a:t>1000</a:t>
                      </a:r>
                      <a:endParaRPr lang="en-US" sz="18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400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155">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C10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900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solidFill>
                            <a:schemeClr val="tx1"/>
                          </a:solidFill>
                          <a:effectLst/>
                          <a:latin typeface="Times New Roman" panose="02020603050405020304" pitchFamily="18" charset="0"/>
                          <a:cs typeface="Times New Roman" panose="02020603050405020304" pitchFamily="18" charset="0"/>
                        </a:rPr>
                        <a:t>300</a:t>
                      </a:r>
                      <a:endParaRPr lang="en-US" sz="18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مستطيل 2"/>
          <p:cNvSpPr/>
          <p:nvPr/>
        </p:nvSpPr>
        <p:spPr>
          <a:xfrm>
            <a:off x="2587954" y="495228"/>
            <a:ext cx="3661580" cy="523220"/>
          </a:xfrm>
          <a:prstGeom prst="rect">
            <a:avLst/>
          </a:prstGeom>
        </p:spPr>
        <p:txBody>
          <a:bodyPr wrap="none">
            <a:spAutoFit/>
          </a:bodyPr>
          <a:lstStyle/>
          <a:p>
            <a:pPr lvl="0"/>
            <a:r>
              <a:rPr lang="en-US" sz="2800" dirty="0" smtClean="0">
                <a:solidFill>
                  <a:prstClr val="black"/>
                </a:solidFill>
                <a:latin typeface="Times New Roman" panose="02020603050405020304" pitchFamily="18" charset="0"/>
                <a:cs typeface="Times New Roman" panose="02020603050405020304" pitchFamily="18" charset="0"/>
              </a:rPr>
              <a:t>3. </a:t>
            </a:r>
            <a:r>
              <a:rPr lang="en-US" sz="2800" dirty="0">
                <a:solidFill>
                  <a:prstClr val="black"/>
                </a:solidFill>
                <a:latin typeface="Times New Roman" panose="02020603050405020304" pitchFamily="18" charset="0"/>
                <a:cs typeface="Times New Roman" panose="02020603050405020304" pitchFamily="18" charset="0"/>
              </a:rPr>
              <a:t>Columns </a:t>
            </a:r>
            <a:r>
              <a:rPr lang="en-US" sz="2800" dirty="0" smtClean="0">
                <a:solidFill>
                  <a:prstClr val="black"/>
                </a:solidFill>
                <a:latin typeface="Times New Roman" panose="02020603050405020304" pitchFamily="18" charset="0"/>
                <a:cs typeface="Times New Roman" panose="02020603050405020304" pitchFamily="18" charset="0"/>
              </a:rPr>
              <a:t>dimensions:</a:t>
            </a:r>
            <a:endParaRPr lang="en-US" sz="2800" dirty="0">
              <a:solidFill>
                <a:prstClr val="black"/>
              </a:solidFill>
              <a:latin typeface="Times New Roman" panose="02020603050405020304" pitchFamily="18" charset="0"/>
              <a:cs typeface="Times New Roman" panose="02020603050405020304" pitchFamily="18" charset="0"/>
            </a:endParaRPr>
          </a:p>
        </p:txBody>
      </p:sp>
      <p:sp>
        <p:nvSpPr>
          <p:cNvPr id="4" name="مربع نص 3"/>
          <p:cNvSpPr txBox="1"/>
          <p:nvPr/>
        </p:nvSpPr>
        <p:spPr>
          <a:xfrm>
            <a:off x="2587954" y="6294913"/>
            <a:ext cx="7151427" cy="400110"/>
          </a:xfrm>
          <a:prstGeom prst="rect">
            <a:avLst/>
          </a:prstGeom>
          <a:noFill/>
        </p:spPr>
        <p:txBody>
          <a:bodyPr wrap="square" rtlCol="1">
            <a:spAutoFit/>
          </a:bodyPr>
          <a:lstStyle/>
          <a:p>
            <a:r>
              <a:rPr lang="en-US" sz="2000" dirty="0" smtClean="0">
                <a:latin typeface="Times New Roman" panose="02020603050405020304" pitchFamily="18" charset="0"/>
                <a:cs typeface="Times New Roman" panose="02020603050405020304" pitchFamily="18" charset="0"/>
              </a:rPr>
              <a:t>The columns centers layout attach to the hard copy</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94778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8546" y="1252880"/>
            <a:ext cx="6096000" cy="523220"/>
          </a:xfrm>
          <a:prstGeom prst="rect">
            <a:avLst/>
          </a:prstGeom>
        </p:spPr>
        <p:txBody>
          <a:bodyPr>
            <a:spAutoFit/>
          </a:bodyPr>
          <a:lstStyle/>
          <a:p>
            <a:pPr lvl="0" defTabSz="914400"/>
            <a:r>
              <a:rPr lang="en-US" sz="2800" dirty="0" smtClean="0">
                <a:solidFill>
                  <a:prstClr val="black"/>
                </a:solidFill>
                <a:latin typeface="Times New Roman" panose="02020603050405020304" pitchFamily="18" charset="0"/>
                <a:cs typeface="Times New Roman" panose="02020603050405020304" pitchFamily="18" charset="0"/>
              </a:rPr>
              <a:t>4.Walls Dimensions:</a:t>
            </a:r>
            <a:endParaRPr lang="en-US" sz="2800" dirty="0">
              <a:solidFill>
                <a:prstClr val="black"/>
              </a:solidFill>
              <a:latin typeface="Times New Roman" panose="02020603050405020304" pitchFamily="18" charset="0"/>
              <a:cs typeface="Times New Roman" panose="02020603050405020304" pitchFamily="18" charset="0"/>
            </a:endParaRPr>
          </a:p>
        </p:txBody>
      </p:sp>
      <p:graphicFrame>
        <p:nvGraphicFramePr>
          <p:cNvPr id="3" name="جدول 1"/>
          <p:cNvGraphicFramePr>
            <a:graphicFrameLocks noGrp="1"/>
          </p:cNvGraphicFramePr>
          <p:nvPr>
            <p:extLst/>
          </p:nvPr>
        </p:nvGraphicFramePr>
        <p:xfrm>
          <a:off x="1907626" y="2057401"/>
          <a:ext cx="8497615" cy="3279226"/>
        </p:xfrm>
        <a:graphic>
          <a:graphicData uri="http://schemas.openxmlformats.org/drawingml/2006/table">
            <a:tbl>
              <a:tblPr rtl="1" firstRow="1" firstCol="1" bandRow="1">
                <a:tableStyleId>{5C22544A-7EE6-4342-B048-85BDC9FD1C3A}</a:tableStyleId>
              </a:tblPr>
              <a:tblGrid>
                <a:gridCol w="3288136"/>
                <a:gridCol w="3368602"/>
                <a:gridCol w="1840877"/>
              </a:tblGrid>
              <a:tr h="676369">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Thickness </a:t>
                      </a:r>
                      <a:r>
                        <a:rPr lang="en-GB" sz="2000" dirty="0">
                          <a:solidFill>
                            <a:schemeClr val="tx1"/>
                          </a:solidFill>
                          <a:effectLst/>
                          <a:latin typeface="Times New Roman" panose="02020603050405020304" pitchFamily="18" charset="0"/>
                          <a:cs typeface="Times New Roman" panose="02020603050405020304" pitchFamily="18" charset="0"/>
                        </a:rPr>
                        <a:t>(mm)</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Wall </a:t>
                      </a:r>
                      <a:r>
                        <a:rPr lang="en-GB" sz="2000" dirty="0">
                          <a:solidFill>
                            <a:schemeClr val="tx1"/>
                          </a:solidFill>
                          <a:effectLst/>
                          <a:latin typeface="Times New Roman" panose="02020603050405020304" pitchFamily="18" charset="0"/>
                          <a:cs typeface="Times New Roman" panose="02020603050405020304" pitchFamily="18" charset="0"/>
                        </a:rPr>
                        <a:t>name</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NO.</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676369">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300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a:ea typeface="Calibri"/>
                        </a:rPr>
                        <a:t>Retaining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W1</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676369">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200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Elevator shear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W2</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1250119">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400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a:ea typeface="Calibri"/>
                        </a:rPr>
                        <a:t>Middle shear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W3</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bl>
          </a:graphicData>
        </a:graphic>
      </p:graphicFrame>
    </p:spTree>
    <p:extLst>
      <p:ext uri="{BB962C8B-B14F-4D97-AF65-F5344CB8AC3E}">
        <p14:creationId xmlns:p14="http://schemas.microsoft.com/office/powerpoint/2010/main" val="3739881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 xmlns:a16="http://schemas.microsoft.com/office/drawing/2014/main" id="{5F4EECBD-CEFB-4545-A5FE-4D679D0284A6}"/>
              </a:ext>
            </a:extLst>
          </p:cNvPr>
          <p:cNvSpPr txBox="1">
            <a:spLocks/>
          </p:cNvSpPr>
          <p:nvPr/>
        </p:nvSpPr>
        <p:spPr>
          <a:xfrm>
            <a:off x="1702582" y="3760694"/>
            <a:ext cx="9755188" cy="2362200"/>
          </a:xfrm>
          <a:prstGeom prst="rect">
            <a:avLst/>
          </a:prstGeom>
        </p:spPr>
        <p:txBody>
          <a:bodyPr vert="horz" lIns="121899" tIns="60949" rIns="121899" bIns="60949">
            <a:normAutofit/>
          </a:bodyPr>
          <a:lstStyle/>
          <a:p>
            <a:endParaRPr lang="en-US" sz="2800" dirty="0"/>
          </a:p>
          <a:p>
            <a:r>
              <a:rPr lang="en-US" sz="2800" dirty="0"/>
              <a:t> </a:t>
            </a:r>
            <a:r>
              <a:rPr lang="en-US" sz="2400" b="1" dirty="0">
                <a:latin typeface="Times New Roman" panose="02020603050405020304" pitchFamily="18" charset="0"/>
                <a:cs typeface="Times New Roman" panose="02020603050405020304" pitchFamily="18" charset="0"/>
              </a:rPr>
              <a:t>Under </a:t>
            </a:r>
            <a:r>
              <a:rPr lang="en-US" sz="2400" b="1" dirty="0" smtClean="0">
                <a:latin typeface="Times New Roman" panose="02020603050405020304" pitchFamily="18" charset="0"/>
                <a:cs typeface="Times New Roman" panose="02020603050405020304" pitchFamily="18" charset="0"/>
              </a:rPr>
              <a:t>Supervision of :    </a:t>
            </a:r>
            <a:r>
              <a:rPr lang="en-US" sz="2400" dirty="0" smtClean="0">
                <a:latin typeface="Times New Roman" panose="02020603050405020304" pitchFamily="18" charset="0"/>
                <a:cs typeface="Times New Roman" panose="02020603050405020304" pitchFamily="18" charset="0"/>
              </a:rPr>
              <a:t>Dr</a:t>
            </a:r>
            <a:r>
              <a:rPr lang="en-US" sz="2400" dirty="0">
                <a:latin typeface="Times New Roman" panose="02020603050405020304" pitchFamily="18" charset="0"/>
                <a:cs typeface="Times New Roman" panose="02020603050405020304" pitchFamily="18" charset="0"/>
              </a:rPr>
              <a:t>. Hind </a:t>
            </a:r>
            <a:r>
              <a:rPr lang="en-US" sz="2400" dirty="0" smtClean="0">
                <a:latin typeface="Times New Roman" panose="02020603050405020304" pitchFamily="18" charset="0"/>
                <a:cs typeface="Times New Roman" panose="02020603050405020304" pitchFamily="18" charset="0"/>
              </a:rPr>
              <a:t>Tbaileh</a:t>
            </a:r>
          </a:p>
          <a:p>
            <a:endParaRPr lang="en-US" sz="3400" dirty="0">
              <a:solidFill>
                <a:srgbClr val="002060"/>
              </a:solidFill>
            </a:endParaRPr>
          </a:p>
          <a:p>
            <a:r>
              <a:rPr lang="en-US" sz="2400" b="1" dirty="0" smtClean="0">
                <a:latin typeface="Times New Roman" panose="02020603050405020304" pitchFamily="18" charset="0"/>
                <a:cs typeface="Times New Roman" panose="02020603050405020304" pitchFamily="18" charset="0"/>
              </a:rPr>
              <a:t>Academic Year</a:t>
            </a:r>
            <a:r>
              <a:rPr lang="en-US" sz="2400" b="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2021-2022</a:t>
            </a:r>
          </a:p>
        </p:txBody>
      </p:sp>
      <p:sp>
        <p:nvSpPr>
          <p:cNvPr id="3" name="Content Placeholder 2">
            <a:extLst>
              <a:ext uri="{FF2B5EF4-FFF2-40B4-BE49-F238E27FC236}">
                <a16:creationId xmlns="" xmlns:a16="http://schemas.microsoft.com/office/drawing/2014/main" id="{7E522C7F-2A88-4B6E-B153-2D48C1E133E1}"/>
              </a:ext>
            </a:extLst>
          </p:cNvPr>
          <p:cNvSpPr txBox="1">
            <a:spLocks/>
          </p:cNvSpPr>
          <p:nvPr/>
        </p:nvSpPr>
        <p:spPr>
          <a:xfrm>
            <a:off x="1789112" y="735106"/>
            <a:ext cx="8312831" cy="3025588"/>
          </a:xfrm>
          <a:prstGeom prst="rect">
            <a:avLst/>
          </a:prstGeom>
        </p:spPr>
        <p:txBody>
          <a:bodyPr>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b="1" dirty="0">
                <a:solidFill>
                  <a:schemeClr val="tx1"/>
                </a:solidFill>
                <a:latin typeface="Times New Roman" panose="02020603050405020304" pitchFamily="18" charset="0"/>
                <a:cs typeface="Times New Roman" panose="02020603050405020304" pitchFamily="18" charset="0"/>
              </a:rPr>
              <a:t>Prepared</a:t>
            </a:r>
            <a:r>
              <a:rPr lang="en-US" sz="3000" b="1" dirty="0">
                <a:solidFill>
                  <a:schemeClr val="tx1"/>
                </a:solidFill>
                <a:latin typeface="Times New Roman" panose="02020603050405020304" pitchFamily="18" charset="0"/>
                <a:cs typeface="Times New Roman" panose="02020603050405020304" pitchFamily="18" charset="0"/>
              </a:rPr>
              <a:t> by</a:t>
            </a:r>
            <a:r>
              <a:rPr lang="en-US" sz="3100" b="1" dirty="0">
                <a:solidFill>
                  <a:schemeClr val="tx1"/>
                </a:solidFill>
                <a:latin typeface="Times New Roman" panose="02020603050405020304" pitchFamily="18" charset="0"/>
                <a:cs typeface="Times New Roman" panose="02020603050405020304" pitchFamily="18" charset="0"/>
              </a:rPr>
              <a:t>: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0" indent="0">
              <a:buFont typeface="Arial"/>
              <a:buNone/>
            </a:pPr>
            <a:r>
              <a:rPr lang="en-US" sz="2500" dirty="0">
                <a:latin typeface="Times New Roman" panose="02020603050405020304" pitchFamily="18" charset="0"/>
                <a:cs typeface="Times New Roman" panose="02020603050405020304" pitchFamily="18" charset="0"/>
              </a:rPr>
              <a:t> </a:t>
            </a:r>
            <a:r>
              <a:rPr lang="en-US" sz="25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Musa’b </a:t>
            </a:r>
            <a:r>
              <a:rPr lang="en-US" dirty="0">
                <a:latin typeface="Times New Roman" panose="02020603050405020304" pitchFamily="18" charset="0"/>
                <a:cs typeface="Times New Roman" panose="02020603050405020304" pitchFamily="18" charset="0"/>
              </a:rPr>
              <a:t>Imad Fahed</a:t>
            </a:r>
          </a:p>
          <a:p>
            <a:pPr marL="0" indent="0">
              <a:buFont typeface="Arial"/>
              <a:buNone/>
            </a:pPr>
            <a:r>
              <a:rPr lang="en-US" dirty="0">
                <a:latin typeface="Times New Roman" panose="02020603050405020304" pitchFamily="18" charset="0"/>
                <a:cs typeface="Times New Roman" panose="02020603050405020304" pitchFamily="18" charset="0"/>
              </a:rPr>
              <a:t>                             “Mohammad Eyad” Samer </a:t>
            </a:r>
            <a:r>
              <a:rPr lang="en-US" dirty="0" smtClean="0">
                <a:latin typeface="Times New Roman" panose="02020603050405020304" pitchFamily="18" charset="0"/>
                <a:cs typeface="Times New Roman" panose="02020603050405020304" pitchFamily="18" charset="0"/>
              </a:rPr>
              <a:t>Al-Amoudi </a:t>
            </a:r>
          </a:p>
          <a:p>
            <a:pPr marL="0" indent="0">
              <a:buFont typeface="Arial"/>
              <a:buNone/>
            </a:pPr>
            <a:r>
              <a:rPr lang="en-US" dirty="0" smtClean="0">
                <a:latin typeface="Times New Roman" panose="02020603050405020304" pitchFamily="18" charset="0"/>
                <a:cs typeface="Times New Roman" panose="02020603050405020304" pitchFamily="18" charset="0"/>
              </a:rPr>
              <a:t>                              Ali Raef Salous</a:t>
            </a:r>
          </a:p>
          <a:p>
            <a:pPr marL="0" indent="0">
              <a:buFont typeface="Arial"/>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“Mohammad Khaled” Jamal </a:t>
            </a:r>
            <a:r>
              <a:rPr lang="en-US" dirty="0" smtClean="0">
                <a:latin typeface="Times New Roman" panose="02020603050405020304" pitchFamily="18" charset="0"/>
                <a:cs typeface="Times New Roman" panose="02020603050405020304" pitchFamily="18" charset="0"/>
              </a:rPr>
              <a:t>Hennawi</a:t>
            </a:r>
            <a:endParaRPr lang="en-US" dirty="0">
              <a:latin typeface="Times New Roman" panose="02020603050405020304" pitchFamily="18" charset="0"/>
              <a:cs typeface="Times New Roman" panose="02020603050405020304" pitchFamily="18" charset="0"/>
            </a:endParaRPr>
          </a:p>
          <a:p>
            <a:pPr marL="0" indent="0">
              <a:buFont typeface="Arial"/>
              <a:buNone/>
            </a:pPr>
            <a:r>
              <a:rPr lang="en-US" dirty="0">
                <a:latin typeface="Times New Roman" panose="02020603050405020304" pitchFamily="18" charset="0"/>
                <a:cs typeface="Times New Roman" panose="02020603050405020304" pitchFamily="18" charset="0"/>
              </a:rPr>
              <a:t>                              Omar Bassam </a:t>
            </a:r>
            <a:r>
              <a:rPr lang="en-US" dirty="0" smtClean="0">
                <a:latin typeface="Times New Roman" panose="02020603050405020304" pitchFamily="18" charset="0"/>
                <a:cs typeface="Times New Roman" panose="02020603050405020304" pitchFamily="18" charset="0"/>
              </a:rPr>
              <a:t>Shami</a:t>
            </a:r>
            <a:endParaRPr lang="en-US" dirty="0">
              <a:latin typeface="Times New Roman" panose="02020603050405020304" pitchFamily="18" charset="0"/>
              <a:cs typeface="Times New Roman" panose="02020603050405020304" pitchFamily="18" charset="0"/>
            </a:endParaRPr>
          </a:p>
          <a:p>
            <a:pPr>
              <a:buFont typeface="Arial"/>
              <a:buNone/>
            </a:pPr>
            <a:endParaRPr lang="en-US" sz="3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69379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11812" y="609686"/>
            <a:ext cx="4749249" cy="461665"/>
          </a:xfrm>
          <a:prstGeom prst="rect">
            <a:avLst/>
          </a:prstGeom>
        </p:spPr>
        <p:txBody>
          <a:bodyPr wrap="none">
            <a:spAutoFit/>
          </a:bodyPr>
          <a:lstStyle/>
          <a:p>
            <a:pPr lvl="0" defTabSz="914400">
              <a:spcBef>
                <a:spcPts val="773"/>
              </a:spcBef>
              <a:buClr>
                <a:srgbClr val="C00000"/>
              </a:buClr>
              <a:buSzPct val="85000"/>
              <a:defRPr/>
            </a:pPr>
            <a:r>
              <a:rPr lang="en-US" sz="2400" b="1" dirty="0" smtClean="0">
                <a:solidFill>
                  <a:prstClr val="black"/>
                </a:solidFill>
                <a:latin typeface="Times New Roman" panose="02020603050405020304" pitchFamily="18" charset="0"/>
                <a:cs typeface="Times New Roman" panose="02020603050405020304" pitchFamily="18" charset="0"/>
              </a:rPr>
              <a:t>Modifiers For Structural Elements</a:t>
            </a:r>
            <a:endParaRPr lang="en-US" sz="2400" b="1" dirty="0">
              <a:solidFill>
                <a:prstClr val="black"/>
              </a:solidFill>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2487" y="1251145"/>
            <a:ext cx="4719373" cy="5017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2929" y="1251145"/>
            <a:ext cx="4751004" cy="5017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3286625" y="6268617"/>
            <a:ext cx="1665841" cy="369332"/>
          </a:xfrm>
          <a:prstGeom prst="rect">
            <a:avLst/>
          </a:prstGeom>
        </p:spPr>
        <p:txBody>
          <a:bodyPr wrap="none">
            <a:spAutoFit/>
          </a:bodyPr>
          <a:lstStyle/>
          <a:p>
            <a:r>
              <a:rPr lang="en-US" dirty="0">
                <a:latin typeface="Times New Roman"/>
                <a:ea typeface="Calibri"/>
              </a:rPr>
              <a:t>Beam modifiers</a:t>
            </a:r>
            <a:endParaRPr lang="ar-SA" dirty="0"/>
          </a:p>
        </p:txBody>
      </p:sp>
      <p:sp>
        <p:nvSpPr>
          <p:cNvPr id="5" name="مستطيل 4"/>
          <p:cNvSpPr/>
          <p:nvPr/>
        </p:nvSpPr>
        <p:spPr>
          <a:xfrm>
            <a:off x="8241622" y="6268617"/>
            <a:ext cx="2807179" cy="369332"/>
          </a:xfrm>
          <a:prstGeom prst="rect">
            <a:avLst/>
          </a:prstGeom>
        </p:spPr>
        <p:txBody>
          <a:bodyPr wrap="none">
            <a:spAutoFit/>
          </a:bodyPr>
          <a:lstStyle/>
          <a:p>
            <a:r>
              <a:rPr lang="en-US" dirty="0" smtClean="0">
                <a:latin typeface="Times New Roman"/>
                <a:ea typeface="Calibri"/>
              </a:rPr>
              <a:t>Column and wall </a:t>
            </a:r>
            <a:r>
              <a:rPr lang="en-US" dirty="0">
                <a:latin typeface="Times New Roman"/>
                <a:ea typeface="Calibri"/>
              </a:rPr>
              <a:t>modifiers</a:t>
            </a:r>
            <a:endParaRPr lang="ar-SA" dirty="0"/>
          </a:p>
        </p:txBody>
      </p:sp>
    </p:spTree>
    <p:extLst>
      <p:ext uri="{BB962C8B-B14F-4D97-AF65-F5344CB8AC3E}">
        <p14:creationId xmlns:p14="http://schemas.microsoft.com/office/powerpoint/2010/main" val="2798540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233" y="1015648"/>
            <a:ext cx="4789965" cy="502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5881" y="1009525"/>
            <a:ext cx="4784842" cy="5036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2973526" y="6071880"/>
            <a:ext cx="2608406" cy="369332"/>
          </a:xfrm>
          <a:prstGeom prst="rect">
            <a:avLst/>
          </a:prstGeom>
        </p:spPr>
        <p:txBody>
          <a:bodyPr wrap="none">
            <a:spAutoFit/>
          </a:bodyPr>
          <a:lstStyle/>
          <a:p>
            <a:r>
              <a:rPr lang="en-US" dirty="0">
                <a:latin typeface="Times New Roman"/>
                <a:ea typeface="Calibri"/>
              </a:rPr>
              <a:t>One way X slab modifiers</a:t>
            </a:r>
            <a:endParaRPr lang="ar-SA" dirty="0"/>
          </a:p>
        </p:txBody>
      </p:sp>
      <p:sp>
        <p:nvSpPr>
          <p:cNvPr id="4" name="مستطيل 3"/>
          <p:cNvSpPr/>
          <p:nvPr/>
        </p:nvSpPr>
        <p:spPr>
          <a:xfrm>
            <a:off x="7936257" y="6071880"/>
            <a:ext cx="2591222" cy="369332"/>
          </a:xfrm>
          <a:prstGeom prst="rect">
            <a:avLst/>
          </a:prstGeom>
        </p:spPr>
        <p:txBody>
          <a:bodyPr wrap="none">
            <a:spAutoFit/>
          </a:bodyPr>
          <a:lstStyle/>
          <a:p>
            <a:r>
              <a:rPr lang="en-US" dirty="0">
                <a:latin typeface="Times New Roman"/>
                <a:ea typeface="Calibri"/>
              </a:rPr>
              <a:t>One way Y slab modifiers</a:t>
            </a:r>
            <a:endParaRPr lang="ar-SA" dirty="0">
              <a:latin typeface="Times New Roman"/>
              <a:ea typeface="Calibri"/>
            </a:endParaRPr>
          </a:p>
        </p:txBody>
      </p:sp>
    </p:spTree>
    <p:extLst>
      <p:ext uri="{BB962C8B-B14F-4D97-AF65-F5344CB8AC3E}">
        <p14:creationId xmlns:p14="http://schemas.microsoft.com/office/powerpoint/2010/main" val="28233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9925" y="1007868"/>
            <a:ext cx="4962525" cy="523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5108006" y="6281973"/>
            <a:ext cx="2406364" cy="369332"/>
          </a:xfrm>
          <a:prstGeom prst="rect">
            <a:avLst/>
          </a:prstGeom>
        </p:spPr>
        <p:txBody>
          <a:bodyPr wrap="none">
            <a:spAutoFit/>
          </a:bodyPr>
          <a:lstStyle/>
          <a:p>
            <a:r>
              <a:rPr lang="en-US" dirty="0">
                <a:latin typeface="Times New Roman"/>
                <a:ea typeface="Calibri"/>
              </a:rPr>
              <a:t>Two way slab modifiers</a:t>
            </a:r>
            <a:endParaRPr lang="ar-SA" dirty="0"/>
          </a:p>
        </p:txBody>
      </p:sp>
    </p:spTree>
    <p:extLst>
      <p:ext uri="{BB962C8B-B14F-4D97-AF65-F5344CB8AC3E}">
        <p14:creationId xmlns:p14="http://schemas.microsoft.com/office/powerpoint/2010/main" val="3043881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29816BC2-D07B-4400-9A7B-064BE9CC0D46}"/>
              </a:ext>
            </a:extLst>
          </p:cNvPr>
          <p:cNvSpPr>
            <a:spLocks noGrp="1"/>
          </p:cNvSpPr>
          <p:nvPr>
            <p:ph type="title"/>
          </p:nvPr>
        </p:nvSpPr>
        <p:spPr>
          <a:xfrm>
            <a:off x="1134300" y="-128789"/>
            <a:ext cx="10018713" cy="1752599"/>
          </a:xfrm>
        </p:spPr>
        <p:txBody>
          <a:bodyPr>
            <a:normAutofit/>
          </a:bodyPr>
          <a:lstStyle/>
          <a:p>
            <a:r>
              <a:rPr lang="en-US" sz="3600" b="1" dirty="0">
                <a:latin typeface="Times New Roman" panose="02020603050405020304" pitchFamily="18" charset="0"/>
                <a:cs typeface="Times New Roman" panose="02020603050405020304" pitchFamily="18" charset="0"/>
              </a:rPr>
              <a:t>3D </a:t>
            </a:r>
            <a:r>
              <a:rPr lang="en-US" sz="3600" b="1" dirty="0" smtClean="0">
                <a:latin typeface="Times New Roman" panose="02020603050405020304" pitchFamily="18" charset="0"/>
                <a:cs typeface="Times New Roman" panose="02020603050405020304" pitchFamily="18" charset="0"/>
              </a:rPr>
              <a:t>Model</a:t>
            </a:r>
            <a:r>
              <a:rPr lang="ar-JO" sz="3600" b="1" dirty="0" smtClean="0">
                <a:latin typeface="Times New Roman" panose="02020603050405020304" pitchFamily="18" charset="0"/>
                <a:cs typeface="Times New Roman" panose="02020603050405020304" pitchFamily="18" charset="0"/>
              </a:rPr>
              <a:t> </a:t>
            </a:r>
            <a:r>
              <a:rPr lang="en-US" sz="3600" b="1" dirty="0" smtClean="0">
                <a:latin typeface="Times New Roman" panose="02020603050405020304" pitchFamily="18" charset="0"/>
                <a:cs typeface="Times New Roman" panose="02020603050405020304" pitchFamily="18" charset="0"/>
              </a:rPr>
              <a:t>For The Left Side  </a:t>
            </a:r>
            <a:endParaRPr lang="en-US" sz="36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318197" y="1276081"/>
            <a:ext cx="7439536" cy="5227750"/>
          </a:xfrm>
          <a:prstGeom prst="rect">
            <a:avLst/>
          </a:prstGeom>
        </p:spPr>
      </p:pic>
    </p:spTree>
    <p:extLst>
      <p:ext uri="{BB962C8B-B14F-4D97-AF65-F5344CB8AC3E}">
        <p14:creationId xmlns:p14="http://schemas.microsoft.com/office/powerpoint/2010/main" val="2853497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704563" y="1085772"/>
            <a:ext cx="6721496" cy="5516828"/>
          </a:xfrm>
          <a:prstGeom prst="rect">
            <a:avLst/>
          </a:prstGeom>
        </p:spPr>
      </p:pic>
      <p:sp>
        <p:nvSpPr>
          <p:cNvPr id="4" name="Title 3"/>
          <p:cNvSpPr>
            <a:spLocks noGrp="1"/>
          </p:cNvSpPr>
          <p:nvPr>
            <p:ph type="title"/>
          </p:nvPr>
        </p:nvSpPr>
        <p:spPr>
          <a:xfrm>
            <a:off x="1055955" y="-254358"/>
            <a:ext cx="10018713" cy="1752599"/>
          </a:xfrm>
        </p:spPr>
        <p:txBody>
          <a:bodyPr>
            <a:normAutofit/>
          </a:bodyPr>
          <a:lstStyle/>
          <a:p>
            <a:r>
              <a:rPr lang="en-US" sz="3600" b="1" dirty="0">
                <a:latin typeface="Times New Roman" panose="02020603050405020304" pitchFamily="18" charset="0"/>
                <a:cs typeface="Times New Roman" panose="02020603050405020304" pitchFamily="18" charset="0"/>
              </a:rPr>
              <a:t>3D </a:t>
            </a:r>
            <a:r>
              <a:rPr lang="en-US" sz="3600" b="1" dirty="0" smtClean="0">
                <a:latin typeface="Times New Roman" panose="02020603050405020304" pitchFamily="18" charset="0"/>
                <a:cs typeface="Times New Roman" panose="02020603050405020304" pitchFamily="18" charset="0"/>
              </a:rPr>
              <a:t>Model</a:t>
            </a:r>
            <a:r>
              <a:rPr lang="ar-JO" sz="3600" b="1" dirty="0" smtClean="0">
                <a:latin typeface="Times New Roman" panose="02020603050405020304" pitchFamily="18" charset="0"/>
                <a:cs typeface="Times New Roman" panose="02020603050405020304" pitchFamily="18" charset="0"/>
              </a:rPr>
              <a:t> </a:t>
            </a:r>
            <a:r>
              <a:rPr lang="en-US" sz="3600" b="1" dirty="0" smtClean="0">
                <a:latin typeface="Times New Roman" panose="02020603050405020304" pitchFamily="18" charset="0"/>
                <a:cs typeface="Times New Roman" panose="02020603050405020304" pitchFamily="18" charset="0"/>
              </a:rPr>
              <a:t>For The Right Side </a:t>
            </a:r>
            <a:endParaRPr lang="en-US" sz="3600" b="1" dirty="0"/>
          </a:p>
        </p:txBody>
      </p:sp>
    </p:spTree>
    <p:extLst>
      <p:ext uri="{BB962C8B-B14F-4D97-AF65-F5344CB8AC3E}">
        <p14:creationId xmlns:p14="http://schemas.microsoft.com/office/powerpoint/2010/main" val="32508619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3351" y="2453640"/>
            <a:ext cx="10018713" cy="1752599"/>
          </a:xfrm>
        </p:spPr>
        <p:txBody>
          <a:bodyPr>
            <a:normAutofit/>
          </a:bodyPr>
          <a:lstStyle/>
          <a:p>
            <a:r>
              <a:rPr lang="en-GB" sz="3600" b="1" dirty="0">
                <a:latin typeface="Times New Roman" panose="02020603050405020304" pitchFamily="18" charset="0"/>
                <a:cs typeface="Times New Roman" panose="02020603050405020304" pitchFamily="18" charset="0"/>
              </a:rPr>
              <a:t>Beam Layout</a:t>
            </a:r>
            <a:br>
              <a:rPr lang="en-GB" sz="3600" b="1" dirty="0">
                <a:latin typeface="Times New Roman" panose="02020603050405020304" pitchFamily="18" charset="0"/>
                <a:cs typeface="Times New Roman" panose="02020603050405020304" pitchFamily="18" charset="0"/>
              </a:rPr>
            </a:br>
            <a:endParaRPr lang="en-GB"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56014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03" t="4789" r="5404" b="2113"/>
          <a:stretch/>
        </p:blipFill>
        <p:spPr>
          <a:xfrm>
            <a:off x="1005839" y="0"/>
            <a:ext cx="10634569" cy="6858000"/>
          </a:xfrm>
          <a:prstGeom prst="rect">
            <a:avLst/>
          </a:prstGeom>
        </p:spPr>
      </p:pic>
    </p:spTree>
    <p:extLst>
      <p:ext uri="{BB962C8B-B14F-4D97-AF65-F5344CB8AC3E}">
        <p14:creationId xmlns:p14="http://schemas.microsoft.com/office/powerpoint/2010/main" val="28847582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655235" y="606817"/>
            <a:ext cx="4596771" cy="461665"/>
          </a:xfrm>
          <a:prstGeom prst="rect">
            <a:avLst/>
          </a:prstGeom>
        </p:spPr>
        <p:txBody>
          <a:bodyPr wrap="none">
            <a:spAutoFit/>
          </a:bodyPr>
          <a:lstStyle/>
          <a:p>
            <a:pPr lvl="0"/>
            <a:r>
              <a:rPr lang="en-US" sz="2400" b="1" dirty="0" smtClean="0">
                <a:solidFill>
                  <a:prstClr val="black"/>
                </a:solidFill>
                <a:latin typeface="Times New Roman" panose="02020603050405020304" pitchFamily="18" charset="0"/>
                <a:cs typeface="Times New Roman" panose="02020603050405020304" pitchFamily="18" charset="0"/>
              </a:rPr>
              <a:t>The Actual Dimensions Of Beams</a:t>
            </a:r>
            <a:endParaRPr lang="en-US" sz="2400" b="1" dirty="0">
              <a:solidFill>
                <a:prstClr val="black"/>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806624" y="1260972"/>
            <a:ext cx="8293995" cy="4996212"/>
          </a:xfrm>
          <a:prstGeom prst="rect">
            <a:avLst/>
          </a:prstGeom>
        </p:spPr>
      </p:pic>
    </p:spTree>
    <p:extLst>
      <p:ext uri="{BB962C8B-B14F-4D97-AF65-F5344CB8AC3E}">
        <p14:creationId xmlns:p14="http://schemas.microsoft.com/office/powerpoint/2010/main" val="2364553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4007" y="2076718"/>
            <a:ext cx="10018713" cy="1752599"/>
          </a:xfrm>
        </p:spPr>
        <p:txBody>
          <a:bodyPr>
            <a:normAutofit/>
          </a:bodyPr>
          <a:lstStyle/>
          <a:p>
            <a:r>
              <a:rPr lang="en-US" sz="3600" b="1" dirty="0" smtClean="0">
                <a:latin typeface="Times New Roman" panose="02020603050405020304" pitchFamily="18" charset="0"/>
                <a:cs typeface="Times New Roman" panose="02020603050405020304" pitchFamily="18" charset="0"/>
              </a:rPr>
              <a:t>Columns and walls new distribution</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37675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82766" y="68366"/>
            <a:ext cx="10314774" cy="6552470"/>
          </a:xfrm>
          <a:prstGeom prst="rect">
            <a:avLst/>
          </a:prstGeom>
        </p:spPr>
      </p:pic>
      <p:sp>
        <p:nvSpPr>
          <p:cNvPr id="4" name="TextBox 3"/>
          <p:cNvSpPr txBox="1"/>
          <p:nvPr/>
        </p:nvSpPr>
        <p:spPr>
          <a:xfrm>
            <a:off x="3969522" y="3199323"/>
            <a:ext cx="2033899" cy="584775"/>
          </a:xfrm>
          <a:prstGeom prst="rect">
            <a:avLst/>
          </a:prstGeom>
          <a:noFill/>
        </p:spPr>
        <p:txBody>
          <a:bodyPr wrap="square" rtlCol="0">
            <a:spAutoFit/>
          </a:bodyPr>
          <a:lstStyle/>
          <a:p>
            <a:r>
              <a:rPr lang="en-GB" sz="3200" b="1" dirty="0" smtClean="0">
                <a:solidFill>
                  <a:srgbClr val="FF0000"/>
                </a:solidFill>
              </a:rPr>
              <a:t>Left Block</a:t>
            </a:r>
            <a:endParaRPr lang="en-GB" sz="3200" b="1" dirty="0">
              <a:solidFill>
                <a:srgbClr val="FF0000"/>
              </a:solidFill>
            </a:endParaRPr>
          </a:p>
        </p:txBody>
      </p:sp>
      <p:sp>
        <p:nvSpPr>
          <p:cNvPr id="5" name="TextBox 4"/>
          <p:cNvSpPr txBox="1"/>
          <p:nvPr/>
        </p:nvSpPr>
        <p:spPr>
          <a:xfrm>
            <a:off x="7958984" y="2539872"/>
            <a:ext cx="2560889" cy="584775"/>
          </a:xfrm>
          <a:prstGeom prst="rect">
            <a:avLst/>
          </a:prstGeom>
          <a:noFill/>
        </p:spPr>
        <p:txBody>
          <a:bodyPr wrap="square" rtlCol="0">
            <a:spAutoFit/>
          </a:bodyPr>
          <a:lstStyle/>
          <a:p>
            <a:r>
              <a:rPr lang="en-GB" sz="3200" b="1" dirty="0" smtClean="0">
                <a:solidFill>
                  <a:srgbClr val="FF0000"/>
                </a:solidFill>
              </a:rPr>
              <a:t>Right Block</a:t>
            </a:r>
            <a:endParaRPr lang="en-GB" sz="3200" b="1" dirty="0">
              <a:solidFill>
                <a:srgbClr val="FF0000"/>
              </a:solidFill>
            </a:endParaRPr>
          </a:p>
        </p:txBody>
      </p:sp>
    </p:spTree>
    <p:extLst>
      <p:ext uri="{BB962C8B-B14F-4D97-AF65-F5344CB8AC3E}">
        <p14:creationId xmlns:p14="http://schemas.microsoft.com/office/powerpoint/2010/main" val="3705831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C1EFB4-95D6-40F8-B89C-74D4F58B4522}"/>
              </a:ext>
            </a:extLst>
          </p:cNvPr>
          <p:cNvSpPr txBox="1">
            <a:spLocks/>
          </p:cNvSpPr>
          <p:nvPr/>
        </p:nvSpPr>
        <p:spPr>
          <a:xfrm>
            <a:off x="2804302" y="1007166"/>
            <a:ext cx="6399133" cy="1371600"/>
          </a:xfrm>
          <a:prstGeom prst="rect">
            <a:avLst/>
          </a:prstGeom>
        </p:spPr>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dirty="0">
                <a:latin typeface="Arial" pitchFamily="34" charset="0"/>
                <a:cs typeface="Arial" pitchFamily="34" charset="0"/>
              </a:rPr>
              <a:t>Outline</a:t>
            </a:r>
          </a:p>
        </p:txBody>
      </p:sp>
      <p:sp>
        <p:nvSpPr>
          <p:cNvPr id="3" name="Content Placeholder 2">
            <a:extLst>
              <a:ext uri="{FF2B5EF4-FFF2-40B4-BE49-F238E27FC236}">
                <a16:creationId xmlns="" xmlns:a16="http://schemas.microsoft.com/office/drawing/2014/main" id="{151FB0EC-6367-4A1F-80F5-A2FEE8583345}"/>
              </a:ext>
            </a:extLst>
          </p:cNvPr>
          <p:cNvSpPr txBox="1">
            <a:spLocks/>
          </p:cNvSpPr>
          <p:nvPr/>
        </p:nvSpPr>
        <p:spPr>
          <a:xfrm>
            <a:off x="1863165" y="2619189"/>
            <a:ext cx="10007600" cy="2349500"/>
          </a:xfrm>
          <a:prstGeom prst="rect">
            <a:avLst/>
          </a:prstGeom>
        </p:spPr>
        <p:txBody>
          <a:bodyPr>
            <a:normAutofit fontScale="92500"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US" b="1" dirty="0" smtClean="0">
                <a:latin typeface="Times New Roman" panose="02020603050405020304" pitchFamily="18" charset="0"/>
                <a:cs typeface="Times New Roman" panose="02020603050405020304" pitchFamily="18" charset="0"/>
              </a:rPr>
              <a:t>General background review</a:t>
            </a:r>
          </a:p>
          <a:p>
            <a:r>
              <a:rPr lang="en-US" b="1" dirty="0" smtClean="0">
                <a:latin typeface="Times New Roman" panose="02020603050405020304" pitchFamily="18" charset="0"/>
                <a:cs typeface="Times New Roman" panose="02020603050405020304" pitchFamily="18" charset="0"/>
              </a:rPr>
              <a:t>Seismic load analysis and </a:t>
            </a:r>
            <a:r>
              <a:rPr lang="en-US" b="1" dirty="0" smtClean="0">
                <a:latin typeface="Times New Roman" panose="02020603050405020304" pitchFamily="18" charset="0"/>
                <a:cs typeface="Times New Roman" panose="02020603050405020304" pitchFamily="18" charset="0"/>
              </a:rPr>
              <a:t>design</a:t>
            </a:r>
          </a:p>
          <a:p>
            <a:r>
              <a:rPr lang="en-US" b="1" dirty="0" smtClean="0">
                <a:latin typeface="Times New Roman" panose="02020603050405020304" pitchFamily="18" charset="0"/>
                <a:cs typeface="Times New Roman" panose="02020603050405020304" pitchFamily="18" charset="0"/>
              </a:rPr>
              <a:t>Model Verification </a:t>
            </a:r>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Design of the structural element</a:t>
            </a:r>
          </a:p>
          <a:p>
            <a:r>
              <a:rPr lang="en-US" b="1" dirty="0" smtClean="0">
                <a:latin typeface="Times New Roman" panose="02020603050405020304" pitchFamily="18" charset="0"/>
                <a:cs typeface="Times New Roman" panose="02020603050405020304" pitchFamily="18" charset="0"/>
              </a:rPr>
              <a:t>Limitations</a:t>
            </a:r>
          </a:p>
          <a:p>
            <a:endParaRPr lang="en-US" b="1" dirty="0">
              <a:latin typeface="Times New Roman" panose="02020603050405020304" pitchFamily="18" charset="0"/>
              <a:cs typeface="Times New Roman" panose="02020603050405020304" pitchFamily="18" charset="0"/>
            </a:endParaRPr>
          </a:p>
          <a:p>
            <a:pPr marL="0" indent="0">
              <a:buFont typeface="Arial"/>
              <a:buNone/>
            </a:pP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7566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559573" y="519014"/>
            <a:ext cx="4906151" cy="461665"/>
          </a:xfrm>
          <a:prstGeom prst="rect">
            <a:avLst/>
          </a:prstGeom>
        </p:spPr>
        <p:txBody>
          <a:bodyPr wrap="none">
            <a:spAutoFit/>
          </a:bodyPr>
          <a:lstStyle/>
          <a:p>
            <a:pPr lvl="0"/>
            <a:r>
              <a:rPr lang="en-US" sz="2400" b="1" dirty="0" smtClean="0">
                <a:solidFill>
                  <a:prstClr val="black"/>
                </a:solidFill>
                <a:latin typeface="Times New Roman" panose="02020603050405020304" pitchFamily="18" charset="0"/>
                <a:cs typeface="Times New Roman" panose="02020603050405020304" pitchFamily="18" charset="0"/>
              </a:rPr>
              <a:t>The Actual </a:t>
            </a:r>
            <a:r>
              <a:rPr lang="en-US" sz="2400" b="1" dirty="0">
                <a:solidFill>
                  <a:prstClr val="black"/>
                </a:solidFill>
                <a:latin typeface="Times New Roman" panose="02020603050405020304" pitchFamily="18" charset="0"/>
                <a:cs typeface="Times New Roman" panose="02020603050405020304" pitchFamily="18" charset="0"/>
              </a:rPr>
              <a:t>D</a:t>
            </a:r>
            <a:r>
              <a:rPr lang="en-US" sz="2400" b="1" dirty="0" smtClean="0">
                <a:solidFill>
                  <a:prstClr val="black"/>
                </a:solidFill>
                <a:latin typeface="Times New Roman" panose="02020603050405020304" pitchFamily="18" charset="0"/>
                <a:cs typeface="Times New Roman" panose="02020603050405020304" pitchFamily="18" charset="0"/>
              </a:rPr>
              <a:t>imensions Of Columns</a:t>
            </a:r>
            <a:endParaRPr lang="en-US" sz="2400" b="1" dirty="0">
              <a:solidFill>
                <a:prstClr val="black"/>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627420" y="1247841"/>
            <a:ext cx="9072493" cy="4624925"/>
          </a:xfrm>
          <a:prstGeom prst="rect">
            <a:avLst/>
          </a:prstGeom>
        </p:spPr>
      </p:pic>
    </p:spTree>
    <p:extLst>
      <p:ext uri="{BB962C8B-B14F-4D97-AF65-F5344CB8AC3E}">
        <p14:creationId xmlns:p14="http://schemas.microsoft.com/office/powerpoint/2010/main" val="29107157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2230014238"/>
              </p:ext>
            </p:extLst>
          </p:nvPr>
        </p:nvGraphicFramePr>
        <p:xfrm>
          <a:off x="2421228" y="2091375"/>
          <a:ext cx="6800989" cy="3176086"/>
        </p:xfrm>
        <a:graphic>
          <a:graphicData uri="http://schemas.openxmlformats.org/drawingml/2006/table">
            <a:tbl>
              <a:tblPr rtl="1" firstRow="1" firstCol="1" bandRow="1">
                <a:tableStyleId>{5C22544A-7EE6-4342-B048-85BDC9FD1C3A}</a:tableStyleId>
              </a:tblPr>
              <a:tblGrid>
                <a:gridCol w="3321512"/>
                <a:gridCol w="3479477"/>
              </a:tblGrid>
              <a:tr h="655096">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Thickness </a:t>
                      </a:r>
                      <a:r>
                        <a:rPr lang="en-GB" sz="2000" dirty="0">
                          <a:solidFill>
                            <a:schemeClr val="tx1"/>
                          </a:solidFill>
                          <a:effectLst/>
                          <a:latin typeface="Times New Roman" panose="02020603050405020304" pitchFamily="18" charset="0"/>
                          <a:cs typeface="Times New Roman" panose="02020603050405020304" pitchFamily="18" charset="0"/>
                        </a:rPr>
                        <a:t>(mm)</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Wall </a:t>
                      </a:r>
                      <a:r>
                        <a:rPr lang="en-GB" sz="2000" dirty="0">
                          <a:solidFill>
                            <a:schemeClr val="tx1"/>
                          </a:solidFill>
                          <a:effectLst/>
                          <a:latin typeface="Times New Roman" panose="02020603050405020304" pitchFamily="18" charset="0"/>
                          <a:cs typeface="Times New Roman" panose="02020603050405020304" pitchFamily="18" charset="0"/>
                        </a:rPr>
                        <a:t>name</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55096">
                <a:tc>
                  <a:txBody>
                    <a:bodyPr/>
                    <a:lstStyle/>
                    <a:p>
                      <a:pPr algn="ctr" rtl="0">
                        <a:lnSpc>
                          <a:spcPct val="150000"/>
                        </a:lnSpc>
                        <a:spcAft>
                          <a:spcPts val="0"/>
                        </a:spcAft>
                      </a:pPr>
                      <a:r>
                        <a:rPr lang="en-GB" sz="2000" dirty="0" smtClean="0">
                          <a:solidFill>
                            <a:schemeClr val="tx1"/>
                          </a:solidFill>
                          <a:effectLst/>
                          <a:latin typeface="Times New Roman" panose="02020603050405020304" pitchFamily="18" charset="0"/>
                          <a:cs typeface="Times New Roman" panose="02020603050405020304" pitchFamily="18" charset="0"/>
                        </a:rPr>
                        <a:t>300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50000"/>
                        </a:lnSpc>
                        <a:spcAft>
                          <a:spcPts val="0"/>
                        </a:spcAft>
                      </a:pPr>
                      <a:r>
                        <a:rPr lang="en-US" sz="2000" dirty="0" smtClean="0">
                          <a:solidFill>
                            <a:schemeClr val="tx1"/>
                          </a:solidFill>
                          <a:effectLst/>
                          <a:latin typeface="Times New Roman"/>
                          <a:ea typeface="Calibri"/>
                        </a:rPr>
                        <a:t>Retaining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55096">
                <a:tc>
                  <a:txBody>
                    <a:bodyPr/>
                    <a:lstStyle/>
                    <a:p>
                      <a:pPr algn="ctr" rtl="0">
                        <a:lnSpc>
                          <a:spcPct val="150000"/>
                        </a:lnSpc>
                        <a:spcAft>
                          <a:spcPts val="0"/>
                        </a:spcAft>
                      </a:pPr>
                      <a:r>
                        <a:rPr lang="ar-JO" sz="2000" dirty="0" smtClean="0">
                          <a:solidFill>
                            <a:schemeClr val="tx1"/>
                          </a:solidFill>
                          <a:effectLst/>
                          <a:latin typeface="Times New Roman" panose="02020603050405020304" pitchFamily="18" charset="0"/>
                          <a:cs typeface="Times New Roman" panose="02020603050405020304" pitchFamily="18" charset="0"/>
                        </a:rPr>
                        <a:t>3</a:t>
                      </a:r>
                      <a:r>
                        <a:rPr lang="en-GB" sz="2000" dirty="0" smtClean="0">
                          <a:solidFill>
                            <a:schemeClr val="tx1"/>
                          </a:solidFill>
                          <a:effectLst/>
                          <a:latin typeface="Times New Roman" panose="02020603050405020304" pitchFamily="18" charset="0"/>
                          <a:cs typeface="Times New Roman" panose="02020603050405020304" pitchFamily="18" charset="0"/>
                        </a:rPr>
                        <a:t>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50000"/>
                        </a:lnSpc>
                        <a:spcAft>
                          <a:spcPts val="0"/>
                        </a:spcAft>
                      </a:pPr>
                      <a:r>
                        <a:rPr lang="en-US" sz="2000" dirty="0" smtClean="0">
                          <a:solidFill>
                            <a:schemeClr val="tx1"/>
                          </a:solidFill>
                          <a:effectLst/>
                          <a:latin typeface="Times New Roman" panose="02020603050405020304" pitchFamily="18" charset="0"/>
                          <a:ea typeface="Calibri"/>
                          <a:cs typeface="Times New Roman" panose="02020603050405020304" pitchFamily="18" charset="0"/>
                        </a:rPr>
                        <a:t>Elevator shear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10798">
                <a:tc>
                  <a:txBody>
                    <a:bodyPr/>
                    <a:lstStyle/>
                    <a:p>
                      <a:pPr algn="ctr" rtl="0">
                        <a:lnSpc>
                          <a:spcPct val="150000"/>
                        </a:lnSpc>
                        <a:spcAft>
                          <a:spcPts val="0"/>
                        </a:spcAft>
                      </a:pPr>
                      <a:r>
                        <a:rPr lang="ar-JO" sz="2000" dirty="0" smtClean="0">
                          <a:solidFill>
                            <a:schemeClr val="tx1"/>
                          </a:solidFill>
                          <a:effectLst/>
                          <a:latin typeface="Times New Roman" panose="02020603050405020304" pitchFamily="18" charset="0"/>
                          <a:cs typeface="Times New Roman" panose="02020603050405020304" pitchFamily="18" charset="0"/>
                        </a:rPr>
                        <a:t>3</a:t>
                      </a:r>
                      <a:r>
                        <a:rPr lang="en-GB" sz="2000" dirty="0" smtClean="0">
                          <a:solidFill>
                            <a:schemeClr val="tx1"/>
                          </a:solidFill>
                          <a:effectLst/>
                          <a:latin typeface="Times New Roman" panose="02020603050405020304" pitchFamily="18" charset="0"/>
                          <a:cs typeface="Times New Roman" panose="02020603050405020304" pitchFamily="18" charset="0"/>
                        </a:rPr>
                        <a:t>00</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50000"/>
                        </a:lnSpc>
                        <a:spcAft>
                          <a:spcPts val="0"/>
                        </a:spcAft>
                      </a:pPr>
                      <a:r>
                        <a:rPr lang="en-US" sz="2000" dirty="0" smtClean="0">
                          <a:solidFill>
                            <a:schemeClr val="tx1"/>
                          </a:solidFill>
                          <a:effectLst/>
                          <a:latin typeface="Times New Roman"/>
                          <a:ea typeface="Calibri"/>
                        </a:rPr>
                        <a:t>Middle shear wall</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مستطيل 2"/>
          <p:cNvSpPr/>
          <p:nvPr/>
        </p:nvSpPr>
        <p:spPr>
          <a:xfrm>
            <a:off x="3606333" y="1181355"/>
            <a:ext cx="4453976" cy="461665"/>
          </a:xfrm>
          <a:prstGeom prst="rect">
            <a:avLst/>
          </a:prstGeom>
        </p:spPr>
        <p:txBody>
          <a:bodyPr wrap="none">
            <a:spAutoFit/>
          </a:bodyPr>
          <a:lstStyle/>
          <a:p>
            <a:pPr lvl="0"/>
            <a:r>
              <a:rPr lang="en-US" sz="2400" b="1" dirty="0">
                <a:solidFill>
                  <a:prstClr val="black"/>
                </a:solidFill>
                <a:latin typeface="Times New Roman" panose="02020603050405020304" pitchFamily="18" charset="0"/>
                <a:cs typeface="Times New Roman" panose="02020603050405020304" pitchFamily="18" charset="0"/>
              </a:rPr>
              <a:t>The </a:t>
            </a:r>
            <a:r>
              <a:rPr lang="en-US" sz="2400" b="1" dirty="0" smtClean="0">
                <a:solidFill>
                  <a:prstClr val="black"/>
                </a:solidFill>
                <a:latin typeface="Times New Roman" panose="02020603050405020304" pitchFamily="18" charset="0"/>
                <a:cs typeface="Times New Roman" panose="02020603050405020304" pitchFamily="18" charset="0"/>
              </a:rPr>
              <a:t>Actual Dimensions Of Walls</a:t>
            </a:r>
            <a:endParaRPr lang="en-US" sz="24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77017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1432" y="2707783"/>
            <a:ext cx="10018713" cy="1752599"/>
          </a:xfrm>
        </p:spPr>
        <p:txBody>
          <a:bodyPr>
            <a:normAutofit/>
          </a:bodyPr>
          <a:lstStyle/>
          <a:p>
            <a:r>
              <a:rPr lang="en-US" sz="3600" b="1" dirty="0">
                <a:latin typeface="Times New Roman" panose="02020603050405020304" pitchFamily="18" charset="0"/>
                <a:ea typeface="+mn-ea"/>
                <a:cs typeface="Times New Roman" panose="02020603050405020304" pitchFamily="18" charset="0"/>
              </a:rPr>
              <a:t>Seismic </a:t>
            </a:r>
            <a:r>
              <a:rPr lang="en-US" sz="3600" b="1" dirty="0" smtClean="0">
                <a:latin typeface="Times New Roman" panose="02020603050405020304" pitchFamily="18" charset="0"/>
                <a:ea typeface="+mn-ea"/>
                <a:cs typeface="Times New Roman" panose="02020603050405020304" pitchFamily="18" charset="0"/>
              </a:rPr>
              <a:t>Load Analysis And Design</a:t>
            </a:r>
            <a:r>
              <a:rPr lang="en-US" sz="4400" dirty="0" smtClean="0"/>
              <a:t/>
            </a:r>
            <a:br>
              <a:rPr lang="en-US" sz="4400" dirty="0" smtClean="0"/>
            </a:br>
            <a:endParaRPr lang="en-US" sz="4400" dirty="0"/>
          </a:p>
        </p:txBody>
      </p:sp>
    </p:spTree>
    <p:extLst>
      <p:ext uri="{BB962C8B-B14F-4D97-AF65-F5344CB8AC3E}">
        <p14:creationId xmlns:p14="http://schemas.microsoft.com/office/powerpoint/2010/main" val="6977837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66682" y="1150453"/>
            <a:ext cx="7817475" cy="5707547"/>
          </a:xfrm>
          <a:prstGeom prst="rect">
            <a:avLst/>
          </a:prstGeom>
        </p:spPr>
      </p:pic>
      <p:sp>
        <p:nvSpPr>
          <p:cNvPr id="4" name="Title 3"/>
          <p:cNvSpPr>
            <a:spLocks noGrp="1"/>
          </p:cNvSpPr>
          <p:nvPr>
            <p:ph type="title"/>
          </p:nvPr>
        </p:nvSpPr>
        <p:spPr>
          <a:xfrm>
            <a:off x="1342644" y="0"/>
            <a:ext cx="10018713" cy="1752599"/>
          </a:xfrm>
        </p:spPr>
        <p:txBody>
          <a:bodyPr>
            <a:normAutofit/>
          </a:bodyPr>
          <a:lstStyle/>
          <a:p>
            <a:r>
              <a:rPr lang="en-US" sz="2800" dirty="0" err="1" smtClean="0">
                <a:latin typeface="Times New Roman" panose="02020603050405020304" pitchFamily="18" charset="0"/>
                <a:cs typeface="Times New Roman" panose="02020603050405020304" pitchFamily="18" charset="0"/>
              </a:rPr>
              <a:t>Ss</a:t>
            </a:r>
            <a:r>
              <a:rPr lang="en-US" sz="2800" dirty="0" smtClean="0">
                <a:latin typeface="Times New Roman" panose="02020603050405020304" pitchFamily="18" charset="0"/>
                <a:cs typeface="Times New Roman" panose="02020603050405020304" pitchFamily="18" charset="0"/>
              </a:rPr>
              <a:t> and S1 values: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8252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785" y="-427382"/>
            <a:ext cx="10018713" cy="1752599"/>
          </a:xfrm>
        </p:spPr>
        <p:txBody>
          <a:bodyPr>
            <a:normAutofit/>
          </a:bodyPr>
          <a:lstStyle/>
          <a:p>
            <a:r>
              <a:rPr lang="en-US" sz="2800" dirty="0" smtClean="0">
                <a:latin typeface="Times New Roman" panose="02020603050405020304" pitchFamily="18" charset="0"/>
                <a:cs typeface="Times New Roman" panose="02020603050405020304" pitchFamily="18" charset="0"/>
              </a:rPr>
              <a:t>Fa and </a:t>
            </a:r>
            <a:r>
              <a:rPr lang="en-US" sz="2800" dirty="0" err="1" smtClean="0">
                <a:latin typeface="Times New Roman" panose="02020603050405020304" pitchFamily="18" charset="0"/>
                <a:cs typeface="Times New Roman" panose="02020603050405020304" pitchFamily="18" charset="0"/>
              </a:rPr>
              <a:t>Fv</a:t>
            </a:r>
            <a:r>
              <a:rPr lang="en-US" sz="2800" dirty="0" smtClean="0">
                <a:latin typeface="Times New Roman" panose="02020603050405020304" pitchFamily="18" charset="0"/>
                <a:cs typeface="Times New Roman" panose="02020603050405020304" pitchFamily="18" charset="0"/>
              </a:rPr>
              <a:t> values:</a:t>
            </a:r>
            <a:endParaRPr lang="en-US" sz="28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612260" y="878957"/>
            <a:ext cx="8138982" cy="2977426"/>
          </a:xfrm>
          <a:prstGeom prst="rect">
            <a:avLst/>
          </a:prstGeom>
        </p:spPr>
      </p:pic>
      <p:pic>
        <p:nvPicPr>
          <p:cNvPr id="4" name="Picture 3"/>
          <p:cNvPicPr>
            <a:picLocks noChangeAspect="1"/>
          </p:cNvPicPr>
          <p:nvPr/>
        </p:nvPicPr>
        <p:blipFill>
          <a:blip r:embed="rId3"/>
          <a:stretch>
            <a:fillRect/>
          </a:stretch>
        </p:blipFill>
        <p:spPr>
          <a:xfrm>
            <a:off x="1612260" y="4009498"/>
            <a:ext cx="8169466" cy="2848502"/>
          </a:xfrm>
          <a:prstGeom prst="rect">
            <a:avLst/>
          </a:prstGeom>
        </p:spPr>
      </p:pic>
    </p:spTree>
    <p:extLst>
      <p:ext uri="{BB962C8B-B14F-4D97-AF65-F5344CB8AC3E}">
        <p14:creationId xmlns:p14="http://schemas.microsoft.com/office/powerpoint/2010/main" val="18646741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03252" y="2308538"/>
            <a:ext cx="10018713" cy="1752599"/>
          </a:xfrm>
        </p:spPr>
        <p:txBody>
          <a:bodyPr>
            <a:noAutofit/>
          </a:bodyPr>
          <a:lstStyle/>
          <a:p>
            <a:pPr algn="l"/>
            <a:r>
              <a:rPr lang="en-US" sz="2400" b="1" dirty="0" smtClean="0">
                <a:latin typeface="Times New Roman" panose="02020603050405020304" pitchFamily="18" charset="0"/>
                <a:cs typeface="Times New Roman" panose="02020603050405020304" pitchFamily="18" charset="0"/>
              </a:rPr>
              <a:t>SDs and SD1 Calculations</a:t>
            </a:r>
            <a:r>
              <a:rPr lang="en-US" sz="2400" dirty="0" smtClean="0">
                <a:latin typeface="Times New Roman" panose="02020603050405020304" pitchFamily="18" charset="0"/>
                <a:cs typeface="Times New Roman" panose="02020603050405020304" pitchFamily="18" charset="0"/>
              </a:rPr>
              <a:t>:</a:t>
            </a: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SMs </a:t>
            </a:r>
            <a:r>
              <a:rPr lang="en-US" sz="2400" dirty="0">
                <a:latin typeface="Times New Roman" panose="02020603050405020304" pitchFamily="18" charset="0"/>
                <a:cs typeface="Times New Roman" panose="02020603050405020304" pitchFamily="18" charset="0"/>
              </a:rPr>
              <a:t>= Fa*</a:t>
            </a:r>
            <a:r>
              <a:rPr lang="en-US" sz="2400" dirty="0" err="1">
                <a:latin typeface="Times New Roman" panose="02020603050405020304" pitchFamily="18" charset="0"/>
                <a:cs typeface="Times New Roman" panose="02020603050405020304" pitchFamily="18" charset="0"/>
              </a:rPr>
              <a:t>Ss</a:t>
            </a:r>
            <a:r>
              <a:rPr lang="en-US" sz="2400" dirty="0">
                <a:latin typeface="Times New Roman" panose="02020603050405020304" pitchFamily="18" charset="0"/>
                <a:cs typeface="Times New Roman" panose="02020603050405020304" pitchFamily="18" charset="0"/>
              </a:rPr>
              <a:t> = 0.748</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SM1</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Fv</a:t>
            </a:r>
            <a:r>
              <a:rPr lang="en-US" sz="2400" dirty="0">
                <a:latin typeface="Times New Roman" panose="02020603050405020304" pitchFamily="18" charset="0"/>
                <a:cs typeface="Times New Roman" panose="02020603050405020304" pitchFamily="18" charset="0"/>
              </a:rPr>
              <a:t>*S1 = 0.3042</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SDs </a:t>
            </a:r>
            <a:r>
              <a:rPr lang="en-US" sz="2400" dirty="0">
                <a:latin typeface="Times New Roman" panose="02020603050405020304" pitchFamily="18" charset="0"/>
                <a:cs typeface="Times New Roman" panose="02020603050405020304" pitchFamily="18" charset="0"/>
              </a:rPr>
              <a:t>= 2/3 SMs = 0.50</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SD1 </a:t>
            </a:r>
            <a:r>
              <a:rPr lang="en-US" sz="2400" dirty="0">
                <a:latin typeface="Times New Roman" panose="02020603050405020304" pitchFamily="18" charset="0"/>
                <a:cs typeface="Times New Roman" panose="02020603050405020304" pitchFamily="18" charset="0"/>
              </a:rPr>
              <a:t>= 2/3 SM1 = 0.2028</a:t>
            </a:r>
            <a:r>
              <a:rPr lang="en-US" sz="3600" dirty="0">
                <a:latin typeface="Times New Roman" panose="02020603050405020304" pitchFamily="18" charset="0"/>
                <a:cs typeface="Times New Roman" panose="02020603050405020304" pitchFamily="18" charset="0"/>
              </a:rPr>
              <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70258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946" y="205096"/>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Seismic Design Category </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148563" y="1458068"/>
            <a:ext cx="6336406" cy="4922638"/>
          </a:xfrm>
          <a:prstGeom prst="rect">
            <a:avLst/>
          </a:prstGeom>
        </p:spPr>
      </p:pic>
    </p:spTree>
    <p:extLst>
      <p:ext uri="{BB962C8B-B14F-4D97-AF65-F5344CB8AC3E}">
        <p14:creationId xmlns:p14="http://schemas.microsoft.com/office/powerpoint/2010/main" val="2229010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62" y="-417597"/>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The Design System</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592786" y="786081"/>
            <a:ext cx="6654245" cy="5711056"/>
          </a:xfrm>
          <a:prstGeom prst="rect">
            <a:avLst/>
          </a:prstGeom>
        </p:spPr>
      </p:pic>
    </p:spTree>
    <p:extLst>
      <p:ext uri="{BB962C8B-B14F-4D97-AF65-F5344CB8AC3E}">
        <p14:creationId xmlns:p14="http://schemas.microsoft.com/office/powerpoint/2010/main" val="32535358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7795" y="11548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R,</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Ω and Cd Values</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539076" y="1369382"/>
            <a:ext cx="7636149" cy="4735525"/>
          </a:xfrm>
          <a:prstGeom prst="rect">
            <a:avLst/>
          </a:prstGeom>
        </p:spPr>
      </p:pic>
    </p:spTree>
    <p:extLst>
      <p:ext uri="{BB962C8B-B14F-4D97-AF65-F5344CB8AC3E}">
        <p14:creationId xmlns:p14="http://schemas.microsoft.com/office/powerpoint/2010/main" val="28009208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4755" y="917622"/>
            <a:ext cx="7278754" cy="1752599"/>
          </a:xfrm>
        </p:spPr>
        <p:txBody>
          <a:bodyPr>
            <a:normAutofit fontScale="90000"/>
          </a:bodyPr>
          <a:lstStyle/>
          <a:p>
            <a:pPr algn="l"/>
            <a:r>
              <a:rPr lang="en-US" sz="2700" b="1" dirty="0" smtClean="0">
                <a:latin typeface="Times New Roman" panose="02020603050405020304" pitchFamily="18" charset="0"/>
                <a:cs typeface="Times New Roman" panose="02020603050405020304" pitchFamily="18" charset="0"/>
              </a:rPr>
              <a:t>For Calculating The Period</a:t>
            </a: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Cu Coefficient</a:t>
            </a: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
            </a:r>
            <a:br>
              <a:rPr lang="en-US" sz="2800" dirty="0" smtClean="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254755" y="2313958"/>
            <a:ext cx="8035465" cy="3755247"/>
          </a:xfrm>
          <a:prstGeom prst="rect">
            <a:avLst/>
          </a:prstGeom>
        </p:spPr>
      </p:pic>
    </p:spTree>
    <p:extLst>
      <p:ext uri="{BB962C8B-B14F-4D97-AF65-F5344CB8AC3E}">
        <p14:creationId xmlns:p14="http://schemas.microsoft.com/office/powerpoint/2010/main" val="258239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647C302-EDF4-4F58-BF00-E8DF6D5412B9}"/>
              </a:ext>
            </a:extLst>
          </p:cNvPr>
          <p:cNvSpPr txBox="1"/>
          <p:nvPr/>
        </p:nvSpPr>
        <p:spPr>
          <a:xfrm>
            <a:off x="3048000" y="3118714"/>
            <a:ext cx="6096000" cy="1754326"/>
          </a:xfrm>
          <a:prstGeom prst="rect">
            <a:avLst/>
          </a:prstGeom>
          <a:noFill/>
        </p:spPr>
        <p:txBody>
          <a:bodyPr wrap="square">
            <a:spAutoFit/>
          </a:bodyPr>
          <a:lstStyle/>
          <a:p>
            <a:pPr algn="ctr"/>
            <a:r>
              <a:rPr lang="en-US" sz="3600" b="1" dirty="0">
                <a:latin typeface="Times New Roman" panose="02020603050405020304" pitchFamily="18" charset="0"/>
                <a:cs typeface="Times New Roman" panose="02020603050405020304" pitchFamily="18" charset="0"/>
              </a:rPr>
              <a:t>General </a:t>
            </a:r>
            <a:r>
              <a:rPr lang="en-US" sz="3600" b="1" dirty="0" smtClean="0">
                <a:latin typeface="Times New Roman" panose="02020603050405020304" pitchFamily="18" charset="0"/>
                <a:cs typeface="Times New Roman" panose="02020603050405020304" pitchFamily="18" charset="0"/>
              </a:rPr>
              <a:t>Background Review</a:t>
            </a:r>
          </a:p>
          <a:p>
            <a:pPr algn="ctr"/>
            <a:r>
              <a:rPr lang="en-US" sz="3600" b="1" dirty="0">
                <a:latin typeface="Times New Roman" panose="02020603050405020304" pitchFamily="18" charset="0"/>
                <a:cs typeface="Times New Roman" panose="02020603050405020304" pitchFamily="18" charset="0"/>
              </a:rPr>
              <a:t/>
            </a:r>
            <a:br>
              <a:rPr lang="en-US" sz="3600" b="1"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97934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3047" y="286984"/>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Ct and X Coefficient</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848862" y="1668904"/>
            <a:ext cx="9525180" cy="3531692"/>
          </a:xfrm>
          <a:prstGeom prst="rect">
            <a:avLst/>
          </a:prstGeom>
        </p:spPr>
      </p:pic>
    </p:spTree>
    <p:extLst>
      <p:ext uri="{BB962C8B-B14F-4D97-AF65-F5344CB8AC3E}">
        <p14:creationId xmlns:p14="http://schemas.microsoft.com/office/powerpoint/2010/main" val="17395191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843" y="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Period Calculation</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622738" y="1827451"/>
            <a:ext cx="9581882" cy="3477875"/>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Ta = Ct ×</a:t>
            </a:r>
            <a:r>
              <a:rPr lang="en-US" sz="2400" dirty="0" err="1" smtClean="0">
                <a:latin typeface="Times New Roman" panose="02020603050405020304" pitchFamily="18" charset="0"/>
                <a:cs typeface="Times New Roman" panose="02020603050405020304" pitchFamily="18" charset="0"/>
              </a:rPr>
              <a:t>hn</a:t>
            </a:r>
            <a:r>
              <a:rPr lang="en-US" sz="2400" dirty="0" smtClean="0">
                <a:latin typeface="Times New Roman" panose="02020603050405020304" pitchFamily="18" charset="0"/>
                <a:cs typeface="Times New Roman" panose="02020603050405020304" pitchFamily="18" charset="0"/>
              </a:rPr>
              <a:t> ^ x × Cu = 0.0488 × 〖</a:t>
            </a:r>
            <a:r>
              <a:rPr lang="en-US" sz="2400" dirty="0">
                <a:latin typeface="Times New Roman" panose="02020603050405020304" pitchFamily="18" charset="0"/>
                <a:cs typeface="Times New Roman" panose="02020603050405020304" pitchFamily="18" charset="0"/>
              </a:rPr>
              <a:t>21.46</a:t>
            </a:r>
            <a:r>
              <a:rPr lang="en-US" sz="2400" dirty="0" smtClean="0">
                <a:latin typeface="Times New Roman" panose="02020603050405020304" pitchFamily="18" charset="0"/>
                <a:cs typeface="Times New Roman" panose="02020603050405020304" pitchFamily="18" charset="0"/>
              </a:rPr>
              <a:t>〗 ^ 0.75 × 1.5 = 0.73 sec</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Cs = SDs / (R ⁄ </a:t>
            </a:r>
            <a:r>
              <a:rPr lang="en-US" sz="2400" dirty="0" err="1" smtClean="0">
                <a:latin typeface="Times New Roman" panose="02020603050405020304" pitchFamily="18" charset="0"/>
                <a:cs typeface="Times New Roman" panose="02020603050405020304" pitchFamily="18" charset="0"/>
              </a:rPr>
              <a:t>Ie</a:t>
            </a:r>
            <a:r>
              <a:rPr lang="en-US" sz="2400" dirty="0" smtClean="0">
                <a:latin typeface="Times New Roman" panose="02020603050405020304" pitchFamily="18" charset="0"/>
                <a:cs typeface="Times New Roman" panose="02020603050405020304" pitchFamily="18" charset="0"/>
              </a:rPr>
              <a:t>)=0.50 / (6 ⁄ 1.25) = 0.104</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Cs,max</a:t>
            </a:r>
            <a:r>
              <a:rPr lang="en-US" sz="2400" dirty="0" smtClean="0">
                <a:latin typeface="Times New Roman" panose="02020603050405020304" pitchFamily="18" charset="0"/>
                <a:cs typeface="Times New Roman" panose="02020603050405020304" pitchFamily="18" charset="0"/>
              </a:rPr>
              <a:t> = SD1 / (TR ⁄ </a:t>
            </a:r>
            <a:r>
              <a:rPr lang="en-US" sz="2400" dirty="0" err="1" smtClean="0">
                <a:latin typeface="Times New Roman" panose="02020603050405020304" pitchFamily="18" charset="0"/>
                <a:cs typeface="Times New Roman" panose="02020603050405020304" pitchFamily="18" charset="0"/>
              </a:rPr>
              <a:t>Ie</a:t>
            </a:r>
            <a:r>
              <a:rPr lang="en-US" sz="2400" dirty="0" smtClean="0">
                <a:latin typeface="Times New Roman" panose="02020603050405020304" pitchFamily="18" charset="0"/>
                <a:cs typeface="Times New Roman" panose="02020603050405020304" pitchFamily="18" charset="0"/>
              </a:rPr>
              <a:t>) = 0.2028 / (((</a:t>
            </a:r>
            <a:r>
              <a:rPr lang="en-US" sz="2400" dirty="0">
                <a:latin typeface="Times New Roman" panose="02020603050405020304" pitchFamily="18" charset="0"/>
                <a:cs typeface="Times New Roman" panose="02020603050405020304" pitchFamily="18" charset="0"/>
              </a:rPr>
              <a:t>0.73*6</a:t>
            </a:r>
            <a:r>
              <a:rPr lang="en-US" sz="2400" dirty="0" smtClean="0">
                <a:latin typeface="Times New Roman" panose="02020603050405020304" pitchFamily="18" charset="0"/>
                <a:cs typeface="Times New Roman" panose="02020603050405020304" pitchFamily="18" charset="0"/>
              </a:rPr>
              <a:t>)) ⁄ 1.25) = 0.057</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Cs,min</a:t>
            </a:r>
            <a:r>
              <a:rPr lang="en-US" sz="2400" dirty="0" smtClean="0">
                <a:latin typeface="Times New Roman" panose="02020603050405020304" pitchFamily="18" charset="0"/>
                <a:cs typeface="Times New Roman" panose="02020603050405020304" pitchFamily="18" charset="0"/>
              </a:rPr>
              <a:t> = 0.0445 × SDs × </a:t>
            </a:r>
            <a:r>
              <a:rPr lang="en-US" sz="2400" dirty="0" err="1" smtClean="0">
                <a:latin typeface="Times New Roman" panose="02020603050405020304" pitchFamily="18" charset="0"/>
                <a:cs typeface="Times New Roman" panose="02020603050405020304" pitchFamily="18" charset="0"/>
              </a:rPr>
              <a:t>Ie</a:t>
            </a:r>
            <a:r>
              <a:rPr lang="en-US" sz="2400" dirty="0" smtClean="0">
                <a:latin typeface="Times New Roman" panose="02020603050405020304" pitchFamily="18" charset="0"/>
                <a:cs typeface="Times New Roman" panose="02020603050405020304" pitchFamily="18" charset="0"/>
              </a:rPr>
              <a:t> = 0.0445 × 0.50 × 1.25 = 0.0275</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Since Cs larger than </a:t>
            </a:r>
            <a:r>
              <a:rPr lang="en-US" sz="2400" dirty="0" err="1">
                <a:latin typeface="Times New Roman" panose="02020603050405020304" pitchFamily="18" charset="0"/>
                <a:cs typeface="Times New Roman" panose="02020603050405020304" pitchFamily="18" charset="0"/>
              </a:rPr>
              <a:t>Cs,max</a:t>
            </a:r>
            <a:r>
              <a:rPr lang="en-US" sz="2400" dirty="0">
                <a:latin typeface="Times New Roman" panose="02020603050405020304" pitchFamily="18" charset="0"/>
                <a:cs typeface="Times New Roman" panose="02020603050405020304" pitchFamily="18" charset="0"/>
              </a:rPr>
              <a:t> then take Cs = </a:t>
            </a:r>
            <a:r>
              <a:rPr lang="en-US" sz="2400" dirty="0" err="1">
                <a:latin typeface="Times New Roman" panose="02020603050405020304" pitchFamily="18" charset="0"/>
                <a:cs typeface="Times New Roman" panose="02020603050405020304" pitchFamily="18" charset="0"/>
              </a:rPr>
              <a:t>Cs,max</a:t>
            </a:r>
            <a:r>
              <a:rPr lang="en-US" sz="2400" dirty="0">
                <a:latin typeface="Times New Roman" panose="02020603050405020304" pitchFamily="18" charset="0"/>
                <a:cs typeface="Times New Roman" panose="02020603050405020304" pitchFamily="18" charset="0"/>
              </a:rPr>
              <a:t> = 0.057</a:t>
            </a:r>
          </a:p>
        </p:txBody>
      </p:sp>
    </p:spTree>
    <p:extLst>
      <p:ext uri="{BB962C8B-B14F-4D97-AF65-F5344CB8AC3E}">
        <p14:creationId xmlns:p14="http://schemas.microsoft.com/office/powerpoint/2010/main" val="36857486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796" y="2463085"/>
            <a:ext cx="10018713" cy="2070278"/>
          </a:xfrm>
        </p:spPr>
        <p:txBody>
          <a:bodyPr>
            <a:normAutofit/>
          </a:bodyPr>
          <a:lstStyle/>
          <a:p>
            <a:r>
              <a:rPr lang="en-US" sz="3600" b="1" dirty="0" smtClean="0">
                <a:latin typeface="Times New Roman" panose="02020603050405020304" pitchFamily="18" charset="0"/>
                <a:cs typeface="Times New Roman" panose="02020603050405020304" pitchFamily="18" charset="0"/>
              </a:rPr>
              <a:t>Definitions of Seismic Parameters</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32883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40181" y="1667761"/>
            <a:ext cx="9677400" cy="3543300"/>
          </a:xfrm>
          <a:prstGeom prst="rect">
            <a:avLst/>
          </a:prstGeom>
        </p:spPr>
      </p:pic>
      <p:sp>
        <p:nvSpPr>
          <p:cNvPr id="3" name="Title 2"/>
          <p:cNvSpPr>
            <a:spLocks noGrp="1"/>
          </p:cNvSpPr>
          <p:nvPr>
            <p:ph type="title"/>
          </p:nvPr>
        </p:nvSpPr>
        <p:spPr>
          <a:xfrm>
            <a:off x="1098868" y="110436"/>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Defining The Seismic Load Pattern</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44884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998" y="-21336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Acceleration Parameters</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277350" y="1123132"/>
            <a:ext cx="7658056" cy="5178182"/>
          </a:xfrm>
          <a:prstGeom prst="rect">
            <a:avLst/>
          </a:prstGeom>
        </p:spPr>
      </p:pic>
    </p:spTree>
    <p:extLst>
      <p:ext uri="{BB962C8B-B14F-4D97-AF65-F5344CB8AC3E}">
        <p14:creationId xmlns:p14="http://schemas.microsoft.com/office/powerpoint/2010/main" val="30945378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338" y="-10122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Define The Load Cases</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741800" y="1308479"/>
            <a:ext cx="9232899" cy="4311539"/>
          </a:xfrm>
          <a:prstGeom prst="rect">
            <a:avLst/>
          </a:prstGeom>
        </p:spPr>
      </p:pic>
    </p:spTree>
    <p:extLst>
      <p:ext uri="{BB962C8B-B14F-4D97-AF65-F5344CB8AC3E}">
        <p14:creationId xmlns:p14="http://schemas.microsoft.com/office/powerpoint/2010/main" val="13610007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0" y="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Define The Load Case Data</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499833" y="1356037"/>
            <a:ext cx="6725925" cy="5047575"/>
          </a:xfrm>
          <a:prstGeom prst="rect">
            <a:avLst/>
          </a:prstGeom>
        </p:spPr>
      </p:pic>
    </p:spTree>
    <p:extLst>
      <p:ext uri="{BB962C8B-B14F-4D97-AF65-F5344CB8AC3E}">
        <p14:creationId xmlns:p14="http://schemas.microsoft.com/office/powerpoint/2010/main" val="31668967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6256" y="79084"/>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Define The Mass Source Data:</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686256" y="1496403"/>
            <a:ext cx="9558711" cy="4247145"/>
          </a:xfrm>
          <a:prstGeom prst="rect">
            <a:avLst/>
          </a:prstGeom>
        </p:spPr>
      </p:pic>
    </p:spTree>
    <p:extLst>
      <p:ext uri="{BB962C8B-B14F-4D97-AF65-F5344CB8AC3E}">
        <p14:creationId xmlns:p14="http://schemas.microsoft.com/office/powerpoint/2010/main" val="15702543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044" t="160" r="1298" b="969"/>
          <a:stretch/>
        </p:blipFill>
        <p:spPr>
          <a:xfrm>
            <a:off x="3505888" y="983839"/>
            <a:ext cx="4997003" cy="5254580"/>
          </a:xfrm>
          <a:prstGeom prst="rect">
            <a:avLst/>
          </a:prstGeom>
        </p:spPr>
      </p:pic>
      <p:sp>
        <p:nvSpPr>
          <p:cNvPr id="3" name="Title 2"/>
          <p:cNvSpPr>
            <a:spLocks noGrp="1"/>
          </p:cNvSpPr>
          <p:nvPr>
            <p:ph type="title"/>
          </p:nvPr>
        </p:nvSpPr>
        <p:spPr>
          <a:xfrm>
            <a:off x="754938" y="-337105"/>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Response Spectrum Data</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02166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355" y="-454410"/>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Define The Response Spectrum Function</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357907" y="796451"/>
            <a:ext cx="8334821" cy="5616945"/>
          </a:xfrm>
          <a:prstGeom prst="rect">
            <a:avLst/>
          </a:prstGeom>
        </p:spPr>
      </p:pic>
    </p:spTree>
    <p:extLst>
      <p:ext uri="{BB962C8B-B14F-4D97-AF65-F5344CB8AC3E}">
        <p14:creationId xmlns:p14="http://schemas.microsoft.com/office/powerpoint/2010/main" val="2241242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277A18EF-2103-43A8-86BA-521E77F7DD80}"/>
              </a:ext>
            </a:extLst>
          </p:cNvPr>
          <p:cNvSpPr txBox="1"/>
          <p:nvPr/>
        </p:nvSpPr>
        <p:spPr>
          <a:xfrm>
            <a:off x="1253580" y="1812150"/>
            <a:ext cx="10315977" cy="3416320"/>
          </a:xfrm>
          <a:prstGeom prst="rect">
            <a:avLst/>
          </a:prstGeom>
          <a:noFill/>
        </p:spPr>
        <p:txBody>
          <a:bodyPr wrap="square">
            <a:spAutoFit/>
          </a:bodyPr>
          <a:lstStyle/>
          <a:p>
            <a:r>
              <a:rPr lang="en-US" sz="2400" b="1" dirty="0">
                <a:latin typeface="Times New Roman" panose="02020603050405020304" pitchFamily="18" charset="0"/>
                <a:cs typeface="Times New Roman" panose="02020603050405020304" pitchFamily="18" charset="0"/>
              </a:rPr>
              <a:t>Project Description :</a:t>
            </a:r>
          </a:p>
          <a:p>
            <a:pPr>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This </a:t>
            </a:r>
            <a:r>
              <a:rPr lang="en-US" sz="2400" dirty="0">
                <a:latin typeface="Times New Roman" panose="02020603050405020304" pitchFamily="18" charset="0"/>
                <a:cs typeface="Times New Roman" panose="02020603050405020304" pitchFamily="18" charset="0"/>
              </a:rPr>
              <a:t>project is analysis and design Al-</a:t>
            </a:r>
            <a:r>
              <a:rPr lang="en-US" sz="2400" dirty="0" err="1">
                <a:latin typeface="Times New Roman" panose="02020603050405020304" pitchFamily="18" charset="0"/>
                <a:cs typeface="Times New Roman" panose="02020603050405020304" pitchFamily="18" charset="0"/>
              </a:rPr>
              <a:t>Mallah</a:t>
            </a:r>
            <a:r>
              <a:rPr lang="en-US" sz="2400" dirty="0">
                <a:latin typeface="Times New Roman" panose="02020603050405020304" pitchFamily="18" charset="0"/>
                <a:cs typeface="Times New Roman" panose="02020603050405020304" pitchFamily="18" charset="0"/>
              </a:rPr>
              <a:t> building in </a:t>
            </a:r>
            <a:r>
              <a:rPr lang="en-US" sz="2400" dirty="0" smtClean="0">
                <a:latin typeface="Times New Roman" panose="02020603050405020304" pitchFamily="18" charset="0"/>
                <a:cs typeface="Times New Roman" panose="02020603050405020304" pitchFamily="18" charset="0"/>
              </a:rPr>
              <a:t>Al-Quds street in Nablus </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city</a:t>
            </a:r>
            <a:r>
              <a:rPr lang="en-US" sz="2400" dirty="0">
                <a:latin typeface="Times New Roman" panose="02020603050405020304" pitchFamily="18" charset="0"/>
                <a:cs typeface="Times New Roman" panose="02020603050405020304" pitchFamily="18" charset="0"/>
              </a:rPr>
              <a:t>, This building has five floors, two of them Underground (basement) and Three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above </a:t>
            </a:r>
            <a:r>
              <a:rPr lang="en-US" sz="2400" dirty="0">
                <a:latin typeface="Times New Roman" panose="02020603050405020304" pitchFamily="18" charset="0"/>
                <a:cs typeface="Times New Roman" panose="02020603050405020304" pitchFamily="18" charset="0"/>
              </a:rPr>
              <a:t>ground . This building includes</a:t>
            </a:r>
            <a:r>
              <a:rPr lang="en-US" sz="2400" dirty="0" smtClean="0">
                <a:latin typeface="Times New Roman" panose="02020603050405020304" pitchFamily="18" charset="0"/>
                <a:cs typeface="Times New Roman" panose="02020603050405020304" pitchFamily="18" charset="0"/>
              </a:rPr>
              <a:t>: Parking garage, </a:t>
            </a:r>
            <a:r>
              <a:rPr lang="en-US" sz="2400" dirty="0">
                <a:latin typeface="Times New Roman" panose="02020603050405020304" pitchFamily="18" charset="0"/>
                <a:cs typeface="Times New Roman" panose="02020603050405020304" pitchFamily="18" charset="0"/>
              </a:rPr>
              <a:t>Storage and residential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floors</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051246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624" y="-88757"/>
            <a:ext cx="10018713" cy="1752599"/>
          </a:xfrm>
        </p:spPr>
        <p:txBody>
          <a:bodyPr>
            <a:normAutofit/>
          </a:bodyPr>
          <a:lstStyle/>
          <a:p>
            <a:r>
              <a:rPr lang="en-US" sz="2400" b="1" dirty="0" smtClean="0">
                <a:latin typeface="Times New Roman" panose="02020603050405020304" pitchFamily="18" charset="0"/>
                <a:cs typeface="Times New Roman" panose="02020603050405020304" pitchFamily="18" charset="0"/>
              </a:rPr>
              <a:t>Define The Diaphragm</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522947" y="1292931"/>
            <a:ext cx="9746066" cy="3694073"/>
          </a:xfrm>
          <a:prstGeom prst="rect">
            <a:avLst/>
          </a:prstGeom>
        </p:spPr>
      </p:pic>
    </p:spTree>
    <p:extLst>
      <p:ext uri="{BB962C8B-B14F-4D97-AF65-F5344CB8AC3E}">
        <p14:creationId xmlns:p14="http://schemas.microsoft.com/office/powerpoint/2010/main" val="35913198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391" y="2461260"/>
            <a:ext cx="10018713" cy="1752599"/>
          </a:xfrm>
        </p:spPr>
        <p:txBody>
          <a:bodyPr>
            <a:normAutofit/>
          </a:bodyPr>
          <a:lstStyle/>
          <a:p>
            <a:r>
              <a:rPr lang="en-GB" sz="3600" b="1" dirty="0">
                <a:latin typeface="Times New Roman" panose="02020603050405020304" pitchFamily="18" charset="0"/>
                <a:cs typeface="Times New Roman" panose="02020603050405020304" pitchFamily="18" charset="0"/>
              </a:rPr>
              <a:t>Model Verifications</a:t>
            </a:r>
          </a:p>
        </p:txBody>
      </p:sp>
    </p:spTree>
    <p:extLst>
      <p:ext uri="{BB962C8B-B14F-4D97-AF65-F5344CB8AC3E}">
        <p14:creationId xmlns:p14="http://schemas.microsoft.com/office/powerpoint/2010/main" val="18634105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6171" y="-18097"/>
            <a:ext cx="10018713" cy="1752599"/>
          </a:xfrm>
        </p:spPr>
        <p:txBody>
          <a:bodyPr>
            <a:normAutofit/>
          </a:bodyPr>
          <a:lstStyle/>
          <a:p>
            <a:r>
              <a:rPr lang="en-GB" sz="2400" b="1" dirty="0">
                <a:latin typeface="Times New Roman" panose="02020603050405020304" pitchFamily="18" charset="0"/>
                <a:cs typeface="Times New Roman" panose="02020603050405020304" pitchFamily="18" charset="0"/>
              </a:rPr>
              <a:t>Compatibility Check</a:t>
            </a:r>
          </a:p>
        </p:txBody>
      </p:sp>
      <p:pic>
        <p:nvPicPr>
          <p:cNvPr id="3" name="Picture 2"/>
          <p:cNvPicPr>
            <a:picLocks noChangeAspect="1"/>
          </p:cNvPicPr>
          <p:nvPr/>
        </p:nvPicPr>
        <p:blipFill>
          <a:blip r:embed="rId2"/>
          <a:stretch>
            <a:fillRect/>
          </a:stretch>
        </p:blipFill>
        <p:spPr>
          <a:xfrm>
            <a:off x="2361589" y="1246822"/>
            <a:ext cx="7422491" cy="5047298"/>
          </a:xfrm>
          <a:prstGeom prst="rect">
            <a:avLst/>
          </a:prstGeom>
        </p:spPr>
      </p:pic>
    </p:spTree>
    <p:extLst>
      <p:ext uri="{BB962C8B-B14F-4D97-AF65-F5344CB8AC3E}">
        <p14:creationId xmlns:p14="http://schemas.microsoft.com/office/powerpoint/2010/main" val="33556743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1221" y="678180"/>
            <a:ext cx="10018713" cy="1752599"/>
          </a:xfrm>
        </p:spPr>
        <p:txBody>
          <a:bodyPr>
            <a:normAutofit/>
          </a:bodyPr>
          <a:lstStyle/>
          <a:p>
            <a:r>
              <a:rPr lang="en-US" sz="2400" b="1" dirty="0">
                <a:latin typeface="Times New Roman" panose="02020603050405020304" pitchFamily="18" charset="0"/>
                <a:cs typeface="Times New Roman" panose="02020603050405020304" pitchFamily="18" charset="0"/>
              </a:rPr>
              <a:t>Deflection </a:t>
            </a:r>
            <a:r>
              <a:rPr lang="en-US" sz="2400" b="1" dirty="0" smtClean="0">
                <a:latin typeface="Times New Roman" panose="02020603050405020304" pitchFamily="18" charset="0"/>
                <a:cs typeface="Times New Roman" panose="02020603050405020304" pitchFamily="18" charset="0"/>
              </a:rPr>
              <a:t>Check</a:t>
            </a:r>
            <a:endParaRPr lang="en-GB"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407924" y="2080258"/>
            <a:ext cx="9842010" cy="3604261"/>
          </a:xfrm>
          <a:prstGeom prst="rect">
            <a:avLst/>
          </a:prstGeom>
        </p:spPr>
      </p:pic>
    </p:spTree>
    <p:extLst>
      <p:ext uri="{BB962C8B-B14F-4D97-AF65-F5344CB8AC3E}">
        <p14:creationId xmlns:p14="http://schemas.microsoft.com/office/powerpoint/2010/main" val="11782006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1508760" y="960120"/>
                <a:ext cx="7429500" cy="4133952"/>
              </a:xfrm>
              <a:prstGeom prst="rect">
                <a:avLst/>
              </a:prstGeom>
            </p:spPr>
            <p:txBody>
              <a:bodyPr wrap="square">
                <a:spAutoFit/>
              </a:bodyPr>
              <a:lstStyle/>
              <a:p>
                <a:pPr>
                  <a:lnSpc>
                    <a:spcPct val="150000"/>
                  </a:lnSpc>
                  <a:spcAft>
                    <a:spcPts val="800"/>
                  </a:spcAft>
                </a:pPr>
                <a:r>
                  <a:rPr lang="en-US" sz="2000" dirty="0" smtClean="0">
                    <a:latin typeface="Times New Roman" panose="02020603050405020304" pitchFamily="18" charset="0"/>
                    <a:ea typeface="Calibri" panose="020F0502020204030204" pitchFamily="34" charset="0"/>
                    <a:cs typeface="Arial" panose="020B0604020202020204" pitchFamily="34" charset="0"/>
                  </a:rPr>
                  <a:t>L=4200 mm</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𝑎𝑙𝑙</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000" i="1">
                            <a:effectLst/>
                            <a:latin typeface="Cambria Math"/>
                            <a:ea typeface="Calibri" panose="020F0502020204030204" pitchFamily="34" charset="0"/>
                            <a:cs typeface="Times New Roman" panose="02020603050405020304" pitchFamily="18" charset="0"/>
                          </a:rPr>
                        </m:ctrlPr>
                      </m:fPr>
                      <m:num>
                        <m:r>
                          <a:rPr lang="en-US" sz="2000" i="1">
                            <a:effectLst/>
                            <a:latin typeface="Cambria Math" panose="02040503050406030204" pitchFamily="18" charset="0"/>
                            <a:ea typeface="Calibri" panose="020F0502020204030204" pitchFamily="34" charset="0"/>
                            <a:cs typeface="Times New Roman" panose="02020603050405020304" pitchFamily="18" charset="0"/>
                          </a:rPr>
                          <m:t>𝐿</m:t>
                        </m:r>
                      </m:num>
                      <m:den>
                        <m:r>
                          <a:rPr lang="en-US" sz="2000" i="1">
                            <a:effectLst/>
                            <a:latin typeface="Cambria Math" panose="02040503050406030204" pitchFamily="18" charset="0"/>
                            <a:ea typeface="Calibri" panose="020F0502020204030204" pitchFamily="34" charset="0"/>
                            <a:cs typeface="Times New Roman" panose="02020603050405020304" pitchFamily="18" charset="0"/>
                          </a:rPr>
                          <m:t>240</m:t>
                        </m:r>
                      </m:den>
                    </m:f>
                    <m:r>
                      <a:rPr lang="en-US" sz="20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000" i="1">
                            <a:effectLst/>
                            <a:latin typeface="Cambria Math"/>
                            <a:ea typeface="Calibri" panose="020F0502020204030204" pitchFamily="34" charset="0"/>
                            <a:cs typeface="Times New Roman" panose="02020603050405020304" pitchFamily="18" charset="0"/>
                          </a:rPr>
                        </m:ctrlPr>
                      </m:fPr>
                      <m:num>
                        <m:r>
                          <a:rPr lang="en-US" sz="2000" i="1">
                            <a:effectLst/>
                            <a:latin typeface="Cambria Math" panose="02040503050406030204" pitchFamily="18" charset="0"/>
                            <a:ea typeface="Calibri" panose="020F0502020204030204" pitchFamily="34" charset="0"/>
                            <a:cs typeface="Times New Roman" panose="02020603050405020304" pitchFamily="18" charset="0"/>
                          </a:rPr>
                          <m:t>4200</m:t>
                        </m:r>
                      </m:num>
                      <m:den>
                        <m:r>
                          <a:rPr lang="en-US" sz="2000" i="1">
                            <a:effectLst/>
                            <a:latin typeface="Cambria Math" panose="02040503050406030204" pitchFamily="18" charset="0"/>
                            <a:ea typeface="Calibri" panose="020F0502020204030204" pitchFamily="34" charset="0"/>
                            <a:cs typeface="Times New Roman" panose="02020603050405020304" pitchFamily="18" charset="0"/>
                          </a:rPr>
                          <m:t>240</m:t>
                        </m:r>
                      </m:den>
                    </m:f>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17</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5</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𝑚𝑚</m:t>
                    </m:r>
                  </m:oMath>
                </a14:m>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𝑠𝑙𝑎𝑏</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19</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4</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𝑚𝑚</m:t>
                    </m:r>
                  </m:oMath>
                </a14:m>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𝑏𝑒𝑎𝑚𝑠</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GB" sz="2000" i="1">
                            <a:effectLst/>
                            <a:latin typeface="Cambria Math"/>
                            <a:ea typeface="Calibri" panose="020F0502020204030204" pitchFamily="34" charset="0"/>
                            <a:cs typeface="Times New Roman" panose="02020603050405020304" pitchFamily="18" charset="0"/>
                          </a:rPr>
                        </m:ctrlPr>
                      </m:dPr>
                      <m:e>
                        <m:r>
                          <a:rPr lang="en-US" sz="2000" i="1">
                            <a:effectLst/>
                            <a:latin typeface="Cambria Math" panose="02040503050406030204" pitchFamily="18" charset="0"/>
                            <a:ea typeface="Calibri" panose="020F0502020204030204" pitchFamily="34" charset="0"/>
                            <a:cs typeface="Times New Roman" panose="02020603050405020304" pitchFamily="18" charset="0"/>
                          </a:rPr>
                          <m:t>3</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87</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16</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7</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9</m:t>
                        </m:r>
                      </m:e>
                    </m:d>
                    <m:r>
                      <a:rPr lang="en-US" sz="2000" i="1">
                        <a:effectLst/>
                        <a:latin typeface="Cambria Math" panose="02040503050406030204" pitchFamily="18" charset="0"/>
                        <a:ea typeface="Calibri" panose="020F0502020204030204" pitchFamily="34" charset="0"/>
                        <a:cs typeface="Times New Roman" panose="02020603050405020304" pitchFamily="18" charset="0"/>
                      </a:rPr>
                      <m:t>𝑚𝑚</m:t>
                    </m:r>
                  </m:oMath>
                </a14:m>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𝑠𝑙𝑎𝑏</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GB" sz="2000" i="1">
                            <a:effectLst/>
                            <a:latin typeface="Cambria Math"/>
                            <a:ea typeface="Calibri" panose="020F0502020204030204" pitchFamily="34" charset="0"/>
                            <a:cs typeface="Times New Roman" panose="02020603050405020304" pitchFamily="18" charset="0"/>
                          </a:rPr>
                        </m:ctrlPr>
                      </m:dPr>
                      <m:e>
                        <m:r>
                          <a:rPr lang="en-US" sz="2000" i="1">
                            <a:effectLst/>
                            <a:latin typeface="Cambria Math" panose="02040503050406030204" pitchFamily="18" charset="0"/>
                            <a:ea typeface="Calibri" panose="020F0502020204030204" pitchFamily="34" charset="0"/>
                            <a:cs typeface="Times New Roman" panose="02020603050405020304" pitchFamily="18" charset="0"/>
                          </a:rPr>
                          <m:t>𝐴𝑣𝑔</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𝑏𝑒𝑎𝑚𝑠</m:t>
                        </m:r>
                      </m:e>
                    </m:d>
                    <m:r>
                      <a:rPr lang="en-US" sz="2000" i="1">
                        <a:effectLst/>
                        <a:latin typeface="Cambria Math" panose="02040503050406030204" pitchFamily="18" charset="0"/>
                        <a:ea typeface="Calibri" panose="020F0502020204030204" pitchFamily="34" charset="0"/>
                        <a:cs typeface="Times New Roman" panose="02020603050405020304" pitchFamily="18" charset="0"/>
                      </a:rPr>
                      <m:t>=</m:t>
                    </m:r>
                  </m:oMath>
                </a14:m>
                <a:endParaRPr lang="en-US" sz="2000" dirty="0" smtClean="0">
                  <a:effectLst/>
                  <a:latin typeface="Times New Roman" panose="02020603050405020304" pitchFamily="18" charset="0"/>
                  <a:ea typeface="Times New Roman" panose="02020603050405020304" pitchFamily="18" charset="0"/>
                  <a:cs typeface="Arial" panose="020B0604020202020204" pitchFamily="34" charset="0"/>
                </a:endParaRPr>
              </a:p>
              <a:p>
                <a:pPr>
                  <a:lnSpc>
                    <a:spcPct val="150000"/>
                  </a:lnSpc>
                  <a:spcAft>
                    <a:spcPts val="800"/>
                  </a:spcAft>
                </a:pPr>
                <a:r>
                  <a:rPr lang="en-US" sz="2000" dirty="0" smtClean="0">
                    <a:latin typeface="Times New Roman" panose="02020603050405020304" pitchFamily="18" charset="0"/>
                    <a:ea typeface="Times New Roman" panose="02020603050405020304" pitchFamily="18" charset="0"/>
                    <a:cs typeface="Arial" panose="020B0604020202020204" pitchFamily="34" charset="0"/>
                  </a:rPr>
                  <a:t>=19.4</a:t>
                </a:r>
                <a:r>
                  <a:rPr lang="en-US" sz="2000" dirty="0">
                    <a:latin typeface="Times New Roman" panose="02020603050405020304" pitchFamily="18" charset="0"/>
                    <a:ea typeface="Times New Roman" panose="02020603050405020304" pitchFamily="18" charset="0"/>
                    <a:cs typeface="Arial" panose="020B0604020202020204" pitchFamily="34" charset="0"/>
                  </a:rPr>
                  <a:t>−((3.87+16+7+9)/4)=10.44 </a:t>
                </a:r>
                <a:r>
                  <a:rPr lang="en-US" sz="2000" dirty="0" smtClean="0">
                    <a:latin typeface="Times New Roman" panose="02020603050405020304" pitchFamily="18" charset="0"/>
                    <a:ea typeface="Times New Roman" panose="02020603050405020304" pitchFamily="18" charset="0"/>
                    <a:cs typeface="Arial" panose="020B0604020202020204" pitchFamily="34" charset="0"/>
                  </a:rPr>
                  <a:t>𝑚𝑚</a:t>
                </a:r>
                <a:endParaRPr lang="en-US" sz="2000" dirty="0">
                  <a:latin typeface="Times New Roman" panose="02020603050405020304" pitchFamily="18" charset="0"/>
                  <a:ea typeface="Times New Roman" panose="02020603050405020304" pitchFamily="18" charset="0"/>
                  <a:cs typeface="Arial" panose="020B0604020202020204" pitchFamily="34" charset="0"/>
                </a:endParaRPr>
              </a:p>
              <a:p>
                <a:pPr>
                  <a:lnSpc>
                    <a:spcPct val="150000"/>
                  </a:lnSpc>
                  <a:spcAft>
                    <a:spcPts val="800"/>
                  </a:spcAft>
                </a:pPr>
                <a:r>
                  <a:rPr lang="en-US" sz="2000" dirty="0" smtClean="0">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𝑎𝑙𝑙</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𝑂𝐾</m:t>
                    </m:r>
                  </m:oMath>
                </a14:m>
                <a:endParaRPr lang="en-GB"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1508760" y="960120"/>
                <a:ext cx="7429500" cy="4133952"/>
              </a:xfrm>
              <a:prstGeom prst="rect">
                <a:avLst/>
              </a:prstGeom>
              <a:blipFill rotWithShape="0">
                <a:blip r:embed="rId2"/>
                <a:stretch>
                  <a:fillRect l="-903"/>
                </a:stretch>
              </a:blipFill>
            </p:spPr>
            <p:txBody>
              <a:bodyPr/>
              <a:lstStyle/>
              <a:p>
                <a:r>
                  <a:rPr lang="en-GB">
                    <a:noFill/>
                  </a:rPr>
                  <a:t> </a:t>
                </a:r>
              </a:p>
            </p:txBody>
          </p:sp>
        </mc:Fallback>
      </mc:AlternateContent>
      <p:pic>
        <p:nvPicPr>
          <p:cNvPr id="4" name="Picture 3" descr="2 (2)"/>
          <p:cNvPicPr/>
          <p:nvPr/>
        </p:nvPicPr>
        <p:blipFill>
          <a:blip r:embed="rId3">
            <a:extLst>
              <a:ext uri="{28A0092B-C50C-407E-A947-70E740481C1C}">
                <a14:useLocalDpi xmlns:a14="http://schemas.microsoft.com/office/drawing/2010/main" val="0"/>
              </a:ext>
            </a:extLst>
          </a:blip>
          <a:srcRect/>
          <a:stretch>
            <a:fillRect/>
          </a:stretch>
        </p:blipFill>
        <p:spPr bwMode="auto">
          <a:xfrm>
            <a:off x="5636895" y="1059180"/>
            <a:ext cx="6160770" cy="4549140"/>
          </a:xfrm>
          <a:prstGeom prst="rect">
            <a:avLst/>
          </a:prstGeom>
          <a:noFill/>
          <a:ln>
            <a:noFill/>
          </a:ln>
        </p:spPr>
      </p:pic>
    </p:spTree>
    <p:extLst>
      <p:ext uri="{BB962C8B-B14F-4D97-AF65-F5344CB8AC3E}">
        <p14:creationId xmlns:p14="http://schemas.microsoft.com/office/powerpoint/2010/main" val="1176107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391" y="1196340"/>
            <a:ext cx="10018713" cy="1752599"/>
          </a:xfrm>
        </p:spPr>
        <p:txBody>
          <a:bodyPr>
            <a:normAutofit/>
          </a:bodyPr>
          <a:lstStyle/>
          <a:p>
            <a:r>
              <a:rPr lang="en-GB" sz="2400" b="1" dirty="0">
                <a:latin typeface="Times New Roman" panose="02020603050405020304" pitchFamily="18" charset="0"/>
                <a:cs typeface="Times New Roman" panose="02020603050405020304" pitchFamily="18" charset="0"/>
              </a:rPr>
              <a:t>Equilibrium Check</a:t>
            </a:r>
          </a:p>
        </p:txBody>
      </p:sp>
      <p:graphicFrame>
        <p:nvGraphicFramePr>
          <p:cNvPr id="3" name="Table 2"/>
          <p:cNvGraphicFramePr>
            <a:graphicFrameLocks noGrp="1"/>
          </p:cNvGraphicFramePr>
          <p:nvPr>
            <p:extLst>
              <p:ext uri="{D42A27DB-BD31-4B8C-83A1-F6EECF244321}">
                <p14:modId xmlns:p14="http://schemas.microsoft.com/office/powerpoint/2010/main" val="3258058856"/>
              </p:ext>
            </p:extLst>
          </p:nvPr>
        </p:nvGraphicFramePr>
        <p:xfrm>
          <a:off x="2283460" y="2689860"/>
          <a:ext cx="8483600" cy="2567942"/>
        </p:xfrm>
        <a:graphic>
          <a:graphicData uri="http://schemas.openxmlformats.org/drawingml/2006/table">
            <a:tbl>
              <a:tblPr firstRow="1" bandRow="1">
                <a:tableStyleId>{5C22544A-7EE6-4342-B048-85BDC9FD1C3A}</a:tableStyleId>
              </a:tblPr>
              <a:tblGrid>
                <a:gridCol w="2120900"/>
                <a:gridCol w="2120900"/>
                <a:gridCol w="2120900"/>
                <a:gridCol w="2120900"/>
              </a:tblGrid>
              <a:tr h="570230">
                <a:tc>
                  <a:txBody>
                    <a:bodyPr/>
                    <a:lstStyle/>
                    <a:p>
                      <a:pPr algn="ct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Hand</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err="1" smtClean="0">
                          <a:latin typeface="Times New Roman" panose="02020603050405020304" pitchFamily="18" charset="0"/>
                          <a:cs typeface="Times New Roman" panose="02020603050405020304" pitchFamily="18" charset="0"/>
                        </a:rPr>
                        <a:t>Etabs</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Error %</a:t>
                      </a:r>
                      <a:endParaRPr lang="en-GB" dirty="0">
                        <a:latin typeface="Times New Roman" panose="02020603050405020304" pitchFamily="18" charset="0"/>
                        <a:cs typeface="Times New Roman" panose="02020603050405020304" pitchFamily="18" charset="0"/>
                      </a:endParaRPr>
                    </a:p>
                  </a:txBody>
                  <a:tcPr/>
                </a:tc>
              </a:tr>
              <a:tr h="665904">
                <a:tc>
                  <a:txBody>
                    <a:bodyPr/>
                    <a:lstStyle/>
                    <a:p>
                      <a:pPr algn="ctr"/>
                      <a:r>
                        <a:rPr lang="en-GB" dirty="0" smtClean="0">
                          <a:latin typeface="Times New Roman" panose="02020603050405020304" pitchFamily="18" charset="0"/>
                          <a:cs typeface="Times New Roman" panose="02020603050405020304" pitchFamily="18" charset="0"/>
                        </a:rPr>
                        <a:t>Live Load</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11430.61</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11502.9846</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0.63 % </a:t>
                      </a:r>
                      <a:endParaRPr lang="en-GB" dirty="0">
                        <a:latin typeface="Times New Roman" panose="02020603050405020304" pitchFamily="18" charset="0"/>
                        <a:cs typeface="Times New Roman" panose="02020603050405020304" pitchFamily="18" charset="0"/>
                      </a:endParaRPr>
                    </a:p>
                  </a:txBody>
                  <a:tcPr/>
                </a:tc>
              </a:tr>
              <a:tr h="665904">
                <a:tc>
                  <a:txBody>
                    <a:bodyPr/>
                    <a:lstStyle/>
                    <a:p>
                      <a:pPr algn="ctr"/>
                      <a:r>
                        <a:rPr lang="en-GB" dirty="0" smtClean="0">
                          <a:latin typeface="Times New Roman" panose="02020603050405020304" pitchFamily="18" charset="0"/>
                          <a:cs typeface="Times New Roman" panose="02020603050405020304" pitchFamily="18" charset="0"/>
                        </a:rPr>
                        <a:t>Dead Load</a:t>
                      </a:r>
                      <a:endParaRPr lang="en-GB" dirty="0">
                        <a:latin typeface="Times New Roman" panose="02020603050405020304" pitchFamily="18" charset="0"/>
                        <a:cs typeface="Times New Roman" panose="02020603050405020304" pitchFamily="18" charset="0"/>
                      </a:endParaRPr>
                    </a:p>
                  </a:txBody>
                  <a:tcPr/>
                </a:tc>
                <a:tc>
                  <a:txBody>
                    <a:bodyPr/>
                    <a:lstStyle/>
                    <a:p>
                      <a:pPr marL="0" algn="ctr" defTabSz="457200" rtl="0" eaLnBrk="1" latinLnBrk="0" hangingPunct="1"/>
                      <a:r>
                        <a:rPr lang="en-US" sz="1800" kern="1200" dirty="0" smtClean="0">
                          <a:solidFill>
                            <a:schemeClr val="dk1"/>
                          </a:solidFill>
                          <a:latin typeface="Times New Roman" panose="02020603050405020304" pitchFamily="18" charset="0"/>
                          <a:ea typeface="+mn-ea"/>
                          <a:cs typeface="Times New Roman" panose="02020603050405020304" pitchFamily="18" charset="0"/>
                        </a:rPr>
                        <a:t>25586.668</a:t>
                      </a:r>
                      <a:endParaRPr lang="en-GB" sz="1800" kern="1200" dirty="0">
                        <a:solidFill>
                          <a:schemeClr val="dk1"/>
                        </a:solidFill>
                        <a:latin typeface="Times New Roman" panose="02020603050405020304" pitchFamily="18" charset="0"/>
                        <a:ea typeface="+mn-ea"/>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24795.2943</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3.1 %</a:t>
                      </a:r>
                      <a:endParaRPr lang="en-GB" dirty="0" smtClean="0">
                        <a:latin typeface="Times New Roman" panose="02020603050405020304" pitchFamily="18" charset="0"/>
                        <a:cs typeface="Times New Roman" panose="02020603050405020304" pitchFamily="18" charset="0"/>
                      </a:endParaRPr>
                    </a:p>
                  </a:txBody>
                  <a:tcPr/>
                </a:tc>
              </a:tr>
              <a:tr h="665904">
                <a:tc>
                  <a:txBody>
                    <a:bodyPr/>
                    <a:lstStyle/>
                    <a:p>
                      <a:pPr algn="ctr"/>
                      <a:r>
                        <a:rPr lang="en-GB" dirty="0" smtClean="0">
                          <a:latin typeface="Times New Roman" panose="02020603050405020304" pitchFamily="18" charset="0"/>
                          <a:cs typeface="Times New Roman" panose="02020603050405020304" pitchFamily="18" charset="0"/>
                        </a:rPr>
                        <a:t>Super Dead</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12770.18</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13106.4424</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US" sz="1800" kern="1200" dirty="0" smtClean="0">
                          <a:solidFill>
                            <a:schemeClr val="dk1"/>
                          </a:solidFill>
                          <a:effectLst/>
                          <a:latin typeface="Times New Roman" panose="02020603050405020304" pitchFamily="18" charset="0"/>
                          <a:ea typeface="+mn-ea"/>
                          <a:cs typeface="Times New Roman" panose="02020603050405020304" pitchFamily="18" charset="0"/>
                        </a:rPr>
                        <a:t>2.63 %</a:t>
                      </a:r>
                      <a:endParaRPr lang="en-GB" dirty="0" smtClean="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3661046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691" y="479906"/>
            <a:ext cx="10018713" cy="1257300"/>
          </a:xfrm>
        </p:spPr>
        <p:txBody>
          <a:bodyPr>
            <a:normAutofit/>
          </a:bodyPr>
          <a:lstStyle/>
          <a:p>
            <a:r>
              <a:rPr lang="en-GB" sz="2400" b="1" dirty="0" smtClean="0">
                <a:latin typeface="Times New Roman" panose="02020603050405020304" pitchFamily="18" charset="0"/>
                <a:cs typeface="Times New Roman" panose="02020603050405020304" pitchFamily="18" charset="0"/>
              </a:rPr>
              <a:t>Internal Force Check</a:t>
            </a:r>
            <a:endParaRPr lang="en-GB"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552891" y="2642354"/>
            <a:ext cx="2099036"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For </a:t>
            </a:r>
            <a:r>
              <a:rPr lang="en-US" sz="2000" b="1" dirty="0" smtClean="0">
                <a:latin typeface="Times New Roman" panose="02020603050405020304" pitchFamily="18" charset="0"/>
                <a:cs typeface="Times New Roman" panose="02020603050405020304" pitchFamily="18" charset="0"/>
              </a:rPr>
              <a:t>The Column</a:t>
            </a:r>
            <a:r>
              <a:rPr lang="en-US" sz="2000" b="1" dirty="0">
                <a:latin typeface="Times New Roman" panose="02020603050405020304" pitchFamily="18" charset="0"/>
                <a:cs typeface="Times New Roman" panose="02020603050405020304" pitchFamily="18" charset="0"/>
              </a:rPr>
              <a:t>:</a:t>
            </a:r>
            <a:endParaRPr lang="en-GB" sz="2000" dirty="0"/>
          </a:p>
        </p:txBody>
      </p:sp>
      <p:pic>
        <p:nvPicPr>
          <p:cNvPr id="4" name="Picture 3"/>
          <p:cNvPicPr>
            <a:picLocks noChangeAspect="1"/>
          </p:cNvPicPr>
          <p:nvPr/>
        </p:nvPicPr>
        <p:blipFill>
          <a:blip r:embed="rId2"/>
          <a:stretch>
            <a:fillRect/>
          </a:stretch>
        </p:blipFill>
        <p:spPr>
          <a:xfrm>
            <a:off x="7068503" y="1554481"/>
            <a:ext cx="4399598" cy="4468461"/>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1552891" y="3364778"/>
                <a:ext cx="6096000" cy="2658164"/>
              </a:xfrm>
              <a:prstGeom prst="rect">
                <a:avLst/>
              </a:prstGeom>
            </p:spPr>
            <p:txBody>
              <a:bodyPr>
                <a:spAutoFit/>
              </a:bodyPr>
              <a:lstStyle/>
              <a:p>
                <a:pPr algn="justLow">
                  <a:lnSpc>
                    <a:spcPct val="150000"/>
                  </a:lnSpc>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Pu</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=T.A.*Wu*#of floors</a:t>
                </a:r>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gn="justLow">
                  <a:lnSpc>
                    <a:spcPct val="150000"/>
                  </a:lnSpc>
                  <a:spcAft>
                    <a:spcPts val="600"/>
                  </a:spcAft>
                </a:pPr>
                <a:r>
                  <a:rPr lang="en-US"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Pu</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By Hand </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20.31 * 17.4*5 =1767 KN </a:t>
                </a:r>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gn="justLow">
                  <a:lnSpc>
                    <a:spcPct val="150000"/>
                  </a:lnSpc>
                  <a:spcAft>
                    <a:spcPts val="600"/>
                  </a:spcAft>
                </a:pPr>
                <a:r>
                  <a:rPr lang="en-US"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Pu</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baseline="-250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Etab</a:t>
                </a: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1945 KN</a:t>
                </a:r>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gn="justLow">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Error =</a:t>
                </a:r>
                <a14:m>
                  <m:oMath xmlns:m="http://schemas.openxmlformats.org/officeDocument/2006/math">
                    <m:f>
                      <m:fPr>
                        <m:ctrlPr>
                          <a:rPr lang="en-GB" i="1">
                            <a:solidFill>
                              <a:srgbClr val="000000"/>
                            </a:solidFill>
                            <a:effectLst/>
                            <a:latin typeface="Cambria Math"/>
                            <a:ea typeface="Calibri" panose="020F0502020204030204" pitchFamily="34" charset="0"/>
                            <a:cs typeface="Times New Roman" panose="02020603050405020304" pitchFamily="18" charset="0"/>
                          </a:rPr>
                        </m:ctrlPr>
                      </m:fPr>
                      <m:num>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1945</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1767</m:t>
                        </m:r>
                      </m:num>
                      <m:den>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1767</m:t>
                        </m:r>
                      </m:den>
                    </m:f>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r>
                      <a:rPr lang="en-US"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OK</a:t>
                </a:r>
                <a:endParaRPr lang="en-GB" sz="1600" dirty="0">
                  <a:effectLst/>
                  <a:latin typeface="Calibri" panose="020F0502020204030204" pitchFamily="34" charset="0"/>
                  <a:ea typeface="Calibri" panose="020F0502020204030204" pitchFamily="34" charset="0"/>
                  <a:cs typeface="Arial" panose="020B0604020202020204" pitchFamily="34" charset="0"/>
                </a:endParaRPr>
              </a:p>
              <a:p>
                <a:pPr algn="justLow">
                  <a:lnSpc>
                    <a:spcPct val="150000"/>
                  </a:lnSpc>
                  <a:spcAft>
                    <a:spcPts val="600"/>
                  </a:spcAft>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GB"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552891" y="3364778"/>
                <a:ext cx="6096000" cy="2658164"/>
              </a:xfrm>
              <a:prstGeom prst="rect">
                <a:avLst/>
              </a:prstGeom>
              <a:blipFill rotWithShape="0">
                <a:blip r:embed="rId3"/>
                <a:stretch>
                  <a:fillRect l="-900"/>
                </a:stretch>
              </a:blipFill>
            </p:spPr>
            <p:txBody>
              <a:bodyPr/>
              <a:lstStyle/>
              <a:p>
                <a:r>
                  <a:rPr lang="en-GB">
                    <a:noFill/>
                  </a:rPr>
                  <a:t> </a:t>
                </a:r>
              </a:p>
            </p:txBody>
          </p:sp>
        </mc:Fallback>
      </mc:AlternateContent>
    </p:spTree>
    <p:extLst>
      <p:ext uri="{BB962C8B-B14F-4D97-AF65-F5344CB8AC3E}">
        <p14:creationId xmlns:p14="http://schemas.microsoft.com/office/powerpoint/2010/main" val="2417403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9571" y="1419794"/>
            <a:ext cx="1842556"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For </a:t>
            </a:r>
            <a:r>
              <a:rPr lang="en-US" sz="2000" b="1" dirty="0" smtClean="0">
                <a:latin typeface="Times New Roman" panose="02020603050405020304" pitchFamily="18" charset="0"/>
                <a:cs typeface="Times New Roman" panose="02020603050405020304" pitchFamily="18" charset="0"/>
              </a:rPr>
              <a:t>The Beam:</a:t>
            </a:r>
            <a:endParaRPr lang="en-GB" sz="20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rotWithShape="1">
          <a:blip r:embed="rId2"/>
          <a:srcRect l="1463" t="3972" r="2817" b="19316"/>
          <a:stretch/>
        </p:blipFill>
        <p:spPr>
          <a:xfrm>
            <a:off x="6498604" y="3291840"/>
            <a:ext cx="5426696" cy="3293356"/>
          </a:xfrm>
          <a:prstGeom prst="rect">
            <a:avLst/>
          </a:prstGeom>
        </p:spPr>
      </p:pic>
      <p:pic>
        <p:nvPicPr>
          <p:cNvPr id="7" name="Picture 6"/>
          <p:cNvPicPr>
            <a:picLocks noChangeAspect="1"/>
          </p:cNvPicPr>
          <p:nvPr/>
        </p:nvPicPr>
        <p:blipFill rotWithShape="1">
          <a:blip r:embed="rId3"/>
          <a:srcRect b="14590"/>
          <a:stretch/>
        </p:blipFill>
        <p:spPr>
          <a:xfrm>
            <a:off x="7623182" y="286250"/>
            <a:ext cx="3177539" cy="2820924"/>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1659571" y="1789126"/>
                <a:ext cx="6096000" cy="2380588"/>
              </a:xfrm>
              <a:prstGeom prst="rect">
                <a:avLst/>
              </a:prstGeom>
            </p:spPr>
            <p:txBody>
              <a:bodyPr>
                <a:spAutoFit/>
              </a:bodyPr>
              <a:lstStyle/>
              <a:p>
                <a:pPr rtl="1">
                  <a:lnSpc>
                    <a:spcPct val="107000"/>
                  </a:lnSpc>
                  <a:spcAft>
                    <a:spcPts val="800"/>
                  </a:spcAft>
                </a:pPr>
                <a:r>
                  <a:rPr lang="en-GB"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𝑀</m:t>
                    </m:r>
                    <m:r>
                      <a:rPr lang="en-US" i="1">
                        <a:latin typeface="Cambria Math" panose="02040503050406030204" pitchFamily="18" charset="0"/>
                        <a:ea typeface="Calibri" panose="020F0502020204030204" pitchFamily="34" charset="0"/>
                        <a:cs typeface="Times New Roman" panose="02020603050405020304" pitchFamily="18" charset="0"/>
                      </a:rPr>
                      <m:t>=</m:t>
                    </m:r>
                    <m:f>
                      <m:fPr>
                        <m:ctrlPr>
                          <a:rPr lang="en-GB" i="1">
                            <a:latin typeface="Cambria Math"/>
                            <a:ea typeface="Calibri" panose="020F0502020204030204" pitchFamily="34" charset="0"/>
                            <a:cs typeface="Times New Roman" panose="02020603050405020304" pitchFamily="18" charset="0"/>
                          </a:rPr>
                        </m:ctrlPr>
                      </m:fPr>
                      <m:num>
                        <m:r>
                          <m:rPr>
                            <m:sty m:val="p"/>
                          </m:rPr>
                          <a:rPr lang="en-US">
                            <a:latin typeface="Cambria Math" panose="02040503050406030204" pitchFamily="18" charset="0"/>
                            <a:ea typeface="Calibri" panose="020F0502020204030204" pitchFamily="34" charset="0"/>
                            <a:cs typeface="Times New Roman" panose="02020603050405020304" pitchFamily="18" charset="0"/>
                          </a:rPr>
                          <m:t>M</m:t>
                        </m:r>
                        <m:r>
                          <a:rPr lang="en-US">
                            <a:latin typeface="Cambria Math" panose="02040503050406030204" pitchFamily="18" charset="0"/>
                            <a:ea typeface="Calibri" panose="020F0502020204030204" pitchFamily="34" charset="0"/>
                            <a:cs typeface="Times New Roman" panose="02020603050405020304" pitchFamily="18" charset="0"/>
                          </a:rPr>
                          <m:t>1</m:t>
                        </m:r>
                        <m:r>
                          <a:rPr lang="en-US">
                            <a:latin typeface="Cambria Math" panose="02040503050406030204" pitchFamily="18" charset="0"/>
                            <a:ea typeface="Calibri" panose="020F0502020204030204" pitchFamily="34" charset="0"/>
                            <a:cs typeface="Times New Roman" panose="02020603050405020304" pitchFamily="18" charset="0"/>
                          </a:rPr>
                          <m:t>+</m:t>
                        </m:r>
                        <m:r>
                          <m:rPr>
                            <m:sty m:val="p"/>
                          </m:rPr>
                          <a:rPr lang="en-US">
                            <a:latin typeface="Cambria Math" panose="02040503050406030204" pitchFamily="18" charset="0"/>
                            <a:ea typeface="Calibri" panose="020F0502020204030204" pitchFamily="34" charset="0"/>
                            <a:cs typeface="Times New Roman" panose="02020603050405020304" pitchFamily="18" charset="0"/>
                          </a:rPr>
                          <m:t>M</m:t>
                        </m:r>
                        <m:r>
                          <a:rPr lang="en-US">
                            <a:latin typeface="Cambria Math" panose="02040503050406030204" pitchFamily="18" charset="0"/>
                            <a:ea typeface="Calibri" panose="020F0502020204030204" pitchFamily="34" charset="0"/>
                            <a:cs typeface="Times New Roman" panose="02020603050405020304" pitchFamily="18" charset="0"/>
                          </a:rPr>
                          <m:t>3</m:t>
                        </m:r>
                      </m:num>
                      <m:den>
                        <m:r>
                          <a:rPr lang="en-US">
                            <a:latin typeface="Cambria Math" panose="02040503050406030204" pitchFamily="18" charset="0"/>
                            <a:ea typeface="Calibri" panose="020F0502020204030204" pitchFamily="34" charset="0"/>
                            <a:cs typeface="Times New Roman" panose="02020603050405020304" pitchFamily="18" charset="0"/>
                          </a:rPr>
                          <m:t>2</m:t>
                        </m:r>
                      </m:den>
                    </m:f>
                    <m:r>
                      <a:rPr lang="en-US">
                        <a:latin typeface="Cambria Math" panose="02040503050406030204" pitchFamily="18" charset="0"/>
                        <a:ea typeface="Calibri" panose="020F0502020204030204" pitchFamily="34" charset="0"/>
                        <a:cs typeface="Times New Roman" panose="02020603050405020304" pitchFamily="18" charset="0"/>
                      </a:rPr>
                      <m:t>+</m:t>
                    </m:r>
                    <m:r>
                      <m:rPr>
                        <m:sty m:val="p"/>
                      </m:rPr>
                      <a:rPr lang="en-US">
                        <a:latin typeface="Cambria Math" panose="02040503050406030204" pitchFamily="18" charset="0"/>
                        <a:ea typeface="Calibri" panose="020F0502020204030204" pitchFamily="34" charset="0"/>
                        <a:cs typeface="Times New Roman" panose="02020603050405020304" pitchFamily="18" charset="0"/>
                      </a:rPr>
                      <m:t>M</m:t>
                    </m:r>
                    <m:r>
                      <a:rPr lang="en-US">
                        <a:latin typeface="Cambria Math" panose="02040503050406030204" pitchFamily="18" charset="0"/>
                        <a:ea typeface="Calibri" panose="020F0502020204030204" pitchFamily="34" charset="0"/>
                        <a:cs typeface="Times New Roman" panose="02020603050405020304" pitchFamily="18" charset="0"/>
                      </a:rPr>
                      <m:t>2</m:t>
                    </m:r>
                    <m:r>
                      <a:rPr lang="en-US">
                        <a:latin typeface="Cambria Math" panose="02040503050406030204" pitchFamily="18" charset="0"/>
                        <a:ea typeface="Calibri" panose="020F0502020204030204" pitchFamily="34" charset="0"/>
                        <a:cs typeface="Times New Roman" panose="02020603050405020304" pitchFamily="18" charset="0"/>
                      </a:rPr>
                      <m:t>=</m:t>
                    </m:r>
                    <m:f>
                      <m:fPr>
                        <m:ctrlPr>
                          <a:rPr lang="en-GB" i="1">
                            <a:latin typeface="Cambria Math"/>
                            <a:ea typeface="Calibri" panose="020F0502020204030204" pitchFamily="34" charset="0"/>
                            <a:cs typeface="Times New Roman" panose="02020603050405020304" pitchFamily="18" charset="0"/>
                          </a:rPr>
                        </m:ctrlPr>
                      </m:fPr>
                      <m:num>
                        <m:r>
                          <a:rPr lang="en-US">
                            <a:latin typeface="Cambria Math" panose="02040503050406030204" pitchFamily="18" charset="0"/>
                            <a:ea typeface="Calibri" panose="020F0502020204030204" pitchFamily="34" charset="0"/>
                            <a:cs typeface="Times New Roman" panose="02020603050405020304" pitchFamily="18" charset="0"/>
                          </a:rPr>
                          <m:t>11</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83</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32</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18</m:t>
                        </m:r>
                      </m:num>
                      <m:den>
                        <m:r>
                          <a:rPr lang="en-GB">
                            <a:latin typeface="Cambria Math" panose="02040503050406030204" pitchFamily="18" charset="0"/>
                            <a:ea typeface="Calibri" panose="020F0502020204030204" pitchFamily="34" charset="0"/>
                            <a:cs typeface="Times New Roman" panose="02020603050405020304" pitchFamily="18" charset="0"/>
                          </a:rPr>
                          <m:t>2</m:t>
                        </m:r>
                      </m:den>
                    </m:f>
                    <m:r>
                      <a:rPr lang="en-GB" i="1">
                        <a:latin typeface="Cambria Math" panose="02040503050406030204" pitchFamily="18" charset="0"/>
                        <a:ea typeface="Calibri" panose="020F0502020204030204" pitchFamily="34" charset="0"/>
                        <a:cs typeface="Times New Roman" panose="02020603050405020304" pitchFamily="18" charset="0"/>
                      </a:rPr>
                      <m:t>+</m:t>
                    </m:r>
                    <m:r>
                      <a:rPr lang="en-GB" i="1">
                        <a:latin typeface="Cambria Math" panose="02040503050406030204" pitchFamily="18" charset="0"/>
                        <a:ea typeface="Calibri" panose="020F0502020204030204" pitchFamily="34" charset="0"/>
                        <a:cs typeface="Times New Roman" panose="02020603050405020304" pitchFamily="18" charset="0"/>
                      </a:rPr>
                      <m:t>15</m:t>
                    </m:r>
                    <m:r>
                      <a:rPr lang="en-GB" i="1">
                        <a:latin typeface="Cambria Math" panose="02040503050406030204" pitchFamily="18" charset="0"/>
                        <a:ea typeface="Calibri" panose="020F0502020204030204" pitchFamily="34" charset="0"/>
                        <a:cs typeface="Times New Roman" panose="02020603050405020304" pitchFamily="18" charset="0"/>
                      </a:rPr>
                      <m:t>.</m:t>
                    </m:r>
                    <m:r>
                      <a:rPr lang="en-GB" i="1">
                        <a:latin typeface="Cambria Math" panose="02040503050406030204" pitchFamily="18" charset="0"/>
                        <a:ea typeface="Calibri" panose="020F0502020204030204" pitchFamily="34" charset="0"/>
                        <a:cs typeface="Times New Roman" panose="02020603050405020304" pitchFamily="18" charset="0"/>
                      </a:rPr>
                      <m:t>7</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37</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7</m:t>
                    </m:r>
                    <m:r>
                      <m:rPr>
                        <m:sty m:val="p"/>
                      </m:rPr>
                      <a:rPr lang="en-US">
                        <a:latin typeface="Cambria Math" panose="02040503050406030204" pitchFamily="18" charset="0"/>
                        <a:ea typeface="Calibri" panose="020F0502020204030204" pitchFamily="34" charset="0"/>
                        <a:cs typeface="Times New Roman" panose="02020603050405020304" pitchFamily="18" charset="0"/>
                      </a:rPr>
                      <m:t>KN</m:t>
                    </m:r>
                    <m:r>
                      <a:rPr lang="en-US">
                        <a:latin typeface="Cambria Math" panose="02040503050406030204" pitchFamily="18" charset="0"/>
                        <a:ea typeface="Calibri" panose="020F0502020204030204" pitchFamily="34" charset="0"/>
                        <a:cs typeface="Times New Roman" panose="02020603050405020304" pitchFamily="18" charset="0"/>
                      </a:rPr>
                      <m:t>.</m:t>
                    </m:r>
                    <m:r>
                      <m:rPr>
                        <m:sty m:val="p"/>
                      </m:rPr>
                      <a:rPr lang="en-US">
                        <a:latin typeface="Cambria Math" panose="02040503050406030204" pitchFamily="18" charset="0"/>
                        <a:ea typeface="Calibri" panose="020F0502020204030204" pitchFamily="34" charset="0"/>
                        <a:cs typeface="Times New Roman" panose="02020603050405020304" pitchFamily="18" charset="0"/>
                      </a:rPr>
                      <m:t>m</m:t>
                    </m:r>
                  </m:oMath>
                </a14:m>
                <a:endParaRPr lang="en-GB" sz="1600" dirty="0">
                  <a:latin typeface="Calibri" panose="020F0502020204030204" pitchFamily="34" charset="0"/>
                  <a:ea typeface="Calibri" panose="020F0502020204030204" pitchFamily="34" charset="0"/>
                  <a:cs typeface="Arial" panose="020B0604020202020204" pitchFamily="34" charset="0"/>
                </a:endParaRPr>
              </a:p>
              <a:p>
                <a:pPr rtl="1">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L2=4 m, Ln=4.15 m, LL=4 KN/m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GB" sz="1600" dirty="0">
                  <a:latin typeface="Calibri" panose="020F0502020204030204" pitchFamily="34" charset="0"/>
                  <a:ea typeface="Calibri" panose="020F0502020204030204" pitchFamily="34" charset="0"/>
                  <a:cs typeface="Arial" panose="020B0604020202020204" pitchFamily="34" charset="0"/>
                </a:endParaRPr>
              </a:p>
              <a:p>
                <a:pPr rtl="1">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W=LL*L2=4*4=16 KN/m</a:t>
                </a:r>
                <a:endParaRPr lang="en-GB" sz="1600" dirty="0">
                  <a:latin typeface="Calibri" panose="020F0502020204030204" pitchFamily="34" charset="0"/>
                  <a:ea typeface="Calibri" panose="020F0502020204030204" pitchFamily="34" charset="0"/>
                  <a:cs typeface="Arial" panose="020B0604020202020204" pitchFamily="34" charset="0"/>
                </a:endParaRPr>
              </a:p>
              <a:p>
                <a:pPr rtl="1">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a:t>
                </a:r>
                <a:r>
                  <a:rPr lang="en-US" baseline="-25000" dirty="0">
                    <a:latin typeface="Times New Roman" panose="02020603050405020304" pitchFamily="18" charset="0"/>
                    <a:ea typeface="Calibri" panose="020F0502020204030204" pitchFamily="34" charset="0"/>
                    <a:cs typeface="Arial" panose="020B0604020202020204" pitchFamily="34" charset="0"/>
                  </a:rPr>
                  <a:t>0</a:t>
                </a:r>
                <a:r>
                  <a:rPr lang="en-US" dirty="0">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f>
                      <m:fPr>
                        <m:ctrlPr>
                          <a:rPr lang="en-GB" i="1">
                            <a:latin typeface="Cambria Math"/>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𝑊</m:t>
                        </m:r>
                        <m:r>
                          <a:rPr lang="en-US" i="1">
                            <a:latin typeface="Cambria Math" panose="02040503050406030204" pitchFamily="18" charset="0"/>
                            <a:ea typeface="Calibri" panose="020F0502020204030204" pitchFamily="34" charset="0"/>
                            <a:cs typeface="Times New Roman" panose="02020603050405020304" pitchFamily="18" charset="0"/>
                          </a:rPr>
                          <m:t>∗</m:t>
                        </m:r>
                        <m:sSup>
                          <m:sSupPr>
                            <m:ctrlPr>
                              <a:rPr lang="en-GB" i="1">
                                <a:latin typeface="Cambria Math"/>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𝐿𝑛</m:t>
                            </m:r>
                          </m:e>
                          <m:sup>
                            <m:r>
                              <a:rPr lang="en-US" i="1">
                                <a:latin typeface="Cambria Math" panose="02040503050406030204" pitchFamily="18" charset="0"/>
                                <a:ea typeface="Calibri" panose="020F0502020204030204" pitchFamily="34" charset="0"/>
                                <a:cs typeface="Times New Roman" panose="02020603050405020304" pitchFamily="18" charset="0"/>
                              </a:rPr>
                              <m:t>2</m:t>
                            </m:r>
                          </m:sup>
                        </m:sSup>
                      </m:num>
                      <m:den>
                        <m:r>
                          <a:rPr lang="en-US" i="1">
                            <a:latin typeface="Cambria Math" panose="02040503050406030204" pitchFamily="18" charset="0"/>
                            <a:ea typeface="Calibri" panose="020F0502020204030204" pitchFamily="34" charset="0"/>
                            <a:cs typeface="Times New Roman" panose="02020603050405020304" pitchFamily="18" charset="0"/>
                          </a:rPr>
                          <m:t>8</m:t>
                        </m:r>
                      </m:den>
                    </m:f>
                    <m:r>
                      <a:rPr lang="en-US" i="1">
                        <a:latin typeface="Cambria Math" panose="02040503050406030204" pitchFamily="18" charset="0"/>
                        <a:ea typeface="Calibri" panose="020F0502020204030204" pitchFamily="34" charset="0"/>
                        <a:cs typeface="Times New Roman" panose="02020603050405020304" pitchFamily="18" charset="0"/>
                      </a:rPr>
                      <m:t>=</m:t>
                    </m:r>
                    <m:f>
                      <m:fPr>
                        <m:ctrlPr>
                          <a:rPr lang="en-GB" i="1">
                            <a:latin typeface="Cambria Math"/>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16</m:t>
                        </m:r>
                        <m:r>
                          <a:rPr lang="en-US" i="1">
                            <a:latin typeface="Cambria Math" panose="02040503050406030204" pitchFamily="18" charset="0"/>
                            <a:ea typeface="Calibri" panose="020F0502020204030204" pitchFamily="34" charset="0"/>
                            <a:cs typeface="Times New Roman" panose="02020603050405020304" pitchFamily="18" charset="0"/>
                          </a:rPr>
                          <m:t>∗</m:t>
                        </m:r>
                        <m:sSup>
                          <m:sSupPr>
                            <m:ctrlPr>
                              <a:rPr lang="en-GB" i="1">
                                <a:latin typeface="Cambria Math"/>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4</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15</m:t>
                            </m:r>
                          </m:e>
                          <m:sup>
                            <m:r>
                              <a:rPr lang="en-US" i="1">
                                <a:latin typeface="Cambria Math" panose="02040503050406030204" pitchFamily="18" charset="0"/>
                                <a:ea typeface="Calibri" panose="020F0502020204030204" pitchFamily="34" charset="0"/>
                                <a:cs typeface="Times New Roman" panose="02020603050405020304" pitchFamily="18" charset="0"/>
                              </a:rPr>
                              <m:t>2</m:t>
                            </m:r>
                          </m:sup>
                        </m:sSup>
                      </m:num>
                      <m:den>
                        <m:r>
                          <a:rPr lang="en-US" i="1">
                            <a:latin typeface="Cambria Math" panose="02040503050406030204" pitchFamily="18" charset="0"/>
                            <a:ea typeface="Calibri" panose="020F0502020204030204" pitchFamily="34" charset="0"/>
                            <a:cs typeface="Times New Roman" panose="02020603050405020304" pitchFamily="18" charset="0"/>
                          </a:rPr>
                          <m:t>8</m:t>
                        </m:r>
                      </m:den>
                    </m:f>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34</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445</m:t>
                    </m:r>
                    <m:r>
                      <a:rPr lang="en-US" i="1">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𝐾𝑁</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𝑚</m:t>
                    </m:r>
                  </m:oMath>
                </a14:m>
                <a:endParaRPr lang="en-GB" sz="1600" dirty="0">
                  <a:latin typeface="Calibri" panose="020F0502020204030204" pitchFamily="34"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rPr>
                  <a:t>% Error =</a:t>
                </a:r>
                <a14:m>
                  <m:oMath xmlns:m="http://schemas.openxmlformats.org/officeDocument/2006/math">
                    <m:f>
                      <m:fPr>
                        <m:ctrlPr>
                          <a:rPr lang="en-GB" i="1">
                            <a:latin typeface="Cambria Math"/>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37</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7</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34</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445</m:t>
                        </m:r>
                      </m:num>
                      <m:den>
                        <m:r>
                          <a:rPr lang="en-US" i="1">
                            <a:latin typeface="Cambria Math" panose="02040503050406030204" pitchFamily="18" charset="0"/>
                            <a:ea typeface="Calibri" panose="020F0502020204030204" pitchFamily="34" charset="0"/>
                            <a:cs typeface="Times New Roman" panose="02020603050405020304" pitchFamily="18" charset="0"/>
                          </a:rPr>
                          <m:t>34</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445</m:t>
                        </m:r>
                      </m:den>
                    </m:f>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100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9</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4</m:t>
                    </m:r>
                    <m:r>
                      <a:rPr lang="en-US" i="1">
                        <a:latin typeface="Cambria Math" panose="02040503050406030204" pitchFamily="18" charset="0"/>
                        <a:ea typeface="Calibri" panose="020F0502020204030204" pitchFamily="34" charset="0"/>
                        <a:cs typeface="Times New Roman" panose="02020603050405020304" pitchFamily="18" charset="0"/>
                      </a:rPr>
                      <m:t>%</m:t>
                    </m:r>
                  </m:oMath>
                </a14:m>
                <a:r>
                  <a:rPr lang="en-US" dirty="0">
                    <a:latin typeface="Times New Roman" panose="02020603050405020304" pitchFamily="18" charset="0"/>
                    <a:ea typeface="Calibri" panose="020F0502020204030204" pitchFamily="34" charset="0"/>
                  </a:rPr>
                  <a:t>  &lt; 10</a:t>
                </a:r>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1659571" y="1789126"/>
                <a:ext cx="6096000" cy="2380588"/>
              </a:xfrm>
              <a:prstGeom prst="rect">
                <a:avLst/>
              </a:prstGeom>
              <a:blipFill rotWithShape="0">
                <a:blip r:embed="rId4"/>
                <a:stretch>
                  <a:fillRect l="-800" b="-512"/>
                </a:stretch>
              </a:blipFill>
            </p:spPr>
            <p:txBody>
              <a:bodyPr/>
              <a:lstStyle/>
              <a:p>
                <a:r>
                  <a:rPr lang="en-GB">
                    <a:noFill/>
                  </a:rPr>
                  <a:t> </a:t>
                </a:r>
              </a:p>
            </p:txBody>
          </p:sp>
        </mc:Fallback>
      </mc:AlternateContent>
    </p:spTree>
    <p:extLst>
      <p:ext uri="{BB962C8B-B14F-4D97-AF65-F5344CB8AC3E}">
        <p14:creationId xmlns:p14="http://schemas.microsoft.com/office/powerpoint/2010/main" val="22789341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7978" y="2700270"/>
            <a:ext cx="10018713" cy="1752599"/>
          </a:xfrm>
        </p:spPr>
        <p:txBody>
          <a:bodyPr>
            <a:normAutofit/>
          </a:bodyPr>
          <a:lstStyle/>
          <a:p>
            <a:r>
              <a:rPr lang="en-US" sz="3600" b="1" dirty="0" smtClean="0">
                <a:latin typeface="Times New Roman" panose="02020603050405020304" pitchFamily="18" charset="0"/>
                <a:cs typeface="Times New Roman" panose="02020603050405020304" pitchFamily="18" charset="0"/>
              </a:rPr>
              <a:t>Seismic Checks</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44743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1580" y="716280"/>
            <a:ext cx="2743200" cy="1485900"/>
          </a:xfrm>
        </p:spPr>
        <p:txBody>
          <a:bodyPr>
            <a:normAutofit/>
          </a:bodyPr>
          <a:lstStyle/>
          <a:p>
            <a:pPr algn="l"/>
            <a:r>
              <a:rPr lang="en-US" sz="2400" b="1" dirty="0" smtClean="0">
                <a:latin typeface="Times New Roman" panose="02020603050405020304" pitchFamily="18" charset="0"/>
                <a:cs typeface="Times New Roman" panose="02020603050405020304" pitchFamily="18" charset="0"/>
              </a:rPr>
              <a:t>Period Check</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592686" y="2339340"/>
            <a:ext cx="10043054" cy="1695144"/>
          </a:xfrm>
          <a:prstGeom prst="rect">
            <a:avLst/>
          </a:prstGeom>
        </p:spPr>
        <p:txBody>
          <a:bodyPr wrap="square">
            <a:spAutoFit/>
          </a:bodyPr>
          <a:lstStyle/>
          <a:p>
            <a:pPr>
              <a:lnSpc>
                <a:spcPct val="150000"/>
              </a:lnSpc>
            </a:pPr>
            <a:r>
              <a:rPr lang="en-US" sz="2400" dirty="0">
                <a:latin typeface="Times New Roman" panose="02020603050405020304" pitchFamily="18" charset="0"/>
                <a:ea typeface="Times New Roman" panose="02020603050405020304" pitchFamily="18" charset="0"/>
              </a:rPr>
              <a:t>The period of a building is the time that the building takes in order to naturally vibrate </a:t>
            </a:r>
            <a:r>
              <a:rPr lang="en-US" sz="2400" dirty="0" smtClean="0">
                <a:latin typeface="Times New Roman" panose="02020603050405020304" pitchFamily="18" charset="0"/>
                <a:ea typeface="Times New Roman" panose="02020603050405020304" pitchFamily="18" charset="0"/>
              </a:rPr>
              <a:t>back and </a:t>
            </a:r>
            <a:r>
              <a:rPr lang="en-US" sz="2400" dirty="0">
                <a:latin typeface="Times New Roman" panose="02020603050405020304" pitchFamily="18" charset="0"/>
                <a:ea typeface="Times New Roman" panose="02020603050405020304" pitchFamily="18" charset="0"/>
              </a:rPr>
              <a:t>forth and then coming back into its original shape before vibrating </a:t>
            </a:r>
            <a:r>
              <a:rPr lang="en-US" sz="2400" dirty="0" smtClean="0">
                <a:latin typeface="Times New Roman" panose="02020603050405020304" pitchFamily="18" charset="0"/>
                <a:ea typeface="Times New Roman" panose="02020603050405020304" pitchFamily="18" charset="0"/>
              </a:rPr>
              <a:t>again .</a:t>
            </a:r>
            <a:endParaRPr lang="en-US" sz="2400" dirty="0"/>
          </a:p>
        </p:txBody>
      </p:sp>
    </p:spTree>
    <p:extLst>
      <p:ext uri="{BB962C8B-B14F-4D97-AF65-F5344CB8AC3E}">
        <p14:creationId xmlns:p14="http://schemas.microsoft.com/office/powerpoint/2010/main" val="362034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A747CE96-690B-40A2-875D-03F133D93879}"/>
              </a:ext>
            </a:extLst>
          </p:cNvPr>
          <p:cNvGraphicFramePr>
            <a:graphicFrameLocks noGrp="1"/>
          </p:cNvGraphicFramePr>
          <p:nvPr>
            <p:extLst>
              <p:ext uri="{D42A27DB-BD31-4B8C-83A1-F6EECF244321}">
                <p14:modId xmlns:p14="http://schemas.microsoft.com/office/powerpoint/2010/main" val="727330161"/>
              </p:ext>
            </p:extLst>
          </p:nvPr>
        </p:nvGraphicFramePr>
        <p:xfrm>
          <a:off x="2043953" y="1479176"/>
          <a:ext cx="7897902" cy="4195483"/>
        </p:xfrm>
        <a:graphic>
          <a:graphicData uri="http://schemas.openxmlformats.org/drawingml/2006/table">
            <a:tbl>
              <a:tblPr firstRow="1" firstCol="1" bandRow="1">
                <a:tableStyleId>{5C22544A-7EE6-4342-B048-85BDC9FD1C3A}</a:tableStyleId>
              </a:tblPr>
              <a:tblGrid>
                <a:gridCol w="1974018">
                  <a:extLst>
                    <a:ext uri="{9D8B030D-6E8A-4147-A177-3AD203B41FA5}">
                      <a16:colId xmlns:a16="http://schemas.microsoft.com/office/drawing/2014/main" xmlns="" val="2222267046"/>
                    </a:ext>
                  </a:extLst>
                </a:gridCol>
                <a:gridCol w="1974018">
                  <a:extLst>
                    <a:ext uri="{9D8B030D-6E8A-4147-A177-3AD203B41FA5}">
                      <a16:colId xmlns:a16="http://schemas.microsoft.com/office/drawing/2014/main" xmlns="" val="963625799"/>
                    </a:ext>
                  </a:extLst>
                </a:gridCol>
                <a:gridCol w="1974933">
                  <a:extLst>
                    <a:ext uri="{9D8B030D-6E8A-4147-A177-3AD203B41FA5}">
                      <a16:colId xmlns:a16="http://schemas.microsoft.com/office/drawing/2014/main" xmlns="" val="4243791140"/>
                    </a:ext>
                  </a:extLst>
                </a:gridCol>
                <a:gridCol w="1974933">
                  <a:extLst>
                    <a:ext uri="{9D8B030D-6E8A-4147-A177-3AD203B41FA5}">
                      <a16:colId xmlns:a16="http://schemas.microsoft.com/office/drawing/2014/main" xmlns="" val="3159472109"/>
                    </a:ext>
                  </a:extLst>
                </a:gridCol>
              </a:tblGrid>
              <a:tr h="475063">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Floors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Area (m</a:t>
                      </a:r>
                      <a:r>
                        <a:rPr lang="en-US" sz="1600" baseline="30000" dirty="0">
                          <a:effectLst/>
                          <a:latin typeface="Times New Roman" panose="02020603050405020304" pitchFamily="18" charset="0"/>
                          <a:cs typeface="Times New Roman" panose="02020603050405020304" pitchFamily="18" charset="0"/>
                        </a:rPr>
                        <a:t>2</a:t>
                      </a:r>
                      <a:r>
                        <a:rPr lang="en-US" sz="1600" dirty="0">
                          <a:effectLst/>
                          <a:latin typeface="Times New Roman" panose="02020603050405020304" pitchFamily="18" charset="0"/>
                          <a:cs typeface="Times New Roman" panose="02020603050405020304" pitchFamily="18" charset="0"/>
                        </a:rPr>
                        <a: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Heights (m)</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Cumulative height</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528361105"/>
                  </a:ext>
                </a:extLst>
              </a:tr>
              <a:tr h="620070">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Basement 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1043.54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2.95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2.95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81685931"/>
                  </a:ext>
                </a:extLst>
              </a:tr>
              <a:tr h="620070">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Basement 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1295.61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2.95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5.9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93239626"/>
                  </a:ext>
                </a:extLst>
              </a:tr>
              <a:tr h="620070">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Ground floor</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1423.15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5.55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11.45</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502026262"/>
                  </a:ext>
                </a:extLst>
              </a:tr>
              <a:tr h="620070">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Floor 1 </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1267.73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3.38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14.83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03012521"/>
                  </a:ext>
                </a:extLst>
              </a:tr>
              <a:tr h="620070">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Floor 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1267.73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3.38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18.21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792381995"/>
                  </a:ext>
                </a:extLst>
              </a:tr>
              <a:tr h="620070">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stairs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80.65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3.25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21.46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56710107"/>
                  </a:ext>
                </a:extLst>
              </a:tr>
            </a:tbl>
          </a:graphicData>
        </a:graphic>
      </p:graphicFrame>
    </p:spTree>
    <p:extLst>
      <p:ext uri="{BB962C8B-B14F-4D97-AF65-F5344CB8AC3E}">
        <p14:creationId xmlns:p14="http://schemas.microsoft.com/office/powerpoint/2010/main" val="40468555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9714" y="1120463"/>
            <a:ext cx="6555346" cy="4401205"/>
          </a:xfrm>
          <a:prstGeom prst="rect">
            <a:avLst/>
          </a:prstGeom>
        </p:spPr>
        <p:txBody>
          <a:bodyPr wrap="square">
            <a:spAutoFit/>
          </a:bodyPr>
          <a:lstStyle/>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a:t>
            </a:r>
            <a:r>
              <a:rPr lang="en-US" sz="2400" baseline="-25000" dirty="0">
                <a:latin typeface="Times New Roman" panose="02020603050405020304" pitchFamily="18" charset="0"/>
                <a:ea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calculated by hand = 0.73 sec  </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For the right block:</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a:t>
            </a:r>
            <a:r>
              <a:rPr lang="en-US" sz="2400" baseline="-25000" dirty="0">
                <a:latin typeface="Times New Roman" panose="02020603050405020304" pitchFamily="18" charset="0"/>
                <a:ea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from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Etabs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0.64 </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So T</a:t>
            </a:r>
            <a:r>
              <a:rPr lang="en-US" sz="2400" baseline="-25000" dirty="0">
                <a:latin typeface="Times New Roman" panose="02020603050405020304" pitchFamily="18" charset="0"/>
                <a:ea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 0.64 is taken</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For the left block:</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a:t>
            </a:r>
            <a:r>
              <a:rPr lang="en-US" sz="2400" baseline="-25000" dirty="0">
                <a:latin typeface="Times New Roman" panose="02020603050405020304" pitchFamily="18" charset="0"/>
                <a:ea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400">
                <a:latin typeface="Times New Roman" panose="02020603050405020304" pitchFamily="18" charset="0"/>
                <a:ea typeface="Times New Roman" panose="02020603050405020304" pitchFamily="18" charset="0"/>
                <a:cs typeface="Times New Roman" panose="02020603050405020304" pitchFamily="18" charset="0"/>
              </a:rPr>
              <a:t>from </a:t>
            </a:r>
            <a:r>
              <a:rPr lang="en-US" sz="2400" smtClean="0">
                <a:latin typeface="Times New Roman" panose="02020603050405020304" pitchFamily="18" charset="0"/>
                <a:ea typeface="Times New Roman" panose="02020603050405020304" pitchFamily="18" charset="0"/>
                <a:cs typeface="Times New Roman" panose="02020603050405020304" pitchFamily="18" charset="0"/>
              </a:rPr>
              <a:t>Etabs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0.591</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r>
              <a:rPr lang="en-US" sz="2400" dirty="0">
                <a:latin typeface="Times New Roman" panose="02020603050405020304" pitchFamily="18" charset="0"/>
                <a:ea typeface="Times New Roman" panose="02020603050405020304" pitchFamily="18" charset="0"/>
                <a:cs typeface="Times New Roman" panose="02020603050405020304" pitchFamily="18" charset="0"/>
              </a:rPr>
              <a:t>So T</a:t>
            </a:r>
            <a:r>
              <a:rPr lang="en-US" sz="2400" baseline="-25000" dirty="0">
                <a:latin typeface="Times New Roman" panose="02020603050405020304" pitchFamily="18" charset="0"/>
                <a:ea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 0.591 is </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taken</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02986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947" y="831225"/>
            <a:ext cx="2575519" cy="738496"/>
          </a:xfrm>
        </p:spPr>
        <p:txBody>
          <a:bodyPr>
            <a:normAutofit/>
          </a:bodyPr>
          <a:lstStyle/>
          <a:p>
            <a:pPr algn="l"/>
            <a:r>
              <a:rPr lang="en-US" sz="2400" b="1" dirty="0" smtClean="0">
                <a:latin typeface="Times New Roman" panose="02020603050405020304" pitchFamily="18" charset="0"/>
                <a:cs typeface="Times New Roman" panose="02020603050405020304" pitchFamily="18" charset="0"/>
              </a:rPr>
              <a:t>P-Delta Check </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874561" y="1820857"/>
            <a:ext cx="9281333" cy="2246769"/>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For the P-delta effect on the building, this check is usually done to see if there is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going </a:t>
            </a:r>
            <a:r>
              <a:rPr lang="en-US" sz="2000" dirty="0">
                <a:latin typeface="Times New Roman" panose="02020603050405020304" pitchFamily="18" charset="0"/>
                <a:cs typeface="Times New Roman" panose="02020603050405020304" pitchFamily="18" charset="0"/>
              </a:rPr>
              <a:t>to be some extra moment due to the axial force that is acting on the building,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this </a:t>
            </a:r>
            <a:r>
              <a:rPr lang="en-US" sz="2000" dirty="0">
                <a:latin typeface="Times New Roman" panose="02020603050405020304" pitchFamily="18" charset="0"/>
                <a:cs typeface="Times New Roman" panose="02020603050405020304" pitchFamily="18" charset="0"/>
              </a:rPr>
              <a:t>moment appears if θ is larger than 0.1, then the vertical load will be inducted on </a:t>
            </a:r>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horizontal displacement causing extra moments on the columns</a:t>
            </a:r>
          </a:p>
        </p:txBody>
      </p:sp>
    </p:spTree>
    <p:extLst>
      <p:ext uri="{BB962C8B-B14F-4D97-AF65-F5344CB8AC3E}">
        <p14:creationId xmlns:p14="http://schemas.microsoft.com/office/powerpoint/2010/main" val="53777945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53542" y="679618"/>
            <a:ext cx="8967241" cy="1691886"/>
          </a:xfrm>
          <a:prstGeom prst="rect">
            <a:avLst/>
          </a:prstGeom>
        </p:spPr>
      </p:pic>
      <p:pic>
        <p:nvPicPr>
          <p:cNvPr id="3" name="Picture 2"/>
          <p:cNvPicPr>
            <a:picLocks noChangeAspect="1"/>
          </p:cNvPicPr>
          <p:nvPr/>
        </p:nvPicPr>
        <p:blipFill>
          <a:blip r:embed="rId3"/>
          <a:stretch>
            <a:fillRect/>
          </a:stretch>
        </p:blipFill>
        <p:spPr>
          <a:xfrm>
            <a:off x="1366798" y="2782138"/>
            <a:ext cx="10340731" cy="3359922"/>
          </a:xfrm>
          <a:prstGeom prst="rect">
            <a:avLst/>
          </a:prstGeom>
        </p:spPr>
      </p:pic>
      <p:pic>
        <p:nvPicPr>
          <p:cNvPr id="5" name="Picture 4"/>
          <p:cNvPicPr>
            <a:picLocks noChangeAspect="1"/>
          </p:cNvPicPr>
          <p:nvPr/>
        </p:nvPicPr>
        <p:blipFill>
          <a:blip r:embed="rId4"/>
          <a:stretch>
            <a:fillRect/>
          </a:stretch>
        </p:blipFill>
        <p:spPr>
          <a:xfrm>
            <a:off x="445864" y="2098303"/>
            <a:ext cx="12350235" cy="683835"/>
          </a:xfrm>
          <a:prstGeom prst="rect">
            <a:avLst/>
          </a:prstGeom>
        </p:spPr>
      </p:pic>
    </p:spTree>
    <p:extLst>
      <p:ext uri="{BB962C8B-B14F-4D97-AF65-F5344CB8AC3E}">
        <p14:creationId xmlns:p14="http://schemas.microsoft.com/office/powerpoint/2010/main" val="157520643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0150" y="1949646"/>
            <a:ext cx="10018713" cy="1752599"/>
          </a:xfrm>
        </p:spPr>
        <p:txBody>
          <a:bodyPr>
            <a:normAutofit fontScale="90000"/>
          </a:bodyPr>
          <a:lstStyle/>
          <a:p>
            <a:pPr algn="l"/>
            <a:r>
              <a:rPr lang="en-US" sz="2400" dirty="0">
                <a:latin typeface="Times New Roman" panose="02020603050405020304" pitchFamily="18" charset="0"/>
                <a:cs typeface="Times New Roman" panose="02020603050405020304" pitchFamily="18" charset="0"/>
              </a:rPr>
              <a:t>For the story drift check, this sort of deflection takes into account the lateral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displacement </a:t>
            </a:r>
            <a:r>
              <a:rPr lang="en-US" sz="2400" dirty="0">
                <a:latin typeface="Times New Roman" panose="02020603050405020304" pitchFamily="18" charset="0"/>
                <a:cs typeface="Times New Roman" panose="02020603050405020304" pitchFamily="18" charset="0"/>
              </a:rPr>
              <a:t>in the diaphragm generated by lateral forces such as earthquakes.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Story </a:t>
            </a:r>
            <a:r>
              <a:rPr lang="en-US" sz="2400" dirty="0">
                <a:latin typeface="Times New Roman" panose="02020603050405020304" pitchFamily="18" charset="0"/>
                <a:cs typeface="Times New Roman" panose="02020603050405020304" pitchFamily="18" charset="0"/>
              </a:rPr>
              <a:t>drift begins soon after an earthquake strikes the structure</a:t>
            </a:r>
          </a:p>
        </p:txBody>
      </p:sp>
      <p:sp>
        <p:nvSpPr>
          <p:cNvPr id="3" name="TextBox 2"/>
          <p:cNvSpPr txBox="1"/>
          <p:nvPr/>
        </p:nvSpPr>
        <p:spPr>
          <a:xfrm>
            <a:off x="4712626" y="1059180"/>
            <a:ext cx="3413760" cy="461665"/>
          </a:xfrm>
          <a:prstGeom prst="rect">
            <a:avLst/>
          </a:prstGeom>
          <a:noFill/>
        </p:spPr>
        <p:txBody>
          <a:bodyPr wrap="square" rtlCol="0">
            <a:spAutoFit/>
          </a:bodyPr>
          <a:lstStyle/>
          <a:p>
            <a:r>
              <a:rPr lang="en-US" sz="2400" b="1" dirty="0">
                <a:ln w="3175" cmpd="sng">
                  <a:noFill/>
                </a:ln>
                <a:latin typeface="Times New Roman" panose="02020603050405020304" pitchFamily="18" charset="0"/>
                <a:ea typeface="+mj-ea"/>
                <a:cs typeface="Times New Roman" panose="02020603050405020304" pitchFamily="18" charset="0"/>
              </a:rPr>
              <a:t>Story </a:t>
            </a:r>
            <a:r>
              <a:rPr lang="en-US" sz="2400" b="1" dirty="0" smtClean="0">
                <a:ln w="3175" cmpd="sng">
                  <a:noFill/>
                </a:ln>
                <a:latin typeface="Times New Roman" panose="02020603050405020304" pitchFamily="18" charset="0"/>
                <a:ea typeface="+mj-ea"/>
                <a:cs typeface="Times New Roman" panose="02020603050405020304" pitchFamily="18" charset="0"/>
              </a:rPr>
              <a:t>Drift Check</a:t>
            </a:r>
            <a:endParaRPr lang="en-GB" sz="2400" b="1" dirty="0">
              <a:ln w="3175" cmpd="sng">
                <a:noFill/>
              </a:ln>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39841330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descr="STRUCTURE magazine | ASCE 7-16 Provisions for Lateral Drift Determin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679" y="268389"/>
            <a:ext cx="10035541" cy="5490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2218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479764" y="1886635"/>
            <a:ext cx="8874036" cy="369332"/>
          </a:xfrm>
          <a:prstGeom prst="rect">
            <a:avLst/>
          </a:prstGeom>
        </p:spPr>
        <p:txBody>
          <a:bodyPr wrap="square">
            <a:spAutoFit/>
          </a:bodyPr>
          <a:lstStyle/>
          <a:p>
            <a:r>
              <a:rPr lang="en-US" b="1" i="1" dirty="0">
                <a:latin typeface="Times New Roman" panose="02020603050405020304" pitchFamily="18" charset="0"/>
                <a:cs typeface="Times New Roman" panose="02020603050405020304" pitchFamily="18" charset="0"/>
              </a:rPr>
              <a:t>Table</a:t>
            </a:r>
            <a:r>
              <a:rPr lang="en-US" i="1" dirty="0">
                <a:latin typeface="Times New Roman" panose="02020603050405020304" pitchFamily="18" charset="0"/>
                <a:cs typeface="Times New Roman" panose="02020603050405020304" pitchFamily="18" charset="0"/>
              </a:rPr>
              <a:t>: </a:t>
            </a:r>
            <a:r>
              <a:rPr lang="en-US" b="1" i="1" dirty="0">
                <a:latin typeface="Times New Roman" panose="02020603050405020304" pitchFamily="18" charset="0"/>
                <a:cs typeface="Times New Roman" panose="02020603050405020304" pitchFamily="18" charset="0"/>
              </a:rPr>
              <a:t>Elastic and inelastic Drift Result Etabs in X  Direction for Right Block</a:t>
            </a:r>
            <a:endParaRPr lang="en-US" i="1" dirty="0">
              <a:latin typeface="Times New Roman" panose="02020603050405020304" pitchFamily="18" charset="0"/>
              <a:cs typeface="Times New Roman" panose="02020603050405020304" pitchFamily="18" charset="0"/>
            </a:endParaRPr>
          </a:p>
        </p:txBody>
      </p:sp>
      <p:pic>
        <p:nvPicPr>
          <p:cNvPr id="6" name="Picture 54"/>
          <p:cNvPicPr/>
          <p:nvPr/>
        </p:nvPicPr>
        <p:blipFill>
          <a:blip r:embed="rId2">
            <a:extLst>
              <a:ext uri="{28A0092B-C50C-407E-A947-70E740481C1C}">
                <a14:useLocalDpi xmlns:a14="http://schemas.microsoft.com/office/drawing/2010/main" val="0"/>
              </a:ext>
            </a:extLst>
          </a:blip>
          <a:srcRect/>
          <a:stretch>
            <a:fillRect/>
          </a:stretch>
        </p:blipFill>
        <p:spPr bwMode="auto">
          <a:xfrm>
            <a:off x="2268582" y="2391183"/>
            <a:ext cx="8116389" cy="3134406"/>
          </a:xfrm>
          <a:prstGeom prst="rect">
            <a:avLst/>
          </a:prstGeom>
          <a:noFill/>
          <a:ln>
            <a:noFill/>
          </a:ln>
        </p:spPr>
      </p:pic>
    </p:spTree>
    <p:extLst>
      <p:ext uri="{BB962C8B-B14F-4D97-AF65-F5344CB8AC3E}">
        <p14:creationId xmlns:p14="http://schemas.microsoft.com/office/powerpoint/2010/main" val="220110990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38991" y="388620"/>
            <a:ext cx="10018713" cy="1752599"/>
          </a:xfrm>
        </p:spPr>
        <p:txBody>
          <a:bodyPr>
            <a:normAutofit/>
          </a:bodyPr>
          <a:lstStyle/>
          <a:p>
            <a:pPr algn="l"/>
            <a:r>
              <a:rPr lang="en-US" sz="2400" b="1" dirty="0" smtClean="0">
                <a:latin typeface="Times New Roman" panose="02020603050405020304" pitchFamily="18" charset="0"/>
                <a:cs typeface="Times New Roman" panose="02020603050405020304" pitchFamily="18" charset="0"/>
              </a:rPr>
              <a:t>Base Shear Check</a:t>
            </a:r>
            <a:endParaRPr lang="en-US" sz="2400" b="1" dirty="0">
              <a:latin typeface="Times New Roman" panose="02020603050405020304" pitchFamily="18" charset="0"/>
              <a:cs typeface="Times New Roman" panose="02020603050405020304" pitchFamily="18" charset="0"/>
            </a:endParaRPr>
          </a:p>
        </p:txBody>
      </p:sp>
      <p:sp>
        <p:nvSpPr>
          <p:cNvPr id="4" name="عنصر نائب للمحتوى 3"/>
          <p:cNvSpPr>
            <a:spLocks noGrp="1"/>
          </p:cNvSpPr>
          <p:nvPr>
            <p:ph idx="1"/>
          </p:nvPr>
        </p:nvSpPr>
        <p:spPr>
          <a:xfrm>
            <a:off x="1362641" y="2049781"/>
            <a:ext cx="10262052" cy="3429000"/>
          </a:xfrm>
        </p:spPr>
        <p:txBody>
          <a:bodyPr>
            <a:normAutofit lnSpcReduction="10000"/>
          </a:bodyPr>
          <a:lstStyle/>
          <a:p>
            <a:pPr marL="0" indent="0">
              <a:lnSpc>
                <a:spcPct val="150000"/>
              </a:lnSpc>
              <a:buNone/>
            </a:pPr>
            <a:r>
              <a:rPr lang="en-US" dirty="0">
                <a:latin typeface="Times New Roman" panose="02020603050405020304" pitchFamily="18" charset="0"/>
                <a:cs typeface="Times New Roman" panose="02020603050405020304" pitchFamily="18" charset="0"/>
              </a:rPr>
              <a:t>This check is done to compare the base shear forces that affect the building </a:t>
            </a:r>
            <a:r>
              <a:rPr lang="en-US" dirty="0" smtClean="0">
                <a:latin typeface="Times New Roman" panose="02020603050405020304" pitchFamily="18" charset="0"/>
                <a:cs typeface="Times New Roman" panose="02020603050405020304" pitchFamily="18" charset="0"/>
              </a:rPr>
              <a:t>from</a:t>
            </a:r>
          </a:p>
          <a:p>
            <a:pPr marL="0" indent="0">
              <a:lnSpc>
                <a:spcPct val="150000"/>
              </a:lnSpc>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earthquake when the building gets hit by it with the allowable force that the </a:t>
            </a:r>
            <a:endParaRPr lang="en-US" dirty="0" smtClean="0">
              <a:latin typeface="Times New Roman" panose="02020603050405020304" pitchFamily="18" charset="0"/>
              <a:cs typeface="Times New Roman" panose="02020603050405020304" pitchFamily="18" charset="0"/>
            </a:endParaRPr>
          </a:p>
          <a:p>
            <a:pPr marL="0" indent="0">
              <a:lnSpc>
                <a:spcPct val="150000"/>
              </a:lnSpc>
              <a:buNone/>
            </a:pPr>
            <a:r>
              <a:rPr lang="en-US" dirty="0" smtClean="0">
                <a:latin typeface="Times New Roman" panose="02020603050405020304" pitchFamily="18" charset="0"/>
                <a:cs typeface="Times New Roman" panose="02020603050405020304" pitchFamily="18" charset="0"/>
              </a:rPr>
              <a:t>same </a:t>
            </a:r>
            <a:r>
              <a:rPr lang="en-US" dirty="0">
                <a:latin typeface="Times New Roman" panose="02020603050405020304" pitchFamily="18" charset="0"/>
                <a:cs typeface="Times New Roman" panose="02020603050405020304" pitchFamily="18" charset="0"/>
              </a:rPr>
              <a:t>building can handle, it gives an indication whether the building is going to </a:t>
            </a:r>
            <a:endParaRPr lang="en-US" dirty="0" smtClean="0">
              <a:latin typeface="Times New Roman" panose="02020603050405020304" pitchFamily="18" charset="0"/>
              <a:cs typeface="Times New Roman" panose="02020603050405020304" pitchFamily="18" charset="0"/>
            </a:endParaRPr>
          </a:p>
          <a:p>
            <a:pPr marL="0" indent="0">
              <a:lnSpc>
                <a:spcPct val="150000"/>
              </a:lnSpc>
              <a:buNone/>
            </a:pPr>
            <a:r>
              <a:rPr lang="en-US" dirty="0" smtClean="0">
                <a:latin typeface="Times New Roman" panose="02020603050405020304" pitchFamily="18" charset="0"/>
                <a:cs typeface="Times New Roman" panose="02020603050405020304" pitchFamily="18" charset="0"/>
              </a:rPr>
              <a:t>survive </a:t>
            </a:r>
            <a:r>
              <a:rPr lang="en-US" dirty="0">
                <a:latin typeface="Times New Roman" panose="02020603050405020304" pitchFamily="18" charset="0"/>
                <a:cs typeface="Times New Roman" panose="02020603050405020304" pitchFamily="18" charset="0"/>
              </a:rPr>
              <a:t>the earthquake forces applied on it or it will just collapsed for being over </a:t>
            </a:r>
            <a:endParaRPr lang="en-US" dirty="0" smtClean="0">
              <a:latin typeface="Times New Roman" panose="02020603050405020304" pitchFamily="18" charset="0"/>
              <a:cs typeface="Times New Roman" panose="02020603050405020304" pitchFamily="18" charset="0"/>
            </a:endParaRPr>
          </a:p>
          <a:p>
            <a:pPr marL="0" indent="0">
              <a:lnSpc>
                <a:spcPct val="150000"/>
              </a:lnSpc>
              <a:buNone/>
            </a:pPr>
            <a:r>
              <a:rPr lang="en-US" dirty="0" smtClean="0">
                <a:latin typeface="Times New Roman" panose="02020603050405020304" pitchFamily="18" charset="0"/>
                <a:cs typeface="Times New Roman" panose="02020603050405020304" pitchFamily="18" charset="0"/>
              </a:rPr>
              <a:t>stressed</a:t>
            </a:r>
            <a:r>
              <a:rPr lang="en-US" dirty="0">
                <a:latin typeface="Times New Roman" panose="02020603050405020304" pitchFamily="18"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8159135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مستطيل 2"/>
              <p:cNvSpPr/>
              <p:nvPr/>
            </p:nvSpPr>
            <p:spPr>
              <a:xfrm>
                <a:off x="1785257" y="1295400"/>
                <a:ext cx="8469086" cy="4992970"/>
              </a:xfrm>
              <a:prstGeom prst="rect">
                <a:avLst/>
              </a:prstGeom>
            </p:spPr>
            <p:txBody>
              <a:bodyPr wrap="square">
                <a:spAutoFit/>
              </a:bodyPr>
              <a:lstStyle/>
              <a:p>
                <a:r>
                  <a:rPr lang="en-US" sz="2400" b="1" dirty="0" smtClean="0">
                    <a:latin typeface="Times New Roman" panose="02020603050405020304" pitchFamily="18" charset="0"/>
                    <a:cs typeface="Times New Roman" panose="02020603050405020304" pitchFamily="18" charset="0"/>
                  </a:rPr>
                  <a:t>For The Right Block</a:t>
                </a:r>
              </a:p>
              <a:p>
                <a:endParaRPr lang="en-US" dirty="0"/>
              </a:p>
              <a:p>
                <a:r>
                  <a:rPr lang="en-US" sz="2400" dirty="0">
                    <a:latin typeface="Times New Roman" panose="02020603050405020304" pitchFamily="18" charset="0"/>
                    <a:cs typeface="Times New Roman" panose="02020603050405020304" pitchFamily="18" charset="0"/>
                  </a:rPr>
                  <a:t>Hand calculations</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Cs = </a:t>
                </a:r>
                <a14:m>
                  <m:oMath xmlns:m="http://schemas.openxmlformats.org/officeDocument/2006/math">
                    <m:f>
                      <m:fPr>
                        <m:ctrlPr>
                          <a:rPr lang="en-US" sz="2400" i="1">
                            <a:latin typeface="Cambria Math"/>
                          </a:rPr>
                        </m:ctrlPr>
                      </m:fPr>
                      <m:num>
                        <m:r>
                          <a:rPr lang="en-US" sz="2400" i="1">
                            <a:latin typeface="Cambria Math"/>
                          </a:rPr>
                          <m:t>𝑆𝐷𝑠</m:t>
                        </m:r>
                      </m:num>
                      <m:den>
                        <m:f>
                          <m:fPr>
                            <m:ctrlPr>
                              <a:rPr lang="en-US" sz="2400" i="1">
                                <a:latin typeface="Cambria Math"/>
                              </a:rPr>
                            </m:ctrlPr>
                          </m:fPr>
                          <m:num>
                            <m:r>
                              <a:rPr lang="en-US" sz="2400" i="1">
                                <a:latin typeface="Cambria Math"/>
                              </a:rPr>
                              <m:t>𝑅</m:t>
                            </m:r>
                          </m:num>
                          <m:den>
                            <m:r>
                              <a:rPr lang="en-US" sz="2400" i="1">
                                <a:latin typeface="Cambria Math"/>
                              </a:rPr>
                              <m:t>𝐼𝑒</m:t>
                            </m:r>
                          </m:den>
                        </m:f>
                      </m:den>
                    </m:f>
                    <m:r>
                      <a:rPr lang="en-US" sz="2400" i="1">
                        <a:latin typeface="Cambria Math"/>
                      </a:rPr>
                      <m:t>= </m:t>
                    </m:r>
                    <m:f>
                      <m:fPr>
                        <m:ctrlPr>
                          <a:rPr lang="en-US" sz="2400" i="1">
                            <a:latin typeface="Cambria Math"/>
                          </a:rPr>
                        </m:ctrlPr>
                      </m:fPr>
                      <m:num>
                        <m:r>
                          <a:rPr lang="en-US" sz="2400" i="1">
                            <a:latin typeface="Cambria Math"/>
                          </a:rPr>
                          <m:t>0</m:t>
                        </m:r>
                        <m:r>
                          <a:rPr lang="en-US" sz="2400" i="1">
                            <a:latin typeface="Cambria Math"/>
                          </a:rPr>
                          <m:t>.</m:t>
                        </m:r>
                        <m:r>
                          <a:rPr lang="en-US" sz="2400" i="1">
                            <a:latin typeface="Cambria Math"/>
                          </a:rPr>
                          <m:t>5</m:t>
                        </m:r>
                      </m:num>
                      <m:den>
                        <m:f>
                          <m:fPr>
                            <m:ctrlPr>
                              <a:rPr lang="en-US" sz="2400" i="1">
                                <a:latin typeface="Cambria Math"/>
                              </a:rPr>
                            </m:ctrlPr>
                          </m:fPr>
                          <m:num>
                            <m:r>
                              <a:rPr lang="en-US" sz="2400" i="1">
                                <a:latin typeface="Cambria Math"/>
                              </a:rPr>
                              <m:t>6</m:t>
                            </m:r>
                          </m:num>
                          <m:den>
                            <m:r>
                              <a:rPr lang="en-US" sz="2400" i="1">
                                <a:latin typeface="Cambria Math"/>
                              </a:rPr>
                              <m:t>1</m:t>
                            </m:r>
                            <m:r>
                              <a:rPr lang="en-US" sz="2400" i="1">
                                <a:latin typeface="Cambria Math"/>
                              </a:rPr>
                              <m:t>.</m:t>
                            </m:r>
                            <m:r>
                              <a:rPr lang="en-US" sz="2400" i="1">
                                <a:latin typeface="Cambria Math"/>
                              </a:rPr>
                              <m:t>25</m:t>
                            </m:r>
                          </m:den>
                        </m:f>
                      </m:den>
                    </m:f>
                    <m:r>
                      <a:rPr lang="en-US" sz="2400" i="1">
                        <a:latin typeface="Cambria Math"/>
                      </a:rPr>
                      <m:t>=</m:t>
                    </m:r>
                    <m:r>
                      <a:rPr lang="en-US" sz="2400" i="1">
                        <a:latin typeface="Cambria Math"/>
                      </a:rPr>
                      <m:t>0</m:t>
                    </m:r>
                    <m:r>
                      <a:rPr lang="en-US" sz="2400" i="1">
                        <a:latin typeface="Cambria Math"/>
                      </a:rPr>
                      <m:t>.</m:t>
                    </m:r>
                    <m:r>
                      <a:rPr lang="en-US" sz="2400" i="1">
                        <a:latin typeface="Cambria Math"/>
                      </a:rPr>
                      <m:t>104</m:t>
                    </m:r>
                  </m:oMath>
                </a14:m>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sz="2400" i="1">
                        <a:latin typeface="Cambria Math"/>
                      </a:rPr>
                      <m:t>𝐶𝑠</m:t>
                    </m:r>
                    <m:r>
                      <a:rPr lang="en-US" sz="2400" i="1">
                        <a:latin typeface="Cambria Math"/>
                      </a:rPr>
                      <m:t>,</m:t>
                    </m:r>
                    <m:r>
                      <a:rPr lang="en-US" sz="2400" i="1">
                        <a:latin typeface="Cambria Math"/>
                      </a:rPr>
                      <m:t>𝑚𝑎𝑥</m:t>
                    </m:r>
                    <m:r>
                      <a:rPr lang="en-US" sz="2400" i="1">
                        <a:latin typeface="Cambria Math"/>
                      </a:rPr>
                      <m:t>=</m:t>
                    </m:r>
                    <m:f>
                      <m:fPr>
                        <m:ctrlPr>
                          <a:rPr lang="en-US" sz="2400" i="1">
                            <a:latin typeface="Cambria Math"/>
                          </a:rPr>
                        </m:ctrlPr>
                      </m:fPr>
                      <m:num>
                        <m:r>
                          <a:rPr lang="en-US" sz="2400" i="1">
                            <a:latin typeface="Cambria Math"/>
                          </a:rPr>
                          <m:t>𝑆𝐷</m:t>
                        </m:r>
                        <m:r>
                          <a:rPr lang="en-US" sz="2400" i="1">
                            <a:latin typeface="Cambria Math"/>
                          </a:rPr>
                          <m:t>1</m:t>
                        </m:r>
                      </m:num>
                      <m:den>
                        <m:f>
                          <m:fPr>
                            <m:type m:val="skw"/>
                            <m:ctrlPr>
                              <a:rPr lang="en-US" sz="2400" i="1">
                                <a:latin typeface="Cambria Math"/>
                              </a:rPr>
                            </m:ctrlPr>
                          </m:fPr>
                          <m:num>
                            <m:r>
                              <a:rPr lang="en-US" sz="2400" i="1">
                                <a:latin typeface="Cambria Math"/>
                              </a:rPr>
                              <m:t>𝑇𝑅</m:t>
                            </m:r>
                          </m:num>
                          <m:den>
                            <m:r>
                              <a:rPr lang="en-US" sz="2400" i="1">
                                <a:latin typeface="Cambria Math"/>
                              </a:rPr>
                              <m:t>𝐼𝑒</m:t>
                            </m:r>
                          </m:den>
                        </m:f>
                      </m:den>
                    </m:f>
                    <m:r>
                      <a:rPr lang="en-US" sz="2400" i="1">
                        <a:latin typeface="Cambria Math"/>
                      </a:rPr>
                      <m:t>=</m:t>
                    </m:r>
                    <m:f>
                      <m:fPr>
                        <m:ctrlPr>
                          <a:rPr lang="en-US" sz="2400" i="1">
                            <a:latin typeface="Cambria Math"/>
                          </a:rPr>
                        </m:ctrlPr>
                      </m:fPr>
                      <m:num>
                        <m:r>
                          <a:rPr lang="en-US" sz="2400" i="1">
                            <a:latin typeface="Cambria Math"/>
                          </a:rPr>
                          <m:t>0</m:t>
                        </m:r>
                        <m:r>
                          <a:rPr lang="en-US" sz="2400" i="1">
                            <a:latin typeface="Cambria Math"/>
                          </a:rPr>
                          <m:t>.</m:t>
                        </m:r>
                        <m:r>
                          <a:rPr lang="en-US" sz="2400" i="1">
                            <a:latin typeface="Cambria Math"/>
                          </a:rPr>
                          <m:t>2028</m:t>
                        </m:r>
                      </m:num>
                      <m:den>
                        <m:f>
                          <m:fPr>
                            <m:type m:val="skw"/>
                            <m:ctrlPr>
                              <a:rPr lang="en-US" sz="2400" i="1">
                                <a:latin typeface="Cambria Math"/>
                              </a:rPr>
                            </m:ctrlPr>
                          </m:fPr>
                          <m:num>
                            <m:r>
                              <a:rPr lang="en-US" sz="2400" i="1">
                                <a:latin typeface="Cambria Math"/>
                              </a:rPr>
                              <m:t>(</m:t>
                            </m:r>
                            <m:r>
                              <a:rPr lang="en-US" sz="2400" i="1">
                                <a:latin typeface="Cambria Math"/>
                              </a:rPr>
                              <m:t>0</m:t>
                            </m:r>
                            <m:r>
                              <a:rPr lang="en-US" sz="2400" i="1">
                                <a:latin typeface="Cambria Math"/>
                              </a:rPr>
                              <m:t>.</m:t>
                            </m:r>
                            <m:r>
                              <a:rPr lang="en-US" sz="2400" i="1">
                                <a:latin typeface="Cambria Math"/>
                              </a:rPr>
                              <m:t>591</m:t>
                            </m:r>
                            <m:r>
                              <a:rPr lang="en-US" sz="2400" i="1">
                                <a:latin typeface="Cambria Math"/>
                              </a:rPr>
                              <m:t>∗</m:t>
                            </m:r>
                            <m:r>
                              <a:rPr lang="en-US" sz="2400" i="1">
                                <a:latin typeface="Cambria Math"/>
                              </a:rPr>
                              <m:t>6</m:t>
                            </m:r>
                            <m:r>
                              <a:rPr lang="en-US" sz="2400" i="1">
                                <a:latin typeface="Cambria Math"/>
                              </a:rPr>
                              <m:t>)</m:t>
                            </m:r>
                          </m:num>
                          <m:den>
                            <m:r>
                              <a:rPr lang="en-US" sz="2400" i="1">
                                <a:latin typeface="Cambria Math"/>
                              </a:rPr>
                              <m:t>1</m:t>
                            </m:r>
                            <m:r>
                              <a:rPr lang="en-US" sz="2400" i="1">
                                <a:latin typeface="Cambria Math"/>
                              </a:rPr>
                              <m:t>.</m:t>
                            </m:r>
                            <m:r>
                              <a:rPr lang="en-US" sz="2400" i="1">
                                <a:latin typeface="Cambria Math"/>
                              </a:rPr>
                              <m:t>25</m:t>
                            </m:r>
                          </m:den>
                        </m:f>
                      </m:den>
                    </m:f>
                    <m:r>
                      <a:rPr lang="en-US" sz="2400" i="1">
                        <a:latin typeface="Cambria Math"/>
                      </a:rPr>
                      <m:t>=</m:t>
                    </m:r>
                    <m:r>
                      <a:rPr lang="en-US" sz="2400" i="1">
                        <a:latin typeface="Cambria Math"/>
                      </a:rPr>
                      <m:t>0</m:t>
                    </m:r>
                    <m:r>
                      <a:rPr lang="en-US" sz="2400" i="1">
                        <a:latin typeface="Cambria Math"/>
                      </a:rPr>
                      <m:t>.</m:t>
                    </m:r>
                    <m:r>
                      <a:rPr lang="en-US" sz="2400" i="1">
                        <a:latin typeface="Cambria Math"/>
                      </a:rPr>
                      <m:t>071</m:t>
                    </m:r>
                  </m:oMath>
                </a14:m>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sz="2400" i="1">
                        <a:latin typeface="Cambria Math"/>
                      </a:rPr>
                      <m:t>𝐶𝑠</m:t>
                    </m:r>
                    <m:r>
                      <a:rPr lang="en-US" sz="2400" i="1">
                        <a:latin typeface="Cambria Math"/>
                      </a:rPr>
                      <m:t>,</m:t>
                    </m:r>
                    <m:r>
                      <a:rPr lang="en-US" sz="2400" i="1">
                        <a:latin typeface="Cambria Math"/>
                      </a:rPr>
                      <m:t>𝑚𝑖𝑛</m:t>
                    </m:r>
                    <m:r>
                      <a:rPr lang="en-US" sz="2400" i="1">
                        <a:latin typeface="Cambria Math"/>
                      </a:rPr>
                      <m:t>=</m:t>
                    </m:r>
                    <m:r>
                      <a:rPr lang="en-US" sz="2400" i="1">
                        <a:latin typeface="Cambria Math"/>
                      </a:rPr>
                      <m:t>0</m:t>
                    </m:r>
                    <m:r>
                      <a:rPr lang="en-US" sz="2400" i="1">
                        <a:latin typeface="Cambria Math"/>
                      </a:rPr>
                      <m:t>.</m:t>
                    </m:r>
                    <m:r>
                      <a:rPr lang="en-US" sz="2400" i="1">
                        <a:latin typeface="Cambria Math"/>
                      </a:rPr>
                      <m:t>0445</m:t>
                    </m:r>
                    <m:r>
                      <a:rPr lang="en-US" sz="2400" i="1">
                        <a:latin typeface="Cambria Math"/>
                      </a:rPr>
                      <m:t>×</m:t>
                    </m:r>
                    <m:r>
                      <a:rPr lang="en-US" sz="2400" i="1">
                        <a:latin typeface="Cambria Math"/>
                      </a:rPr>
                      <m:t>𝑆𝐷𝑠</m:t>
                    </m:r>
                    <m:r>
                      <a:rPr lang="en-US" sz="2400" i="1">
                        <a:latin typeface="Cambria Math"/>
                      </a:rPr>
                      <m:t>×</m:t>
                    </m:r>
                    <m:r>
                      <a:rPr lang="en-US" sz="2400" i="1">
                        <a:latin typeface="Cambria Math"/>
                      </a:rPr>
                      <m:t>𝐼𝑒</m:t>
                    </m:r>
                    <m:r>
                      <a:rPr lang="en-US" sz="2400" i="1">
                        <a:latin typeface="Cambria Math"/>
                      </a:rPr>
                      <m:t>=</m:t>
                    </m:r>
                    <m:r>
                      <a:rPr lang="en-US" sz="2400" i="1">
                        <a:latin typeface="Cambria Math"/>
                      </a:rPr>
                      <m:t>0</m:t>
                    </m:r>
                    <m:r>
                      <a:rPr lang="en-US" sz="2400" i="1">
                        <a:latin typeface="Cambria Math"/>
                      </a:rPr>
                      <m:t>.</m:t>
                    </m:r>
                    <m:r>
                      <a:rPr lang="en-US" sz="2400" i="1">
                        <a:latin typeface="Cambria Math"/>
                      </a:rPr>
                      <m:t>0445</m:t>
                    </m:r>
                    <m:r>
                      <a:rPr lang="en-US" sz="2400" i="1">
                        <a:latin typeface="Cambria Math"/>
                      </a:rPr>
                      <m:t>×</m:t>
                    </m:r>
                    <m:r>
                      <a:rPr lang="en-US" sz="2400" i="1">
                        <a:latin typeface="Cambria Math"/>
                      </a:rPr>
                      <m:t>0</m:t>
                    </m:r>
                    <m:r>
                      <a:rPr lang="en-US" sz="2400" i="1">
                        <a:latin typeface="Cambria Math"/>
                      </a:rPr>
                      <m:t>.</m:t>
                    </m:r>
                    <m:r>
                      <a:rPr lang="en-US" sz="2400" i="1">
                        <a:latin typeface="Cambria Math"/>
                      </a:rPr>
                      <m:t>50</m:t>
                    </m:r>
                    <m:r>
                      <a:rPr lang="en-US" sz="2400" i="1">
                        <a:latin typeface="Cambria Math"/>
                      </a:rPr>
                      <m:t>×</m:t>
                    </m:r>
                    <m:r>
                      <a:rPr lang="en-US" sz="2400" i="1">
                        <a:latin typeface="Cambria Math"/>
                      </a:rPr>
                      <m:t>1</m:t>
                    </m:r>
                    <m:r>
                      <a:rPr lang="en-US" sz="2400" i="1">
                        <a:latin typeface="Cambria Math"/>
                      </a:rPr>
                      <m:t>.</m:t>
                    </m:r>
                    <m:r>
                      <a:rPr lang="en-US" sz="2400" i="1">
                        <a:latin typeface="Cambria Math"/>
                      </a:rPr>
                      <m:t>25</m:t>
                    </m:r>
                    <m:r>
                      <a:rPr lang="en-US" sz="2400" i="1">
                        <a:latin typeface="Cambria Math"/>
                      </a:rPr>
                      <m:t>=</m:t>
                    </m:r>
                    <m:r>
                      <a:rPr lang="en-US" sz="2400" i="1">
                        <a:latin typeface="Cambria Math"/>
                      </a:rPr>
                      <m:t>0</m:t>
                    </m:r>
                    <m:r>
                      <a:rPr lang="en-US" sz="2400" i="1">
                        <a:latin typeface="Cambria Math"/>
                      </a:rPr>
                      <m:t>.</m:t>
                    </m:r>
                    <m:r>
                      <a:rPr lang="en-US" sz="2400" i="1">
                        <a:latin typeface="Cambria Math"/>
                      </a:rPr>
                      <m:t>0275</m:t>
                    </m:r>
                  </m:oMath>
                </a14:m>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Since Cs larger than Cs,max then take Cs = Cs,max = 0.071</a:t>
                </a:r>
              </a:p>
            </p:txBody>
          </p:sp>
        </mc:Choice>
        <mc:Fallback xmlns="">
          <p:sp>
            <p:nvSpPr>
              <p:cNvPr id="3" name="مستطيل 2"/>
              <p:cNvSpPr>
                <a:spLocks noRot="1" noChangeAspect="1" noMove="1" noResize="1" noEditPoints="1" noAdjustHandles="1" noChangeArrowheads="1" noChangeShapeType="1" noTextEdit="1"/>
              </p:cNvSpPr>
              <p:nvPr/>
            </p:nvSpPr>
            <p:spPr>
              <a:xfrm>
                <a:off x="1785257" y="1295400"/>
                <a:ext cx="8469086" cy="4992970"/>
              </a:xfrm>
              <a:prstGeom prst="rect">
                <a:avLst/>
              </a:prstGeom>
              <a:blipFill rotWithShape="0">
                <a:blip r:embed="rId2"/>
                <a:stretch>
                  <a:fillRect l="-1152" t="-977" b="-1709"/>
                </a:stretch>
              </a:blipFill>
            </p:spPr>
            <p:txBody>
              <a:bodyPr/>
              <a:lstStyle/>
              <a:p>
                <a:r>
                  <a:rPr lang="en-GB">
                    <a:noFill/>
                  </a:rPr>
                  <a:t> </a:t>
                </a:r>
              </a:p>
            </p:txBody>
          </p:sp>
        </mc:Fallback>
      </mc:AlternateContent>
    </p:spTree>
    <p:extLst>
      <p:ext uri="{BB962C8B-B14F-4D97-AF65-F5344CB8AC3E}">
        <p14:creationId xmlns:p14="http://schemas.microsoft.com/office/powerpoint/2010/main" val="16253094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مستطيل 2"/>
              <p:cNvSpPr/>
              <p:nvPr/>
            </p:nvSpPr>
            <p:spPr>
              <a:xfrm>
                <a:off x="1763486" y="936171"/>
                <a:ext cx="8665028" cy="5243423"/>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W = (D + SD + 0.25L) = 39029.1432 + 21728.2746 + 19329.9872   = 65589.9146 </a:t>
                </a:r>
                <a:r>
                  <a:rPr lang="en-US" dirty="0" smtClean="0">
                    <a:latin typeface="Times New Roman" panose="02020603050405020304" pitchFamily="18" charset="0"/>
                    <a:cs typeface="Times New Roman" panose="02020603050405020304" pitchFamily="18" charset="0"/>
                  </a:rPr>
                  <a:t>KN</a:t>
                </a:r>
              </a:p>
              <a:p>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hand</a:t>
                </a:r>
                <a:r>
                  <a:rPr lang="en-US" dirty="0">
                    <a:latin typeface="Times New Roman" panose="02020603050405020304" pitchFamily="18" charset="0"/>
                    <a:cs typeface="Times New Roman" panose="02020603050405020304" pitchFamily="18" charset="0"/>
                  </a:rPr>
                  <a:t> = C</a:t>
                </a:r>
                <a:r>
                  <a:rPr lang="en-US" baseline="-25000"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 W = 0.71 * 655589.9146 = 4670.461 </a:t>
                </a:r>
                <a:r>
                  <a:rPr lang="en-US" dirty="0" smtClean="0">
                    <a:latin typeface="Times New Roman" panose="02020603050405020304" pitchFamily="18" charset="0"/>
                    <a:cs typeface="Times New Roman" panose="02020603050405020304" pitchFamily="18" charset="0"/>
                  </a:rPr>
                  <a:t>KN</a:t>
                </a:r>
              </a:p>
              <a:p>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cs typeface="Times New Roman" panose="02020603050405020304" pitchFamily="18" charset="0"/>
                  </a:rPr>
                  <a:t>etabs</a:t>
                </a:r>
                <a:r>
                  <a:rPr lang="en-US" dirty="0">
                    <a:latin typeface="Times New Roman" panose="02020603050405020304" pitchFamily="18" charset="0"/>
                    <a:cs typeface="Times New Roman" panose="02020603050405020304" pitchFamily="18" charset="0"/>
                  </a:rPr>
                  <a:t>  = 4507.715 </a:t>
                </a:r>
                <a:r>
                  <a:rPr lang="en-US" dirty="0" smtClean="0">
                    <a:latin typeface="Times New Roman" panose="02020603050405020304" pitchFamily="18" charset="0"/>
                    <a:cs typeface="Times New Roman" panose="02020603050405020304" pitchFamily="18" charset="0"/>
                  </a:rPr>
                  <a:t>KN</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%error = </a:t>
                </a:r>
                <a14:m>
                  <m:oMath xmlns:m="http://schemas.openxmlformats.org/officeDocument/2006/math">
                    <m:f>
                      <m:fPr>
                        <m:ctrlPr>
                          <a:rPr lang="en-US" i="1">
                            <a:latin typeface="Cambria Math"/>
                          </a:rPr>
                        </m:ctrlPr>
                      </m:fPr>
                      <m:num>
                        <m:r>
                          <a:rPr lang="en-US" i="1">
                            <a:latin typeface="Cambria Math"/>
                          </a:rPr>
                          <m:t>𝑉</m:t>
                        </m:r>
                        <m:r>
                          <a:rPr lang="en-US" i="1">
                            <a:latin typeface="Cambria Math"/>
                          </a:rPr>
                          <m:t>h</m:t>
                        </m:r>
                        <m:r>
                          <a:rPr lang="en-US" i="1">
                            <a:latin typeface="Cambria Math"/>
                          </a:rPr>
                          <m:t>𝑎𝑛𝑑</m:t>
                        </m:r>
                        <m:r>
                          <a:rPr lang="en-US" i="1">
                            <a:latin typeface="Cambria Math"/>
                          </a:rPr>
                          <m:t>−</m:t>
                        </m:r>
                        <m:r>
                          <a:rPr lang="en-US" i="1">
                            <a:latin typeface="Cambria Math"/>
                          </a:rPr>
                          <m:t>𝑉𝑒𝑡𝑎𝑏𝑠</m:t>
                        </m:r>
                      </m:num>
                      <m:den>
                        <m:r>
                          <a:rPr lang="en-US" i="1">
                            <a:latin typeface="Cambria Math"/>
                          </a:rPr>
                          <m:t>𝑉</m:t>
                        </m:r>
                        <m:r>
                          <a:rPr lang="en-US" i="1">
                            <a:latin typeface="Cambria Math"/>
                          </a:rPr>
                          <m:t>h</m:t>
                        </m:r>
                        <m:r>
                          <a:rPr lang="en-US" i="1">
                            <a:latin typeface="Cambria Math"/>
                          </a:rPr>
                          <m:t>𝑎𝑛𝑑</m:t>
                        </m:r>
                      </m:den>
                    </m:f>
                    <m:r>
                      <a:rPr lang="en-US" i="1">
                        <a:latin typeface="Cambria Math"/>
                      </a:rPr>
                      <m:t>∗</m:t>
                    </m:r>
                    <m:r>
                      <a:rPr lang="en-US" i="1">
                        <a:latin typeface="Cambria Math"/>
                      </a:rPr>
                      <m:t>100</m:t>
                    </m:r>
                    <m:r>
                      <a:rPr lang="en-US" i="1">
                        <a:latin typeface="Cambria Math"/>
                      </a:rPr>
                      <m:t>%</m:t>
                    </m:r>
                  </m:oMath>
                </a14:m>
                <a:r>
                  <a:rPr lang="en-US" dirty="0">
                    <a:latin typeface="Times New Roman" panose="02020603050405020304" pitchFamily="18" charset="0"/>
                    <a:cs typeface="Times New Roman" panose="02020603050405020304" pitchFamily="18" charset="0"/>
                  </a:rPr>
                  <a:t> = 3.4%......... </a:t>
                </a:r>
                <a:r>
                  <a:rPr lang="en-US" dirty="0" smtClean="0">
                    <a:latin typeface="Times New Roman" panose="02020603050405020304" pitchFamily="18" charset="0"/>
                    <a:cs typeface="Times New Roman" panose="02020603050405020304" pitchFamily="18" charset="0"/>
                  </a:rPr>
                  <a:t>Acceptable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For the equivalent factor</a:t>
                </a:r>
                <a:r>
                  <a:rPr lang="en-US" dirty="0" smtClean="0">
                    <a:latin typeface="Times New Roman" panose="02020603050405020304" pitchFamily="18" charset="0"/>
                    <a:cs typeface="Times New Roman" panose="02020603050405020304" pitchFamily="18" charset="0"/>
                  </a:rPr>
                  <a:t>:</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For X direction:</a:t>
                </a:r>
              </a:p>
              <a:p>
                <a:pPr/>
                <a14:m>
                  <m:oMathPara xmlns:m="http://schemas.openxmlformats.org/officeDocument/2006/math">
                    <m:oMathParaPr>
                      <m:jc m:val="centerGroup"/>
                    </m:oMathParaPr>
                    <m:oMath xmlns:m="http://schemas.openxmlformats.org/officeDocument/2006/math">
                      <m:f>
                        <m:fPr>
                          <m:ctrlPr>
                            <a:rPr lang="en-US" i="1">
                              <a:latin typeface="Cambria Math"/>
                            </a:rPr>
                          </m:ctrlPr>
                        </m:fPr>
                        <m:num>
                          <m:r>
                            <a:rPr lang="en-US" i="1">
                              <a:latin typeface="Cambria Math"/>
                            </a:rPr>
                            <m:t>𝐸𝑄𝑥</m:t>
                          </m:r>
                          <m:r>
                            <a:rPr lang="en-US" i="1">
                              <a:latin typeface="Cambria Math"/>
                            </a:rPr>
                            <m:t> </m:t>
                          </m:r>
                          <m:r>
                            <a:rPr lang="en-US" i="1">
                              <a:latin typeface="Cambria Math"/>
                            </a:rPr>
                            <m:t>𝑒𝑞𝑢𝑖𝑣𝑎𝑙𝑒𝑛𝑡</m:t>
                          </m:r>
                        </m:num>
                        <m:den>
                          <m:r>
                            <a:rPr lang="en-US" i="1">
                              <a:latin typeface="Cambria Math"/>
                            </a:rPr>
                            <m:t>𝐸𝑄𝑥</m:t>
                          </m:r>
                          <m:r>
                            <a:rPr lang="en-US" i="1">
                              <a:latin typeface="Cambria Math"/>
                            </a:rPr>
                            <m:t> </m:t>
                          </m:r>
                          <m:r>
                            <a:rPr lang="en-US" i="1">
                              <a:latin typeface="Cambria Math"/>
                            </a:rPr>
                            <m:t>𝑟𝑒𝑠𝑝𝑜𝑛𝑠𝑒</m:t>
                          </m:r>
                        </m:den>
                      </m:f>
                      <m:r>
                        <a:rPr lang="en-US" i="1">
                          <a:latin typeface="Cambria Math"/>
                        </a:rPr>
                        <m:t>=</m:t>
                      </m:r>
                      <m:f>
                        <m:fPr>
                          <m:ctrlPr>
                            <a:rPr lang="en-US" i="1">
                              <a:latin typeface="Cambria Math"/>
                            </a:rPr>
                          </m:ctrlPr>
                        </m:fPr>
                        <m:num>
                          <m:r>
                            <a:rPr lang="en-US" i="1">
                              <a:latin typeface="Cambria Math"/>
                            </a:rPr>
                            <m:t>4507</m:t>
                          </m:r>
                          <m:r>
                            <a:rPr lang="en-US" i="1">
                              <a:latin typeface="Cambria Math"/>
                            </a:rPr>
                            <m:t>.</m:t>
                          </m:r>
                          <m:r>
                            <a:rPr lang="en-US" i="1">
                              <a:latin typeface="Cambria Math"/>
                            </a:rPr>
                            <m:t>7153</m:t>
                          </m:r>
                        </m:num>
                        <m:den>
                          <m:r>
                            <a:rPr lang="en-US" i="1">
                              <a:latin typeface="Cambria Math"/>
                            </a:rPr>
                            <m:t>3235</m:t>
                          </m:r>
                          <m:r>
                            <a:rPr lang="en-US" i="1">
                              <a:latin typeface="Cambria Math"/>
                            </a:rPr>
                            <m:t>.</m:t>
                          </m:r>
                          <m:r>
                            <a:rPr lang="en-US" i="1">
                              <a:latin typeface="Cambria Math"/>
                            </a:rPr>
                            <m:t>4316</m:t>
                          </m:r>
                        </m:den>
                      </m:f>
                      <m:r>
                        <a:rPr lang="en-US" i="1">
                          <a:latin typeface="Cambria Math"/>
                        </a:rPr>
                        <m:t>=</m:t>
                      </m:r>
                      <m:r>
                        <a:rPr lang="en-US" i="1">
                          <a:latin typeface="Cambria Math"/>
                        </a:rPr>
                        <m:t>1</m:t>
                      </m:r>
                      <m:r>
                        <a:rPr lang="en-US" i="1">
                          <a:latin typeface="Cambria Math"/>
                        </a:rPr>
                        <m:t>.</m:t>
                      </m:r>
                      <m:r>
                        <a:rPr lang="en-US" i="1">
                          <a:latin typeface="Cambria Math"/>
                        </a:rPr>
                        <m:t>39</m:t>
                      </m:r>
                    </m:oMath>
                  </m:oMathPara>
                </a14:m>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For Y direction:</a:t>
                </a:r>
              </a:p>
              <a:p>
                <a:pPr/>
                <a14:m>
                  <m:oMathPara xmlns:m="http://schemas.openxmlformats.org/officeDocument/2006/math">
                    <m:oMathParaPr>
                      <m:jc m:val="centerGroup"/>
                    </m:oMathParaPr>
                    <m:oMath xmlns:m="http://schemas.openxmlformats.org/officeDocument/2006/math">
                      <m:f>
                        <m:fPr>
                          <m:ctrlPr>
                            <a:rPr lang="en-US" i="1">
                              <a:latin typeface="Cambria Math"/>
                            </a:rPr>
                          </m:ctrlPr>
                        </m:fPr>
                        <m:num>
                          <m:r>
                            <a:rPr lang="en-US" i="1">
                              <a:latin typeface="Cambria Math"/>
                            </a:rPr>
                            <m:t>𝐸𝑄𝑦</m:t>
                          </m:r>
                          <m:r>
                            <a:rPr lang="en-US" i="1">
                              <a:latin typeface="Cambria Math"/>
                            </a:rPr>
                            <m:t> </m:t>
                          </m:r>
                          <m:r>
                            <a:rPr lang="en-US" i="1">
                              <a:latin typeface="Cambria Math"/>
                            </a:rPr>
                            <m:t>𝑒𝑞𝑢𝑖𝑣𝑎𝑙𝑒𝑛𝑡</m:t>
                          </m:r>
                        </m:num>
                        <m:den>
                          <m:r>
                            <a:rPr lang="en-US" i="1">
                              <a:latin typeface="Cambria Math"/>
                            </a:rPr>
                            <m:t>𝐸𝑄𝑦</m:t>
                          </m:r>
                          <m:r>
                            <a:rPr lang="en-US" i="1">
                              <a:latin typeface="Cambria Math"/>
                            </a:rPr>
                            <m:t> </m:t>
                          </m:r>
                          <m:r>
                            <a:rPr lang="en-US" i="1">
                              <a:latin typeface="Cambria Math"/>
                            </a:rPr>
                            <m:t>𝑟𝑒𝑠𝑝𝑜𝑛𝑠𝑒</m:t>
                          </m:r>
                        </m:den>
                      </m:f>
                      <m:r>
                        <a:rPr lang="en-US" i="1">
                          <a:latin typeface="Cambria Math"/>
                        </a:rPr>
                        <m:t>=</m:t>
                      </m:r>
                      <m:f>
                        <m:fPr>
                          <m:ctrlPr>
                            <a:rPr lang="en-US" i="1">
                              <a:latin typeface="Cambria Math"/>
                            </a:rPr>
                          </m:ctrlPr>
                        </m:fPr>
                        <m:num>
                          <m:r>
                            <a:rPr lang="en-US" i="1">
                              <a:latin typeface="Cambria Math"/>
                            </a:rPr>
                            <m:t>6568</m:t>
                          </m:r>
                          <m:r>
                            <a:rPr lang="en-US" i="1">
                              <a:latin typeface="Cambria Math"/>
                            </a:rPr>
                            <m:t>.</m:t>
                          </m:r>
                          <m:r>
                            <a:rPr lang="en-US" i="1">
                              <a:latin typeface="Cambria Math"/>
                            </a:rPr>
                            <m:t>4594</m:t>
                          </m:r>
                        </m:num>
                        <m:den>
                          <m:r>
                            <a:rPr lang="en-US" i="1">
                              <a:latin typeface="Cambria Math"/>
                            </a:rPr>
                            <m:t>3051</m:t>
                          </m:r>
                          <m:r>
                            <a:rPr lang="en-US" i="1">
                              <a:latin typeface="Cambria Math"/>
                            </a:rPr>
                            <m:t>.</m:t>
                          </m:r>
                          <m:r>
                            <a:rPr lang="en-US" i="1">
                              <a:latin typeface="Cambria Math"/>
                            </a:rPr>
                            <m:t>7714</m:t>
                          </m:r>
                        </m:den>
                      </m:f>
                      <m:r>
                        <a:rPr lang="en-US" i="1">
                          <a:latin typeface="Cambria Math"/>
                        </a:rPr>
                        <m:t>=</m:t>
                      </m:r>
                      <m:r>
                        <a:rPr lang="en-US" i="1">
                          <a:latin typeface="Cambria Math"/>
                        </a:rPr>
                        <m:t>2</m:t>
                      </m:r>
                      <m:r>
                        <a:rPr lang="en-US" i="1">
                          <a:latin typeface="Cambria Math"/>
                        </a:rPr>
                        <m:t>.</m:t>
                      </m:r>
                      <m:r>
                        <a:rPr lang="en-US" i="1">
                          <a:latin typeface="Cambria Math"/>
                        </a:rPr>
                        <m:t>15</m:t>
                      </m:r>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3" name="مستطيل 2"/>
              <p:cNvSpPr>
                <a:spLocks noRot="1" noChangeAspect="1" noMove="1" noResize="1" noEditPoints="1" noAdjustHandles="1" noChangeArrowheads="1" noChangeShapeType="1" noTextEdit="1"/>
              </p:cNvSpPr>
              <p:nvPr/>
            </p:nvSpPr>
            <p:spPr>
              <a:xfrm>
                <a:off x="1763486" y="936171"/>
                <a:ext cx="8665028" cy="5243423"/>
              </a:xfrm>
              <a:prstGeom prst="rect">
                <a:avLst/>
              </a:prstGeom>
              <a:blipFill rotWithShape="1">
                <a:blip r:embed="rId2"/>
                <a:stretch>
                  <a:fillRect l="-563" t="-581"/>
                </a:stretch>
              </a:blipFill>
            </p:spPr>
            <p:txBody>
              <a:bodyPr/>
              <a:lstStyle/>
              <a:p>
                <a:r>
                  <a:rPr lang="en-US">
                    <a:noFill/>
                  </a:rPr>
                  <a:t> </a:t>
                </a:r>
              </a:p>
            </p:txBody>
          </p:sp>
        </mc:Fallback>
      </mc:AlternateContent>
    </p:spTree>
    <p:extLst>
      <p:ext uri="{BB962C8B-B14F-4D97-AF65-F5344CB8AC3E}">
        <p14:creationId xmlns:p14="http://schemas.microsoft.com/office/powerpoint/2010/main" val="117141931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82685" y="3102428"/>
            <a:ext cx="6411686" cy="646331"/>
          </a:xfrm>
          <a:prstGeom prst="rect">
            <a:avLst/>
          </a:prstGeom>
        </p:spPr>
        <p:txBody>
          <a:bodyPr wrap="square">
            <a:spAutoFit/>
          </a:bodyPr>
          <a:lstStyle/>
          <a:p>
            <a:r>
              <a:rPr lang="en-US" b="1" dirty="0" smtClean="0"/>
              <a:t> </a:t>
            </a:r>
            <a:r>
              <a:rPr lang="en-US" sz="3600" b="1" dirty="0">
                <a:ln w="3175" cmpd="sng">
                  <a:noFill/>
                </a:ln>
                <a:latin typeface="Times New Roman" panose="02020603050405020304" pitchFamily="18" charset="0"/>
                <a:ea typeface="+mj-ea"/>
                <a:cs typeface="Times New Roman" panose="02020603050405020304" pitchFamily="18" charset="0"/>
              </a:rPr>
              <a:t>Design </a:t>
            </a:r>
            <a:r>
              <a:rPr lang="en-US" sz="3600" b="1" dirty="0" smtClean="0">
                <a:ln w="3175" cmpd="sng">
                  <a:noFill/>
                </a:ln>
                <a:latin typeface="Times New Roman" panose="02020603050405020304" pitchFamily="18" charset="0"/>
                <a:ea typeface="+mj-ea"/>
                <a:cs typeface="Times New Roman" panose="02020603050405020304" pitchFamily="18" charset="0"/>
              </a:rPr>
              <a:t>Of </a:t>
            </a:r>
            <a:r>
              <a:rPr lang="en-US" sz="3600" b="1" dirty="0">
                <a:ln w="3175" cmpd="sng">
                  <a:noFill/>
                </a:ln>
                <a:latin typeface="Times New Roman" panose="02020603050405020304" pitchFamily="18" charset="0"/>
                <a:ea typeface="+mj-ea"/>
                <a:cs typeface="Times New Roman" panose="02020603050405020304" pitchFamily="18" charset="0"/>
              </a:rPr>
              <a:t>Structural Elements</a:t>
            </a:r>
          </a:p>
        </p:txBody>
      </p:sp>
    </p:spTree>
    <p:extLst>
      <p:ext uri="{BB962C8B-B14F-4D97-AF65-F5344CB8AC3E}">
        <p14:creationId xmlns:p14="http://schemas.microsoft.com/office/powerpoint/2010/main" val="3158061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B3AD8F-83DB-4638-835D-E03D971F1A85}"/>
              </a:ext>
            </a:extLst>
          </p:cNvPr>
          <p:cNvSpPr>
            <a:spLocks noGrp="1"/>
          </p:cNvSpPr>
          <p:nvPr>
            <p:ph type="title"/>
          </p:nvPr>
        </p:nvSpPr>
        <p:spPr>
          <a:xfrm>
            <a:off x="1397527" y="0"/>
            <a:ext cx="10018713" cy="1752599"/>
          </a:xfrm>
        </p:spPr>
        <p:txBody>
          <a:bodyPr>
            <a:normAutofit/>
          </a:bodyPr>
          <a:lstStyle/>
          <a:p>
            <a:r>
              <a:rPr lang="en-US" sz="2400" b="1" dirty="0">
                <a:latin typeface="Times New Roman" panose="02020603050405020304" pitchFamily="18" charset="0"/>
                <a:cs typeface="Times New Roman" panose="02020603050405020304" pitchFamily="18" charset="0"/>
              </a:rPr>
              <a:t>Residential floors Layout </a:t>
            </a:r>
            <a:endParaRPr lang="en-US" sz="2400" b="1" dirty="0"/>
          </a:p>
        </p:txBody>
      </p:sp>
      <p:pic>
        <p:nvPicPr>
          <p:cNvPr id="3" name="Picture 2">
            <a:extLst>
              <a:ext uri="{FF2B5EF4-FFF2-40B4-BE49-F238E27FC236}">
                <a16:creationId xmlns:a16="http://schemas.microsoft.com/office/drawing/2014/main" xmlns="" id="{EE269C54-FE6E-4B40-83EA-6558A5AF7BCE}"/>
              </a:ext>
            </a:extLst>
          </p:cNvPr>
          <p:cNvPicPr>
            <a:picLocks noChangeAspect="1"/>
          </p:cNvPicPr>
          <p:nvPr/>
        </p:nvPicPr>
        <p:blipFill>
          <a:blip r:embed="rId2"/>
          <a:stretch>
            <a:fillRect/>
          </a:stretch>
        </p:blipFill>
        <p:spPr>
          <a:xfrm rot="5400000">
            <a:off x="3934384" y="-75638"/>
            <a:ext cx="5067299" cy="8037983"/>
          </a:xfrm>
          <a:prstGeom prst="rect">
            <a:avLst/>
          </a:prstGeom>
        </p:spPr>
      </p:pic>
    </p:spTree>
    <p:extLst>
      <p:ext uri="{BB962C8B-B14F-4D97-AF65-F5344CB8AC3E}">
        <p14:creationId xmlns:p14="http://schemas.microsoft.com/office/powerpoint/2010/main" val="33465489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4294967295"/>
          </p:nvPr>
        </p:nvSpPr>
        <p:spPr>
          <a:xfrm>
            <a:off x="1240972" y="1959429"/>
            <a:ext cx="10853057" cy="3124200"/>
          </a:xfrm>
        </p:spPr>
        <p:txBody>
          <a:bodyPr/>
          <a:lstStyle/>
          <a:p>
            <a:pPr marL="0" indent="0">
              <a:buNone/>
            </a:pPr>
            <a:r>
              <a:rPr lang="en-US" dirty="0">
                <a:latin typeface="Times New Roman" panose="02020603050405020304" pitchFamily="18" charset="0"/>
                <a:cs typeface="Times New Roman" panose="02020603050405020304" pitchFamily="18" charset="0"/>
              </a:rPr>
              <a:t>After making sure that the checks are all good, the project now moves to </a:t>
            </a:r>
            <a:r>
              <a:rPr lang="en-US" dirty="0" smtClean="0">
                <a:latin typeface="Times New Roman" panose="02020603050405020304" pitchFamily="18" charset="0"/>
                <a:cs typeface="Times New Roman" panose="02020603050405020304" pitchFamily="18" charset="0"/>
              </a:rPr>
              <a:t>the</a:t>
            </a:r>
          </a:p>
          <a:p>
            <a:pPr marL="0" indent="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final step which is the design </a:t>
            </a:r>
            <a:r>
              <a:rPr lang="en-US" dirty="0" smtClean="0">
                <a:latin typeface="Times New Roman" panose="02020603050405020304" pitchFamily="18" charset="0"/>
                <a:cs typeface="Times New Roman" panose="02020603050405020304" pitchFamily="18" charset="0"/>
              </a:rPr>
              <a:t>phase.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ACI 318-14 has been used to design the structural elements. </a:t>
            </a:r>
          </a:p>
          <a:p>
            <a:endParaRPr lang="en-US" dirty="0"/>
          </a:p>
        </p:txBody>
      </p:sp>
    </p:spTree>
    <p:extLst>
      <p:ext uri="{BB962C8B-B14F-4D97-AF65-F5344CB8AC3E}">
        <p14:creationId xmlns:p14="http://schemas.microsoft.com/office/powerpoint/2010/main" val="40510596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7760" y="2887980"/>
            <a:ext cx="3685680" cy="646331"/>
          </a:xfrm>
          <a:prstGeom prst="rect">
            <a:avLst/>
          </a:prstGeom>
        </p:spPr>
        <p:txBody>
          <a:bodyPr wrap="square">
            <a:spAutoFit/>
          </a:bodyPr>
          <a:lstStyle/>
          <a:p>
            <a:r>
              <a:rPr lang="en-US" sz="3600" b="1" dirty="0">
                <a:ln w="3175" cmpd="sng">
                  <a:noFill/>
                </a:ln>
                <a:latin typeface="Times New Roman" panose="02020603050405020304" pitchFamily="18" charset="0"/>
                <a:ea typeface="+mj-ea"/>
                <a:cs typeface="Times New Roman" panose="02020603050405020304" pitchFamily="18" charset="0"/>
              </a:rPr>
              <a:t>Beam Design</a:t>
            </a:r>
            <a:endParaRPr lang="en-GB" sz="3600" b="1" dirty="0">
              <a:ln w="3175" cmpd="sng">
                <a:noFill/>
              </a:ln>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42982076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14662" y="314325"/>
            <a:ext cx="6162675" cy="6229350"/>
          </a:xfrm>
          <a:prstGeom prst="rect">
            <a:avLst/>
          </a:prstGeom>
        </p:spPr>
      </p:pic>
      <p:sp>
        <p:nvSpPr>
          <p:cNvPr id="5" name="Rectangle 4"/>
          <p:cNvSpPr/>
          <p:nvPr/>
        </p:nvSpPr>
        <p:spPr>
          <a:xfrm>
            <a:off x="8244840" y="1508760"/>
            <a:ext cx="838200" cy="489966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1391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400" b="1" dirty="0" smtClean="0">
                <a:latin typeface="Times New Roman" panose="02020603050405020304" pitchFamily="18" charset="0"/>
                <a:cs typeface="Times New Roman" panose="02020603050405020304" pitchFamily="18" charset="0"/>
              </a:rPr>
              <a:t>Sample Calculations </a:t>
            </a:r>
            <a:endParaRPr lang="en-US" sz="24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عنصر نائب للمحتوى 3"/>
              <p:cNvSpPr>
                <a:spLocks noGrp="1"/>
              </p:cNvSpPr>
              <p:nvPr>
                <p:ph idx="1"/>
              </p:nvPr>
            </p:nvSpPr>
            <p:spPr>
              <a:xfrm>
                <a:off x="1484311" y="1916975"/>
                <a:ext cx="10686594" cy="3810000"/>
              </a:xfrm>
            </p:spPr>
            <p:txBody>
              <a:bodyPr>
                <a:normAutofit fontScale="40000" lnSpcReduction="20000"/>
              </a:bodyPr>
              <a:lstStyle/>
              <a:p>
                <a:pPr marL="0" indent="0">
                  <a:buNone/>
                </a:pPr>
                <a:r>
                  <a:rPr lang="en-US" sz="4000" i="1" dirty="0" smtClean="0">
                    <a:latin typeface="Times New Roman" panose="02020603050405020304" pitchFamily="18" charset="0"/>
                    <a:cs typeface="Times New Roman" panose="02020603050405020304" pitchFamily="18" charset="0"/>
                  </a:rPr>
                  <a:t> </a:t>
                </a:r>
                <a14:m>
                  <m:oMath xmlns:m="http://schemas.openxmlformats.org/officeDocument/2006/math">
                    <m:r>
                      <a:rPr lang="en-US" sz="4000" i="1">
                        <a:latin typeface="Cambria Math"/>
                      </a:rPr>
                      <m:t>𝜌</m:t>
                    </m:r>
                    <m:func>
                      <m:funcPr>
                        <m:ctrlPr>
                          <a:rPr lang="en-US" sz="4000" i="1">
                            <a:latin typeface="Cambria Math"/>
                          </a:rPr>
                        </m:ctrlPr>
                      </m:funcPr>
                      <m:fName>
                        <m:r>
                          <m:rPr>
                            <m:sty m:val="p"/>
                          </m:rPr>
                          <a:rPr lang="en-US" sz="4000">
                            <a:latin typeface="Cambria Math"/>
                          </a:rPr>
                          <m:t>min</m:t>
                        </m:r>
                      </m:fName>
                      <m:e>
                        <m:r>
                          <a:rPr lang="en-US" sz="4000" i="1">
                            <a:latin typeface="Cambria Math"/>
                          </a:rPr>
                          <m:t>=</m:t>
                        </m:r>
                        <m:r>
                          <a:rPr lang="en-US" sz="4000" i="1">
                            <a:latin typeface="Cambria Math"/>
                          </a:rPr>
                          <m:t>0</m:t>
                        </m:r>
                        <m:r>
                          <a:rPr lang="en-US" sz="4000" i="1">
                            <a:latin typeface="Cambria Math"/>
                          </a:rPr>
                          <m:t>.</m:t>
                        </m:r>
                        <m:r>
                          <a:rPr lang="en-US" sz="4000" i="1">
                            <a:latin typeface="Cambria Math"/>
                          </a:rPr>
                          <m:t>0033</m:t>
                        </m:r>
                      </m:e>
                    </m:func>
                  </m:oMath>
                </a14:m>
                <a:endParaRPr lang="en-US" sz="4000" dirty="0">
                  <a:latin typeface="Times New Roman" panose="02020603050405020304" pitchFamily="18" charset="0"/>
                  <a:cs typeface="Times New Roman" panose="02020603050405020304" pitchFamily="18" charset="0"/>
                </a:endParaRPr>
              </a:p>
              <a:p>
                <a:pPr marL="0" indent="0">
                  <a:buNone/>
                </a:pPr>
                <a:r>
                  <a:rPr lang="en-US" sz="4000" i="1" dirty="0">
                    <a:latin typeface="Times New Roman" panose="02020603050405020304" pitchFamily="18" charset="0"/>
                    <a:cs typeface="Times New Roman" panose="02020603050405020304" pitchFamily="18" charset="0"/>
                  </a:rPr>
                  <a:t> </a:t>
                </a:r>
                <a14:m>
                  <m:oMath xmlns:m="http://schemas.openxmlformats.org/officeDocument/2006/math">
                    <m:r>
                      <a:rPr lang="en-US" sz="4000" i="1">
                        <a:latin typeface="Cambria Math"/>
                      </a:rPr>
                      <m:t>𝐴𝑠</m:t>
                    </m:r>
                    <m:func>
                      <m:funcPr>
                        <m:ctrlPr>
                          <a:rPr lang="en-US" sz="4000" i="1">
                            <a:latin typeface="Cambria Math"/>
                          </a:rPr>
                        </m:ctrlPr>
                      </m:funcPr>
                      <m:fName>
                        <m:r>
                          <m:rPr>
                            <m:sty m:val="p"/>
                          </m:rPr>
                          <a:rPr lang="en-US" sz="4000">
                            <a:latin typeface="Cambria Math"/>
                          </a:rPr>
                          <m:t>min</m:t>
                        </m:r>
                      </m:fName>
                      <m:e>
                        <m:r>
                          <a:rPr lang="en-US" sz="4000" i="1">
                            <a:latin typeface="Cambria Math"/>
                          </a:rPr>
                          <m:t>= </m:t>
                        </m:r>
                        <m:r>
                          <a:rPr lang="en-US" sz="4000" i="1">
                            <a:latin typeface="Cambria Math"/>
                          </a:rPr>
                          <m:t>𝜌</m:t>
                        </m:r>
                        <m:r>
                          <a:rPr lang="en-US" sz="4000" i="1">
                            <a:latin typeface="Cambria Math"/>
                          </a:rPr>
                          <m:t>𝑏</m:t>
                        </m:r>
                        <m:r>
                          <a:rPr lang="en-US" sz="4000" i="1">
                            <a:latin typeface="Cambria Math"/>
                          </a:rPr>
                          <m:t>h</m:t>
                        </m:r>
                        <m:r>
                          <a:rPr lang="en-US" sz="4000" i="1">
                            <a:latin typeface="Cambria Math"/>
                          </a:rPr>
                          <m:t>=</m:t>
                        </m:r>
                        <m:r>
                          <a:rPr lang="en-US" sz="4000" i="1">
                            <a:latin typeface="Cambria Math"/>
                          </a:rPr>
                          <m:t>0</m:t>
                        </m:r>
                        <m:r>
                          <a:rPr lang="en-US" sz="4000" i="1">
                            <a:latin typeface="Cambria Math"/>
                          </a:rPr>
                          <m:t>.</m:t>
                        </m:r>
                        <m:r>
                          <a:rPr lang="en-US" sz="4000" i="1">
                            <a:latin typeface="Cambria Math"/>
                          </a:rPr>
                          <m:t>0033</m:t>
                        </m:r>
                        <m:r>
                          <a:rPr lang="en-US" sz="4000" i="1">
                            <a:latin typeface="Cambria Math"/>
                          </a:rPr>
                          <m:t>×</m:t>
                        </m:r>
                        <m:r>
                          <a:rPr lang="en-US" sz="4000" i="1">
                            <a:latin typeface="Cambria Math"/>
                          </a:rPr>
                          <m:t>900</m:t>
                        </m:r>
                        <m:r>
                          <a:rPr lang="en-US" sz="4000" i="1">
                            <a:latin typeface="Cambria Math"/>
                          </a:rPr>
                          <m:t>×</m:t>
                        </m:r>
                        <m:r>
                          <a:rPr lang="en-US" sz="4000" i="1">
                            <a:latin typeface="Cambria Math"/>
                          </a:rPr>
                          <m:t>320</m:t>
                        </m:r>
                        <m:r>
                          <a:rPr lang="en-US" sz="4000" i="1">
                            <a:latin typeface="Cambria Math"/>
                          </a:rPr>
                          <m:t>=</m:t>
                        </m:r>
                        <m:r>
                          <a:rPr lang="en-US" sz="4000" i="1">
                            <a:latin typeface="Cambria Math"/>
                          </a:rPr>
                          <m:t>950</m:t>
                        </m:r>
                        <m:r>
                          <a:rPr lang="en-US" sz="4000" i="1">
                            <a:latin typeface="Cambria Math"/>
                          </a:rPr>
                          <m:t> </m:t>
                        </m:r>
                        <m:r>
                          <a:rPr lang="en-US" sz="4000" i="1">
                            <a:latin typeface="Cambria Math"/>
                          </a:rPr>
                          <m:t>𝑚</m:t>
                        </m:r>
                        <m:sSup>
                          <m:sSupPr>
                            <m:ctrlPr>
                              <a:rPr lang="en-US" sz="4000" i="1">
                                <a:latin typeface="Cambria Math"/>
                              </a:rPr>
                            </m:ctrlPr>
                          </m:sSupPr>
                          <m:e>
                            <m:r>
                              <a:rPr lang="en-US" sz="4000" i="1">
                                <a:latin typeface="Cambria Math"/>
                              </a:rPr>
                              <m:t>𝑚</m:t>
                            </m:r>
                          </m:e>
                          <m:sup>
                            <m:r>
                              <a:rPr lang="en-US" sz="4000" i="1">
                                <a:latin typeface="Cambria Math"/>
                              </a:rPr>
                              <m:t>2</m:t>
                            </m:r>
                          </m:sup>
                        </m:sSup>
                      </m:e>
                    </m:func>
                  </m:oMath>
                </a14:m>
                <a:endParaRPr lang="en-US" sz="4000" dirty="0" smtClean="0">
                  <a:latin typeface="Times New Roman" panose="02020603050405020304" pitchFamily="18" charset="0"/>
                  <a:cs typeface="Times New Roman" panose="02020603050405020304" pitchFamily="18" charset="0"/>
                </a:endParaRPr>
              </a:p>
              <a:p>
                <a:pPr marL="0" indent="0">
                  <a:buNone/>
                </a:pPr>
                <a:r>
                  <a:rPr lang="en-US" sz="4000" dirty="0" err="1" smtClean="0">
                    <a:latin typeface="Times New Roman" panose="02020603050405020304" pitchFamily="18" charset="0"/>
                    <a:cs typeface="Times New Roman" panose="02020603050405020304" pitchFamily="18" charset="0"/>
                  </a:rPr>
                  <a:t>Ast</a:t>
                </a:r>
                <a:r>
                  <a:rPr lang="en-US" sz="4000" dirty="0" smtClean="0">
                    <a:latin typeface="Times New Roman" panose="02020603050405020304" pitchFamily="18" charset="0"/>
                    <a:cs typeface="Times New Roman" panose="02020603050405020304" pitchFamily="18" charset="0"/>
                  </a:rPr>
                  <a:t> = 1190 </a:t>
                </a:r>
                <a14:m>
                  <m:oMath xmlns:m="http://schemas.openxmlformats.org/officeDocument/2006/math">
                    <m:r>
                      <a:rPr lang="en-US" sz="4000" b="0" i="1" smtClean="0">
                        <a:latin typeface="Cambria Math"/>
                        <a:cs typeface="Times New Roman" panose="02020603050405020304" pitchFamily="18" charset="0"/>
                      </a:rPr>
                      <m:t>𝑚</m:t>
                    </m:r>
                    <m:sSup>
                      <m:sSupPr>
                        <m:ctrlPr>
                          <a:rPr lang="en-US" sz="4000" b="0" i="1" smtClean="0">
                            <a:latin typeface="Cambria Math"/>
                            <a:cs typeface="Times New Roman" panose="02020603050405020304" pitchFamily="18" charset="0"/>
                          </a:rPr>
                        </m:ctrlPr>
                      </m:sSupPr>
                      <m:e>
                        <m:r>
                          <a:rPr lang="en-US" sz="4000" b="0" i="1" smtClean="0">
                            <a:latin typeface="Cambria Math"/>
                            <a:cs typeface="Times New Roman" panose="02020603050405020304" pitchFamily="18" charset="0"/>
                          </a:rPr>
                          <m:t>𝑚</m:t>
                        </m:r>
                      </m:e>
                      <m:sup>
                        <m:r>
                          <a:rPr lang="en-US" sz="4000" b="0" i="1" smtClean="0">
                            <a:latin typeface="Cambria Math"/>
                            <a:cs typeface="Times New Roman" panose="02020603050405020304" pitchFamily="18" charset="0"/>
                          </a:rPr>
                          <m:t>2</m:t>
                        </m:r>
                      </m:sup>
                    </m:sSup>
                  </m:oMath>
                </a14:m>
                <a:endParaRPr lang="en-US" sz="4000" dirty="0" smtClean="0">
                  <a:latin typeface="Times New Roman" panose="02020603050405020304" pitchFamily="18" charset="0"/>
                  <a:cs typeface="Times New Roman" panose="02020603050405020304" pitchFamily="18" charset="0"/>
                </a:endParaRPr>
              </a:p>
              <a:p>
                <a:pPr marL="0" indent="0">
                  <a:buNone/>
                </a:pPr>
                <a:r>
                  <a:rPr lang="en-US" sz="4000" dirty="0" err="1" smtClean="0">
                    <a:latin typeface="Times New Roman" panose="02020603050405020304" pitchFamily="18" charset="0"/>
                    <a:cs typeface="Times New Roman" panose="02020603050405020304" pitchFamily="18" charset="0"/>
                  </a:rPr>
                  <a:t>Asb</a:t>
                </a:r>
                <a:r>
                  <a:rPr lang="en-US" sz="4000" dirty="0" smtClean="0">
                    <a:latin typeface="Times New Roman" panose="02020603050405020304" pitchFamily="18" charset="0"/>
                    <a:cs typeface="Times New Roman" panose="02020603050405020304" pitchFamily="18" charset="0"/>
                  </a:rPr>
                  <a:t>= 1000</a:t>
                </a:r>
                <a:r>
                  <a:rPr lang="en-US" sz="4000" dirty="0">
                    <a:cs typeface="Times New Roman" panose="02020603050405020304" pitchFamily="18" charset="0"/>
                  </a:rPr>
                  <a:t> </a:t>
                </a:r>
                <a14:m>
                  <m:oMath xmlns:m="http://schemas.openxmlformats.org/officeDocument/2006/math">
                    <m:r>
                      <a:rPr lang="en-US" sz="4000" i="1">
                        <a:latin typeface="Cambria Math"/>
                        <a:cs typeface="Times New Roman" panose="02020603050405020304" pitchFamily="18" charset="0"/>
                      </a:rPr>
                      <m:t>𝑚</m:t>
                    </m:r>
                    <m:sSup>
                      <m:sSupPr>
                        <m:ctrlPr>
                          <a:rPr lang="en-US" sz="4000" i="1">
                            <a:latin typeface="Cambria Math"/>
                            <a:cs typeface="Times New Roman" panose="02020603050405020304" pitchFamily="18" charset="0"/>
                          </a:rPr>
                        </m:ctrlPr>
                      </m:sSupPr>
                      <m:e>
                        <m:r>
                          <a:rPr lang="en-US" sz="4000" i="1">
                            <a:latin typeface="Cambria Math"/>
                            <a:cs typeface="Times New Roman" panose="02020603050405020304" pitchFamily="18" charset="0"/>
                          </a:rPr>
                          <m:t>𝑚</m:t>
                        </m:r>
                      </m:e>
                      <m:sup>
                        <m:r>
                          <a:rPr lang="en-US" sz="4000" i="1">
                            <a:latin typeface="Cambria Math"/>
                            <a:cs typeface="Times New Roman" panose="02020603050405020304" pitchFamily="18" charset="0"/>
                          </a:rPr>
                          <m:t>2</m:t>
                        </m:r>
                      </m:sup>
                    </m:sSup>
                  </m:oMath>
                </a14:m>
                <a:endParaRPr lang="en-US" sz="4000" dirty="0" smtClean="0">
                  <a:latin typeface="Times New Roman" panose="02020603050405020304" pitchFamily="18" charset="0"/>
                  <a:cs typeface="Times New Roman" panose="02020603050405020304" pitchFamily="18" charset="0"/>
                </a:endParaRPr>
              </a:p>
              <a:p>
                <a:pPr marL="0" indent="0">
                  <a:buNone/>
                </a:pPr>
                <a:r>
                  <a:rPr lang="en-US" sz="4000" dirty="0" smtClean="0">
                    <a:latin typeface="Times New Roman" panose="02020603050405020304" pitchFamily="18" charset="0"/>
                    <a:cs typeface="Times New Roman" panose="02020603050405020304" pitchFamily="18" charset="0"/>
                  </a:rPr>
                  <a:t>By </a:t>
                </a:r>
                <a:r>
                  <a:rPr lang="en-US" sz="4000" dirty="0">
                    <a:latin typeface="Times New Roman" panose="02020603050405020304" pitchFamily="18" charset="0"/>
                    <a:cs typeface="Times New Roman" panose="02020603050405020304" pitchFamily="18" charset="0"/>
                  </a:rPr>
                  <a:t>using, </a:t>
                </a:r>
                <a14:m>
                  <m:oMath xmlns:m="http://schemas.openxmlformats.org/officeDocument/2006/math">
                    <m:r>
                      <a:rPr lang="en-US" sz="4000" i="1">
                        <a:latin typeface="Cambria Math"/>
                      </a:rPr>
                      <m:t>∅ </m:t>
                    </m:r>
                    <m:r>
                      <a:rPr lang="en-US" sz="4000" b="0" i="1" smtClean="0">
                        <a:latin typeface="Cambria Math"/>
                      </a:rPr>
                      <m:t>14</m:t>
                    </m:r>
                    <m:r>
                      <a:rPr lang="en-US" sz="4000" i="1">
                        <a:latin typeface="Cambria Math"/>
                      </a:rPr>
                      <m:t>𝑓𝑜𝑟</m:t>
                    </m:r>
                    <m:r>
                      <a:rPr lang="en-US" sz="4000" i="1">
                        <a:latin typeface="Cambria Math"/>
                      </a:rPr>
                      <m:t> </m:t>
                    </m:r>
                    <m:r>
                      <a:rPr lang="en-US" sz="4000" i="1">
                        <a:latin typeface="Cambria Math"/>
                      </a:rPr>
                      <m:t>𝑏𝑜𝑡𝑡𝑜𝑚</m:t>
                    </m:r>
                    <m:r>
                      <a:rPr lang="en-US" sz="4000" i="1">
                        <a:latin typeface="Cambria Math"/>
                      </a:rPr>
                      <m:t> &amp; ∅ </m:t>
                    </m:r>
                    <m:r>
                      <a:rPr lang="en-US" sz="4000" b="0" i="1" smtClean="0">
                        <a:latin typeface="Cambria Math"/>
                      </a:rPr>
                      <m:t>16</m:t>
                    </m:r>
                    <m:r>
                      <a:rPr lang="en-US" sz="4000" i="1">
                        <a:latin typeface="Cambria Math"/>
                      </a:rPr>
                      <m:t> </m:t>
                    </m:r>
                    <m:r>
                      <a:rPr lang="en-US" sz="4000" i="1">
                        <a:latin typeface="Cambria Math"/>
                      </a:rPr>
                      <m:t>𝑓𝑜𝑟</m:t>
                    </m:r>
                    <m:r>
                      <a:rPr lang="en-US" sz="4000" i="1">
                        <a:latin typeface="Cambria Math"/>
                      </a:rPr>
                      <m:t> </m:t>
                    </m:r>
                    <m:r>
                      <a:rPr lang="en-US" sz="4000" i="1">
                        <a:latin typeface="Cambria Math"/>
                      </a:rPr>
                      <m:t>𝑡𝑜𝑝</m:t>
                    </m:r>
                    <m:r>
                      <a:rPr lang="en-US" sz="4000" i="1">
                        <a:latin typeface="Cambria Math"/>
                      </a:rPr>
                      <m:t> </m:t>
                    </m:r>
                    <m:r>
                      <a:rPr lang="en-US" sz="4000" i="1">
                        <a:latin typeface="Cambria Math"/>
                      </a:rPr>
                      <m:t>𝑟𝑒𝑖𝑛𝑓𝑜𝑟𝑐𝑒𝑚𝑒𝑛𝑡</m:t>
                    </m:r>
                  </m:oMath>
                </a14:m>
                <a:r>
                  <a:rPr lang="en-US" sz="4000" dirty="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obtain 6</a:t>
                </a:r>
                <a14:m>
                  <m:oMath xmlns:m="http://schemas.openxmlformats.org/officeDocument/2006/math">
                    <m:r>
                      <a:rPr lang="en-US" sz="4000" i="1">
                        <a:latin typeface="Cambria Math"/>
                      </a:rPr>
                      <m:t>∅</m:t>
                    </m:r>
                    <m:r>
                      <a:rPr lang="en-US" sz="4000" i="1">
                        <a:latin typeface="Cambria Math"/>
                      </a:rPr>
                      <m:t>16</m:t>
                    </m:r>
                    <m:r>
                      <a:rPr lang="en-US" sz="4000" i="1">
                        <a:latin typeface="Cambria Math"/>
                      </a:rPr>
                      <m:t> &amp;</m:t>
                    </m:r>
                    <m:r>
                      <a:rPr lang="en-US" sz="4000" b="0" i="1" smtClean="0">
                        <a:latin typeface="Cambria Math"/>
                      </a:rPr>
                      <m:t>7</m:t>
                    </m:r>
                    <m:r>
                      <a:rPr lang="en-US" sz="4000" i="1">
                        <a:latin typeface="Cambria Math"/>
                      </a:rPr>
                      <m:t>∅</m:t>
                    </m:r>
                    <m:r>
                      <a:rPr lang="en-US" sz="4000" b="0" i="1" smtClean="0">
                        <a:latin typeface="Cambria Math"/>
                      </a:rPr>
                      <m:t>14</m:t>
                    </m:r>
                  </m:oMath>
                </a14:m>
                <a:endParaRPr lang="en-US" sz="4000" b="0" dirty="0" smtClean="0">
                  <a:latin typeface="Times New Roman" panose="02020603050405020304" pitchFamily="18" charset="0"/>
                </a:endParaRPr>
              </a:p>
              <a:p>
                <a:pPr marL="0" indent="0">
                  <a:buNone/>
                </a:pPr>
                <a:r>
                  <a:rPr lang="en-US" sz="40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4000" i="1">
                            <a:latin typeface="Cambria Math"/>
                          </a:rPr>
                        </m:ctrlPr>
                      </m:fPr>
                      <m:num>
                        <m:r>
                          <a:rPr lang="en-US" sz="4000" i="1">
                            <a:latin typeface="Cambria Math"/>
                          </a:rPr>
                          <m:t>𝐴𝑣</m:t>
                        </m:r>
                      </m:num>
                      <m:den>
                        <m:r>
                          <a:rPr lang="en-US" sz="4000" i="1">
                            <a:latin typeface="Cambria Math"/>
                          </a:rPr>
                          <m:t>𝑠</m:t>
                        </m:r>
                      </m:den>
                    </m:f>
                    <m:r>
                      <a:rPr lang="en-US" sz="4000" i="1">
                        <a:latin typeface="Cambria Math"/>
                      </a:rPr>
                      <m:t>=</m:t>
                    </m:r>
                    <m:r>
                      <a:rPr lang="en-US" sz="4000" b="0" i="1" smtClean="0">
                        <a:latin typeface="Cambria Math"/>
                      </a:rPr>
                      <m:t>2000</m:t>
                    </m:r>
                    <m:r>
                      <a:rPr lang="en-US" sz="4000" i="1">
                        <a:latin typeface="Cambria Math"/>
                      </a:rPr>
                      <m:t> </m:t>
                    </m:r>
                    <m:r>
                      <a:rPr lang="en-US" sz="4000" i="1">
                        <a:latin typeface="Cambria Math"/>
                      </a:rPr>
                      <m:t>𝑚</m:t>
                    </m:r>
                    <m:sSup>
                      <m:sSupPr>
                        <m:ctrlPr>
                          <a:rPr lang="en-US" sz="4000" i="1">
                            <a:latin typeface="Cambria Math"/>
                          </a:rPr>
                        </m:ctrlPr>
                      </m:sSupPr>
                      <m:e>
                        <m:r>
                          <a:rPr lang="en-US" sz="4000" i="1">
                            <a:latin typeface="Cambria Math"/>
                          </a:rPr>
                          <m:t>𝑚</m:t>
                        </m:r>
                      </m:e>
                      <m:sup>
                        <m:r>
                          <a:rPr lang="en-US" sz="4000" i="1">
                            <a:latin typeface="Cambria Math"/>
                          </a:rPr>
                          <m:t>2</m:t>
                        </m:r>
                      </m:sup>
                    </m:sSup>
                    <m:r>
                      <a:rPr lang="en-US" sz="4000" i="1">
                        <a:latin typeface="Cambria Math"/>
                      </a:rPr>
                      <m:t>/</m:t>
                    </m:r>
                    <m:r>
                      <a:rPr lang="en-US" sz="4000" i="1">
                        <a:latin typeface="Cambria Math"/>
                      </a:rPr>
                      <m:t>𝑚</m:t>
                    </m:r>
                    <m:r>
                      <a:rPr lang="en-US" sz="4000" i="1">
                        <a:latin typeface="Cambria Math"/>
                      </a:rPr>
                      <m:t> </m:t>
                    </m:r>
                  </m:oMath>
                </a14:m>
                <a:endParaRPr lang="en-US" sz="4000" dirty="0">
                  <a:latin typeface="Times New Roman" panose="02020603050405020304" pitchFamily="18" charset="0"/>
                  <a:cs typeface="Times New Roman" panose="02020603050405020304" pitchFamily="18" charset="0"/>
                </a:endParaRPr>
              </a:p>
              <a:p>
                <a:pPr marL="0" indent="0">
                  <a:buNone/>
                </a:pPr>
                <a:r>
                  <a:rPr lang="en-US" sz="4000" dirty="0">
                    <a:latin typeface="Times New Roman" panose="02020603050405020304" pitchFamily="18" charset="0"/>
                    <a:cs typeface="Times New Roman" panose="02020603050405020304" pitchFamily="18" charset="0"/>
                  </a:rPr>
                  <a:t>By using 10 mm 2 legs, </a:t>
                </a:r>
                <a14:m>
                  <m:oMath xmlns:m="http://schemas.openxmlformats.org/officeDocument/2006/math">
                    <m:f>
                      <m:fPr>
                        <m:ctrlPr>
                          <a:rPr lang="en-US" sz="4000" i="1">
                            <a:latin typeface="Cambria Math"/>
                          </a:rPr>
                        </m:ctrlPr>
                      </m:fPr>
                      <m:num>
                        <m:r>
                          <a:rPr lang="en-US" sz="4000" i="1">
                            <a:latin typeface="Cambria Math"/>
                          </a:rPr>
                          <m:t>2</m:t>
                        </m:r>
                        <m:r>
                          <a:rPr lang="en-US" sz="4000" i="1">
                            <a:latin typeface="Cambria Math"/>
                          </a:rPr>
                          <m:t>×</m:t>
                        </m:r>
                        <m:d>
                          <m:dPr>
                            <m:ctrlPr>
                              <a:rPr lang="en-US" sz="4000" i="1">
                                <a:latin typeface="Cambria Math"/>
                              </a:rPr>
                            </m:ctrlPr>
                          </m:dPr>
                          <m:e>
                            <m:f>
                              <m:fPr>
                                <m:ctrlPr>
                                  <a:rPr lang="en-US" sz="4000" i="1">
                                    <a:latin typeface="Cambria Math"/>
                                  </a:rPr>
                                </m:ctrlPr>
                              </m:fPr>
                              <m:num>
                                <m:r>
                                  <a:rPr lang="en-US" sz="4000" i="1">
                                    <a:latin typeface="Cambria Math"/>
                                  </a:rPr>
                                  <m:t>𝜋</m:t>
                                </m:r>
                              </m:num>
                              <m:den>
                                <m:r>
                                  <a:rPr lang="en-US" sz="4000" i="1">
                                    <a:latin typeface="Cambria Math"/>
                                  </a:rPr>
                                  <m:t>4</m:t>
                                </m:r>
                              </m:den>
                            </m:f>
                          </m:e>
                        </m:d>
                        <m:r>
                          <a:rPr lang="en-US" sz="4000" i="1">
                            <a:latin typeface="Cambria Math"/>
                          </a:rPr>
                          <m:t>×</m:t>
                        </m:r>
                        <m:sSup>
                          <m:sSupPr>
                            <m:ctrlPr>
                              <a:rPr lang="en-US" sz="4000" i="1">
                                <a:latin typeface="Cambria Math"/>
                              </a:rPr>
                            </m:ctrlPr>
                          </m:sSupPr>
                          <m:e>
                            <m:r>
                              <a:rPr lang="en-US" sz="4000" i="1">
                                <a:latin typeface="Cambria Math"/>
                              </a:rPr>
                              <m:t>10</m:t>
                            </m:r>
                          </m:e>
                          <m:sup>
                            <m:r>
                              <a:rPr lang="en-US" sz="4000" i="1">
                                <a:latin typeface="Cambria Math"/>
                              </a:rPr>
                              <m:t>2</m:t>
                            </m:r>
                          </m:sup>
                        </m:sSup>
                      </m:num>
                      <m:den>
                        <m:r>
                          <a:rPr lang="en-US" sz="4000" i="1">
                            <a:latin typeface="Cambria Math"/>
                          </a:rPr>
                          <m:t>𝑠</m:t>
                        </m:r>
                      </m:den>
                    </m:f>
                    <m:r>
                      <a:rPr lang="en-US" sz="4000" i="1">
                        <a:latin typeface="Cambria Math"/>
                      </a:rPr>
                      <m:t>=</m:t>
                    </m:r>
                    <m:r>
                      <a:rPr lang="en-US" sz="4000" b="0" i="1" smtClean="0">
                        <a:latin typeface="Cambria Math"/>
                      </a:rPr>
                      <m:t>2000</m:t>
                    </m:r>
                    <m:f>
                      <m:fPr>
                        <m:ctrlPr>
                          <a:rPr lang="en-US" sz="4000" i="1">
                            <a:latin typeface="Cambria Math"/>
                          </a:rPr>
                        </m:ctrlPr>
                      </m:fPr>
                      <m:num>
                        <m:r>
                          <a:rPr lang="en-US" sz="4000" i="1">
                            <a:latin typeface="Cambria Math"/>
                          </a:rPr>
                          <m:t>𝑚</m:t>
                        </m:r>
                        <m:sSup>
                          <m:sSupPr>
                            <m:ctrlPr>
                              <a:rPr lang="en-US" sz="4000" i="1">
                                <a:latin typeface="Cambria Math"/>
                              </a:rPr>
                            </m:ctrlPr>
                          </m:sSupPr>
                          <m:e>
                            <m:r>
                              <a:rPr lang="en-US" sz="4000" i="1">
                                <a:latin typeface="Cambria Math"/>
                              </a:rPr>
                              <m:t>𝑚</m:t>
                            </m:r>
                          </m:e>
                          <m:sup>
                            <m:r>
                              <a:rPr lang="en-US" sz="4000" i="1">
                                <a:latin typeface="Cambria Math"/>
                              </a:rPr>
                              <m:t>2</m:t>
                            </m:r>
                          </m:sup>
                        </m:sSup>
                      </m:num>
                      <m:den>
                        <m:r>
                          <a:rPr lang="en-US" sz="4000" i="1">
                            <a:latin typeface="Cambria Math"/>
                          </a:rPr>
                          <m:t>𝑚</m:t>
                        </m:r>
                      </m:den>
                    </m:f>
                    <m:r>
                      <a:rPr lang="en-US" sz="4000" i="1">
                        <a:latin typeface="Cambria Math"/>
                      </a:rPr>
                      <m:t>→</m:t>
                    </m:r>
                    <m:r>
                      <a:rPr lang="en-US" sz="4000" i="1">
                        <a:latin typeface="Cambria Math"/>
                      </a:rPr>
                      <m:t>𝑆</m:t>
                    </m:r>
                    <m:r>
                      <a:rPr lang="en-US" sz="4000" i="1">
                        <a:latin typeface="Cambria Math"/>
                      </a:rPr>
                      <m:t>=</m:t>
                    </m:r>
                    <m:r>
                      <a:rPr lang="en-US" sz="4000" i="1">
                        <a:latin typeface="Cambria Math"/>
                      </a:rPr>
                      <m:t>0</m:t>
                    </m:r>
                    <m:r>
                      <a:rPr lang="en-US" sz="4000" i="1">
                        <a:latin typeface="Cambria Math"/>
                      </a:rPr>
                      <m:t>.</m:t>
                    </m:r>
                    <m:r>
                      <a:rPr lang="en-US" sz="4000" b="0" i="1" smtClean="0">
                        <a:latin typeface="Cambria Math"/>
                      </a:rPr>
                      <m:t>08</m:t>
                    </m:r>
                    <m:r>
                      <a:rPr lang="en-US" sz="4000" i="1">
                        <a:latin typeface="Cambria Math"/>
                      </a:rPr>
                      <m:t> </m:t>
                    </m:r>
                    <m:r>
                      <a:rPr lang="en-US" sz="4000" i="1">
                        <a:latin typeface="Cambria Math"/>
                      </a:rPr>
                      <m:t>𝑚</m:t>
                    </m:r>
                  </m:oMath>
                </a14:m>
                <a:endParaRPr lang="en-US" sz="4000" dirty="0">
                  <a:latin typeface="Times New Roman" panose="02020603050405020304" pitchFamily="18" charset="0"/>
                  <a:cs typeface="Times New Roman" panose="02020603050405020304" pitchFamily="18" charset="0"/>
                </a:endParaRPr>
              </a:p>
              <a:p>
                <a:pPr marL="0" indent="0">
                  <a:buNone/>
                </a:pPr>
                <a:r>
                  <a:rPr lang="en-US" sz="4000" dirty="0">
                    <a:latin typeface="Times New Roman" panose="02020603050405020304" pitchFamily="18" charset="0"/>
                    <a:cs typeface="Times New Roman" panose="02020603050405020304" pitchFamily="18" charset="0"/>
                  </a:rPr>
                  <a:t> </a:t>
                </a:r>
                <a14:m>
                  <m:oMath xmlns:m="http://schemas.openxmlformats.org/officeDocument/2006/math">
                    <m:r>
                      <a:rPr lang="en-US" sz="4000" i="1">
                        <a:latin typeface="Cambria Math"/>
                      </a:rPr>
                      <m:t>𝑆𝑜</m:t>
                    </m:r>
                    <m:r>
                      <a:rPr lang="en-US" sz="4000" i="1">
                        <a:latin typeface="Cambria Math"/>
                      </a:rPr>
                      <m:t>, </m:t>
                    </m:r>
                    <m:r>
                      <a:rPr lang="en-US" sz="4000" i="1">
                        <a:latin typeface="Cambria Math"/>
                      </a:rPr>
                      <m:t>𝑢𝑠𝑒</m:t>
                    </m:r>
                    <m:r>
                      <a:rPr lang="en-US" sz="4000" i="1">
                        <a:latin typeface="Cambria Math"/>
                      </a:rPr>
                      <m:t> </m:t>
                    </m:r>
                    <m:r>
                      <a:rPr lang="en-US" sz="4000" i="1">
                        <a:latin typeface="Cambria Math"/>
                      </a:rPr>
                      <m:t>4</m:t>
                    </m:r>
                    <m:r>
                      <a:rPr lang="en-US" sz="4000" i="1">
                        <a:latin typeface="Cambria Math"/>
                      </a:rPr>
                      <m:t> </m:t>
                    </m:r>
                    <m:r>
                      <a:rPr lang="en-US" sz="4000" i="1">
                        <a:latin typeface="Cambria Math"/>
                      </a:rPr>
                      <m:t>𝑙𝑒𝑔𝑠</m:t>
                    </m:r>
                    <m:r>
                      <a:rPr lang="en-US" sz="4000" i="1">
                        <a:latin typeface="Cambria Math"/>
                      </a:rPr>
                      <m:t>→ </m:t>
                    </m:r>
                    <m:f>
                      <m:fPr>
                        <m:ctrlPr>
                          <a:rPr lang="en-US" sz="4000" i="1">
                            <a:latin typeface="Cambria Math"/>
                          </a:rPr>
                        </m:ctrlPr>
                      </m:fPr>
                      <m:num>
                        <m:r>
                          <a:rPr lang="en-US" sz="4000" i="1">
                            <a:latin typeface="Cambria Math"/>
                          </a:rPr>
                          <m:t>4</m:t>
                        </m:r>
                        <m:r>
                          <a:rPr lang="en-US" sz="4000" i="1">
                            <a:latin typeface="Cambria Math"/>
                          </a:rPr>
                          <m:t>×</m:t>
                        </m:r>
                        <m:d>
                          <m:dPr>
                            <m:ctrlPr>
                              <a:rPr lang="en-US" sz="4000" i="1">
                                <a:latin typeface="Cambria Math"/>
                              </a:rPr>
                            </m:ctrlPr>
                          </m:dPr>
                          <m:e>
                            <m:f>
                              <m:fPr>
                                <m:ctrlPr>
                                  <a:rPr lang="en-US" sz="4000" i="1">
                                    <a:latin typeface="Cambria Math"/>
                                  </a:rPr>
                                </m:ctrlPr>
                              </m:fPr>
                              <m:num>
                                <m:r>
                                  <a:rPr lang="en-US" sz="4000" i="1">
                                    <a:latin typeface="Cambria Math"/>
                                  </a:rPr>
                                  <m:t>𝜋</m:t>
                                </m:r>
                              </m:num>
                              <m:den>
                                <m:r>
                                  <a:rPr lang="en-US" sz="4000" i="1">
                                    <a:latin typeface="Cambria Math"/>
                                  </a:rPr>
                                  <m:t>4</m:t>
                                </m:r>
                              </m:den>
                            </m:f>
                          </m:e>
                        </m:d>
                        <m:r>
                          <a:rPr lang="en-US" sz="4000" i="1">
                            <a:latin typeface="Cambria Math"/>
                          </a:rPr>
                          <m:t>×</m:t>
                        </m:r>
                        <m:sSup>
                          <m:sSupPr>
                            <m:ctrlPr>
                              <a:rPr lang="en-US" sz="4000" i="1">
                                <a:latin typeface="Cambria Math"/>
                              </a:rPr>
                            </m:ctrlPr>
                          </m:sSupPr>
                          <m:e>
                            <m:r>
                              <a:rPr lang="en-US" sz="4000" i="1">
                                <a:latin typeface="Cambria Math"/>
                              </a:rPr>
                              <m:t>10</m:t>
                            </m:r>
                          </m:e>
                          <m:sup>
                            <m:r>
                              <a:rPr lang="en-US" sz="4000" i="1">
                                <a:latin typeface="Cambria Math"/>
                              </a:rPr>
                              <m:t>2</m:t>
                            </m:r>
                          </m:sup>
                        </m:sSup>
                      </m:num>
                      <m:den>
                        <m:r>
                          <a:rPr lang="en-US" sz="4000" i="1">
                            <a:latin typeface="Cambria Math"/>
                          </a:rPr>
                          <m:t>𝑠</m:t>
                        </m:r>
                      </m:den>
                    </m:f>
                    <m:r>
                      <a:rPr lang="en-US" sz="4000" i="1">
                        <a:latin typeface="Cambria Math"/>
                      </a:rPr>
                      <m:t>=</m:t>
                    </m:r>
                    <m:r>
                      <a:rPr lang="en-US" sz="4000" b="0" i="1" smtClean="0">
                        <a:latin typeface="Cambria Math"/>
                      </a:rPr>
                      <m:t>2000</m:t>
                    </m:r>
                    <m:r>
                      <a:rPr lang="en-US" sz="4000" i="1">
                        <a:latin typeface="Cambria Math"/>
                      </a:rPr>
                      <m:t> →</m:t>
                    </m:r>
                    <m:r>
                      <a:rPr lang="en-US" sz="4000" i="1">
                        <a:latin typeface="Cambria Math"/>
                      </a:rPr>
                      <m:t>𝑆</m:t>
                    </m:r>
                    <m:r>
                      <a:rPr lang="en-US" sz="4000" i="1">
                        <a:latin typeface="Cambria Math"/>
                      </a:rPr>
                      <m:t>=</m:t>
                    </m:r>
                    <m:r>
                      <a:rPr lang="en-US" sz="4000" i="1">
                        <a:latin typeface="Cambria Math"/>
                      </a:rPr>
                      <m:t>0</m:t>
                    </m:r>
                    <m:r>
                      <a:rPr lang="en-US" sz="4000" i="1">
                        <a:latin typeface="Cambria Math"/>
                      </a:rPr>
                      <m:t>.</m:t>
                    </m:r>
                    <m:r>
                      <a:rPr lang="en-US" sz="4000" b="0" i="1" smtClean="0">
                        <a:latin typeface="Cambria Math"/>
                      </a:rPr>
                      <m:t>16</m:t>
                    </m:r>
                    <m:r>
                      <a:rPr lang="en-US" sz="4000" i="1">
                        <a:latin typeface="Cambria Math"/>
                      </a:rPr>
                      <m:t> </m:t>
                    </m:r>
                    <m:r>
                      <a:rPr lang="en-US" sz="4000" i="1">
                        <a:latin typeface="Cambria Math"/>
                      </a:rPr>
                      <m:t>𝑚</m:t>
                    </m:r>
                    <m:r>
                      <a:rPr lang="en-US" sz="4000" i="1">
                        <a:latin typeface="Cambria Math"/>
                      </a:rPr>
                      <m:t> </m:t>
                    </m:r>
                  </m:oMath>
                </a14:m>
                <a:endParaRPr lang="en-US" sz="4000" dirty="0">
                  <a:latin typeface="Times New Roman" panose="02020603050405020304" pitchFamily="18" charset="0"/>
                  <a:cs typeface="Times New Roman" panose="02020603050405020304" pitchFamily="18" charset="0"/>
                </a:endParaRPr>
              </a:p>
              <a:p>
                <a:pPr marL="0" indent="0">
                  <a:buNone/>
                </a:pPr>
                <a:r>
                  <a:rPr lang="en-US" sz="4000" dirty="0">
                    <a:latin typeface="Times New Roman" panose="02020603050405020304" pitchFamily="18" charset="0"/>
                    <a:cs typeface="Times New Roman" panose="02020603050405020304" pitchFamily="18" charset="0"/>
                  </a:rPr>
                  <a:t> </a:t>
                </a:r>
                <a14:m>
                  <m:oMath xmlns:m="http://schemas.openxmlformats.org/officeDocument/2006/math">
                    <m:r>
                      <a:rPr lang="en-US" sz="4000" i="1">
                        <a:latin typeface="Cambria Math"/>
                      </a:rPr>
                      <m:t>𝑈𝑠𝑒</m:t>
                    </m:r>
                    <m:r>
                      <a:rPr lang="en-US" sz="4000" i="1">
                        <a:latin typeface="Cambria Math"/>
                      </a:rPr>
                      <m:t> </m:t>
                    </m:r>
                    <m:r>
                      <a:rPr lang="en-US" sz="4000" i="1">
                        <a:latin typeface="Cambria Math"/>
                      </a:rPr>
                      <m:t>2</m:t>
                    </m:r>
                    <m:r>
                      <a:rPr lang="en-US" sz="4000" i="1">
                        <a:latin typeface="Cambria Math"/>
                      </a:rPr>
                      <m:t>∅</m:t>
                    </m:r>
                    <m:r>
                      <a:rPr lang="en-US" sz="4000" i="1">
                        <a:latin typeface="Cambria Math"/>
                      </a:rPr>
                      <m:t>10</m:t>
                    </m:r>
                    <m:r>
                      <a:rPr lang="en-US" sz="4000" i="1">
                        <a:latin typeface="Cambria Math"/>
                      </a:rPr>
                      <m:t> </m:t>
                    </m:r>
                    <m:r>
                      <a:rPr lang="en-US" sz="4000" i="1">
                        <a:latin typeface="Cambria Math"/>
                      </a:rPr>
                      <m:t>𝑚𝑚</m:t>
                    </m:r>
                    <m:r>
                      <a:rPr lang="en-US" sz="4000" i="1">
                        <a:latin typeface="Cambria Math"/>
                      </a:rPr>
                      <m:t> /  </m:t>
                    </m:r>
                    <m:r>
                      <a:rPr lang="en-US" sz="4000" b="0" i="1" smtClean="0">
                        <a:latin typeface="Cambria Math"/>
                      </a:rPr>
                      <m:t>15</m:t>
                    </m:r>
                    <m:r>
                      <a:rPr lang="en-US" sz="4000" i="1">
                        <a:latin typeface="Cambria Math"/>
                      </a:rPr>
                      <m:t>0</m:t>
                    </m:r>
                    <m:r>
                      <a:rPr lang="en-US" sz="4000" i="1">
                        <a:latin typeface="Cambria Math"/>
                      </a:rPr>
                      <m:t> </m:t>
                    </m:r>
                    <m:r>
                      <a:rPr lang="en-US" sz="4000" i="1">
                        <a:latin typeface="Cambria Math"/>
                      </a:rPr>
                      <m:t>𝑚𝑚</m:t>
                    </m:r>
                  </m:oMath>
                </a14:m>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mc:Choice>
        <mc:Fallback xmlns="">
          <p:sp>
            <p:nvSpPr>
              <p:cNvPr id="4" name="عنصر نائب للمحتوى 3"/>
              <p:cNvSpPr>
                <a:spLocks noGrp="1" noRot="1" noChangeAspect="1" noMove="1" noResize="1" noEditPoints="1" noAdjustHandles="1" noChangeArrowheads="1" noChangeShapeType="1" noTextEdit="1"/>
              </p:cNvSpPr>
              <p:nvPr>
                <p:ph idx="1"/>
              </p:nvPr>
            </p:nvSpPr>
            <p:spPr>
              <a:xfrm>
                <a:off x="1484311" y="1916975"/>
                <a:ext cx="10686594" cy="3810000"/>
              </a:xfrm>
              <a:blipFill rotWithShape="0">
                <a:blip r:embed="rId2"/>
                <a:stretch>
                  <a:fillRect l="-285"/>
                </a:stretch>
              </a:blipFill>
            </p:spPr>
            <p:txBody>
              <a:bodyPr/>
              <a:lstStyle/>
              <a:p>
                <a:r>
                  <a:rPr lang="en-GB">
                    <a:noFill/>
                  </a:rPr>
                  <a:t> </a:t>
                </a:r>
              </a:p>
            </p:txBody>
          </p:sp>
        </mc:Fallback>
      </mc:AlternateContent>
    </p:spTree>
    <p:extLst>
      <p:ext uri="{BB962C8B-B14F-4D97-AF65-F5344CB8AC3E}">
        <p14:creationId xmlns:p14="http://schemas.microsoft.com/office/powerpoint/2010/main" val="166997967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845547" y="1182732"/>
            <a:ext cx="10500149" cy="4326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58802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9002"/>
            <a:ext cx="8547599" cy="64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596879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9008" y="423690"/>
            <a:ext cx="5997892" cy="5743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97209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4566" y="2931914"/>
            <a:ext cx="3223959" cy="646331"/>
          </a:xfrm>
          <a:prstGeom prst="rect">
            <a:avLst/>
          </a:prstGeom>
        </p:spPr>
        <p:txBody>
          <a:bodyPr wrap="none">
            <a:spAutoFit/>
          </a:bodyPr>
          <a:lstStyle/>
          <a:p>
            <a:r>
              <a:rPr lang="en-US" sz="3600" b="1" dirty="0">
                <a:ln w="3175" cmpd="sng">
                  <a:noFill/>
                </a:ln>
                <a:latin typeface="Times New Roman" panose="02020603050405020304" pitchFamily="18" charset="0"/>
                <a:ea typeface="+mj-ea"/>
                <a:cs typeface="Times New Roman" panose="02020603050405020304" pitchFamily="18" charset="0"/>
              </a:rPr>
              <a:t>Column Design</a:t>
            </a:r>
            <a:endParaRPr lang="en-GB" sz="3600" b="1" dirty="0">
              <a:ln w="3175" cmpd="sng">
                <a:noFill/>
              </a:ln>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269764720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09862" y="1165860"/>
            <a:ext cx="7485698" cy="5529342"/>
          </a:xfrm>
          <a:prstGeom prst="rect">
            <a:avLst/>
          </a:prstGeom>
        </p:spPr>
      </p:pic>
      <p:sp>
        <p:nvSpPr>
          <p:cNvPr id="3" name="TextBox 2"/>
          <p:cNvSpPr txBox="1"/>
          <p:nvPr/>
        </p:nvSpPr>
        <p:spPr>
          <a:xfrm>
            <a:off x="4274820" y="480060"/>
            <a:ext cx="5920740" cy="461665"/>
          </a:xfrm>
          <a:prstGeom prst="rect">
            <a:avLst/>
          </a:prstGeom>
          <a:noFill/>
        </p:spPr>
        <p:txBody>
          <a:bodyPr wrap="square" rtlCol="0">
            <a:spAutoFit/>
          </a:bodyPr>
          <a:lstStyle/>
          <a:p>
            <a:r>
              <a:rPr lang="en-GB" sz="2400" b="1" dirty="0" err="1">
                <a:ln w="3175" cmpd="sng">
                  <a:noFill/>
                </a:ln>
                <a:latin typeface="Times New Roman" panose="02020603050405020304" pitchFamily="18" charset="0"/>
                <a:ea typeface="+mj-ea"/>
                <a:cs typeface="Times New Roman" panose="02020603050405020304" pitchFamily="18" charset="0"/>
              </a:rPr>
              <a:t>Center</a:t>
            </a:r>
            <a:r>
              <a:rPr lang="en-GB" sz="2400" b="1" dirty="0">
                <a:ln w="3175" cmpd="sng">
                  <a:noFill/>
                </a:ln>
                <a:latin typeface="Times New Roman" panose="02020603050405020304" pitchFamily="18" charset="0"/>
                <a:ea typeface="+mj-ea"/>
                <a:cs typeface="Times New Roman" panose="02020603050405020304" pitchFamily="18" charset="0"/>
              </a:rPr>
              <a:t> Lines Of Columns</a:t>
            </a:r>
          </a:p>
        </p:txBody>
      </p:sp>
    </p:spTree>
    <p:extLst>
      <p:ext uri="{BB962C8B-B14F-4D97-AF65-F5344CB8AC3E}">
        <p14:creationId xmlns:p14="http://schemas.microsoft.com/office/powerpoint/2010/main" val="229960895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73392" y="0"/>
            <a:ext cx="11276749" cy="6858000"/>
          </a:xfrm>
          <a:prstGeom prst="rect">
            <a:avLst/>
          </a:prstGeom>
        </p:spPr>
      </p:pic>
      <p:sp>
        <p:nvSpPr>
          <p:cNvPr id="3" name="Rectangle 2"/>
          <p:cNvSpPr/>
          <p:nvPr/>
        </p:nvSpPr>
        <p:spPr>
          <a:xfrm>
            <a:off x="9898380" y="3642360"/>
            <a:ext cx="1150620" cy="9906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42048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7BDBB0E1-7645-472B-AB5C-B1E38FFBA93A}"/>
              </a:ext>
            </a:extLst>
          </p:cNvPr>
          <p:cNvSpPr/>
          <p:nvPr/>
        </p:nvSpPr>
        <p:spPr>
          <a:xfrm>
            <a:off x="1798320" y="1430177"/>
            <a:ext cx="3403496" cy="738664"/>
          </a:xfrm>
          <a:prstGeom prst="rect">
            <a:avLst/>
          </a:prstGeom>
        </p:spPr>
        <p:txBody>
          <a:bodyPr wrap="none">
            <a:spAutoFit/>
          </a:bodyPr>
          <a:lstStyle/>
          <a:p>
            <a:pPr lvl="1"/>
            <a:r>
              <a:rPr lang="en-US" sz="2400" b="1" dirty="0">
                <a:latin typeface="Times New Roman" panose="02020603050405020304" pitchFamily="18" charset="0"/>
                <a:cs typeface="Times New Roman" panose="02020603050405020304" pitchFamily="18" charset="0"/>
              </a:rPr>
              <a:t>Codes and standards</a:t>
            </a:r>
          </a:p>
          <a:p>
            <a:pPr lvl="1">
              <a:buClr>
                <a:srgbClr val="C00000"/>
              </a:buClr>
            </a:pPr>
            <a:endParaRPr lang="en-US" b="1" dirty="0">
              <a:latin typeface="Arial" pitchFamily="34" charset="0"/>
              <a:cs typeface="Arial" pitchFamily="34" charset="0"/>
            </a:endParaRPr>
          </a:p>
        </p:txBody>
      </p:sp>
      <p:sp>
        <p:nvSpPr>
          <p:cNvPr id="3" name="Content Placeholder 4">
            <a:extLst>
              <a:ext uri="{FF2B5EF4-FFF2-40B4-BE49-F238E27FC236}">
                <a16:creationId xmlns="" xmlns:a16="http://schemas.microsoft.com/office/drawing/2014/main" id="{031F9F92-CEBC-4A8C-B6DD-33AC353791D2}"/>
              </a:ext>
            </a:extLst>
          </p:cNvPr>
          <p:cNvSpPr txBox="1">
            <a:spLocks/>
          </p:cNvSpPr>
          <p:nvPr/>
        </p:nvSpPr>
        <p:spPr>
          <a:xfrm>
            <a:off x="1676400" y="2063351"/>
            <a:ext cx="10515600" cy="4351338"/>
          </a:xfrm>
          <a:prstGeom prst="rect">
            <a:avLst/>
          </a:prstGeom>
        </p:spPr>
        <p:txBody>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lvl="1">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American Society for Civil Engineering (ASCE 7-16).</a:t>
            </a:r>
          </a:p>
          <a:p>
            <a:pPr lvl="1">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American Society for Materials (ASTM).</a:t>
            </a:r>
          </a:p>
          <a:p>
            <a:pPr lvl="1">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 American Concrete Institute (ACI 318- 14)</a:t>
            </a:r>
          </a:p>
          <a:p>
            <a:pPr lvl="1">
              <a:lnSpc>
                <a:spcPct val="150000"/>
              </a:lnSpc>
              <a:buFont typeface="Wingdings" panose="05000000000000000000" pitchFamily="2" charset="2"/>
              <a:buChar char="v"/>
            </a:pPr>
            <a:r>
              <a:rPr lang="en-US" sz="2400" dirty="0">
                <a:latin typeface="Times New Roman" panose="02020603050405020304" pitchFamily="18" charset="0"/>
                <a:cs typeface="Times New Roman" panose="02020603050405020304" pitchFamily="18" charset="0"/>
              </a:rPr>
              <a:t>International Building Code (IBC- 2012).</a:t>
            </a:r>
          </a:p>
          <a:p>
            <a:endParaRPr lang="en-US" dirty="0"/>
          </a:p>
        </p:txBody>
      </p:sp>
    </p:spTree>
    <p:extLst>
      <p:ext uri="{BB962C8B-B14F-4D97-AF65-F5344CB8AC3E}">
        <p14:creationId xmlns:p14="http://schemas.microsoft.com/office/powerpoint/2010/main" val="31437999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0" y="935355"/>
            <a:ext cx="3326764" cy="731519"/>
          </a:xfrm>
        </p:spPr>
        <p:txBody>
          <a:bodyPr>
            <a:normAutofit/>
          </a:bodyPr>
          <a:lstStyle/>
          <a:p>
            <a:r>
              <a:rPr lang="en-US" sz="2400" b="1" dirty="0">
                <a:latin typeface="Times New Roman" panose="02020603050405020304" pitchFamily="18" charset="0"/>
                <a:cs typeface="Times New Roman" panose="02020603050405020304" pitchFamily="18" charset="0"/>
              </a:rPr>
              <a:t>Sample Calculations </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598610" y="1904999"/>
                <a:ext cx="10018713" cy="3124201"/>
              </a:xfrm>
            </p:spPr>
            <p:txBody>
              <a:bodyPr/>
              <a:lstStyle/>
              <a:p>
                <a:pPr marL="0" indent="0">
                  <a:buNone/>
                </a:pPr>
                <a:r>
                  <a:rPr lang="en-US" dirty="0">
                    <a:latin typeface="Times New Roman" panose="02020603050405020304" pitchFamily="18" charset="0"/>
                    <a:cs typeface="Times New Roman" panose="02020603050405020304" pitchFamily="18" charset="0"/>
                  </a:rPr>
                  <a:t>Area of steel required is equal to 0.01 Section area </a:t>
                </a:r>
                <a:r>
                  <a:rPr lang="en-US" dirty="0" smtClean="0">
                    <a:latin typeface="Times New Roman" panose="02020603050405020304" pitchFamily="18" charset="0"/>
                    <a:cs typeface="Times New Roman" panose="02020603050405020304" pitchFamily="18" charset="0"/>
                  </a:rPr>
                  <a:t>from ETABS</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a:rPr>
                      <m:t>𝐴𝑠</m:t>
                    </m:r>
                    <m:r>
                      <a:rPr lang="en-US" i="1">
                        <a:latin typeface="Cambria Math"/>
                      </a:rPr>
                      <m:t>=</m:t>
                    </m:r>
                    <m:r>
                      <a:rPr lang="en-US" i="1">
                        <a:latin typeface="Cambria Math"/>
                      </a:rPr>
                      <m:t>0</m:t>
                    </m:r>
                    <m:r>
                      <a:rPr lang="en-US" i="1">
                        <a:latin typeface="Cambria Math"/>
                      </a:rPr>
                      <m:t>.</m:t>
                    </m:r>
                    <m:r>
                      <a:rPr lang="en-US" i="1">
                        <a:latin typeface="Cambria Math"/>
                      </a:rPr>
                      <m:t>01</m:t>
                    </m:r>
                    <m:r>
                      <a:rPr lang="en-US" i="1">
                        <a:latin typeface="Cambria Math"/>
                      </a:rPr>
                      <m:t>×</m:t>
                    </m:r>
                    <m:r>
                      <a:rPr lang="en-US" i="1">
                        <a:latin typeface="Cambria Math"/>
                      </a:rPr>
                      <m:t>1100</m:t>
                    </m:r>
                    <m:r>
                      <a:rPr lang="en-US" i="1">
                        <a:latin typeface="Cambria Math"/>
                      </a:rPr>
                      <m:t>×</m:t>
                    </m:r>
                    <m:r>
                      <a:rPr lang="en-US" i="1">
                        <a:latin typeface="Cambria Math"/>
                      </a:rPr>
                      <m:t>400</m:t>
                    </m:r>
                    <m:r>
                      <a:rPr lang="en-US" i="1">
                        <a:latin typeface="Cambria Math"/>
                      </a:rPr>
                      <m:t>=</m:t>
                    </m:r>
                    <m:r>
                      <a:rPr lang="en-US" i="1">
                        <a:latin typeface="Cambria Math"/>
                      </a:rPr>
                      <m:t>4400</m:t>
                    </m:r>
                    <m:r>
                      <a:rPr lang="en-US" i="1">
                        <a:latin typeface="Cambria Math"/>
                      </a:rPr>
                      <m:t> </m:t>
                    </m:r>
                    <m:r>
                      <a:rPr lang="en-US" i="1">
                        <a:latin typeface="Cambria Math"/>
                      </a:rPr>
                      <m:t>𝑚</m:t>
                    </m:r>
                    <m:sSup>
                      <m:sSupPr>
                        <m:ctrlPr>
                          <a:rPr lang="en-US" i="1">
                            <a:latin typeface="Cambria Math"/>
                          </a:rPr>
                        </m:ctrlPr>
                      </m:sSupPr>
                      <m:e>
                        <m:r>
                          <a:rPr lang="en-US" i="1">
                            <a:latin typeface="Cambria Math"/>
                          </a:rPr>
                          <m:t>𝑚</m:t>
                        </m:r>
                      </m:e>
                      <m:sup>
                        <m:r>
                          <a:rPr lang="en-US" i="1">
                            <a:latin typeface="Cambria Math"/>
                          </a:rPr>
                          <m:t>2</m:t>
                        </m:r>
                      </m:sup>
                    </m:sSup>
                    <m:r>
                      <a:rPr lang="en-US" i="1">
                        <a:latin typeface="Cambria Math"/>
                      </a:rPr>
                      <m:t>→</m:t>
                    </m:r>
                    <m:r>
                      <a:rPr lang="en-US" i="1">
                        <a:latin typeface="Cambria Math"/>
                      </a:rPr>
                      <m:t>𝑈𝑠𝑒</m:t>
                    </m:r>
                    <m:r>
                      <a:rPr lang="en-US" i="1">
                        <a:latin typeface="Cambria Math"/>
                      </a:rPr>
                      <m:t> </m:t>
                    </m:r>
                    <m:r>
                      <a:rPr lang="en-US" i="1">
                        <a:latin typeface="Cambria Math"/>
                      </a:rPr>
                      <m:t>20</m:t>
                    </m:r>
                    <m:r>
                      <a:rPr lang="en-US" i="1">
                        <a:latin typeface="Cambria Math"/>
                      </a:rPr>
                      <m:t> ∅ </m:t>
                    </m:r>
                    <m:r>
                      <a:rPr lang="en-US" i="1">
                        <a:latin typeface="Cambria Math"/>
                      </a:rPr>
                      <m:t>18</m:t>
                    </m:r>
                    <m:r>
                      <a:rPr lang="en-US" i="1">
                        <a:latin typeface="Cambria Math"/>
                      </a:rPr>
                      <m:t> </m:t>
                    </m:r>
                    <m:r>
                      <a:rPr lang="en-US" i="1">
                        <a:latin typeface="Cambria Math"/>
                      </a:rPr>
                      <m:t>𝑚𝑚</m:t>
                    </m:r>
                  </m:oMath>
                </a14:m>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a:rPr>
                      <m:t>𝐴𝑛𝑑</m:t>
                    </m:r>
                    <m:r>
                      <a:rPr lang="en-US" i="1">
                        <a:latin typeface="Cambria Math"/>
                      </a:rPr>
                      <m:t> </m:t>
                    </m:r>
                    <m:r>
                      <a:rPr lang="en-US" i="1">
                        <a:latin typeface="Cambria Math"/>
                      </a:rPr>
                      <m:t>𝑢𝑠𝑒</m:t>
                    </m:r>
                    <m:r>
                      <a:rPr lang="en-US" i="1">
                        <a:latin typeface="Cambria Math"/>
                      </a:rPr>
                      <m:t> </m:t>
                    </m:r>
                    <m:r>
                      <a:rPr lang="en-US" i="1">
                        <a:latin typeface="Cambria Math"/>
                      </a:rPr>
                      <m:t>𝑠𝑡𝑖𝑟𝑟𝑢𝑝𝑠</m:t>
                    </m:r>
                    <m:r>
                      <a:rPr lang="en-US" i="1">
                        <a:latin typeface="Cambria Math"/>
                      </a:rPr>
                      <m:t>  </m:t>
                    </m:r>
                    <m:r>
                      <a:rPr lang="en-US" i="1">
                        <a:latin typeface="Cambria Math"/>
                      </a:rPr>
                      <m:t>3</m:t>
                    </m:r>
                    <m:r>
                      <a:rPr lang="en-US" i="1">
                        <a:latin typeface="Cambria Math"/>
                      </a:rPr>
                      <m:t>∅</m:t>
                    </m:r>
                    <m:r>
                      <a:rPr lang="en-US" i="1">
                        <a:latin typeface="Cambria Math"/>
                      </a:rPr>
                      <m:t>10</m:t>
                    </m:r>
                    <m:r>
                      <a:rPr lang="en-US" i="1">
                        <a:latin typeface="Cambria Math"/>
                      </a:rPr>
                      <m:t>𝑚𝑚</m:t>
                    </m:r>
                    <m:r>
                      <a:rPr lang="en-US" i="1">
                        <a:latin typeface="Cambria Math"/>
                      </a:rPr>
                      <m:t> / </m:t>
                    </m:r>
                    <m:r>
                      <a:rPr lang="en-US" i="1">
                        <a:latin typeface="Cambria Math"/>
                      </a:rPr>
                      <m:t>100</m:t>
                    </m:r>
                    <m:r>
                      <a:rPr lang="en-US" i="1">
                        <a:latin typeface="Cambria Math"/>
                      </a:rPr>
                      <m:t>𝑚𝑚</m:t>
                    </m:r>
                  </m:oMath>
                </a14:m>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598610" y="1904999"/>
                <a:ext cx="10018713" cy="3124201"/>
              </a:xfrm>
              <a:blipFill rotWithShape="0">
                <a:blip r:embed="rId2"/>
                <a:stretch>
                  <a:fillRect l="-912"/>
                </a:stretch>
              </a:blipFill>
            </p:spPr>
            <p:txBody>
              <a:bodyPr/>
              <a:lstStyle/>
              <a:p>
                <a:r>
                  <a:rPr lang="en-GB">
                    <a:noFill/>
                  </a:rPr>
                  <a:t> </a:t>
                </a:r>
              </a:p>
            </p:txBody>
          </p:sp>
        </mc:Fallback>
      </mc:AlternateContent>
    </p:spTree>
    <p:extLst>
      <p:ext uri="{BB962C8B-B14F-4D97-AF65-F5344CB8AC3E}">
        <p14:creationId xmlns:p14="http://schemas.microsoft.com/office/powerpoint/2010/main" val="146435966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240" y="270575"/>
            <a:ext cx="7540720" cy="6259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835978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3092" y="413872"/>
            <a:ext cx="6555707" cy="5975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940372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4182" y="2931914"/>
            <a:ext cx="2621230" cy="646331"/>
          </a:xfrm>
          <a:prstGeom prst="rect">
            <a:avLst/>
          </a:prstGeom>
        </p:spPr>
        <p:txBody>
          <a:bodyPr wrap="none">
            <a:spAutoFit/>
          </a:bodyPr>
          <a:lstStyle/>
          <a:p>
            <a:r>
              <a:rPr lang="en-US" sz="3600" b="1" dirty="0">
                <a:ln w="3175" cmpd="sng">
                  <a:noFill/>
                </a:ln>
                <a:latin typeface="Times New Roman" panose="02020603050405020304" pitchFamily="18" charset="0"/>
                <a:ea typeface="+mj-ea"/>
                <a:cs typeface="Times New Roman" panose="02020603050405020304" pitchFamily="18" charset="0"/>
              </a:rPr>
              <a:t>Slab Design </a:t>
            </a:r>
            <a:endParaRPr lang="en-GB" sz="3600" b="1" dirty="0">
              <a:ln w="3175" cmpd="sng">
                <a:noFill/>
              </a:ln>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2922412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 r="258"/>
          <a:stretch/>
        </p:blipFill>
        <p:spPr>
          <a:xfrm>
            <a:off x="1676399" y="556261"/>
            <a:ext cx="8846821" cy="5735002"/>
          </a:xfrm>
          <a:prstGeom prst="rect">
            <a:avLst/>
          </a:prstGeom>
        </p:spPr>
      </p:pic>
    </p:spTree>
    <p:extLst>
      <p:ext uri="{BB962C8B-B14F-4D97-AF65-F5344CB8AC3E}">
        <p14:creationId xmlns:p14="http://schemas.microsoft.com/office/powerpoint/2010/main" val="245027053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491" b="16189"/>
          <a:stretch/>
        </p:blipFill>
        <p:spPr bwMode="auto">
          <a:xfrm>
            <a:off x="3320141" y="794658"/>
            <a:ext cx="5932713" cy="5371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مربع نص 3"/>
          <p:cNvSpPr txBox="1"/>
          <p:nvPr/>
        </p:nvSpPr>
        <p:spPr>
          <a:xfrm>
            <a:off x="4082143" y="6400800"/>
            <a:ext cx="3951514"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Base 1 Floor Rib Reinforcement</a:t>
            </a:r>
            <a:endParaRPr lang="en-US" sz="2000" dirty="0">
              <a:latin typeface="Times New Roman" panose="02020603050405020304" pitchFamily="18" charset="0"/>
              <a:cs typeface="Times New Roman" panose="02020603050405020304" pitchFamily="18" charset="0"/>
            </a:endParaRPr>
          </a:p>
        </p:txBody>
      </p:sp>
      <p:cxnSp>
        <p:nvCxnSpPr>
          <p:cNvPr id="6" name="رابط مستقيم 5"/>
          <p:cNvCxnSpPr/>
          <p:nvPr/>
        </p:nvCxnSpPr>
        <p:spPr>
          <a:xfrm>
            <a:off x="8447314" y="2946935"/>
            <a:ext cx="0" cy="1393372"/>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8271158" y="2552738"/>
            <a:ext cx="336952" cy="369332"/>
          </a:xfrm>
          <a:prstGeom prst="rect">
            <a:avLst/>
          </a:prstGeom>
          <a:noFill/>
        </p:spPr>
        <p:txBody>
          <a:bodyPr wrap="none" rtlCol="0">
            <a:spAutoFit/>
          </a:bodyPr>
          <a:lstStyle/>
          <a:p>
            <a:r>
              <a:rPr lang="en-US" b="1" dirty="0">
                <a:solidFill>
                  <a:srgbClr val="FF0000"/>
                </a:solidFill>
                <a:effectLst>
                  <a:outerShdw blurRad="38100" dist="38100" dir="2700000" algn="tl">
                    <a:srgbClr val="000000">
                      <a:alpha val="43137"/>
                    </a:srgbClr>
                  </a:outerShdw>
                </a:effectLst>
              </a:rPr>
              <a:t>A</a:t>
            </a:r>
          </a:p>
        </p:txBody>
      </p:sp>
      <p:sp>
        <p:nvSpPr>
          <p:cNvPr id="9" name="مستطيل 8"/>
          <p:cNvSpPr/>
          <p:nvPr/>
        </p:nvSpPr>
        <p:spPr>
          <a:xfrm>
            <a:off x="8271158" y="4340307"/>
            <a:ext cx="336952" cy="369332"/>
          </a:xfrm>
          <a:prstGeom prst="rect">
            <a:avLst/>
          </a:prstGeom>
        </p:spPr>
        <p:txBody>
          <a:bodyPr wrap="none">
            <a:spAutoFit/>
          </a:bodyPr>
          <a:lstStyle/>
          <a:p>
            <a:r>
              <a:rPr lang="en-US" b="1" dirty="0">
                <a:solidFill>
                  <a:srgbClr val="FF0000"/>
                </a:solidFill>
                <a:effectLst>
                  <a:outerShdw blurRad="38100" dist="38100" dir="2700000" algn="tl">
                    <a:srgbClr val="000000">
                      <a:alpha val="43137"/>
                    </a:srgbClr>
                  </a:outerShdw>
                </a:effectLst>
              </a:rPr>
              <a:t>A</a:t>
            </a:r>
            <a:endParaRPr lang="en-US" dirty="0"/>
          </a:p>
        </p:txBody>
      </p:sp>
    </p:spTree>
    <p:extLst>
      <p:ext uri="{BB962C8B-B14F-4D97-AF65-F5344CB8AC3E}">
        <p14:creationId xmlns:p14="http://schemas.microsoft.com/office/powerpoint/2010/main" val="356893348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2067" y="1242717"/>
            <a:ext cx="7630885" cy="4372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ستطيل 2"/>
          <p:cNvSpPr/>
          <p:nvPr/>
        </p:nvSpPr>
        <p:spPr>
          <a:xfrm>
            <a:off x="5372351" y="5737163"/>
            <a:ext cx="3597477" cy="400110"/>
          </a:xfrm>
          <a:prstGeom prst="rect">
            <a:avLst/>
          </a:prstGeom>
        </p:spPr>
        <p:txBody>
          <a:bodyPr wrap="square">
            <a:spAutoFit/>
          </a:bodyPr>
          <a:lstStyle/>
          <a:p>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Section A-A in slab</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706406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6247" y="2779514"/>
            <a:ext cx="3147015" cy="646331"/>
          </a:xfrm>
          <a:prstGeom prst="rect">
            <a:avLst/>
          </a:prstGeom>
        </p:spPr>
        <p:txBody>
          <a:bodyPr wrap="none">
            <a:spAutoFit/>
          </a:bodyPr>
          <a:lstStyle/>
          <a:p>
            <a:r>
              <a:rPr lang="en-US" sz="3600" b="1" dirty="0">
                <a:ln w="3175" cmpd="sng">
                  <a:noFill/>
                </a:ln>
                <a:latin typeface="Times New Roman" panose="02020603050405020304" pitchFamily="18" charset="0"/>
                <a:ea typeface="+mj-ea"/>
                <a:cs typeface="Times New Roman" panose="02020603050405020304" pitchFamily="18" charset="0"/>
              </a:rPr>
              <a:t>Footing Design</a:t>
            </a:r>
            <a:endParaRPr lang="en-GB" sz="3600" b="1" dirty="0">
              <a:ln w="3175" cmpd="sng">
                <a:noFill/>
              </a:ln>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44981879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537650" y="1965959"/>
            <a:ext cx="10018713" cy="3124201"/>
          </a:xfrm>
        </p:spPr>
        <p:txBody>
          <a:bodyPr>
            <a:normAutofit/>
          </a:bodyPr>
          <a:lstStyle/>
          <a:p>
            <a:r>
              <a:rPr lang="en-US" dirty="0" smtClean="0">
                <a:latin typeface="Times New Roman" panose="02020603050405020304" pitchFamily="18" charset="0"/>
                <a:cs typeface="Times New Roman" panose="02020603050405020304" pitchFamily="18" charset="0"/>
              </a:rPr>
              <a:t>The bearing </a:t>
            </a:r>
            <a:r>
              <a:rPr lang="en-US" dirty="0">
                <a:latin typeface="Times New Roman" panose="02020603050405020304" pitchFamily="18" charset="0"/>
                <a:cs typeface="Times New Roman" panose="02020603050405020304" pitchFamily="18" charset="0"/>
              </a:rPr>
              <a:t>capacity is assumed to be 250 KN/m</a:t>
            </a:r>
            <a:r>
              <a:rPr lang="en-US" baseline="30000" dirty="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Therefore </a:t>
            </a:r>
            <a:r>
              <a:rPr lang="en-US" dirty="0">
                <a:latin typeface="Times New Roman" panose="02020603050405020304" pitchFamily="18" charset="0"/>
                <a:cs typeface="Times New Roman" panose="02020603050405020304" pitchFamily="18" charset="0"/>
              </a:rPr>
              <a:t>the best footing that can be chosen according to the assumption of the bearing capacity is </a:t>
            </a:r>
            <a:r>
              <a:rPr lang="en-US" dirty="0" smtClean="0">
                <a:latin typeface="Times New Roman" panose="02020603050405020304" pitchFamily="18" charset="0"/>
                <a:cs typeface="Times New Roman" panose="02020603050405020304" pitchFamily="18" charset="0"/>
              </a:rPr>
              <a:t>Mat </a:t>
            </a:r>
            <a:r>
              <a:rPr lang="en-US" dirty="0">
                <a:latin typeface="Times New Roman" panose="02020603050405020304" pitchFamily="18" charset="0"/>
                <a:cs typeface="Times New Roman" panose="02020603050405020304" pitchFamily="18" charset="0"/>
              </a:rPr>
              <a:t>foundations.</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103099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9"/>
          <p:cNvPicPr/>
          <p:nvPr/>
        </p:nvPicPr>
        <p:blipFill>
          <a:blip r:embed="rId2"/>
          <a:stretch>
            <a:fillRect/>
          </a:stretch>
        </p:blipFill>
        <p:spPr>
          <a:xfrm>
            <a:off x="1658984" y="566056"/>
            <a:ext cx="8742316" cy="5849984"/>
          </a:xfrm>
          <a:prstGeom prst="rect">
            <a:avLst/>
          </a:prstGeom>
        </p:spPr>
      </p:pic>
    </p:spTree>
    <p:extLst>
      <p:ext uri="{BB962C8B-B14F-4D97-AF65-F5344CB8AC3E}">
        <p14:creationId xmlns:p14="http://schemas.microsoft.com/office/powerpoint/2010/main" val="1031468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49860" y="1872929"/>
            <a:ext cx="6365630" cy="3570208"/>
          </a:xfrm>
          <a:prstGeom prst="rect">
            <a:avLst/>
          </a:prstGeom>
        </p:spPr>
        <p:txBody>
          <a:bodyPr wrap="square">
            <a:spAutoFit/>
          </a:bodyPr>
          <a:lstStyle/>
          <a:p>
            <a:pPr marL="342900" lvl="0" indent="-342900" defTabSz="914400">
              <a:lnSpc>
                <a:spcPct val="150000"/>
              </a:lnSpc>
              <a:spcAft>
                <a:spcPts val="600"/>
              </a:spcAft>
              <a:buFont typeface="Wingdings" panose="05000000000000000000" pitchFamily="2" charset="2"/>
              <a:buChar char=""/>
            </a:pPr>
            <a:r>
              <a:rPr lang="en-US" sz="2400" dirty="0">
                <a:solidFill>
                  <a:srgbClr val="000000"/>
                </a:solidFill>
                <a:latin typeface="Times New Roman" panose="02020603050405020304" pitchFamily="18" charset="0"/>
                <a:ea typeface="Calibri" panose="020F0502020204030204" pitchFamily="34" charset="0"/>
              </a:rPr>
              <a:t>ETABS </a:t>
            </a:r>
            <a:r>
              <a:rPr lang="en-US" sz="2400" dirty="0" smtClean="0">
                <a:solidFill>
                  <a:srgbClr val="000000"/>
                </a:solidFill>
                <a:latin typeface="Times New Roman" panose="02020603050405020304" pitchFamily="18" charset="0"/>
                <a:ea typeface="Calibri" panose="020F0502020204030204" pitchFamily="34" charset="0"/>
              </a:rPr>
              <a:t>V.19.1 </a:t>
            </a:r>
            <a:r>
              <a:rPr lang="en-US" sz="2400" dirty="0">
                <a:solidFill>
                  <a:srgbClr val="000000"/>
                </a:solidFill>
                <a:latin typeface="Times New Roman" panose="02020603050405020304" pitchFamily="18" charset="0"/>
                <a:ea typeface="Calibri" panose="020F0502020204030204" pitchFamily="34" charset="0"/>
              </a:rPr>
              <a:t>to Build a 3D model for the structure, and to take reinforcing steel results for structural elements. </a:t>
            </a:r>
          </a:p>
          <a:p>
            <a:pPr marL="342900" lvl="0" indent="-342900" defTabSz="914400">
              <a:lnSpc>
                <a:spcPct val="150000"/>
              </a:lnSpc>
              <a:spcAft>
                <a:spcPts val="600"/>
              </a:spcAft>
              <a:buFont typeface="Wingdings" panose="05000000000000000000" pitchFamily="2" charset="2"/>
              <a:buChar char=""/>
            </a:pPr>
            <a:r>
              <a:rPr lang="en-US" sz="2400" dirty="0">
                <a:solidFill>
                  <a:srgbClr val="000000"/>
                </a:solidFill>
                <a:latin typeface="Times New Roman" panose="02020603050405020304" pitchFamily="18" charset="0"/>
                <a:ea typeface="Calibri" panose="020F0502020204030204" pitchFamily="34" charset="0"/>
              </a:rPr>
              <a:t>AutoCAD </a:t>
            </a:r>
            <a:r>
              <a:rPr lang="en-US" sz="2400" dirty="0" smtClean="0">
                <a:solidFill>
                  <a:srgbClr val="000000"/>
                </a:solidFill>
                <a:latin typeface="Times New Roman" panose="02020603050405020304" pitchFamily="18" charset="0"/>
                <a:ea typeface="Calibri" panose="020F0502020204030204" pitchFamily="34" charset="0"/>
              </a:rPr>
              <a:t>2018 </a:t>
            </a:r>
            <a:r>
              <a:rPr lang="en-US" sz="2400" dirty="0">
                <a:solidFill>
                  <a:srgbClr val="000000"/>
                </a:solidFill>
                <a:latin typeface="Times New Roman" panose="02020603050405020304" pitchFamily="18" charset="0"/>
                <a:ea typeface="Calibri" panose="020F0502020204030204" pitchFamily="34" charset="0"/>
              </a:rPr>
              <a:t>to draw plans, and reinforcing details</a:t>
            </a:r>
            <a:r>
              <a:rPr lang="en-US" sz="2400" dirty="0" smtClean="0">
                <a:solidFill>
                  <a:srgbClr val="000000"/>
                </a:solidFill>
                <a:latin typeface="Times New Roman" panose="02020603050405020304" pitchFamily="18" charset="0"/>
                <a:ea typeface="Calibri" panose="020F0502020204030204" pitchFamily="34" charset="0"/>
              </a:rPr>
              <a:t>.</a:t>
            </a:r>
            <a:endParaRPr lang="ar-JO" sz="2400" dirty="0" smtClean="0">
              <a:solidFill>
                <a:srgbClr val="000000"/>
              </a:solidFill>
              <a:latin typeface="Times New Roman" panose="02020603050405020304" pitchFamily="18" charset="0"/>
              <a:ea typeface="Calibri" panose="020F0502020204030204" pitchFamily="34" charset="0"/>
            </a:endParaRPr>
          </a:p>
          <a:p>
            <a:pPr marL="342900" lvl="0" indent="-342900" defTabSz="914400">
              <a:lnSpc>
                <a:spcPct val="150000"/>
              </a:lnSpc>
              <a:spcAft>
                <a:spcPts val="600"/>
              </a:spcAft>
              <a:buFont typeface="Wingdings" panose="05000000000000000000" pitchFamily="2" charset="2"/>
              <a:buChar char=""/>
            </a:pPr>
            <a:r>
              <a:rPr lang="en-US" sz="2400" dirty="0" smtClean="0">
                <a:solidFill>
                  <a:srgbClr val="000000"/>
                </a:solidFill>
                <a:latin typeface="Times New Roman" panose="02020603050405020304" pitchFamily="18" charset="0"/>
                <a:ea typeface="Calibri" panose="020F0502020204030204" pitchFamily="34" charset="0"/>
              </a:rPr>
              <a:t>Safe 2020 to design the footings</a:t>
            </a:r>
            <a:endParaRPr lang="en-US" sz="2400" dirty="0">
              <a:solidFill>
                <a:srgbClr val="000000"/>
              </a:solidFill>
              <a:latin typeface="Times New Roman" panose="02020603050405020304" pitchFamily="18" charset="0"/>
              <a:ea typeface="Calibri" panose="020F0502020204030204" pitchFamily="34" charset="0"/>
            </a:endParaRPr>
          </a:p>
        </p:txBody>
      </p:sp>
      <p:sp>
        <p:nvSpPr>
          <p:cNvPr id="3" name="مستطيل 2"/>
          <p:cNvSpPr/>
          <p:nvPr/>
        </p:nvSpPr>
        <p:spPr>
          <a:xfrm>
            <a:off x="2060386" y="1173880"/>
            <a:ext cx="2972289" cy="461665"/>
          </a:xfrm>
          <a:prstGeom prst="rect">
            <a:avLst/>
          </a:prstGeom>
        </p:spPr>
        <p:txBody>
          <a:bodyPr wrap="none">
            <a:spAutoFit/>
          </a:bodyPr>
          <a:lstStyle/>
          <a:p>
            <a:pPr lvl="0" defTabSz="914400"/>
            <a:r>
              <a:rPr lang="en-US" sz="2400" b="1" kern="0" dirty="0">
                <a:solidFill>
                  <a:prstClr val="black"/>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rPr>
              <a:t>Computer </a:t>
            </a:r>
            <a:r>
              <a:rPr lang="en-US" sz="2400" b="1" kern="0" dirty="0" smtClean="0">
                <a:solidFill>
                  <a:prstClr val="black"/>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rPr>
              <a:t>Software </a:t>
            </a:r>
            <a:r>
              <a:rPr lang="en-US" sz="2400" b="1" kern="0" dirty="0">
                <a:solidFill>
                  <a:prstClr val="black"/>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rPr>
              <a:t>:</a:t>
            </a:r>
            <a:endParaRPr lang="en-US" sz="2400" b="1" kern="0" dirty="0">
              <a:solidFill>
                <a:srgbClr val="7030A0"/>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1985356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0"/>
          <p:cNvPicPr/>
          <p:nvPr/>
        </p:nvPicPr>
        <p:blipFill>
          <a:blip r:embed="rId2"/>
          <a:stretch>
            <a:fillRect/>
          </a:stretch>
        </p:blipFill>
        <p:spPr>
          <a:xfrm>
            <a:off x="2331721" y="1473535"/>
            <a:ext cx="7932419" cy="4325285"/>
          </a:xfrm>
          <a:prstGeom prst="rect">
            <a:avLst/>
          </a:prstGeom>
        </p:spPr>
      </p:pic>
      <p:sp>
        <p:nvSpPr>
          <p:cNvPr id="3" name="TextBox 2"/>
          <p:cNvSpPr txBox="1"/>
          <p:nvPr/>
        </p:nvSpPr>
        <p:spPr>
          <a:xfrm>
            <a:off x="3474222" y="2025843"/>
            <a:ext cx="2033899" cy="584775"/>
          </a:xfrm>
          <a:prstGeom prst="rect">
            <a:avLst/>
          </a:prstGeom>
          <a:noFill/>
        </p:spPr>
        <p:txBody>
          <a:bodyPr wrap="square" rtlCol="0">
            <a:spAutoFit/>
          </a:bodyPr>
          <a:lstStyle/>
          <a:p>
            <a:r>
              <a:rPr lang="en-GB" sz="3200" b="1" dirty="0" smtClean="0">
                <a:solidFill>
                  <a:srgbClr val="FF0000"/>
                </a:solidFill>
              </a:rPr>
              <a:t>Left Block</a:t>
            </a:r>
            <a:endParaRPr lang="en-GB" sz="3200" b="1" dirty="0">
              <a:solidFill>
                <a:srgbClr val="FF0000"/>
              </a:solidFill>
            </a:endParaRPr>
          </a:p>
        </p:txBody>
      </p:sp>
      <p:sp>
        <p:nvSpPr>
          <p:cNvPr id="4" name="TextBox 3"/>
          <p:cNvSpPr txBox="1"/>
          <p:nvPr/>
        </p:nvSpPr>
        <p:spPr>
          <a:xfrm>
            <a:off x="7794762" y="2025843"/>
            <a:ext cx="2553198" cy="584775"/>
          </a:xfrm>
          <a:prstGeom prst="rect">
            <a:avLst/>
          </a:prstGeom>
          <a:noFill/>
        </p:spPr>
        <p:txBody>
          <a:bodyPr wrap="square" rtlCol="0">
            <a:spAutoFit/>
          </a:bodyPr>
          <a:lstStyle/>
          <a:p>
            <a:r>
              <a:rPr lang="en-GB" sz="3200" b="1" dirty="0" smtClean="0">
                <a:solidFill>
                  <a:srgbClr val="FF0000"/>
                </a:solidFill>
              </a:rPr>
              <a:t>Right Block</a:t>
            </a:r>
            <a:endParaRPr lang="en-GB" sz="3200" b="1" dirty="0">
              <a:solidFill>
                <a:srgbClr val="FF0000"/>
              </a:solidFill>
            </a:endParaRPr>
          </a:p>
        </p:txBody>
      </p:sp>
      <p:sp>
        <p:nvSpPr>
          <p:cNvPr id="5" name="Oval 4"/>
          <p:cNvSpPr/>
          <p:nvPr/>
        </p:nvSpPr>
        <p:spPr>
          <a:xfrm>
            <a:off x="2842260" y="4213860"/>
            <a:ext cx="2522220" cy="73152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164087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54588" y="1145542"/>
            <a:ext cx="9548883" cy="3826689"/>
          </a:xfrm>
          <a:prstGeom prst="rect">
            <a:avLst/>
          </a:prstGeom>
        </p:spPr>
        <p:txBody>
          <a:bodyPr wrap="square">
            <a:spAutoFit/>
          </a:bodyPr>
          <a:lstStyle/>
          <a:p>
            <a:pPr algn="ctr">
              <a:lnSpc>
                <a:spcPct val="150000"/>
              </a:lnSpc>
              <a:spcAft>
                <a:spcPts val="800"/>
              </a:spcAft>
            </a:pPr>
            <a:r>
              <a:rPr lang="en-US" sz="2400" b="1" dirty="0" smtClean="0">
                <a:latin typeface="Times New Roman" panose="02020603050405020304" pitchFamily="18" charset="0"/>
                <a:ea typeface="Times New Roman"/>
                <a:cs typeface="Times New Roman" panose="02020603050405020304" pitchFamily="18" charset="0"/>
              </a:rPr>
              <a:t>Limitations</a:t>
            </a:r>
          </a:p>
          <a:p>
            <a:pPr algn="ctr">
              <a:lnSpc>
                <a:spcPct val="150000"/>
              </a:lnSpc>
              <a:spcAft>
                <a:spcPts val="800"/>
              </a:spcAft>
            </a:pPr>
            <a:endParaRPr lang="en-US" sz="2400" dirty="0">
              <a:latin typeface="Times New Roman" panose="02020603050405020304" pitchFamily="18" charset="0"/>
              <a:ea typeface="Calibri"/>
              <a:cs typeface="Times New Roman" panose="02020603050405020304" pitchFamily="18" charset="0"/>
            </a:endParaRPr>
          </a:p>
          <a:p>
            <a:pPr marL="342900" indent="-342900">
              <a:lnSpc>
                <a:spcPct val="150000"/>
              </a:lnSpc>
              <a:spcAft>
                <a:spcPts val="800"/>
              </a:spcAft>
              <a:buFont typeface="Arial" panose="020B0604020202020204" pitchFamily="34" charset="0"/>
              <a:buChar char="•"/>
            </a:pPr>
            <a:r>
              <a:rPr lang="en-US" sz="2400" dirty="0" smtClean="0">
                <a:latin typeface="Times New Roman" panose="02020603050405020304" pitchFamily="18" charset="0"/>
                <a:ea typeface="Times New Roman"/>
                <a:cs typeface="Times New Roman" panose="02020603050405020304" pitchFamily="18" charset="0"/>
              </a:rPr>
              <a:t>A 3D </a:t>
            </a:r>
            <a:r>
              <a:rPr lang="en-US" sz="2400" dirty="0">
                <a:latin typeface="Times New Roman" panose="02020603050405020304" pitchFamily="18" charset="0"/>
                <a:ea typeface="Times New Roman"/>
                <a:cs typeface="Times New Roman" panose="02020603050405020304" pitchFamily="18" charset="0"/>
              </a:rPr>
              <a:t>view of the building wasn’t </a:t>
            </a:r>
            <a:r>
              <a:rPr lang="en-US" sz="2400" dirty="0" smtClean="0">
                <a:latin typeface="Times New Roman" panose="02020603050405020304" pitchFamily="18" charset="0"/>
                <a:ea typeface="Times New Roman"/>
                <a:cs typeface="Times New Roman" panose="02020603050405020304" pitchFamily="18" charset="0"/>
              </a:rPr>
              <a:t>available.</a:t>
            </a:r>
          </a:p>
          <a:p>
            <a:pPr marL="342900" indent="-342900">
              <a:lnSpc>
                <a:spcPct val="150000"/>
              </a:lnSpc>
              <a:spcAft>
                <a:spcPts val="800"/>
              </a:spcAft>
              <a:buFont typeface="Arial" panose="020B0604020202020204" pitchFamily="34" charset="0"/>
              <a:buChar char="•"/>
            </a:pPr>
            <a:r>
              <a:rPr lang="en-US" sz="2400" dirty="0" smtClean="0">
                <a:latin typeface="Times New Roman" panose="02020603050405020304" pitchFamily="18" charset="0"/>
                <a:ea typeface="Times New Roman"/>
                <a:cs typeface="Times New Roman" panose="02020603050405020304" pitchFamily="18" charset="0"/>
              </a:rPr>
              <a:t>There </a:t>
            </a:r>
            <a:r>
              <a:rPr lang="en-US" sz="2400" dirty="0">
                <a:latin typeface="Times New Roman" panose="02020603050405020304" pitchFamily="18" charset="0"/>
                <a:ea typeface="Times New Roman"/>
                <a:cs typeface="Times New Roman" panose="02020603050405020304" pitchFamily="18" charset="0"/>
              </a:rPr>
              <a:t>wasn’t any soil investigation nor soil testing for the </a:t>
            </a:r>
            <a:r>
              <a:rPr lang="en-US" sz="2400" dirty="0" smtClean="0">
                <a:latin typeface="Times New Roman" panose="02020603050405020304" pitchFamily="18" charset="0"/>
                <a:ea typeface="Times New Roman"/>
                <a:cs typeface="Times New Roman" panose="02020603050405020304" pitchFamily="18" charset="0"/>
              </a:rPr>
              <a:t>site.</a:t>
            </a:r>
            <a:endParaRPr lang="en-US" sz="2400" dirty="0">
              <a:latin typeface="Times New Roman" panose="02020603050405020304" pitchFamily="18" charset="0"/>
              <a:ea typeface="Calibri"/>
              <a:cs typeface="Times New Roman" panose="02020603050405020304" pitchFamily="18" charset="0"/>
            </a:endParaRPr>
          </a:p>
          <a:p>
            <a:pPr marL="342900" indent="-342900">
              <a:lnSpc>
                <a:spcPct val="150000"/>
              </a:lnSpc>
              <a:spcAft>
                <a:spcPts val="800"/>
              </a:spcAft>
              <a:buFont typeface="Arial" panose="020B0604020202020204" pitchFamily="34" charset="0"/>
              <a:buChar char="•"/>
            </a:pPr>
            <a:r>
              <a:rPr lang="en-US" sz="2400" dirty="0">
                <a:latin typeface="Times New Roman" panose="02020603050405020304" pitchFamily="18" charset="0"/>
                <a:ea typeface="Times New Roman"/>
                <a:cs typeface="Times New Roman" panose="02020603050405020304" pitchFamily="18" charset="0"/>
              </a:rPr>
              <a:t>Architectural plans </a:t>
            </a:r>
            <a:r>
              <a:rPr lang="en-US" sz="2400" dirty="0" smtClean="0">
                <a:latin typeface="Times New Roman" panose="02020603050405020304" pitchFamily="18" charset="0"/>
                <a:ea typeface="Times New Roman"/>
                <a:cs typeface="Times New Roman" panose="02020603050405020304" pitchFamily="18" charset="0"/>
              </a:rPr>
              <a:t>were changed a little by adding three columns to reduce the long spans.</a:t>
            </a:r>
            <a:r>
              <a:rPr lang="en-US" sz="2400" dirty="0">
                <a:latin typeface="Times New Roman" panose="02020603050405020304" pitchFamily="18" charset="0"/>
                <a:ea typeface="Times New Roman"/>
                <a:cs typeface="Times New Roman" panose="02020603050405020304" pitchFamily="18" charset="0"/>
              </a:rPr>
              <a:t> </a:t>
            </a:r>
            <a:endParaRPr lang="en-US"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9916668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94" y="0"/>
            <a:ext cx="12237493" cy="6858000"/>
          </a:xfrm>
          <a:prstGeom prst="rect">
            <a:avLst/>
          </a:prstGeom>
        </p:spPr>
      </p:pic>
    </p:spTree>
    <p:extLst>
      <p:ext uri="{BB962C8B-B14F-4D97-AF65-F5344CB8AC3E}">
        <p14:creationId xmlns:p14="http://schemas.microsoft.com/office/powerpoint/2010/main" val="15584634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EBEC8F79-A447-43FC-8E81-85E8468AF3F9}"/>
    </a:ext>
  </a:extLst>
</a:theme>
</file>

<file path=docProps/app.xml><?xml version="1.0" encoding="utf-8"?>
<Properties xmlns="http://schemas.openxmlformats.org/officeDocument/2006/extended-properties" xmlns:vt="http://schemas.openxmlformats.org/officeDocument/2006/docPropsVTypes">
  <Template>TM03457496[[fn=Parallax]]</Template>
  <TotalTime>1410</TotalTime>
  <Words>1784</Words>
  <Application>Microsoft Office PowerPoint</Application>
  <PresentationFormat>مخصص</PresentationFormat>
  <Paragraphs>408</Paragraphs>
  <Slides>92</Slides>
  <Notes>0</Notes>
  <HiddenSlides>0</HiddenSlides>
  <MMClips>0</MMClips>
  <ScaleCrop>false</ScaleCrop>
  <HeadingPairs>
    <vt:vector size="4" baseType="variant">
      <vt:variant>
        <vt:lpstr>نسق</vt:lpstr>
      </vt:variant>
      <vt:variant>
        <vt:i4>1</vt:i4>
      </vt:variant>
      <vt:variant>
        <vt:lpstr>عناوين الشرائح</vt:lpstr>
      </vt:variant>
      <vt:variant>
        <vt:i4>92</vt:i4>
      </vt:variant>
    </vt:vector>
  </HeadingPairs>
  <TitlesOfParts>
    <vt:vector size="93" baseType="lpstr">
      <vt:lpstr>Parallax</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Residential floors Layout </vt:lpstr>
      <vt:lpstr>عرض تقديمي في PowerPoint</vt:lpstr>
      <vt:lpstr>عرض تقديمي في PowerPoint</vt:lpstr>
      <vt:lpstr>عرض تقديمي في PowerPoint</vt:lpstr>
      <vt:lpstr>عرض تقديمي في PowerPoint</vt:lpstr>
      <vt:lpstr>Loads</vt:lpstr>
      <vt:lpstr>Live load values:</vt:lpstr>
      <vt:lpstr>عرض تقديمي في PowerPoint</vt:lpstr>
      <vt:lpstr>عرض تقديمي في PowerPoint</vt:lpstr>
      <vt:lpstr>Structural System Design and Analysis.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3D Model For The Left Side  </vt:lpstr>
      <vt:lpstr>3D Model For The Right Side </vt:lpstr>
      <vt:lpstr>Beam Layout </vt:lpstr>
      <vt:lpstr>عرض تقديمي في PowerPoint</vt:lpstr>
      <vt:lpstr>عرض تقديمي في PowerPoint</vt:lpstr>
      <vt:lpstr>Columns and walls new distribution</vt:lpstr>
      <vt:lpstr>عرض تقديمي في PowerPoint</vt:lpstr>
      <vt:lpstr>عرض تقديمي في PowerPoint</vt:lpstr>
      <vt:lpstr>عرض تقديمي في PowerPoint</vt:lpstr>
      <vt:lpstr>Seismic Load Analysis And Design </vt:lpstr>
      <vt:lpstr>Ss and S1 values:</vt:lpstr>
      <vt:lpstr>Fa and Fv values:</vt:lpstr>
      <vt:lpstr>SDs and SD1 Calculations:  SMs = Fa*Ss = 0.748  SM1= Fv*S1 = 0.3042  SDs = 2/3 SMs = 0.50  SD1 = 2/3 SM1 = 0.2028 </vt:lpstr>
      <vt:lpstr>Seismic Design Category </vt:lpstr>
      <vt:lpstr>The Design System</vt:lpstr>
      <vt:lpstr>R, Ω and Cd Values</vt:lpstr>
      <vt:lpstr>For Calculating The Period  Cu Coefficient  </vt:lpstr>
      <vt:lpstr>Ct and X Coefficient</vt:lpstr>
      <vt:lpstr>Period Calculation</vt:lpstr>
      <vt:lpstr>Definitions of Seismic Parameters</vt:lpstr>
      <vt:lpstr>Defining The Seismic Load Pattern</vt:lpstr>
      <vt:lpstr>Acceleration Parameters</vt:lpstr>
      <vt:lpstr>Define The Load Cases</vt:lpstr>
      <vt:lpstr>Define The Load Case Data</vt:lpstr>
      <vt:lpstr>Define The Mass Source Data:</vt:lpstr>
      <vt:lpstr>Response Spectrum Data</vt:lpstr>
      <vt:lpstr>Define The Response Spectrum Function</vt:lpstr>
      <vt:lpstr>Define The Diaphragm</vt:lpstr>
      <vt:lpstr>Model Verifications</vt:lpstr>
      <vt:lpstr>Compatibility Check</vt:lpstr>
      <vt:lpstr>Deflection Check</vt:lpstr>
      <vt:lpstr>عرض تقديمي في PowerPoint</vt:lpstr>
      <vt:lpstr>Equilibrium Check</vt:lpstr>
      <vt:lpstr>Internal Force Check</vt:lpstr>
      <vt:lpstr>عرض تقديمي في PowerPoint</vt:lpstr>
      <vt:lpstr>Seismic Checks</vt:lpstr>
      <vt:lpstr>Period Check</vt:lpstr>
      <vt:lpstr>عرض تقديمي في PowerPoint</vt:lpstr>
      <vt:lpstr>P-Delta Check </vt:lpstr>
      <vt:lpstr>عرض تقديمي في PowerPoint</vt:lpstr>
      <vt:lpstr>For the story drift check, this sort of deflection takes into account the lateral   displacement in the diaphragm generated by lateral forces such as earthquakes.   Story drift begins soon after an earthquake strikes the structure</vt:lpstr>
      <vt:lpstr>عرض تقديمي في PowerPoint</vt:lpstr>
      <vt:lpstr>عرض تقديمي في PowerPoint</vt:lpstr>
      <vt:lpstr>Base Shear Check</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Sample Calculations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Sample Calculations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Musa'b Fahed</dc:creator>
  <cp:lastModifiedBy>Omar</cp:lastModifiedBy>
  <cp:revision>78</cp:revision>
  <dcterms:created xsi:type="dcterms:W3CDTF">2022-01-16T16:00:08Z</dcterms:created>
  <dcterms:modified xsi:type="dcterms:W3CDTF">2022-06-01T07:54:53Z</dcterms:modified>
</cp:coreProperties>
</file>