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260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2" r:id="rId45"/>
    <p:sldId id="303" r:id="rId46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578;&#1593;&#1604;&#1610;&#1605;&#1610;\&#1605;&#1588;&#1585;&#1608;&#1593;\ready\&#1575;&#1604;&#1585;&#1587;&#1605;&#1577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Raef%20Bsharat\Desktop\ef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aef%20Bsharat\Desktop\resul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aef%20Bsharat\Desktop\resul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2900506186726823"/>
          <c:y val="3.8313385455810041E-2"/>
          <c:w val="0.82111829771278588"/>
          <c:h val="0.78006783767414212"/>
        </c:manualLayout>
      </c:layout>
      <c:scatterChart>
        <c:scatterStyle val="smoothMarker"/>
        <c:ser>
          <c:idx val="0"/>
          <c:order val="0"/>
          <c:spPr>
            <a:ln w="41275"/>
          </c:spPr>
          <c:marker>
            <c:symbol val="none"/>
          </c:marker>
          <c:xVal>
            <c:numRef>
              <c:f>ورقة1!$E$8:$E$18</c:f>
              <c:numCache>
                <c:formatCode>General</c:formatCode>
                <c:ptCount val="11"/>
                <c:pt idx="0">
                  <c:v>0</c:v>
                </c:pt>
                <c:pt idx="1">
                  <c:v>2.0000000000000025E-2</c:v>
                </c:pt>
                <c:pt idx="2">
                  <c:v>4.0000000000000049E-2</c:v>
                </c:pt>
                <c:pt idx="3">
                  <c:v>6.0000000000000081E-2</c:v>
                </c:pt>
                <c:pt idx="4">
                  <c:v>8.0000000000000099E-2</c:v>
                </c:pt>
                <c:pt idx="5">
                  <c:v>0.1</c:v>
                </c:pt>
                <c:pt idx="6">
                  <c:v>0.12000000000000002</c:v>
                </c:pt>
                <c:pt idx="7">
                  <c:v>0.14000000000000001</c:v>
                </c:pt>
                <c:pt idx="8">
                  <c:v>0.16000000000000011</c:v>
                </c:pt>
                <c:pt idx="9">
                  <c:v>0.18000000000000024</c:v>
                </c:pt>
                <c:pt idx="10">
                  <c:v>0.2</c:v>
                </c:pt>
              </c:numCache>
            </c:numRef>
          </c:xVal>
          <c:yVal>
            <c:numRef>
              <c:f>ورقة1!$I$8:$I$18</c:f>
              <c:numCache>
                <c:formatCode>General</c:formatCode>
                <c:ptCount val="11"/>
                <c:pt idx="0">
                  <c:v>0.73900000000000265</c:v>
                </c:pt>
                <c:pt idx="1">
                  <c:v>0.74017220819200003</c:v>
                </c:pt>
                <c:pt idx="2">
                  <c:v>0.73799973068801195</c:v>
                </c:pt>
                <c:pt idx="3">
                  <c:v>0.72861367916800523</c:v>
                </c:pt>
                <c:pt idx="4">
                  <c:v>0.71144824883199997</c:v>
                </c:pt>
                <c:pt idx="5">
                  <c:v>0.68779300000000076</c:v>
                </c:pt>
                <c:pt idx="6">
                  <c:v>0.65946278195199315</c:v>
                </c:pt>
                <c:pt idx="7">
                  <c:v>0.62758529900799997</c:v>
                </c:pt>
                <c:pt idx="8">
                  <c:v>0.59150631884798988</c:v>
                </c:pt>
                <c:pt idx="9">
                  <c:v>0.54781252307199957</c:v>
                </c:pt>
                <c:pt idx="10">
                  <c:v>0.48947200000000313</c:v>
                </c:pt>
              </c:numCache>
            </c:numRef>
          </c:yVal>
          <c:smooth val="1"/>
        </c:ser>
        <c:ser>
          <c:idx val="1"/>
          <c:order val="1"/>
          <c:spPr>
            <a:ln w="41275"/>
          </c:spPr>
          <c:marker>
            <c:symbol val="none"/>
          </c:marker>
          <c:xVal>
            <c:numRef>
              <c:f>ورقة1!$E$8:$E$18</c:f>
              <c:numCache>
                <c:formatCode>General</c:formatCode>
                <c:ptCount val="11"/>
                <c:pt idx="0">
                  <c:v>0</c:v>
                </c:pt>
                <c:pt idx="1">
                  <c:v>2.0000000000000025E-2</c:v>
                </c:pt>
                <c:pt idx="2">
                  <c:v>4.0000000000000049E-2</c:v>
                </c:pt>
                <c:pt idx="3">
                  <c:v>6.0000000000000081E-2</c:v>
                </c:pt>
                <c:pt idx="4">
                  <c:v>8.0000000000000099E-2</c:v>
                </c:pt>
                <c:pt idx="5">
                  <c:v>0.1</c:v>
                </c:pt>
                <c:pt idx="6">
                  <c:v>0.12000000000000002</c:v>
                </c:pt>
                <c:pt idx="7">
                  <c:v>0.14000000000000001</c:v>
                </c:pt>
                <c:pt idx="8">
                  <c:v>0.16000000000000011</c:v>
                </c:pt>
                <c:pt idx="9">
                  <c:v>0.18000000000000024</c:v>
                </c:pt>
                <c:pt idx="10">
                  <c:v>0.2</c:v>
                </c:pt>
              </c:numCache>
            </c:numRef>
          </c:xVal>
          <c:yVal>
            <c:numRef>
              <c:f>ورقة1!$J$8:$J$18</c:f>
              <c:numCache>
                <c:formatCode>General</c:formatCode>
                <c:ptCount val="11"/>
                <c:pt idx="0">
                  <c:v>0.8</c:v>
                </c:pt>
                <c:pt idx="1">
                  <c:v>0.75936100780800064</c:v>
                </c:pt>
                <c:pt idx="2">
                  <c:v>0.70068640051200004</c:v>
                </c:pt>
                <c:pt idx="3">
                  <c:v>0.62992337043200064</c:v>
                </c:pt>
                <c:pt idx="4">
                  <c:v>0.54917573836800604</c:v>
                </c:pt>
                <c:pt idx="5">
                  <c:v>0.45962700000000001</c:v>
                </c:pt>
                <c:pt idx="6">
                  <c:v>0.3624633620480025</c:v>
                </c:pt>
                <c:pt idx="7">
                  <c:v>0.25779676819199993</c:v>
                </c:pt>
                <c:pt idx="8">
                  <c:v>0.14158791475200044</c:v>
                </c:pt>
                <c:pt idx="9">
                  <c:v>0</c:v>
                </c:pt>
              </c:numCache>
            </c:numRef>
          </c:yVal>
          <c:smooth val="1"/>
        </c:ser>
        <c:ser>
          <c:idx val="2"/>
          <c:order val="2"/>
          <c:spPr>
            <a:ln w="41275"/>
          </c:spPr>
          <c:marker>
            <c:symbol val="none"/>
          </c:marker>
          <c:xVal>
            <c:numRef>
              <c:f>ورقة1!$E$8:$E$18</c:f>
              <c:numCache>
                <c:formatCode>General</c:formatCode>
                <c:ptCount val="11"/>
                <c:pt idx="0">
                  <c:v>0</c:v>
                </c:pt>
                <c:pt idx="1">
                  <c:v>2.0000000000000025E-2</c:v>
                </c:pt>
                <c:pt idx="2">
                  <c:v>4.0000000000000049E-2</c:v>
                </c:pt>
                <c:pt idx="3">
                  <c:v>6.0000000000000081E-2</c:v>
                </c:pt>
                <c:pt idx="4">
                  <c:v>8.0000000000000099E-2</c:v>
                </c:pt>
                <c:pt idx="5">
                  <c:v>0.1</c:v>
                </c:pt>
                <c:pt idx="6">
                  <c:v>0.12000000000000002</c:v>
                </c:pt>
                <c:pt idx="7">
                  <c:v>0.14000000000000001</c:v>
                </c:pt>
                <c:pt idx="8">
                  <c:v>0.16000000000000011</c:v>
                </c:pt>
                <c:pt idx="9">
                  <c:v>0.18000000000000024</c:v>
                </c:pt>
                <c:pt idx="10">
                  <c:v>0.2</c:v>
                </c:pt>
              </c:numCache>
            </c:numRef>
          </c:xVal>
          <c:yVal>
            <c:numRef>
              <c:f>ورقة1!$K$8:$K$18</c:f>
              <c:numCache>
                <c:formatCode>General</c:formatCode>
                <c:ptCount val="11"/>
                <c:pt idx="0">
                  <c:v>0.8</c:v>
                </c:pt>
                <c:pt idx="1">
                  <c:v>0.80014827430400604</c:v>
                </c:pt>
                <c:pt idx="2">
                  <c:v>0.79985352345600003</c:v>
                </c:pt>
                <c:pt idx="3">
                  <c:v>0.79603827161600005</c:v>
                </c:pt>
                <c:pt idx="4">
                  <c:v>0.79020399718400003</c:v>
                </c:pt>
                <c:pt idx="5">
                  <c:v>0.78438599999999958</c:v>
                </c:pt>
                <c:pt idx="6">
                  <c:v>0.77884944742401296</c:v>
                </c:pt>
                <c:pt idx="7">
                  <c:v>0.77152659929599943</c:v>
                </c:pt>
                <c:pt idx="8">
                  <c:v>0.75919521177600513</c:v>
                </c:pt>
                <c:pt idx="9">
                  <c:v>0.74039812006399985</c:v>
                </c:pt>
                <c:pt idx="10">
                  <c:v>0.72010399999999986</c:v>
                </c:pt>
              </c:numCache>
            </c:numRef>
          </c:yVal>
          <c:smooth val="1"/>
        </c:ser>
        <c:axId val="229538048"/>
        <c:axId val="229543936"/>
      </c:scatterChart>
      <c:valAx>
        <c:axId val="229538048"/>
        <c:scaling>
          <c:orientation val="minMax"/>
          <c:max val="0.2"/>
          <c:min val="0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ar-SA" sz="1100"/>
            </a:pPr>
            <a:endParaRPr lang="ar-JO"/>
          </a:p>
        </c:txPr>
        <c:crossAx val="229543936"/>
        <c:crosses val="autoZero"/>
        <c:crossBetween val="midCat"/>
        <c:majorUnit val="4.0000000000000049E-2"/>
      </c:valAx>
      <c:valAx>
        <c:axId val="2295439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ar-SA" sz="1200">
                    <a:cs typeface="+mj-cs"/>
                  </a:defRPr>
                </a:pPr>
                <a:r>
                  <a:rPr lang="en-US" sz="1200" b="0">
                    <a:cs typeface="+mj-cs"/>
                  </a:rPr>
                  <a:t>Collector efficiency 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ar-SA" sz="1100"/>
            </a:pPr>
            <a:endParaRPr lang="ar-JO"/>
          </a:p>
        </c:txPr>
        <c:crossAx val="229538048"/>
        <c:crosses val="autoZero"/>
        <c:crossBetween val="midCat"/>
      </c:valAx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3386728499428371"/>
          <c:y val="2.7304338635523222E-2"/>
          <c:w val="0.81868895222453852"/>
          <c:h val="0.79468460163258503"/>
        </c:manualLayout>
      </c:layout>
      <c:scatterChart>
        <c:scatterStyle val="smoothMarker"/>
        <c:ser>
          <c:idx val="0"/>
          <c:order val="0"/>
          <c:xVal>
            <c:numRef>
              <c:f>ورقة1!$G$9:$G$14</c:f>
              <c:numCache>
                <c:formatCode>General</c:formatCode>
                <c:ptCount val="6"/>
                <c:pt idx="0">
                  <c:v>2.544444444444445E-2</c:v>
                </c:pt>
                <c:pt idx="1">
                  <c:v>3.0222222222222251E-2</c:v>
                </c:pt>
                <c:pt idx="2">
                  <c:v>3.2000000000000042E-2</c:v>
                </c:pt>
                <c:pt idx="3">
                  <c:v>3.1444444444444448E-2</c:v>
                </c:pt>
                <c:pt idx="4">
                  <c:v>2.9111111111111112E-2</c:v>
                </c:pt>
                <c:pt idx="5">
                  <c:v>2.544444444444445E-2</c:v>
                </c:pt>
              </c:numCache>
            </c:numRef>
          </c:xVal>
          <c:yVal>
            <c:numRef>
              <c:f>ورقة1!$H$9:$H$14</c:f>
              <c:numCache>
                <c:formatCode>General</c:formatCode>
                <c:ptCount val="6"/>
                <c:pt idx="0">
                  <c:v>0.55532222222222227</c:v>
                </c:pt>
                <c:pt idx="1">
                  <c:v>0.53191111111111122</c:v>
                </c:pt>
                <c:pt idx="2">
                  <c:v>0.5232</c:v>
                </c:pt>
                <c:pt idx="3">
                  <c:v>0.52592222222222218</c:v>
                </c:pt>
                <c:pt idx="4">
                  <c:v>0.5373555555555557</c:v>
                </c:pt>
                <c:pt idx="5">
                  <c:v>0.55532222222222227</c:v>
                </c:pt>
              </c:numCache>
            </c:numRef>
          </c:yVal>
          <c:smooth val="1"/>
        </c:ser>
        <c:ser>
          <c:idx val="1"/>
          <c:order val="1"/>
          <c:xVal>
            <c:numRef>
              <c:f>ورقة1!$G$9:$G$14</c:f>
              <c:numCache>
                <c:formatCode>General</c:formatCode>
                <c:ptCount val="6"/>
                <c:pt idx="0">
                  <c:v>2.544444444444445E-2</c:v>
                </c:pt>
                <c:pt idx="1">
                  <c:v>3.0222222222222251E-2</c:v>
                </c:pt>
                <c:pt idx="2">
                  <c:v>3.2000000000000042E-2</c:v>
                </c:pt>
                <c:pt idx="3">
                  <c:v>3.1444444444444448E-2</c:v>
                </c:pt>
                <c:pt idx="4">
                  <c:v>2.9111111111111112E-2</c:v>
                </c:pt>
                <c:pt idx="5">
                  <c:v>2.544444444444445E-2</c:v>
                </c:pt>
              </c:numCache>
            </c:numRef>
          </c:xVal>
          <c:yVal>
            <c:numRef>
              <c:f>ورقة1!$I$9:$I$14</c:f>
              <c:numCache>
                <c:formatCode>General</c:formatCode>
                <c:ptCount val="6"/>
                <c:pt idx="0">
                  <c:v>0.56218888888888885</c:v>
                </c:pt>
                <c:pt idx="1">
                  <c:v>0.55884444444445036</c:v>
                </c:pt>
                <c:pt idx="2">
                  <c:v>0.55759999999999998</c:v>
                </c:pt>
                <c:pt idx="3">
                  <c:v>0.55798888888888964</c:v>
                </c:pt>
                <c:pt idx="4">
                  <c:v>0.55962222222222213</c:v>
                </c:pt>
                <c:pt idx="5">
                  <c:v>0.56218888888888885</c:v>
                </c:pt>
              </c:numCache>
            </c:numRef>
          </c:yVal>
          <c:smooth val="1"/>
        </c:ser>
        <c:axId val="229616256"/>
        <c:axId val="229630336"/>
      </c:scatterChart>
      <c:valAx>
        <c:axId val="229616256"/>
        <c:scaling>
          <c:orientation val="minMax"/>
        </c:scaling>
        <c:axPos val="b"/>
        <c:numFmt formatCode="General" sourceLinked="1"/>
        <c:tickLblPos val="nextTo"/>
        <c:crossAx val="229630336"/>
        <c:crosses val="autoZero"/>
        <c:crossBetween val="midCat"/>
      </c:valAx>
      <c:valAx>
        <c:axId val="2296303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Efficiency 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crossAx val="229616256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4311351706036746"/>
          <c:y val="5.1400554097404488E-2"/>
          <c:w val="0.82633092738407765"/>
          <c:h val="0.7921948818897635"/>
        </c:manualLayout>
      </c:layout>
      <c:barChart>
        <c:barDir val="col"/>
        <c:grouping val="clustered"/>
        <c:ser>
          <c:idx val="0"/>
          <c:order val="0"/>
          <c:cat>
            <c:strRef>
              <c:f>ورقة1!$C$20:$C$21</c:f>
              <c:strCache>
                <c:ptCount val="2"/>
                <c:pt idx="0">
                  <c:v>heating without using solar </c:v>
                </c:pt>
                <c:pt idx="1">
                  <c:v>heating with using solar</c:v>
                </c:pt>
              </c:strCache>
            </c:strRef>
          </c:cat>
          <c:val>
            <c:numRef>
              <c:f>ورقة1!$D$20:$D$21</c:f>
              <c:numCache>
                <c:formatCode>General</c:formatCode>
                <c:ptCount val="2"/>
                <c:pt idx="0">
                  <c:v>4298.2700000000004</c:v>
                </c:pt>
                <c:pt idx="1">
                  <c:v>6802.6000000000013</c:v>
                </c:pt>
              </c:numCache>
            </c:numRef>
          </c:val>
        </c:ser>
        <c:gapWidth val="300"/>
        <c:axId val="297978496"/>
        <c:axId val="301956480"/>
      </c:barChart>
      <c:catAx>
        <c:axId val="297978496"/>
        <c:scaling>
          <c:orientation val="minMax"/>
        </c:scaling>
        <c:axPos val="b"/>
        <c:tickLblPos val="nextTo"/>
        <c:txPr>
          <a:bodyPr/>
          <a:lstStyle/>
          <a:p>
            <a:pPr rtl="0"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301956480"/>
        <c:crosses val="autoZero"/>
        <c:auto val="1"/>
        <c:lblAlgn val="ctr"/>
        <c:lblOffset val="100"/>
      </c:catAx>
      <c:valAx>
        <c:axId val="3019564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rtl="0"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Cost ($)</a:t>
                </a:r>
                <a:endParaRPr lang="ar-JO" sz="12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297978496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12528398308663571"/>
          <c:y val="4.9180596611470083E-2"/>
          <c:w val="0.84484500537229423"/>
          <c:h val="0.80559953261656536"/>
        </c:manualLayout>
      </c:layout>
      <c:barChart>
        <c:barDir val="col"/>
        <c:grouping val="clustered"/>
        <c:ser>
          <c:idx val="0"/>
          <c:order val="0"/>
          <c:cat>
            <c:strRef>
              <c:f>ورقة1!$C$24:$C$25</c:f>
              <c:strCache>
                <c:ptCount val="2"/>
                <c:pt idx="0">
                  <c:v>heating without using solar </c:v>
                </c:pt>
                <c:pt idx="1">
                  <c:v>heating with using solar</c:v>
                </c:pt>
              </c:strCache>
            </c:strRef>
          </c:cat>
          <c:val>
            <c:numRef>
              <c:f>ورقة1!$D$24:$D$25</c:f>
              <c:numCache>
                <c:formatCode>General</c:formatCode>
                <c:ptCount val="2"/>
                <c:pt idx="0">
                  <c:v>1214.73</c:v>
                </c:pt>
                <c:pt idx="1">
                  <c:v>728.22</c:v>
                </c:pt>
              </c:numCache>
            </c:numRef>
          </c:val>
        </c:ser>
        <c:gapWidth val="300"/>
        <c:axId val="306035328"/>
        <c:axId val="306071040"/>
      </c:barChart>
      <c:catAx>
        <c:axId val="3060353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306071040"/>
        <c:crosses val="autoZero"/>
        <c:auto val="1"/>
        <c:lblAlgn val="ctr"/>
        <c:lblOffset val="100"/>
      </c:catAx>
      <c:valAx>
        <c:axId val="306071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rtl="0">
                  <a:defRPr/>
                </a:pPr>
                <a:r>
                  <a:rPr lang="en-US"/>
                  <a:t>Cost ($/year)</a:t>
                </a:r>
                <a:endParaRPr lang="ar-JO"/>
              </a:p>
            </c:rich>
          </c:tx>
          <c:layout>
            <c:manualLayout>
              <c:xMode val="edge"/>
              <c:yMode val="edge"/>
              <c:x val="1.0862186014935583E-2"/>
              <c:y val="0.3694331231851833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ar-JO"/>
          </a:p>
        </c:txPr>
        <c:crossAx val="30603532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0.48734</cdr:x>
      <cdr:y>0.91274</cdr:y>
    </cdr:from>
    <cdr:to>
      <cdr:x>0.60041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750363" y="3943399"/>
          <a:ext cx="638095" cy="342857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74339B1-74C8-4164-A60D-BFF3AAA83776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EB4118-F822-46FA-82DA-F23D317F9E1F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B4118-F822-46FA-82DA-F23D317F9E1F}" type="slidenum">
              <a:rPr lang="ar-JO" smtClean="0"/>
              <a:pPr/>
              <a:t>8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D921C6-E97A-48B9-A8D7-9A7A654EEAD7}" type="datetimeFigureOut">
              <a:rPr lang="ar-JO" smtClean="0"/>
              <a:pPr/>
              <a:t>09/04/1431</a:t>
            </a:fld>
            <a:endParaRPr lang="ar-JO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7231B8-38AB-4462-918F-F8124312E499}" type="slidenum">
              <a:rPr lang="ar-JO" smtClean="0"/>
              <a:pPr/>
              <a:t>‹#›</a:t>
            </a:fld>
            <a:endParaRPr lang="ar-JO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6176" y="500042"/>
            <a:ext cx="7851648" cy="112870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Heating With Solar Heater</a:t>
            </a:r>
            <a:endParaRPr lang="ar-JO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187935" y="2214554"/>
            <a:ext cx="2768130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Submitted To:</a:t>
            </a:r>
          </a:p>
          <a:p>
            <a:pPr algn="ctr" rtl="0">
              <a:lnSpc>
                <a:spcPct val="150000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Bashir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Nouri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308400" y="3929066"/>
            <a:ext cx="4527200" cy="249299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 rtl="0">
              <a:lnSpc>
                <a:spcPct val="150000"/>
              </a:lnSpc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Abdullah Muhammad Bsharat</a:t>
            </a:r>
          </a:p>
          <a:p>
            <a:pPr algn="ctr" rtl="0">
              <a:lnSpc>
                <a:spcPct val="150000"/>
              </a:lnSpc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Ra`ef Muhammad Bsharat</a:t>
            </a:r>
          </a:p>
          <a:p>
            <a:pPr algn="ctr" rtl="0">
              <a:lnSpc>
                <a:spcPct val="150000"/>
              </a:lnSpc>
            </a:pP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Faris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Ahmad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Hantoli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557328" y="2285992"/>
            <a:ext cx="576484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A[ I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*F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τα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)]</a:t>
            </a:r>
            <a:endParaRPr lang="ar-JO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00200" y="1785926"/>
            <a:ext cx="8543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By introducing heat removal factor in the equation is will be as following: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668706" y="4143380"/>
          <a:ext cx="1689112" cy="1000132"/>
        </p:xfrm>
        <a:graphic>
          <a:graphicData uri="http://schemas.openxmlformats.org/presentationml/2006/ole">
            <p:oleObj spid="_x0000_s1028" name="Equation" r:id="rId3" imgW="736280" imgH="444307" progId="Equation.3">
              <p:embed/>
            </p:oleObj>
          </a:graphicData>
        </a:graphic>
      </p:graphicFrame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482836" y="5286388"/>
          <a:ext cx="4178329" cy="1000132"/>
        </p:xfrm>
        <a:graphic>
          <a:graphicData uri="http://schemas.openxmlformats.org/presentationml/2006/ole">
            <p:oleObj spid="_x0000_s1030" name="Equation" r:id="rId4" imgW="1790700" imgH="431800" progId="Equation.3">
              <p:embed/>
            </p:oleObj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452600" y="3006866"/>
            <a:ext cx="8543600" cy="960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efficiency of solar collector is defined  as the ratio of heat output of the collector to solar energy flux incident on the collector.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مخطط 4"/>
          <p:cNvGraphicFramePr/>
          <p:nvPr/>
        </p:nvGraphicFramePr>
        <p:xfrm>
          <a:off x="1226325" y="1928802"/>
          <a:ext cx="6488947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643702" y="2201271"/>
            <a:ext cx="15933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Parabolic trough concentrator </a:t>
            </a:r>
            <a:endParaRPr kumimoji="0" lang="ar-JO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500826" y="3071798"/>
            <a:ext cx="13855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Evacuated tube </a:t>
            </a:r>
            <a:endParaRPr kumimoji="0" lang="ar-JO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584972" y="4857748"/>
            <a:ext cx="888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Flat plate collector </a:t>
            </a:r>
            <a:endParaRPr kumimoji="0" lang="ar-JO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4286248" y="6056892"/>
          <a:ext cx="1108434" cy="586818"/>
        </p:xfrm>
        <a:graphic>
          <a:graphicData uri="http://schemas.openxmlformats.org/presentationml/2006/ole">
            <p:oleObj spid="_x0000_s26629" name="Equation" r:id="rId4" imgW="520474" imgH="393529" progId="Equation.3">
              <p:embed/>
            </p:oleObj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300200" y="1428736"/>
            <a:ext cx="8543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Following figure show the efficiency curve for three different type collectors: 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6626" grpId="0"/>
      <p:bldP spid="26627" grpId="0"/>
      <p:bldP spid="2662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00200" y="1428736"/>
            <a:ext cx="8543600" cy="960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just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According to Nablus City condition the efficiency of  Flat plate and evacuated tube collectors presented in following curves.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مخطط 5"/>
          <p:cNvGraphicFramePr/>
          <p:nvPr/>
        </p:nvGraphicFramePr>
        <p:xfrm>
          <a:off x="1750199" y="2571744"/>
          <a:ext cx="5643602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7000892" y="2786058"/>
            <a:ext cx="14287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Evacuated tube </a:t>
            </a:r>
            <a:endParaRPr kumimoji="0" lang="ar-JO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6929454" y="4857760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Flat Plate </a:t>
            </a:r>
            <a:endParaRPr kumimoji="0" lang="ar-JO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6" grpId="0">
        <p:bldAsOne/>
      </p:bldGraphic>
      <p:bldP spid="27649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Boiler 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Boiler </a:t>
            </a:r>
            <a:endParaRPr lang="ar-JO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502395" y="1071546"/>
            <a:ext cx="413921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Boiler Fuel Consumption 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23715" y="1785926"/>
            <a:ext cx="269657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Degree Day Method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7158" y="2428868"/>
            <a:ext cx="8429685" cy="960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number of degree days DD, for given year months during heating season calculated by following equation: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219308" y="3500438"/>
            <a:ext cx="4705385" cy="498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ctr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DD =  (18.3 – T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*  Days of the month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57158" y="4143380"/>
            <a:ext cx="8429685" cy="960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fuel mass M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consumed in a given period of time (heating season) during winter can be estimated using degree day method  by following equation: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2869395" y="5429264"/>
          <a:ext cx="3405211" cy="928694"/>
        </p:xfrm>
        <a:graphic>
          <a:graphicData uri="http://schemas.openxmlformats.org/presentationml/2006/ole">
            <p:oleObj spid="_x0000_s58369" name="Equation" r:id="rId3" imgW="16764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Heating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502395" y="1071546"/>
            <a:ext cx="415530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Heating Load Calculation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36163" y="1785926"/>
            <a:ext cx="323037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Conduction heat loss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992176" y="2357430"/>
            <a:ext cx="315964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 = U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× A × (T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071961" y="3000372"/>
            <a:ext cx="31259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Ventilation heat loss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97322" y="3643314"/>
            <a:ext cx="27622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Sensible heat load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795378" y="3643314"/>
            <a:ext cx="299133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1.25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1097322" y="4247855"/>
            <a:ext cx="254749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b. Latent heat load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4954974" y="4247855"/>
            <a:ext cx="27458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L,v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3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(w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w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2734382" y="4857760"/>
            <a:ext cx="367523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 Domestic hot water load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132728" y="5610541"/>
            <a:ext cx="28785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err="1" smtClean="0"/>
              <a:t>Q</a:t>
            </a:r>
            <a:r>
              <a:rPr lang="en-US" sz="2400" baseline="-25000" dirty="0" err="1" smtClean="0"/>
              <a:t>w</a:t>
            </a:r>
            <a:r>
              <a:rPr lang="en-US" sz="2400" dirty="0" smtClean="0"/>
              <a:t> = M</a:t>
            </a:r>
            <a:r>
              <a:rPr lang="en-US" sz="2400" baseline="-25000" dirty="0" smtClean="0"/>
              <a:t>w</a:t>
            </a:r>
            <a:r>
              <a:rPr lang="en-US" sz="2400" dirty="0" smtClean="0"/>
              <a:t> C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 (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h</a:t>
            </a:r>
            <a:r>
              <a:rPr lang="en-US" sz="2400" dirty="0" smtClean="0"/>
              <a:t> –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grpSp>
        <p:nvGrpSpPr>
          <p:cNvPr id="56322" name="Group 2"/>
          <p:cNvGrpSpPr>
            <a:grpSpLocks/>
          </p:cNvGrpSpPr>
          <p:nvPr/>
        </p:nvGrpSpPr>
        <p:grpSpPr bwMode="auto">
          <a:xfrm rot="16200000">
            <a:off x="2331721" y="485477"/>
            <a:ext cx="4480558" cy="6835775"/>
            <a:chOff x="2422" y="2949"/>
            <a:chExt cx="7055" cy="10765"/>
          </a:xfrm>
        </p:grpSpPr>
        <p:sp>
          <p:nvSpPr>
            <p:cNvPr id="56323" name="Freeform 3"/>
            <p:cNvSpPr>
              <a:spLocks/>
            </p:cNvSpPr>
            <p:nvPr/>
          </p:nvSpPr>
          <p:spPr bwMode="auto">
            <a:xfrm>
              <a:off x="8210" y="4403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auto">
            <a:xfrm>
              <a:off x="8117" y="430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5" name="Freeform 5"/>
            <p:cNvSpPr>
              <a:spLocks/>
            </p:cNvSpPr>
            <p:nvPr/>
          </p:nvSpPr>
          <p:spPr bwMode="auto">
            <a:xfrm>
              <a:off x="8117" y="4256"/>
              <a:ext cx="60" cy="6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59"/>
                </a:cxn>
              </a:cxnLst>
              <a:rect l="0" t="0" r="r" b="b"/>
              <a:pathLst>
                <a:path w="60" h="60">
                  <a:moveTo>
                    <a:pt x="59" y="0"/>
                  </a:moveTo>
                  <a:lnTo>
                    <a:pt x="0" y="59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6" name="Freeform 6"/>
            <p:cNvSpPr>
              <a:spLocks/>
            </p:cNvSpPr>
            <p:nvPr/>
          </p:nvSpPr>
          <p:spPr bwMode="auto">
            <a:xfrm>
              <a:off x="8203" y="425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6" h="27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7" name="Freeform 7"/>
            <p:cNvSpPr>
              <a:spLocks/>
            </p:cNvSpPr>
            <p:nvPr/>
          </p:nvSpPr>
          <p:spPr bwMode="auto">
            <a:xfrm>
              <a:off x="8117" y="4268"/>
              <a:ext cx="112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8" name="Freeform 8"/>
            <p:cNvSpPr>
              <a:spLocks/>
            </p:cNvSpPr>
            <p:nvPr/>
          </p:nvSpPr>
          <p:spPr bwMode="auto">
            <a:xfrm>
              <a:off x="8117" y="4369"/>
              <a:ext cx="52" cy="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2"/>
                </a:cxn>
              </a:cxnLst>
              <a:rect l="0" t="0" r="r" b="b"/>
              <a:pathLst>
                <a:path w="52" h="53">
                  <a:moveTo>
                    <a:pt x="0" y="0"/>
                  </a:moveTo>
                  <a:lnTo>
                    <a:pt x="52" y="5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29" name="Freeform 9"/>
            <p:cNvSpPr>
              <a:spLocks/>
            </p:cNvSpPr>
            <p:nvPr/>
          </p:nvSpPr>
          <p:spPr bwMode="auto">
            <a:xfrm>
              <a:off x="7997" y="4530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0" name="Freeform 10"/>
            <p:cNvSpPr>
              <a:spLocks/>
            </p:cNvSpPr>
            <p:nvPr/>
          </p:nvSpPr>
          <p:spPr bwMode="auto">
            <a:xfrm>
              <a:off x="7896" y="4429"/>
              <a:ext cx="106" cy="106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105"/>
                </a:cxn>
              </a:cxnLst>
              <a:rect l="0" t="0" r="r" b="b"/>
              <a:pathLst>
                <a:path w="106" h="106">
                  <a:moveTo>
                    <a:pt x="105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1" name="Freeform 11"/>
            <p:cNvSpPr>
              <a:spLocks/>
            </p:cNvSpPr>
            <p:nvPr/>
          </p:nvSpPr>
          <p:spPr bwMode="auto">
            <a:xfrm>
              <a:off x="7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2" name="Freeform 12"/>
            <p:cNvSpPr>
              <a:spLocks/>
            </p:cNvSpPr>
            <p:nvPr/>
          </p:nvSpPr>
          <p:spPr bwMode="auto">
            <a:xfrm>
              <a:off x="76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3" name="Freeform 13"/>
            <p:cNvSpPr>
              <a:spLocks/>
            </p:cNvSpPr>
            <p:nvPr/>
          </p:nvSpPr>
          <p:spPr bwMode="auto">
            <a:xfrm>
              <a:off x="75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4" name="Freeform 14"/>
            <p:cNvSpPr>
              <a:spLocks/>
            </p:cNvSpPr>
            <p:nvPr/>
          </p:nvSpPr>
          <p:spPr bwMode="auto">
            <a:xfrm>
              <a:off x="74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5" name="Freeform 15"/>
            <p:cNvSpPr>
              <a:spLocks/>
            </p:cNvSpPr>
            <p:nvPr/>
          </p:nvSpPr>
          <p:spPr bwMode="auto">
            <a:xfrm>
              <a:off x="7395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6" name="Freeform 16"/>
            <p:cNvSpPr>
              <a:spLocks/>
            </p:cNvSpPr>
            <p:nvPr/>
          </p:nvSpPr>
          <p:spPr bwMode="auto">
            <a:xfrm>
              <a:off x="7294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7" name="Freeform 17"/>
            <p:cNvSpPr>
              <a:spLocks/>
            </p:cNvSpPr>
            <p:nvPr/>
          </p:nvSpPr>
          <p:spPr bwMode="auto">
            <a:xfrm>
              <a:off x="7196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8" name="Freeform 18"/>
            <p:cNvSpPr>
              <a:spLocks/>
            </p:cNvSpPr>
            <p:nvPr/>
          </p:nvSpPr>
          <p:spPr bwMode="auto">
            <a:xfrm>
              <a:off x="70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39" name="Freeform 19"/>
            <p:cNvSpPr>
              <a:spLocks/>
            </p:cNvSpPr>
            <p:nvPr/>
          </p:nvSpPr>
          <p:spPr bwMode="auto">
            <a:xfrm>
              <a:off x="6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0" name="Freeform 20"/>
            <p:cNvSpPr>
              <a:spLocks/>
            </p:cNvSpPr>
            <p:nvPr/>
          </p:nvSpPr>
          <p:spPr bwMode="auto">
            <a:xfrm>
              <a:off x="6893" y="442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1" name="Freeform 21"/>
            <p:cNvSpPr>
              <a:spLocks/>
            </p:cNvSpPr>
            <p:nvPr/>
          </p:nvSpPr>
          <p:spPr bwMode="auto">
            <a:xfrm>
              <a:off x="6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2" name="Freeform 22"/>
            <p:cNvSpPr>
              <a:spLocks/>
            </p:cNvSpPr>
            <p:nvPr/>
          </p:nvSpPr>
          <p:spPr bwMode="auto">
            <a:xfrm>
              <a:off x="66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3" name="Freeform 23"/>
            <p:cNvSpPr>
              <a:spLocks/>
            </p:cNvSpPr>
            <p:nvPr/>
          </p:nvSpPr>
          <p:spPr bwMode="auto">
            <a:xfrm>
              <a:off x="65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4" name="Freeform 24"/>
            <p:cNvSpPr>
              <a:spLocks/>
            </p:cNvSpPr>
            <p:nvPr/>
          </p:nvSpPr>
          <p:spPr bwMode="auto">
            <a:xfrm>
              <a:off x="6493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5" name="Freeform 25"/>
            <p:cNvSpPr>
              <a:spLocks/>
            </p:cNvSpPr>
            <p:nvPr/>
          </p:nvSpPr>
          <p:spPr bwMode="auto">
            <a:xfrm>
              <a:off x="63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6" name="Freeform 26"/>
            <p:cNvSpPr>
              <a:spLocks/>
            </p:cNvSpPr>
            <p:nvPr/>
          </p:nvSpPr>
          <p:spPr bwMode="auto">
            <a:xfrm>
              <a:off x="62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7" name="Freeform 27"/>
            <p:cNvSpPr>
              <a:spLocks/>
            </p:cNvSpPr>
            <p:nvPr/>
          </p:nvSpPr>
          <p:spPr bwMode="auto">
            <a:xfrm>
              <a:off x="61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8" name="Freeform 28"/>
            <p:cNvSpPr>
              <a:spLocks/>
            </p:cNvSpPr>
            <p:nvPr/>
          </p:nvSpPr>
          <p:spPr bwMode="auto">
            <a:xfrm>
              <a:off x="6092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49" name="Freeform 29"/>
            <p:cNvSpPr>
              <a:spLocks/>
            </p:cNvSpPr>
            <p:nvPr/>
          </p:nvSpPr>
          <p:spPr bwMode="auto">
            <a:xfrm>
              <a:off x="5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0" name="Freeform 30"/>
            <p:cNvSpPr>
              <a:spLocks/>
            </p:cNvSpPr>
            <p:nvPr/>
          </p:nvSpPr>
          <p:spPr bwMode="auto">
            <a:xfrm>
              <a:off x="58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1" name="Freeform 31"/>
            <p:cNvSpPr>
              <a:spLocks/>
            </p:cNvSpPr>
            <p:nvPr/>
          </p:nvSpPr>
          <p:spPr bwMode="auto">
            <a:xfrm>
              <a:off x="5792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2" name="Freeform 32"/>
            <p:cNvSpPr>
              <a:spLocks/>
            </p:cNvSpPr>
            <p:nvPr/>
          </p:nvSpPr>
          <p:spPr bwMode="auto">
            <a:xfrm>
              <a:off x="5764" y="4422"/>
              <a:ext cx="40" cy="41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40"/>
                </a:cxn>
              </a:cxnLst>
              <a:rect l="0" t="0" r="r" b="b"/>
              <a:pathLst>
                <a:path w="40" h="41">
                  <a:moveTo>
                    <a:pt x="40" y="0"/>
                  </a:moveTo>
                  <a:lnTo>
                    <a:pt x="0" y="4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3" name="Freeform 33"/>
            <p:cNvSpPr>
              <a:spLocks/>
            </p:cNvSpPr>
            <p:nvPr/>
          </p:nvSpPr>
          <p:spPr bwMode="auto">
            <a:xfrm>
              <a:off x="7968" y="4422"/>
              <a:ext cx="3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4" name="Freeform 34"/>
            <p:cNvSpPr>
              <a:spLocks/>
            </p:cNvSpPr>
            <p:nvPr/>
          </p:nvSpPr>
          <p:spPr bwMode="auto">
            <a:xfrm>
              <a:off x="78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5" name="Freeform 35"/>
            <p:cNvSpPr>
              <a:spLocks/>
            </p:cNvSpPr>
            <p:nvPr/>
          </p:nvSpPr>
          <p:spPr bwMode="auto">
            <a:xfrm>
              <a:off x="7769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6" name="Freeform 36"/>
            <p:cNvSpPr>
              <a:spLocks/>
            </p:cNvSpPr>
            <p:nvPr/>
          </p:nvSpPr>
          <p:spPr bwMode="auto">
            <a:xfrm>
              <a:off x="76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7" name="Freeform 37"/>
            <p:cNvSpPr>
              <a:spLocks/>
            </p:cNvSpPr>
            <p:nvPr/>
          </p:nvSpPr>
          <p:spPr bwMode="auto">
            <a:xfrm>
              <a:off x="7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8" name="Freeform 38"/>
            <p:cNvSpPr>
              <a:spLocks/>
            </p:cNvSpPr>
            <p:nvPr/>
          </p:nvSpPr>
          <p:spPr bwMode="auto">
            <a:xfrm>
              <a:off x="74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59" name="Freeform 39"/>
            <p:cNvSpPr>
              <a:spLocks/>
            </p:cNvSpPr>
            <p:nvPr/>
          </p:nvSpPr>
          <p:spPr bwMode="auto">
            <a:xfrm>
              <a:off x="73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0" name="Freeform 40"/>
            <p:cNvSpPr>
              <a:spLocks/>
            </p:cNvSpPr>
            <p:nvPr/>
          </p:nvSpPr>
          <p:spPr bwMode="auto">
            <a:xfrm>
              <a:off x="7268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1" name="Freeform 41"/>
            <p:cNvSpPr>
              <a:spLocks/>
            </p:cNvSpPr>
            <p:nvPr/>
          </p:nvSpPr>
          <p:spPr bwMode="auto">
            <a:xfrm>
              <a:off x="71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2" name="Freeform 42"/>
            <p:cNvSpPr>
              <a:spLocks/>
            </p:cNvSpPr>
            <p:nvPr/>
          </p:nvSpPr>
          <p:spPr bwMode="auto">
            <a:xfrm>
              <a:off x="70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3" name="Freeform 43"/>
            <p:cNvSpPr>
              <a:spLocks/>
            </p:cNvSpPr>
            <p:nvPr/>
          </p:nvSpPr>
          <p:spPr bwMode="auto">
            <a:xfrm>
              <a:off x="69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4" name="Freeform 44"/>
            <p:cNvSpPr>
              <a:spLocks/>
            </p:cNvSpPr>
            <p:nvPr/>
          </p:nvSpPr>
          <p:spPr bwMode="auto">
            <a:xfrm>
              <a:off x="68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5" name="Freeform 45"/>
            <p:cNvSpPr>
              <a:spLocks/>
            </p:cNvSpPr>
            <p:nvPr/>
          </p:nvSpPr>
          <p:spPr bwMode="auto">
            <a:xfrm>
              <a:off x="67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6" name="Freeform 46"/>
            <p:cNvSpPr>
              <a:spLocks/>
            </p:cNvSpPr>
            <p:nvPr/>
          </p:nvSpPr>
          <p:spPr bwMode="auto">
            <a:xfrm>
              <a:off x="66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7" name="Freeform 47"/>
            <p:cNvSpPr>
              <a:spLocks/>
            </p:cNvSpPr>
            <p:nvPr/>
          </p:nvSpPr>
          <p:spPr bwMode="auto">
            <a:xfrm>
              <a:off x="6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8" name="Freeform 48"/>
            <p:cNvSpPr>
              <a:spLocks/>
            </p:cNvSpPr>
            <p:nvPr/>
          </p:nvSpPr>
          <p:spPr bwMode="auto">
            <a:xfrm>
              <a:off x="64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69" name="Freeform 49"/>
            <p:cNvSpPr>
              <a:spLocks/>
            </p:cNvSpPr>
            <p:nvPr/>
          </p:nvSpPr>
          <p:spPr bwMode="auto">
            <a:xfrm>
              <a:off x="6366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0" name="Freeform 50"/>
            <p:cNvSpPr>
              <a:spLocks/>
            </p:cNvSpPr>
            <p:nvPr/>
          </p:nvSpPr>
          <p:spPr bwMode="auto">
            <a:xfrm>
              <a:off x="6265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1" name="Freeform 51"/>
            <p:cNvSpPr>
              <a:spLocks/>
            </p:cNvSpPr>
            <p:nvPr/>
          </p:nvSpPr>
          <p:spPr bwMode="auto">
            <a:xfrm>
              <a:off x="6167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2" name="Freeform 52"/>
            <p:cNvSpPr>
              <a:spLocks/>
            </p:cNvSpPr>
            <p:nvPr/>
          </p:nvSpPr>
          <p:spPr bwMode="auto">
            <a:xfrm>
              <a:off x="60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3" name="Freeform 53"/>
            <p:cNvSpPr>
              <a:spLocks/>
            </p:cNvSpPr>
            <p:nvPr/>
          </p:nvSpPr>
          <p:spPr bwMode="auto">
            <a:xfrm>
              <a:off x="5965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4" name="Freeform 54"/>
            <p:cNvSpPr>
              <a:spLocks/>
            </p:cNvSpPr>
            <p:nvPr/>
          </p:nvSpPr>
          <p:spPr bwMode="auto">
            <a:xfrm>
              <a:off x="5864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5" name="Freeform 55"/>
            <p:cNvSpPr>
              <a:spLocks/>
            </p:cNvSpPr>
            <p:nvPr/>
          </p:nvSpPr>
          <p:spPr bwMode="auto">
            <a:xfrm>
              <a:off x="5764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6" name="Freeform 56"/>
            <p:cNvSpPr>
              <a:spLocks/>
            </p:cNvSpPr>
            <p:nvPr/>
          </p:nvSpPr>
          <p:spPr bwMode="auto">
            <a:xfrm>
              <a:off x="5764" y="4523"/>
              <a:ext cx="14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2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14" y="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7" name="Freeform 57"/>
            <p:cNvSpPr>
              <a:spLocks/>
            </p:cNvSpPr>
            <p:nvPr/>
          </p:nvSpPr>
          <p:spPr bwMode="auto">
            <a:xfrm>
              <a:off x="5114" y="4458"/>
              <a:ext cx="55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5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8" name="Freeform 58"/>
            <p:cNvSpPr>
              <a:spLocks/>
            </p:cNvSpPr>
            <p:nvPr/>
          </p:nvSpPr>
          <p:spPr bwMode="auto">
            <a:xfrm>
              <a:off x="5164" y="4422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79" name="Freeform 59"/>
            <p:cNvSpPr>
              <a:spLocks/>
            </p:cNvSpPr>
            <p:nvPr/>
          </p:nvSpPr>
          <p:spPr bwMode="auto">
            <a:xfrm>
              <a:off x="5114" y="4472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0" name="Freeform 60"/>
            <p:cNvSpPr>
              <a:spLocks/>
            </p:cNvSpPr>
            <p:nvPr/>
          </p:nvSpPr>
          <p:spPr bwMode="auto">
            <a:xfrm>
              <a:off x="5114" y="4422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1" name="Freeform 61"/>
            <p:cNvSpPr>
              <a:spLocks/>
            </p:cNvSpPr>
            <p:nvPr/>
          </p:nvSpPr>
          <p:spPr bwMode="auto">
            <a:xfrm>
              <a:off x="5169" y="4422"/>
              <a:ext cx="294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48" y="0"/>
                </a:cxn>
              </a:cxnLst>
              <a:rect l="0" t="0" r="r" b="b"/>
              <a:pathLst>
                <a:path w="2948">
                  <a:moveTo>
                    <a:pt x="0" y="0"/>
                  </a:moveTo>
                  <a:lnTo>
                    <a:pt x="294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2" name="Freeform 62"/>
            <p:cNvSpPr>
              <a:spLocks/>
            </p:cNvSpPr>
            <p:nvPr/>
          </p:nvSpPr>
          <p:spPr bwMode="auto">
            <a:xfrm>
              <a:off x="2931" y="4535"/>
              <a:ext cx="529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98" y="0"/>
                </a:cxn>
              </a:cxnLst>
              <a:rect l="0" t="0" r="r" b="b"/>
              <a:pathLst>
                <a:path w="5298">
                  <a:moveTo>
                    <a:pt x="0" y="0"/>
                  </a:moveTo>
                  <a:lnTo>
                    <a:pt x="529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3" name="Freeform 63"/>
            <p:cNvSpPr>
              <a:spLocks/>
            </p:cNvSpPr>
            <p:nvPr/>
          </p:nvSpPr>
          <p:spPr bwMode="auto">
            <a:xfrm>
              <a:off x="8167" y="419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4" name="Freeform 64"/>
            <p:cNvSpPr>
              <a:spLocks/>
            </p:cNvSpPr>
            <p:nvPr/>
          </p:nvSpPr>
          <p:spPr bwMode="auto">
            <a:xfrm>
              <a:off x="8229" y="4261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5" name="Freeform 65"/>
            <p:cNvSpPr>
              <a:spLocks/>
            </p:cNvSpPr>
            <p:nvPr/>
          </p:nvSpPr>
          <p:spPr bwMode="auto">
            <a:xfrm>
              <a:off x="2895" y="4535"/>
              <a:ext cx="3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8"/>
                </a:cxn>
              </a:cxnLst>
              <a:rect l="0" t="0" r="r" b="b"/>
              <a:pathLst>
                <a:path w="36" h="38">
                  <a:moveTo>
                    <a:pt x="0" y="0"/>
                  </a:moveTo>
                  <a:lnTo>
                    <a:pt x="35" y="38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6" name="Freeform 66"/>
            <p:cNvSpPr>
              <a:spLocks/>
            </p:cNvSpPr>
            <p:nvPr/>
          </p:nvSpPr>
          <p:spPr bwMode="auto">
            <a:xfrm>
              <a:off x="8268" y="4199"/>
              <a:ext cx="19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7" name="Freeform 67"/>
            <p:cNvSpPr>
              <a:spLocks/>
            </p:cNvSpPr>
            <p:nvPr/>
          </p:nvSpPr>
          <p:spPr bwMode="auto">
            <a:xfrm>
              <a:off x="8117" y="4249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8" name="Freeform 68"/>
            <p:cNvSpPr>
              <a:spLocks/>
            </p:cNvSpPr>
            <p:nvPr/>
          </p:nvSpPr>
          <p:spPr bwMode="auto">
            <a:xfrm>
              <a:off x="8340" y="4372"/>
              <a:ext cx="60" cy="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9"/>
                </a:cxn>
              </a:cxnLst>
              <a:rect l="0" t="0" r="r" b="b"/>
              <a:pathLst>
                <a:path w="60" h="59">
                  <a:moveTo>
                    <a:pt x="0" y="0"/>
                  </a:moveTo>
                  <a:lnTo>
                    <a:pt x="59" y="59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89" name="Freeform 69"/>
            <p:cNvSpPr>
              <a:spLocks/>
            </p:cNvSpPr>
            <p:nvPr/>
          </p:nvSpPr>
          <p:spPr bwMode="auto">
            <a:xfrm>
              <a:off x="8304" y="4535"/>
              <a:ext cx="96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8"/>
                </a:cxn>
              </a:cxnLst>
              <a:rect l="0" t="0" r="r" b="b"/>
              <a:pathLst>
                <a:path w="96" h="98">
                  <a:moveTo>
                    <a:pt x="0" y="0"/>
                  </a:moveTo>
                  <a:lnTo>
                    <a:pt x="95" y="9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0" name="Freeform 70"/>
            <p:cNvSpPr>
              <a:spLocks/>
            </p:cNvSpPr>
            <p:nvPr/>
          </p:nvSpPr>
          <p:spPr bwMode="auto">
            <a:xfrm>
              <a:off x="8229" y="4662"/>
              <a:ext cx="156" cy="1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" y="155"/>
                </a:cxn>
              </a:cxnLst>
              <a:rect l="0" t="0" r="r" b="b"/>
              <a:pathLst>
                <a:path w="156" h="156">
                  <a:moveTo>
                    <a:pt x="0" y="0"/>
                  </a:moveTo>
                  <a:lnTo>
                    <a:pt x="155" y="1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1" name="Freeform 71"/>
            <p:cNvSpPr>
              <a:spLocks/>
            </p:cNvSpPr>
            <p:nvPr/>
          </p:nvSpPr>
          <p:spPr bwMode="auto">
            <a:xfrm>
              <a:off x="8342" y="4475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2" name="Freeform 72"/>
            <p:cNvSpPr>
              <a:spLocks/>
            </p:cNvSpPr>
            <p:nvPr/>
          </p:nvSpPr>
          <p:spPr bwMode="auto">
            <a:xfrm>
              <a:off x="8393" y="452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3" name="Freeform 73"/>
            <p:cNvSpPr>
              <a:spLocks/>
            </p:cNvSpPr>
            <p:nvPr/>
          </p:nvSpPr>
          <p:spPr bwMode="auto">
            <a:xfrm>
              <a:off x="8241" y="4374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4" name="Freeform 74"/>
            <p:cNvSpPr>
              <a:spLocks/>
            </p:cNvSpPr>
            <p:nvPr/>
          </p:nvSpPr>
          <p:spPr bwMode="auto">
            <a:xfrm>
              <a:off x="8229" y="4561"/>
              <a:ext cx="39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5" name="Freeform 75"/>
            <p:cNvSpPr>
              <a:spLocks/>
            </p:cNvSpPr>
            <p:nvPr/>
          </p:nvSpPr>
          <p:spPr bwMode="auto">
            <a:xfrm>
              <a:off x="8292" y="462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6" name="Freeform 76"/>
            <p:cNvSpPr>
              <a:spLocks/>
            </p:cNvSpPr>
            <p:nvPr/>
          </p:nvSpPr>
          <p:spPr bwMode="auto">
            <a:xfrm>
              <a:off x="8318" y="4650"/>
              <a:ext cx="82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" y="81"/>
                </a:cxn>
              </a:cxnLst>
              <a:rect l="0" t="0" r="r" b="b"/>
              <a:pathLst>
                <a:path w="82" h="81">
                  <a:moveTo>
                    <a:pt x="0" y="0"/>
                  </a:moveTo>
                  <a:lnTo>
                    <a:pt x="81" y="8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7" name="Freeform 77"/>
            <p:cNvSpPr>
              <a:spLocks/>
            </p:cNvSpPr>
            <p:nvPr/>
          </p:nvSpPr>
          <p:spPr bwMode="auto">
            <a:xfrm>
              <a:off x="8229" y="4763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8" name="Freeform 78"/>
            <p:cNvSpPr>
              <a:spLocks/>
            </p:cNvSpPr>
            <p:nvPr/>
          </p:nvSpPr>
          <p:spPr bwMode="auto">
            <a:xfrm>
              <a:off x="2760" y="4604"/>
              <a:ext cx="75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1"/>
                </a:cxn>
              </a:cxnLst>
              <a:rect l="0" t="0" r="r" b="b"/>
              <a:pathLst>
                <a:path w="75" h="72">
                  <a:moveTo>
                    <a:pt x="0" y="0"/>
                  </a:moveTo>
                  <a:lnTo>
                    <a:pt x="74" y="7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99" name="Freeform 79"/>
            <p:cNvSpPr>
              <a:spLocks/>
            </p:cNvSpPr>
            <p:nvPr/>
          </p:nvSpPr>
          <p:spPr bwMode="auto">
            <a:xfrm>
              <a:off x="2808" y="4549"/>
              <a:ext cx="123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3" h="125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0" name="Freeform 80"/>
            <p:cNvSpPr>
              <a:spLocks/>
            </p:cNvSpPr>
            <p:nvPr/>
          </p:nvSpPr>
          <p:spPr bwMode="auto">
            <a:xfrm>
              <a:off x="8229" y="4256"/>
              <a:ext cx="0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0" y="0"/>
                </a:cxn>
              </a:cxnLst>
              <a:rect l="0" t="0" r="r" b="b"/>
              <a:pathLst>
                <a:path h="166">
                  <a:moveTo>
                    <a:pt x="0" y="16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1" name="Freeform 81"/>
            <p:cNvSpPr>
              <a:spLocks/>
            </p:cNvSpPr>
            <p:nvPr/>
          </p:nvSpPr>
          <p:spPr bwMode="auto">
            <a:xfrm>
              <a:off x="8297" y="4489"/>
              <a:ext cx="45" cy="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2" name="Freeform 82"/>
            <p:cNvSpPr>
              <a:spLocks/>
            </p:cNvSpPr>
            <p:nvPr/>
          </p:nvSpPr>
          <p:spPr bwMode="auto">
            <a:xfrm>
              <a:off x="81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3" name="Freeform 83"/>
            <p:cNvSpPr>
              <a:spLocks/>
            </p:cNvSpPr>
            <p:nvPr/>
          </p:nvSpPr>
          <p:spPr bwMode="auto">
            <a:xfrm>
              <a:off x="80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4" name="Freeform 84"/>
            <p:cNvSpPr>
              <a:spLocks/>
            </p:cNvSpPr>
            <p:nvPr/>
          </p:nvSpPr>
          <p:spPr bwMode="auto">
            <a:xfrm>
              <a:off x="8002" y="4422"/>
              <a:ext cx="108" cy="105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5"/>
                </a:cxn>
              </a:cxnLst>
              <a:rect l="0" t="0" r="r" b="b"/>
              <a:pathLst>
                <a:path w="108" h="105">
                  <a:moveTo>
                    <a:pt x="107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5" name="Freeform 85"/>
            <p:cNvSpPr>
              <a:spLocks/>
            </p:cNvSpPr>
            <p:nvPr/>
          </p:nvSpPr>
          <p:spPr bwMode="auto">
            <a:xfrm>
              <a:off x="8002" y="4422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6" name="Freeform 86"/>
            <p:cNvSpPr>
              <a:spLocks/>
            </p:cNvSpPr>
            <p:nvPr/>
          </p:nvSpPr>
          <p:spPr bwMode="auto">
            <a:xfrm>
              <a:off x="5092" y="4513"/>
              <a:ext cx="22" cy="2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22" h="22">
                  <a:moveTo>
                    <a:pt x="21" y="0"/>
                  </a:move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7" name="Freeform 87"/>
            <p:cNvSpPr>
              <a:spLocks/>
            </p:cNvSpPr>
            <p:nvPr/>
          </p:nvSpPr>
          <p:spPr bwMode="auto">
            <a:xfrm>
              <a:off x="4998" y="4412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8" name="Freeform 88"/>
            <p:cNvSpPr>
              <a:spLocks/>
            </p:cNvSpPr>
            <p:nvPr/>
          </p:nvSpPr>
          <p:spPr bwMode="auto">
            <a:xfrm>
              <a:off x="4998" y="43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09" name="Freeform 89"/>
            <p:cNvSpPr>
              <a:spLocks/>
            </p:cNvSpPr>
            <p:nvPr/>
          </p:nvSpPr>
          <p:spPr bwMode="auto">
            <a:xfrm>
              <a:off x="5030" y="4112"/>
              <a:ext cx="84" cy="84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83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0" name="Freeform 90"/>
            <p:cNvSpPr>
              <a:spLocks/>
            </p:cNvSpPr>
            <p:nvPr/>
          </p:nvSpPr>
          <p:spPr bwMode="auto">
            <a:xfrm>
              <a:off x="4998" y="40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1" name="Freeform 91"/>
            <p:cNvSpPr>
              <a:spLocks/>
            </p:cNvSpPr>
            <p:nvPr/>
          </p:nvSpPr>
          <p:spPr bwMode="auto">
            <a:xfrm>
              <a:off x="4998" y="39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2" name="Freeform 92"/>
            <p:cNvSpPr>
              <a:spLocks/>
            </p:cNvSpPr>
            <p:nvPr/>
          </p:nvSpPr>
          <p:spPr bwMode="auto">
            <a:xfrm>
              <a:off x="4998" y="38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3" name="Freeform 93"/>
            <p:cNvSpPr>
              <a:spLocks/>
            </p:cNvSpPr>
            <p:nvPr/>
          </p:nvSpPr>
          <p:spPr bwMode="auto">
            <a:xfrm>
              <a:off x="4998" y="3712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4" name="Freeform 94"/>
            <p:cNvSpPr>
              <a:spLocks/>
            </p:cNvSpPr>
            <p:nvPr/>
          </p:nvSpPr>
          <p:spPr bwMode="auto">
            <a:xfrm>
              <a:off x="4998" y="3614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5" name="Freeform 95"/>
            <p:cNvSpPr>
              <a:spLocks/>
            </p:cNvSpPr>
            <p:nvPr/>
          </p:nvSpPr>
          <p:spPr bwMode="auto">
            <a:xfrm>
              <a:off x="4998" y="35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6" name="Freeform 96"/>
            <p:cNvSpPr>
              <a:spLocks/>
            </p:cNvSpPr>
            <p:nvPr/>
          </p:nvSpPr>
          <p:spPr bwMode="auto">
            <a:xfrm>
              <a:off x="4998" y="34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7" name="Freeform 97"/>
            <p:cNvSpPr>
              <a:spLocks/>
            </p:cNvSpPr>
            <p:nvPr/>
          </p:nvSpPr>
          <p:spPr bwMode="auto">
            <a:xfrm>
              <a:off x="4998" y="3311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8" name="Freeform 98"/>
            <p:cNvSpPr>
              <a:spLocks/>
            </p:cNvSpPr>
            <p:nvPr/>
          </p:nvSpPr>
          <p:spPr bwMode="auto">
            <a:xfrm>
              <a:off x="4998" y="3290"/>
              <a:ext cx="36" cy="36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</a:cxnLst>
              <a:rect l="0" t="0" r="r" b="b"/>
              <a:pathLst>
                <a:path w="36" h="36">
                  <a:moveTo>
                    <a:pt x="35" y="0"/>
                  </a:moveTo>
                  <a:lnTo>
                    <a:pt x="0" y="3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19" name="Freeform 99"/>
            <p:cNvSpPr>
              <a:spLocks/>
            </p:cNvSpPr>
            <p:nvPr/>
          </p:nvSpPr>
          <p:spPr bwMode="auto">
            <a:xfrm>
              <a:off x="5034" y="3290"/>
              <a:ext cx="80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80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0" name="Freeform 100"/>
            <p:cNvSpPr>
              <a:spLocks/>
            </p:cNvSpPr>
            <p:nvPr/>
          </p:nvSpPr>
          <p:spPr bwMode="auto">
            <a:xfrm>
              <a:off x="4998" y="33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1" name="Freeform 101"/>
            <p:cNvSpPr>
              <a:spLocks/>
            </p:cNvSpPr>
            <p:nvPr/>
          </p:nvSpPr>
          <p:spPr bwMode="auto">
            <a:xfrm>
              <a:off x="4998" y="3458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2" name="Freeform 102"/>
            <p:cNvSpPr>
              <a:spLocks/>
            </p:cNvSpPr>
            <p:nvPr/>
          </p:nvSpPr>
          <p:spPr bwMode="auto">
            <a:xfrm>
              <a:off x="4998" y="3556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3" name="Freeform 103"/>
            <p:cNvSpPr>
              <a:spLocks/>
            </p:cNvSpPr>
            <p:nvPr/>
          </p:nvSpPr>
          <p:spPr bwMode="auto">
            <a:xfrm>
              <a:off x="4998" y="3657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4" name="Freeform 104"/>
            <p:cNvSpPr>
              <a:spLocks/>
            </p:cNvSpPr>
            <p:nvPr/>
          </p:nvSpPr>
          <p:spPr bwMode="auto">
            <a:xfrm>
              <a:off x="4998" y="37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5" name="Freeform 105"/>
            <p:cNvSpPr>
              <a:spLocks/>
            </p:cNvSpPr>
            <p:nvPr/>
          </p:nvSpPr>
          <p:spPr bwMode="auto">
            <a:xfrm>
              <a:off x="4998" y="3858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6" name="Freeform 106"/>
            <p:cNvSpPr>
              <a:spLocks/>
            </p:cNvSpPr>
            <p:nvPr/>
          </p:nvSpPr>
          <p:spPr bwMode="auto">
            <a:xfrm>
              <a:off x="4998" y="39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7" name="Freeform 107"/>
            <p:cNvSpPr>
              <a:spLocks/>
            </p:cNvSpPr>
            <p:nvPr/>
          </p:nvSpPr>
          <p:spPr bwMode="auto">
            <a:xfrm>
              <a:off x="4998" y="40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8" name="Freeform 108"/>
            <p:cNvSpPr>
              <a:spLocks/>
            </p:cNvSpPr>
            <p:nvPr/>
          </p:nvSpPr>
          <p:spPr bwMode="auto">
            <a:xfrm>
              <a:off x="4998" y="4158"/>
              <a:ext cx="39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29" name="Freeform 109"/>
            <p:cNvSpPr>
              <a:spLocks/>
            </p:cNvSpPr>
            <p:nvPr/>
          </p:nvSpPr>
          <p:spPr bwMode="auto">
            <a:xfrm>
              <a:off x="4998" y="42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0" name="Freeform 110"/>
            <p:cNvSpPr>
              <a:spLocks/>
            </p:cNvSpPr>
            <p:nvPr/>
          </p:nvSpPr>
          <p:spPr bwMode="auto">
            <a:xfrm>
              <a:off x="4998" y="4196"/>
              <a:ext cx="32" cy="2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28"/>
                </a:cxn>
              </a:cxnLst>
              <a:rect l="0" t="0" r="r" b="b"/>
              <a:pathLst>
                <a:path w="32" h="29">
                  <a:moveTo>
                    <a:pt x="31" y="0"/>
                  </a:move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1" name="Freeform 111"/>
            <p:cNvSpPr>
              <a:spLocks/>
            </p:cNvSpPr>
            <p:nvPr/>
          </p:nvSpPr>
          <p:spPr bwMode="auto">
            <a:xfrm>
              <a:off x="5034" y="3213"/>
              <a:ext cx="80" cy="77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6"/>
                </a:cxn>
              </a:cxnLst>
              <a:rect l="0" t="0" r="r" b="b"/>
              <a:pathLst>
                <a:path w="80" h="77">
                  <a:moveTo>
                    <a:pt x="79" y="0"/>
                  </a:moveTo>
                  <a:lnTo>
                    <a:pt x="0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2" name="Freeform 112"/>
            <p:cNvSpPr>
              <a:spLocks/>
            </p:cNvSpPr>
            <p:nvPr/>
          </p:nvSpPr>
          <p:spPr bwMode="auto">
            <a:xfrm>
              <a:off x="8193" y="3201"/>
              <a:ext cx="36" cy="3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3"/>
                </a:cxn>
              </a:cxnLst>
              <a:rect l="0" t="0" r="r" b="b"/>
              <a:pathLst>
                <a:path w="36" h="34">
                  <a:moveTo>
                    <a:pt x="35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3" name="Freeform 113"/>
            <p:cNvSpPr>
              <a:spLocks/>
            </p:cNvSpPr>
            <p:nvPr/>
          </p:nvSpPr>
          <p:spPr bwMode="auto">
            <a:xfrm>
              <a:off x="8117" y="3100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4" name="Freeform 114"/>
            <p:cNvSpPr>
              <a:spLocks/>
            </p:cNvSpPr>
            <p:nvPr/>
          </p:nvSpPr>
          <p:spPr bwMode="auto">
            <a:xfrm>
              <a:off x="8117" y="3064"/>
              <a:ext cx="50" cy="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0" y="50"/>
                </a:cxn>
              </a:cxnLst>
              <a:rect l="0" t="0" r="r" b="b"/>
              <a:pathLst>
                <a:path w="50" h="51">
                  <a:moveTo>
                    <a:pt x="50" y="0"/>
                  </a:moveTo>
                  <a:lnTo>
                    <a:pt x="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5" name="Freeform 115"/>
            <p:cNvSpPr>
              <a:spLocks/>
            </p:cNvSpPr>
            <p:nvPr/>
          </p:nvSpPr>
          <p:spPr bwMode="auto">
            <a:xfrm>
              <a:off x="8213" y="3064"/>
              <a:ext cx="16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6" name="Freeform 116"/>
            <p:cNvSpPr>
              <a:spLocks/>
            </p:cNvSpPr>
            <p:nvPr/>
          </p:nvSpPr>
          <p:spPr bwMode="auto">
            <a:xfrm>
              <a:off x="8117" y="3067"/>
              <a:ext cx="112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7" name="Freeform 117"/>
            <p:cNvSpPr>
              <a:spLocks/>
            </p:cNvSpPr>
            <p:nvPr/>
          </p:nvSpPr>
          <p:spPr bwMode="auto">
            <a:xfrm>
              <a:off x="8117" y="3167"/>
              <a:ext cx="67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7"/>
                </a:cxn>
              </a:cxnLst>
              <a:rect l="0" t="0" r="r" b="b"/>
              <a:pathLst>
                <a:path w="67" h="68">
                  <a:moveTo>
                    <a:pt x="0" y="0"/>
                  </a:moveTo>
                  <a:lnTo>
                    <a:pt x="67" y="6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8" name="Freeform 118"/>
            <p:cNvSpPr>
              <a:spLocks/>
            </p:cNvSpPr>
            <p:nvPr/>
          </p:nvSpPr>
          <p:spPr bwMode="auto">
            <a:xfrm>
              <a:off x="8234" y="3064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39" name="Freeform 119"/>
            <p:cNvSpPr>
              <a:spLocks/>
            </p:cNvSpPr>
            <p:nvPr/>
          </p:nvSpPr>
          <p:spPr bwMode="auto">
            <a:xfrm>
              <a:off x="8205" y="3235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0" name="Freeform 120"/>
            <p:cNvSpPr>
              <a:spLocks/>
            </p:cNvSpPr>
            <p:nvPr/>
          </p:nvSpPr>
          <p:spPr bwMode="auto">
            <a:xfrm>
              <a:off x="8342" y="2973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1" name="Freeform 121"/>
            <p:cNvSpPr>
              <a:spLocks/>
            </p:cNvSpPr>
            <p:nvPr/>
          </p:nvSpPr>
          <p:spPr bwMode="auto">
            <a:xfrm>
              <a:off x="8333" y="3064"/>
              <a:ext cx="33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2" name="Freeform 122"/>
            <p:cNvSpPr>
              <a:spLocks/>
            </p:cNvSpPr>
            <p:nvPr/>
          </p:nvSpPr>
          <p:spPr bwMode="auto">
            <a:xfrm>
              <a:off x="8229" y="3160"/>
              <a:ext cx="39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3" name="Freeform 123"/>
            <p:cNvSpPr>
              <a:spLocks/>
            </p:cNvSpPr>
            <p:nvPr/>
          </p:nvSpPr>
          <p:spPr bwMode="auto">
            <a:xfrm>
              <a:off x="8117" y="3247"/>
              <a:ext cx="45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5" h="45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4" name="Freeform 124"/>
            <p:cNvSpPr>
              <a:spLocks/>
            </p:cNvSpPr>
            <p:nvPr/>
          </p:nvSpPr>
          <p:spPr bwMode="auto">
            <a:xfrm>
              <a:off x="8229" y="3064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5" name="Freeform 125"/>
            <p:cNvSpPr>
              <a:spLocks/>
            </p:cNvSpPr>
            <p:nvPr/>
          </p:nvSpPr>
          <p:spPr bwMode="auto">
            <a:xfrm>
              <a:off x="8265" y="2987"/>
              <a:ext cx="77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7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6" name="Freeform 126"/>
            <p:cNvSpPr>
              <a:spLocks/>
            </p:cNvSpPr>
            <p:nvPr/>
          </p:nvSpPr>
          <p:spPr bwMode="auto">
            <a:xfrm>
              <a:off x="8167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7" name="Freeform 127"/>
            <p:cNvSpPr>
              <a:spLocks/>
            </p:cNvSpPr>
            <p:nvPr/>
          </p:nvSpPr>
          <p:spPr bwMode="auto">
            <a:xfrm>
              <a:off x="80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8" name="Freeform 128"/>
            <p:cNvSpPr>
              <a:spLocks/>
            </p:cNvSpPr>
            <p:nvPr/>
          </p:nvSpPr>
          <p:spPr bwMode="auto">
            <a:xfrm>
              <a:off x="7966" y="3026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49" name="Freeform 129"/>
            <p:cNvSpPr>
              <a:spLocks/>
            </p:cNvSpPr>
            <p:nvPr/>
          </p:nvSpPr>
          <p:spPr bwMode="auto">
            <a:xfrm>
              <a:off x="78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0" name="Freeform 130"/>
            <p:cNvSpPr>
              <a:spLocks/>
            </p:cNvSpPr>
            <p:nvPr/>
          </p:nvSpPr>
          <p:spPr bwMode="auto">
            <a:xfrm>
              <a:off x="77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1" name="Freeform 131"/>
            <p:cNvSpPr>
              <a:spLocks/>
            </p:cNvSpPr>
            <p:nvPr/>
          </p:nvSpPr>
          <p:spPr bwMode="auto">
            <a:xfrm>
              <a:off x="76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2" name="Freeform 132"/>
            <p:cNvSpPr>
              <a:spLocks/>
            </p:cNvSpPr>
            <p:nvPr/>
          </p:nvSpPr>
          <p:spPr bwMode="auto">
            <a:xfrm>
              <a:off x="75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3" name="Freeform 133"/>
            <p:cNvSpPr>
              <a:spLocks/>
            </p:cNvSpPr>
            <p:nvPr/>
          </p:nvSpPr>
          <p:spPr bwMode="auto">
            <a:xfrm>
              <a:off x="7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4" name="Freeform 134"/>
            <p:cNvSpPr>
              <a:spLocks/>
            </p:cNvSpPr>
            <p:nvPr/>
          </p:nvSpPr>
          <p:spPr bwMode="auto">
            <a:xfrm>
              <a:off x="73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5" name="Freeform 135"/>
            <p:cNvSpPr>
              <a:spLocks/>
            </p:cNvSpPr>
            <p:nvPr/>
          </p:nvSpPr>
          <p:spPr bwMode="auto">
            <a:xfrm>
              <a:off x="72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6" name="Freeform 136"/>
            <p:cNvSpPr>
              <a:spLocks/>
            </p:cNvSpPr>
            <p:nvPr/>
          </p:nvSpPr>
          <p:spPr bwMode="auto">
            <a:xfrm>
              <a:off x="71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7" name="Freeform 137"/>
            <p:cNvSpPr>
              <a:spLocks/>
            </p:cNvSpPr>
            <p:nvPr/>
          </p:nvSpPr>
          <p:spPr bwMode="auto">
            <a:xfrm>
              <a:off x="7064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8" name="Freeform 138"/>
            <p:cNvSpPr>
              <a:spLocks/>
            </p:cNvSpPr>
            <p:nvPr/>
          </p:nvSpPr>
          <p:spPr bwMode="auto">
            <a:xfrm>
              <a:off x="6963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59" name="Freeform 139"/>
            <p:cNvSpPr>
              <a:spLocks/>
            </p:cNvSpPr>
            <p:nvPr/>
          </p:nvSpPr>
          <p:spPr bwMode="auto">
            <a:xfrm>
              <a:off x="6865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0" name="Freeform 140"/>
            <p:cNvSpPr>
              <a:spLocks/>
            </p:cNvSpPr>
            <p:nvPr/>
          </p:nvSpPr>
          <p:spPr bwMode="auto">
            <a:xfrm>
              <a:off x="67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1" name="Freeform 141"/>
            <p:cNvSpPr>
              <a:spLocks/>
            </p:cNvSpPr>
            <p:nvPr/>
          </p:nvSpPr>
          <p:spPr bwMode="auto">
            <a:xfrm>
              <a:off x="6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2" name="Freeform 142"/>
            <p:cNvSpPr>
              <a:spLocks/>
            </p:cNvSpPr>
            <p:nvPr/>
          </p:nvSpPr>
          <p:spPr bwMode="auto">
            <a:xfrm>
              <a:off x="6562" y="2949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3" name="Freeform 143"/>
            <p:cNvSpPr>
              <a:spLocks/>
            </p:cNvSpPr>
            <p:nvPr/>
          </p:nvSpPr>
          <p:spPr bwMode="auto">
            <a:xfrm>
              <a:off x="6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4" name="Freeform 144"/>
            <p:cNvSpPr>
              <a:spLocks/>
            </p:cNvSpPr>
            <p:nvPr/>
          </p:nvSpPr>
          <p:spPr bwMode="auto">
            <a:xfrm>
              <a:off x="63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5" name="Freeform 145"/>
            <p:cNvSpPr>
              <a:spLocks/>
            </p:cNvSpPr>
            <p:nvPr/>
          </p:nvSpPr>
          <p:spPr bwMode="auto">
            <a:xfrm>
              <a:off x="62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6" name="Freeform 146"/>
            <p:cNvSpPr>
              <a:spLocks/>
            </p:cNvSpPr>
            <p:nvPr/>
          </p:nvSpPr>
          <p:spPr bwMode="auto">
            <a:xfrm>
              <a:off x="6162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7" name="Freeform 147"/>
            <p:cNvSpPr>
              <a:spLocks/>
            </p:cNvSpPr>
            <p:nvPr/>
          </p:nvSpPr>
          <p:spPr bwMode="auto">
            <a:xfrm>
              <a:off x="60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8" name="Freeform 148"/>
            <p:cNvSpPr>
              <a:spLocks/>
            </p:cNvSpPr>
            <p:nvPr/>
          </p:nvSpPr>
          <p:spPr bwMode="auto">
            <a:xfrm>
              <a:off x="59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69" name="Freeform 149"/>
            <p:cNvSpPr>
              <a:spLocks/>
            </p:cNvSpPr>
            <p:nvPr/>
          </p:nvSpPr>
          <p:spPr bwMode="auto">
            <a:xfrm>
              <a:off x="58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0" name="Freeform 150"/>
            <p:cNvSpPr>
              <a:spLocks/>
            </p:cNvSpPr>
            <p:nvPr/>
          </p:nvSpPr>
          <p:spPr bwMode="auto">
            <a:xfrm>
              <a:off x="57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1" name="Freeform 151"/>
            <p:cNvSpPr>
              <a:spLocks/>
            </p:cNvSpPr>
            <p:nvPr/>
          </p:nvSpPr>
          <p:spPr bwMode="auto">
            <a:xfrm>
              <a:off x="5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2" name="Freeform 152"/>
            <p:cNvSpPr>
              <a:spLocks/>
            </p:cNvSpPr>
            <p:nvPr/>
          </p:nvSpPr>
          <p:spPr bwMode="auto">
            <a:xfrm>
              <a:off x="55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3" name="Freeform 153"/>
            <p:cNvSpPr>
              <a:spLocks/>
            </p:cNvSpPr>
            <p:nvPr/>
          </p:nvSpPr>
          <p:spPr bwMode="auto">
            <a:xfrm>
              <a:off x="5461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4" name="Freeform 154"/>
            <p:cNvSpPr>
              <a:spLocks/>
            </p:cNvSpPr>
            <p:nvPr/>
          </p:nvSpPr>
          <p:spPr bwMode="auto">
            <a:xfrm>
              <a:off x="53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5" name="Freeform 155"/>
            <p:cNvSpPr>
              <a:spLocks/>
            </p:cNvSpPr>
            <p:nvPr/>
          </p:nvSpPr>
          <p:spPr bwMode="auto">
            <a:xfrm>
              <a:off x="52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6" name="Freeform 156"/>
            <p:cNvSpPr>
              <a:spLocks/>
            </p:cNvSpPr>
            <p:nvPr/>
          </p:nvSpPr>
          <p:spPr bwMode="auto">
            <a:xfrm>
              <a:off x="5162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7" name="Freeform 157"/>
            <p:cNvSpPr>
              <a:spLocks/>
            </p:cNvSpPr>
            <p:nvPr/>
          </p:nvSpPr>
          <p:spPr bwMode="auto">
            <a:xfrm>
              <a:off x="5114" y="2949"/>
              <a:ext cx="60" cy="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62"/>
                </a:cxn>
              </a:cxnLst>
              <a:rect l="0" t="0" r="r" b="b"/>
              <a:pathLst>
                <a:path w="60" h="62">
                  <a:moveTo>
                    <a:pt x="59" y="0"/>
                  </a:moveTo>
                  <a:lnTo>
                    <a:pt x="0" y="62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8" name="Freeform 158"/>
            <p:cNvSpPr>
              <a:spLocks/>
            </p:cNvSpPr>
            <p:nvPr/>
          </p:nvSpPr>
          <p:spPr bwMode="auto">
            <a:xfrm>
              <a:off x="7999" y="2949"/>
              <a:ext cx="3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79" name="Freeform 159"/>
            <p:cNvSpPr>
              <a:spLocks/>
            </p:cNvSpPr>
            <p:nvPr/>
          </p:nvSpPr>
          <p:spPr bwMode="auto">
            <a:xfrm>
              <a:off x="7898" y="2949"/>
              <a:ext cx="104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6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0" name="Freeform 160"/>
            <p:cNvSpPr>
              <a:spLocks/>
            </p:cNvSpPr>
            <p:nvPr/>
          </p:nvSpPr>
          <p:spPr bwMode="auto">
            <a:xfrm>
              <a:off x="77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1" name="Freeform 161"/>
            <p:cNvSpPr>
              <a:spLocks/>
            </p:cNvSpPr>
            <p:nvPr/>
          </p:nvSpPr>
          <p:spPr bwMode="auto">
            <a:xfrm>
              <a:off x="76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2" name="Freeform 162"/>
            <p:cNvSpPr>
              <a:spLocks/>
            </p:cNvSpPr>
            <p:nvPr/>
          </p:nvSpPr>
          <p:spPr bwMode="auto">
            <a:xfrm>
              <a:off x="7599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3" name="Freeform 163"/>
            <p:cNvSpPr>
              <a:spLocks/>
            </p:cNvSpPr>
            <p:nvPr/>
          </p:nvSpPr>
          <p:spPr bwMode="auto">
            <a:xfrm>
              <a:off x="74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4" name="Freeform 164"/>
            <p:cNvSpPr>
              <a:spLocks/>
            </p:cNvSpPr>
            <p:nvPr/>
          </p:nvSpPr>
          <p:spPr bwMode="auto">
            <a:xfrm>
              <a:off x="7397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5" name="Freeform 165"/>
            <p:cNvSpPr>
              <a:spLocks/>
            </p:cNvSpPr>
            <p:nvPr/>
          </p:nvSpPr>
          <p:spPr bwMode="auto">
            <a:xfrm>
              <a:off x="72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6" name="Freeform 166"/>
            <p:cNvSpPr>
              <a:spLocks/>
            </p:cNvSpPr>
            <p:nvPr/>
          </p:nvSpPr>
          <p:spPr bwMode="auto">
            <a:xfrm>
              <a:off x="71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7" name="Freeform 167"/>
            <p:cNvSpPr>
              <a:spLocks/>
            </p:cNvSpPr>
            <p:nvPr/>
          </p:nvSpPr>
          <p:spPr bwMode="auto">
            <a:xfrm>
              <a:off x="70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8" name="Freeform 168"/>
            <p:cNvSpPr>
              <a:spLocks/>
            </p:cNvSpPr>
            <p:nvPr/>
          </p:nvSpPr>
          <p:spPr bwMode="auto">
            <a:xfrm>
              <a:off x="69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89" name="Freeform 169"/>
            <p:cNvSpPr>
              <a:spLocks/>
            </p:cNvSpPr>
            <p:nvPr/>
          </p:nvSpPr>
          <p:spPr bwMode="auto">
            <a:xfrm>
              <a:off x="6896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0" name="Freeform 170"/>
            <p:cNvSpPr>
              <a:spLocks/>
            </p:cNvSpPr>
            <p:nvPr/>
          </p:nvSpPr>
          <p:spPr bwMode="auto">
            <a:xfrm>
              <a:off x="67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1" name="Freeform 171"/>
            <p:cNvSpPr>
              <a:spLocks/>
            </p:cNvSpPr>
            <p:nvPr/>
          </p:nvSpPr>
          <p:spPr bwMode="auto">
            <a:xfrm>
              <a:off x="66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2" name="Freeform 172"/>
            <p:cNvSpPr>
              <a:spLocks/>
            </p:cNvSpPr>
            <p:nvPr/>
          </p:nvSpPr>
          <p:spPr bwMode="auto">
            <a:xfrm>
              <a:off x="65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3" name="Freeform 173"/>
            <p:cNvSpPr>
              <a:spLocks/>
            </p:cNvSpPr>
            <p:nvPr/>
          </p:nvSpPr>
          <p:spPr bwMode="auto">
            <a:xfrm>
              <a:off x="64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4" name="Freeform 174"/>
            <p:cNvSpPr>
              <a:spLocks/>
            </p:cNvSpPr>
            <p:nvPr/>
          </p:nvSpPr>
          <p:spPr bwMode="auto">
            <a:xfrm>
              <a:off x="63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5" name="Freeform 175"/>
            <p:cNvSpPr>
              <a:spLocks/>
            </p:cNvSpPr>
            <p:nvPr/>
          </p:nvSpPr>
          <p:spPr bwMode="auto">
            <a:xfrm>
              <a:off x="62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6" name="Freeform 176"/>
            <p:cNvSpPr>
              <a:spLocks/>
            </p:cNvSpPr>
            <p:nvPr/>
          </p:nvSpPr>
          <p:spPr bwMode="auto">
            <a:xfrm>
              <a:off x="6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7" name="Freeform 177"/>
            <p:cNvSpPr>
              <a:spLocks/>
            </p:cNvSpPr>
            <p:nvPr/>
          </p:nvSpPr>
          <p:spPr bwMode="auto">
            <a:xfrm>
              <a:off x="60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8" name="Freeform 178"/>
            <p:cNvSpPr>
              <a:spLocks/>
            </p:cNvSpPr>
            <p:nvPr/>
          </p:nvSpPr>
          <p:spPr bwMode="auto">
            <a:xfrm>
              <a:off x="59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499" name="Freeform 179"/>
            <p:cNvSpPr>
              <a:spLocks/>
            </p:cNvSpPr>
            <p:nvPr/>
          </p:nvSpPr>
          <p:spPr bwMode="auto">
            <a:xfrm>
              <a:off x="58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0" name="Freeform 180"/>
            <p:cNvSpPr>
              <a:spLocks/>
            </p:cNvSpPr>
            <p:nvPr/>
          </p:nvSpPr>
          <p:spPr bwMode="auto">
            <a:xfrm>
              <a:off x="57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1" name="Freeform 181"/>
            <p:cNvSpPr>
              <a:spLocks/>
            </p:cNvSpPr>
            <p:nvPr/>
          </p:nvSpPr>
          <p:spPr bwMode="auto">
            <a:xfrm>
              <a:off x="5694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2" name="Freeform 182"/>
            <p:cNvSpPr>
              <a:spLocks/>
            </p:cNvSpPr>
            <p:nvPr/>
          </p:nvSpPr>
          <p:spPr bwMode="auto">
            <a:xfrm>
              <a:off x="55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3" name="Freeform 183"/>
            <p:cNvSpPr>
              <a:spLocks/>
            </p:cNvSpPr>
            <p:nvPr/>
          </p:nvSpPr>
          <p:spPr bwMode="auto">
            <a:xfrm>
              <a:off x="54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4" name="Freeform 184"/>
            <p:cNvSpPr>
              <a:spLocks/>
            </p:cNvSpPr>
            <p:nvPr/>
          </p:nvSpPr>
          <p:spPr bwMode="auto">
            <a:xfrm>
              <a:off x="5394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5" name="Freeform 185"/>
            <p:cNvSpPr>
              <a:spLocks/>
            </p:cNvSpPr>
            <p:nvPr/>
          </p:nvSpPr>
          <p:spPr bwMode="auto">
            <a:xfrm>
              <a:off x="5293" y="2949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6" name="Freeform 186"/>
            <p:cNvSpPr>
              <a:spLocks/>
            </p:cNvSpPr>
            <p:nvPr/>
          </p:nvSpPr>
          <p:spPr bwMode="auto">
            <a:xfrm>
              <a:off x="5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7" name="Freeform 187"/>
            <p:cNvSpPr>
              <a:spLocks/>
            </p:cNvSpPr>
            <p:nvPr/>
          </p:nvSpPr>
          <p:spPr bwMode="auto">
            <a:xfrm>
              <a:off x="5114" y="2968"/>
              <a:ext cx="93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3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8" name="Freeform 188"/>
            <p:cNvSpPr>
              <a:spLocks/>
            </p:cNvSpPr>
            <p:nvPr/>
          </p:nvSpPr>
          <p:spPr bwMode="auto">
            <a:xfrm>
              <a:off x="8002" y="2949"/>
              <a:ext cx="76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6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09" name="Freeform 189"/>
            <p:cNvSpPr>
              <a:spLocks/>
            </p:cNvSpPr>
            <p:nvPr/>
          </p:nvSpPr>
          <p:spPr bwMode="auto">
            <a:xfrm>
              <a:off x="4998" y="31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0" name="Freeform 190"/>
            <p:cNvSpPr>
              <a:spLocks/>
            </p:cNvSpPr>
            <p:nvPr/>
          </p:nvSpPr>
          <p:spPr bwMode="auto">
            <a:xfrm>
              <a:off x="4998" y="301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1" name="Freeform 191"/>
            <p:cNvSpPr>
              <a:spLocks/>
            </p:cNvSpPr>
            <p:nvPr/>
          </p:nvSpPr>
          <p:spPr bwMode="auto">
            <a:xfrm>
              <a:off x="4998" y="2949"/>
              <a:ext cx="75" cy="77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6"/>
                </a:cxn>
              </a:cxnLst>
              <a:rect l="0" t="0" r="r" b="b"/>
              <a:pathLst>
                <a:path w="75" h="77">
                  <a:moveTo>
                    <a:pt x="74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2" name="Freeform 192"/>
            <p:cNvSpPr>
              <a:spLocks/>
            </p:cNvSpPr>
            <p:nvPr/>
          </p:nvSpPr>
          <p:spPr bwMode="auto">
            <a:xfrm>
              <a:off x="3089" y="4465"/>
              <a:ext cx="70" cy="7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70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3" name="Freeform 193"/>
            <p:cNvSpPr>
              <a:spLocks/>
            </p:cNvSpPr>
            <p:nvPr/>
          </p:nvSpPr>
          <p:spPr bwMode="auto">
            <a:xfrm>
              <a:off x="2988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4" name="Freeform 194"/>
            <p:cNvSpPr>
              <a:spLocks/>
            </p:cNvSpPr>
            <p:nvPr/>
          </p:nvSpPr>
          <p:spPr bwMode="auto">
            <a:xfrm>
              <a:off x="2888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5" name="Freeform 195"/>
            <p:cNvSpPr>
              <a:spLocks/>
            </p:cNvSpPr>
            <p:nvPr/>
          </p:nvSpPr>
          <p:spPr bwMode="auto">
            <a:xfrm>
              <a:off x="2780" y="4422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6" name="Freeform 196"/>
            <p:cNvSpPr>
              <a:spLocks/>
            </p:cNvSpPr>
            <p:nvPr/>
          </p:nvSpPr>
          <p:spPr bwMode="auto">
            <a:xfrm>
              <a:off x="2782" y="452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7" name="Freeform 197"/>
            <p:cNvSpPr>
              <a:spLocks/>
            </p:cNvSpPr>
            <p:nvPr/>
          </p:nvSpPr>
          <p:spPr bwMode="auto">
            <a:xfrm>
              <a:off x="2818" y="4422"/>
              <a:ext cx="82" cy="8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81"/>
                </a:cxn>
              </a:cxnLst>
              <a:rect l="0" t="0" r="r" b="b"/>
              <a:pathLst>
                <a:path w="82" h="81">
                  <a:moveTo>
                    <a:pt x="81" y="0"/>
                  </a:moveTo>
                  <a:lnTo>
                    <a:pt x="0" y="8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8" name="Freeform 198"/>
            <p:cNvSpPr>
              <a:spLocks/>
            </p:cNvSpPr>
            <p:nvPr/>
          </p:nvSpPr>
          <p:spPr bwMode="auto">
            <a:xfrm>
              <a:off x="8299" y="2949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19" name="Freeform 199"/>
            <p:cNvSpPr>
              <a:spLocks/>
            </p:cNvSpPr>
            <p:nvPr/>
          </p:nvSpPr>
          <p:spPr bwMode="auto">
            <a:xfrm>
              <a:off x="81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0" name="Freeform 200"/>
            <p:cNvSpPr>
              <a:spLocks/>
            </p:cNvSpPr>
            <p:nvPr/>
          </p:nvSpPr>
          <p:spPr bwMode="auto">
            <a:xfrm>
              <a:off x="8100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1" name="Freeform 201"/>
            <p:cNvSpPr>
              <a:spLocks/>
            </p:cNvSpPr>
            <p:nvPr/>
          </p:nvSpPr>
          <p:spPr bwMode="auto">
            <a:xfrm>
              <a:off x="8002" y="2954"/>
              <a:ext cx="110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2" name="Freeform 202"/>
            <p:cNvSpPr>
              <a:spLocks/>
            </p:cNvSpPr>
            <p:nvPr/>
          </p:nvSpPr>
          <p:spPr bwMode="auto">
            <a:xfrm>
              <a:off x="8002" y="3055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3" name="Freeform 203"/>
            <p:cNvSpPr>
              <a:spLocks/>
            </p:cNvSpPr>
            <p:nvPr/>
          </p:nvSpPr>
          <p:spPr bwMode="auto">
            <a:xfrm>
              <a:off x="8268" y="4422"/>
              <a:ext cx="74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4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4" name="Freeform 204"/>
            <p:cNvSpPr>
              <a:spLocks/>
            </p:cNvSpPr>
            <p:nvPr/>
          </p:nvSpPr>
          <p:spPr bwMode="auto">
            <a:xfrm>
              <a:off x="817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5" name="Freeform 205"/>
            <p:cNvSpPr>
              <a:spLocks/>
            </p:cNvSpPr>
            <p:nvPr/>
          </p:nvSpPr>
          <p:spPr bwMode="auto">
            <a:xfrm>
              <a:off x="8069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6" name="Freeform 206"/>
            <p:cNvSpPr>
              <a:spLocks/>
            </p:cNvSpPr>
            <p:nvPr/>
          </p:nvSpPr>
          <p:spPr bwMode="auto">
            <a:xfrm>
              <a:off x="8002" y="4455"/>
              <a:ext cx="79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80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7" name="Freeform 207"/>
            <p:cNvSpPr>
              <a:spLocks/>
            </p:cNvSpPr>
            <p:nvPr/>
          </p:nvSpPr>
          <p:spPr bwMode="auto">
            <a:xfrm>
              <a:off x="5094" y="2949"/>
              <a:ext cx="2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20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8" name="Freeform 208"/>
            <p:cNvSpPr>
              <a:spLocks/>
            </p:cNvSpPr>
            <p:nvPr/>
          </p:nvSpPr>
          <p:spPr bwMode="auto">
            <a:xfrm>
              <a:off x="4998" y="2956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29" name="Freeform 209"/>
            <p:cNvSpPr>
              <a:spLocks/>
            </p:cNvSpPr>
            <p:nvPr/>
          </p:nvSpPr>
          <p:spPr bwMode="auto">
            <a:xfrm>
              <a:off x="4998" y="3055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0" name="Freeform 210"/>
            <p:cNvSpPr>
              <a:spLocks/>
            </p:cNvSpPr>
            <p:nvPr/>
          </p:nvSpPr>
          <p:spPr bwMode="auto">
            <a:xfrm>
              <a:off x="4998" y="31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1" name="Freeform 211"/>
            <p:cNvSpPr>
              <a:spLocks/>
            </p:cNvSpPr>
            <p:nvPr/>
          </p:nvSpPr>
          <p:spPr bwMode="auto">
            <a:xfrm>
              <a:off x="4998" y="3256"/>
              <a:ext cx="36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2" name="Freeform 212"/>
            <p:cNvSpPr>
              <a:spLocks/>
            </p:cNvSpPr>
            <p:nvPr/>
          </p:nvSpPr>
          <p:spPr bwMode="auto">
            <a:xfrm>
              <a:off x="5037" y="4196"/>
              <a:ext cx="77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4"/>
                </a:cxn>
              </a:cxnLst>
              <a:rect l="0" t="0" r="r" b="b"/>
              <a:pathLst>
                <a:path w="77" h="75">
                  <a:moveTo>
                    <a:pt x="0" y="0"/>
                  </a:moveTo>
                  <a:lnTo>
                    <a:pt x="76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3" name="Freeform 213"/>
            <p:cNvSpPr>
              <a:spLocks/>
            </p:cNvSpPr>
            <p:nvPr/>
          </p:nvSpPr>
          <p:spPr bwMode="auto">
            <a:xfrm>
              <a:off x="4998" y="4259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4" name="Freeform 214"/>
            <p:cNvSpPr>
              <a:spLocks/>
            </p:cNvSpPr>
            <p:nvPr/>
          </p:nvSpPr>
          <p:spPr bwMode="auto">
            <a:xfrm>
              <a:off x="4998" y="43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5" name="Freeform 215"/>
            <p:cNvSpPr>
              <a:spLocks/>
            </p:cNvSpPr>
            <p:nvPr/>
          </p:nvSpPr>
          <p:spPr bwMode="auto">
            <a:xfrm>
              <a:off x="4998" y="4458"/>
              <a:ext cx="80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80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6" name="Freeform 216"/>
            <p:cNvSpPr>
              <a:spLocks/>
            </p:cNvSpPr>
            <p:nvPr/>
          </p:nvSpPr>
          <p:spPr bwMode="auto">
            <a:xfrm>
              <a:off x="3060" y="4422"/>
              <a:ext cx="99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8"/>
                </a:cxn>
              </a:cxnLst>
              <a:rect l="0" t="0" r="r" b="b"/>
              <a:pathLst>
                <a:path w="99" h="98">
                  <a:moveTo>
                    <a:pt x="0" y="0"/>
                  </a:moveTo>
                  <a:lnTo>
                    <a:pt x="98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7" name="Freeform 217"/>
            <p:cNvSpPr>
              <a:spLocks/>
            </p:cNvSpPr>
            <p:nvPr/>
          </p:nvSpPr>
          <p:spPr bwMode="auto">
            <a:xfrm>
              <a:off x="296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8" name="Freeform 218"/>
            <p:cNvSpPr>
              <a:spLocks/>
            </p:cNvSpPr>
            <p:nvPr/>
          </p:nvSpPr>
          <p:spPr bwMode="auto">
            <a:xfrm>
              <a:off x="2859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39" name="Freeform 219"/>
            <p:cNvSpPr>
              <a:spLocks/>
            </p:cNvSpPr>
            <p:nvPr/>
          </p:nvSpPr>
          <p:spPr bwMode="auto">
            <a:xfrm>
              <a:off x="2818" y="4479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0" name="Freeform 220"/>
            <p:cNvSpPr>
              <a:spLocks/>
            </p:cNvSpPr>
            <p:nvPr/>
          </p:nvSpPr>
          <p:spPr bwMode="auto">
            <a:xfrm>
              <a:off x="5114" y="3064"/>
              <a:ext cx="0" cy="13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57"/>
                </a:cxn>
              </a:cxnLst>
              <a:rect l="0" t="0" r="r" b="b"/>
              <a:pathLst>
                <a:path h="1358">
                  <a:moveTo>
                    <a:pt x="0" y="0"/>
                  </a:moveTo>
                  <a:lnTo>
                    <a:pt x="0" y="13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1" name="Freeform 221"/>
            <p:cNvSpPr>
              <a:spLocks/>
            </p:cNvSpPr>
            <p:nvPr/>
          </p:nvSpPr>
          <p:spPr bwMode="auto">
            <a:xfrm>
              <a:off x="5850" y="3798"/>
              <a:ext cx="164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43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2" name="Freeform 222"/>
            <p:cNvSpPr>
              <a:spLocks/>
            </p:cNvSpPr>
            <p:nvPr/>
          </p:nvSpPr>
          <p:spPr bwMode="auto">
            <a:xfrm>
              <a:off x="590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3" name="Freeform 223"/>
            <p:cNvSpPr>
              <a:spLocks/>
            </p:cNvSpPr>
            <p:nvPr/>
          </p:nvSpPr>
          <p:spPr bwMode="auto">
            <a:xfrm>
              <a:off x="607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4" name="Freeform 224"/>
            <p:cNvSpPr>
              <a:spLocks/>
            </p:cNvSpPr>
            <p:nvPr/>
          </p:nvSpPr>
          <p:spPr bwMode="auto">
            <a:xfrm>
              <a:off x="624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5" name="Freeform 225"/>
            <p:cNvSpPr>
              <a:spLocks/>
            </p:cNvSpPr>
            <p:nvPr/>
          </p:nvSpPr>
          <p:spPr bwMode="auto">
            <a:xfrm>
              <a:off x="641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6" name="Freeform 226"/>
            <p:cNvSpPr>
              <a:spLocks/>
            </p:cNvSpPr>
            <p:nvPr/>
          </p:nvSpPr>
          <p:spPr bwMode="auto">
            <a:xfrm>
              <a:off x="658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7" name="Freeform 227"/>
            <p:cNvSpPr>
              <a:spLocks/>
            </p:cNvSpPr>
            <p:nvPr/>
          </p:nvSpPr>
          <p:spPr bwMode="auto">
            <a:xfrm>
              <a:off x="675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8" name="Freeform 228"/>
            <p:cNvSpPr>
              <a:spLocks/>
            </p:cNvSpPr>
            <p:nvPr/>
          </p:nvSpPr>
          <p:spPr bwMode="auto">
            <a:xfrm>
              <a:off x="692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49" name="Freeform 229"/>
            <p:cNvSpPr>
              <a:spLocks/>
            </p:cNvSpPr>
            <p:nvPr/>
          </p:nvSpPr>
          <p:spPr bwMode="auto">
            <a:xfrm>
              <a:off x="709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0" name="Freeform 230"/>
            <p:cNvSpPr>
              <a:spLocks/>
            </p:cNvSpPr>
            <p:nvPr/>
          </p:nvSpPr>
          <p:spPr bwMode="auto">
            <a:xfrm>
              <a:off x="726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1" name="Freeform 231"/>
            <p:cNvSpPr>
              <a:spLocks/>
            </p:cNvSpPr>
            <p:nvPr/>
          </p:nvSpPr>
          <p:spPr bwMode="auto">
            <a:xfrm>
              <a:off x="743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2" name="Freeform 232"/>
            <p:cNvSpPr>
              <a:spLocks/>
            </p:cNvSpPr>
            <p:nvPr/>
          </p:nvSpPr>
          <p:spPr bwMode="auto">
            <a:xfrm>
              <a:off x="590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3" name="Freeform 233"/>
            <p:cNvSpPr>
              <a:spLocks/>
            </p:cNvSpPr>
            <p:nvPr/>
          </p:nvSpPr>
          <p:spPr bwMode="auto">
            <a:xfrm>
              <a:off x="5850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4" name="Freeform 234"/>
            <p:cNvSpPr>
              <a:spLocks/>
            </p:cNvSpPr>
            <p:nvPr/>
          </p:nvSpPr>
          <p:spPr bwMode="auto">
            <a:xfrm>
              <a:off x="4854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5" name="Freeform 235"/>
            <p:cNvSpPr>
              <a:spLocks/>
            </p:cNvSpPr>
            <p:nvPr/>
          </p:nvSpPr>
          <p:spPr bwMode="auto">
            <a:xfrm>
              <a:off x="4643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6" name="Freeform 236"/>
            <p:cNvSpPr>
              <a:spLocks/>
            </p:cNvSpPr>
            <p:nvPr/>
          </p:nvSpPr>
          <p:spPr bwMode="auto">
            <a:xfrm>
              <a:off x="4432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7" name="Freeform 237"/>
            <p:cNvSpPr>
              <a:spLocks/>
            </p:cNvSpPr>
            <p:nvPr/>
          </p:nvSpPr>
          <p:spPr bwMode="auto">
            <a:xfrm>
              <a:off x="4224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8" name="Freeform 238"/>
            <p:cNvSpPr>
              <a:spLocks/>
            </p:cNvSpPr>
            <p:nvPr/>
          </p:nvSpPr>
          <p:spPr bwMode="auto">
            <a:xfrm>
              <a:off x="4013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59" name="Freeform 239"/>
            <p:cNvSpPr>
              <a:spLocks/>
            </p:cNvSpPr>
            <p:nvPr/>
          </p:nvSpPr>
          <p:spPr bwMode="auto">
            <a:xfrm>
              <a:off x="3801" y="4422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0" name="Freeform 240"/>
            <p:cNvSpPr>
              <a:spLocks/>
            </p:cNvSpPr>
            <p:nvPr/>
          </p:nvSpPr>
          <p:spPr bwMode="auto">
            <a:xfrm>
              <a:off x="3593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1" name="Freeform 241"/>
            <p:cNvSpPr>
              <a:spLocks/>
            </p:cNvSpPr>
            <p:nvPr/>
          </p:nvSpPr>
          <p:spPr bwMode="auto">
            <a:xfrm>
              <a:off x="3382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2" name="Freeform 242"/>
            <p:cNvSpPr>
              <a:spLocks/>
            </p:cNvSpPr>
            <p:nvPr/>
          </p:nvSpPr>
          <p:spPr bwMode="auto">
            <a:xfrm>
              <a:off x="3171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3" name="Freeform 243"/>
            <p:cNvSpPr>
              <a:spLocks/>
            </p:cNvSpPr>
            <p:nvPr/>
          </p:nvSpPr>
          <p:spPr bwMode="auto">
            <a:xfrm>
              <a:off x="4994" y="4422"/>
              <a:ext cx="4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4" name="Freeform 244"/>
            <p:cNvSpPr>
              <a:spLocks/>
            </p:cNvSpPr>
            <p:nvPr/>
          </p:nvSpPr>
          <p:spPr bwMode="auto">
            <a:xfrm>
              <a:off x="4785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5" name="Freeform 245"/>
            <p:cNvSpPr>
              <a:spLocks/>
            </p:cNvSpPr>
            <p:nvPr/>
          </p:nvSpPr>
          <p:spPr bwMode="auto">
            <a:xfrm>
              <a:off x="4574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6" name="Freeform 246"/>
            <p:cNvSpPr>
              <a:spLocks/>
            </p:cNvSpPr>
            <p:nvPr/>
          </p:nvSpPr>
          <p:spPr bwMode="auto">
            <a:xfrm>
              <a:off x="4363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7" name="Freeform 247"/>
            <p:cNvSpPr>
              <a:spLocks/>
            </p:cNvSpPr>
            <p:nvPr/>
          </p:nvSpPr>
          <p:spPr bwMode="auto">
            <a:xfrm>
              <a:off x="4152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8" name="Freeform 248"/>
            <p:cNvSpPr>
              <a:spLocks/>
            </p:cNvSpPr>
            <p:nvPr/>
          </p:nvSpPr>
          <p:spPr bwMode="auto">
            <a:xfrm>
              <a:off x="3943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69" name="Freeform 249"/>
            <p:cNvSpPr>
              <a:spLocks/>
            </p:cNvSpPr>
            <p:nvPr/>
          </p:nvSpPr>
          <p:spPr bwMode="auto">
            <a:xfrm>
              <a:off x="3732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0" name="Freeform 250"/>
            <p:cNvSpPr>
              <a:spLocks/>
            </p:cNvSpPr>
            <p:nvPr/>
          </p:nvSpPr>
          <p:spPr bwMode="auto">
            <a:xfrm>
              <a:off x="3521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1" name="Freeform 251"/>
            <p:cNvSpPr>
              <a:spLocks/>
            </p:cNvSpPr>
            <p:nvPr/>
          </p:nvSpPr>
          <p:spPr bwMode="auto">
            <a:xfrm>
              <a:off x="3312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2" name="Freeform 252"/>
            <p:cNvSpPr>
              <a:spLocks/>
            </p:cNvSpPr>
            <p:nvPr/>
          </p:nvSpPr>
          <p:spPr bwMode="auto">
            <a:xfrm>
              <a:off x="3159" y="4479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3" name="Freeform 253"/>
            <p:cNvSpPr>
              <a:spLocks/>
            </p:cNvSpPr>
            <p:nvPr/>
          </p:nvSpPr>
          <p:spPr bwMode="auto">
            <a:xfrm>
              <a:off x="4998" y="2951"/>
              <a:ext cx="0" cy="1584"/>
            </a:xfrm>
            <a:custGeom>
              <a:avLst/>
              <a:gdLst/>
              <a:ahLst/>
              <a:cxnLst>
                <a:cxn ang="0">
                  <a:pos x="0" y="1583"/>
                </a:cxn>
                <a:cxn ang="0">
                  <a:pos x="0" y="0"/>
                </a:cxn>
              </a:cxnLst>
              <a:rect l="0" t="0" r="r" b="b"/>
              <a:pathLst>
                <a:path h="1584">
                  <a:moveTo>
                    <a:pt x="0" y="158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4" name="Freeform 254"/>
            <p:cNvSpPr>
              <a:spLocks/>
            </p:cNvSpPr>
            <p:nvPr/>
          </p:nvSpPr>
          <p:spPr bwMode="auto">
            <a:xfrm>
              <a:off x="5114" y="3064"/>
              <a:ext cx="3003" cy="0"/>
            </a:xfrm>
            <a:custGeom>
              <a:avLst/>
              <a:gdLst/>
              <a:ahLst/>
              <a:cxnLst>
                <a:cxn ang="0">
                  <a:pos x="3003" y="0"/>
                </a:cxn>
                <a:cxn ang="0">
                  <a:pos x="0" y="0"/>
                </a:cxn>
              </a:cxnLst>
              <a:rect l="0" t="0" r="r" b="b"/>
              <a:pathLst>
                <a:path w="3003">
                  <a:moveTo>
                    <a:pt x="300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5" name="Freeform 255"/>
            <p:cNvSpPr>
              <a:spLocks/>
            </p:cNvSpPr>
            <p:nvPr/>
          </p:nvSpPr>
          <p:spPr bwMode="auto">
            <a:xfrm>
              <a:off x="5850" y="3688"/>
              <a:ext cx="1643" cy="0"/>
            </a:xfrm>
            <a:custGeom>
              <a:avLst/>
              <a:gdLst/>
              <a:ahLst/>
              <a:cxnLst>
                <a:cxn ang="0">
                  <a:pos x="1643" y="0"/>
                </a:cxn>
                <a:cxn ang="0">
                  <a:pos x="0" y="0"/>
                </a:cxn>
              </a:cxnLst>
              <a:rect l="0" t="0" r="r" b="b"/>
              <a:pathLst>
                <a:path w="1643">
                  <a:moveTo>
                    <a:pt x="164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6" name="Freeform 256"/>
            <p:cNvSpPr>
              <a:spLocks/>
            </p:cNvSpPr>
            <p:nvPr/>
          </p:nvSpPr>
          <p:spPr bwMode="auto">
            <a:xfrm>
              <a:off x="8002" y="4422"/>
              <a:ext cx="340" cy="113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340" y="112"/>
                </a:cxn>
                <a:cxn ang="0">
                  <a:pos x="340" y="0"/>
                </a:cxn>
                <a:cxn ang="0">
                  <a:pos x="227" y="0"/>
                </a:cxn>
              </a:cxnLst>
              <a:rect l="0" t="0" r="r" b="b"/>
              <a:pathLst>
                <a:path w="340" h="113">
                  <a:moveTo>
                    <a:pt x="0" y="112"/>
                  </a:moveTo>
                  <a:lnTo>
                    <a:pt x="340" y="112"/>
                  </a:lnTo>
                  <a:lnTo>
                    <a:pt x="340" y="0"/>
                  </a:lnTo>
                  <a:lnTo>
                    <a:pt x="2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7" name="Freeform 257"/>
            <p:cNvSpPr>
              <a:spLocks/>
            </p:cNvSpPr>
            <p:nvPr/>
          </p:nvSpPr>
          <p:spPr bwMode="auto">
            <a:xfrm>
              <a:off x="8002" y="2949"/>
              <a:ext cx="340" cy="115"/>
            </a:xfrm>
            <a:custGeom>
              <a:avLst/>
              <a:gdLst/>
              <a:ahLst/>
              <a:cxnLst>
                <a:cxn ang="0">
                  <a:pos x="227" y="115"/>
                </a:cxn>
                <a:cxn ang="0">
                  <a:pos x="340" y="115"/>
                </a:cxn>
                <a:cxn ang="0">
                  <a:pos x="340" y="0"/>
                </a:cxn>
                <a:cxn ang="0">
                  <a:pos x="0" y="0"/>
                </a:cxn>
              </a:cxnLst>
              <a:rect l="0" t="0" r="r" b="b"/>
              <a:pathLst>
                <a:path w="340" h="115">
                  <a:moveTo>
                    <a:pt x="227" y="115"/>
                  </a:moveTo>
                  <a:lnTo>
                    <a:pt x="340" y="115"/>
                  </a:lnTo>
                  <a:lnTo>
                    <a:pt x="340" y="0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8" name="Rectangle 258"/>
            <p:cNvSpPr>
              <a:spLocks/>
            </p:cNvSpPr>
            <p:nvPr/>
          </p:nvSpPr>
          <p:spPr bwMode="auto">
            <a:xfrm>
              <a:off x="2818" y="4422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79" name="Freeform 259"/>
            <p:cNvSpPr>
              <a:spLocks/>
            </p:cNvSpPr>
            <p:nvPr/>
          </p:nvSpPr>
          <p:spPr bwMode="auto">
            <a:xfrm>
              <a:off x="4998" y="4196"/>
              <a:ext cx="116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  <a:cxn ang="0">
                  <a:pos x="115" y="338"/>
                </a:cxn>
              </a:cxnLst>
              <a:rect l="0" t="0" r="r" b="b"/>
              <a:pathLst>
                <a:path w="116" h="339">
                  <a:moveTo>
                    <a:pt x="0" y="0"/>
                  </a:moveTo>
                  <a:lnTo>
                    <a:pt x="0" y="338"/>
                  </a:lnTo>
                  <a:lnTo>
                    <a:pt x="115" y="33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0" name="Freeform 260"/>
            <p:cNvSpPr>
              <a:spLocks/>
            </p:cNvSpPr>
            <p:nvPr/>
          </p:nvSpPr>
          <p:spPr bwMode="auto">
            <a:xfrm>
              <a:off x="5730" y="4501"/>
              <a:ext cx="34" cy="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3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1" name="Freeform 261"/>
            <p:cNvSpPr>
              <a:spLocks/>
            </p:cNvSpPr>
            <p:nvPr/>
          </p:nvSpPr>
          <p:spPr bwMode="auto">
            <a:xfrm>
              <a:off x="5629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2" name="Freeform 262"/>
            <p:cNvSpPr>
              <a:spLocks/>
            </p:cNvSpPr>
            <p:nvPr/>
          </p:nvSpPr>
          <p:spPr bwMode="auto">
            <a:xfrm>
              <a:off x="5531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3" name="Freeform 263"/>
            <p:cNvSpPr>
              <a:spLocks/>
            </p:cNvSpPr>
            <p:nvPr/>
          </p:nvSpPr>
          <p:spPr bwMode="auto">
            <a:xfrm>
              <a:off x="5430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4" name="Freeform 264"/>
            <p:cNvSpPr>
              <a:spLocks/>
            </p:cNvSpPr>
            <p:nvPr/>
          </p:nvSpPr>
          <p:spPr bwMode="auto">
            <a:xfrm>
              <a:off x="5329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5" name="Freeform 265"/>
            <p:cNvSpPr>
              <a:spLocks/>
            </p:cNvSpPr>
            <p:nvPr/>
          </p:nvSpPr>
          <p:spPr bwMode="auto">
            <a:xfrm>
              <a:off x="5229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6" name="Freeform 266"/>
            <p:cNvSpPr>
              <a:spLocks/>
            </p:cNvSpPr>
            <p:nvPr/>
          </p:nvSpPr>
          <p:spPr bwMode="auto">
            <a:xfrm>
              <a:off x="5169" y="4422"/>
              <a:ext cx="74" cy="74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4"/>
                </a:cxn>
              </a:cxnLst>
              <a:rect l="0" t="0" r="r" b="b"/>
              <a:pathLst>
                <a:path w="74" h="74">
                  <a:moveTo>
                    <a:pt x="74" y="0"/>
                  </a:moveTo>
                  <a:lnTo>
                    <a:pt x="0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7" name="Freeform 267"/>
            <p:cNvSpPr>
              <a:spLocks/>
            </p:cNvSpPr>
            <p:nvPr/>
          </p:nvSpPr>
          <p:spPr bwMode="auto">
            <a:xfrm>
              <a:off x="5732" y="4422"/>
              <a:ext cx="32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2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8" name="Freeform 268"/>
            <p:cNvSpPr>
              <a:spLocks/>
            </p:cNvSpPr>
            <p:nvPr/>
          </p:nvSpPr>
          <p:spPr bwMode="auto">
            <a:xfrm>
              <a:off x="5632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89" name="Freeform 269"/>
            <p:cNvSpPr>
              <a:spLocks/>
            </p:cNvSpPr>
            <p:nvPr/>
          </p:nvSpPr>
          <p:spPr bwMode="auto">
            <a:xfrm>
              <a:off x="5533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0" name="Freeform 270"/>
            <p:cNvSpPr>
              <a:spLocks/>
            </p:cNvSpPr>
            <p:nvPr/>
          </p:nvSpPr>
          <p:spPr bwMode="auto">
            <a:xfrm>
              <a:off x="5433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1" name="Freeform 271"/>
            <p:cNvSpPr>
              <a:spLocks/>
            </p:cNvSpPr>
            <p:nvPr/>
          </p:nvSpPr>
          <p:spPr bwMode="auto">
            <a:xfrm>
              <a:off x="5332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2" name="Freeform 272"/>
            <p:cNvSpPr>
              <a:spLocks/>
            </p:cNvSpPr>
            <p:nvPr/>
          </p:nvSpPr>
          <p:spPr bwMode="auto">
            <a:xfrm>
              <a:off x="5231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3" name="Freeform 273"/>
            <p:cNvSpPr>
              <a:spLocks/>
            </p:cNvSpPr>
            <p:nvPr/>
          </p:nvSpPr>
          <p:spPr bwMode="auto">
            <a:xfrm>
              <a:off x="5169" y="4460"/>
              <a:ext cx="76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4"/>
                </a:cxn>
              </a:cxnLst>
              <a:rect l="0" t="0" r="r" b="b"/>
              <a:pathLst>
                <a:path w="76" h="75">
                  <a:moveTo>
                    <a:pt x="0" y="0"/>
                  </a:moveTo>
                  <a:lnTo>
                    <a:pt x="76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4" name="Freeform 274"/>
            <p:cNvSpPr>
              <a:spLocks/>
            </p:cNvSpPr>
            <p:nvPr/>
          </p:nvSpPr>
          <p:spPr bwMode="auto">
            <a:xfrm>
              <a:off x="607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5" name="Freeform 275"/>
            <p:cNvSpPr>
              <a:spLocks/>
            </p:cNvSpPr>
            <p:nvPr/>
          </p:nvSpPr>
          <p:spPr bwMode="auto">
            <a:xfrm>
              <a:off x="624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6" name="Freeform 276"/>
            <p:cNvSpPr>
              <a:spLocks/>
            </p:cNvSpPr>
            <p:nvPr/>
          </p:nvSpPr>
          <p:spPr bwMode="auto">
            <a:xfrm>
              <a:off x="641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7" name="Freeform 277"/>
            <p:cNvSpPr>
              <a:spLocks/>
            </p:cNvSpPr>
            <p:nvPr/>
          </p:nvSpPr>
          <p:spPr bwMode="auto">
            <a:xfrm>
              <a:off x="658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8" name="Freeform 278"/>
            <p:cNvSpPr>
              <a:spLocks/>
            </p:cNvSpPr>
            <p:nvPr/>
          </p:nvSpPr>
          <p:spPr bwMode="auto">
            <a:xfrm>
              <a:off x="6757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599" name="Freeform 279"/>
            <p:cNvSpPr>
              <a:spLocks/>
            </p:cNvSpPr>
            <p:nvPr/>
          </p:nvSpPr>
          <p:spPr bwMode="auto">
            <a:xfrm>
              <a:off x="692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0" name="Freeform 280"/>
            <p:cNvSpPr>
              <a:spLocks/>
            </p:cNvSpPr>
            <p:nvPr/>
          </p:nvSpPr>
          <p:spPr bwMode="auto">
            <a:xfrm>
              <a:off x="709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1" name="Freeform 281"/>
            <p:cNvSpPr>
              <a:spLocks/>
            </p:cNvSpPr>
            <p:nvPr/>
          </p:nvSpPr>
          <p:spPr bwMode="auto">
            <a:xfrm>
              <a:off x="7493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2" name="Freeform 282"/>
            <p:cNvSpPr>
              <a:spLocks/>
            </p:cNvSpPr>
            <p:nvPr/>
          </p:nvSpPr>
          <p:spPr bwMode="auto">
            <a:xfrm>
              <a:off x="8117" y="4199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3" name="Freeform 283"/>
            <p:cNvSpPr>
              <a:spLocks/>
            </p:cNvSpPr>
            <p:nvPr/>
          </p:nvSpPr>
          <p:spPr bwMode="auto">
            <a:xfrm>
              <a:off x="8117" y="4256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4" name="Freeform 284"/>
            <p:cNvSpPr>
              <a:spLocks/>
            </p:cNvSpPr>
            <p:nvPr/>
          </p:nvSpPr>
          <p:spPr bwMode="auto">
            <a:xfrm>
              <a:off x="8117" y="3292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5" name="Freeform 285"/>
            <p:cNvSpPr>
              <a:spLocks/>
            </p:cNvSpPr>
            <p:nvPr/>
          </p:nvSpPr>
          <p:spPr bwMode="auto">
            <a:xfrm>
              <a:off x="8117" y="3235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6" name="Freeform 286"/>
            <p:cNvSpPr>
              <a:spLocks/>
            </p:cNvSpPr>
            <p:nvPr/>
          </p:nvSpPr>
          <p:spPr bwMode="auto">
            <a:xfrm>
              <a:off x="8287" y="4199"/>
              <a:ext cx="113" cy="619"/>
            </a:xfrm>
            <a:custGeom>
              <a:avLst/>
              <a:gdLst/>
              <a:ahLst/>
              <a:cxnLst>
                <a:cxn ang="0">
                  <a:pos x="112" y="618"/>
                </a:cxn>
                <a:cxn ang="0">
                  <a:pos x="112" y="172"/>
                </a:cxn>
                <a:cxn ang="0">
                  <a:pos x="0" y="172"/>
                </a:cxn>
                <a:cxn ang="0">
                  <a:pos x="0" y="0"/>
                </a:cxn>
              </a:cxnLst>
              <a:rect l="0" t="0" r="r" b="b"/>
              <a:pathLst>
                <a:path w="113" h="619">
                  <a:moveTo>
                    <a:pt x="112" y="618"/>
                  </a:moveTo>
                  <a:lnTo>
                    <a:pt x="112" y="172"/>
                  </a:lnTo>
                  <a:lnTo>
                    <a:pt x="0" y="17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7" name="Freeform 287"/>
            <p:cNvSpPr>
              <a:spLocks/>
            </p:cNvSpPr>
            <p:nvPr/>
          </p:nvSpPr>
          <p:spPr bwMode="auto">
            <a:xfrm>
              <a:off x="5169" y="3064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8" name="Freeform 288"/>
            <p:cNvSpPr>
              <a:spLocks/>
            </p:cNvSpPr>
            <p:nvPr/>
          </p:nvSpPr>
          <p:spPr bwMode="auto">
            <a:xfrm>
              <a:off x="3554" y="457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09" name="Freeform 289"/>
            <p:cNvSpPr>
              <a:spLocks/>
            </p:cNvSpPr>
            <p:nvPr/>
          </p:nvSpPr>
          <p:spPr bwMode="auto">
            <a:xfrm>
              <a:off x="3554" y="4779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0" name="Freeform 290"/>
            <p:cNvSpPr>
              <a:spLocks/>
            </p:cNvSpPr>
            <p:nvPr/>
          </p:nvSpPr>
          <p:spPr bwMode="auto">
            <a:xfrm>
              <a:off x="3554" y="4640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1" name="Freeform 291"/>
            <p:cNvSpPr>
              <a:spLocks/>
            </p:cNvSpPr>
            <p:nvPr/>
          </p:nvSpPr>
          <p:spPr bwMode="auto">
            <a:xfrm>
              <a:off x="3554" y="485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2" name="Freeform 292"/>
            <p:cNvSpPr>
              <a:spLocks/>
            </p:cNvSpPr>
            <p:nvPr/>
          </p:nvSpPr>
          <p:spPr bwMode="auto">
            <a:xfrm>
              <a:off x="2760" y="2949"/>
              <a:ext cx="5640" cy="1727"/>
            </a:xfrm>
            <a:custGeom>
              <a:avLst/>
              <a:gdLst/>
              <a:ahLst/>
              <a:cxnLst>
                <a:cxn ang="0">
                  <a:pos x="2408" y="1585"/>
                </a:cxn>
                <a:cxn ang="0">
                  <a:pos x="170" y="1585"/>
                </a:cxn>
                <a:cxn ang="0">
                  <a:pos x="170" y="1727"/>
                </a:cxn>
                <a:cxn ang="0">
                  <a:pos x="0" y="1727"/>
                </a:cxn>
                <a:cxn ang="0">
                  <a:pos x="0" y="1472"/>
                </a:cxn>
                <a:cxn ang="0">
                  <a:pos x="2238" y="1472"/>
                </a:cxn>
                <a:cxn ang="0">
                  <a:pos x="2238" y="2"/>
                </a:cxn>
                <a:cxn ang="0">
                  <a:pos x="5639" y="0"/>
                </a:cxn>
                <a:cxn ang="0">
                  <a:pos x="5639" y="170"/>
                </a:cxn>
                <a:cxn ang="0">
                  <a:pos x="5526" y="170"/>
                </a:cxn>
                <a:cxn ang="0">
                  <a:pos x="5526" y="342"/>
                </a:cxn>
              </a:cxnLst>
              <a:rect l="0" t="0" r="r" b="b"/>
              <a:pathLst>
                <a:path w="5640" h="1727">
                  <a:moveTo>
                    <a:pt x="2408" y="1585"/>
                  </a:moveTo>
                  <a:lnTo>
                    <a:pt x="170" y="1585"/>
                  </a:lnTo>
                  <a:lnTo>
                    <a:pt x="170" y="1727"/>
                  </a:lnTo>
                  <a:lnTo>
                    <a:pt x="0" y="1727"/>
                  </a:lnTo>
                  <a:lnTo>
                    <a:pt x="0" y="1472"/>
                  </a:lnTo>
                  <a:lnTo>
                    <a:pt x="2238" y="1472"/>
                  </a:lnTo>
                  <a:lnTo>
                    <a:pt x="2238" y="2"/>
                  </a:lnTo>
                  <a:lnTo>
                    <a:pt x="5639" y="0"/>
                  </a:lnTo>
                  <a:lnTo>
                    <a:pt x="5639" y="170"/>
                  </a:lnTo>
                  <a:lnTo>
                    <a:pt x="5526" y="170"/>
                  </a:lnTo>
                  <a:lnTo>
                    <a:pt x="5526" y="34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3" name="Freeform 293"/>
            <p:cNvSpPr>
              <a:spLocks/>
            </p:cNvSpPr>
            <p:nvPr/>
          </p:nvSpPr>
          <p:spPr bwMode="auto">
            <a:xfrm>
              <a:off x="8117" y="4199"/>
              <a:ext cx="112" cy="619"/>
            </a:xfrm>
            <a:custGeom>
              <a:avLst/>
              <a:gdLst/>
              <a:ahLst/>
              <a:cxnLst>
                <a:cxn ang="0">
                  <a:pos x="112" y="618"/>
                </a:cxn>
                <a:cxn ang="0">
                  <a:pos x="112" y="343"/>
                </a:cxn>
                <a:cxn ang="0">
                  <a:pos x="0" y="343"/>
                </a:cxn>
                <a:cxn ang="0">
                  <a:pos x="0" y="0"/>
                </a:cxn>
              </a:cxnLst>
              <a:rect l="0" t="0" r="r" b="b"/>
              <a:pathLst>
                <a:path w="112" h="619">
                  <a:moveTo>
                    <a:pt x="112" y="618"/>
                  </a:moveTo>
                  <a:lnTo>
                    <a:pt x="112" y="343"/>
                  </a:lnTo>
                  <a:lnTo>
                    <a:pt x="0" y="343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4" name="Freeform 294"/>
            <p:cNvSpPr>
              <a:spLocks/>
            </p:cNvSpPr>
            <p:nvPr/>
          </p:nvSpPr>
          <p:spPr bwMode="auto">
            <a:xfrm>
              <a:off x="8117" y="3064"/>
              <a:ext cx="0" cy="228"/>
            </a:xfrm>
            <a:custGeom>
              <a:avLst/>
              <a:gdLst/>
              <a:ahLst/>
              <a:cxnLst>
                <a:cxn ang="0">
                  <a:pos x="0" y="227"/>
                </a:cxn>
                <a:cxn ang="0">
                  <a:pos x="0" y="0"/>
                </a:cxn>
              </a:cxnLst>
              <a:rect l="0" t="0" r="r" b="b"/>
              <a:pathLst>
                <a:path h="228">
                  <a:moveTo>
                    <a:pt x="0" y="22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5" name="Freeform 295"/>
            <p:cNvSpPr>
              <a:spLocks/>
            </p:cNvSpPr>
            <p:nvPr/>
          </p:nvSpPr>
          <p:spPr bwMode="auto">
            <a:xfrm>
              <a:off x="5509" y="3376"/>
              <a:ext cx="1586" cy="0"/>
            </a:xfrm>
            <a:custGeom>
              <a:avLst/>
              <a:gdLst/>
              <a:ahLst/>
              <a:cxnLst>
                <a:cxn ang="0">
                  <a:pos x="1585" y="0"/>
                </a:cxn>
                <a:cxn ang="0">
                  <a:pos x="0" y="0"/>
                </a:cxn>
              </a:cxnLst>
              <a:rect l="0" t="0" r="r" b="b"/>
              <a:pathLst>
                <a:path w="1586">
                  <a:moveTo>
                    <a:pt x="158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6" name="Freeform 296"/>
            <p:cNvSpPr>
              <a:spLocks/>
            </p:cNvSpPr>
            <p:nvPr/>
          </p:nvSpPr>
          <p:spPr bwMode="auto">
            <a:xfrm>
              <a:off x="5555" y="3333"/>
              <a:ext cx="0" cy="8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29"/>
                </a:cxn>
              </a:cxnLst>
              <a:rect l="0" t="0" r="r" b="b"/>
              <a:pathLst>
                <a:path h="830">
                  <a:moveTo>
                    <a:pt x="0" y="0"/>
                  </a:moveTo>
                  <a:lnTo>
                    <a:pt x="0" y="82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7" name="Freeform 297"/>
            <p:cNvSpPr>
              <a:spLocks/>
            </p:cNvSpPr>
            <p:nvPr/>
          </p:nvSpPr>
          <p:spPr bwMode="auto">
            <a:xfrm>
              <a:off x="5512" y="3798"/>
              <a:ext cx="1924" cy="312"/>
            </a:xfrm>
            <a:custGeom>
              <a:avLst/>
              <a:gdLst/>
              <a:ahLst/>
              <a:cxnLst>
                <a:cxn ang="0">
                  <a:pos x="0" y="311"/>
                </a:cxn>
                <a:cxn ang="0">
                  <a:pos x="1923" y="311"/>
                </a:cxn>
                <a:cxn ang="0">
                  <a:pos x="1753" y="0"/>
                </a:cxn>
              </a:cxnLst>
              <a:rect l="0" t="0" r="r" b="b"/>
              <a:pathLst>
                <a:path w="1924" h="312">
                  <a:moveTo>
                    <a:pt x="0" y="311"/>
                  </a:moveTo>
                  <a:lnTo>
                    <a:pt x="1923" y="311"/>
                  </a:lnTo>
                  <a:lnTo>
                    <a:pt x="175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8" name="Freeform 298"/>
            <p:cNvSpPr>
              <a:spLocks/>
            </p:cNvSpPr>
            <p:nvPr/>
          </p:nvSpPr>
          <p:spPr bwMode="auto">
            <a:xfrm>
              <a:off x="7265" y="4110"/>
              <a:ext cx="171" cy="312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311"/>
                </a:cxn>
              </a:cxnLst>
              <a:rect l="0" t="0" r="r" b="b"/>
              <a:pathLst>
                <a:path w="171" h="312">
                  <a:moveTo>
                    <a:pt x="170" y="0"/>
                  </a:moveTo>
                  <a:lnTo>
                    <a:pt x="0" y="31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19" name="Freeform 299"/>
            <p:cNvSpPr>
              <a:spLocks/>
            </p:cNvSpPr>
            <p:nvPr/>
          </p:nvSpPr>
          <p:spPr bwMode="auto">
            <a:xfrm>
              <a:off x="7045" y="3323"/>
              <a:ext cx="103" cy="103"/>
            </a:xfrm>
            <a:custGeom>
              <a:avLst/>
              <a:gdLst/>
              <a:ahLst/>
              <a:cxnLst>
                <a:cxn ang="0">
                  <a:pos x="50" y="103"/>
                </a:cxn>
                <a:cxn ang="0">
                  <a:pos x="71" y="100"/>
                </a:cxn>
                <a:cxn ang="0">
                  <a:pos x="88" y="88"/>
                </a:cxn>
                <a:cxn ang="0">
                  <a:pos x="98" y="71"/>
                </a:cxn>
                <a:cxn ang="0">
                  <a:pos x="103" y="52"/>
                </a:cxn>
                <a:cxn ang="0">
                  <a:pos x="98" y="31"/>
                </a:cxn>
                <a:cxn ang="0">
                  <a:pos x="88" y="14"/>
                </a:cxn>
                <a:cxn ang="0">
                  <a:pos x="71" y="4"/>
                </a:cxn>
                <a:cxn ang="0">
                  <a:pos x="50" y="0"/>
                </a:cxn>
                <a:cxn ang="0">
                  <a:pos x="31" y="4"/>
                </a:cxn>
                <a:cxn ang="0">
                  <a:pos x="14" y="14"/>
                </a:cxn>
                <a:cxn ang="0">
                  <a:pos x="2" y="31"/>
                </a:cxn>
                <a:cxn ang="0">
                  <a:pos x="0" y="52"/>
                </a:cxn>
                <a:cxn ang="0">
                  <a:pos x="2" y="71"/>
                </a:cxn>
                <a:cxn ang="0">
                  <a:pos x="14" y="88"/>
                </a:cxn>
                <a:cxn ang="0">
                  <a:pos x="31" y="100"/>
                </a:cxn>
                <a:cxn ang="0">
                  <a:pos x="50" y="103"/>
                </a:cxn>
              </a:cxnLst>
              <a:rect l="0" t="0" r="r" b="b"/>
              <a:pathLst>
                <a:path w="103" h="103">
                  <a:moveTo>
                    <a:pt x="50" y="103"/>
                  </a:moveTo>
                  <a:lnTo>
                    <a:pt x="71" y="100"/>
                  </a:lnTo>
                  <a:lnTo>
                    <a:pt x="88" y="88"/>
                  </a:lnTo>
                  <a:lnTo>
                    <a:pt x="98" y="71"/>
                  </a:lnTo>
                  <a:lnTo>
                    <a:pt x="103" y="52"/>
                  </a:lnTo>
                  <a:lnTo>
                    <a:pt x="98" y="31"/>
                  </a:lnTo>
                  <a:lnTo>
                    <a:pt x="88" y="14"/>
                  </a:lnTo>
                  <a:lnTo>
                    <a:pt x="71" y="4"/>
                  </a:lnTo>
                  <a:lnTo>
                    <a:pt x="50" y="0"/>
                  </a:lnTo>
                  <a:lnTo>
                    <a:pt x="31" y="4"/>
                  </a:lnTo>
                  <a:lnTo>
                    <a:pt x="14" y="14"/>
                  </a:lnTo>
                  <a:lnTo>
                    <a:pt x="2" y="31"/>
                  </a:lnTo>
                  <a:lnTo>
                    <a:pt x="0" y="52"/>
                  </a:lnTo>
                  <a:lnTo>
                    <a:pt x="2" y="71"/>
                  </a:lnTo>
                  <a:lnTo>
                    <a:pt x="14" y="88"/>
                  </a:lnTo>
                  <a:lnTo>
                    <a:pt x="31" y="100"/>
                  </a:lnTo>
                  <a:lnTo>
                    <a:pt x="50" y="10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0" name="Freeform 300"/>
            <p:cNvSpPr>
              <a:spLocks/>
            </p:cNvSpPr>
            <p:nvPr/>
          </p:nvSpPr>
          <p:spPr bwMode="auto">
            <a:xfrm>
              <a:off x="8229" y="4818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1" name="Freeform 301"/>
            <p:cNvSpPr>
              <a:spLocks/>
            </p:cNvSpPr>
            <p:nvPr/>
          </p:nvSpPr>
          <p:spPr bwMode="auto">
            <a:xfrm>
              <a:off x="8369" y="6403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2" name="Freeform 302"/>
            <p:cNvSpPr>
              <a:spLocks/>
            </p:cNvSpPr>
            <p:nvPr/>
          </p:nvSpPr>
          <p:spPr bwMode="auto">
            <a:xfrm>
              <a:off x="8292" y="6427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3" name="Freeform 303"/>
            <p:cNvSpPr>
              <a:spLocks/>
            </p:cNvSpPr>
            <p:nvPr/>
          </p:nvSpPr>
          <p:spPr bwMode="auto">
            <a:xfrm>
              <a:off x="8342" y="657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4" name="Freeform 304"/>
            <p:cNvSpPr>
              <a:spLocks/>
            </p:cNvSpPr>
            <p:nvPr/>
          </p:nvSpPr>
          <p:spPr bwMode="auto">
            <a:xfrm>
              <a:off x="8342" y="6478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5" name="Freeform 305"/>
            <p:cNvSpPr>
              <a:spLocks/>
            </p:cNvSpPr>
            <p:nvPr/>
          </p:nvSpPr>
          <p:spPr bwMode="auto">
            <a:xfrm>
              <a:off x="8342" y="6777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6" name="Freeform 306"/>
            <p:cNvSpPr>
              <a:spLocks/>
            </p:cNvSpPr>
            <p:nvPr/>
          </p:nvSpPr>
          <p:spPr bwMode="auto">
            <a:xfrm>
              <a:off x="8229" y="6866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7" name="Freeform 307"/>
            <p:cNvSpPr>
              <a:spLocks/>
            </p:cNvSpPr>
            <p:nvPr/>
          </p:nvSpPr>
          <p:spPr bwMode="auto">
            <a:xfrm>
              <a:off x="8229" y="7065"/>
              <a:ext cx="17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16" y="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8" name="Freeform 308"/>
            <p:cNvSpPr>
              <a:spLocks/>
            </p:cNvSpPr>
            <p:nvPr/>
          </p:nvSpPr>
          <p:spPr bwMode="auto">
            <a:xfrm>
              <a:off x="8366" y="6703"/>
              <a:ext cx="34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1"/>
                </a:cxn>
              </a:cxnLst>
              <a:rect l="0" t="0" r="r" b="b"/>
              <a:pathLst>
                <a:path w="34" h="31">
                  <a:moveTo>
                    <a:pt x="0" y="0"/>
                  </a:moveTo>
                  <a:lnTo>
                    <a:pt x="33" y="31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29" name="Freeform 309"/>
            <p:cNvSpPr>
              <a:spLocks/>
            </p:cNvSpPr>
            <p:nvPr/>
          </p:nvSpPr>
          <p:spPr bwMode="auto">
            <a:xfrm>
              <a:off x="8268" y="6804"/>
              <a:ext cx="125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0" name="Freeform 310"/>
            <p:cNvSpPr>
              <a:spLocks/>
            </p:cNvSpPr>
            <p:nvPr/>
          </p:nvSpPr>
          <p:spPr bwMode="auto">
            <a:xfrm>
              <a:off x="8229" y="6965"/>
              <a:ext cx="63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64"/>
                </a:cxn>
              </a:cxnLst>
              <a:rect l="0" t="0" r="r" b="b"/>
              <a:pathLst>
                <a:path w="63" h="64">
                  <a:moveTo>
                    <a:pt x="0" y="0"/>
                  </a:moveTo>
                  <a:lnTo>
                    <a:pt x="62" y="64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1" name="Freeform 311"/>
            <p:cNvSpPr>
              <a:spLocks/>
            </p:cNvSpPr>
            <p:nvPr/>
          </p:nvSpPr>
          <p:spPr bwMode="auto">
            <a:xfrm>
              <a:off x="8318" y="705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2" name="Freeform 312"/>
            <p:cNvSpPr>
              <a:spLocks/>
            </p:cNvSpPr>
            <p:nvPr/>
          </p:nvSpPr>
          <p:spPr bwMode="auto">
            <a:xfrm>
              <a:off x="8342" y="7080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3" name="Freeform 313"/>
            <p:cNvSpPr>
              <a:spLocks/>
            </p:cNvSpPr>
            <p:nvPr/>
          </p:nvSpPr>
          <p:spPr bwMode="auto">
            <a:xfrm>
              <a:off x="8328" y="6792"/>
              <a:ext cx="14" cy="1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6"/>
                </a:cxn>
              </a:cxnLst>
              <a:rect l="0" t="0" r="r" b="b"/>
              <a:pathLst>
                <a:path w="14" h="17">
                  <a:moveTo>
                    <a:pt x="14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4" name="Freeform 314"/>
            <p:cNvSpPr>
              <a:spLocks/>
            </p:cNvSpPr>
            <p:nvPr/>
          </p:nvSpPr>
          <p:spPr bwMode="auto">
            <a:xfrm>
              <a:off x="8229" y="669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5" name="Freeform 315"/>
            <p:cNvSpPr>
              <a:spLocks/>
            </p:cNvSpPr>
            <p:nvPr/>
          </p:nvSpPr>
          <p:spPr bwMode="auto">
            <a:xfrm>
              <a:off x="8229" y="6593"/>
              <a:ext cx="113" cy="112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2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6" name="Freeform 316"/>
            <p:cNvSpPr>
              <a:spLocks/>
            </p:cNvSpPr>
            <p:nvPr/>
          </p:nvSpPr>
          <p:spPr bwMode="auto">
            <a:xfrm>
              <a:off x="8229" y="649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7" name="Freeform 317"/>
            <p:cNvSpPr>
              <a:spLocks/>
            </p:cNvSpPr>
            <p:nvPr/>
          </p:nvSpPr>
          <p:spPr bwMode="auto">
            <a:xfrm>
              <a:off x="8229" y="6468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8" name="Freeform 318"/>
            <p:cNvSpPr>
              <a:spLocks/>
            </p:cNvSpPr>
            <p:nvPr/>
          </p:nvSpPr>
          <p:spPr bwMode="auto">
            <a:xfrm>
              <a:off x="8311" y="6468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39" name="Freeform 319"/>
            <p:cNvSpPr>
              <a:spLocks/>
            </p:cNvSpPr>
            <p:nvPr/>
          </p:nvSpPr>
          <p:spPr bwMode="auto">
            <a:xfrm>
              <a:off x="8229" y="6485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0" name="Freeform 320"/>
            <p:cNvSpPr>
              <a:spLocks/>
            </p:cNvSpPr>
            <p:nvPr/>
          </p:nvSpPr>
          <p:spPr bwMode="auto">
            <a:xfrm>
              <a:off x="8229" y="6586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1" name="Freeform 321"/>
            <p:cNvSpPr>
              <a:spLocks/>
            </p:cNvSpPr>
            <p:nvPr/>
          </p:nvSpPr>
          <p:spPr bwMode="auto">
            <a:xfrm>
              <a:off x="8229" y="6686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2" name="Freeform 322"/>
            <p:cNvSpPr>
              <a:spLocks/>
            </p:cNvSpPr>
            <p:nvPr/>
          </p:nvSpPr>
          <p:spPr bwMode="auto">
            <a:xfrm>
              <a:off x="8229" y="6787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3" name="Rectangle 323"/>
            <p:cNvSpPr>
              <a:spLocks/>
            </p:cNvSpPr>
            <p:nvPr/>
          </p:nvSpPr>
          <p:spPr bwMode="auto">
            <a:xfrm>
              <a:off x="8229" y="6463"/>
              <a:ext cx="112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4" name="Freeform 324"/>
            <p:cNvSpPr>
              <a:spLocks/>
            </p:cNvSpPr>
            <p:nvPr/>
          </p:nvSpPr>
          <p:spPr bwMode="auto">
            <a:xfrm>
              <a:off x="8090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5" name="Freeform 325"/>
            <p:cNvSpPr>
              <a:spLocks/>
            </p:cNvSpPr>
            <p:nvPr/>
          </p:nvSpPr>
          <p:spPr bwMode="auto">
            <a:xfrm>
              <a:off x="7879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6" name="Freeform 326"/>
            <p:cNvSpPr>
              <a:spLocks/>
            </p:cNvSpPr>
            <p:nvPr/>
          </p:nvSpPr>
          <p:spPr bwMode="auto">
            <a:xfrm>
              <a:off x="8021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7" name="Freeform 327"/>
            <p:cNvSpPr>
              <a:spLocks/>
            </p:cNvSpPr>
            <p:nvPr/>
          </p:nvSpPr>
          <p:spPr bwMode="auto">
            <a:xfrm>
              <a:off x="7671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8" name="Freeform 328"/>
            <p:cNvSpPr>
              <a:spLocks/>
            </p:cNvSpPr>
            <p:nvPr/>
          </p:nvSpPr>
          <p:spPr bwMode="auto">
            <a:xfrm>
              <a:off x="7810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49" name="Freeform 329"/>
            <p:cNvSpPr>
              <a:spLocks/>
            </p:cNvSpPr>
            <p:nvPr/>
          </p:nvSpPr>
          <p:spPr bwMode="auto">
            <a:xfrm>
              <a:off x="7459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0" name="Freeform 330"/>
            <p:cNvSpPr>
              <a:spLocks/>
            </p:cNvSpPr>
            <p:nvPr/>
          </p:nvSpPr>
          <p:spPr bwMode="auto">
            <a:xfrm>
              <a:off x="7599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1" name="Freeform 331"/>
            <p:cNvSpPr>
              <a:spLocks/>
            </p:cNvSpPr>
            <p:nvPr/>
          </p:nvSpPr>
          <p:spPr bwMode="auto">
            <a:xfrm>
              <a:off x="7248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2" name="Freeform 332"/>
            <p:cNvSpPr>
              <a:spLocks/>
            </p:cNvSpPr>
            <p:nvPr/>
          </p:nvSpPr>
          <p:spPr bwMode="auto">
            <a:xfrm>
              <a:off x="7390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3" name="Freeform 333"/>
            <p:cNvSpPr>
              <a:spLocks/>
            </p:cNvSpPr>
            <p:nvPr/>
          </p:nvSpPr>
          <p:spPr bwMode="auto">
            <a:xfrm>
              <a:off x="7040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4" name="Freeform 334"/>
            <p:cNvSpPr>
              <a:spLocks/>
            </p:cNvSpPr>
            <p:nvPr/>
          </p:nvSpPr>
          <p:spPr bwMode="auto">
            <a:xfrm>
              <a:off x="7179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5" name="Freeform 335"/>
            <p:cNvSpPr>
              <a:spLocks/>
            </p:cNvSpPr>
            <p:nvPr/>
          </p:nvSpPr>
          <p:spPr bwMode="auto">
            <a:xfrm>
              <a:off x="6829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6" name="Freeform 336"/>
            <p:cNvSpPr>
              <a:spLocks/>
            </p:cNvSpPr>
            <p:nvPr/>
          </p:nvSpPr>
          <p:spPr bwMode="auto">
            <a:xfrm>
              <a:off x="6968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7" name="Freeform 337"/>
            <p:cNvSpPr>
              <a:spLocks/>
            </p:cNvSpPr>
            <p:nvPr/>
          </p:nvSpPr>
          <p:spPr bwMode="auto">
            <a:xfrm>
              <a:off x="6618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8" name="Freeform 338"/>
            <p:cNvSpPr>
              <a:spLocks/>
            </p:cNvSpPr>
            <p:nvPr/>
          </p:nvSpPr>
          <p:spPr bwMode="auto">
            <a:xfrm>
              <a:off x="6759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59" name="Freeform 339"/>
            <p:cNvSpPr>
              <a:spLocks/>
            </p:cNvSpPr>
            <p:nvPr/>
          </p:nvSpPr>
          <p:spPr bwMode="auto">
            <a:xfrm>
              <a:off x="6406" y="6689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0" name="Freeform 340"/>
            <p:cNvSpPr>
              <a:spLocks/>
            </p:cNvSpPr>
            <p:nvPr/>
          </p:nvSpPr>
          <p:spPr bwMode="auto">
            <a:xfrm>
              <a:off x="6548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1" name="Freeform 341"/>
            <p:cNvSpPr>
              <a:spLocks/>
            </p:cNvSpPr>
            <p:nvPr/>
          </p:nvSpPr>
          <p:spPr bwMode="auto">
            <a:xfrm>
              <a:off x="6198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2" name="Freeform 342"/>
            <p:cNvSpPr>
              <a:spLocks/>
            </p:cNvSpPr>
            <p:nvPr/>
          </p:nvSpPr>
          <p:spPr bwMode="auto">
            <a:xfrm>
              <a:off x="6337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3" name="Freeform 343"/>
            <p:cNvSpPr>
              <a:spLocks/>
            </p:cNvSpPr>
            <p:nvPr/>
          </p:nvSpPr>
          <p:spPr bwMode="auto">
            <a:xfrm>
              <a:off x="5987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4" name="Freeform 344"/>
            <p:cNvSpPr>
              <a:spLocks/>
            </p:cNvSpPr>
            <p:nvPr/>
          </p:nvSpPr>
          <p:spPr bwMode="auto">
            <a:xfrm>
              <a:off x="6128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5" name="Freeform 345"/>
            <p:cNvSpPr>
              <a:spLocks/>
            </p:cNvSpPr>
            <p:nvPr/>
          </p:nvSpPr>
          <p:spPr bwMode="auto">
            <a:xfrm>
              <a:off x="5776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6" name="Freeform 346"/>
            <p:cNvSpPr>
              <a:spLocks/>
            </p:cNvSpPr>
            <p:nvPr/>
          </p:nvSpPr>
          <p:spPr bwMode="auto">
            <a:xfrm>
              <a:off x="5917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7" name="Freeform 347"/>
            <p:cNvSpPr>
              <a:spLocks/>
            </p:cNvSpPr>
            <p:nvPr/>
          </p:nvSpPr>
          <p:spPr bwMode="auto">
            <a:xfrm>
              <a:off x="5567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8" name="Freeform 348"/>
            <p:cNvSpPr>
              <a:spLocks/>
            </p:cNvSpPr>
            <p:nvPr/>
          </p:nvSpPr>
          <p:spPr bwMode="auto">
            <a:xfrm>
              <a:off x="5706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69" name="Freeform 349"/>
            <p:cNvSpPr>
              <a:spLocks/>
            </p:cNvSpPr>
            <p:nvPr/>
          </p:nvSpPr>
          <p:spPr bwMode="auto">
            <a:xfrm>
              <a:off x="5222" y="6720"/>
              <a:ext cx="88" cy="89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88"/>
                </a:cxn>
              </a:cxnLst>
              <a:rect l="0" t="0" r="r" b="b"/>
              <a:pathLst>
                <a:path w="88" h="89">
                  <a:moveTo>
                    <a:pt x="88" y="0"/>
                  </a:moveTo>
                  <a:lnTo>
                    <a:pt x="0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0" name="Freeform 350"/>
            <p:cNvSpPr>
              <a:spLocks/>
            </p:cNvSpPr>
            <p:nvPr/>
          </p:nvSpPr>
          <p:spPr bwMode="auto">
            <a:xfrm>
              <a:off x="5121" y="6696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1" name="Freeform 351"/>
            <p:cNvSpPr>
              <a:spLocks/>
            </p:cNvSpPr>
            <p:nvPr/>
          </p:nvSpPr>
          <p:spPr bwMode="auto">
            <a:xfrm>
              <a:off x="5022" y="669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2" name="Freeform 352"/>
            <p:cNvSpPr>
              <a:spLocks/>
            </p:cNvSpPr>
            <p:nvPr/>
          </p:nvSpPr>
          <p:spPr bwMode="auto">
            <a:xfrm>
              <a:off x="4972" y="6696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3" name="Freeform 353"/>
            <p:cNvSpPr>
              <a:spLocks/>
            </p:cNvSpPr>
            <p:nvPr/>
          </p:nvSpPr>
          <p:spPr bwMode="auto">
            <a:xfrm>
              <a:off x="5233" y="6696"/>
              <a:ext cx="77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6"/>
                </a:cxn>
              </a:cxnLst>
              <a:rect l="0" t="0" r="r" b="b"/>
              <a:pathLst>
                <a:path w="77" h="77">
                  <a:moveTo>
                    <a:pt x="0" y="0"/>
                  </a:moveTo>
                  <a:lnTo>
                    <a:pt x="76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4" name="Freeform 354"/>
            <p:cNvSpPr>
              <a:spLocks/>
            </p:cNvSpPr>
            <p:nvPr/>
          </p:nvSpPr>
          <p:spPr bwMode="auto">
            <a:xfrm>
              <a:off x="5133" y="6696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5" name="Freeform 355"/>
            <p:cNvSpPr>
              <a:spLocks/>
            </p:cNvSpPr>
            <p:nvPr/>
          </p:nvSpPr>
          <p:spPr bwMode="auto">
            <a:xfrm>
              <a:off x="5032" y="6696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6" name="Freeform 356"/>
            <p:cNvSpPr>
              <a:spLocks/>
            </p:cNvSpPr>
            <p:nvPr/>
          </p:nvSpPr>
          <p:spPr bwMode="auto">
            <a:xfrm>
              <a:off x="4972" y="6734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7" name="Freeform 357"/>
            <p:cNvSpPr>
              <a:spLocks/>
            </p:cNvSpPr>
            <p:nvPr/>
          </p:nvSpPr>
          <p:spPr bwMode="auto">
            <a:xfrm>
              <a:off x="4972" y="6689"/>
              <a:ext cx="338" cy="115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338" y="115"/>
                </a:cxn>
              </a:cxnLst>
              <a:rect l="0" t="0" r="r" b="b"/>
              <a:pathLst>
                <a:path w="338" h="115">
                  <a:moveTo>
                    <a:pt x="338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338" y="11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8" name="Freeform 358"/>
            <p:cNvSpPr>
              <a:spLocks/>
            </p:cNvSpPr>
            <p:nvPr/>
          </p:nvSpPr>
          <p:spPr bwMode="auto">
            <a:xfrm>
              <a:off x="5356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79" name="Freeform 359"/>
            <p:cNvSpPr>
              <a:spLocks/>
            </p:cNvSpPr>
            <p:nvPr/>
          </p:nvSpPr>
          <p:spPr bwMode="auto">
            <a:xfrm>
              <a:off x="4936" y="6689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0" name="Freeform 360"/>
            <p:cNvSpPr>
              <a:spLocks/>
            </p:cNvSpPr>
            <p:nvPr/>
          </p:nvSpPr>
          <p:spPr bwMode="auto">
            <a:xfrm>
              <a:off x="5495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1" name="Freeform 361"/>
            <p:cNvSpPr>
              <a:spLocks/>
            </p:cNvSpPr>
            <p:nvPr/>
          </p:nvSpPr>
          <p:spPr bwMode="auto">
            <a:xfrm>
              <a:off x="5310" y="6715"/>
              <a:ext cx="89" cy="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88"/>
                </a:cxn>
              </a:cxnLst>
              <a:rect l="0" t="0" r="r" b="b"/>
              <a:pathLst>
                <a:path w="89" h="89">
                  <a:moveTo>
                    <a:pt x="0" y="0"/>
                  </a:moveTo>
                  <a:lnTo>
                    <a:pt x="88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2" name="Freeform 362"/>
            <p:cNvSpPr>
              <a:spLocks/>
            </p:cNvSpPr>
            <p:nvPr/>
          </p:nvSpPr>
          <p:spPr bwMode="auto">
            <a:xfrm>
              <a:off x="4725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3" name="Freeform 363"/>
            <p:cNvSpPr>
              <a:spLocks/>
            </p:cNvSpPr>
            <p:nvPr/>
          </p:nvSpPr>
          <p:spPr bwMode="auto">
            <a:xfrm>
              <a:off x="4864" y="6689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4" name="Freeform 364"/>
            <p:cNvSpPr>
              <a:spLocks/>
            </p:cNvSpPr>
            <p:nvPr/>
          </p:nvSpPr>
          <p:spPr bwMode="auto">
            <a:xfrm>
              <a:off x="4514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5" name="Freeform 365"/>
            <p:cNvSpPr>
              <a:spLocks/>
            </p:cNvSpPr>
            <p:nvPr/>
          </p:nvSpPr>
          <p:spPr bwMode="auto">
            <a:xfrm>
              <a:off x="4655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6" name="Freeform 366"/>
            <p:cNvSpPr>
              <a:spLocks/>
            </p:cNvSpPr>
            <p:nvPr/>
          </p:nvSpPr>
          <p:spPr bwMode="auto">
            <a:xfrm>
              <a:off x="4305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7" name="Freeform 367"/>
            <p:cNvSpPr>
              <a:spLocks/>
            </p:cNvSpPr>
            <p:nvPr/>
          </p:nvSpPr>
          <p:spPr bwMode="auto">
            <a:xfrm>
              <a:off x="4444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8" name="Freeform 368"/>
            <p:cNvSpPr>
              <a:spLocks/>
            </p:cNvSpPr>
            <p:nvPr/>
          </p:nvSpPr>
          <p:spPr bwMode="auto">
            <a:xfrm>
              <a:off x="4094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89" name="Freeform 369"/>
            <p:cNvSpPr>
              <a:spLocks/>
            </p:cNvSpPr>
            <p:nvPr/>
          </p:nvSpPr>
          <p:spPr bwMode="auto">
            <a:xfrm>
              <a:off x="4233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0" name="Freeform 370"/>
            <p:cNvSpPr>
              <a:spLocks/>
            </p:cNvSpPr>
            <p:nvPr/>
          </p:nvSpPr>
          <p:spPr bwMode="auto">
            <a:xfrm>
              <a:off x="3883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1" name="Freeform 371"/>
            <p:cNvSpPr>
              <a:spLocks/>
            </p:cNvSpPr>
            <p:nvPr/>
          </p:nvSpPr>
          <p:spPr bwMode="auto">
            <a:xfrm>
              <a:off x="4025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2" name="Freeform 372"/>
            <p:cNvSpPr>
              <a:spLocks/>
            </p:cNvSpPr>
            <p:nvPr/>
          </p:nvSpPr>
          <p:spPr bwMode="auto">
            <a:xfrm>
              <a:off x="3672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3" name="Freeform 373"/>
            <p:cNvSpPr>
              <a:spLocks/>
            </p:cNvSpPr>
            <p:nvPr/>
          </p:nvSpPr>
          <p:spPr bwMode="auto">
            <a:xfrm>
              <a:off x="3813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4" name="Freeform 374"/>
            <p:cNvSpPr>
              <a:spLocks/>
            </p:cNvSpPr>
            <p:nvPr/>
          </p:nvSpPr>
          <p:spPr bwMode="auto">
            <a:xfrm>
              <a:off x="3463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5" name="Freeform 375"/>
            <p:cNvSpPr>
              <a:spLocks/>
            </p:cNvSpPr>
            <p:nvPr/>
          </p:nvSpPr>
          <p:spPr bwMode="auto">
            <a:xfrm>
              <a:off x="3602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6" name="Freeform 376"/>
            <p:cNvSpPr>
              <a:spLocks/>
            </p:cNvSpPr>
            <p:nvPr/>
          </p:nvSpPr>
          <p:spPr bwMode="auto">
            <a:xfrm>
              <a:off x="3252" y="668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7" name="Freeform 377"/>
            <p:cNvSpPr>
              <a:spLocks/>
            </p:cNvSpPr>
            <p:nvPr/>
          </p:nvSpPr>
          <p:spPr bwMode="auto">
            <a:xfrm>
              <a:off x="3394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8" name="Freeform 378"/>
            <p:cNvSpPr>
              <a:spLocks/>
            </p:cNvSpPr>
            <p:nvPr/>
          </p:nvSpPr>
          <p:spPr bwMode="auto">
            <a:xfrm>
              <a:off x="3041" y="668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699" name="Freeform 379"/>
            <p:cNvSpPr>
              <a:spLocks/>
            </p:cNvSpPr>
            <p:nvPr/>
          </p:nvSpPr>
          <p:spPr bwMode="auto">
            <a:xfrm>
              <a:off x="3183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0" name="Freeform 380"/>
            <p:cNvSpPr>
              <a:spLocks/>
            </p:cNvSpPr>
            <p:nvPr/>
          </p:nvSpPr>
          <p:spPr bwMode="auto">
            <a:xfrm>
              <a:off x="2880" y="6526"/>
              <a:ext cx="51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1" name="Freeform 381"/>
            <p:cNvSpPr>
              <a:spLocks/>
            </p:cNvSpPr>
            <p:nvPr/>
          </p:nvSpPr>
          <p:spPr bwMode="auto">
            <a:xfrm>
              <a:off x="2832" y="657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2" name="Freeform 382"/>
            <p:cNvSpPr>
              <a:spLocks/>
            </p:cNvSpPr>
            <p:nvPr/>
          </p:nvSpPr>
          <p:spPr bwMode="auto">
            <a:xfrm>
              <a:off x="2760" y="6607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3" name="Freeform 383"/>
            <p:cNvSpPr>
              <a:spLocks/>
            </p:cNvSpPr>
            <p:nvPr/>
          </p:nvSpPr>
          <p:spPr bwMode="auto">
            <a:xfrm>
              <a:off x="2780" y="6526"/>
              <a:ext cx="28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26"/>
                </a:cxn>
              </a:cxnLst>
              <a:rect l="0" t="0" r="r" b="b"/>
              <a:pathLst>
                <a:path w="28" h="26">
                  <a:moveTo>
                    <a:pt x="0" y="0"/>
                  </a:moveTo>
                  <a:lnTo>
                    <a:pt x="28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4" name="Freeform 384"/>
            <p:cNvSpPr>
              <a:spLocks/>
            </p:cNvSpPr>
            <p:nvPr/>
          </p:nvSpPr>
          <p:spPr bwMode="auto">
            <a:xfrm>
              <a:off x="2760" y="6806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5" name="Freeform 385"/>
            <p:cNvSpPr>
              <a:spLocks/>
            </p:cNvSpPr>
            <p:nvPr/>
          </p:nvSpPr>
          <p:spPr bwMode="auto">
            <a:xfrm>
              <a:off x="2760" y="6705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6" name="Freeform 386"/>
            <p:cNvSpPr>
              <a:spLocks/>
            </p:cNvSpPr>
            <p:nvPr/>
          </p:nvSpPr>
          <p:spPr bwMode="auto">
            <a:xfrm>
              <a:off x="2760" y="6907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7" name="Freeform 387"/>
            <p:cNvSpPr>
              <a:spLocks/>
            </p:cNvSpPr>
            <p:nvPr/>
          </p:nvSpPr>
          <p:spPr bwMode="auto">
            <a:xfrm>
              <a:off x="2876" y="6921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8" name="Freeform 388"/>
            <p:cNvSpPr>
              <a:spLocks/>
            </p:cNvSpPr>
            <p:nvPr/>
          </p:nvSpPr>
          <p:spPr bwMode="auto">
            <a:xfrm>
              <a:off x="2808" y="695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09" name="Freeform 389"/>
            <p:cNvSpPr>
              <a:spLocks/>
            </p:cNvSpPr>
            <p:nvPr/>
          </p:nvSpPr>
          <p:spPr bwMode="auto">
            <a:xfrm>
              <a:off x="2904" y="6895"/>
              <a:ext cx="27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7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0" name="Freeform 390"/>
            <p:cNvSpPr>
              <a:spLocks/>
            </p:cNvSpPr>
            <p:nvPr/>
          </p:nvSpPr>
          <p:spPr bwMode="auto">
            <a:xfrm>
              <a:off x="2818" y="6794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1" name="Freeform 391"/>
            <p:cNvSpPr>
              <a:spLocks/>
            </p:cNvSpPr>
            <p:nvPr/>
          </p:nvSpPr>
          <p:spPr bwMode="auto">
            <a:xfrm>
              <a:off x="2818" y="6693"/>
              <a:ext cx="113" cy="11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6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2" name="Freeform 392"/>
            <p:cNvSpPr>
              <a:spLocks/>
            </p:cNvSpPr>
            <p:nvPr/>
          </p:nvSpPr>
          <p:spPr bwMode="auto">
            <a:xfrm>
              <a:off x="2818" y="659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3" name="Freeform 393"/>
            <p:cNvSpPr>
              <a:spLocks/>
            </p:cNvSpPr>
            <p:nvPr/>
          </p:nvSpPr>
          <p:spPr bwMode="auto">
            <a:xfrm>
              <a:off x="2818" y="6581"/>
              <a:ext cx="26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6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4" name="Freeform 394"/>
            <p:cNvSpPr>
              <a:spLocks/>
            </p:cNvSpPr>
            <p:nvPr/>
          </p:nvSpPr>
          <p:spPr bwMode="auto">
            <a:xfrm>
              <a:off x="2916" y="6581"/>
              <a:ext cx="15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6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4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5" name="Freeform 395"/>
            <p:cNvSpPr>
              <a:spLocks/>
            </p:cNvSpPr>
            <p:nvPr/>
          </p:nvSpPr>
          <p:spPr bwMode="auto">
            <a:xfrm>
              <a:off x="2818" y="658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6" name="Freeform 396"/>
            <p:cNvSpPr>
              <a:spLocks/>
            </p:cNvSpPr>
            <p:nvPr/>
          </p:nvSpPr>
          <p:spPr bwMode="auto">
            <a:xfrm>
              <a:off x="2818" y="668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7" name="Freeform 397"/>
            <p:cNvSpPr>
              <a:spLocks/>
            </p:cNvSpPr>
            <p:nvPr/>
          </p:nvSpPr>
          <p:spPr bwMode="auto">
            <a:xfrm>
              <a:off x="2818" y="6785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8" name="Freeform 398"/>
            <p:cNvSpPr>
              <a:spLocks/>
            </p:cNvSpPr>
            <p:nvPr/>
          </p:nvSpPr>
          <p:spPr bwMode="auto">
            <a:xfrm>
              <a:off x="2818" y="6883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19" name="Freeform 399"/>
            <p:cNvSpPr>
              <a:spLocks/>
            </p:cNvSpPr>
            <p:nvPr/>
          </p:nvSpPr>
          <p:spPr bwMode="auto">
            <a:xfrm>
              <a:off x="2818" y="6581"/>
              <a:ext cx="113" cy="340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112" y="340"/>
                </a:cxn>
                <a:cxn ang="0">
                  <a:pos x="112" y="0"/>
                </a:cxn>
                <a:cxn ang="0">
                  <a:pos x="0" y="0"/>
                </a:cxn>
                <a:cxn ang="0">
                  <a:pos x="0" y="340"/>
                </a:cxn>
                <a:cxn ang="0">
                  <a:pos x="112" y="340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112" y="340"/>
                  </a:lnTo>
                  <a:lnTo>
                    <a:pt x="112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2" y="3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0" name="Freeform 400"/>
            <p:cNvSpPr>
              <a:spLocks/>
            </p:cNvSpPr>
            <p:nvPr/>
          </p:nvSpPr>
          <p:spPr bwMode="auto">
            <a:xfrm>
              <a:off x="2931" y="6789"/>
              <a:ext cx="14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4" h="15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1" name="Freeform 401"/>
            <p:cNvSpPr>
              <a:spLocks/>
            </p:cNvSpPr>
            <p:nvPr/>
          </p:nvSpPr>
          <p:spPr bwMode="auto">
            <a:xfrm>
              <a:off x="2972" y="668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2" name="Rectangle 402"/>
            <p:cNvSpPr>
              <a:spLocks/>
            </p:cNvSpPr>
            <p:nvPr/>
          </p:nvSpPr>
          <p:spPr bwMode="auto">
            <a:xfrm>
              <a:off x="4972" y="6689"/>
              <a:ext cx="338" cy="115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3" name="Freeform 403"/>
            <p:cNvSpPr>
              <a:spLocks/>
            </p:cNvSpPr>
            <p:nvPr/>
          </p:nvSpPr>
          <p:spPr bwMode="auto">
            <a:xfrm>
              <a:off x="8400" y="6403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4" name="Freeform 404"/>
            <p:cNvSpPr>
              <a:spLocks/>
            </p:cNvSpPr>
            <p:nvPr/>
          </p:nvSpPr>
          <p:spPr bwMode="auto">
            <a:xfrm>
              <a:off x="2760" y="6319"/>
              <a:ext cx="0" cy="7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5"/>
                </a:cxn>
              </a:cxnLst>
              <a:rect l="0" t="0" r="r" b="b"/>
              <a:pathLst>
                <a:path h="765">
                  <a:moveTo>
                    <a:pt x="0" y="0"/>
                  </a:moveTo>
                  <a:lnTo>
                    <a:pt x="0" y="76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5" name="Freeform 405"/>
            <p:cNvSpPr>
              <a:spLocks/>
            </p:cNvSpPr>
            <p:nvPr/>
          </p:nvSpPr>
          <p:spPr bwMode="auto">
            <a:xfrm>
              <a:off x="3554" y="6672"/>
              <a:ext cx="17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6" name="Freeform 406"/>
            <p:cNvSpPr>
              <a:spLocks/>
            </p:cNvSpPr>
            <p:nvPr/>
          </p:nvSpPr>
          <p:spPr bwMode="auto">
            <a:xfrm>
              <a:off x="2931" y="6319"/>
              <a:ext cx="0" cy="7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5"/>
                </a:cxn>
              </a:cxnLst>
              <a:rect l="0" t="0" r="r" b="b"/>
              <a:pathLst>
                <a:path h="765">
                  <a:moveTo>
                    <a:pt x="0" y="0"/>
                  </a:moveTo>
                  <a:lnTo>
                    <a:pt x="0" y="76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7" name="Freeform 407"/>
            <p:cNvSpPr>
              <a:spLocks/>
            </p:cNvSpPr>
            <p:nvPr/>
          </p:nvSpPr>
          <p:spPr bwMode="auto">
            <a:xfrm>
              <a:off x="8229" y="6403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8" name="Freeform 408"/>
            <p:cNvSpPr>
              <a:spLocks/>
            </p:cNvSpPr>
            <p:nvPr/>
          </p:nvSpPr>
          <p:spPr bwMode="auto">
            <a:xfrm>
              <a:off x="2931" y="6804"/>
              <a:ext cx="5298" cy="0"/>
            </a:xfrm>
            <a:custGeom>
              <a:avLst/>
              <a:gdLst/>
              <a:ahLst/>
              <a:cxnLst>
                <a:cxn ang="0">
                  <a:pos x="5298" y="0"/>
                </a:cxn>
                <a:cxn ang="0">
                  <a:pos x="0" y="0"/>
                </a:cxn>
              </a:cxnLst>
              <a:rect l="0" t="0" r="r" b="b"/>
              <a:pathLst>
                <a:path w="5298">
                  <a:moveTo>
                    <a:pt x="5298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29" name="Freeform 409"/>
            <p:cNvSpPr>
              <a:spLocks/>
            </p:cNvSpPr>
            <p:nvPr/>
          </p:nvSpPr>
          <p:spPr bwMode="auto">
            <a:xfrm>
              <a:off x="2931" y="6689"/>
              <a:ext cx="5298" cy="0"/>
            </a:xfrm>
            <a:custGeom>
              <a:avLst/>
              <a:gdLst/>
              <a:ahLst/>
              <a:cxnLst>
                <a:cxn ang="0">
                  <a:pos x="5298" y="0"/>
                </a:cxn>
                <a:cxn ang="0">
                  <a:pos x="0" y="0"/>
                </a:cxn>
              </a:cxnLst>
              <a:rect l="0" t="0" r="r" b="b"/>
              <a:pathLst>
                <a:path w="5298">
                  <a:moveTo>
                    <a:pt x="5298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0" name="Freeform 410"/>
            <p:cNvSpPr>
              <a:spLocks/>
            </p:cNvSpPr>
            <p:nvPr/>
          </p:nvSpPr>
          <p:spPr bwMode="auto">
            <a:xfrm>
              <a:off x="8229" y="7084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1" name="Freeform 411"/>
            <p:cNvSpPr>
              <a:spLocks/>
            </p:cNvSpPr>
            <p:nvPr/>
          </p:nvSpPr>
          <p:spPr bwMode="auto">
            <a:xfrm>
              <a:off x="8229" y="6403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2" name="Freeform 412"/>
            <p:cNvSpPr>
              <a:spLocks/>
            </p:cNvSpPr>
            <p:nvPr/>
          </p:nvSpPr>
          <p:spPr bwMode="auto">
            <a:xfrm>
              <a:off x="8232" y="8670"/>
              <a:ext cx="168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67"/>
                </a:cxn>
              </a:cxnLst>
              <a:rect l="0" t="0" r="r" b="b"/>
              <a:pathLst>
                <a:path w="168" h="168">
                  <a:moveTo>
                    <a:pt x="0" y="0"/>
                  </a:moveTo>
                  <a:lnTo>
                    <a:pt x="167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3" name="Freeform 413"/>
            <p:cNvSpPr>
              <a:spLocks/>
            </p:cNvSpPr>
            <p:nvPr/>
          </p:nvSpPr>
          <p:spPr bwMode="auto">
            <a:xfrm>
              <a:off x="8229" y="8869"/>
              <a:ext cx="87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86"/>
                </a:cxn>
              </a:cxnLst>
              <a:rect l="0" t="0" r="r" b="b"/>
              <a:pathLst>
                <a:path w="87" h="86">
                  <a:moveTo>
                    <a:pt x="0" y="0"/>
                  </a:moveTo>
                  <a:lnTo>
                    <a:pt x="86" y="8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4" name="Freeform 414"/>
            <p:cNvSpPr>
              <a:spLocks/>
            </p:cNvSpPr>
            <p:nvPr/>
          </p:nvSpPr>
          <p:spPr bwMode="auto">
            <a:xfrm>
              <a:off x="8333" y="8670"/>
              <a:ext cx="33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5"/>
                </a:cxn>
              </a:cxnLst>
              <a:rect l="0" t="0" r="r" b="b"/>
              <a:pathLst>
                <a:path w="33" h="36">
                  <a:moveTo>
                    <a:pt x="0" y="0"/>
                  </a:moveTo>
                  <a:lnTo>
                    <a:pt x="33" y="3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5" name="Freeform 415"/>
            <p:cNvSpPr>
              <a:spLocks/>
            </p:cNvSpPr>
            <p:nvPr/>
          </p:nvSpPr>
          <p:spPr bwMode="auto">
            <a:xfrm>
              <a:off x="8393" y="873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6" name="Freeform 416"/>
            <p:cNvSpPr>
              <a:spLocks/>
            </p:cNvSpPr>
            <p:nvPr/>
          </p:nvSpPr>
          <p:spPr bwMode="auto">
            <a:xfrm>
              <a:off x="8229" y="8768"/>
              <a:ext cx="39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7" name="Freeform 417"/>
            <p:cNvSpPr>
              <a:spLocks/>
            </p:cNvSpPr>
            <p:nvPr/>
          </p:nvSpPr>
          <p:spPr bwMode="auto">
            <a:xfrm>
              <a:off x="8292" y="883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8" name="Freeform 418"/>
            <p:cNvSpPr>
              <a:spLocks/>
            </p:cNvSpPr>
            <p:nvPr/>
          </p:nvSpPr>
          <p:spPr bwMode="auto">
            <a:xfrm>
              <a:off x="8342" y="8982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39" name="Freeform 419"/>
            <p:cNvSpPr>
              <a:spLocks/>
            </p:cNvSpPr>
            <p:nvPr/>
          </p:nvSpPr>
          <p:spPr bwMode="auto">
            <a:xfrm>
              <a:off x="8229" y="9068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0" name="Freeform 420"/>
            <p:cNvSpPr>
              <a:spLocks/>
            </p:cNvSpPr>
            <p:nvPr/>
          </p:nvSpPr>
          <p:spPr bwMode="auto">
            <a:xfrm>
              <a:off x="8229" y="9270"/>
              <a:ext cx="82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" y="81"/>
                </a:cxn>
              </a:cxnLst>
              <a:rect l="0" t="0" r="r" b="b"/>
              <a:pathLst>
                <a:path w="82" h="81">
                  <a:moveTo>
                    <a:pt x="0" y="0"/>
                  </a:moveTo>
                  <a:lnTo>
                    <a:pt x="81" y="8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1" name="Freeform 421"/>
            <p:cNvSpPr>
              <a:spLocks/>
            </p:cNvSpPr>
            <p:nvPr/>
          </p:nvSpPr>
          <p:spPr bwMode="auto">
            <a:xfrm>
              <a:off x="8318" y="8857"/>
              <a:ext cx="82" cy="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" y="81"/>
                </a:cxn>
              </a:cxnLst>
              <a:rect l="0" t="0" r="r" b="b"/>
              <a:pathLst>
                <a:path w="82" h="82">
                  <a:moveTo>
                    <a:pt x="0" y="0"/>
                  </a:moveTo>
                  <a:lnTo>
                    <a:pt x="81" y="8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2" name="Freeform 422"/>
            <p:cNvSpPr>
              <a:spLocks/>
            </p:cNvSpPr>
            <p:nvPr/>
          </p:nvSpPr>
          <p:spPr bwMode="auto">
            <a:xfrm>
              <a:off x="8330" y="9068"/>
              <a:ext cx="12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4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12" y="1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3" name="Freeform 423"/>
            <p:cNvSpPr>
              <a:spLocks/>
            </p:cNvSpPr>
            <p:nvPr/>
          </p:nvSpPr>
          <p:spPr bwMode="auto">
            <a:xfrm>
              <a:off x="8366" y="910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4" name="Freeform 424"/>
            <p:cNvSpPr>
              <a:spLocks/>
            </p:cNvSpPr>
            <p:nvPr/>
          </p:nvSpPr>
          <p:spPr bwMode="auto">
            <a:xfrm>
              <a:off x="8393" y="9131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5" name="Freeform 425"/>
            <p:cNvSpPr>
              <a:spLocks/>
            </p:cNvSpPr>
            <p:nvPr/>
          </p:nvSpPr>
          <p:spPr bwMode="auto">
            <a:xfrm>
              <a:off x="8229" y="9169"/>
              <a:ext cx="1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12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11" y="1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6" name="Freeform 426"/>
            <p:cNvSpPr>
              <a:spLocks/>
            </p:cNvSpPr>
            <p:nvPr/>
          </p:nvSpPr>
          <p:spPr bwMode="auto">
            <a:xfrm>
              <a:off x="8268" y="920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7" name="Freeform 427"/>
            <p:cNvSpPr>
              <a:spLocks/>
            </p:cNvSpPr>
            <p:nvPr/>
          </p:nvSpPr>
          <p:spPr bwMode="auto">
            <a:xfrm>
              <a:off x="8292" y="9231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8" name="Freeform 428"/>
            <p:cNvSpPr>
              <a:spLocks/>
            </p:cNvSpPr>
            <p:nvPr/>
          </p:nvSpPr>
          <p:spPr bwMode="auto">
            <a:xfrm>
              <a:off x="8270" y="8996"/>
              <a:ext cx="72" cy="7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71"/>
                </a:cxn>
              </a:cxnLst>
              <a:rect l="0" t="0" r="r" b="b"/>
              <a:pathLst>
                <a:path w="72" h="72">
                  <a:moveTo>
                    <a:pt x="71" y="0"/>
                  </a:moveTo>
                  <a:lnTo>
                    <a:pt x="0" y="7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49" name="Freeform 429"/>
            <p:cNvSpPr>
              <a:spLocks/>
            </p:cNvSpPr>
            <p:nvPr/>
          </p:nvSpPr>
          <p:spPr bwMode="auto">
            <a:xfrm>
              <a:off x="8170" y="8955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0" name="Freeform 430"/>
            <p:cNvSpPr>
              <a:spLocks/>
            </p:cNvSpPr>
            <p:nvPr/>
          </p:nvSpPr>
          <p:spPr bwMode="auto">
            <a:xfrm>
              <a:off x="8069" y="8955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1" name="Freeform 431"/>
            <p:cNvSpPr>
              <a:spLocks/>
            </p:cNvSpPr>
            <p:nvPr/>
          </p:nvSpPr>
          <p:spPr bwMode="auto">
            <a:xfrm>
              <a:off x="8002" y="8955"/>
              <a:ext cx="81" cy="8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79"/>
                </a:cxn>
              </a:cxnLst>
              <a:rect l="0" t="0" r="r" b="b"/>
              <a:pathLst>
                <a:path w="81" h="80">
                  <a:moveTo>
                    <a:pt x="81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2" name="Freeform 432"/>
            <p:cNvSpPr>
              <a:spLocks/>
            </p:cNvSpPr>
            <p:nvPr/>
          </p:nvSpPr>
          <p:spPr bwMode="auto">
            <a:xfrm>
              <a:off x="8297" y="8955"/>
              <a:ext cx="45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7"/>
                </a:cxn>
              </a:cxnLst>
              <a:rect l="0" t="0" r="r" b="b"/>
              <a:pathLst>
                <a:path w="45" h="48">
                  <a:moveTo>
                    <a:pt x="0" y="0"/>
                  </a:moveTo>
                  <a:lnTo>
                    <a:pt x="45" y="4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3" name="Freeform 433"/>
            <p:cNvSpPr>
              <a:spLocks/>
            </p:cNvSpPr>
            <p:nvPr/>
          </p:nvSpPr>
          <p:spPr bwMode="auto">
            <a:xfrm>
              <a:off x="819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4" name="Freeform 434"/>
            <p:cNvSpPr>
              <a:spLocks/>
            </p:cNvSpPr>
            <p:nvPr/>
          </p:nvSpPr>
          <p:spPr bwMode="auto">
            <a:xfrm>
              <a:off x="809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5" name="Freeform 435"/>
            <p:cNvSpPr>
              <a:spLocks/>
            </p:cNvSpPr>
            <p:nvPr/>
          </p:nvSpPr>
          <p:spPr bwMode="auto">
            <a:xfrm>
              <a:off x="8002" y="8963"/>
              <a:ext cx="108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5"/>
                </a:cxn>
              </a:cxnLst>
              <a:rect l="0" t="0" r="r" b="b"/>
              <a:pathLst>
                <a:path w="108" h="105">
                  <a:moveTo>
                    <a:pt x="0" y="0"/>
                  </a:moveTo>
                  <a:lnTo>
                    <a:pt x="107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6" name="Freeform 436"/>
            <p:cNvSpPr>
              <a:spLocks/>
            </p:cNvSpPr>
            <p:nvPr/>
          </p:nvSpPr>
          <p:spPr bwMode="auto">
            <a:xfrm>
              <a:off x="8002" y="9063"/>
              <a:ext cx="7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7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7" name="Freeform 437"/>
            <p:cNvSpPr>
              <a:spLocks/>
            </p:cNvSpPr>
            <p:nvPr/>
          </p:nvSpPr>
          <p:spPr bwMode="auto">
            <a:xfrm>
              <a:off x="8400" y="9013"/>
              <a:ext cx="55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6" y="0"/>
                </a:cxn>
              </a:cxnLst>
              <a:rect l="0" t="0" r="r" b="b"/>
              <a:pathLst>
                <a:path w="556">
                  <a:moveTo>
                    <a:pt x="0" y="0"/>
                  </a:moveTo>
                  <a:lnTo>
                    <a:pt x="55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8" name="Freeform 438"/>
            <p:cNvSpPr>
              <a:spLocks/>
            </p:cNvSpPr>
            <p:nvPr/>
          </p:nvSpPr>
          <p:spPr bwMode="auto">
            <a:xfrm>
              <a:off x="8400" y="5782"/>
              <a:ext cx="62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3" y="0"/>
                </a:cxn>
              </a:cxnLst>
              <a:rect l="0" t="0" r="r" b="b"/>
              <a:pathLst>
                <a:path w="623">
                  <a:moveTo>
                    <a:pt x="0" y="0"/>
                  </a:moveTo>
                  <a:lnTo>
                    <a:pt x="6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59" name="Freeform 439"/>
            <p:cNvSpPr>
              <a:spLocks/>
            </p:cNvSpPr>
            <p:nvPr/>
          </p:nvSpPr>
          <p:spPr bwMode="auto">
            <a:xfrm>
              <a:off x="9023" y="5782"/>
              <a:ext cx="0" cy="8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53"/>
                </a:cxn>
              </a:cxnLst>
              <a:rect l="0" t="0" r="r" b="b"/>
              <a:pathLst>
                <a:path h="854">
                  <a:moveTo>
                    <a:pt x="0" y="0"/>
                  </a:moveTo>
                  <a:lnTo>
                    <a:pt x="0" y="85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0" name="Freeform 440"/>
            <p:cNvSpPr>
              <a:spLocks/>
            </p:cNvSpPr>
            <p:nvPr/>
          </p:nvSpPr>
          <p:spPr bwMode="auto">
            <a:xfrm>
              <a:off x="8956" y="6636"/>
              <a:ext cx="521" cy="2377"/>
            </a:xfrm>
            <a:custGeom>
              <a:avLst/>
              <a:gdLst/>
              <a:ahLst/>
              <a:cxnLst>
                <a:cxn ang="0">
                  <a:pos x="0" y="2377"/>
                </a:cxn>
                <a:cxn ang="0">
                  <a:pos x="86" y="2285"/>
                </a:cxn>
                <a:cxn ang="0">
                  <a:pos x="167" y="2190"/>
                </a:cxn>
                <a:cxn ang="0">
                  <a:pos x="239" y="2086"/>
                </a:cxn>
                <a:cxn ang="0">
                  <a:pos x="304" y="1981"/>
                </a:cxn>
                <a:cxn ang="0">
                  <a:pos x="362" y="1868"/>
                </a:cxn>
                <a:cxn ang="0">
                  <a:pos x="410" y="1753"/>
                </a:cxn>
                <a:cxn ang="0">
                  <a:pos x="450" y="1633"/>
                </a:cxn>
                <a:cxn ang="0">
                  <a:pos x="482" y="1513"/>
                </a:cxn>
                <a:cxn ang="0">
                  <a:pos x="503" y="1388"/>
                </a:cxn>
                <a:cxn ang="0">
                  <a:pos x="515" y="1264"/>
                </a:cxn>
                <a:cxn ang="0">
                  <a:pos x="520" y="1139"/>
                </a:cxn>
                <a:cxn ang="0">
                  <a:pos x="513" y="1014"/>
                </a:cxn>
                <a:cxn ang="0">
                  <a:pos x="498" y="889"/>
                </a:cxn>
                <a:cxn ang="0">
                  <a:pos x="474" y="767"/>
                </a:cxn>
                <a:cxn ang="0">
                  <a:pos x="441" y="645"/>
                </a:cxn>
                <a:cxn ang="0">
                  <a:pos x="400" y="527"/>
                </a:cxn>
                <a:cxn ang="0">
                  <a:pos x="347" y="412"/>
                </a:cxn>
                <a:cxn ang="0">
                  <a:pos x="290" y="302"/>
                </a:cxn>
                <a:cxn ang="0">
                  <a:pos x="223" y="196"/>
                </a:cxn>
                <a:cxn ang="0">
                  <a:pos x="148" y="95"/>
                </a:cxn>
                <a:cxn ang="0">
                  <a:pos x="67" y="0"/>
                </a:cxn>
              </a:cxnLst>
              <a:rect l="0" t="0" r="r" b="b"/>
              <a:pathLst>
                <a:path w="521" h="2377">
                  <a:moveTo>
                    <a:pt x="0" y="2377"/>
                  </a:moveTo>
                  <a:lnTo>
                    <a:pt x="86" y="2285"/>
                  </a:lnTo>
                  <a:lnTo>
                    <a:pt x="167" y="2190"/>
                  </a:lnTo>
                  <a:lnTo>
                    <a:pt x="239" y="2086"/>
                  </a:lnTo>
                  <a:lnTo>
                    <a:pt x="304" y="1981"/>
                  </a:lnTo>
                  <a:lnTo>
                    <a:pt x="362" y="1868"/>
                  </a:lnTo>
                  <a:lnTo>
                    <a:pt x="410" y="1753"/>
                  </a:lnTo>
                  <a:lnTo>
                    <a:pt x="450" y="1633"/>
                  </a:lnTo>
                  <a:lnTo>
                    <a:pt x="482" y="1513"/>
                  </a:lnTo>
                  <a:lnTo>
                    <a:pt x="503" y="1388"/>
                  </a:lnTo>
                  <a:lnTo>
                    <a:pt x="515" y="1264"/>
                  </a:lnTo>
                  <a:lnTo>
                    <a:pt x="520" y="1139"/>
                  </a:lnTo>
                  <a:lnTo>
                    <a:pt x="513" y="1014"/>
                  </a:lnTo>
                  <a:lnTo>
                    <a:pt x="498" y="889"/>
                  </a:lnTo>
                  <a:lnTo>
                    <a:pt x="474" y="767"/>
                  </a:lnTo>
                  <a:lnTo>
                    <a:pt x="441" y="645"/>
                  </a:lnTo>
                  <a:lnTo>
                    <a:pt x="400" y="527"/>
                  </a:lnTo>
                  <a:lnTo>
                    <a:pt x="347" y="412"/>
                  </a:lnTo>
                  <a:lnTo>
                    <a:pt x="290" y="302"/>
                  </a:lnTo>
                  <a:lnTo>
                    <a:pt x="223" y="196"/>
                  </a:lnTo>
                  <a:lnTo>
                    <a:pt x="148" y="95"/>
                  </a:lnTo>
                  <a:lnTo>
                    <a:pt x="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1" name="Freeform 441"/>
            <p:cNvSpPr>
              <a:spLocks/>
            </p:cNvSpPr>
            <p:nvPr/>
          </p:nvSpPr>
          <p:spPr bwMode="auto">
            <a:xfrm>
              <a:off x="7834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2" name="Freeform 442"/>
            <p:cNvSpPr>
              <a:spLocks/>
            </p:cNvSpPr>
            <p:nvPr/>
          </p:nvSpPr>
          <p:spPr bwMode="auto">
            <a:xfrm>
              <a:off x="7973" y="8955"/>
              <a:ext cx="2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28"/>
                </a:cxn>
              </a:cxnLst>
              <a:rect l="0" t="0" r="r" b="b"/>
              <a:pathLst>
                <a:path w="29" h="29">
                  <a:moveTo>
                    <a:pt x="0" y="0"/>
                  </a:moveTo>
                  <a:lnTo>
                    <a:pt x="28" y="2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3" name="Freeform 443"/>
            <p:cNvSpPr>
              <a:spLocks/>
            </p:cNvSpPr>
            <p:nvPr/>
          </p:nvSpPr>
          <p:spPr bwMode="auto">
            <a:xfrm>
              <a:off x="7623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4" name="Freeform 444"/>
            <p:cNvSpPr>
              <a:spLocks/>
            </p:cNvSpPr>
            <p:nvPr/>
          </p:nvSpPr>
          <p:spPr bwMode="auto">
            <a:xfrm>
              <a:off x="7762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5" name="Freeform 445"/>
            <p:cNvSpPr>
              <a:spLocks/>
            </p:cNvSpPr>
            <p:nvPr/>
          </p:nvSpPr>
          <p:spPr bwMode="auto">
            <a:xfrm>
              <a:off x="7412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6" name="Freeform 446"/>
            <p:cNvSpPr>
              <a:spLocks/>
            </p:cNvSpPr>
            <p:nvPr/>
          </p:nvSpPr>
          <p:spPr bwMode="auto">
            <a:xfrm>
              <a:off x="7553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7" name="Freeform 447"/>
            <p:cNvSpPr>
              <a:spLocks/>
            </p:cNvSpPr>
            <p:nvPr/>
          </p:nvSpPr>
          <p:spPr bwMode="auto">
            <a:xfrm>
              <a:off x="7200" y="89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8" name="Freeform 448"/>
            <p:cNvSpPr>
              <a:spLocks/>
            </p:cNvSpPr>
            <p:nvPr/>
          </p:nvSpPr>
          <p:spPr bwMode="auto">
            <a:xfrm>
              <a:off x="7342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69" name="Freeform 449"/>
            <p:cNvSpPr>
              <a:spLocks/>
            </p:cNvSpPr>
            <p:nvPr/>
          </p:nvSpPr>
          <p:spPr bwMode="auto">
            <a:xfrm>
              <a:off x="6992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0" name="Freeform 450"/>
            <p:cNvSpPr>
              <a:spLocks/>
            </p:cNvSpPr>
            <p:nvPr/>
          </p:nvSpPr>
          <p:spPr bwMode="auto">
            <a:xfrm>
              <a:off x="7131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1" name="Freeform 451"/>
            <p:cNvSpPr>
              <a:spLocks/>
            </p:cNvSpPr>
            <p:nvPr/>
          </p:nvSpPr>
          <p:spPr bwMode="auto">
            <a:xfrm>
              <a:off x="6781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2" name="Freeform 452"/>
            <p:cNvSpPr>
              <a:spLocks/>
            </p:cNvSpPr>
            <p:nvPr/>
          </p:nvSpPr>
          <p:spPr bwMode="auto">
            <a:xfrm>
              <a:off x="6920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3" name="Freeform 453"/>
            <p:cNvSpPr>
              <a:spLocks/>
            </p:cNvSpPr>
            <p:nvPr/>
          </p:nvSpPr>
          <p:spPr bwMode="auto">
            <a:xfrm>
              <a:off x="6570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4" name="Freeform 454"/>
            <p:cNvSpPr>
              <a:spLocks/>
            </p:cNvSpPr>
            <p:nvPr/>
          </p:nvSpPr>
          <p:spPr bwMode="auto">
            <a:xfrm>
              <a:off x="6711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5" name="Freeform 455"/>
            <p:cNvSpPr>
              <a:spLocks/>
            </p:cNvSpPr>
            <p:nvPr/>
          </p:nvSpPr>
          <p:spPr bwMode="auto">
            <a:xfrm>
              <a:off x="6361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6" name="Freeform 456"/>
            <p:cNvSpPr>
              <a:spLocks/>
            </p:cNvSpPr>
            <p:nvPr/>
          </p:nvSpPr>
          <p:spPr bwMode="auto">
            <a:xfrm>
              <a:off x="6500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7" name="Freeform 457"/>
            <p:cNvSpPr>
              <a:spLocks/>
            </p:cNvSpPr>
            <p:nvPr/>
          </p:nvSpPr>
          <p:spPr bwMode="auto">
            <a:xfrm>
              <a:off x="6150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8" name="Freeform 458"/>
            <p:cNvSpPr>
              <a:spLocks/>
            </p:cNvSpPr>
            <p:nvPr/>
          </p:nvSpPr>
          <p:spPr bwMode="auto">
            <a:xfrm>
              <a:off x="6289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79" name="Freeform 459"/>
            <p:cNvSpPr>
              <a:spLocks/>
            </p:cNvSpPr>
            <p:nvPr/>
          </p:nvSpPr>
          <p:spPr bwMode="auto">
            <a:xfrm>
              <a:off x="5939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0" name="Freeform 460"/>
            <p:cNvSpPr>
              <a:spLocks/>
            </p:cNvSpPr>
            <p:nvPr/>
          </p:nvSpPr>
          <p:spPr bwMode="auto">
            <a:xfrm>
              <a:off x="6080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1" name="Freeform 461"/>
            <p:cNvSpPr>
              <a:spLocks/>
            </p:cNvSpPr>
            <p:nvPr/>
          </p:nvSpPr>
          <p:spPr bwMode="auto">
            <a:xfrm>
              <a:off x="5728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2" name="Freeform 462"/>
            <p:cNvSpPr>
              <a:spLocks/>
            </p:cNvSpPr>
            <p:nvPr/>
          </p:nvSpPr>
          <p:spPr bwMode="auto">
            <a:xfrm>
              <a:off x="5869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3" name="Freeform 463"/>
            <p:cNvSpPr>
              <a:spLocks/>
            </p:cNvSpPr>
            <p:nvPr/>
          </p:nvSpPr>
          <p:spPr bwMode="auto">
            <a:xfrm>
              <a:off x="5519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4" name="Freeform 464"/>
            <p:cNvSpPr>
              <a:spLocks/>
            </p:cNvSpPr>
            <p:nvPr/>
          </p:nvSpPr>
          <p:spPr bwMode="auto">
            <a:xfrm>
              <a:off x="565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5" name="Freeform 465"/>
            <p:cNvSpPr>
              <a:spLocks/>
            </p:cNvSpPr>
            <p:nvPr/>
          </p:nvSpPr>
          <p:spPr bwMode="auto">
            <a:xfrm>
              <a:off x="530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6" name="Freeform 466"/>
            <p:cNvSpPr>
              <a:spLocks/>
            </p:cNvSpPr>
            <p:nvPr/>
          </p:nvSpPr>
          <p:spPr bwMode="auto">
            <a:xfrm>
              <a:off x="5447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7" name="Freeform 467"/>
            <p:cNvSpPr>
              <a:spLocks/>
            </p:cNvSpPr>
            <p:nvPr/>
          </p:nvSpPr>
          <p:spPr bwMode="auto">
            <a:xfrm>
              <a:off x="5097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8" name="Freeform 468"/>
            <p:cNvSpPr>
              <a:spLocks/>
            </p:cNvSpPr>
            <p:nvPr/>
          </p:nvSpPr>
          <p:spPr bwMode="auto">
            <a:xfrm>
              <a:off x="523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89" name="Freeform 469"/>
            <p:cNvSpPr>
              <a:spLocks/>
            </p:cNvSpPr>
            <p:nvPr/>
          </p:nvSpPr>
          <p:spPr bwMode="auto">
            <a:xfrm>
              <a:off x="488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0" name="Freeform 470"/>
            <p:cNvSpPr>
              <a:spLocks/>
            </p:cNvSpPr>
            <p:nvPr/>
          </p:nvSpPr>
          <p:spPr bwMode="auto">
            <a:xfrm>
              <a:off x="5027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1" name="Freeform 471"/>
            <p:cNvSpPr>
              <a:spLocks/>
            </p:cNvSpPr>
            <p:nvPr/>
          </p:nvSpPr>
          <p:spPr bwMode="auto">
            <a:xfrm>
              <a:off x="4665" y="8989"/>
              <a:ext cx="79" cy="79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9"/>
                </a:cxn>
              </a:cxnLst>
              <a:rect l="0" t="0" r="r" b="b"/>
              <a:pathLst>
                <a:path w="79" h="79">
                  <a:moveTo>
                    <a:pt x="79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2" name="Freeform 472"/>
            <p:cNvSpPr>
              <a:spLocks/>
            </p:cNvSpPr>
            <p:nvPr/>
          </p:nvSpPr>
          <p:spPr bwMode="auto">
            <a:xfrm>
              <a:off x="4564" y="8953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3" name="Freeform 473"/>
            <p:cNvSpPr>
              <a:spLocks/>
            </p:cNvSpPr>
            <p:nvPr/>
          </p:nvSpPr>
          <p:spPr bwMode="auto">
            <a:xfrm>
              <a:off x="4464" y="8953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4" name="Freeform 474"/>
            <p:cNvSpPr>
              <a:spLocks/>
            </p:cNvSpPr>
            <p:nvPr/>
          </p:nvSpPr>
          <p:spPr bwMode="auto">
            <a:xfrm>
              <a:off x="4404" y="8953"/>
              <a:ext cx="74" cy="74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4"/>
                </a:cxn>
              </a:cxnLst>
              <a:rect l="0" t="0" r="r" b="b"/>
              <a:pathLst>
                <a:path w="74" h="74">
                  <a:moveTo>
                    <a:pt x="74" y="0"/>
                  </a:moveTo>
                  <a:lnTo>
                    <a:pt x="0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5" name="Freeform 475"/>
            <p:cNvSpPr>
              <a:spLocks/>
            </p:cNvSpPr>
            <p:nvPr/>
          </p:nvSpPr>
          <p:spPr bwMode="auto">
            <a:xfrm>
              <a:off x="4689" y="8953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6" name="Freeform 476"/>
            <p:cNvSpPr>
              <a:spLocks/>
            </p:cNvSpPr>
            <p:nvPr/>
          </p:nvSpPr>
          <p:spPr bwMode="auto">
            <a:xfrm>
              <a:off x="4588" y="8953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7" name="Freeform 477"/>
            <p:cNvSpPr>
              <a:spLocks/>
            </p:cNvSpPr>
            <p:nvPr/>
          </p:nvSpPr>
          <p:spPr bwMode="auto">
            <a:xfrm>
              <a:off x="4487" y="8953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8" name="Freeform 478"/>
            <p:cNvSpPr>
              <a:spLocks/>
            </p:cNvSpPr>
            <p:nvPr/>
          </p:nvSpPr>
          <p:spPr bwMode="auto">
            <a:xfrm>
              <a:off x="4404" y="8970"/>
              <a:ext cx="98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8"/>
                </a:cxn>
              </a:cxnLst>
              <a:rect l="0" t="0" r="r" b="b"/>
              <a:pathLst>
                <a:path w="98" h="98">
                  <a:moveTo>
                    <a:pt x="0" y="0"/>
                  </a:moveTo>
                  <a:lnTo>
                    <a:pt x="98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799" name="Freeform 479"/>
            <p:cNvSpPr>
              <a:spLocks/>
            </p:cNvSpPr>
            <p:nvPr/>
          </p:nvSpPr>
          <p:spPr bwMode="auto">
            <a:xfrm>
              <a:off x="4744" y="9023"/>
              <a:ext cx="46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5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0" name="Freeform 480"/>
            <p:cNvSpPr>
              <a:spLocks/>
            </p:cNvSpPr>
            <p:nvPr/>
          </p:nvSpPr>
          <p:spPr bwMode="auto">
            <a:xfrm>
              <a:off x="4255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1" name="Freeform 481"/>
            <p:cNvSpPr>
              <a:spLocks/>
            </p:cNvSpPr>
            <p:nvPr/>
          </p:nvSpPr>
          <p:spPr bwMode="auto">
            <a:xfrm>
              <a:off x="4816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2" name="Freeform 482"/>
            <p:cNvSpPr>
              <a:spLocks/>
            </p:cNvSpPr>
            <p:nvPr/>
          </p:nvSpPr>
          <p:spPr bwMode="auto">
            <a:xfrm>
              <a:off x="4396" y="8955"/>
              <a:ext cx="8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3" name="Freeform 483"/>
            <p:cNvSpPr>
              <a:spLocks/>
            </p:cNvSpPr>
            <p:nvPr/>
          </p:nvSpPr>
          <p:spPr bwMode="auto">
            <a:xfrm>
              <a:off x="404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4" name="Freeform 484"/>
            <p:cNvSpPr>
              <a:spLocks/>
            </p:cNvSpPr>
            <p:nvPr/>
          </p:nvSpPr>
          <p:spPr bwMode="auto">
            <a:xfrm>
              <a:off x="418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5" name="Freeform 485"/>
            <p:cNvSpPr>
              <a:spLocks/>
            </p:cNvSpPr>
            <p:nvPr/>
          </p:nvSpPr>
          <p:spPr bwMode="auto">
            <a:xfrm>
              <a:off x="383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6" name="Freeform 486"/>
            <p:cNvSpPr>
              <a:spLocks/>
            </p:cNvSpPr>
            <p:nvPr/>
          </p:nvSpPr>
          <p:spPr bwMode="auto">
            <a:xfrm>
              <a:off x="3974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7" name="Freeform 487"/>
            <p:cNvSpPr>
              <a:spLocks/>
            </p:cNvSpPr>
            <p:nvPr/>
          </p:nvSpPr>
          <p:spPr bwMode="auto">
            <a:xfrm>
              <a:off x="3624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8" name="Freeform 488"/>
            <p:cNvSpPr>
              <a:spLocks/>
            </p:cNvSpPr>
            <p:nvPr/>
          </p:nvSpPr>
          <p:spPr bwMode="auto">
            <a:xfrm>
              <a:off x="376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09" name="Freeform 489"/>
            <p:cNvSpPr>
              <a:spLocks/>
            </p:cNvSpPr>
            <p:nvPr/>
          </p:nvSpPr>
          <p:spPr bwMode="auto">
            <a:xfrm>
              <a:off x="341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0" name="Freeform 490"/>
            <p:cNvSpPr>
              <a:spLocks/>
            </p:cNvSpPr>
            <p:nvPr/>
          </p:nvSpPr>
          <p:spPr bwMode="auto">
            <a:xfrm>
              <a:off x="3554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1" name="Freeform 491"/>
            <p:cNvSpPr>
              <a:spLocks/>
            </p:cNvSpPr>
            <p:nvPr/>
          </p:nvSpPr>
          <p:spPr bwMode="auto">
            <a:xfrm>
              <a:off x="3204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2" name="Freeform 492"/>
            <p:cNvSpPr>
              <a:spLocks/>
            </p:cNvSpPr>
            <p:nvPr/>
          </p:nvSpPr>
          <p:spPr bwMode="auto">
            <a:xfrm>
              <a:off x="3343" y="8955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3" name="Freeform 493"/>
            <p:cNvSpPr>
              <a:spLocks/>
            </p:cNvSpPr>
            <p:nvPr/>
          </p:nvSpPr>
          <p:spPr bwMode="auto">
            <a:xfrm>
              <a:off x="2993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4" name="Freeform 494"/>
            <p:cNvSpPr>
              <a:spLocks/>
            </p:cNvSpPr>
            <p:nvPr/>
          </p:nvSpPr>
          <p:spPr bwMode="auto">
            <a:xfrm>
              <a:off x="3135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5" name="Freeform 495"/>
            <p:cNvSpPr>
              <a:spLocks/>
            </p:cNvSpPr>
            <p:nvPr/>
          </p:nvSpPr>
          <p:spPr bwMode="auto">
            <a:xfrm>
              <a:off x="2823" y="8670"/>
              <a:ext cx="108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10"/>
                </a:cxn>
              </a:cxnLst>
              <a:rect l="0" t="0" r="r" b="b"/>
              <a:pathLst>
                <a:path w="108" h="110">
                  <a:moveTo>
                    <a:pt x="0" y="0"/>
                  </a:moveTo>
                  <a:lnTo>
                    <a:pt x="107" y="11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6" name="Freeform 496"/>
            <p:cNvSpPr>
              <a:spLocks/>
            </p:cNvSpPr>
            <p:nvPr/>
          </p:nvSpPr>
          <p:spPr bwMode="auto">
            <a:xfrm>
              <a:off x="2760" y="8809"/>
              <a:ext cx="147" cy="1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6" y="146"/>
                </a:cxn>
              </a:cxnLst>
              <a:rect l="0" t="0" r="r" b="b"/>
              <a:pathLst>
                <a:path w="147" h="146">
                  <a:moveTo>
                    <a:pt x="0" y="0"/>
                  </a:moveTo>
                  <a:lnTo>
                    <a:pt x="146" y="14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7" name="Freeform 497"/>
            <p:cNvSpPr>
              <a:spLocks/>
            </p:cNvSpPr>
            <p:nvPr/>
          </p:nvSpPr>
          <p:spPr bwMode="auto">
            <a:xfrm>
              <a:off x="2650" y="8898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8" name="Freeform 498"/>
            <p:cNvSpPr>
              <a:spLocks/>
            </p:cNvSpPr>
            <p:nvPr/>
          </p:nvSpPr>
          <p:spPr bwMode="auto">
            <a:xfrm>
              <a:off x="2924" y="8670"/>
              <a:ext cx="7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7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19" name="Freeform 499"/>
            <p:cNvSpPr>
              <a:spLocks/>
            </p:cNvSpPr>
            <p:nvPr/>
          </p:nvSpPr>
          <p:spPr bwMode="auto">
            <a:xfrm>
              <a:off x="2782" y="873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0" name="Freeform 500"/>
            <p:cNvSpPr>
              <a:spLocks/>
            </p:cNvSpPr>
            <p:nvPr/>
          </p:nvSpPr>
          <p:spPr bwMode="auto">
            <a:xfrm>
              <a:off x="2808" y="8756"/>
              <a:ext cx="123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2"/>
                </a:cxn>
              </a:cxnLst>
              <a:rect l="0" t="0" r="r" b="b"/>
              <a:pathLst>
                <a:path w="123" h="123">
                  <a:moveTo>
                    <a:pt x="0" y="0"/>
                  </a:moveTo>
                  <a:lnTo>
                    <a:pt x="122" y="12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1" name="Freeform 501"/>
            <p:cNvSpPr>
              <a:spLocks/>
            </p:cNvSpPr>
            <p:nvPr/>
          </p:nvSpPr>
          <p:spPr bwMode="auto">
            <a:xfrm>
              <a:off x="2748" y="8898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2" name="Freeform 502"/>
            <p:cNvSpPr>
              <a:spLocks/>
            </p:cNvSpPr>
            <p:nvPr/>
          </p:nvSpPr>
          <p:spPr bwMode="auto">
            <a:xfrm>
              <a:off x="2861" y="8999"/>
              <a:ext cx="70" cy="69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69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3" name="Freeform 503"/>
            <p:cNvSpPr>
              <a:spLocks/>
            </p:cNvSpPr>
            <p:nvPr/>
          </p:nvSpPr>
          <p:spPr bwMode="auto">
            <a:xfrm>
              <a:off x="2763" y="8953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4" name="Freeform 504"/>
            <p:cNvSpPr>
              <a:spLocks/>
            </p:cNvSpPr>
            <p:nvPr/>
          </p:nvSpPr>
          <p:spPr bwMode="auto">
            <a:xfrm>
              <a:off x="2662" y="8953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5" name="Freeform 505"/>
            <p:cNvSpPr>
              <a:spLocks/>
            </p:cNvSpPr>
            <p:nvPr/>
          </p:nvSpPr>
          <p:spPr bwMode="auto">
            <a:xfrm>
              <a:off x="2449" y="8898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6" name="Freeform 506"/>
            <p:cNvSpPr>
              <a:spLocks/>
            </p:cNvSpPr>
            <p:nvPr/>
          </p:nvSpPr>
          <p:spPr bwMode="auto">
            <a:xfrm>
              <a:off x="2549" y="8898"/>
              <a:ext cx="8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9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7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7" name="Freeform 507"/>
            <p:cNvSpPr>
              <a:spLocks/>
            </p:cNvSpPr>
            <p:nvPr/>
          </p:nvSpPr>
          <p:spPr bwMode="auto">
            <a:xfrm>
              <a:off x="2422" y="8970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8" name="Freeform 508"/>
            <p:cNvSpPr>
              <a:spLocks/>
            </p:cNvSpPr>
            <p:nvPr/>
          </p:nvSpPr>
          <p:spPr bwMode="auto">
            <a:xfrm>
              <a:off x="2422" y="9071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29" name="Freeform 509"/>
            <p:cNvSpPr>
              <a:spLocks/>
            </p:cNvSpPr>
            <p:nvPr/>
          </p:nvSpPr>
          <p:spPr bwMode="auto">
            <a:xfrm>
              <a:off x="2422" y="9270"/>
              <a:ext cx="79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81"/>
                </a:cxn>
              </a:cxnLst>
              <a:rect l="0" t="0" r="r" b="b"/>
              <a:pathLst>
                <a:path w="79" h="81">
                  <a:moveTo>
                    <a:pt x="0" y="0"/>
                  </a:moveTo>
                  <a:lnTo>
                    <a:pt x="79" y="8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0" name="Freeform 510"/>
            <p:cNvSpPr>
              <a:spLocks/>
            </p:cNvSpPr>
            <p:nvPr/>
          </p:nvSpPr>
          <p:spPr bwMode="auto">
            <a:xfrm>
              <a:off x="2518" y="9068"/>
              <a:ext cx="75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1"/>
                </a:cxn>
              </a:cxnLst>
              <a:rect l="0" t="0" r="r" b="b"/>
              <a:pathLst>
                <a:path w="75" h="72">
                  <a:moveTo>
                    <a:pt x="0" y="0"/>
                  </a:moveTo>
                  <a:lnTo>
                    <a:pt x="74" y="7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1" name="Freeform 511"/>
            <p:cNvSpPr>
              <a:spLocks/>
            </p:cNvSpPr>
            <p:nvPr/>
          </p:nvSpPr>
          <p:spPr bwMode="auto">
            <a:xfrm>
              <a:off x="2422" y="9171"/>
              <a:ext cx="111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1" h="111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2" name="Freeform 512"/>
            <p:cNvSpPr>
              <a:spLocks/>
            </p:cNvSpPr>
            <p:nvPr/>
          </p:nvSpPr>
          <p:spPr bwMode="auto">
            <a:xfrm>
              <a:off x="2557" y="93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3" name="Freeform 513"/>
            <p:cNvSpPr>
              <a:spLocks/>
            </p:cNvSpPr>
            <p:nvPr/>
          </p:nvSpPr>
          <p:spPr bwMode="auto">
            <a:xfrm>
              <a:off x="2583" y="893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4" name="Freeform 514"/>
            <p:cNvSpPr>
              <a:spLocks/>
            </p:cNvSpPr>
            <p:nvPr/>
          </p:nvSpPr>
          <p:spPr bwMode="auto">
            <a:xfrm>
              <a:off x="2561" y="8953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5" name="Freeform 515"/>
            <p:cNvSpPr>
              <a:spLocks/>
            </p:cNvSpPr>
            <p:nvPr/>
          </p:nvSpPr>
          <p:spPr bwMode="auto">
            <a:xfrm>
              <a:off x="2477" y="8953"/>
              <a:ext cx="99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9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6" name="Freeform 516"/>
            <p:cNvSpPr>
              <a:spLocks/>
            </p:cNvSpPr>
            <p:nvPr/>
          </p:nvSpPr>
          <p:spPr bwMode="auto">
            <a:xfrm>
              <a:off x="2885" y="8953"/>
              <a:ext cx="46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7"/>
                </a:cxn>
              </a:cxnLst>
              <a:rect l="0" t="0" r="r" b="b"/>
              <a:pathLst>
                <a:path w="46" h="48">
                  <a:moveTo>
                    <a:pt x="0" y="0"/>
                  </a:moveTo>
                  <a:lnTo>
                    <a:pt x="45" y="4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7" name="Freeform 517"/>
            <p:cNvSpPr>
              <a:spLocks/>
            </p:cNvSpPr>
            <p:nvPr/>
          </p:nvSpPr>
          <p:spPr bwMode="auto">
            <a:xfrm>
              <a:off x="2784" y="8953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8" name="Freeform 518"/>
            <p:cNvSpPr>
              <a:spLocks/>
            </p:cNvSpPr>
            <p:nvPr/>
          </p:nvSpPr>
          <p:spPr bwMode="auto">
            <a:xfrm>
              <a:off x="2686" y="8953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39" name="Freeform 519"/>
            <p:cNvSpPr>
              <a:spLocks/>
            </p:cNvSpPr>
            <p:nvPr/>
          </p:nvSpPr>
          <p:spPr bwMode="auto">
            <a:xfrm>
              <a:off x="2585" y="8953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0" name="Freeform 520"/>
            <p:cNvSpPr>
              <a:spLocks/>
            </p:cNvSpPr>
            <p:nvPr/>
          </p:nvSpPr>
          <p:spPr bwMode="auto">
            <a:xfrm>
              <a:off x="2485" y="8953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1" name="Freeform 521"/>
            <p:cNvSpPr>
              <a:spLocks/>
            </p:cNvSpPr>
            <p:nvPr/>
          </p:nvSpPr>
          <p:spPr bwMode="auto">
            <a:xfrm>
              <a:off x="2477" y="9047"/>
              <a:ext cx="22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1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2" name="Freeform 522"/>
            <p:cNvSpPr>
              <a:spLocks/>
            </p:cNvSpPr>
            <p:nvPr/>
          </p:nvSpPr>
          <p:spPr bwMode="auto">
            <a:xfrm>
              <a:off x="2931" y="8963"/>
              <a:ext cx="105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</a:cxnLst>
              <a:rect l="0" t="0" r="r" b="b"/>
              <a:pathLst>
                <a:path w="105" h="105">
                  <a:moveTo>
                    <a:pt x="0" y="0"/>
                  </a:moveTo>
                  <a:lnTo>
                    <a:pt x="105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3" name="Rectangle 523"/>
            <p:cNvSpPr>
              <a:spLocks/>
            </p:cNvSpPr>
            <p:nvPr/>
          </p:nvSpPr>
          <p:spPr bwMode="auto">
            <a:xfrm>
              <a:off x="2477" y="8955"/>
              <a:ext cx="453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4" name="Freeform 524"/>
            <p:cNvSpPr>
              <a:spLocks/>
            </p:cNvSpPr>
            <p:nvPr/>
          </p:nvSpPr>
          <p:spPr bwMode="auto">
            <a:xfrm>
              <a:off x="2931" y="8955"/>
              <a:ext cx="50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70" y="0"/>
                </a:cxn>
              </a:cxnLst>
              <a:rect l="0" t="0" r="r" b="b"/>
              <a:pathLst>
                <a:path w="5071">
                  <a:moveTo>
                    <a:pt x="0" y="0"/>
                  </a:moveTo>
                  <a:lnTo>
                    <a:pt x="50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5" name="Rectangle 525"/>
            <p:cNvSpPr>
              <a:spLocks/>
            </p:cNvSpPr>
            <p:nvPr/>
          </p:nvSpPr>
          <p:spPr bwMode="auto">
            <a:xfrm>
              <a:off x="4404" y="8955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6" name="Rectangle 526"/>
            <p:cNvSpPr>
              <a:spLocks/>
            </p:cNvSpPr>
            <p:nvPr/>
          </p:nvSpPr>
          <p:spPr bwMode="auto">
            <a:xfrm>
              <a:off x="8002" y="8955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7" name="Freeform 527"/>
            <p:cNvSpPr>
              <a:spLocks/>
            </p:cNvSpPr>
            <p:nvPr/>
          </p:nvSpPr>
          <p:spPr bwMode="auto">
            <a:xfrm>
              <a:off x="8400" y="8670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8" name="Freeform 528"/>
            <p:cNvSpPr>
              <a:spLocks/>
            </p:cNvSpPr>
            <p:nvPr/>
          </p:nvSpPr>
          <p:spPr bwMode="auto">
            <a:xfrm>
              <a:off x="3216" y="906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49" name="Freeform 529"/>
            <p:cNvSpPr>
              <a:spLocks/>
            </p:cNvSpPr>
            <p:nvPr/>
          </p:nvSpPr>
          <p:spPr bwMode="auto">
            <a:xfrm>
              <a:off x="3554" y="8776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0" name="Freeform 530"/>
            <p:cNvSpPr>
              <a:spLocks/>
            </p:cNvSpPr>
            <p:nvPr/>
          </p:nvSpPr>
          <p:spPr bwMode="auto">
            <a:xfrm>
              <a:off x="3554" y="8845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1" name="Freeform 531"/>
            <p:cNvSpPr>
              <a:spLocks/>
            </p:cNvSpPr>
            <p:nvPr/>
          </p:nvSpPr>
          <p:spPr bwMode="auto">
            <a:xfrm>
              <a:off x="3214" y="9138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2" name="Freeform 532"/>
            <p:cNvSpPr>
              <a:spLocks/>
            </p:cNvSpPr>
            <p:nvPr/>
          </p:nvSpPr>
          <p:spPr bwMode="auto">
            <a:xfrm>
              <a:off x="2583" y="9332"/>
              <a:ext cx="10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3" name="Freeform 533"/>
            <p:cNvSpPr>
              <a:spLocks/>
            </p:cNvSpPr>
            <p:nvPr/>
          </p:nvSpPr>
          <p:spPr bwMode="auto">
            <a:xfrm>
              <a:off x="2422" y="8670"/>
              <a:ext cx="509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227"/>
                </a:cxn>
                <a:cxn ang="0">
                  <a:pos x="338" y="227"/>
                </a:cxn>
                <a:cxn ang="0">
                  <a:pos x="338" y="0"/>
                </a:cxn>
                <a:cxn ang="0">
                  <a:pos x="508" y="0"/>
                </a:cxn>
                <a:cxn ang="0">
                  <a:pos x="508" y="398"/>
                </a:cxn>
                <a:cxn ang="0">
                  <a:pos x="170" y="398"/>
                </a:cxn>
                <a:cxn ang="0">
                  <a:pos x="170" y="681"/>
                </a:cxn>
              </a:cxnLst>
              <a:rect l="0" t="0" r="r" b="b"/>
              <a:pathLst>
                <a:path w="509" h="681">
                  <a:moveTo>
                    <a:pt x="0" y="681"/>
                  </a:moveTo>
                  <a:lnTo>
                    <a:pt x="0" y="227"/>
                  </a:lnTo>
                  <a:lnTo>
                    <a:pt x="338" y="227"/>
                  </a:lnTo>
                  <a:lnTo>
                    <a:pt x="338" y="0"/>
                  </a:lnTo>
                  <a:lnTo>
                    <a:pt x="508" y="0"/>
                  </a:lnTo>
                  <a:lnTo>
                    <a:pt x="508" y="398"/>
                  </a:lnTo>
                  <a:lnTo>
                    <a:pt x="170" y="398"/>
                  </a:lnTo>
                  <a:lnTo>
                    <a:pt x="170" y="68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4" name="Freeform 534"/>
            <p:cNvSpPr>
              <a:spLocks/>
            </p:cNvSpPr>
            <p:nvPr/>
          </p:nvSpPr>
          <p:spPr bwMode="auto">
            <a:xfrm>
              <a:off x="8229" y="9068"/>
              <a:ext cx="0" cy="283"/>
            </a:xfrm>
            <a:custGeom>
              <a:avLst/>
              <a:gdLst/>
              <a:ahLst/>
              <a:cxnLst>
                <a:cxn ang="0">
                  <a:pos x="0" y="283"/>
                </a:cxn>
                <a:cxn ang="0">
                  <a:pos x="0" y="0"/>
                </a:cxn>
              </a:cxnLst>
              <a:rect l="0" t="0" r="r" b="b"/>
              <a:pathLst>
                <a:path h="283">
                  <a:moveTo>
                    <a:pt x="0" y="28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5" name="Freeform 535"/>
            <p:cNvSpPr>
              <a:spLocks/>
            </p:cNvSpPr>
            <p:nvPr/>
          </p:nvSpPr>
          <p:spPr bwMode="auto">
            <a:xfrm>
              <a:off x="8229" y="8670"/>
              <a:ext cx="0" cy="285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0" y="0"/>
                </a:cxn>
              </a:cxnLst>
              <a:rect l="0" t="0" r="r" b="b"/>
              <a:pathLst>
                <a:path h="285">
                  <a:moveTo>
                    <a:pt x="0" y="28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6" name="Freeform 536"/>
            <p:cNvSpPr>
              <a:spLocks/>
            </p:cNvSpPr>
            <p:nvPr/>
          </p:nvSpPr>
          <p:spPr bwMode="auto">
            <a:xfrm>
              <a:off x="2931" y="9068"/>
              <a:ext cx="50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70" y="0"/>
                </a:cxn>
              </a:cxnLst>
              <a:rect l="0" t="0" r="r" b="b"/>
              <a:pathLst>
                <a:path w="5071">
                  <a:moveTo>
                    <a:pt x="0" y="0"/>
                  </a:moveTo>
                  <a:lnTo>
                    <a:pt x="50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7" name="Freeform 537"/>
            <p:cNvSpPr>
              <a:spLocks/>
            </p:cNvSpPr>
            <p:nvPr/>
          </p:nvSpPr>
          <p:spPr bwMode="auto">
            <a:xfrm>
              <a:off x="3554" y="8567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8" name="Freeform 538"/>
            <p:cNvSpPr>
              <a:spLocks/>
            </p:cNvSpPr>
            <p:nvPr/>
          </p:nvSpPr>
          <p:spPr bwMode="auto">
            <a:xfrm>
              <a:off x="3554" y="8636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59" name="Freeform 539"/>
            <p:cNvSpPr>
              <a:spLocks/>
            </p:cNvSpPr>
            <p:nvPr/>
          </p:nvSpPr>
          <p:spPr bwMode="auto">
            <a:xfrm>
              <a:off x="2931" y="8670"/>
              <a:ext cx="62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3" y="2"/>
                </a:cxn>
              </a:cxnLst>
              <a:rect l="0" t="0" r="r" b="b"/>
              <a:pathLst>
                <a:path w="623" h="2">
                  <a:moveTo>
                    <a:pt x="0" y="0"/>
                  </a:moveTo>
                  <a:lnTo>
                    <a:pt x="623" y="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0" name="Freeform 540"/>
            <p:cNvSpPr>
              <a:spLocks/>
            </p:cNvSpPr>
            <p:nvPr/>
          </p:nvSpPr>
          <p:spPr bwMode="auto">
            <a:xfrm>
              <a:off x="8229" y="867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1" name="Freeform 541"/>
            <p:cNvSpPr>
              <a:spLocks/>
            </p:cNvSpPr>
            <p:nvPr/>
          </p:nvSpPr>
          <p:spPr bwMode="auto">
            <a:xfrm>
              <a:off x="8400" y="4818"/>
              <a:ext cx="0" cy="15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5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2" name="Freeform 542"/>
            <p:cNvSpPr>
              <a:spLocks/>
            </p:cNvSpPr>
            <p:nvPr/>
          </p:nvSpPr>
          <p:spPr bwMode="auto">
            <a:xfrm>
              <a:off x="8400" y="7084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3" name="Freeform 543"/>
            <p:cNvSpPr>
              <a:spLocks/>
            </p:cNvSpPr>
            <p:nvPr/>
          </p:nvSpPr>
          <p:spPr bwMode="auto">
            <a:xfrm>
              <a:off x="8229" y="9351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4" name="Freeform 544"/>
            <p:cNvSpPr>
              <a:spLocks/>
            </p:cNvSpPr>
            <p:nvPr/>
          </p:nvSpPr>
          <p:spPr bwMode="auto">
            <a:xfrm>
              <a:off x="8294" y="10937"/>
              <a:ext cx="106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</a:cxnLst>
              <a:rect l="0" t="0" r="r" b="b"/>
              <a:pathLst>
                <a:path w="106" h="105">
                  <a:moveTo>
                    <a:pt x="0" y="0"/>
                  </a:moveTo>
                  <a:lnTo>
                    <a:pt x="105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5" name="Freeform 545"/>
            <p:cNvSpPr>
              <a:spLocks/>
            </p:cNvSpPr>
            <p:nvPr/>
          </p:nvSpPr>
          <p:spPr bwMode="auto">
            <a:xfrm>
              <a:off x="8395" y="10937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6" name="Freeform 546"/>
            <p:cNvSpPr>
              <a:spLocks/>
            </p:cNvSpPr>
            <p:nvPr/>
          </p:nvSpPr>
          <p:spPr bwMode="auto">
            <a:xfrm>
              <a:off x="8241" y="10985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7" name="Freeform 547"/>
            <p:cNvSpPr>
              <a:spLocks/>
            </p:cNvSpPr>
            <p:nvPr/>
          </p:nvSpPr>
          <p:spPr bwMode="auto">
            <a:xfrm>
              <a:off x="8268" y="11009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8" name="Freeform 548"/>
            <p:cNvSpPr>
              <a:spLocks/>
            </p:cNvSpPr>
            <p:nvPr/>
          </p:nvSpPr>
          <p:spPr bwMode="auto">
            <a:xfrm>
              <a:off x="8342" y="11186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69" name="Freeform 549"/>
            <p:cNvSpPr>
              <a:spLocks/>
            </p:cNvSpPr>
            <p:nvPr/>
          </p:nvSpPr>
          <p:spPr bwMode="auto">
            <a:xfrm>
              <a:off x="8342" y="11086"/>
              <a:ext cx="51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1" h="50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0" name="Freeform 550"/>
            <p:cNvSpPr>
              <a:spLocks/>
            </p:cNvSpPr>
            <p:nvPr/>
          </p:nvSpPr>
          <p:spPr bwMode="auto">
            <a:xfrm>
              <a:off x="8342" y="11385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1" name="Freeform 551"/>
            <p:cNvSpPr>
              <a:spLocks/>
            </p:cNvSpPr>
            <p:nvPr/>
          </p:nvSpPr>
          <p:spPr bwMode="auto">
            <a:xfrm>
              <a:off x="8342" y="11285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2" name="Freeform 552"/>
            <p:cNvSpPr>
              <a:spLocks/>
            </p:cNvSpPr>
            <p:nvPr/>
          </p:nvSpPr>
          <p:spPr bwMode="auto">
            <a:xfrm>
              <a:off x="8253" y="11397"/>
              <a:ext cx="53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0"/>
                </a:cxn>
              </a:cxnLst>
              <a:rect l="0" t="0" r="r" b="b"/>
              <a:pathLst>
                <a:path w="53" h="51">
                  <a:moveTo>
                    <a:pt x="0" y="0"/>
                  </a:moveTo>
                  <a:lnTo>
                    <a:pt x="52" y="5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3" name="Freeform 553"/>
            <p:cNvSpPr>
              <a:spLocks/>
            </p:cNvSpPr>
            <p:nvPr/>
          </p:nvSpPr>
          <p:spPr bwMode="auto">
            <a:xfrm>
              <a:off x="8244" y="11299"/>
              <a:ext cx="98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8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4" name="Freeform 554"/>
            <p:cNvSpPr>
              <a:spLocks/>
            </p:cNvSpPr>
            <p:nvPr/>
          </p:nvSpPr>
          <p:spPr bwMode="auto">
            <a:xfrm>
              <a:off x="8229" y="11198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5" name="Freeform 555"/>
            <p:cNvSpPr>
              <a:spLocks/>
            </p:cNvSpPr>
            <p:nvPr/>
          </p:nvSpPr>
          <p:spPr bwMode="auto">
            <a:xfrm>
              <a:off x="8229" y="11100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6" name="Freeform 556"/>
            <p:cNvSpPr>
              <a:spLocks/>
            </p:cNvSpPr>
            <p:nvPr/>
          </p:nvSpPr>
          <p:spPr bwMode="auto">
            <a:xfrm>
              <a:off x="8229" y="11057"/>
              <a:ext cx="56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6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7" name="Freeform 557"/>
            <p:cNvSpPr>
              <a:spLocks/>
            </p:cNvSpPr>
            <p:nvPr/>
          </p:nvSpPr>
          <p:spPr bwMode="auto">
            <a:xfrm>
              <a:off x="8294" y="11057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8" name="Freeform 558"/>
            <p:cNvSpPr>
              <a:spLocks/>
            </p:cNvSpPr>
            <p:nvPr/>
          </p:nvSpPr>
          <p:spPr bwMode="auto">
            <a:xfrm>
              <a:off x="8229" y="1109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79" name="Freeform 559"/>
            <p:cNvSpPr>
              <a:spLocks/>
            </p:cNvSpPr>
            <p:nvPr/>
          </p:nvSpPr>
          <p:spPr bwMode="auto">
            <a:xfrm>
              <a:off x="8229" y="1119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0" name="Freeform 560"/>
            <p:cNvSpPr>
              <a:spLocks/>
            </p:cNvSpPr>
            <p:nvPr/>
          </p:nvSpPr>
          <p:spPr bwMode="auto">
            <a:xfrm>
              <a:off x="8229" y="11292"/>
              <a:ext cx="10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5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1" name="Freeform 561"/>
            <p:cNvSpPr>
              <a:spLocks/>
            </p:cNvSpPr>
            <p:nvPr/>
          </p:nvSpPr>
          <p:spPr bwMode="auto">
            <a:xfrm>
              <a:off x="8229" y="11393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2" name="Rectangle 562"/>
            <p:cNvSpPr>
              <a:spLocks/>
            </p:cNvSpPr>
            <p:nvPr/>
          </p:nvSpPr>
          <p:spPr bwMode="auto">
            <a:xfrm>
              <a:off x="8229" y="11057"/>
              <a:ext cx="112" cy="340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3" name="Freeform 563"/>
            <p:cNvSpPr>
              <a:spLocks/>
            </p:cNvSpPr>
            <p:nvPr/>
          </p:nvSpPr>
          <p:spPr bwMode="auto">
            <a:xfrm>
              <a:off x="8205" y="11220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4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4" name="Freeform 564"/>
            <p:cNvSpPr>
              <a:spLocks/>
            </p:cNvSpPr>
            <p:nvPr/>
          </p:nvSpPr>
          <p:spPr bwMode="auto">
            <a:xfrm>
              <a:off x="7994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5" name="Freeform 565"/>
            <p:cNvSpPr>
              <a:spLocks/>
            </p:cNvSpPr>
            <p:nvPr/>
          </p:nvSpPr>
          <p:spPr bwMode="auto">
            <a:xfrm>
              <a:off x="8134" y="11220"/>
              <a:ext cx="95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5"/>
                </a:cxn>
              </a:cxnLst>
              <a:rect l="0" t="0" r="r" b="b"/>
              <a:pathLst>
                <a:path w="95" h="96">
                  <a:moveTo>
                    <a:pt x="0" y="0"/>
                  </a:moveTo>
                  <a:lnTo>
                    <a:pt x="95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6" name="Freeform 566"/>
            <p:cNvSpPr>
              <a:spLocks/>
            </p:cNvSpPr>
            <p:nvPr/>
          </p:nvSpPr>
          <p:spPr bwMode="auto">
            <a:xfrm>
              <a:off x="7783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7" name="Freeform 567"/>
            <p:cNvSpPr>
              <a:spLocks/>
            </p:cNvSpPr>
            <p:nvPr/>
          </p:nvSpPr>
          <p:spPr bwMode="auto">
            <a:xfrm>
              <a:off x="7925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8" name="Freeform 568"/>
            <p:cNvSpPr>
              <a:spLocks/>
            </p:cNvSpPr>
            <p:nvPr/>
          </p:nvSpPr>
          <p:spPr bwMode="auto">
            <a:xfrm>
              <a:off x="7575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89" name="Freeform 569"/>
            <p:cNvSpPr>
              <a:spLocks/>
            </p:cNvSpPr>
            <p:nvPr/>
          </p:nvSpPr>
          <p:spPr bwMode="auto">
            <a:xfrm>
              <a:off x="7714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0" name="Freeform 570"/>
            <p:cNvSpPr>
              <a:spLocks/>
            </p:cNvSpPr>
            <p:nvPr/>
          </p:nvSpPr>
          <p:spPr bwMode="auto">
            <a:xfrm>
              <a:off x="7364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1" name="Freeform 571"/>
            <p:cNvSpPr>
              <a:spLocks/>
            </p:cNvSpPr>
            <p:nvPr/>
          </p:nvSpPr>
          <p:spPr bwMode="auto">
            <a:xfrm>
              <a:off x="7503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2" name="Freeform 572"/>
            <p:cNvSpPr>
              <a:spLocks/>
            </p:cNvSpPr>
            <p:nvPr/>
          </p:nvSpPr>
          <p:spPr bwMode="auto">
            <a:xfrm>
              <a:off x="7152" y="11220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3" name="Freeform 573"/>
            <p:cNvSpPr>
              <a:spLocks/>
            </p:cNvSpPr>
            <p:nvPr/>
          </p:nvSpPr>
          <p:spPr bwMode="auto">
            <a:xfrm>
              <a:off x="7294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4" name="Freeform 574"/>
            <p:cNvSpPr>
              <a:spLocks/>
            </p:cNvSpPr>
            <p:nvPr/>
          </p:nvSpPr>
          <p:spPr bwMode="auto">
            <a:xfrm>
              <a:off x="6944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5" name="Freeform 575"/>
            <p:cNvSpPr>
              <a:spLocks/>
            </p:cNvSpPr>
            <p:nvPr/>
          </p:nvSpPr>
          <p:spPr bwMode="auto">
            <a:xfrm>
              <a:off x="7083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6" name="Freeform 576"/>
            <p:cNvSpPr>
              <a:spLocks/>
            </p:cNvSpPr>
            <p:nvPr/>
          </p:nvSpPr>
          <p:spPr bwMode="auto">
            <a:xfrm>
              <a:off x="6733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7" name="Freeform 577"/>
            <p:cNvSpPr>
              <a:spLocks/>
            </p:cNvSpPr>
            <p:nvPr/>
          </p:nvSpPr>
          <p:spPr bwMode="auto">
            <a:xfrm>
              <a:off x="6872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8" name="Freeform 578"/>
            <p:cNvSpPr>
              <a:spLocks/>
            </p:cNvSpPr>
            <p:nvPr/>
          </p:nvSpPr>
          <p:spPr bwMode="auto">
            <a:xfrm>
              <a:off x="6522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899" name="Freeform 579"/>
            <p:cNvSpPr>
              <a:spLocks/>
            </p:cNvSpPr>
            <p:nvPr/>
          </p:nvSpPr>
          <p:spPr bwMode="auto">
            <a:xfrm>
              <a:off x="6663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0" name="Freeform 580"/>
            <p:cNvSpPr>
              <a:spLocks/>
            </p:cNvSpPr>
            <p:nvPr/>
          </p:nvSpPr>
          <p:spPr bwMode="auto">
            <a:xfrm>
              <a:off x="6311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1" name="Freeform 581"/>
            <p:cNvSpPr>
              <a:spLocks/>
            </p:cNvSpPr>
            <p:nvPr/>
          </p:nvSpPr>
          <p:spPr bwMode="auto">
            <a:xfrm>
              <a:off x="6452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2" name="Freeform 582"/>
            <p:cNvSpPr>
              <a:spLocks/>
            </p:cNvSpPr>
            <p:nvPr/>
          </p:nvSpPr>
          <p:spPr bwMode="auto">
            <a:xfrm>
              <a:off x="6102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3" name="Freeform 583"/>
            <p:cNvSpPr>
              <a:spLocks/>
            </p:cNvSpPr>
            <p:nvPr/>
          </p:nvSpPr>
          <p:spPr bwMode="auto">
            <a:xfrm>
              <a:off x="6241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4" name="Freeform 584"/>
            <p:cNvSpPr>
              <a:spLocks/>
            </p:cNvSpPr>
            <p:nvPr/>
          </p:nvSpPr>
          <p:spPr bwMode="auto">
            <a:xfrm>
              <a:off x="5891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5" name="Freeform 585"/>
            <p:cNvSpPr>
              <a:spLocks/>
            </p:cNvSpPr>
            <p:nvPr/>
          </p:nvSpPr>
          <p:spPr bwMode="auto">
            <a:xfrm>
              <a:off x="6032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6" name="Freeform 586"/>
            <p:cNvSpPr>
              <a:spLocks/>
            </p:cNvSpPr>
            <p:nvPr/>
          </p:nvSpPr>
          <p:spPr bwMode="auto">
            <a:xfrm>
              <a:off x="5680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7" name="Freeform 587"/>
            <p:cNvSpPr>
              <a:spLocks/>
            </p:cNvSpPr>
            <p:nvPr/>
          </p:nvSpPr>
          <p:spPr bwMode="auto">
            <a:xfrm>
              <a:off x="5821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8" name="Freeform 588"/>
            <p:cNvSpPr>
              <a:spLocks/>
            </p:cNvSpPr>
            <p:nvPr/>
          </p:nvSpPr>
          <p:spPr bwMode="auto">
            <a:xfrm>
              <a:off x="5471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09" name="Freeform 589"/>
            <p:cNvSpPr>
              <a:spLocks/>
            </p:cNvSpPr>
            <p:nvPr/>
          </p:nvSpPr>
          <p:spPr bwMode="auto">
            <a:xfrm>
              <a:off x="5610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0" name="Freeform 590"/>
            <p:cNvSpPr>
              <a:spLocks/>
            </p:cNvSpPr>
            <p:nvPr/>
          </p:nvSpPr>
          <p:spPr bwMode="auto">
            <a:xfrm>
              <a:off x="5303" y="11325"/>
              <a:ext cx="7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1" name="Freeform 591"/>
            <p:cNvSpPr>
              <a:spLocks/>
            </p:cNvSpPr>
            <p:nvPr/>
          </p:nvSpPr>
          <p:spPr bwMode="auto">
            <a:xfrm>
              <a:off x="5202" y="11225"/>
              <a:ext cx="108" cy="10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7"/>
                </a:cxn>
              </a:cxnLst>
              <a:rect l="0" t="0" r="r" b="b"/>
              <a:pathLst>
                <a:path w="108" h="108">
                  <a:moveTo>
                    <a:pt x="107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2" name="Freeform 592"/>
            <p:cNvSpPr>
              <a:spLocks/>
            </p:cNvSpPr>
            <p:nvPr/>
          </p:nvSpPr>
          <p:spPr bwMode="auto">
            <a:xfrm>
              <a:off x="5104" y="11220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3" name="Freeform 593"/>
            <p:cNvSpPr>
              <a:spLocks/>
            </p:cNvSpPr>
            <p:nvPr/>
          </p:nvSpPr>
          <p:spPr bwMode="auto">
            <a:xfrm>
              <a:off x="5003" y="11220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4" name="Freeform 594"/>
            <p:cNvSpPr>
              <a:spLocks/>
            </p:cNvSpPr>
            <p:nvPr/>
          </p:nvSpPr>
          <p:spPr bwMode="auto">
            <a:xfrm>
              <a:off x="4972" y="11220"/>
              <a:ext cx="43" cy="4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5"/>
                </a:cxn>
              </a:cxnLst>
              <a:rect l="0" t="0" r="r" b="b"/>
              <a:pathLst>
                <a:path w="43" h="45">
                  <a:moveTo>
                    <a:pt x="43" y="0"/>
                  </a:moveTo>
                  <a:lnTo>
                    <a:pt x="0" y="4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5" name="Freeform 595"/>
            <p:cNvSpPr>
              <a:spLocks/>
            </p:cNvSpPr>
            <p:nvPr/>
          </p:nvSpPr>
          <p:spPr bwMode="auto">
            <a:xfrm>
              <a:off x="5253" y="11220"/>
              <a:ext cx="57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9"/>
                </a:cxn>
              </a:cxnLst>
              <a:rect l="0" t="0" r="r" b="b"/>
              <a:pathLst>
                <a:path w="57" h="60">
                  <a:moveTo>
                    <a:pt x="0" y="0"/>
                  </a:moveTo>
                  <a:lnTo>
                    <a:pt x="57" y="5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6" name="Freeform 596"/>
            <p:cNvSpPr>
              <a:spLocks/>
            </p:cNvSpPr>
            <p:nvPr/>
          </p:nvSpPr>
          <p:spPr bwMode="auto">
            <a:xfrm>
              <a:off x="5152" y="11220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7" name="Freeform 597"/>
            <p:cNvSpPr>
              <a:spLocks/>
            </p:cNvSpPr>
            <p:nvPr/>
          </p:nvSpPr>
          <p:spPr bwMode="auto">
            <a:xfrm>
              <a:off x="5051" y="11220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8" name="Freeform 598"/>
            <p:cNvSpPr>
              <a:spLocks/>
            </p:cNvSpPr>
            <p:nvPr/>
          </p:nvSpPr>
          <p:spPr bwMode="auto">
            <a:xfrm>
              <a:off x="4972" y="11239"/>
              <a:ext cx="94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3"/>
                </a:cxn>
              </a:cxnLst>
              <a:rect l="0" t="0" r="r" b="b"/>
              <a:pathLst>
                <a:path w="94" h="94">
                  <a:moveTo>
                    <a:pt x="0" y="0"/>
                  </a:moveTo>
                  <a:lnTo>
                    <a:pt x="93" y="9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19" name="Freeform 599"/>
            <p:cNvSpPr>
              <a:spLocks/>
            </p:cNvSpPr>
            <p:nvPr/>
          </p:nvSpPr>
          <p:spPr bwMode="auto">
            <a:xfrm>
              <a:off x="5310" y="11273"/>
              <a:ext cx="63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62"/>
                </a:cxn>
              </a:cxnLst>
              <a:rect l="0" t="0" r="r" b="b"/>
              <a:pathLst>
                <a:path w="63" h="62">
                  <a:moveTo>
                    <a:pt x="0" y="0"/>
                  </a:moveTo>
                  <a:lnTo>
                    <a:pt x="62" y="6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0" name="Freeform 600"/>
            <p:cNvSpPr>
              <a:spLocks/>
            </p:cNvSpPr>
            <p:nvPr/>
          </p:nvSpPr>
          <p:spPr bwMode="auto">
            <a:xfrm>
              <a:off x="4840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1" name="Freeform 601"/>
            <p:cNvSpPr>
              <a:spLocks/>
            </p:cNvSpPr>
            <p:nvPr/>
          </p:nvSpPr>
          <p:spPr bwMode="auto">
            <a:xfrm>
              <a:off x="5399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2" name="Freeform 602"/>
            <p:cNvSpPr>
              <a:spLocks/>
            </p:cNvSpPr>
            <p:nvPr/>
          </p:nvSpPr>
          <p:spPr bwMode="auto">
            <a:xfrm>
              <a:off x="4629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3" name="Freeform 603"/>
            <p:cNvSpPr>
              <a:spLocks/>
            </p:cNvSpPr>
            <p:nvPr/>
          </p:nvSpPr>
          <p:spPr bwMode="auto">
            <a:xfrm>
              <a:off x="4768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4" name="Freeform 604"/>
            <p:cNvSpPr>
              <a:spLocks/>
            </p:cNvSpPr>
            <p:nvPr/>
          </p:nvSpPr>
          <p:spPr bwMode="auto">
            <a:xfrm>
              <a:off x="4418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5" name="Freeform 605"/>
            <p:cNvSpPr>
              <a:spLocks/>
            </p:cNvSpPr>
            <p:nvPr/>
          </p:nvSpPr>
          <p:spPr bwMode="auto">
            <a:xfrm>
              <a:off x="4559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6" name="Freeform 606"/>
            <p:cNvSpPr>
              <a:spLocks/>
            </p:cNvSpPr>
            <p:nvPr/>
          </p:nvSpPr>
          <p:spPr bwMode="auto">
            <a:xfrm>
              <a:off x="4209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7" name="Freeform 607"/>
            <p:cNvSpPr>
              <a:spLocks/>
            </p:cNvSpPr>
            <p:nvPr/>
          </p:nvSpPr>
          <p:spPr bwMode="auto">
            <a:xfrm>
              <a:off x="4348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8" name="Freeform 608"/>
            <p:cNvSpPr>
              <a:spLocks/>
            </p:cNvSpPr>
            <p:nvPr/>
          </p:nvSpPr>
          <p:spPr bwMode="auto">
            <a:xfrm>
              <a:off x="3998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29" name="Freeform 609"/>
            <p:cNvSpPr>
              <a:spLocks/>
            </p:cNvSpPr>
            <p:nvPr/>
          </p:nvSpPr>
          <p:spPr bwMode="auto">
            <a:xfrm>
              <a:off x="4137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0" name="Freeform 610"/>
            <p:cNvSpPr>
              <a:spLocks/>
            </p:cNvSpPr>
            <p:nvPr/>
          </p:nvSpPr>
          <p:spPr bwMode="auto">
            <a:xfrm>
              <a:off x="3787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1" name="Freeform 611"/>
            <p:cNvSpPr>
              <a:spLocks/>
            </p:cNvSpPr>
            <p:nvPr/>
          </p:nvSpPr>
          <p:spPr bwMode="auto">
            <a:xfrm>
              <a:off x="3929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2" name="Freeform 612"/>
            <p:cNvSpPr>
              <a:spLocks/>
            </p:cNvSpPr>
            <p:nvPr/>
          </p:nvSpPr>
          <p:spPr bwMode="auto">
            <a:xfrm>
              <a:off x="3576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3" name="Freeform 613"/>
            <p:cNvSpPr>
              <a:spLocks/>
            </p:cNvSpPr>
            <p:nvPr/>
          </p:nvSpPr>
          <p:spPr bwMode="auto">
            <a:xfrm>
              <a:off x="3718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4" name="Freeform 614"/>
            <p:cNvSpPr>
              <a:spLocks/>
            </p:cNvSpPr>
            <p:nvPr/>
          </p:nvSpPr>
          <p:spPr bwMode="auto">
            <a:xfrm>
              <a:off x="3367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5" name="Freeform 615"/>
            <p:cNvSpPr>
              <a:spLocks/>
            </p:cNvSpPr>
            <p:nvPr/>
          </p:nvSpPr>
          <p:spPr bwMode="auto">
            <a:xfrm>
              <a:off x="3506" y="11220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6" name="Freeform 616"/>
            <p:cNvSpPr>
              <a:spLocks/>
            </p:cNvSpPr>
            <p:nvPr/>
          </p:nvSpPr>
          <p:spPr bwMode="auto">
            <a:xfrm>
              <a:off x="3156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7" name="Freeform 617"/>
            <p:cNvSpPr>
              <a:spLocks/>
            </p:cNvSpPr>
            <p:nvPr/>
          </p:nvSpPr>
          <p:spPr bwMode="auto">
            <a:xfrm>
              <a:off x="3298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8" name="Freeform 618"/>
            <p:cNvSpPr>
              <a:spLocks/>
            </p:cNvSpPr>
            <p:nvPr/>
          </p:nvSpPr>
          <p:spPr bwMode="auto">
            <a:xfrm>
              <a:off x="2945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39" name="Freeform 619"/>
            <p:cNvSpPr>
              <a:spLocks/>
            </p:cNvSpPr>
            <p:nvPr/>
          </p:nvSpPr>
          <p:spPr bwMode="auto">
            <a:xfrm>
              <a:off x="3087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0" name="Freeform 620"/>
            <p:cNvSpPr>
              <a:spLocks/>
            </p:cNvSpPr>
            <p:nvPr/>
          </p:nvSpPr>
          <p:spPr bwMode="auto">
            <a:xfrm>
              <a:off x="2736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1" name="Freeform 621"/>
            <p:cNvSpPr>
              <a:spLocks/>
            </p:cNvSpPr>
            <p:nvPr/>
          </p:nvSpPr>
          <p:spPr bwMode="auto">
            <a:xfrm>
              <a:off x="2876" y="11220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2" name="Freeform 622"/>
            <p:cNvSpPr>
              <a:spLocks/>
            </p:cNvSpPr>
            <p:nvPr/>
          </p:nvSpPr>
          <p:spPr bwMode="auto">
            <a:xfrm>
              <a:off x="2535" y="11342"/>
              <a:ext cx="58" cy="5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55"/>
                </a:cxn>
              </a:cxnLst>
              <a:rect l="0" t="0" r="r" b="b"/>
              <a:pathLst>
                <a:path w="58" h="55">
                  <a:moveTo>
                    <a:pt x="57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3" name="Freeform 623"/>
            <p:cNvSpPr>
              <a:spLocks/>
            </p:cNvSpPr>
            <p:nvPr/>
          </p:nvSpPr>
          <p:spPr bwMode="auto">
            <a:xfrm>
              <a:off x="2477" y="1124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4" name="Freeform 624"/>
            <p:cNvSpPr>
              <a:spLocks/>
            </p:cNvSpPr>
            <p:nvPr/>
          </p:nvSpPr>
          <p:spPr bwMode="auto">
            <a:xfrm>
              <a:off x="2477" y="11141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5" name="Freeform 625"/>
            <p:cNvSpPr>
              <a:spLocks/>
            </p:cNvSpPr>
            <p:nvPr/>
          </p:nvSpPr>
          <p:spPr bwMode="auto">
            <a:xfrm>
              <a:off x="2477" y="11057"/>
              <a:ext cx="99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9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6" name="Freeform 626"/>
            <p:cNvSpPr>
              <a:spLocks/>
            </p:cNvSpPr>
            <p:nvPr/>
          </p:nvSpPr>
          <p:spPr bwMode="auto">
            <a:xfrm>
              <a:off x="2585" y="11057"/>
              <a:ext cx="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7" name="Freeform 627"/>
            <p:cNvSpPr>
              <a:spLocks/>
            </p:cNvSpPr>
            <p:nvPr/>
          </p:nvSpPr>
          <p:spPr bwMode="auto">
            <a:xfrm>
              <a:off x="2485" y="11057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8" name="Freeform 628"/>
            <p:cNvSpPr>
              <a:spLocks/>
            </p:cNvSpPr>
            <p:nvPr/>
          </p:nvSpPr>
          <p:spPr bwMode="auto">
            <a:xfrm>
              <a:off x="2477" y="11150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49" name="Freeform 629"/>
            <p:cNvSpPr>
              <a:spLocks/>
            </p:cNvSpPr>
            <p:nvPr/>
          </p:nvSpPr>
          <p:spPr bwMode="auto">
            <a:xfrm>
              <a:off x="2477" y="11251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0" name="Freeform 630"/>
            <p:cNvSpPr>
              <a:spLocks/>
            </p:cNvSpPr>
            <p:nvPr/>
          </p:nvSpPr>
          <p:spPr bwMode="auto">
            <a:xfrm>
              <a:off x="2477" y="11352"/>
              <a:ext cx="46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5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1" name="Freeform 631"/>
            <p:cNvSpPr>
              <a:spLocks/>
            </p:cNvSpPr>
            <p:nvPr/>
          </p:nvSpPr>
          <p:spPr bwMode="auto">
            <a:xfrm>
              <a:off x="2593" y="11287"/>
              <a:ext cx="45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7"/>
                </a:cxn>
              </a:cxnLst>
              <a:rect l="0" t="0" r="r" b="b"/>
              <a:pathLst>
                <a:path w="45" h="48">
                  <a:moveTo>
                    <a:pt x="0" y="0"/>
                  </a:moveTo>
                  <a:lnTo>
                    <a:pt x="45" y="4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2" name="Freeform 632"/>
            <p:cNvSpPr>
              <a:spLocks/>
            </p:cNvSpPr>
            <p:nvPr/>
          </p:nvSpPr>
          <p:spPr bwMode="auto">
            <a:xfrm>
              <a:off x="2664" y="11220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3" name="Rectangle 633"/>
            <p:cNvSpPr>
              <a:spLocks/>
            </p:cNvSpPr>
            <p:nvPr/>
          </p:nvSpPr>
          <p:spPr bwMode="auto">
            <a:xfrm>
              <a:off x="4972" y="11220"/>
              <a:ext cx="338" cy="115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4" name="Rectangle 634"/>
            <p:cNvSpPr>
              <a:spLocks/>
            </p:cNvSpPr>
            <p:nvPr/>
          </p:nvSpPr>
          <p:spPr bwMode="auto">
            <a:xfrm>
              <a:off x="2477" y="11057"/>
              <a:ext cx="115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5" name="Freeform 635"/>
            <p:cNvSpPr>
              <a:spLocks/>
            </p:cNvSpPr>
            <p:nvPr/>
          </p:nvSpPr>
          <p:spPr bwMode="auto">
            <a:xfrm>
              <a:off x="8400" y="10937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6" name="Freeform 636"/>
            <p:cNvSpPr>
              <a:spLocks/>
            </p:cNvSpPr>
            <p:nvPr/>
          </p:nvSpPr>
          <p:spPr bwMode="auto">
            <a:xfrm>
              <a:off x="2422" y="10937"/>
              <a:ext cx="0" cy="7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7"/>
                </a:cxn>
              </a:cxnLst>
              <a:rect l="0" t="0" r="r" b="b"/>
              <a:pathLst>
                <a:path h="707">
                  <a:moveTo>
                    <a:pt x="0" y="0"/>
                  </a:moveTo>
                  <a:lnTo>
                    <a:pt x="0" y="70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7" name="Freeform 637"/>
            <p:cNvSpPr>
              <a:spLocks/>
            </p:cNvSpPr>
            <p:nvPr/>
          </p:nvSpPr>
          <p:spPr bwMode="auto">
            <a:xfrm>
              <a:off x="3214" y="11169"/>
              <a:ext cx="50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8" name="Freeform 638"/>
            <p:cNvSpPr>
              <a:spLocks/>
            </p:cNvSpPr>
            <p:nvPr/>
          </p:nvSpPr>
          <p:spPr bwMode="auto">
            <a:xfrm>
              <a:off x="3214" y="11381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59" name="Freeform 639"/>
            <p:cNvSpPr>
              <a:spLocks/>
            </p:cNvSpPr>
            <p:nvPr/>
          </p:nvSpPr>
          <p:spPr bwMode="auto">
            <a:xfrm>
              <a:off x="3214" y="11450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0" name="Freeform 640"/>
            <p:cNvSpPr>
              <a:spLocks/>
            </p:cNvSpPr>
            <p:nvPr/>
          </p:nvSpPr>
          <p:spPr bwMode="auto">
            <a:xfrm>
              <a:off x="2593" y="10937"/>
              <a:ext cx="0" cy="7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7"/>
                </a:cxn>
              </a:cxnLst>
              <a:rect l="0" t="0" r="r" b="b"/>
              <a:pathLst>
                <a:path h="707">
                  <a:moveTo>
                    <a:pt x="0" y="0"/>
                  </a:moveTo>
                  <a:lnTo>
                    <a:pt x="0" y="70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1" name="Freeform 641"/>
            <p:cNvSpPr>
              <a:spLocks/>
            </p:cNvSpPr>
            <p:nvPr/>
          </p:nvSpPr>
          <p:spPr bwMode="auto">
            <a:xfrm>
              <a:off x="8229" y="10937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2" name="Freeform 642"/>
            <p:cNvSpPr>
              <a:spLocks/>
            </p:cNvSpPr>
            <p:nvPr/>
          </p:nvSpPr>
          <p:spPr bwMode="auto">
            <a:xfrm>
              <a:off x="2593" y="11335"/>
              <a:ext cx="5636" cy="0"/>
            </a:xfrm>
            <a:custGeom>
              <a:avLst/>
              <a:gdLst/>
              <a:ahLst/>
              <a:cxnLst>
                <a:cxn ang="0">
                  <a:pos x="5636" y="0"/>
                </a:cxn>
                <a:cxn ang="0">
                  <a:pos x="0" y="0"/>
                </a:cxn>
              </a:cxnLst>
              <a:rect l="0" t="0" r="r" b="b"/>
              <a:pathLst>
                <a:path w="5636">
                  <a:moveTo>
                    <a:pt x="563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3" name="Freeform 643"/>
            <p:cNvSpPr>
              <a:spLocks/>
            </p:cNvSpPr>
            <p:nvPr/>
          </p:nvSpPr>
          <p:spPr bwMode="auto">
            <a:xfrm>
              <a:off x="2593" y="11220"/>
              <a:ext cx="5636" cy="0"/>
            </a:xfrm>
            <a:custGeom>
              <a:avLst/>
              <a:gdLst/>
              <a:ahLst/>
              <a:cxnLst>
                <a:cxn ang="0">
                  <a:pos x="5636" y="0"/>
                </a:cxn>
                <a:cxn ang="0">
                  <a:pos x="0" y="0"/>
                </a:cxn>
              </a:cxnLst>
              <a:rect l="0" t="0" r="r" b="b"/>
              <a:pathLst>
                <a:path w="5636">
                  <a:moveTo>
                    <a:pt x="563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4" name="Freeform 644"/>
            <p:cNvSpPr>
              <a:spLocks/>
            </p:cNvSpPr>
            <p:nvPr/>
          </p:nvSpPr>
          <p:spPr bwMode="auto">
            <a:xfrm>
              <a:off x="8229" y="10937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5" name="Freeform 645"/>
            <p:cNvSpPr>
              <a:spLocks/>
            </p:cNvSpPr>
            <p:nvPr/>
          </p:nvSpPr>
          <p:spPr bwMode="auto">
            <a:xfrm>
              <a:off x="8333" y="12976"/>
              <a:ext cx="67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9"/>
                </a:cxn>
              </a:cxnLst>
              <a:rect l="0" t="0" r="r" b="b"/>
              <a:pathLst>
                <a:path w="67" h="69">
                  <a:moveTo>
                    <a:pt x="0" y="0"/>
                  </a:moveTo>
                  <a:lnTo>
                    <a:pt x="67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6" name="Freeform 646"/>
            <p:cNvSpPr>
              <a:spLocks/>
            </p:cNvSpPr>
            <p:nvPr/>
          </p:nvSpPr>
          <p:spPr bwMode="auto">
            <a:xfrm>
              <a:off x="8232" y="12976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7" name="Freeform 647"/>
            <p:cNvSpPr>
              <a:spLocks/>
            </p:cNvSpPr>
            <p:nvPr/>
          </p:nvSpPr>
          <p:spPr bwMode="auto">
            <a:xfrm>
              <a:off x="8301" y="13146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8" name="Freeform 648"/>
            <p:cNvSpPr>
              <a:spLocks/>
            </p:cNvSpPr>
            <p:nvPr/>
          </p:nvSpPr>
          <p:spPr bwMode="auto">
            <a:xfrm>
              <a:off x="8342" y="13088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69" name="Freeform 649"/>
            <p:cNvSpPr>
              <a:spLocks/>
            </p:cNvSpPr>
            <p:nvPr/>
          </p:nvSpPr>
          <p:spPr bwMode="auto">
            <a:xfrm>
              <a:off x="8100" y="13146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0" name="Freeform 650"/>
            <p:cNvSpPr>
              <a:spLocks/>
            </p:cNvSpPr>
            <p:nvPr/>
          </p:nvSpPr>
          <p:spPr bwMode="auto">
            <a:xfrm>
              <a:off x="8217" y="13163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1" name="Freeform 651"/>
            <p:cNvSpPr>
              <a:spLocks/>
            </p:cNvSpPr>
            <p:nvPr/>
          </p:nvSpPr>
          <p:spPr bwMode="auto">
            <a:xfrm>
              <a:off x="7987" y="13033"/>
              <a:ext cx="15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5" h="15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2" name="Freeform 652"/>
            <p:cNvSpPr>
              <a:spLocks/>
            </p:cNvSpPr>
            <p:nvPr/>
          </p:nvSpPr>
          <p:spPr bwMode="auto">
            <a:xfrm>
              <a:off x="7788" y="13033"/>
              <a:ext cx="170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3" name="Freeform 653"/>
            <p:cNvSpPr>
              <a:spLocks/>
            </p:cNvSpPr>
            <p:nvPr/>
          </p:nvSpPr>
          <p:spPr bwMode="auto">
            <a:xfrm>
              <a:off x="7587" y="13033"/>
              <a:ext cx="170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4" name="Freeform 654"/>
            <p:cNvSpPr>
              <a:spLocks/>
            </p:cNvSpPr>
            <p:nvPr/>
          </p:nvSpPr>
          <p:spPr bwMode="auto">
            <a:xfrm>
              <a:off x="7388" y="13033"/>
              <a:ext cx="167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7" h="171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5" name="Freeform 655"/>
            <p:cNvSpPr>
              <a:spLocks/>
            </p:cNvSpPr>
            <p:nvPr/>
          </p:nvSpPr>
          <p:spPr bwMode="auto">
            <a:xfrm>
              <a:off x="7186" y="13033"/>
              <a:ext cx="170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6" name="Freeform 656"/>
            <p:cNvSpPr>
              <a:spLocks/>
            </p:cNvSpPr>
            <p:nvPr/>
          </p:nvSpPr>
          <p:spPr bwMode="auto">
            <a:xfrm>
              <a:off x="6987" y="13033"/>
              <a:ext cx="168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8" h="171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7" name="Freeform 657"/>
            <p:cNvSpPr>
              <a:spLocks/>
            </p:cNvSpPr>
            <p:nvPr/>
          </p:nvSpPr>
          <p:spPr bwMode="auto">
            <a:xfrm>
              <a:off x="6785" y="13033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8" name="Freeform 658"/>
            <p:cNvSpPr>
              <a:spLocks/>
            </p:cNvSpPr>
            <p:nvPr/>
          </p:nvSpPr>
          <p:spPr bwMode="auto">
            <a:xfrm>
              <a:off x="6586" y="13033"/>
              <a:ext cx="168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8" h="171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79" name="Freeform 659"/>
            <p:cNvSpPr>
              <a:spLocks/>
            </p:cNvSpPr>
            <p:nvPr/>
          </p:nvSpPr>
          <p:spPr bwMode="auto">
            <a:xfrm>
              <a:off x="6385" y="13033"/>
              <a:ext cx="170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0" name="Freeform 660"/>
            <p:cNvSpPr>
              <a:spLocks/>
            </p:cNvSpPr>
            <p:nvPr/>
          </p:nvSpPr>
          <p:spPr bwMode="auto">
            <a:xfrm>
              <a:off x="6186" y="13033"/>
              <a:ext cx="168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8" h="171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1" name="Freeform 661"/>
            <p:cNvSpPr>
              <a:spLocks/>
            </p:cNvSpPr>
            <p:nvPr/>
          </p:nvSpPr>
          <p:spPr bwMode="auto">
            <a:xfrm>
              <a:off x="6104" y="13153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2" name="Freeform 662"/>
            <p:cNvSpPr>
              <a:spLocks/>
            </p:cNvSpPr>
            <p:nvPr/>
          </p:nvSpPr>
          <p:spPr bwMode="auto">
            <a:xfrm>
              <a:off x="7886" y="13033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3" name="Freeform 663"/>
            <p:cNvSpPr>
              <a:spLocks/>
            </p:cNvSpPr>
            <p:nvPr/>
          </p:nvSpPr>
          <p:spPr bwMode="auto">
            <a:xfrm>
              <a:off x="7918" y="1306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4" name="Freeform 664"/>
            <p:cNvSpPr>
              <a:spLocks/>
            </p:cNvSpPr>
            <p:nvPr/>
          </p:nvSpPr>
          <p:spPr bwMode="auto">
            <a:xfrm>
              <a:off x="7942" y="13088"/>
              <a:ext cx="115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6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5" name="Freeform 665"/>
            <p:cNvSpPr>
              <a:spLocks/>
            </p:cNvSpPr>
            <p:nvPr/>
          </p:nvSpPr>
          <p:spPr bwMode="auto">
            <a:xfrm>
              <a:off x="7687" y="13033"/>
              <a:ext cx="103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3" h="106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6" name="Freeform 666"/>
            <p:cNvSpPr>
              <a:spLocks/>
            </p:cNvSpPr>
            <p:nvPr/>
          </p:nvSpPr>
          <p:spPr bwMode="auto">
            <a:xfrm>
              <a:off x="7817" y="1316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7" name="Freeform 667"/>
            <p:cNvSpPr>
              <a:spLocks/>
            </p:cNvSpPr>
            <p:nvPr/>
          </p:nvSpPr>
          <p:spPr bwMode="auto">
            <a:xfrm>
              <a:off x="7841" y="13187"/>
              <a:ext cx="17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8" name="Freeform 668"/>
            <p:cNvSpPr>
              <a:spLocks/>
            </p:cNvSpPr>
            <p:nvPr/>
          </p:nvSpPr>
          <p:spPr bwMode="auto">
            <a:xfrm>
              <a:off x="7486" y="13033"/>
              <a:ext cx="31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28"/>
                </a:cxn>
              </a:cxnLst>
              <a:rect l="0" t="0" r="r" b="b"/>
              <a:pathLst>
                <a:path w="31" h="29">
                  <a:moveTo>
                    <a:pt x="0" y="0"/>
                  </a:moveTo>
                  <a:lnTo>
                    <a:pt x="31" y="2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89" name="Freeform 669"/>
            <p:cNvSpPr>
              <a:spLocks/>
            </p:cNvSpPr>
            <p:nvPr/>
          </p:nvSpPr>
          <p:spPr bwMode="auto">
            <a:xfrm>
              <a:off x="7541" y="1308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0" name="Freeform 670"/>
            <p:cNvSpPr>
              <a:spLocks/>
            </p:cNvSpPr>
            <p:nvPr/>
          </p:nvSpPr>
          <p:spPr bwMode="auto">
            <a:xfrm>
              <a:off x="7565" y="13112"/>
              <a:ext cx="91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" y="91"/>
                </a:cxn>
              </a:cxnLst>
              <a:rect l="0" t="0" r="r" b="b"/>
              <a:pathLst>
                <a:path w="91" h="92">
                  <a:moveTo>
                    <a:pt x="0" y="0"/>
                  </a:moveTo>
                  <a:lnTo>
                    <a:pt x="91" y="9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1" name="Freeform 671"/>
            <p:cNvSpPr>
              <a:spLocks/>
            </p:cNvSpPr>
            <p:nvPr/>
          </p:nvSpPr>
          <p:spPr bwMode="auto">
            <a:xfrm>
              <a:off x="7292" y="13038"/>
              <a:ext cx="124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4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2" name="Freeform 672"/>
            <p:cNvSpPr>
              <a:spLocks/>
            </p:cNvSpPr>
            <p:nvPr/>
          </p:nvSpPr>
          <p:spPr bwMode="auto">
            <a:xfrm>
              <a:off x="7440" y="1318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3" name="Freeform 673"/>
            <p:cNvSpPr>
              <a:spLocks/>
            </p:cNvSpPr>
            <p:nvPr/>
          </p:nvSpPr>
          <p:spPr bwMode="auto">
            <a:xfrm>
              <a:off x="7085" y="1303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4" name="Freeform 674"/>
            <p:cNvSpPr>
              <a:spLocks/>
            </p:cNvSpPr>
            <p:nvPr/>
          </p:nvSpPr>
          <p:spPr bwMode="auto">
            <a:xfrm>
              <a:off x="7164" y="13112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5" name="Freeform 675"/>
            <p:cNvSpPr>
              <a:spLocks/>
            </p:cNvSpPr>
            <p:nvPr/>
          </p:nvSpPr>
          <p:spPr bwMode="auto">
            <a:xfrm>
              <a:off x="7191" y="13139"/>
              <a:ext cx="65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64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64" y="6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6" name="Freeform 676"/>
            <p:cNvSpPr>
              <a:spLocks/>
            </p:cNvSpPr>
            <p:nvPr/>
          </p:nvSpPr>
          <p:spPr bwMode="auto">
            <a:xfrm>
              <a:off x="6891" y="1303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7" name="Freeform 677"/>
            <p:cNvSpPr>
              <a:spLocks/>
            </p:cNvSpPr>
            <p:nvPr/>
          </p:nvSpPr>
          <p:spPr bwMode="auto">
            <a:xfrm>
              <a:off x="6915" y="13062"/>
              <a:ext cx="125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8" name="Freeform 678"/>
            <p:cNvSpPr>
              <a:spLocks/>
            </p:cNvSpPr>
            <p:nvPr/>
          </p:nvSpPr>
          <p:spPr bwMode="auto">
            <a:xfrm>
              <a:off x="6685" y="13033"/>
              <a:ext cx="79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999" name="Freeform 679"/>
            <p:cNvSpPr>
              <a:spLocks/>
            </p:cNvSpPr>
            <p:nvPr/>
          </p:nvSpPr>
          <p:spPr bwMode="auto">
            <a:xfrm>
              <a:off x="6790" y="13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0" name="Freeform 680"/>
            <p:cNvSpPr>
              <a:spLocks/>
            </p:cNvSpPr>
            <p:nvPr/>
          </p:nvSpPr>
          <p:spPr bwMode="auto">
            <a:xfrm>
              <a:off x="6814" y="13163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1" name="Freeform 681"/>
            <p:cNvSpPr>
              <a:spLocks/>
            </p:cNvSpPr>
            <p:nvPr/>
          </p:nvSpPr>
          <p:spPr bwMode="auto">
            <a:xfrm>
              <a:off x="6486" y="13033"/>
              <a:ext cx="2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2" name="Freeform 682"/>
            <p:cNvSpPr>
              <a:spLocks/>
            </p:cNvSpPr>
            <p:nvPr/>
          </p:nvSpPr>
          <p:spPr bwMode="auto">
            <a:xfrm>
              <a:off x="6514" y="13062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3" name="Freeform 683"/>
            <p:cNvSpPr>
              <a:spLocks/>
            </p:cNvSpPr>
            <p:nvPr/>
          </p:nvSpPr>
          <p:spPr bwMode="auto">
            <a:xfrm>
              <a:off x="6538" y="13088"/>
              <a:ext cx="118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7" y="115"/>
                </a:cxn>
              </a:cxnLst>
              <a:rect l="0" t="0" r="r" b="b"/>
              <a:pathLst>
                <a:path w="118" h="116">
                  <a:moveTo>
                    <a:pt x="0" y="0"/>
                  </a:moveTo>
                  <a:lnTo>
                    <a:pt x="117" y="11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4" name="Freeform 684"/>
            <p:cNvSpPr>
              <a:spLocks/>
            </p:cNvSpPr>
            <p:nvPr/>
          </p:nvSpPr>
          <p:spPr bwMode="auto">
            <a:xfrm>
              <a:off x="6284" y="13033"/>
              <a:ext cx="106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</a:cxnLst>
              <a:rect l="0" t="0" r="r" b="b"/>
              <a:pathLst>
                <a:path w="106" h="106">
                  <a:moveTo>
                    <a:pt x="0" y="0"/>
                  </a:moveTo>
                  <a:lnTo>
                    <a:pt x="105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5" name="Freeform 685"/>
            <p:cNvSpPr>
              <a:spLocks/>
            </p:cNvSpPr>
            <p:nvPr/>
          </p:nvSpPr>
          <p:spPr bwMode="auto">
            <a:xfrm>
              <a:off x="6414" y="1316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6" name="Freeform 686"/>
            <p:cNvSpPr>
              <a:spLocks/>
            </p:cNvSpPr>
            <p:nvPr/>
          </p:nvSpPr>
          <p:spPr bwMode="auto">
            <a:xfrm>
              <a:off x="6440" y="13187"/>
              <a:ext cx="14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6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1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7" name="Freeform 687"/>
            <p:cNvSpPr>
              <a:spLocks/>
            </p:cNvSpPr>
            <p:nvPr/>
          </p:nvSpPr>
          <p:spPr bwMode="auto">
            <a:xfrm>
              <a:off x="6138" y="1308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8" name="Freeform 688"/>
            <p:cNvSpPr>
              <a:spLocks/>
            </p:cNvSpPr>
            <p:nvPr/>
          </p:nvSpPr>
          <p:spPr bwMode="auto">
            <a:xfrm>
              <a:off x="6164" y="13112"/>
              <a:ext cx="91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" y="91"/>
                </a:cxn>
              </a:cxnLst>
              <a:rect l="0" t="0" r="r" b="b"/>
              <a:pathLst>
                <a:path w="91" h="92">
                  <a:moveTo>
                    <a:pt x="0" y="0"/>
                  </a:moveTo>
                  <a:lnTo>
                    <a:pt x="91" y="9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09" name="Freeform 689"/>
            <p:cNvSpPr>
              <a:spLocks/>
            </p:cNvSpPr>
            <p:nvPr/>
          </p:nvSpPr>
          <p:spPr bwMode="auto">
            <a:xfrm>
              <a:off x="6104" y="13355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0" name="Freeform 690"/>
            <p:cNvSpPr>
              <a:spLocks/>
            </p:cNvSpPr>
            <p:nvPr/>
          </p:nvSpPr>
          <p:spPr bwMode="auto">
            <a:xfrm>
              <a:off x="6104" y="1325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1" name="Freeform 691"/>
            <p:cNvSpPr>
              <a:spLocks/>
            </p:cNvSpPr>
            <p:nvPr/>
          </p:nvSpPr>
          <p:spPr bwMode="auto">
            <a:xfrm>
              <a:off x="6114" y="1346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2" name="Freeform 692"/>
            <p:cNvSpPr>
              <a:spLocks/>
            </p:cNvSpPr>
            <p:nvPr/>
          </p:nvSpPr>
          <p:spPr bwMode="auto">
            <a:xfrm>
              <a:off x="8299" y="13103"/>
              <a:ext cx="43" cy="4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43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3" name="Freeform 693"/>
            <p:cNvSpPr>
              <a:spLocks/>
            </p:cNvSpPr>
            <p:nvPr/>
          </p:nvSpPr>
          <p:spPr bwMode="auto">
            <a:xfrm>
              <a:off x="8198" y="1303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4" name="Freeform 694"/>
            <p:cNvSpPr>
              <a:spLocks/>
            </p:cNvSpPr>
            <p:nvPr/>
          </p:nvSpPr>
          <p:spPr bwMode="auto">
            <a:xfrm>
              <a:off x="8098" y="13033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5" name="Freeform 695"/>
            <p:cNvSpPr>
              <a:spLocks/>
            </p:cNvSpPr>
            <p:nvPr/>
          </p:nvSpPr>
          <p:spPr bwMode="auto">
            <a:xfrm>
              <a:off x="8002" y="13033"/>
              <a:ext cx="110" cy="10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0" y="107"/>
                </a:cxn>
              </a:cxnLst>
              <a:rect l="0" t="0" r="r" b="b"/>
              <a:pathLst>
                <a:path w="110" h="108">
                  <a:moveTo>
                    <a:pt x="110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6" name="Freeform 696"/>
            <p:cNvSpPr>
              <a:spLocks/>
            </p:cNvSpPr>
            <p:nvPr/>
          </p:nvSpPr>
          <p:spPr bwMode="auto">
            <a:xfrm>
              <a:off x="8002" y="13033"/>
              <a:ext cx="9" cy="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7" name="Freeform 697"/>
            <p:cNvSpPr>
              <a:spLocks/>
            </p:cNvSpPr>
            <p:nvPr/>
          </p:nvSpPr>
          <p:spPr bwMode="auto">
            <a:xfrm>
              <a:off x="6104" y="13554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8" name="Freeform 698"/>
            <p:cNvSpPr>
              <a:spLocks/>
            </p:cNvSpPr>
            <p:nvPr/>
          </p:nvSpPr>
          <p:spPr bwMode="auto">
            <a:xfrm>
              <a:off x="6138" y="13489"/>
              <a:ext cx="24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</a:cxnLst>
              <a:rect l="0" t="0" r="r" b="b"/>
              <a:pathLst>
                <a:path w="24" h="22">
                  <a:moveTo>
                    <a:pt x="0" y="0"/>
                  </a:moveTo>
                  <a:lnTo>
                    <a:pt x="23" y="21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19" name="Freeform 699"/>
            <p:cNvSpPr>
              <a:spLocks/>
            </p:cNvSpPr>
            <p:nvPr/>
          </p:nvSpPr>
          <p:spPr bwMode="auto">
            <a:xfrm>
              <a:off x="6006" y="13657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0" name="Freeform 700"/>
            <p:cNvSpPr>
              <a:spLocks/>
            </p:cNvSpPr>
            <p:nvPr/>
          </p:nvSpPr>
          <p:spPr bwMode="auto">
            <a:xfrm>
              <a:off x="6104" y="13655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1" name="Freeform 701"/>
            <p:cNvSpPr>
              <a:spLocks/>
            </p:cNvSpPr>
            <p:nvPr/>
          </p:nvSpPr>
          <p:spPr bwMode="auto">
            <a:xfrm>
              <a:off x="5893" y="13544"/>
              <a:ext cx="9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5"/>
                </a:cxn>
              </a:cxnLst>
              <a:rect l="0" t="0" r="r" b="b"/>
              <a:pathLst>
                <a:path w="98" h="96">
                  <a:moveTo>
                    <a:pt x="0" y="0"/>
                  </a:moveTo>
                  <a:lnTo>
                    <a:pt x="98" y="9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2" name="Freeform 702"/>
            <p:cNvSpPr>
              <a:spLocks/>
            </p:cNvSpPr>
            <p:nvPr/>
          </p:nvSpPr>
          <p:spPr bwMode="auto">
            <a:xfrm>
              <a:off x="5694" y="13544"/>
              <a:ext cx="168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8" h="170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3" name="Freeform 703"/>
            <p:cNvSpPr>
              <a:spLocks/>
            </p:cNvSpPr>
            <p:nvPr/>
          </p:nvSpPr>
          <p:spPr bwMode="auto">
            <a:xfrm>
              <a:off x="5493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4" name="Freeform 704"/>
            <p:cNvSpPr>
              <a:spLocks/>
            </p:cNvSpPr>
            <p:nvPr/>
          </p:nvSpPr>
          <p:spPr bwMode="auto">
            <a:xfrm>
              <a:off x="5293" y="13544"/>
              <a:ext cx="168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170"/>
                </a:cxn>
              </a:cxnLst>
              <a:rect l="0" t="0" r="r" b="b"/>
              <a:pathLst>
                <a:path w="168" h="170">
                  <a:moveTo>
                    <a:pt x="0" y="0"/>
                  </a:moveTo>
                  <a:lnTo>
                    <a:pt x="167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5" name="Freeform 705"/>
            <p:cNvSpPr>
              <a:spLocks/>
            </p:cNvSpPr>
            <p:nvPr/>
          </p:nvSpPr>
          <p:spPr bwMode="auto">
            <a:xfrm>
              <a:off x="5092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6" name="Freeform 706"/>
            <p:cNvSpPr>
              <a:spLocks/>
            </p:cNvSpPr>
            <p:nvPr/>
          </p:nvSpPr>
          <p:spPr bwMode="auto">
            <a:xfrm>
              <a:off x="4890" y="13544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7" name="Freeform 707"/>
            <p:cNvSpPr>
              <a:spLocks/>
            </p:cNvSpPr>
            <p:nvPr/>
          </p:nvSpPr>
          <p:spPr bwMode="auto">
            <a:xfrm>
              <a:off x="4691" y="13544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8" name="Freeform 708"/>
            <p:cNvSpPr>
              <a:spLocks/>
            </p:cNvSpPr>
            <p:nvPr/>
          </p:nvSpPr>
          <p:spPr bwMode="auto">
            <a:xfrm>
              <a:off x="4490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29" name="Freeform 709"/>
            <p:cNvSpPr>
              <a:spLocks/>
            </p:cNvSpPr>
            <p:nvPr/>
          </p:nvSpPr>
          <p:spPr bwMode="auto">
            <a:xfrm>
              <a:off x="4291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0" name="Freeform 710"/>
            <p:cNvSpPr>
              <a:spLocks/>
            </p:cNvSpPr>
            <p:nvPr/>
          </p:nvSpPr>
          <p:spPr bwMode="auto">
            <a:xfrm>
              <a:off x="4089" y="13544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1" name="Freeform 711"/>
            <p:cNvSpPr>
              <a:spLocks/>
            </p:cNvSpPr>
            <p:nvPr/>
          </p:nvSpPr>
          <p:spPr bwMode="auto">
            <a:xfrm>
              <a:off x="3890" y="13544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2" name="Freeform 712"/>
            <p:cNvSpPr>
              <a:spLocks/>
            </p:cNvSpPr>
            <p:nvPr/>
          </p:nvSpPr>
          <p:spPr bwMode="auto">
            <a:xfrm>
              <a:off x="3689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3" name="Freeform 713"/>
            <p:cNvSpPr>
              <a:spLocks/>
            </p:cNvSpPr>
            <p:nvPr/>
          </p:nvSpPr>
          <p:spPr bwMode="auto">
            <a:xfrm>
              <a:off x="3490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4" name="Freeform 714"/>
            <p:cNvSpPr>
              <a:spLocks/>
            </p:cNvSpPr>
            <p:nvPr/>
          </p:nvSpPr>
          <p:spPr bwMode="auto">
            <a:xfrm>
              <a:off x="3288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5" name="Freeform 715"/>
            <p:cNvSpPr>
              <a:spLocks/>
            </p:cNvSpPr>
            <p:nvPr/>
          </p:nvSpPr>
          <p:spPr bwMode="auto">
            <a:xfrm>
              <a:off x="3089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6" name="Freeform 716"/>
            <p:cNvSpPr>
              <a:spLocks/>
            </p:cNvSpPr>
            <p:nvPr/>
          </p:nvSpPr>
          <p:spPr bwMode="auto">
            <a:xfrm>
              <a:off x="2888" y="13544"/>
              <a:ext cx="170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7" name="Freeform 717"/>
            <p:cNvSpPr>
              <a:spLocks/>
            </p:cNvSpPr>
            <p:nvPr/>
          </p:nvSpPr>
          <p:spPr bwMode="auto">
            <a:xfrm>
              <a:off x="2801" y="13657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8" name="Freeform 718"/>
            <p:cNvSpPr>
              <a:spLocks/>
            </p:cNvSpPr>
            <p:nvPr/>
          </p:nvSpPr>
          <p:spPr bwMode="auto">
            <a:xfrm>
              <a:off x="5792" y="13544"/>
              <a:ext cx="96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3"/>
                </a:cxn>
              </a:cxnLst>
              <a:rect l="0" t="0" r="r" b="b"/>
              <a:pathLst>
                <a:path w="96" h="94">
                  <a:moveTo>
                    <a:pt x="0" y="0"/>
                  </a:moveTo>
                  <a:lnTo>
                    <a:pt x="95" y="9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39" name="Freeform 719"/>
            <p:cNvSpPr>
              <a:spLocks/>
            </p:cNvSpPr>
            <p:nvPr/>
          </p:nvSpPr>
          <p:spPr bwMode="auto">
            <a:xfrm>
              <a:off x="5912" y="1366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0" name="Freeform 720"/>
            <p:cNvSpPr>
              <a:spLocks/>
            </p:cNvSpPr>
            <p:nvPr/>
          </p:nvSpPr>
          <p:spPr bwMode="auto">
            <a:xfrm>
              <a:off x="5939" y="13688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4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1" name="Freeform 721"/>
            <p:cNvSpPr>
              <a:spLocks/>
            </p:cNvSpPr>
            <p:nvPr/>
          </p:nvSpPr>
          <p:spPr bwMode="auto">
            <a:xfrm>
              <a:off x="5593" y="13544"/>
              <a:ext cx="19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2" name="Freeform 722"/>
            <p:cNvSpPr>
              <a:spLocks/>
            </p:cNvSpPr>
            <p:nvPr/>
          </p:nvSpPr>
          <p:spPr bwMode="auto">
            <a:xfrm>
              <a:off x="5639" y="1358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3" name="Freeform 723"/>
            <p:cNvSpPr>
              <a:spLocks/>
            </p:cNvSpPr>
            <p:nvPr/>
          </p:nvSpPr>
          <p:spPr bwMode="auto">
            <a:xfrm>
              <a:off x="5663" y="13614"/>
              <a:ext cx="101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0"/>
                </a:cxn>
              </a:cxnLst>
              <a:rect l="0" t="0" r="r" b="b"/>
              <a:pathLst>
                <a:path w="101" h="100">
                  <a:moveTo>
                    <a:pt x="0" y="0"/>
                  </a:moveTo>
                  <a:lnTo>
                    <a:pt x="100" y="10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4" name="Freeform 724"/>
            <p:cNvSpPr>
              <a:spLocks/>
            </p:cNvSpPr>
            <p:nvPr/>
          </p:nvSpPr>
          <p:spPr bwMode="auto">
            <a:xfrm>
              <a:off x="5392" y="13544"/>
              <a:ext cx="120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9"/>
                </a:cxn>
              </a:cxnLst>
              <a:rect l="0" t="0" r="r" b="b"/>
              <a:pathLst>
                <a:path w="120" h="120">
                  <a:moveTo>
                    <a:pt x="0" y="0"/>
                  </a:moveTo>
                  <a:lnTo>
                    <a:pt x="119" y="1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5" name="Freeform 725"/>
            <p:cNvSpPr>
              <a:spLocks/>
            </p:cNvSpPr>
            <p:nvPr/>
          </p:nvSpPr>
          <p:spPr bwMode="auto">
            <a:xfrm>
              <a:off x="5538" y="1368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6" name="Freeform 726"/>
            <p:cNvSpPr>
              <a:spLocks/>
            </p:cNvSpPr>
            <p:nvPr/>
          </p:nvSpPr>
          <p:spPr bwMode="auto">
            <a:xfrm>
              <a:off x="5193" y="13544"/>
              <a:ext cx="45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3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45" y="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7" name="Freeform 727"/>
            <p:cNvSpPr>
              <a:spLocks/>
            </p:cNvSpPr>
            <p:nvPr/>
          </p:nvSpPr>
          <p:spPr bwMode="auto">
            <a:xfrm>
              <a:off x="5262" y="1361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8" name="Freeform 728"/>
            <p:cNvSpPr>
              <a:spLocks/>
            </p:cNvSpPr>
            <p:nvPr/>
          </p:nvSpPr>
          <p:spPr bwMode="auto">
            <a:xfrm>
              <a:off x="5286" y="13638"/>
              <a:ext cx="77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6"/>
                </a:cxn>
              </a:cxnLst>
              <a:rect l="0" t="0" r="r" b="b"/>
              <a:pathLst>
                <a:path w="77" h="76">
                  <a:moveTo>
                    <a:pt x="0" y="0"/>
                  </a:moveTo>
                  <a:lnTo>
                    <a:pt x="76" y="7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49" name="Freeform 729"/>
            <p:cNvSpPr>
              <a:spLocks/>
            </p:cNvSpPr>
            <p:nvPr/>
          </p:nvSpPr>
          <p:spPr bwMode="auto">
            <a:xfrm>
              <a:off x="5013" y="13563"/>
              <a:ext cx="125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0" name="Freeform 730"/>
            <p:cNvSpPr>
              <a:spLocks/>
            </p:cNvSpPr>
            <p:nvPr/>
          </p:nvSpPr>
          <p:spPr bwMode="auto">
            <a:xfrm>
              <a:off x="4792" y="13544"/>
              <a:ext cx="70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70" h="70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1" name="Freeform 731"/>
            <p:cNvSpPr>
              <a:spLocks/>
            </p:cNvSpPr>
            <p:nvPr/>
          </p:nvSpPr>
          <p:spPr bwMode="auto">
            <a:xfrm>
              <a:off x="4886" y="1363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2" name="Freeform 732"/>
            <p:cNvSpPr>
              <a:spLocks/>
            </p:cNvSpPr>
            <p:nvPr/>
          </p:nvSpPr>
          <p:spPr bwMode="auto">
            <a:xfrm>
              <a:off x="4912" y="13664"/>
              <a:ext cx="50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0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3" name="Freeform 733"/>
            <p:cNvSpPr>
              <a:spLocks/>
            </p:cNvSpPr>
            <p:nvPr/>
          </p:nvSpPr>
          <p:spPr bwMode="auto">
            <a:xfrm>
              <a:off x="4612" y="1356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4" name="Freeform 734"/>
            <p:cNvSpPr>
              <a:spLocks/>
            </p:cNvSpPr>
            <p:nvPr/>
          </p:nvSpPr>
          <p:spPr bwMode="auto">
            <a:xfrm>
              <a:off x="4636" y="13587"/>
              <a:ext cx="125" cy="1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7"/>
                </a:cxn>
              </a:cxnLst>
              <a:rect l="0" t="0" r="r" b="b"/>
              <a:pathLst>
                <a:path w="125" h="127">
                  <a:moveTo>
                    <a:pt x="0" y="0"/>
                  </a:moveTo>
                  <a:lnTo>
                    <a:pt x="124" y="12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5" name="Freeform 735"/>
            <p:cNvSpPr>
              <a:spLocks/>
            </p:cNvSpPr>
            <p:nvPr/>
          </p:nvSpPr>
          <p:spPr bwMode="auto">
            <a:xfrm>
              <a:off x="4392" y="13544"/>
              <a:ext cx="93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3"/>
                </a:cxn>
              </a:cxnLst>
              <a:rect l="0" t="0" r="r" b="b"/>
              <a:pathLst>
                <a:path w="93" h="94">
                  <a:moveTo>
                    <a:pt x="0" y="0"/>
                  </a:moveTo>
                  <a:lnTo>
                    <a:pt x="93" y="9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6" name="Freeform 736"/>
            <p:cNvSpPr>
              <a:spLocks/>
            </p:cNvSpPr>
            <p:nvPr/>
          </p:nvSpPr>
          <p:spPr bwMode="auto">
            <a:xfrm>
              <a:off x="4511" y="1366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7" name="Freeform 737"/>
            <p:cNvSpPr>
              <a:spLocks/>
            </p:cNvSpPr>
            <p:nvPr/>
          </p:nvSpPr>
          <p:spPr bwMode="auto">
            <a:xfrm>
              <a:off x="4535" y="13688"/>
              <a:ext cx="27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8" name="Freeform 738"/>
            <p:cNvSpPr>
              <a:spLocks/>
            </p:cNvSpPr>
            <p:nvPr/>
          </p:nvSpPr>
          <p:spPr bwMode="auto">
            <a:xfrm>
              <a:off x="4190" y="13544"/>
              <a:ext cx="19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59" name="Freeform 739"/>
            <p:cNvSpPr>
              <a:spLocks/>
            </p:cNvSpPr>
            <p:nvPr/>
          </p:nvSpPr>
          <p:spPr bwMode="auto">
            <a:xfrm>
              <a:off x="4236" y="1358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0" name="Freeform 740"/>
            <p:cNvSpPr>
              <a:spLocks/>
            </p:cNvSpPr>
            <p:nvPr/>
          </p:nvSpPr>
          <p:spPr bwMode="auto">
            <a:xfrm>
              <a:off x="4260" y="13614"/>
              <a:ext cx="100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0"/>
                </a:cxn>
              </a:cxnLst>
              <a:rect l="0" t="0" r="r" b="b"/>
              <a:pathLst>
                <a:path w="100" h="100">
                  <a:moveTo>
                    <a:pt x="0" y="0"/>
                  </a:moveTo>
                  <a:lnTo>
                    <a:pt x="100" y="10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1" name="Freeform 741"/>
            <p:cNvSpPr>
              <a:spLocks/>
            </p:cNvSpPr>
            <p:nvPr/>
          </p:nvSpPr>
          <p:spPr bwMode="auto">
            <a:xfrm>
              <a:off x="3991" y="13544"/>
              <a:ext cx="120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9"/>
                </a:cxn>
              </a:cxnLst>
              <a:rect l="0" t="0" r="r" b="b"/>
              <a:pathLst>
                <a:path w="120" h="120">
                  <a:moveTo>
                    <a:pt x="0" y="0"/>
                  </a:moveTo>
                  <a:lnTo>
                    <a:pt x="119" y="1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2" name="Freeform 742"/>
            <p:cNvSpPr>
              <a:spLocks/>
            </p:cNvSpPr>
            <p:nvPr/>
          </p:nvSpPr>
          <p:spPr bwMode="auto">
            <a:xfrm>
              <a:off x="4135" y="1368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3" name="Freeform 743"/>
            <p:cNvSpPr>
              <a:spLocks/>
            </p:cNvSpPr>
            <p:nvPr/>
          </p:nvSpPr>
          <p:spPr bwMode="auto">
            <a:xfrm>
              <a:off x="3789" y="13544"/>
              <a:ext cx="4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3"/>
                </a:cxn>
              </a:cxnLst>
              <a:rect l="0" t="0" r="r" b="b"/>
              <a:pathLst>
                <a:path w="46" h="43">
                  <a:moveTo>
                    <a:pt x="0" y="0"/>
                  </a:moveTo>
                  <a:lnTo>
                    <a:pt x="45" y="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4" name="Freeform 744"/>
            <p:cNvSpPr>
              <a:spLocks/>
            </p:cNvSpPr>
            <p:nvPr/>
          </p:nvSpPr>
          <p:spPr bwMode="auto">
            <a:xfrm>
              <a:off x="3859" y="13614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5" name="Freeform 745"/>
            <p:cNvSpPr>
              <a:spLocks/>
            </p:cNvSpPr>
            <p:nvPr/>
          </p:nvSpPr>
          <p:spPr bwMode="auto">
            <a:xfrm>
              <a:off x="3885" y="13638"/>
              <a:ext cx="75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6"/>
                </a:cxn>
              </a:cxnLst>
              <a:rect l="0" t="0" r="r" b="b"/>
              <a:pathLst>
                <a:path w="75" h="76">
                  <a:moveTo>
                    <a:pt x="0" y="0"/>
                  </a:moveTo>
                  <a:lnTo>
                    <a:pt x="74" y="7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6" name="Freeform 746"/>
            <p:cNvSpPr>
              <a:spLocks/>
            </p:cNvSpPr>
            <p:nvPr/>
          </p:nvSpPr>
          <p:spPr bwMode="auto">
            <a:xfrm>
              <a:off x="3610" y="13563"/>
              <a:ext cx="124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4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7" name="Freeform 747"/>
            <p:cNvSpPr>
              <a:spLocks/>
            </p:cNvSpPr>
            <p:nvPr/>
          </p:nvSpPr>
          <p:spPr bwMode="auto">
            <a:xfrm>
              <a:off x="3389" y="13544"/>
              <a:ext cx="69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69" h="70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8" name="Freeform 748"/>
            <p:cNvSpPr>
              <a:spLocks/>
            </p:cNvSpPr>
            <p:nvPr/>
          </p:nvSpPr>
          <p:spPr bwMode="auto">
            <a:xfrm>
              <a:off x="3485" y="1363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69" name="Freeform 749"/>
            <p:cNvSpPr>
              <a:spLocks/>
            </p:cNvSpPr>
            <p:nvPr/>
          </p:nvSpPr>
          <p:spPr bwMode="auto">
            <a:xfrm>
              <a:off x="3509" y="13664"/>
              <a:ext cx="50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0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0" name="Freeform 750"/>
            <p:cNvSpPr>
              <a:spLocks/>
            </p:cNvSpPr>
            <p:nvPr/>
          </p:nvSpPr>
          <p:spPr bwMode="auto">
            <a:xfrm>
              <a:off x="3209" y="1356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1" name="Freeform 751"/>
            <p:cNvSpPr>
              <a:spLocks/>
            </p:cNvSpPr>
            <p:nvPr/>
          </p:nvSpPr>
          <p:spPr bwMode="auto">
            <a:xfrm>
              <a:off x="3233" y="13587"/>
              <a:ext cx="125" cy="1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7"/>
                </a:cxn>
              </a:cxnLst>
              <a:rect l="0" t="0" r="r" b="b"/>
              <a:pathLst>
                <a:path w="125" h="127">
                  <a:moveTo>
                    <a:pt x="0" y="0"/>
                  </a:moveTo>
                  <a:lnTo>
                    <a:pt x="124" y="12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2" name="Freeform 752"/>
            <p:cNvSpPr>
              <a:spLocks/>
            </p:cNvSpPr>
            <p:nvPr/>
          </p:nvSpPr>
          <p:spPr bwMode="auto">
            <a:xfrm>
              <a:off x="2988" y="13544"/>
              <a:ext cx="96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3"/>
                </a:cxn>
              </a:cxnLst>
              <a:rect l="0" t="0" r="r" b="b"/>
              <a:pathLst>
                <a:path w="96" h="94">
                  <a:moveTo>
                    <a:pt x="0" y="0"/>
                  </a:moveTo>
                  <a:lnTo>
                    <a:pt x="95" y="9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3" name="Freeform 753"/>
            <p:cNvSpPr>
              <a:spLocks/>
            </p:cNvSpPr>
            <p:nvPr/>
          </p:nvSpPr>
          <p:spPr bwMode="auto">
            <a:xfrm>
              <a:off x="3108" y="1366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4" name="Freeform 754"/>
            <p:cNvSpPr>
              <a:spLocks/>
            </p:cNvSpPr>
            <p:nvPr/>
          </p:nvSpPr>
          <p:spPr bwMode="auto">
            <a:xfrm>
              <a:off x="3135" y="13688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3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5" name="Freeform 755"/>
            <p:cNvSpPr>
              <a:spLocks/>
            </p:cNvSpPr>
            <p:nvPr/>
          </p:nvSpPr>
          <p:spPr bwMode="auto">
            <a:xfrm>
              <a:off x="2832" y="1358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6" name="Freeform 756"/>
            <p:cNvSpPr>
              <a:spLocks/>
            </p:cNvSpPr>
            <p:nvPr/>
          </p:nvSpPr>
          <p:spPr bwMode="auto">
            <a:xfrm>
              <a:off x="2859" y="13614"/>
              <a:ext cx="98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100"/>
                </a:cxn>
              </a:cxnLst>
              <a:rect l="0" t="0" r="r" b="b"/>
              <a:pathLst>
                <a:path w="98" h="100">
                  <a:moveTo>
                    <a:pt x="0" y="0"/>
                  </a:moveTo>
                  <a:lnTo>
                    <a:pt x="98" y="10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7" name="Freeform 757"/>
            <p:cNvSpPr>
              <a:spLocks/>
            </p:cNvSpPr>
            <p:nvPr/>
          </p:nvSpPr>
          <p:spPr bwMode="auto">
            <a:xfrm>
              <a:off x="6085" y="13638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8" name="Freeform 758"/>
            <p:cNvSpPr>
              <a:spLocks/>
            </p:cNvSpPr>
            <p:nvPr/>
          </p:nvSpPr>
          <p:spPr bwMode="auto">
            <a:xfrm>
              <a:off x="5991" y="135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79" name="Freeform 759"/>
            <p:cNvSpPr>
              <a:spLocks/>
            </p:cNvSpPr>
            <p:nvPr/>
          </p:nvSpPr>
          <p:spPr bwMode="auto">
            <a:xfrm>
              <a:off x="5991" y="134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0" name="Freeform 760"/>
            <p:cNvSpPr>
              <a:spLocks/>
            </p:cNvSpPr>
            <p:nvPr/>
          </p:nvSpPr>
          <p:spPr bwMode="auto">
            <a:xfrm>
              <a:off x="5991" y="13338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1" name="Freeform 761"/>
            <p:cNvSpPr>
              <a:spLocks/>
            </p:cNvSpPr>
            <p:nvPr/>
          </p:nvSpPr>
          <p:spPr bwMode="auto">
            <a:xfrm>
              <a:off x="5991" y="132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2" name="Freeform 762"/>
            <p:cNvSpPr>
              <a:spLocks/>
            </p:cNvSpPr>
            <p:nvPr/>
          </p:nvSpPr>
          <p:spPr bwMode="auto">
            <a:xfrm>
              <a:off x="5991" y="1313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3" name="Freeform 763"/>
            <p:cNvSpPr>
              <a:spLocks/>
            </p:cNvSpPr>
            <p:nvPr/>
          </p:nvSpPr>
          <p:spPr bwMode="auto">
            <a:xfrm>
              <a:off x="6104" y="13052"/>
              <a:ext cx="10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4" name="Freeform 764"/>
            <p:cNvSpPr>
              <a:spLocks/>
            </p:cNvSpPr>
            <p:nvPr/>
          </p:nvSpPr>
          <p:spPr bwMode="auto">
            <a:xfrm>
              <a:off x="5991" y="130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5" name="Freeform 765"/>
            <p:cNvSpPr>
              <a:spLocks/>
            </p:cNvSpPr>
            <p:nvPr/>
          </p:nvSpPr>
          <p:spPr bwMode="auto">
            <a:xfrm>
              <a:off x="5991" y="13033"/>
              <a:ext cx="17" cy="1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6" name="Freeform 766"/>
            <p:cNvSpPr>
              <a:spLocks/>
            </p:cNvSpPr>
            <p:nvPr/>
          </p:nvSpPr>
          <p:spPr bwMode="auto">
            <a:xfrm>
              <a:off x="2780" y="13619"/>
              <a:ext cx="38" cy="3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8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7" name="Freeform 767"/>
            <p:cNvSpPr>
              <a:spLocks/>
            </p:cNvSpPr>
            <p:nvPr/>
          </p:nvSpPr>
          <p:spPr bwMode="auto">
            <a:xfrm>
              <a:off x="2602" y="1365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8" name="Freeform 768"/>
            <p:cNvSpPr>
              <a:spLocks/>
            </p:cNvSpPr>
            <p:nvPr/>
          </p:nvSpPr>
          <p:spPr bwMode="auto">
            <a:xfrm>
              <a:off x="2700" y="13657"/>
              <a:ext cx="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89" name="Freeform 769"/>
            <p:cNvSpPr>
              <a:spLocks/>
            </p:cNvSpPr>
            <p:nvPr/>
          </p:nvSpPr>
          <p:spPr bwMode="auto">
            <a:xfrm>
              <a:off x="2422" y="13679"/>
              <a:ext cx="36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5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0" name="Freeform 770"/>
            <p:cNvSpPr>
              <a:spLocks/>
            </p:cNvSpPr>
            <p:nvPr/>
          </p:nvSpPr>
          <p:spPr bwMode="auto">
            <a:xfrm>
              <a:off x="2458" y="1361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1" name="Freeform 771"/>
            <p:cNvSpPr>
              <a:spLocks/>
            </p:cNvSpPr>
            <p:nvPr/>
          </p:nvSpPr>
          <p:spPr bwMode="auto">
            <a:xfrm>
              <a:off x="2501" y="13657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2" name="Freeform 772"/>
            <p:cNvSpPr>
              <a:spLocks/>
            </p:cNvSpPr>
            <p:nvPr/>
          </p:nvSpPr>
          <p:spPr bwMode="auto">
            <a:xfrm>
              <a:off x="2734" y="1368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3" name="Freeform 773"/>
            <p:cNvSpPr>
              <a:spLocks/>
            </p:cNvSpPr>
            <p:nvPr/>
          </p:nvSpPr>
          <p:spPr bwMode="auto">
            <a:xfrm>
              <a:off x="2679" y="13544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4" name="Freeform 774"/>
            <p:cNvSpPr>
              <a:spLocks/>
            </p:cNvSpPr>
            <p:nvPr/>
          </p:nvSpPr>
          <p:spPr bwMode="auto">
            <a:xfrm>
              <a:off x="2583" y="13539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5" name="Freeform 775"/>
            <p:cNvSpPr>
              <a:spLocks/>
            </p:cNvSpPr>
            <p:nvPr/>
          </p:nvSpPr>
          <p:spPr bwMode="auto">
            <a:xfrm>
              <a:off x="2581" y="13544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6" name="Freeform 776"/>
            <p:cNvSpPr>
              <a:spLocks/>
            </p:cNvSpPr>
            <p:nvPr/>
          </p:nvSpPr>
          <p:spPr bwMode="auto">
            <a:xfrm>
              <a:off x="2576" y="13232"/>
              <a:ext cx="17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4"/>
                </a:cxn>
              </a:cxnLst>
              <a:rect l="0" t="0" r="r" b="b"/>
              <a:pathLst>
                <a:path w="17" h="15">
                  <a:moveTo>
                    <a:pt x="0" y="0"/>
                  </a:moveTo>
                  <a:lnTo>
                    <a:pt x="16" y="1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7" name="Freeform 777"/>
            <p:cNvSpPr>
              <a:spLocks/>
            </p:cNvSpPr>
            <p:nvPr/>
          </p:nvSpPr>
          <p:spPr bwMode="auto">
            <a:xfrm>
              <a:off x="2422" y="13278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8" name="Freeform 778"/>
            <p:cNvSpPr>
              <a:spLocks/>
            </p:cNvSpPr>
            <p:nvPr/>
          </p:nvSpPr>
          <p:spPr bwMode="auto">
            <a:xfrm>
              <a:off x="2422" y="13477"/>
              <a:ext cx="65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67"/>
                </a:cxn>
              </a:cxnLst>
              <a:rect l="0" t="0" r="r" b="b"/>
              <a:pathLst>
                <a:path w="65" h="67">
                  <a:moveTo>
                    <a:pt x="0" y="0"/>
                  </a:moveTo>
                  <a:lnTo>
                    <a:pt x="64" y="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099" name="Freeform 779"/>
            <p:cNvSpPr>
              <a:spLocks/>
            </p:cNvSpPr>
            <p:nvPr/>
          </p:nvSpPr>
          <p:spPr bwMode="auto">
            <a:xfrm>
              <a:off x="2482" y="1323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0" name="Freeform 780"/>
            <p:cNvSpPr>
              <a:spLocks/>
            </p:cNvSpPr>
            <p:nvPr/>
          </p:nvSpPr>
          <p:spPr bwMode="auto">
            <a:xfrm>
              <a:off x="2509" y="13264"/>
              <a:ext cx="84" cy="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3"/>
                </a:cxn>
              </a:cxnLst>
              <a:rect l="0" t="0" r="r" b="b"/>
              <a:pathLst>
                <a:path w="84" h="83">
                  <a:moveTo>
                    <a:pt x="0" y="0"/>
                  </a:move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1" name="Freeform 781"/>
            <p:cNvSpPr>
              <a:spLocks/>
            </p:cNvSpPr>
            <p:nvPr/>
          </p:nvSpPr>
          <p:spPr bwMode="auto">
            <a:xfrm>
              <a:off x="2422" y="13376"/>
              <a:ext cx="111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2"/>
                </a:cxn>
              </a:cxnLst>
              <a:rect l="0" t="0" r="r" b="b"/>
              <a:pathLst>
                <a:path w="111" h="113">
                  <a:moveTo>
                    <a:pt x="0" y="0"/>
                  </a:moveTo>
                  <a:lnTo>
                    <a:pt x="110" y="11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2" name="Freeform 782"/>
            <p:cNvSpPr>
              <a:spLocks/>
            </p:cNvSpPr>
            <p:nvPr/>
          </p:nvSpPr>
          <p:spPr bwMode="auto">
            <a:xfrm>
              <a:off x="2422" y="13578"/>
              <a:ext cx="1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3" name="Freeform 783"/>
            <p:cNvSpPr>
              <a:spLocks/>
            </p:cNvSpPr>
            <p:nvPr/>
          </p:nvSpPr>
          <p:spPr bwMode="auto">
            <a:xfrm>
              <a:off x="2557" y="1351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4" name="Freeform 784"/>
            <p:cNvSpPr>
              <a:spLocks/>
            </p:cNvSpPr>
            <p:nvPr/>
          </p:nvSpPr>
          <p:spPr bwMode="auto">
            <a:xfrm>
              <a:off x="2480" y="13544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5" name="Freeform 785"/>
            <p:cNvSpPr>
              <a:spLocks/>
            </p:cNvSpPr>
            <p:nvPr/>
          </p:nvSpPr>
          <p:spPr bwMode="auto">
            <a:xfrm>
              <a:off x="2477" y="13544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6" name="Freeform 786"/>
            <p:cNvSpPr>
              <a:spLocks/>
            </p:cNvSpPr>
            <p:nvPr/>
          </p:nvSpPr>
          <p:spPr bwMode="auto">
            <a:xfrm>
              <a:off x="8268" y="13033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7" name="Freeform 787"/>
            <p:cNvSpPr>
              <a:spLocks/>
            </p:cNvSpPr>
            <p:nvPr/>
          </p:nvSpPr>
          <p:spPr bwMode="auto">
            <a:xfrm>
              <a:off x="8167" y="1303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8" name="Freeform 788"/>
            <p:cNvSpPr>
              <a:spLocks/>
            </p:cNvSpPr>
            <p:nvPr/>
          </p:nvSpPr>
          <p:spPr bwMode="auto">
            <a:xfrm>
              <a:off x="8066" y="13033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09" name="Freeform 789"/>
            <p:cNvSpPr>
              <a:spLocks/>
            </p:cNvSpPr>
            <p:nvPr/>
          </p:nvSpPr>
          <p:spPr bwMode="auto">
            <a:xfrm>
              <a:off x="8002" y="13069"/>
              <a:ext cx="79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79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0" name="Freeform 790"/>
            <p:cNvSpPr>
              <a:spLocks/>
            </p:cNvSpPr>
            <p:nvPr/>
          </p:nvSpPr>
          <p:spPr bwMode="auto">
            <a:xfrm>
              <a:off x="6063" y="13033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1" name="Freeform 791"/>
            <p:cNvSpPr>
              <a:spLocks/>
            </p:cNvSpPr>
            <p:nvPr/>
          </p:nvSpPr>
          <p:spPr bwMode="auto">
            <a:xfrm>
              <a:off x="5991" y="130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2" name="Freeform 792"/>
            <p:cNvSpPr>
              <a:spLocks/>
            </p:cNvSpPr>
            <p:nvPr/>
          </p:nvSpPr>
          <p:spPr bwMode="auto">
            <a:xfrm>
              <a:off x="5991" y="13160"/>
              <a:ext cx="113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3" name="Freeform 793"/>
            <p:cNvSpPr>
              <a:spLocks/>
            </p:cNvSpPr>
            <p:nvPr/>
          </p:nvSpPr>
          <p:spPr bwMode="auto">
            <a:xfrm>
              <a:off x="5991" y="13261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4" name="Freeform 794"/>
            <p:cNvSpPr>
              <a:spLocks/>
            </p:cNvSpPr>
            <p:nvPr/>
          </p:nvSpPr>
          <p:spPr bwMode="auto">
            <a:xfrm>
              <a:off x="5991" y="133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5" name="Freeform 795"/>
            <p:cNvSpPr>
              <a:spLocks/>
            </p:cNvSpPr>
            <p:nvPr/>
          </p:nvSpPr>
          <p:spPr bwMode="auto">
            <a:xfrm>
              <a:off x="5991" y="1346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6" name="Freeform 796"/>
            <p:cNvSpPr>
              <a:spLocks/>
            </p:cNvSpPr>
            <p:nvPr/>
          </p:nvSpPr>
          <p:spPr bwMode="auto">
            <a:xfrm>
              <a:off x="5991" y="13561"/>
              <a:ext cx="9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4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7" name="Freeform 797"/>
            <p:cNvSpPr>
              <a:spLocks/>
            </p:cNvSpPr>
            <p:nvPr/>
          </p:nvSpPr>
          <p:spPr bwMode="auto">
            <a:xfrm>
              <a:off x="2768" y="13544"/>
              <a:ext cx="50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8" name="Freeform 798"/>
            <p:cNvSpPr>
              <a:spLocks/>
            </p:cNvSpPr>
            <p:nvPr/>
          </p:nvSpPr>
          <p:spPr bwMode="auto">
            <a:xfrm>
              <a:off x="2667" y="1354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19" name="Freeform 799"/>
            <p:cNvSpPr>
              <a:spLocks/>
            </p:cNvSpPr>
            <p:nvPr/>
          </p:nvSpPr>
          <p:spPr bwMode="auto">
            <a:xfrm>
              <a:off x="2566" y="13544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0" name="Freeform 800"/>
            <p:cNvSpPr>
              <a:spLocks/>
            </p:cNvSpPr>
            <p:nvPr/>
          </p:nvSpPr>
          <p:spPr bwMode="auto">
            <a:xfrm>
              <a:off x="2477" y="13554"/>
              <a:ext cx="104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3"/>
                </a:cxn>
              </a:cxnLst>
              <a:rect l="0" t="0" r="r" b="b"/>
              <a:pathLst>
                <a:path w="104" h="103">
                  <a:moveTo>
                    <a:pt x="0" y="0"/>
                  </a:moveTo>
                  <a:lnTo>
                    <a:pt x="103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1" name="Freeform 801"/>
            <p:cNvSpPr>
              <a:spLocks/>
            </p:cNvSpPr>
            <p:nvPr/>
          </p:nvSpPr>
          <p:spPr bwMode="auto">
            <a:xfrm>
              <a:off x="2477" y="13655"/>
              <a:ext cx="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2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2" name="Freeform 802"/>
            <p:cNvSpPr>
              <a:spLocks/>
            </p:cNvSpPr>
            <p:nvPr/>
          </p:nvSpPr>
          <p:spPr bwMode="auto">
            <a:xfrm>
              <a:off x="8400" y="1320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3" name="Freeform 803"/>
            <p:cNvSpPr>
              <a:spLocks/>
            </p:cNvSpPr>
            <p:nvPr/>
          </p:nvSpPr>
          <p:spPr bwMode="auto">
            <a:xfrm>
              <a:off x="8400" y="1065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4" name="Freeform 804"/>
            <p:cNvSpPr>
              <a:spLocks/>
            </p:cNvSpPr>
            <p:nvPr/>
          </p:nvSpPr>
          <p:spPr bwMode="auto">
            <a:xfrm>
              <a:off x="8908" y="10654"/>
              <a:ext cx="341" cy="2550"/>
            </a:xfrm>
            <a:custGeom>
              <a:avLst/>
              <a:gdLst/>
              <a:ahLst/>
              <a:cxnLst>
                <a:cxn ang="0">
                  <a:pos x="0" y="2549"/>
                </a:cxn>
                <a:cxn ang="0">
                  <a:pos x="74" y="2410"/>
                </a:cxn>
                <a:cxn ang="0">
                  <a:pos x="139" y="2269"/>
                </a:cxn>
                <a:cxn ang="0">
                  <a:pos x="196" y="2122"/>
                </a:cxn>
                <a:cxn ang="0">
                  <a:pos x="244" y="1971"/>
                </a:cxn>
                <a:cxn ang="0">
                  <a:pos x="283" y="1820"/>
                </a:cxn>
                <a:cxn ang="0">
                  <a:pos x="311" y="1667"/>
                </a:cxn>
                <a:cxn ang="0">
                  <a:pos x="331" y="1511"/>
                </a:cxn>
                <a:cxn ang="0">
                  <a:pos x="340" y="1352"/>
                </a:cxn>
                <a:cxn ang="0">
                  <a:pos x="340" y="1196"/>
                </a:cxn>
                <a:cxn ang="0">
                  <a:pos x="331" y="1041"/>
                </a:cxn>
                <a:cxn ang="0">
                  <a:pos x="311" y="885"/>
                </a:cxn>
                <a:cxn ang="0">
                  <a:pos x="283" y="729"/>
                </a:cxn>
                <a:cxn ang="0">
                  <a:pos x="244" y="578"/>
                </a:cxn>
                <a:cxn ang="0">
                  <a:pos x="196" y="426"/>
                </a:cxn>
                <a:cxn ang="0">
                  <a:pos x="139" y="280"/>
                </a:cxn>
                <a:cxn ang="0">
                  <a:pos x="74" y="139"/>
                </a:cxn>
                <a:cxn ang="0">
                  <a:pos x="0" y="0"/>
                </a:cxn>
              </a:cxnLst>
              <a:rect l="0" t="0" r="r" b="b"/>
              <a:pathLst>
                <a:path w="341" h="2550">
                  <a:moveTo>
                    <a:pt x="0" y="2549"/>
                  </a:moveTo>
                  <a:lnTo>
                    <a:pt x="74" y="2410"/>
                  </a:lnTo>
                  <a:lnTo>
                    <a:pt x="139" y="2269"/>
                  </a:lnTo>
                  <a:lnTo>
                    <a:pt x="196" y="2122"/>
                  </a:lnTo>
                  <a:lnTo>
                    <a:pt x="244" y="1971"/>
                  </a:lnTo>
                  <a:lnTo>
                    <a:pt x="283" y="1820"/>
                  </a:lnTo>
                  <a:lnTo>
                    <a:pt x="311" y="1667"/>
                  </a:lnTo>
                  <a:lnTo>
                    <a:pt x="331" y="1511"/>
                  </a:lnTo>
                  <a:lnTo>
                    <a:pt x="340" y="1352"/>
                  </a:lnTo>
                  <a:lnTo>
                    <a:pt x="340" y="1196"/>
                  </a:lnTo>
                  <a:lnTo>
                    <a:pt x="331" y="1041"/>
                  </a:lnTo>
                  <a:lnTo>
                    <a:pt x="311" y="885"/>
                  </a:lnTo>
                  <a:lnTo>
                    <a:pt x="283" y="729"/>
                  </a:lnTo>
                  <a:lnTo>
                    <a:pt x="244" y="578"/>
                  </a:lnTo>
                  <a:lnTo>
                    <a:pt x="196" y="426"/>
                  </a:lnTo>
                  <a:lnTo>
                    <a:pt x="139" y="280"/>
                  </a:lnTo>
                  <a:lnTo>
                    <a:pt x="74" y="13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5" name="Rectangle 805"/>
            <p:cNvSpPr>
              <a:spLocks/>
            </p:cNvSpPr>
            <p:nvPr/>
          </p:nvSpPr>
          <p:spPr bwMode="auto">
            <a:xfrm>
              <a:off x="8002" y="13033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6" name="Rectangle 806"/>
            <p:cNvSpPr>
              <a:spLocks/>
            </p:cNvSpPr>
            <p:nvPr/>
          </p:nvSpPr>
          <p:spPr bwMode="auto">
            <a:xfrm>
              <a:off x="5991" y="13033"/>
              <a:ext cx="112" cy="623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7" name="Rectangle 807"/>
            <p:cNvSpPr>
              <a:spLocks/>
            </p:cNvSpPr>
            <p:nvPr/>
          </p:nvSpPr>
          <p:spPr bwMode="auto">
            <a:xfrm>
              <a:off x="2477" y="13544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8" name="Freeform 808"/>
            <p:cNvSpPr>
              <a:spLocks/>
            </p:cNvSpPr>
            <p:nvPr/>
          </p:nvSpPr>
          <p:spPr bwMode="auto">
            <a:xfrm>
              <a:off x="3214" y="1348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29" name="Freeform 809"/>
            <p:cNvSpPr>
              <a:spLocks/>
            </p:cNvSpPr>
            <p:nvPr/>
          </p:nvSpPr>
          <p:spPr bwMode="auto">
            <a:xfrm>
              <a:off x="3214" y="1306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0" name="Freeform 810"/>
            <p:cNvSpPr>
              <a:spLocks/>
            </p:cNvSpPr>
            <p:nvPr/>
          </p:nvSpPr>
          <p:spPr bwMode="auto">
            <a:xfrm>
              <a:off x="3214" y="1313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1" name="Freeform 811"/>
            <p:cNvSpPr>
              <a:spLocks/>
            </p:cNvSpPr>
            <p:nvPr/>
          </p:nvSpPr>
          <p:spPr bwMode="auto">
            <a:xfrm>
              <a:off x="3214" y="1327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2" name="Freeform 812"/>
            <p:cNvSpPr>
              <a:spLocks/>
            </p:cNvSpPr>
            <p:nvPr/>
          </p:nvSpPr>
          <p:spPr bwMode="auto">
            <a:xfrm>
              <a:off x="3214" y="13343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3" name="Freeform 813"/>
            <p:cNvSpPr>
              <a:spLocks/>
            </p:cNvSpPr>
            <p:nvPr/>
          </p:nvSpPr>
          <p:spPr bwMode="auto">
            <a:xfrm>
              <a:off x="3214" y="12923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4" name="Freeform 814"/>
            <p:cNvSpPr>
              <a:spLocks/>
            </p:cNvSpPr>
            <p:nvPr/>
          </p:nvSpPr>
          <p:spPr bwMode="auto">
            <a:xfrm>
              <a:off x="2422" y="12976"/>
              <a:ext cx="5978" cy="738"/>
            </a:xfrm>
            <a:custGeom>
              <a:avLst/>
              <a:gdLst/>
              <a:ahLst/>
              <a:cxnLst>
                <a:cxn ang="0">
                  <a:pos x="5977" y="0"/>
                </a:cxn>
                <a:cxn ang="0">
                  <a:pos x="5977" y="227"/>
                </a:cxn>
                <a:cxn ang="0">
                  <a:pos x="3739" y="227"/>
                </a:cxn>
                <a:cxn ang="0">
                  <a:pos x="3739" y="738"/>
                </a:cxn>
                <a:cxn ang="0">
                  <a:pos x="0" y="738"/>
                </a:cxn>
                <a:cxn ang="0">
                  <a:pos x="0" y="256"/>
                </a:cxn>
                <a:cxn ang="0">
                  <a:pos x="170" y="256"/>
                </a:cxn>
                <a:cxn ang="0">
                  <a:pos x="170" y="568"/>
                </a:cxn>
                <a:cxn ang="0">
                  <a:pos x="3569" y="568"/>
                </a:cxn>
                <a:cxn ang="0">
                  <a:pos x="3569" y="57"/>
                </a:cxn>
                <a:cxn ang="0">
                  <a:pos x="5807" y="57"/>
                </a:cxn>
                <a:cxn ang="0">
                  <a:pos x="5807" y="0"/>
                </a:cxn>
              </a:cxnLst>
              <a:rect l="0" t="0" r="r" b="b"/>
              <a:pathLst>
                <a:path w="5978" h="738">
                  <a:moveTo>
                    <a:pt x="5977" y="0"/>
                  </a:moveTo>
                  <a:lnTo>
                    <a:pt x="5977" y="227"/>
                  </a:lnTo>
                  <a:lnTo>
                    <a:pt x="3739" y="227"/>
                  </a:lnTo>
                  <a:lnTo>
                    <a:pt x="3739" y="738"/>
                  </a:lnTo>
                  <a:lnTo>
                    <a:pt x="0" y="738"/>
                  </a:lnTo>
                  <a:lnTo>
                    <a:pt x="0" y="256"/>
                  </a:lnTo>
                  <a:lnTo>
                    <a:pt x="170" y="256"/>
                  </a:lnTo>
                  <a:lnTo>
                    <a:pt x="170" y="568"/>
                  </a:lnTo>
                  <a:lnTo>
                    <a:pt x="3569" y="568"/>
                  </a:lnTo>
                  <a:lnTo>
                    <a:pt x="3569" y="57"/>
                  </a:lnTo>
                  <a:lnTo>
                    <a:pt x="5807" y="57"/>
                  </a:lnTo>
                  <a:lnTo>
                    <a:pt x="580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5" name="Freeform 815"/>
            <p:cNvSpPr>
              <a:spLocks/>
            </p:cNvSpPr>
            <p:nvPr/>
          </p:nvSpPr>
          <p:spPr bwMode="auto">
            <a:xfrm>
              <a:off x="8400" y="9351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6" name="Freeform 816"/>
            <p:cNvSpPr>
              <a:spLocks/>
            </p:cNvSpPr>
            <p:nvPr/>
          </p:nvSpPr>
          <p:spPr bwMode="auto">
            <a:xfrm>
              <a:off x="8229" y="4818"/>
              <a:ext cx="0" cy="15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5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7" name="Freeform 817"/>
            <p:cNvSpPr>
              <a:spLocks/>
            </p:cNvSpPr>
            <p:nvPr/>
          </p:nvSpPr>
          <p:spPr bwMode="auto">
            <a:xfrm>
              <a:off x="8229" y="7084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8" name="Freeform 818"/>
            <p:cNvSpPr>
              <a:spLocks/>
            </p:cNvSpPr>
            <p:nvPr/>
          </p:nvSpPr>
          <p:spPr bwMode="auto">
            <a:xfrm>
              <a:off x="8229" y="9351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39" name="Freeform 819"/>
            <p:cNvSpPr>
              <a:spLocks/>
            </p:cNvSpPr>
            <p:nvPr/>
          </p:nvSpPr>
          <p:spPr bwMode="auto">
            <a:xfrm>
              <a:off x="8229" y="11448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0" name="Freeform 820"/>
            <p:cNvSpPr>
              <a:spLocks/>
            </p:cNvSpPr>
            <p:nvPr/>
          </p:nvSpPr>
          <p:spPr bwMode="auto">
            <a:xfrm>
              <a:off x="8229" y="12976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1" name="Freeform 821"/>
            <p:cNvSpPr>
              <a:spLocks/>
            </p:cNvSpPr>
            <p:nvPr/>
          </p:nvSpPr>
          <p:spPr bwMode="auto">
            <a:xfrm>
              <a:off x="2645" y="12354"/>
              <a:ext cx="3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2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2" name="Freeform 822"/>
            <p:cNvSpPr>
              <a:spLocks/>
            </p:cNvSpPr>
            <p:nvPr/>
          </p:nvSpPr>
          <p:spPr bwMode="auto">
            <a:xfrm>
              <a:off x="2533" y="11985"/>
              <a:ext cx="60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9"/>
                </a:cxn>
              </a:cxnLst>
              <a:rect l="0" t="0" r="r" b="b"/>
              <a:pathLst>
                <a:path w="60" h="60">
                  <a:moveTo>
                    <a:pt x="0" y="0"/>
                  </a:moveTo>
                  <a:lnTo>
                    <a:pt x="59" y="5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3" name="Freeform 823"/>
            <p:cNvSpPr>
              <a:spLocks/>
            </p:cNvSpPr>
            <p:nvPr/>
          </p:nvSpPr>
          <p:spPr bwMode="auto">
            <a:xfrm>
              <a:off x="2422" y="12076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4" name="Freeform 824"/>
            <p:cNvSpPr>
              <a:spLocks/>
            </p:cNvSpPr>
            <p:nvPr/>
          </p:nvSpPr>
          <p:spPr bwMode="auto">
            <a:xfrm>
              <a:off x="2422" y="12275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5" name="Freeform 825"/>
            <p:cNvSpPr>
              <a:spLocks/>
            </p:cNvSpPr>
            <p:nvPr/>
          </p:nvSpPr>
          <p:spPr bwMode="auto">
            <a:xfrm>
              <a:off x="2422" y="12477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6" name="Freeform 826"/>
            <p:cNvSpPr>
              <a:spLocks/>
            </p:cNvSpPr>
            <p:nvPr/>
          </p:nvSpPr>
          <p:spPr bwMode="auto">
            <a:xfrm>
              <a:off x="2422" y="12676"/>
              <a:ext cx="101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3"/>
                </a:cxn>
              </a:cxnLst>
              <a:rect l="0" t="0" r="r" b="b"/>
              <a:pathLst>
                <a:path w="101" h="103">
                  <a:moveTo>
                    <a:pt x="0" y="0"/>
                  </a:moveTo>
                  <a:lnTo>
                    <a:pt x="100" y="10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7" name="Freeform 827"/>
            <p:cNvSpPr>
              <a:spLocks/>
            </p:cNvSpPr>
            <p:nvPr/>
          </p:nvSpPr>
          <p:spPr bwMode="auto">
            <a:xfrm>
              <a:off x="2432" y="11985"/>
              <a:ext cx="101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0"/>
                </a:cxn>
              </a:cxnLst>
              <a:rect l="0" t="0" r="r" b="b"/>
              <a:pathLst>
                <a:path w="101" h="101">
                  <a:moveTo>
                    <a:pt x="0" y="0"/>
                  </a:moveTo>
                  <a:lnTo>
                    <a:pt x="100" y="10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8" name="Freeform 828"/>
            <p:cNvSpPr>
              <a:spLocks/>
            </p:cNvSpPr>
            <p:nvPr/>
          </p:nvSpPr>
          <p:spPr bwMode="auto">
            <a:xfrm>
              <a:off x="2557" y="1211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49" name="Freeform 829"/>
            <p:cNvSpPr>
              <a:spLocks/>
            </p:cNvSpPr>
            <p:nvPr/>
          </p:nvSpPr>
          <p:spPr bwMode="auto">
            <a:xfrm>
              <a:off x="2583" y="12136"/>
              <a:ext cx="10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0" name="Freeform 830"/>
            <p:cNvSpPr>
              <a:spLocks/>
            </p:cNvSpPr>
            <p:nvPr/>
          </p:nvSpPr>
          <p:spPr bwMode="auto">
            <a:xfrm>
              <a:off x="2422" y="12175"/>
              <a:ext cx="1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11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9" y="11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1" name="Freeform 831"/>
            <p:cNvSpPr>
              <a:spLocks/>
            </p:cNvSpPr>
            <p:nvPr/>
          </p:nvSpPr>
          <p:spPr bwMode="auto">
            <a:xfrm>
              <a:off x="2458" y="12210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2" name="Freeform 832"/>
            <p:cNvSpPr>
              <a:spLocks/>
            </p:cNvSpPr>
            <p:nvPr/>
          </p:nvSpPr>
          <p:spPr bwMode="auto">
            <a:xfrm>
              <a:off x="2482" y="12237"/>
              <a:ext cx="111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07"/>
                </a:cxn>
              </a:cxnLst>
              <a:rect l="0" t="0" r="r" b="b"/>
              <a:pathLst>
                <a:path w="111" h="108">
                  <a:moveTo>
                    <a:pt x="0" y="0"/>
                  </a:moveTo>
                  <a:lnTo>
                    <a:pt x="110" y="10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3" name="Freeform 833"/>
            <p:cNvSpPr>
              <a:spLocks/>
            </p:cNvSpPr>
            <p:nvPr/>
          </p:nvSpPr>
          <p:spPr bwMode="auto">
            <a:xfrm>
              <a:off x="2422" y="12376"/>
              <a:ext cx="87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86"/>
                </a:cxn>
              </a:cxnLst>
              <a:rect l="0" t="0" r="r" b="b"/>
              <a:pathLst>
                <a:path w="87" h="86">
                  <a:moveTo>
                    <a:pt x="0" y="0"/>
                  </a:moveTo>
                  <a:lnTo>
                    <a:pt x="86" y="8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4" name="Freeform 834"/>
            <p:cNvSpPr>
              <a:spLocks/>
            </p:cNvSpPr>
            <p:nvPr/>
          </p:nvSpPr>
          <p:spPr bwMode="auto">
            <a:xfrm>
              <a:off x="2533" y="1248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5" name="Freeform 835"/>
            <p:cNvSpPr>
              <a:spLocks/>
            </p:cNvSpPr>
            <p:nvPr/>
          </p:nvSpPr>
          <p:spPr bwMode="auto">
            <a:xfrm>
              <a:off x="2557" y="12513"/>
              <a:ext cx="36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3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6" name="Freeform 836"/>
            <p:cNvSpPr>
              <a:spLocks/>
            </p:cNvSpPr>
            <p:nvPr/>
          </p:nvSpPr>
          <p:spPr bwMode="auto">
            <a:xfrm>
              <a:off x="2432" y="1258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7" name="Freeform 837"/>
            <p:cNvSpPr>
              <a:spLocks/>
            </p:cNvSpPr>
            <p:nvPr/>
          </p:nvSpPr>
          <p:spPr bwMode="auto">
            <a:xfrm>
              <a:off x="2458" y="12611"/>
              <a:ext cx="125" cy="1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7"/>
                </a:cxn>
              </a:cxnLst>
              <a:rect l="0" t="0" r="r" b="b"/>
              <a:pathLst>
                <a:path w="125" h="127">
                  <a:moveTo>
                    <a:pt x="0" y="0"/>
                  </a:moveTo>
                  <a:lnTo>
                    <a:pt x="124" y="12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8" name="Freeform 838"/>
            <p:cNvSpPr>
              <a:spLocks/>
            </p:cNvSpPr>
            <p:nvPr/>
          </p:nvSpPr>
          <p:spPr bwMode="auto">
            <a:xfrm>
              <a:off x="2422" y="12777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59" name="Freeform 839"/>
            <p:cNvSpPr>
              <a:spLocks/>
            </p:cNvSpPr>
            <p:nvPr/>
          </p:nvSpPr>
          <p:spPr bwMode="auto">
            <a:xfrm>
              <a:off x="2593" y="11985"/>
              <a:ext cx="0" cy="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3"/>
                </a:cxn>
              </a:cxnLst>
              <a:rect l="0" t="0" r="r" b="b"/>
              <a:pathLst>
                <a:path h="794">
                  <a:moveTo>
                    <a:pt x="0" y="0"/>
                  </a:moveTo>
                  <a:lnTo>
                    <a:pt x="0" y="79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0" name="Freeform 840"/>
            <p:cNvSpPr>
              <a:spLocks/>
            </p:cNvSpPr>
            <p:nvPr/>
          </p:nvSpPr>
          <p:spPr bwMode="auto">
            <a:xfrm>
              <a:off x="2422" y="11985"/>
              <a:ext cx="0" cy="794"/>
            </a:xfrm>
            <a:custGeom>
              <a:avLst/>
              <a:gdLst/>
              <a:ahLst/>
              <a:cxnLst>
                <a:cxn ang="0">
                  <a:pos x="0" y="793"/>
                </a:cxn>
                <a:cxn ang="0">
                  <a:pos x="0" y="0"/>
                </a:cxn>
              </a:cxnLst>
              <a:rect l="0" t="0" r="r" b="b"/>
              <a:pathLst>
                <a:path h="794">
                  <a:moveTo>
                    <a:pt x="0" y="79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1" name="Freeform 841"/>
            <p:cNvSpPr>
              <a:spLocks/>
            </p:cNvSpPr>
            <p:nvPr/>
          </p:nvSpPr>
          <p:spPr bwMode="auto">
            <a:xfrm>
              <a:off x="2609" y="10145"/>
              <a:ext cx="39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2" name="Freeform 842"/>
            <p:cNvSpPr>
              <a:spLocks/>
            </p:cNvSpPr>
            <p:nvPr/>
          </p:nvSpPr>
          <p:spPr bwMode="auto">
            <a:xfrm>
              <a:off x="2593" y="10196"/>
              <a:ext cx="2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3" name="Freeform 843"/>
            <p:cNvSpPr>
              <a:spLocks/>
            </p:cNvSpPr>
            <p:nvPr/>
          </p:nvSpPr>
          <p:spPr bwMode="auto">
            <a:xfrm>
              <a:off x="2554" y="9802"/>
              <a:ext cx="39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4" name="Freeform 844"/>
            <p:cNvSpPr>
              <a:spLocks/>
            </p:cNvSpPr>
            <p:nvPr/>
          </p:nvSpPr>
          <p:spPr bwMode="auto">
            <a:xfrm>
              <a:off x="2422" y="9872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5" name="Freeform 845"/>
            <p:cNvSpPr>
              <a:spLocks/>
            </p:cNvSpPr>
            <p:nvPr/>
          </p:nvSpPr>
          <p:spPr bwMode="auto">
            <a:xfrm>
              <a:off x="2422" y="10073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6" name="Freeform 846"/>
            <p:cNvSpPr>
              <a:spLocks/>
            </p:cNvSpPr>
            <p:nvPr/>
          </p:nvSpPr>
          <p:spPr bwMode="auto">
            <a:xfrm>
              <a:off x="2422" y="10272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7" name="Freeform 847"/>
            <p:cNvSpPr>
              <a:spLocks/>
            </p:cNvSpPr>
            <p:nvPr/>
          </p:nvSpPr>
          <p:spPr bwMode="auto">
            <a:xfrm>
              <a:off x="2422" y="10474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8" name="Freeform 848"/>
            <p:cNvSpPr>
              <a:spLocks/>
            </p:cNvSpPr>
            <p:nvPr/>
          </p:nvSpPr>
          <p:spPr bwMode="auto">
            <a:xfrm>
              <a:off x="2458" y="9807"/>
              <a:ext cx="125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69" name="Freeform 849"/>
            <p:cNvSpPr>
              <a:spLocks/>
            </p:cNvSpPr>
            <p:nvPr/>
          </p:nvSpPr>
          <p:spPr bwMode="auto">
            <a:xfrm>
              <a:off x="2422" y="9973"/>
              <a:ext cx="60" cy="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9"/>
                </a:cxn>
              </a:cxnLst>
              <a:rect l="0" t="0" r="r" b="b"/>
              <a:pathLst>
                <a:path w="60" h="59">
                  <a:moveTo>
                    <a:pt x="0" y="0"/>
                  </a:moveTo>
                  <a:lnTo>
                    <a:pt x="59" y="5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0" name="Freeform 850"/>
            <p:cNvSpPr>
              <a:spLocks/>
            </p:cNvSpPr>
            <p:nvPr/>
          </p:nvSpPr>
          <p:spPr bwMode="auto">
            <a:xfrm>
              <a:off x="2509" y="1005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1" name="Freeform 851"/>
            <p:cNvSpPr>
              <a:spLocks/>
            </p:cNvSpPr>
            <p:nvPr/>
          </p:nvSpPr>
          <p:spPr bwMode="auto">
            <a:xfrm>
              <a:off x="2533" y="10083"/>
              <a:ext cx="60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9"/>
                </a:cxn>
              </a:cxnLst>
              <a:rect l="0" t="0" r="r" b="b"/>
              <a:pathLst>
                <a:path w="60" h="60">
                  <a:moveTo>
                    <a:pt x="0" y="0"/>
                  </a:moveTo>
                  <a:lnTo>
                    <a:pt x="59" y="5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2" name="Freeform 852"/>
            <p:cNvSpPr>
              <a:spLocks/>
            </p:cNvSpPr>
            <p:nvPr/>
          </p:nvSpPr>
          <p:spPr bwMode="auto">
            <a:xfrm>
              <a:off x="2432" y="10184"/>
              <a:ext cx="125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4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3" name="Freeform 853"/>
            <p:cNvSpPr>
              <a:spLocks/>
            </p:cNvSpPr>
            <p:nvPr/>
          </p:nvSpPr>
          <p:spPr bwMode="auto">
            <a:xfrm>
              <a:off x="2583" y="1033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4" name="Freeform 854"/>
            <p:cNvSpPr>
              <a:spLocks/>
            </p:cNvSpPr>
            <p:nvPr/>
          </p:nvSpPr>
          <p:spPr bwMode="auto">
            <a:xfrm>
              <a:off x="2422" y="10373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5" name="Freeform 855"/>
            <p:cNvSpPr>
              <a:spLocks/>
            </p:cNvSpPr>
            <p:nvPr/>
          </p:nvSpPr>
          <p:spPr bwMode="auto">
            <a:xfrm>
              <a:off x="2482" y="1043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6" name="Freeform 856"/>
            <p:cNvSpPr>
              <a:spLocks/>
            </p:cNvSpPr>
            <p:nvPr/>
          </p:nvSpPr>
          <p:spPr bwMode="auto">
            <a:xfrm>
              <a:off x="2509" y="10459"/>
              <a:ext cx="84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3"/>
                </a:cxn>
              </a:cxnLst>
              <a:rect l="0" t="0" r="r" b="b"/>
              <a:pathLst>
                <a:path w="84" h="84">
                  <a:moveTo>
                    <a:pt x="0" y="0"/>
                  </a:move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7" name="Freeform 857"/>
            <p:cNvSpPr>
              <a:spLocks/>
            </p:cNvSpPr>
            <p:nvPr/>
          </p:nvSpPr>
          <p:spPr bwMode="auto">
            <a:xfrm>
              <a:off x="2422" y="10572"/>
              <a:ext cx="87" cy="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88"/>
                </a:cxn>
              </a:cxnLst>
              <a:rect l="0" t="0" r="r" b="b"/>
              <a:pathLst>
                <a:path w="87" h="89">
                  <a:moveTo>
                    <a:pt x="0" y="0"/>
                  </a:moveTo>
                  <a:lnTo>
                    <a:pt x="86" y="8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8" name="Freeform 858"/>
            <p:cNvSpPr>
              <a:spLocks/>
            </p:cNvSpPr>
            <p:nvPr/>
          </p:nvSpPr>
          <p:spPr bwMode="auto">
            <a:xfrm>
              <a:off x="2593" y="9802"/>
              <a:ext cx="0" cy="794"/>
            </a:xfrm>
            <a:custGeom>
              <a:avLst/>
              <a:gdLst/>
              <a:ahLst/>
              <a:cxnLst>
                <a:cxn ang="0">
                  <a:pos x="0" y="793"/>
                </a:cxn>
                <a:cxn ang="0">
                  <a:pos x="0" y="0"/>
                </a:cxn>
              </a:cxnLst>
              <a:rect l="0" t="0" r="r" b="b"/>
              <a:pathLst>
                <a:path h="794">
                  <a:moveTo>
                    <a:pt x="0" y="79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79" name="Freeform 859"/>
            <p:cNvSpPr>
              <a:spLocks/>
            </p:cNvSpPr>
            <p:nvPr/>
          </p:nvSpPr>
          <p:spPr bwMode="auto">
            <a:xfrm>
              <a:off x="3214" y="10119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0" name="Freeform 860"/>
            <p:cNvSpPr>
              <a:spLocks/>
            </p:cNvSpPr>
            <p:nvPr/>
          </p:nvSpPr>
          <p:spPr bwMode="auto">
            <a:xfrm>
              <a:off x="3171" y="10145"/>
              <a:ext cx="10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0"/>
                </a:cxn>
              </a:cxnLst>
              <a:rect l="0" t="0" r="r" b="b"/>
              <a:pathLst>
                <a:path w="100" h="101">
                  <a:moveTo>
                    <a:pt x="0" y="0"/>
                  </a:moveTo>
                  <a:lnTo>
                    <a:pt x="100" y="10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1" name="Freeform 861"/>
            <p:cNvSpPr>
              <a:spLocks/>
            </p:cNvSpPr>
            <p:nvPr/>
          </p:nvSpPr>
          <p:spPr bwMode="auto">
            <a:xfrm>
              <a:off x="3214" y="10330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2" name="Freeform 862"/>
            <p:cNvSpPr>
              <a:spLocks/>
            </p:cNvSpPr>
            <p:nvPr/>
          </p:nvSpPr>
          <p:spPr bwMode="auto">
            <a:xfrm>
              <a:off x="3214" y="10399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3" name="Freeform 863"/>
            <p:cNvSpPr>
              <a:spLocks/>
            </p:cNvSpPr>
            <p:nvPr/>
          </p:nvSpPr>
          <p:spPr bwMode="auto">
            <a:xfrm>
              <a:off x="3214" y="10539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4" name="Freeform 864"/>
            <p:cNvSpPr>
              <a:spLocks/>
            </p:cNvSpPr>
            <p:nvPr/>
          </p:nvSpPr>
          <p:spPr bwMode="auto">
            <a:xfrm>
              <a:off x="3214" y="106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5" name="Freeform 865"/>
            <p:cNvSpPr>
              <a:spLocks/>
            </p:cNvSpPr>
            <p:nvPr/>
          </p:nvSpPr>
          <p:spPr bwMode="auto">
            <a:xfrm>
              <a:off x="3214" y="1075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6" name="Freeform 866"/>
            <p:cNvSpPr>
              <a:spLocks/>
            </p:cNvSpPr>
            <p:nvPr/>
          </p:nvSpPr>
          <p:spPr bwMode="auto">
            <a:xfrm>
              <a:off x="3214" y="10819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7" name="Freeform 867"/>
            <p:cNvSpPr>
              <a:spLocks/>
            </p:cNvSpPr>
            <p:nvPr/>
          </p:nvSpPr>
          <p:spPr bwMode="auto">
            <a:xfrm>
              <a:off x="3214" y="1096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8" name="Freeform 868"/>
            <p:cNvSpPr>
              <a:spLocks/>
            </p:cNvSpPr>
            <p:nvPr/>
          </p:nvSpPr>
          <p:spPr bwMode="auto">
            <a:xfrm>
              <a:off x="3214" y="11030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89" name="Freeform 869"/>
            <p:cNvSpPr>
              <a:spLocks/>
            </p:cNvSpPr>
            <p:nvPr/>
          </p:nvSpPr>
          <p:spPr bwMode="auto">
            <a:xfrm>
              <a:off x="3214" y="10200"/>
              <a:ext cx="0" cy="1020"/>
            </a:xfrm>
            <a:custGeom>
              <a:avLst/>
              <a:gdLst/>
              <a:ahLst/>
              <a:cxnLst>
                <a:cxn ang="0">
                  <a:pos x="0" y="1019"/>
                </a:cxn>
                <a:cxn ang="0">
                  <a:pos x="0" y="0"/>
                </a:cxn>
              </a:cxnLst>
              <a:rect l="0" t="0" r="r" b="b"/>
              <a:pathLst>
                <a:path h="1020">
                  <a:moveTo>
                    <a:pt x="0" y="101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0" name="Freeform 870"/>
            <p:cNvSpPr>
              <a:spLocks/>
            </p:cNvSpPr>
            <p:nvPr/>
          </p:nvSpPr>
          <p:spPr bwMode="auto">
            <a:xfrm>
              <a:off x="3214" y="10088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1" name="Freeform 871"/>
            <p:cNvSpPr>
              <a:spLocks/>
            </p:cNvSpPr>
            <p:nvPr/>
          </p:nvSpPr>
          <p:spPr bwMode="auto">
            <a:xfrm>
              <a:off x="3214" y="9277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2" name="Freeform 872"/>
            <p:cNvSpPr>
              <a:spLocks/>
            </p:cNvSpPr>
            <p:nvPr/>
          </p:nvSpPr>
          <p:spPr bwMode="auto">
            <a:xfrm>
              <a:off x="3214" y="9346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3" name="Freeform 873"/>
            <p:cNvSpPr>
              <a:spLocks/>
            </p:cNvSpPr>
            <p:nvPr/>
          </p:nvSpPr>
          <p:spPr bwMode="auto">
            <a:xfrm>
              <a:off x="3214" y="948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4" name="Freeform 874"/>
            <p:cNvSpPr>
              <a:spLocks/>
            </p:cNvSpPr>
            <p:nvPr/>
          </p:nvSpPr>
          <p:spPr bwMode="auto">
            <a:xfrm>
              <a:off x="3214" y="9558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5" name="Freeform 875"/>
            <p:cNvSpPr>
              <a:spLocks/>
            </p:cNvSpPr>
            <p:nvPr/>
          </p:nvSpPr>
          <p:spPr bwMode="auto">
            <a:xfrm>
              <a:off x="3214" y="9068"/>
              <a:ext cx="0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0"/>
                </a:cxn>
              </a:cxnLst>
              <a:rect l="0" t="0" r="r" b="b"/>
              <a:pathLst>
                <a:path h="566">
                  <a:moveTo>
                    <a:pt x="0" y="56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6" name="Freeform 876"/>
            <p:cNvSpPr>
              <a:spLocks/>
            </p:cNvSpPr>
            <p:nvPr/>
          </p:nvSpPr>
          <p:spPr bwMode="auto">
            <a:xfrm>
              <a:off x="3271" y="10088"/>
              <a:ext cx="0" cy="1132"/>
            </a:xfrm>
            <a:custGeom>
              <a:avLst/>
              <a:gdLst/>
              <a:ahLst/>
              <a:cxnLst>
                <a:cxn ang="0">
                  <a:pos x="0" y="1132"/>
                </a:cxn>
                <a:cxn ang="0">
                  <a:pos x="0" y="0"/>
                </a:cxn>
              </a:cxnLst>
              <a:rect l="0" t="0" r="r" b="b"/>
              <a:pathLst>
                <a:path h="1132">
                  <a:moveTo>
                    <a:pt x="0" y="113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7" name="Freeform 877"/>
            <p:cNvSpPr>
              <a:spLocks/>
            </p:cNvSpPr>
            <p:nvPr/>
          </p:nvSpPr>
          <p:spPr bwMode="auto">
            <a:xfrm>
              <a:off x="3271" y="9068"/>
              <a:ext cx="0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0"/>
                </a:cxn>
              </a:cxnLst>
              <a:rect l="0" t="0" r="r" b="b"/>
              <a:pathLst>
                <a:path h="566">
                  <a:moveTo>
                    <a:pt x="0" y="56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8" name="Freeform 878"/>
            <p:cNvSpPr>
              <a:spLocks/>
            </p:cNvSpPr>
            <p:nvPr/>
          </p:nvSpPr>
          <p:spPr bwMode="auto">
            <a:xfrm>
              <a:off x="2422" y="9802"/>
              <a:ext cx="0" cy="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3"/>
                </a:cxn>
              </a:cxnLst>
              <a:rect l="0" t="0" r="r" b="b"/>
              <a:pathLst>
                <a:path h="794">
                  <a:moveTo>
                    <a:pt x="0" y="0"/>
                  </a:moveTo>
                  <a:lnTo>
                    <a:pt x="0" y="79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199" name="Freeform 879"/>
            <p:cNvSpPr>
              <a:spLocks/>
            </p:cNvSpPr>
            <p:nvPr/>
          </p:nvSpPr>
          <p:spPr bwMode="auto">
            <a:xfrm>
              <a:off x="2760" y="7423"/>
              <a:ext cx="0" cy="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3"/>
                </a:cxn>
              </a:cxnLst>
              <a:rect l="0" t="0" r="r" b="b"/>
              <a:pathLst>
                <a:path h="794">
                  <a:moveTo>
                    <a:pt x="0" y="0"/>
                  </a:moveTo>
                  <a:lnTo>
                    <a:pt x="0" y="79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0" name="Freeform 880"/>
            <p:cNvSpPr>
              <a:spLocks/>
            </p:cNvSpPr>
            <p:nvPr/>
          </p:nvSpPr>
          <p:spPr bwMode="auto">
            <a:xfrm>
              <a:off x="2873" y="7317"/>
              <a:ext cx="58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9"/>
                </a:cxn>
              </a:cxnLst>
              <a:rect l="0" t="0" r="r" b="b"/>
              <a:pathLst>
                <a:path w="58" h="60">
                  <a:moveTo>
                    <a:pt x="0" y="0"/>
                  </a:moveTo>
                  <a:lnTo>
                    <a:pt x="57" y="59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1" name="Freeform 881"/>
            <p:cNvSpPr>
              <a:spLocks/>
            </p:cNvSpPr>
            <p:nvPr/>
          </p:nvSpPr>
          <p:spPr bwMode="auto">
            <a:xfrm>
              <a:off x="2760" y="7408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2" name="Freeform 882"/>
            <p:cNvSpPr>
              <a:spLocks/>
            </p:cNvSpPr>
            <p:nvPr/>
          </p:nvSpPr>
          <p:spPr bwMode="auto">
            <a:xfrm>
              <a:off x="2760" y="7607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3" name="Freeform 883"/>
            <p:cNvSpPr>
              <a:spLocks/>
            </p:cNvSpPr>
            <p:nvPr/>
          </p:nvSpPr>
          <p:spPr bwMode="auto">
            <a:xfrm>
              <a:off x="2950" y="7821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4" name="Freeform 884"/>
            <p:cNvSpPr>
              <a:spLocks/>
            </p:cNvSpPr>
            <p:nvPr/>
          </p:nvSpPr>
          <p:spPr bwMode="auto">
            <a:xfrm>
              <a:off x="2760" y="7809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5" name="Freeform 885"/>
            <p:cNvSpPr>
              <a:spLocks/>
            </p:cNvSpPr>
            <p:nvPr/>
          </p:nvSpPr>
          <p:spPr bwMode="auto">
            <a:xfrm>
              <a:off x="2760" y="8008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6" name="Freeform 886"/>
            <p:cNvSpPr>
              <a:spLocks/>
            </p:cNvSpPr>
            <p:nvPr/>
          </p:nvSpPr>
          <p:spPr bwMode="auto">
            <a:xfrm>
              <a:off x="2760" y="8209"/>
              <a:ext cx="10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7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9" y="7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7" name="Freeform 887"/>
            <p:cNvSpPr>
              <a:spLocks/>
            </p:cNvSpPr>
            <p:nvPr/>
          </p:nvSpPr>
          <p:spPr bwMode="auto">
            <a:xfrm>
              <a:off x="2782" y="732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8" name="Freeform 888"/>
            <p:cNvSpPr>
              <a:spLocks/>
            </p:cNvSpPr>
            <p:nvPr/>
          </p:nvSpPr>
          <p:spPr bwMode="auto">
            <a:xfrm>
              <a:off x="2808" y="7353"/>
              <a:ext cx="123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3" h="125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09" name="Freeform 889"/>
            <p:cNvSpPr>
              <a:spLocks/>
            </p:cNvSpPr>
            <p:nvPr/>
          </p:nvSpPr>
          <p:spPr bwMode="auto">
            <a:xfrm>
              <a:off x="2760" y="7507"/>
              <a:ext cx="72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71"/>
                </a:cxn>
              </a:cxnLst>
              <a:rect l="0" t="0" r="r" b="b"/>
              <a:pathLst>
                <a:path w="72" h="72">
                  <a:moveTo>
                    <a:pt x="0" y="0"/>
                  </a:moveTo>
                  <a:lnTo>
                    <a:pt x="71" y="7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0" name="Freeform 890"/>
            <p:cNvSpPr>
              <a:spLocks/>
            </p:cNvSpPr>
            <p:nvPr/>
          </p:nvSpPr>
          <p:spPr bwMode="auto">
            <a:xfrm>
              <a:off x="2859" y="760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1" name="Freeform 891"/>
            <p:cNvSpPr>
              <a:spLocks/>
            </p:cNvSpPr>
            <p:nvPr/>
          </p:nvSpPr>
          <p:spPr bwMode="auto">
            <a:xfrm>
              <a:off x="2883" y="7629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2" name="Freeform 892"/>
            <p:cNvSpPr>
              <a:spLocks/>
            </p:cNvSpPr>
            <p:nvPr/>
          </p:nvSpPr>
          <p:spPr bwMode="auto">
            <a:xfrm>
              <a:off x="2782" y="7730"/>
              <a:ext cx="127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124"/>
                </a:cxn>
              </a:cxnLst>
              <a:rect l="0" t="0" r="r" b="b"/>
              <a:pathLst>
                <a:path w="127" h="124">
                  <a:moveTo>
                    <a:pt x="0" y="0"/>
                  </a:moveTo>
                  <a:lnTo>
                    <a:pt x="127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3" name="Freeform 893"/>
            <p:cNvSpPr>
              <a:spLocks/>
            </p:cNvSpPr>
            <p:nvPr/>
          </p:nvSpPr>
          <p:spPr bwMode="auto">
            <a:xfrm>
              <a:off x="2760" y="7907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4" name="Freeform 894"/>
            <p:cNvSpPr>
              <a:spLocks/>
            </p:cNvSpPr>
            <p:nvPr/>
          </p:nvSpPr>
          <p:spPr bwMode="auto">
            <a:xfrm>
              <a:off x="2832" y="797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5" name="Freeform 895"/>
            <p:cNvSpPr>
              <a:spLocks/>
            </p:cNvSpPr>
            <p:nvPr/>
          </p:nvSpPr>
          <p:spPr bwMode="auto">
            <a:xfrm>
              <a:off x="2859" y="8006"/>
              <a:ext cx="72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71"/>
                </a:cxn>
              </a:cxnLst>
              <a:rect l="0" t="0" r="r" b="b"/>
              <a:pathLst>
                <a:path w="72" h="72">
                  <a:moveTo>
                    <a:pt x="0" y="0"/>
                  </a:moveTo>
                  <a:lnTo>
                    <a:pt x="71" y="7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6" name="Freeform 896"/>
            <p:cNvSpPr>
              <a:spLocks/>
            </p:cNvSpPr>
            <p:nvPr/>
          </p:nvSpPr>
          <p:spPr bwMode="auto">
            <a:xfrm>
              <a:off x="2760" y="8109"/>
              <a:ext cx="111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07"/>
                </a:cxn>
              </a:cxnLst>
              <a:rect l="0" t="0" r="r" b="b"/>
              <a:pathLst>
                <a:path w="111" h="108">
                  <a:moveTo>
                    <a:pt x="0" y="0"/>
                  </a:moveTo>
                  <a:lnTo>
                    <a:pt x="110" y="10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7" name="Freeform 897"/>
            <p:cNvSpPr>
              <a:spLocks/>
            </p:cNvSpPr>
            <p:nvPr/>
          </p:nvSpPr>
          <p:spPr bwMode="auto">
            <a:xfrm>
              <a:off x="2931" y="7423"/>
              <a:ext cx="0" cy="794"/>
            </a:xfrm>
            <a:custGeom>
              <a:avLst/>
              <a:gdLst/>
              <a:ahLst/>
              <a:cxnLst>
                <a:cxn ang="0">
                  <a:pos x="0" y="793"/>
                </a:cxn>
                <a:cxn ang="0">
                  <a:pos x="0" y="0"/>
                </a:cxn>
              </a:cxnLst>
              <a:rect l="0" t="0" r="r" b="b"/>
              <a:pathLst>
                <a:path h="794">
                  <a:moveTo>
                    <a:pt x="0" y="79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8" name="Freeform 898"/>
            <p:cNvSpPr>
              <a:spLocks/>
            </p:cNvSpPr>
            <p:nvPr/>
          </p:nvSpPr>
          <p:spPr bwMode="auto">
            <a:xfrm>
              <a:off x="2931" y="5628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19" name="Freeform 899"/>
            <p:cNvSpPr>
              <a:spLocks/>
            </p:cNvSpPr>
            <p:nvPr/>
          </p:nvSpPr>
          <p:spPr bwMode="auto">
            <a:xfrm>
              <a:off x="2888" y="5130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0" name="Freeform 900"/>
            <p:cNvSpPr>
              <a:spLocks/>
            </p:cNvSpPr>
            <p:nvPr/>
          </p:nvSpPr>
          <p:spPr bwMode="auto">
            <a:xfrm>
              <a:off x="2760" y="5204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1" name="Freeform 901"/>
            <p:cNvSpPr>
              <a:spLocks/>
            </p:cNvSpPr>
            <p:nvPr/>
          </p:nvSpPr>
          <p:spPr bwMode="auto">
            <a:xfrm>
              <a:off x="2760" y="5405"/>
              <a:ext cx="171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67"/>
                </a:cxn>
              </a:cxnLst>
              <a:rect l="0" t="0" r="r" b="b"/>
              <a:pathLst>
                <a:path w="171" h="168">
                  <a:moveTo>
                    <a:pt x="0" y="0"/>
                  </a:moveTo>
                  <a:lnTo>
                    <a:pt x="170" y="16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2" name="Freeform 902"/>
            <p:cNvSpPr>
              <a:spLocks/>
            </p:cNvSpPr>
            <p:nvPr/>
          </p:nvSpPr>
          <p:spPr bwMode="auto">
            <a:xfrm>
              <a:off x="2760" y="5604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3" name="Freeform 903"/>
            <p:cNvSpPr>
              <a:spLocks/>
            </p:cNvSpPr>
            <p:nvPr/>
          </p:nvSpPr>
          <p:spPr bwMode="auto">
            <a:xfrm>
              <a:off x="2760" y="5806"/>
              <a:ext cx="166" cy="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" y="163"/>
                </a:cxn>
              </a:cxnLst>
              <a:rect l="0" t="0" r="r" b="b"/>
              <a:pathLst>
                <a:path w="166" h="163">
                  <a:moveTo>
                    <a:pt x="0" y="0"/>
                  </a:moveTo>
                  <a:lnTo>
                    <a:pt x="165" y="16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4" name="Freeform 904"/>
            <p:cNvSpPr>
              <a:spLocks/>
            </p:cNvSpPr>
            <p:nvPr/>
          </p:nvSpPr>
          <p:spPr bwMode="auto">
            <a:xfrm>
              <a:off x="2787" y="5130"/>
              <a:ext cx="21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5" name="Freeform 905"/>
            <p:cNvSpPr>
              <a:spLocks/>
            </p:cNvSpPr>
            <p:nvPr/>
          </p:nvSpPr>
          <p:spPr bwMode="auto">
            <a:xfrm>
              <a:off x="2832" y="5175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6" name="Freeform 906"/>
            <p:cNvSpPr>
              <a:spLocks/>
            </p:cNvSpPr>
            <p:nvPr/>
          </p:nvSpPr>
          <p:spPr bwMode="auto">
            <a:xfrm>
              <a:off x="2859" y="5201"/>
              <a:ext cx="72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71"/>
                </a:cxn>
              </a:cxnLst>
              <a:rect l="0" t="0" r="r" b="b"/>
              <a:pathLst>
                <a:path w="72" h="72">
                  <a:moveTo>
                    <a:pt x="0" y="0"/>
                  </a:moveTo>
                  <a:lnTo>
                    <a:pt x="71" y="7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7" name="Freeform 907"/>
            <p:cNvSpPr>
              <a:spLocks/>
            </p:cNvSpPr>
            <p:nvPr/>
          </p:nvSpPr>
          <p:spPr bwMode="auto">
            <a:xfrm>
              <a:off x="2760" y="5305"/>
              <a:ext cx="123" cy="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2"/>
                </a:cxn>
              </a:cxnLst>
              <a:rect l="0" t="0" r="r" b="b"/>
              <a:pathLst>
                <a:path w="123" h="122">
                  <a:moveTo>
                    <a:pt x="0" y="0"/>
                  </a:moveTo>
                  <a:lnTo>
                    <a:pt x="122" y="12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8" name="Freeform 908"/>
            <p:cNvSpPr>
              <a:spLocks/>
            </p:cNvSpPr>
            <p:nvPr/>
          </p:nvSpPr>
          <p:spPr bwMode="auto">
            <a:xfrm>
              <a:off x="2909" y="5451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29" name="Freeform 909"/>
            <p:cNvSpPr>
              <a:spLocks/>
            </p:cNvSpPr>
            <p:nvPr/>
          </p:nvSpPr>
          <p:spPr bwMode="auto">
            <a:xfrm>
              <a:off x="2760" y="5504"/>
              <a:ext cx="22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1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0" name="Freeform 910"/>
            <p:cNvSpPr>
              <a:spLocks/>
            </p:cNvSpPr>
            <p:nvPr/>
          </p:nvSpPr>
          <p:spPr bwMode="auto">
            <a:xfrm>
              <a:off x="2808" y="5552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1" name="Freeform 911"/>
            <p:cNvSpPr>
              <a:spLocks/>
            </p:cNvSpPr>
            <p:nvPr/>
          </p:nvSpPr>
          <p:spPr bwMode="auto">
            <a:xfrm>
              <a:off x="2832" y="5576"/>
              <a:ext cx="99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8"/>
                </a:cxn>
              </a:cxnLst>
              <a:rect l="0" t="0" r="r" b="b"/>
              <a:pathLst>
                <a:path w="99" h="98">
                  <a:moveTo>
                    <a:pt x="0" y="0"/>
                  </a:moveTo>
                  <a:lnTo>
                    <a:pt x="98" y="9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2" name="Freeform 912"/>
            <p:cNvSpPr>
              <a:spLocks/>
            </p:cNvSpPr>
            <p:nvPr/>
          </p:nvSpPr>
          <p:spPr bwMode="auto">
            <a:xfrm>
              <a:off x="2760" y="5705"/>
              <a:ext cx="99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5"/>
                </a:cxn>
              </a:cxnLst>
              <a:rect l="0" t="0" r="r" b="b"/>
              <a:pathLst>
                <a:path w="99" h="96">
                  <a:moveTo>
                    <a:pt x="0" y="0"/>
                  </a:moveTo>
                  <a:lnTo>
                    <a:pt x="98" y="9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3" name="Freeform 913"/>
            <p:cNvSpPr>
              <a:spLocks/>
            </p:cNvSpPr>
            <p:nvPr/>
          </p:nvSpPr>
          <p:spPr bwMode="auto">
            <a:xfrm>
              <a:off x="2883" y="582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4" name="Freeform 914"/>
            <p:cNvSpPr>
              <a:spLocks/>
            </p:cNvSpPr>
            <p:nvPr/>
          </p:nvSpPr>
          <p:spPr bwMode="auto">
            <a:xfrm>
              <a:off x="2909" y="5852"/>
              <a:ext cx="22" cy="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3"/>
                </a:cxn>
              </a:cxnLst>
              <a:rect l="0" t="0" r="r" b="b"/>
              <a:pathLst>
                <a:path w="22" h="23">
                  <a:moveTo>
                    <a:pt x="0" y="0"/>
                  </a:moveTo>
                  <a:lnTo>
                    <a:pt x="21" y="2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5" name="Freeform 915"/>
            <p:cNvSpPr>
              <a:spLocks/>
            </p:cNvSpPr>
            <p:nvPr/>
          </p:nvSpPr>
          <p:spPr bwMode="auto">
            <a:xfrm>
              <a:off x="2782" y="592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6" name="Freeform 916"/>
            <p:cNvSpPr>
              <a:spLocks/>
            </p:cNvSpPr>
            <p:nvPr/>
          </p:nvSpPr>
          <p:spPr bwMode="auto">
            <a:xfrm>
              <a:off x="2808" y="5952"/>
              <a:ext cx="17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7" name="Freeform 917"/>
            <p:cNvSpPr>
              <a:spLocks/>
            </p:cNvSpPr>
            <p:nvPr/>
          </p:nvSpPr>
          <p:spPr bwMode="auto">
            <a:xfrm>
              <a:off x="2760" y="5130"/>
              <a:ext cx="0" cy="851"/>
            </a:xfrm>
            <a:custGeom>
              <a:avLst/>
              <a:gdLst/>
              <a:ahLst/>
              <a:cxnLst>
                <a:cxn ang="0">
                  <a:pos x="0" y="851"/>
                </a:cxn>
                <a:cxn ang="0">
                  <a:pos x="0" y="0"/>
                </a:cxn>
              </a:cxnLst>
              <a:rect l="0" t="0" r="r" b="b"/>
              <a:pathLst>
                <a:path h="851">
                  <a:moveTo>
                    <a:pt x="0" y="85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8" name="Freeform 918"/>
            <p:cNvSpPr>
              <a:spLocks/>
            </p:cNvSpPr>
            <p:nvPr/>
          </p:nvSpPr>
          <p:spPr bwMode="auto">
            <a:xfrm>
              <a:off x="2931" y="5130"/>
              <a:ext cx="0" cy="8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51"/>
                </a:cxn>
              </a:cxnLst>
              <a:rect l="0" t="0" r="r" b="b"/>
              <a:pathLst>
                <a:path h="851">
                  <a:moveTo>
                    <a:pt x="0" y="0"/>
                  </a:moveTo>
                  <a:lnTo>
                    <a:pt x="0" y="85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39" name="Freeform 919"/>
            <p:cNvSpPr>
              <a:spLocks/>
            </p:cNvSpPr>
            <p:nvPr/>
          </p:nvSpPr>
          <p:spPr bwMode="auto">
            <a:xfrm>
              <a:off x="8400" y="11390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0" name="Freeform 920"/>
            <p:cNvSpPr>
              <a:spLocks/>
            </p:cNvSpPr>
            <p:nvPr/>
          </p:nvSpPr>
          <p:spPr bwMode="auto">
            <a:xfrm>
              <a:off x="8229" y="11390"/>
              <a:ext cx="0" cy="1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5"/>
                </a:cxn>
              </a:cxnLst>
              <a:rect l="0" t="0" r="r" b="b"/>
              <a:pathLst>
                <a:path h="1586">
                  <a:moveTo>
                    <a:pt x="0" y="0"/>
                  </a:moveTo>
                  <a:lnTo>
                    <a:pt x="0" y="158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1" name="Freeform 921"/>
            <p:cNvSpPr>
              <a:spLocks/>
            </p:cNvSpPr>
            <p:nvPr/>
          </p:nvSpPr>
          <p:spPr bwMode="auto">
            <a:xfrm>
              <a:off x="8287" y="32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2" name="Freeform 922"/>
            <p:cNvSpPr>
              <a:spLocks/>
            </p:cNvSpPr>
            <p:nvPr/>
          </p:nvSpPr>
          <p:spPr bwMode="auto">
            <a:xfrm>
              <a:off x="8117" y="32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3" name="Freeform 923"/>
            <p:cNvSpPr>
              <a:spLocks/>
            </p:cNvSpPr>
            <p:nvPr/>
          </p:nvSpPr>
          <p:spPr bwMode="auto">
            <a:xfrm>
              <a:off x="3214" y="12921"/>
              <a:ext cx="0" cy="623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3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4" name="Freeform 924"/>
            <p:cNvSpPr>
              <a:spLocks/>
            </p:cNvSpPr>
            <p:nvPr/>
          </p:nvSpPr>
          <p:spPr bwMode="auto">
            <a:xfrm>
              <a:off x="3214" y="12222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5" name="Freeform 925"/>
            <p:cNvSpPr>
              <a:spLocks/>
            </p:cNvSpPr>
            <p:nvPr/>
          </p:nvSpPr>
          <p:spPr bwMode="auto">
            <a:xfrm>
              <a:off x="3137" y="12354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6" name="Freeform 926"/>
            <p:cNvSpPr>
              <a:spLocks/>
            </p:cNvSpPr>
            <p:nvPr/>
          </p:nvSpPr>
          <p:spPr bwMode="auto">
            <a:xfrm>
              <a:off x="3214" y="1229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7" name="Freeform 927"/>
            <p:cNvSpPr>
              <a:spLocks/>
            </p:cNvSpPr>
            <p:nvPr/>
          </p:nvSpPr>
          <p:spPr bwMode="auto">
            <a:xfrm>
              <a:off x="3065" y="12354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8" name="Freeform 928"/>
            <p:cNvSpPr>
              <a:spLocks/>
            </p:cNvSpPr>
            <p:nvPr/>
          </p:nvSpPr>
          <p:spPr bwMode="auto">
            <a:xfrm>
              <a:off x="3214" y="12431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49" name="Freeform 929"/>
            <p:cNvSpPr>
              <a:spLocks/>
            </p:cNvSpPr>
            <p:nvPr/>
          </p:nvSpPr>
          <p:spPr bwMode="auto">
            <a:xfrm>
              <a:off x="3214" y="12410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0" name="Freeform 930"/>
            <p:cNvSpPr>
              <a:spLocks/>
            </p:cNvSpPr>
            <p:nvPr/>
          </p:nvSpPr>
          <p:spPr bwMode="auto">
            <a:xfrm>
              <a:off x="3214" y="11592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1" name="Freeform 931"/>
            <p:cNvSpPr>
              <a:spLocks/>
            </p:cNvSpPr>
            <p:nvPr/>
          </p:nvSpPr>
          <p:spPr bwMode="auto">
            <a:xfrm>
              <a:off x="3214" y="11661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2" name="Freeform 932"/>
            <p:cNvSpPr>
              <a:spLocks/>
            </p:cNvSpPr>
            <p:nvPr/>
          </p:nvSpPr>
          <p:spPr bwMode="auto">
            <a:xfrm>
              <a:off x="3214" y="11800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3" name="Freeform 933"/>
            <p:cNvSpPr>
              <a:spLocks/>
            </p:cNvSpPr>
            <p:nvPr/>
          </p:nvSpPr>
          <p:spPr bwMode="auto">
            <a:xfrm>
              <a:off x="3214" y="11872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4" name="Freeform 934"/>
            <p:cNvSpPr>
              <a:spLocks/>
            </p:cNvSpPr>
            <p:nvPr/>
          </p:nvSpPr>
          <p:spPr bwMode="auto">
            <a:xfrm>
              <a:off x="3214" y="12011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5" name="Freeform 935"/>
            <p:cNvSpPr>
              <a:spLocks/>
            </p:cNvSpPr>
            <p:nvPr/>
          </p:nvSpPr>
          <p:spPr bwMode="auto">
            <a:xfrm>
              <a:off x="3214" y="12081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6" name="Freeform 936"/>
            <p:cNvSpPr>
              <a:spLocks/>
            </p:cNvSpPr>
            <p:nvPr/>
          </p:nvSpPr>
          <p:spPr bwMode="auto">
            <a:xfrm>
              <a:off x="3214" y="11335"/>
              <a:ext cx="0" cy="1019"/>
            </a:xfrm>
            <a:custGeom>
              <a:avLst/>
              <a:gdLst/>
              <a:ahLst/>
              <a:cxnLst>
                <a:cxn ang="0">
                  <a:pos x="0" y="1019"/>
                </a:cxn>
                <a:cxn ang="0">
                  <a:pos x="0" y="0"/>
                </a:cxn>
              </a:cxnLst>
              <a:rect l="0" t="0" r="r" b="b"/>
              <a:pathLst>
                <a:path h="1019">
                  <a:moveTo>
                    <a:pt x="0" y="101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7" name="Freeform 937"/>
            <p:cNvSpPr>
              <a:spLocks/>
            </p:cNvSpPr>
            <p:nvPr/>
          </p:nvSpPr>
          <p:spPr bwMode="auto">
            <a:xfrm>
              <a:off x="3271" y="12921"/>
              <a:ext cx="0" cy="623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3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8" name="Freeform 938"/>
            <p:cNvSpPr>
              <a:spLocks/>
            </p:cNvSpPr>
            <p:nvPr/>
          </p:nvSpPr>
          <p:spPr bwMode="auto">
            <a:xfrm>
              <a:off x="3271" y="11335"/>
              <a:ext cx="0" cy="1132"/>
            </a:xfrm>
            <a:custGeom>
              <a:avLst/>
              <a:gdLst/>
              <a:ahLst/>
              <a:cxnLst>
                <a:cxn ang="0">
                  <a:pos x="0" y="1132"/>
                </a:cxn>
                <a:cxn ang="0">
                  <a:pos x="0" y="0"/>
                </a:cxn>
              </a:cxnLst>
              <a:rect l="0" t="0" r="r" b="b"/>
              <a:pathLst>
                <a:path h="1132">
                  <a:moveTo>
                    <a:pt x="0" y="113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59" name="Freeform 939"/>
            <p:cNvSpPr>
              <a:spLocks/>
            </p:cNvSpPr>
            <p:nvPr/>
          </p:nvSpPr>
          <p:spPr bwMode="auto">
            <a:xfrm>
              <a:off x="2593" y="1020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0" name="Freeform 940"/>
            <p:cNvSpPr>
              <a:spLocks/>
            </p:cNvSpPr>
            <p:nvPr/>
          </p:nvSpPr>
          <p:spPr bwMode="auto">
            <a:xfrm>
              <a:off x="3046" y="10160"/>
              <a:ext cx="41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0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1" name="Freeform 941"/>
            <p:cNvSpPr>
              <a:spLocks/>
            </p:cNvSpPr>
            <p:nvPr/>
          </p:nvSpPr>
          <p:spPr bwMode="auto">
            <a:xfrm>
              <a:off x="3046" y="10200"/>
              <a:ext cx="16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0"/>
                </a:cxn>
              </a:cxnLst>
              <a:rect l="0" t="0" r="r" b="b"/>
              <a:pathLst>
                <a:path w="168">
                  <a:moveTo>
                    <a:pt x="0" y="0"/>
                  </a:moveTo>
                  <a:lnTo>
                    <a:pt x="1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2" name="Freeform 942"/>
            <p:cNvSpPr>
              <a:spLocks/>
            </p:cNvSpPr>
            <p:nvPr/>
          </p:nvSpPr>
          <p:spPr bwMode="auto">
            <a:xfrm>
              <a:off x="2593" y="10145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3" name="Freeform 943"/>
            <p:cNvSpPr>
              <a:spLocks/>
            </p:cNvSpPr>
            <p:nvPr/>
          </p:nvSpPr>
          <p:spPr bwMode="auto">
            <a:xfrm>
              <a:off x="3046" y="10145"/>
              <a:ext cx="16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0"/>
                </a:cxn>
              </a:cxnLst>
              <a:rect l="0" t="0" r="r" b="b"/>
              <a:pathLst>
                <a:path w="168">
                  <a:moveTo>
                    <a:pt x="0" y="0"/>
                  </a:moveTo>
                  <a:lnTo>
                    <a:pt x="1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4" name="Freeform 944"/>
            <p:cNvSpPr>
              <a:spLocks/>
            </p:cNvSpPr>
            <p:nvPr/>
          </p:nvSpPr>
          <p:spPr bwMode="auto">
            <a:xfrm>
              <a:off x="3214" y="9634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5" name="Freeform 945"/>
            <p:cNvSpPr>
              <a:spLocks/>
            </p:cNvSpPr>
            <p:nvPr/>
          </p:nvSpPr>
          <p:spPr bwMode="auto">
            <a:xfrm>
              <a:off x="3214" y="10088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6" name="Freeform 946"/>
            <p:cNvSpPr>
              <a:spLocks/>
            </p:cNvSpPr>
            <p:nvPr/>
          </p:nvSpPr>
          <p:spPr bwMode="auto">
            <a:xfrm>
              <a:off x="2648" y="10145"/>
              <a:ext cx="0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7" name="Freeform 947"/>
            <p:cNvSpPr>
              <a:spLocks/>
            </p:cNvSpPr>
            <p:nvPr/>
          </p:nvSpPr>
          <p:spPr bwMode="auto">
            <a:xfrm>
              <a:off x="3046" y="10145"/>
              <a:ext cx="0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8" name="Freeform 948"/>
            <p:cNvSpPr>
              <a:spLocks/>
            </p:cNvSpPr>
            <p:nvPr/>
          </p:nvSpPr>
          <p:spPr bwMode="auto">
            <a:xfrm>
              <a:off x="3214" y="12410"/>
              <a:ext cx="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69" name="Freeform 949"/>
            <p:cNvSpPr>
              <a:spLocks/>
            </p:cNvSpPr>
            <p:nvPr/>
          </p:nvSpPr>
          <p:spPr bwMode="auto">
            <a:xfrm>
              <a:off x="2593" y="12354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0" name="Freeform 950"/>
            <p:cNvSpPr>
              <a:spLocks/>
            </p:cNvSpPr>
            <p:nvPr/>
          </p:nvSpPr>
          <p:spPr bwMode="auto">
            <a:xfrm>
              <a:off x="3046" y="12354"/>
              <a:ext cx="16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0"/>
                </a:cxn>
              </a:cxnLst>
              <a:rect l="0" t="0" r="r" b="b"/>
              <a:pathLst>
                <a:path w="168">
                  <a:moveTo>
                    <a:pt x="0" y="0"/>
                  </a:moveTo>
                  <a:lnTo>
                    <a:pt x="1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1" name="Freeform 951"/>
            <p:cNvSpPr>
              <a:spLocks/>
            </p:cNvSpPr>
            <p:nvPr/>
          </p:nvSpPr>
          <p:spPr bwMode="auto">
            <a:xfrm>
              <a:off x="2593" y="1241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2" name="Freeform 952"/>
            <p:cNvSpPr>
              <a:spLocks/>
            </p:cNvSpPr>
            <p:nvPr/>
          </p:nvSpPr>
          <p:spPr bwMode="auto">
            <a:xfrm>
              <a:off x="3046" y="12410"/>
              <a:ext cx="16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7" y="0"/>
                </a:cxn>
              </a:cxnLst>
              <a:rect l="0" t="0" r="r" b="b"/>
              <a:pathLst>
                <a:path w="168">
                  <a:moveTo>
                    <a:pt x="0" y="0"/>
                  </a:moveTo>
                  <a:lnTo>
                    <a:pt x="1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3" name="Freeform 953"/>
            <p:cNvSpPr>
              <a:spLocks/>
            </p:cNvSpPr>
            <p:nvPr/>
          </p:nvSpPr>
          <p:spPr bwMode="auto">
            <a:xfrm>
              <a:off x="3214" y="12921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4" name="Freeform 954"/>
            <p:cNvSpPr>
              <a:spLocks/>
            </p:cNvSpPr>
            <p:nvPr/>
          </p:nvSpPr>
          <p:spPr bwMode="auto">
            <a:xfrm>
              <a:off x="3214" y="12467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5" name="Freeform 955"/>
            <p:cNvSpPr>
              <a:spLocks/>
            </p:cNvSpPr>
            <p:nvPr/>
          </p:nvSpPr>
          <p:spPr bwMode="auto">
            <a:xfrm>
              <a:off x="2648" y="12354"/>
              <a:ext cx="0" cy="56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6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6" name="Freeform 956"/>
            <p:cNvSpPr>
              <a:spLocks/>
            </p:cNvSpPr>
            <p:nvPr/>
          </p:nvSpPr>
          <p:spPr bwMode="auto">
            <a:xfrm>
              <a:off x="3046" y="12354"/>
              <a:ext cx="0" cy="56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6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7" name="Freeform 957"/>
            <p:cNvSpPr>
              <a:spLocks/>
            </p:cNvSpPr>
            <p:nvPr/>
          </p:nvSpPr>
          <p:spPr bwMode="auto">
            <a:xfrm>
              <a:off x="3547" y="5614"/>
              <a:ext cx="65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64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64" y="6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8" name="Freeform 958"/>
            <p:cNvSpPr>
              <a:spLocks/>
            </p:cNvSpPr>
            <p:nvPr/>
          </p:nvSpPr>
          <p:spPr bwMode="auto">
            <a:xfrm>
              <a:off x="3475" y="5614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79" name="Freeform 959"/>
            <p:cNvSpPr>
              <a:spLocks/>
            </p:cNvSpPr>
            <p:nvPr/>
          </p:nvSpPr>
          <p:spPr bwMode="auto">
            <a:xfrm>
              <a:off x="3554" y="5691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0" name="Freeform 960"/>
            <p:cNvSpPr>
              <a:spLocks/>
            </p:cNvSpPr>
            <p:nvPr/>
          </p:nvSpPr>
          <p:spPr bwMode="auto">
            <a:xfrm>
              <a:off x="3554" y="5832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1" name="Freeform 961"/>
            <p:cNvSpPr>
              <a:spLocks/>
            </p:cNvSpPr>
            <p:nvPr/>
          </p:nvSpPr>
          <p:spPr bwMode="auto">
            <a:xfrm>
              <a:off x="3554" y="5902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2" name="Freeform 962"/>
            <p:cNvSpPr>
              <a:spLocks/>
            </p:cNvSpPr>
            <p:nvPr/>
          </p:nvSpPr>
          <p:spPr bwMode="auto">
            <a:xfrm>
              <a:off x="3554" y="6041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3" name="Freeform 963"/>
            <p:cNvSpPr>
              <a:spLocks/>
            </p:cNvSpPr>
            <p:nvPr/>
          </p:nvSpPr>
          <p:spPr bwMode="auto">
            <a:xfrm>
              <a:off x="3554" y="6113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4" name="Freeform 964"/>
            <p:cNvSpPr>
              <a:spLocks/>
            </p:cNvSpPr>
            <p:nvPr/>
          </p:nvSpPr>
          <p:spPr bwMode="auto">
            <a:xfrm>
              <a:off x="3554" y="625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5" name="Freeform 965"/>
            <p:cNvSpPr>
              <a:spLocks/>
            </p:cNvSpPr>
            <p:nvPr/>
          </p:nvSpPr>
          <p:spPr bwMode="auto">
            <a:xfrm>
              <a:off x="3554" y="6322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6" name="Freeform 966"/>
            <p:cNvSpPr>
              <a:spLocks/>
            </p:cNvSpPr>
            <p:nvPr/>
          </p:nvSpPr>
          <p:spPr bwMode="auto">
            <a:xfrm>
              <a:off x="3554" y="6463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7" name="Freeform 967"/>
            <p:cNvSpPr>
              <a:spLocks/>
            </p:cNvSpPr>
            <p:nvPr/>
          </p:nvSpPr>
          <p:spPr bwMode="auto">
            <a:xfrm>
              <a:off x="3554" y="6533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8" name="Freeform 968"/>
            <p:cNvSpPr>
              <a:spLocks/>
            </p:cNvSpPr>
            <p:nvPr/>
          </p:nvSpPr>
          <p:spPr bwMode="auto">
            <a:xfrm>
              <a:off x="3554" y="5669"/>
              <a:ext cx="0" cy="1020"/>
            </a:xfrm>
            <a:custGeom>
              <a:avLst/>
              <a:gdLst/>
              <a:ahLst/>
              <a:cxnLst>
                <a:cxn ang="0">
                  <a:pos x="0" y="1019"/>
                </a:cxn>
                <a:cxn ang="0">
                  <a:pos x="0" y="0"/>
                </a:cxn>
              </a:cxnLst>
              <a:rect l="0" t="0" r="r" b="b"/>
              <a:pathLst>
                <a:path h="1020">
                  <a:moveTo>
                    <a:pt x="0" y="101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89" name="Freeform 969"/>
            <p:cNvSpPr>
              <a:spLocks/>
            </p:cNvSpPr>
            <p:nvPr/>
          </p:nvSpPr>
          <p:spPr bwMode="auto">
            <a:xfrm>
              <a:off x="3554" y="5556"/>
              <a:ext cx="0" cy="58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8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0" name="Freeform 970"/>
            <p:cNvSpPr>
              <a:spLocks/>
            </p:cNvSpPr>
            <p:nvPr/>
          </p:nvSpPr>
          <p:spPr bwMode="auto">
            <a:xfrm>
              <a:off x="3554" y="4990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1" name="Freeform 971"/>
            <p:cNvSpPr>
              <a:spLocks/>
            </p:cNvSpPr>
            <p:nvPr/>
          </p:nvSpPr>
          <p:spPr bwMode="auto">
            <a:xfrm>
              <a:off x="3554" y="5060"/>
              <a:ext cx="44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2" name="Freeform 972"/>
            <p:cNvSpPr>
              <a:spLocks/>
            </p:cNvSpPr>
            <p:nvPr/>
          </p:nvSpPr>
          <p:spPr bwMode="auto">
            <a:xfrm>
              <a:off x="3554" y="4535"/>
              <a:ext cx="0" cy="568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0" y="0"/>
                </a:cxn>
              </a:cxnLst>
              <a:rect l="0" t="0" r="r" b="b"/>
              <a:pathLst>
                <a:path h="568">
                  <a:moveTo>
                    <a:pt x="0" y="56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3" name="Freeform 973"/>
            <p:cNvSpPr>
              <a:spLocks/>
            </p:cNvSpPr>
            <p:nvPr/>
          </p:nvSpPr>
          <p:spPr bwMode="auto">
            <a:xfrm>
              <a:off x="3612" y="5556"/>
              <a:ext cx="0" cy="1133"/>
            </a:xfrm>
            <a:custGeom>
              <a:avLst/>
              <a:gdLst/>
              <a:ahLst/>
              <a:cxnLst>
                <a:cxn ang="0">
                  <a:pos x="0" y="1132"/>
                </a:cxn>
                <a:cxn ang="0">
                  <a:pos x="0" y="0"/>
                </a:cxn>
              </a:cxnLst>
              <a:rect l="0" t="0" r="r" b="b"/>
              <a:pathLst>
                <a:path h="1133">
                  <a:moveTo>
                    <a:pt x="0" y="113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4" name="Freeform 974"/>
            <p:cNvSpPr>
              <a:spLocks/>
            </p:cNvSpPr>
            <p:nvPr/>
          </p:nvSpPr>
          <p:spPr bwMode="auto">
            <a:xfrm>
              <a:off x="3612" y="4535"/>
              <a:ext cx="0" cy="568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0" y="0"/>
                </a:cxn>
              </a:cxnLst>
              <a:rect l="0" t="0" r="r" b="b"/>
              <a:pathLst>
                <a:path h="568">
                  <a:moveTo>
                    <a:pt x="0" y="56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5" name="Freeform 975"/>
            <p:cNvSpPr>
              <a:spLocks/>
            </p:cNvSpPr>
            <p:nvPr/>
          </p:nvSpPr>
          <p:spPr bwMode="auto">
            <a:xfrm>
              <a:off x="2931" y="5669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6" name="Freeform 976"/>
            <p:cNvSpPr>
              <a:spLocks/>
            </p:cNvSpPr>
            <p:nvPr/>
          </p:nvSpPr>
          <p:spPr bwMode="auto">
            <a:xfrm>
              <a:off x="3384" y="5662"/>
              <a:ext cx="10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9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7" name="Freeform 977"/>
            <p:cNvSpPr>
              <a:spLocks/>
            </p:cNvSpPr>
            <p:nvPr/>
          </p:nvSpPr>
          <p:spPr bwMode="auto">
            <a:xfrm>
              <a:off x="3384" y="5669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8" name="Freeform 978"/>
            <p:cNvSpPr>
              <a:spLocks/>
            </p:cNvSpPr>
            <p:nvPr/>
          </p:nvSpPr>
          <p:spPr bwMode="auto">
            <a:xfrm>
              <a:off x="2931" y="5614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299" name="Freeform 979"/>
            <p:cNvSpPr>
              <a:spLocks/>
            </p:cNvSpPr>
            <p:nvPr/>
          </p:nvSpPr>
          <p:spPr bwMode="auto">
            <a:xfrm>
              <a:off x="3384" y="5614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0" name="Freeform 980"/>
            <p:cNvSpPr>
              <a:spLocks/>
            </p:cNvSpPr>
            <p:nvPr/>
          </p:nvSpPr>
          <p:spPr bwMode="auto">
            <a:xfrm>
              <a:off x="3554" y="5103"/>
              <a:ext cx="58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8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1" name="Freeform 981"/>
            <p:cNvSpPr>
              <a:spLocks/>
            </p:cNvSpPr>
            <p:nvPr/>
          </p:nvSpPr>
          <p:spPr bwMode="auto">
            <a:xfrm>
              <a:off x="3554" y="5556"/>
              <a:ext cx="58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8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2" name="Freeform 982"/>
            <p:cNvSpPr>
              <a:spLocks/>
            </p:cNvSpPr>
            <p:nvPr/>
          </p:nvSpPr>
          <p:spPr bwMode="auto">
            <a:xfrm>
              <a:off x="2988" y="5614"/>
              <a:ext cx="0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3" name="Freeform 983"/>
            <p:cNvSpPr>
              <a:spLocks/>
            </p:cNvSpPr>
            <p:nvPr/>
          </p:nvSpPr>
          <p:spPr bwMode="auto">
            <a:xfrm>
              <a:off x="3384" y="5614"/>
              <a:ext cx="0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"/>
                </a:cxn>
              </a:cxnLst>
              <a:rect l="0" t="0" r="r" b="b"/>
              <a:pathLst>
                <a:path h="55">
                  <a:moveTo>
                    <a:pt x="0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4" name="Freeform 984"/>
            <p:cNvSpPr>
              <a:spLocks/>
            </p:cNvSpPr>
            <p:nvPr/>
          </p:nvSpPr>
          <p:spPr bwMode="auto">
            <a:xfrm>
              <a:off x="3554" y="6883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5" name="Freeform 985"/>
            <p:cNvSpPr>
              <a:spLocks/>
            </p:cNvSpPr>
            <p:nvPr/>
          </p:nvSpPr>
          <p:spPr bwMode="auto">
            <a:xfrm>
              <a:off x="3554" y="6953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6" name="Freeform 986"/>
            <p:cNvSpPr>
              <a:spLocks/>
            </p:cNvSpPr>
            <p:nvPr/>
          </p:nvSpPr>
          <p:spPr bwMode="auto">
            <a:xfrm>
              <a:off x="3554" y="7094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7" name="Freeform 987"/>
            <p:cNvSpPr>
              <a:spLocks/>
            </p:cNvSpPr>
            <p:nvPr/>
          </p:nvSpPr>
          <p:spPr bwMode="auto">
            <a:xfrm>
              <a:off x="3554" y="7164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8" name="Freeform 988"/>
            <p:cNvSpPr>
              <a:spLocks/>
            </p:cNvSpPr>
            <p:nvPr/>
          </p:nvSpPr>
          <p:spPr bwMode="auto">
            <a:xfrm>
              <a:off x="3554" y="7303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09" name="Freeform 989"/>
            <p:cNvSpPr>
              <a:spLocks/>
            </p:cNvSpPr>
            <p:nvPr/>
          </p:nvSpPr>
          <p:spPr bwMode="auto">
            <a:xfrm>
              <a:off x="3554" y="7375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0" name="Freeform 990"/>
            <p:cNvSpPr>
              <a:spLocks/>
            </p:cNvSpPr>
            <p:nvPr/>
          </p:nvSpPr>
          <p:spPr bwMode="auto">
            <a:xfrm>
              <a:off x="3554" y="7514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1" name="Freeform 991"/>
            <p:cNvSpPr>
              <a:spLocks/>
            </p:cNvSpPr>
            <p:nvPr/>
          </p:nvSpPr>
          <p:spPr bwMode="auto">
            <a:xfrm>
              <a:off x="3554" y="7583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2" name="Freeform 992"/>
            <p:cNvSpPr>
              <a:spLocks/>
            </p:cNvSpPr>
            <p:nvPr/>
          </p:nvSpPr>
          <p:spPr bwMode="auto">
            <a:xfrm>
              <a:off x="3554" y="7725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3" name="Freeform 993"/>
            <p:cNvSpPr>
              <a:spLocks/>
            </p:cNvSpPr>
            <p:nvPr/>
          </p:nvSpPr>
          <p:spPr bwMode="auto">
            <a:xfrm>
              <a:off x="3442" y="7821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4" name="Freeform 994"/>
            <p:cNvSpPr>
              <a:spLocks/>
            </p:cNvSpPr>
            <p:nvPr/>
          </p:nvSpPr>
          <p:spPr bwMode="auto">
            <a:xfrm>
              <a:off x="3554" y="779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5" name="Freeform 995"/>
            <p:cNvSpPr>
              <a:spLocks/>
            </p:cNvSpPr>
            <p:nvPr/>
          </p:nvSpPr>
          <p:spPr bwMode="auto">
            <a:xfrm>
              <a:off x="3384" y="7835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6" name="Freeform 996"/>
            <p:cNvSpPr>
              <a:spLocks/>
            </p:cNvSpPr>
            <p:nvPr/>
          </p:nvSpPr>
          <p:spPr bwMode="auto">
            <a:xfrm>
              <a:off x="3554" y="6801"/>
              <a:ext cx="0" cy="10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9"/>
                </a:cxn>
              </a:cxnLst>
              <a:rect l="0" t="0" r="r" b="b"/>
              <a:pathLst>
                <a:path h="1020">
                  <a:moveTo>
                    <a:pt x="0" y="0"/>
                  </a:moveTo>
                  <a:lnTo>
                    <a:pt x="0" y="10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7" name="Freeform 997"/>
            <p:cNvSpPr>
              <a:spLocks/>
            </p:cNvSpPr>
            <p:nvPr/>
          </p:nvSpPr>
          <p:spPr bwMode="auto">
            <a:xfrm>
              <a:off x="3554" y="7934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8" name="Freeform 998"/>
            <p:cNvSpPr>
              <a:spLocks/>
            </p:cNvSpPr>
            <p:nvPr/>
          </p:nvSpPr>
          <p:spPr bwMode="auto">
            <a:xfrm>
              <a:off x="3554" y="7878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19" name="Freeform 999"/>
            <p:cNvSpPr>
              <a:spLocks/>
            </p:cNvSpPr>
            <p:nvPr/>
          </p:nvSpPr>
          <p:spPr bwMode="auto">
            <a:xfrm>
              <a:off x="3588" y="8387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0" name="Freeform 1000"/>
            <p:cNvSpPr>
              <a:spLocks/>
            </p:cNvSpPr>
            <p:nvPr/>
          </p:nvSpPr>
          <p:spPr bwMode="auto">
            <a:xfrm>
              <a:off x="3554" y="8425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1" name="Freeform 1001"/>
            <p:cNvSpPr>
              <a:spLocks/>
            </p:cNvSpPr>
            <p:nvPr/>
          </p:nvSpPr>
          <p:spPr bwMode="auto">
            <a:xfrm>
              <a:off x="3554" y="8387"/>
              <a:ext cx="0" cy="5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68"/>
                </a:cxn>
              </a:cxnLst>
              <a:rect l="0" t="0" r="r" b="b"/>
              <a:pathLst>
                <a:path h="568">
                  <a:moveTo>
                    <a:pt x="0" y="0"/>
                  </a:moveTo>
                  <a:lnTo>
                    <a:pt x="0" y="56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2" name="Freeform 1002"/>
            <p:cNvSpPr>
              <a:spLocks/>
            </p:cNvSpPr>
            <p:nvPr/>
          </p:nvSpPr>
          <p:spPr bwMode="auto">
            <a:xfrm>
              <a:off x="3612" y="6801"/>
              <a:ext cx="0" cy="11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4"/>
                </a:cxn>
              </a:cxnLst>
              <a:rect l="0" t="0" r="r" b="b"/>
              <a:pathLst>
                <a:path h="1135">
                  <a:moveTo>
                    <a:pt x="0" y="0"/>
                  </a:moveTo>
                  <a:lnTo>
                    <a:pt x="0" y="113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3" name="Freeform 1003"/>
            <p:cNvSpPr>
              <a:spLocks/>
            </p:cNvSpPr>
            <p:nvPr/>
          </p:nvSpPr>
          <p:spPr bwMode="auto">
            <a:xfrm>
              <a:off x="3612" y="8387"/>
              <a:ext cx="0" cy="5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68"/>
                </a:cxn>
              </a:cxnLst>
              <a:rect l="0" t="0" r="r" b="b"/>
              <a:pathLst>
                <a:path h="568">
                  <a:moveTo>
                    <a:pt x="0" y="0"/>
                  </a:moveTo>
                  <a:lnTo>
                    <a:pt x="0" y="56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4" name="Freeform 1004"/>
            <p:cNvSpPr>
              <a:spLocks/>
            </p:cNvSpPr>
            <p:nvPr/>
          </p:nvSpPr>
          <p:spPr bwMode="auto">
            <a:xfrm>
              <a:off x="2931" y="7821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5" name="Freeform 1005"/>
            <p:cNvSpPr>
              <a:spLocks/>
            </p:cNvSpPr>
            <p:nvPr/>
          </p:nvSpPr>
          <p:spPr bwMode="auto">
            <a:xfrm>
              <a:off x="3384" y="7821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6" name="Freeform 1006"/>
            <p:cNvSpPr>
              <a:spLocks/>
            </p:cNvSpPr>
            <p:nvPr/>
          </p:nvSpPr>
          <p:spPr bwMode="auto">
            <a:xfrm>
              <a:off x="2931" y="7878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7" name="Freeform 1007"/>
            <p:cNvSpPr>
              <a:spLocks/>
            </p:cNvSpPr>
            <p:nvPr/>
          </p:nvSpPr>
          <p:spPr bwMode="auto">
            <a:xfrm>
              <a:off x="3384" y="7878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8" name="Freeform 1008"/>
            <p:cNvSpPr>
              <a:spLocks/>
            </p:cNvSpPr>
            <p:nvPr/>
          </p:nvSpPr>
          <p:spPr bwMode="auto">
            <a:xfrm>
              <a:off x="3554" y="8387"/>
              <a:ext cx="58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8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29" name="Freeform 1009"/>
            <p:cNvSpPr>
              <a:spLocks/>
            </p:cNvSpPr>
            <p:nvPr/>
          </p:nvSpPr>
          <p:spPr bwMode="auto">
            <a:xfrm>
              <a:off x="3554" y="7936"/>
              <a:ext cx="58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8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0" name="Freeform 1010"/>
            <p:cNvSpPr>
              <a:spLocks/>
            </p:cNvSpPr>
            <p:nvPr/>
          </p:nvSpPr>
          <p:spPr bwMode="auto">
            <a:xfrm>
              <a:off x="2988" y="782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1" name="Freeform 1011"/>
            <p:cNvSpPr>
              <a:spLocks/>
            </p:cNvSpPr>
            <p:nvPr/>
          </p:nvSpPr>
          <p:spPr bwMode="auto">
            <a:xfrm>
              <a:off x="3384" y="782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2" name="Freeform 1012"/>
            <p:cNvSpPr>
              <a:spLocks/>
            </p:cNvSpPr>
            <p:nvPr/>
          </p:nvSpPr>
          <p:spPr bwMode="auto">
            <a:xfrm>
              <a:off x="2422" y="11644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3" name="Freeform 1013"/>
            <p:cNvSpPr>
              <a:spLocks/>
            </p:cNvSpPr>
            <p:nvPr/>
          </p:nvSpPr>
          <p:spPr bwMode="auto">
            <a:xfrm>
              <a:off x="2422" y="10937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4" name="Freeform 1014"/>
            <p:cNvSpPr>
              <a:spLocks/>
            </p:cNvSpPr>
            <p:nvPr/>
          </p:nvSpPr>
          <p:spPr bwMode="auto">
            <a:xfrm>
              <a:off x="2422" y="10596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5" name="Freeform 1015"/>
            <p:cNvSpPr>
              <a:spLocks/>
            </p:cNvSpPr>
            <p:nvPr/>
          </p:nvSpPr>
          <p:spPr bwMode="auto">
            <a:xfrm>
              <a:off x="2422" y="11985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6" name="Freeform 1016"/>
            <p:cNvSpPr>
              <a:spLocks/>
            </p:cNvSpPr>
            <p:nvPr/>
          </p:nvSpPr>
          <p:spPr bwMode="auto">
            <a:xfrm>
              <a:off x="2760" y="7084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7" name="Freeform 1017"/>
            <p:cNvSpPr>
              <a:spLocks/>
            </p:cNvSpPr>
            <p:nvPr/>
          </p:nvSpPr>
          <p:spPr bwMode="auto">
            <a:xfrm>
              <a:off x="2760" y="7423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8" name="Freeform 1018"/>
            <p:cNvSpPr>
              <a:spLocks/>
            </p:cNvSpPr>
            <p:nvPr/>
          </p:nvSpPr>
          <p:spPr bwMode="auto">
            <a:xfrm>
              <a:off x="2760" y="6319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39" name="Freeform 1019"/>
            <p:cNvSpPr>
              <a:spLocks/>
            </p:cNvSpPr>
            <p:nvPr/>
          </p:nvSpPr>
          <p:spPr bwMode="auto">
            <a:xfrm>
              <a:off x="2760" y="5981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40" name="Freeform 1020"/>
            <p:cNvSpPr>
              <a:spLocks/>
            </p:cNvSpPr>
            <p:nvPr/>
          </p:nvSpPr>
          <p:spPr bwMode="auto">
            <a:xfrm>
              <a:off x="2477" y="1059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41" name="Freeform 1021"/>
            <p:cNvSpPr>
              <a:spLocks/>
            </p:cNvSpPr>
            <p:nvPr/>
          </p:nvSpPr>
          <p:spPr bwMode="auto">
            <a:xfrm>
              <a:off x="2506" y="1059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42" name="Freeform 1022"/>
            <p:cNvSpPr>
              <a:spLocks/>
            </p:cNvSpPr>
            <p:nvPr/>
          </p:nvSpPr>
          <p:spPr bwMode="auto">
            <a:xfrm>
              <a:off x="2535" y="1059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7343" name="Freeform 1023"/>
            <p:cNvSpPr>
              <a:spLocks/>
            </p:cNvSpPr>
            <p:nvPr/>
          </p:nvSpPr>
          <p:spPr bwMode="auto">
            <a:xfrm>
              <a:off x="2593" y="1059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16" name="Freeform 1024"/>
            <p:cNvSpPr>
              <a:spLocks/>
            </p:cNvSpPr>
            <p:nvPr/>
          </p:nvSpPr>
          <p:spPr bwMode="auto">
            <a:xfrm>
              <a:off x="2422" y="1059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17" name="Freeform 1025"/>
            <p:cNvSpPr>
              <a:spLocks/>
            </p:cNvSpPr>
            <p:nvPr/>
          </p:nvSpPr>
          <p:spPr bwMode="auto">
            <a:xfrm>
              <a:off x="2477" y="11644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18" name="Freeform 1026"/>
            <p:cNvSpPr>
              <a:spLocks/>
            </p:cNvSpPr>
            <p:nvPr/>
          </p:nvSpPr>
          <p:spPr bwMode="auto">
            <a:xfrm>
              <a:off x="2506" y="11644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19" name="Freeform 1027"/>
            <p:cNvSpPr>
              <a:spLocks/>
            </p:cNvSpPr>
            <p:nvPr/>
          </p:nvSpPr>
          <p:spPr bwMode="auto">
            <a:xfrm>
              <a:off x="2535" y="11644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0" name="Freeform 1028"/>
            <p:cNvSpPr>
              <a:spLocks/>
            </p:cNvSpPr>
            <p:nvPr/>
          </p:nvSpPr>
          <p:spPr bwMode="auto">
            <a:xfrm>
              <a:off x="2593" y="11644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1" name="Freeform 1029"/>
            <p:cNvSpPr>
              <a:spLocks/>
            </p:cNvSpPr>
            <p:nvPr/>
          </p:nvSpPr>
          <p:spPr bwMode="auto">
            <a:xfrm>
              <a:off x="2422" y="11644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2" name="Freeform 1030"/>
            <p:cNvSpPr>
              <a:spLocks/>
            </p:cNvSpPr>
            <p:nvPr/>
          </p:nvSpPr>
          <p:spPr bwMode="auto">
            <a:xfrm>
              <a:off x="2818" y="7084"/>
              <a:ext cx="0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9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3" name="Freeform 1031"/>
            <p:cNvSpPr>
              <a:spLocks/>
            </p:cNvSpPr>
            <p:nvPr/>
          </p:nvSpPr>
          <p:spPr bwMode="auto">
            <a:xfrm>
              <a:off x="2847" y="7084"/>
              <a:ext cx="0" cy="339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9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4" name="Freeform 1032"/>
            <p:cNvSpPr>
              <a:spLocks/>
            </p:cNvSpPr>
            <p:nvPr/>
          </p:nvSpPr>
          <p:spPr bwMode="auto">
            <a:xfrm>
              <a:off x="2876" y="7084"/>
              <a:ext cx="0" cy="339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9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5" name="Freeform 1033"/>
            <p:cNvSpPr>
              <a:spLocks/>
            </p:cNvSpPr>
            <p:nvPr/>
          </p:nvSpPr>
          <p:spPr bwMode="auto">
            <a:xfrm>
              <a:off x="2931" y="7084"/>
              <a:ext cx="0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9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6" name="Freeform 1034"/>
            <p:cNvSpPr>
              <a:spLocks/>
            </p:cNvSpPr>
            <p:nvPr/>
          </p:nvSpPr>
          <p:spPr bwMode="auto">
            <a:xfrm>
              <a:off x="2760" y="7084"/>
              <a:ext cx="0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9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7" name="Freeform 1035"/>
            <p:cNvSpPr>
              <a:spLocks/>
            </p:cNvSpPr>
            <p:nvPr/>
          </p:nvSpPr>
          <p:spPr bwMode="auto">
            <a:xfrm>
              <a:off x="2818" y="5981"/>
              <a:ext cx="0" cy="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8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8" name="Freeform 1036"/>
            <p:cNvSpPr>
              <a:spLocks/>
            </p:cNvSpPr>
            <p:nvPr/>
          </p:nvSpPr>
          <p:spPr bwMode="auto">
            <a:xfrm>
              <a:off x="2847" y="5981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29" name="Freeform 1037"/>
            <p:cNvSpPr>
              <a:spLocks/>
            </p:cNvSpPr>
            <p:nvPr/>
          </p:nvSpPr>
          <p:spPr bwMode="auto">
            <a:xfrm>
              <a:off x="2876" y="5981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0" name="Freeform 1038"/>
            <p:cNvSpPr>
              <a:spLocks/>
            </p:cNvSpPr>
            <p:nvPr/>
          </p:nvSpPr>
          <p:spPr bwMode="auto">
            <a:xfrm>
              <a:off x="2931" y="5981"/>
              <a:ext cx="0" cy="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8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1" name="Freeform 1039"/>
            <p:cNvSpPr>
              <a:spLocks/>
            </p:cNvSpPr>
            <p:nvPr/>
          </p:nvSpPr>
          <p:spPr bwMode="auto">
            <a:xfrm>
              <a:off x="2760" y="5981"/>
              <a:ext cx="0" cy="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</a:cxnLst>
              <a:rect l="0" t="0" r="r" b="b"/>
              <a:pathLst>
                <a:path h="338">
                  <a:moveTo>
                    <a:pt x="0" y="0"/>
                  </a:moveTo>
                  <a:lnTo>
                    <a:pt x="0" y="33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2" name="Freeform 1040"/>
            <p:cNvSpPr>
              <a:spLocks/>
            </p:cNvSpPr>
            <p:nvPr/>
          </p:nvSpPr>
          <p:spPr bwMode="auto">
            <a:xfrm>
              <a:off x="2422" y="12779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3" name="Freeform 1041"/>
            <p:cNvSpPr>
              <a:spLocks/>
            </p:cNvSpPr>
            <p:nvPr/>
          </p:nvSpPr>
          <p:spPr bwMode="auto">
            <a:xfrm>
              <a:off x="2760" y="513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4" name="Freeform 1042"/>
            <p:cNvSpPr>
              <a:spLocks/>
            </p:cNvSpPr>
            <p:nvPr/>
          </p:nvSpPr>
          <p:spPr bwMode="auto">
            <a:xfrm>
              <a:off x="2818" y="4676"/>
              <a:ext cx="0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4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5" name="Freeform 1043"/>
            <p:cNvSpPr>
              <a:spLocks/>
            </p:cNvSpPr>
            <p:nvPr/>
          </p:nvSpPr>
          <p:spPr bwMode="auto">
            <a:xfrm>
              <a:off x="2847" y="4676"/>
              <a:ext cx="0" cy="454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4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6" name="Freeform 1044"/>
            <p:cNvSpPr>
              <a:spLocks/>
            </p:cNvSpPr>
            <p:nvPr/>
          </p:nvSpPr>
          <p:spPr bwMode="auto">
            <a:xfrm>
              <a:off x="2876" y="4676"/>
              <a:ext cx="0" cy="454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4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7" name="Freeform 1045"/>
            <p:cNvSpPr>
              <a:spLocks/>
            </p:cNvSpPr>
            <p:nvPr/>
          </p:nvSpPr>
          <p:spPr bwMode="auto">
            <a:xfrm>
              <a:off x="2931" y="4676"/>
              <a:ext cx="0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4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8" name="Freeform 1046"/>
            <p:cNvSpPr>
              <a:spLocks/>
            </p:cNvSpPr>
            <p:nvPr/>
          </p:nvSpPr>
          <p:spPr bwMode="auto">
            <a:xfrm>
              <a:off x="2760" y="4676"/>
              <a:ext cx="0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4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39" name="Freeform 1047"/>
            <p:cNvSpPr>
              <a:spLocks/>
            </p:cNvSpPr>
            <p:nvPr/>
          </p:nvSpPr>
          <p:spPr bwMode="auto">
            <a:xfrm>
              <a:off x="2477" y="12779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0" name="Freeform 1048"/>
            <p:cNvSpPr>
              <a:spLocks/>
            </p:cNvSpPr>
            <p:nvPr/>
          </p:nvSpPr>
          <p:spPr bwMode="auto">
            <a:xfrm>
              <a:off x="2506" y="12779"/>
              <a:ext cx="0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3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1" name="Freeform 1049"/>
            <p:cNvSpPr>
              <a:spLocks/>
            </p:cNvSpPr>
            <p:nvPr/>
          </p:nvSpPr>
          <p:spPr bwMode="auto">
            <a:xfrm>
              <a:off x="2535" y="12779"/>
              <a:ext cx="0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3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2" name="Freeform 1050"/>
            <p:cNvSpPr>
              <a:spLocks/>
            </p:cNvSpPr>
            <p:nvPr/>
          </p:nvSpPr>
          <p:spPr bwMode="auto">
            <a:xfrm>
              <a:off x="2593" y="12779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3" name="Freeform 1051"/>
            <p:cNvSpPr>
              <a:spLocks/>
            </p:cNvSpPr>
            <p:nvPr/>
          </p:nvSpPr>
          <p:spPr bwMode="auto">
            <a:xfrm>
              <a:off x="2422" y="12779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4" name="Freeform 1052"/>
            <p:cNvSpPr>
              <a:spLocks/>
            </p:cNvSpPr>
            <p:nvPr/>
          </p:nvSpPr>
          <p:spPr bwMode="auto">
            <a:xfrm>
              <a:off x="2760" y="8217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5" name="Freeform 1053"/>
            <p:cNvSpPr>
              <a:spLocks/>
            </p:cNvSpPr>
            <p:nvPr/>
          </p:nvSpPr>
          <p:spPr bwMode="auto">
            <a:xfrm>
              <a:off x="2422" y="9351"/>
              <a:ext cx="79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1" y="0"/>
                </a:cxn>
              </a:cxnLst>
              <a:rect l="0" t="0" r="r" b="b"/>
              <a:pathLst>
                <a:path w="792">
                  <a:moveTo>
                    <a:pt x="0" y="0"/>
                  </a:moveTo>
                  <a:lnTo>
                    <a:pt x="79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6" name="Freeform 1054"/>
            <p:cNvSpPr>
              <a:spLocks/>
            </p:cNvSpPr>
            <p:nvPr/>
          </p:nvSpPr>
          <p:spPr bwMode="auto">
            <a:xfrm>
              <a:off x="2422" y="980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7" name="Freeform 1055"/>
            <p:cNvSpPr>
              <a:spLocks/>
            </p:cNvSpPr>
            <p:nvPr/>
          </p:nvSpPr>
          <p:spPr bwMode="auto">
            <a:xfrm>
              <a:off x="2477" y="9351"/>
              <a:ext cx="0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0"/>
                </a:cxn>
              </a:cxnLst>
              <a:rect l="0" t="0" r="r" b="b"/>
              <a:pathLst>
                <a:path h="451">
                  <a:moveTo>
                    <a:pt x="0" y="0"/>
                  </a:moveTo>
                  <a:lnTo>
                    <a:pt x="0" y="45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8" name="Freeform 1056"/>
            <p:cNvSpPr>
              <a:spLocks/>
            </p:cNvSpPr>
            <p:nvPr/>
          </p:nvSpPr>
          <p:spPr bwMode="auto">
            <a:xfrm>
              <a:off x="2506" y="9351"/>
              <a:ext cx="0" cy="451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0" y="0"/>
                </a:cxn>
              </a:cxnLst>
              <a:rect l="0" t="0" r="r" b="b"/>
              <a:pathLst>
                <a:path h="451">
                  <a:moveTo>
                    <a:pt x="0" y="45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49" name="Freeform 1057"/>
            <p:cNvSpPr>
              <a:spLocks/>
            </p:cNvSpPr>
            <p:nvPr/>
          </p:nvSpPr>
          <p:spPr bwMode="auto">
            <a:xfrm>
              <a:off x="2535" y="9351"/>
              <a:ext cx="0" cy="451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0" y="0"/>
                </a:cxn>
              </a:cxnLst>
              <a:rect l="0" t="0" r="r" b="b"/>
              <a:pathLst>
                <a:path h="451">
                  <a:moveTo>
                    <a:pt x="0" y="45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0" name="Freeform 1058"/>
            <p:cNvSpPr>
              <a:spLocks/>
            </p:cNvSpPr>
            <p:nvPr/>
          </p:nvSpPr>
          <p:spPr bwMode="auto">
            <a:xfrm>
              <a:off x="2593" y="9351"/>
              <a:ext cx="0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0"/>
                </a:cxn>
              </a:cxnLst>
              <a:rect l="0" t="0" r="r" b="b"/>
              <a:pathLst>
                <a:path h="451">
                  <a:moveTo>
                    <a:pt x="0" y="0"/>
                  </a:moveTo>
                  <a:lnTo>
                    <a:pt x="0" y="45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1" name="Freeform 1059"/>
            <p:cNvSpPr>
              <a:spLocks/>
            </p:cNvSpPr>
            <p:nvPr/>
          </p:nvSpPr>
          <p:spPr bwMode="auto">
            <a:xfrm>
              <a:off x="2422" y="9351"/>
              <a:ext cx="0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0"/>
                </a:cxn>
              </a:cxnLst>
              <a:rect l="0" t="0" r="r" b="b"/>
              <a:pathLst>
                <a:path h="451">
                  <a:moveTo>
                    <a:pt x="0" y="0"/>
                  </a:moveTo>
                  <a:lnTo>
                    <a:pt x="0" y="45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2" name="Freeform 1060"/>
            <p:cNvSpPr>
              <a:spLocks/>
            </p:cNvSpPr>
            <p:nvPr/>
          </p:nvSpPr>
          <p:spPr bwMode="auto">
            <a:xfrm>
              <a:off x="2818" y="8217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3" name="Freeform 1061"/>
            <p:cNvSpPr>
              <a:spLocks/>
            </p:cNvSpPr>
            <p:nvPr/>
          </p:nvSpPr>
          <p:spPr bwMode="auto">
            <a:xfrm>
              <a:off x="2847" y="8217"/>
              <a:ext cx="0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3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4" name="Freeform 1062"/>
            <p:cNvSpPr>
              <a:spLocks/>
            </p:cNvSpPr>
            <p:nvPr/>
          </p:nvSpPr>
          <p:spPr bwMode="auto">
            <a:xfrm>
              <a:off x="2876" y="8217"/>
              <a:ext cx="0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0" y="0"/>
                </a:cxn>
              </a:cxnLst>
              <a:rect l="0" t="0" r="r" b="b"/>
              <a:pathLst>
                <a:path h="453">
                  <a:moveTo>
                    <a:pt x="0" y="45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5" name="Freeform 1063"/>
            <p:cNvSpPr>
              <a:spLocks/>
            </p:cNvSpPr>
            <p:nvPr/>
          </p:nvSpPr>
          <p:spPr bwMode="auto">
            <a:xfrm>
              <a:off x="2931" y="8217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6" name="Freeform 1064"/>
            <p:cNvSpPr>
              <a:spLocks/>
            </p:cNvSpPr>
            <p:nvPr/>
          </p:nvSpPr>
          <p:spPr bwMode="auto">
            <a:xfrm>
              <a:off x="2760" y="8217"/>
              <a:ext cx="0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3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7" name="Freeform 1065"/>
            <p:cNvSpPr>
              <a:spLocks/>
            </p:cNvSpPr>
            <p:nvPr/>
          </p:nvSpPr>
          <p:spPr bwMode="auto">
            <a:xfrm>
              <a:off x="3132" y="8934"/>
              <a:ext cx="19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9" y="16"/>
                </a:cxn>
                <a:cxn ang="0">
                  <a:pos x="19" y="1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2" y="9"/>
                  </a:lnTo>
                  <a:lnTo>
                    <a:pt x="9" y="16"/>
                  </a:ln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8" name="Freeform 1066"/>
            <p:cNvSpPr>
              <a:spLocks/>
            </p:cNvSpPr>
            <p:nvPr/>
          </p:nvSpPr>
          <p:spPr bwMode="auto">
            <a:xfrm>
              <a:off x="3132" y="8672"/>
              <a:ext cx="19" cy="262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61"/>
                </a:cxn>
              </a:cxnLst>
              <a:rect l="0" t="0" r="r" b="b"/>
              <a:pathLst>
                <a:path w="19" h="262">
                  <a:moveTo>
                    <a:pt x="19" y="0"/>
                  </a:moveTo>
                  <a:lnTo>
                    <a:pt x="9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6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59" name="Freeform 1067"/>
            <p:cNvSpPr>
              <a:spLocks/>
            </p:cNvSpPr>
            <p:nvPr/>
          </p:nvSpPr>
          <p:spPr bwMode="auto">
            <a:xfrm>
              <a:off x="3151" y="8867"/>
              <a:ext cx="15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4" y="12"/>
                </a:cxn>
              </a:cxnLst>
              <a:rect l="0" t="0" r="r" b="b"/>
              <a:pathLst>
                <a:path w="15" h="12">
                  <a:moveTo>
                    <a:pt x="0" y="0"/>
                  </a:moveTo>
                  <a:lnTo>
                    <a:pt x="4" y="9"/>
                  </a:lnTo>
                  <a:lnTo>
                    <a:pt x="14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0" name="Freeform 1068"/>
            <p:cNvSpPr>
              <a:spLocks/>
            </p:cNvSpPr>
            <p:nvPr/>
          </p:nvSpPr>
          <p:spPr bwMode="auto">
            <a:xfrm>
              <a:off x="3351" y="8867"/>
              <a:ext cx="14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1" name="Freeform 1069"/>
            <p:cNvSpPr>
              <a:spLocks/>
            </p:cNvSpPr>
            <p:nvPr/>
          </p:nvSpPr>
          <p:spPr bwMode="auto">
            <a:xfrm>
              <a:off x="3365" y="8934"/>
              <a:ext cx="19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9" y="16"/>
                </a:cxn>
                <a:cxn ang="0">
                  <a:pos x="16" y="9"/>
                </a:cxn>
                <a:cxn ang="0">
                  <a:pos x="19" y="0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9" y="16"/>
                  </a:lnTo>
                  <a:lnTo>
                    <a:pt x="16" y="9"/>
                  </a:ln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2" name="Freeform 1070"/>
            <p:cNvSpPr>
              <a:spLocks/>
            </p:cNvSpPr>
            <p:nvPr/>
          </p:nvSpPr>
          <p:spPr bwMode="auto">
            <a:xfrm>
              <a:off x="3166" y="8879"/>
              <a:ext cx="185" cy="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0" y="0"/>
                </a:cxn>
              </a:cxnLst>
              <a:rect l="0" t="0" r="r" b="b"/>
              <a:pathLst>
                <a:path w="185">
                  <a:moveTo>
                    <a:pt x="18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3" name="Freeform 1071"/>
            <p:cNvSpPr>
              <a:spLocks/>
            </p:cNvSpPr>
            <p:nvPr/>
          </p:nvSpPr>
          <p:spPr bwMode="auto">
            <a:xfrm>
              <a:off x="3151" y="8692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</a:cxnLst>
              <a:rect l="0" t="0" r="r" b="b"/>
              <a:pathLst>
                <a:path w="15" h="14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4" name="Freeform 1072"/>
            <p:cNvSpPr>
              <a:spLocks/>
            </p:cNvSpPr>
            <p:nvPr/>
          </p:nvSpPr>
          <p:spPr bwMode="auto">
            <a:xfrm>
              <a:off x="3250" y="8778"/>
              <a:ext cx="14" cy="14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7" y="14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7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5" name="Freeform 1073"/>
            <p:cNvSpPr>
              <a:spLocks/>
            </p:cNvSpPr>
            <p:nvPr/>
          </p:nvSpPr>
          <p:spPr bwMode="auto">
            <a:xfrm>
              <a:off x="3243" y="8773"/>
              <a:ext cx="28" cy="27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23" y="21"/>
                </a:cxn>
                <a:cxn ang="0">
                  <a:pos x="28" y="11"/>
                </a:cxn>
                <a:cxn ang="0">
                  <a:pos x="23" y="2"/>
                </a:cxn>
                <a:cxn ang="0">
                  <a:pos x="14" y="0"/>
                </a:cxn>
                <a:cxn ang="0">
                  <a:pos x="4" y="2"/>
                </a:cxn>
                <a:cxn ang="0">
                  <a:pos x="0" y="11"/>
                </a:cxn>
                <a:cxn ang="0">
                  <a:pos x="4" y="21"/>
                </a:cxn>
                <a:cxn ang="0">
                  <a:pos x="14" y="26"/>
                </a:cxn>
              </a:cxnLst>
              <a:rect l="0" t="0" r="r" b="b"/>
              <a:pathLst>
                <a:path w="28" h="27">
                  <a:moveTo>
                    <a:pt x="14" y="26"/>
                  </a:moveTo>
                  <a:lnTo>
                    <a:pt x="23" y="21"/>
                  </a:lnTo>
                  <a:lnTo>
                    <a:pt x="28" y="11"/>
                  </a:lnTo>
                  <a:lnTo>
                    <a:pt x="23" y="2"/>
                  </a:lnTo>
                  <a:lnTo>
                    <a:pt x="14" y="0"/>
                  </a:lnTo>
                  <a:lnTo>
                    <a:pt x="4" y="2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14" y="26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6" name="Freeform 1074"/>
            <p:cNvSpPr>
              <a:spLocks/>
            </p:cNvSpPr>
            <p:nvPr/>
          </p:nvSpPr>
          <p:spPr bwMode="auto">
            <a:xfrm>
              <a:off x="3351" y="8692"/>
              <a:ext cx="14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7" name="Freeform 1075"/>
            <p:cNvSpPr>
              <a:spLocks/>
            </p:cNvSpPr>
            <p:nvPr/>
          </p:nvSpPr>
          <p:spPr bwMode="auto">
            <a:xfrm>
              <a:off x="3365" y="8672"/>
              <a:ext cx="19" cy="20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16" y="9"/>
                </a:cxn>
                <a:cxn ang="0">
                  <a:pos x="9" y="2"/>
                </a:cxn>
                <a:cxn ang="0">
                  <a:pos x="0" y="0"/>
                </a:cxn>
              </a:cxnLst>
              <a:rect l="0" t="0" r="r" b="b"/>
              <a:pathLst>
                <a:path w="19" h="20">
                  <a:moveTo>
                    <a:pt x="19" y="19"/>
                  </a:moveTo>
                  <a:lnTo>
                    <a:pt x="16" y="9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8" name="Freeform 1076"/>
            <p:cNvSpPr>
              <a:spLocks/>
            </p:cNvSpPr>
            <p:nvPr/>
          </p:nvSpPr>
          <p:spPr bwMode="auto">
            <a:xfrm>
              <a:off x="3166" y="8692"/>
              <a:ext cx="18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" y="0"/>
                </a:cxn>
              </a:cxnLst>
              <a:rect l="0" t="0" r="r" b="b"/>
              <a:pathLst>
                <a:path w="185">
                  <a:moveTo>
                    <a:pt x="0" y="0"/>
                  </a:moveTo>
                  <a:lnTo>
                    <a:pt x="18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69" name="Freeform 1077"/>
            <p:cNvSpPr>
              <a:spLocks/>
            </p:cNvSpPr>
            <p:nvPr/>
          </p:nvSpPr>
          <p:spPr bwMode="auto">
            <a:xfrm>
              <a:off x="3365" y="8706"/>
              <a:ext cx="0" cy="1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"/>
                </a:cxn>
              </a:cxnLst>
              <a:rect l="0" t="0" r="r" b="b"/>
              <a:pathLst>
                <a:path h="161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0" name="Freeform 1078"/>
            <p:cNvSpPr>
              <a:spLocks/>
            </p:cNvSpPr>
            <p:nvPr/>
          </p:nvSpPr>
          <p:spPr bwMode="auto">
            <a:xfrm>
              <a:off x="3384" y="8692"/>
              <a:ext cx="0" cy="2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2"/>
                </a:cxn>
              </a:cxnLst>
              <a:rect l="0" t="0" r="r" b="b"/>
              <a:pathLst>
                <a:path h="242">
                  <a:moveTo>
                    <a:pt x="0" y="0"/>
                  </a:moveTo>
                  <a:lnTo>
                    <a:pt x="0" y="24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1" name="Freeform 1079"/>
            <p:cNvSpPr>
              <a:spLocks/>
            </p:cNvSpPr>
            <p:nvPr/>
          </p:nvSpPr>
          <p:spPr bwMode="auto">
            <a:xfrm>
              <a:off x="3151" y="8706"/>
              <a:ext cx="0" cy="1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"/>
                </a:cxn>
              </a:cxnLst>
              <a:rect l="0" t="0" r="r" b="b"/>
              <a:pathLst>
                <a:path h="161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2" name="Freeform 1080"/>
            <p:cNvSpPr>
              <a:spLocks/>
            </p:cNvSpPr>
            <p:nvPr/>
          </p:nvSpPr>
          <p:spPr bwMode="auto">
            <a:xfrm>
              <a:off x="3151" y="8672"/>
              <a:ext cx="21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</a:cxnLst>
              <a:rect l="0" t="0" r="r" b="b"/>
              <a:pathLst>
                <a:path w="214">
                  <a:moveTo>
                    <a:pt x="0" y="0"/>
                  </a:moveTo>
                  <a:lnTo>
                    <a:pt x="21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3" name="Freeform 1081"/>
            <p:cNvSpPr>
              <a:spLocks/>
            </p:cNvSpPr>
            <p:nvPr/>
          </p:nvSpPr>
          <p:spPr bwMode="auto">
            <a:xfrm>
              <a:off x="3151" y="8953"/>
              <a:ext cx="214" cy="0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0"/>
                </a:cxn>
              </a:cxnLst>
              <a:rect l="0" t="0" r="r" b="b"/>
              <a:pathLst>
                <a:path w="214">
                  <a:moveTo>
                    <a:pt x="21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4" name="Freeform 1082"/>
            <p:cNvSpPr>
              <a:spLocks/>
            </p:cNvSpPr>
            <p:nvPr/>
          </p:nvSpPr>
          <p:spPr bwMode="auto">
            <a:xfrm>
              <a:off x="3132" y="8900"/>
              <a:ext cx="252" cy="0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</a:cxnLst>
              <a:rect l="0" t="0" r="r" b="b"/>
              <a:pathLst>
                <a:path w="252">
                  <a:moveTo>
                    <a:pt x="25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5" name="Freeform 1083"/>
            <p:cNvSpPr>
              <a:spLocks/>
            </p:cNvSpPr>
            <p:nvPr/>
          </p:nvSpPr>
          <p:spPr bwMode="auto">
            <a:xfrm>
              <a:off x="2593" y="13261"/>
              <a:ext cx="62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1" y="0"/>
                </a:cxn>
              </a:cxnLst>
              <a:rect l="0" t="0" r="r" b="b"/>
              <a:pathLst>
                <a:path w="621">
                  <a:moveTo>
                    <a:pt x="0" y="0"/>
                  </a:moveTo>
                  <a:lnTo>
                    <a:pt x="6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6" name="Freeform 1084"/>
            <p:cNvSpPr>
              <a:spLocks/>
            </p:cNvSpPr>
            <p:nvPr/>
          </p:nvSpPr>
          <p:spPr bwMode="auto">
            <a:xfrm>
              <a:off x="2792" y="13523"/>
              <a:ext cx="21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12" y="16"/>
                </a:cxn>
                <a:cxn ang="0">
                  <a:pos x="21" y="19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2" y="9"/>
                  </a:lnTo>
                  <a:lnTo>
                    <a:pt x="12" y="16"/>
                  </a:lnTo>
                  <a:lnTo>
                    <a:pt x="21" y="1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7" name="Freeform 1085"/>
            <p:cNvSpPr>
              <a:spLocks/>
            </p:cNvSpPr>
            <p:nvPr/>
          </p:nvSpPr>
          <p:spPr bwMode="auto">
            <a:xfrm>
              <a:off x="2792" y="13261"/>
              <a:ext cx="21" cy="26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2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61"/>
                </a:cxn>
              </a:cxnLst>
              <a:rect l="0" t="0" r="r" b="b"/>
              <a:pathLst>
                <a:path w="21" h="262">
                  <a:moveTo>
                    <a:pt x="21" y="0"/>
                  </a:moveTo>
                  <a:lnTo>
                    <a:pt x="12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6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8" name="Freeform 1086"/>
            <p:cNvSpPr>
              <a:spLocks/>
            </p:cNvSpPr>
            <p:nvPr/>
          </p:nvSpPr>
          <p:spPr bwMode="auto">
            <a:xfrm>
              <a:off x="2813" y="13455"/>
              <a:ext cx="12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11" y="14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2" y="9"/>
                  </a:lnTo>
                  <a:lnTo>
                    <a:pt x="11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79" name="Freeform 1087"/>
            <p:cNvSpPr>
              <a:spLocks/>
            </p:cNvSpPr>
            <p:nvPr/>
          </p:nvSpPr>
          <p:spPr bwMode="auto">
            <a:xfrm>
              <a:off x="3010" y="13455"/>
              <a:ext cx="14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5">
                  <a:moveTo>
                    <a:pt x="0" y="14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0" name="Freeform 1088"/>
            <p:cNvSpPr>
              <a:spLocks/>
            </p:cNvSpPr>
            <p:nvPr/>
          </p:nvSpPr>
          <p:spPr bwMode="auto">
            <a:xfrm>
              <a:off x="3024" y="13523"/>
              <a:ext cx="22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9" y="16"/>
                </a:cxn>
                <a:cxn ang="0">
                  <a:pos x="16" y="9"/>
                </a:cxn>
                <a:cxn ang="0">
                  <a:pos x="21" y="0"/>
                </a:cxn>
              </a:cxnLst>
              <a:rect l="0" t="0" r="r" b="b"/>
              <a:pathLst>
                <a:path w="22" h="19">
                  <a:moveTo>
                    <a:pt x="0" y="19"/>
                  </a:moveTo>
                  <a:lnTo>
                    <a:pt x="9" y="16"/>
                  </a:lnTo>
                  <a:lnTo>
                    <a:pt x="16" y="9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1" name="Freeform 1089"/>
            <p:cNvSpPr>
              <a:spLocks/>
            </p:cNvSpPr>
            <p:nvPr/>
          </p:nvSpPr>
          <p:spPr bwMode="auto">
            <a:xfrm>
              <a:off x="2825" y="13470"/>
              <a:ext cx="185" cy="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0" y="0"/>
                </a:cxn>
              </a:cxnLst>
              <a:rect l="0" t="0" r="r" b="b"/>
              <a:pathLst>
                <a:path w="185">
                  <a:moveTo>
                    <a:pt x="18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2" name="Freeform 1090"/>
            <p:cNvSpPr>
              <a:spLocks/>
            </p:cNvSpPr>
            <p:nvPr/>
          </p:nvSpPr>
          <p:spPr bwMode="auto">
            <a:xfrm>
              <a:off x="2813" y="13280"/>
              <a:ext cx="12" cy="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4"/>
                </a:cxn>
                <a:cxn ang="0">
                  <a:pos x="0" y="14"/>
                </a:cxn>
              </a:cxnLst>
              <a:rect l="0" t="0" r="r" b="b"/>
              <a:pathLst>
                <a:path w="12" h="15">
                  <a:moveTo>
                    <a:pt x="11" y="0"/>
                  </a:moveTo>
                  <a:lnTo>
                    <a:pt x="2" y="4"/>
                  </a:ln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3" name="Freeform 1091"/>
            <p:cNvSpPr>
              <a:spLocks/>
            </p:cNvSpPr>
            <p:nvPr/>
          </p:nvSpPr>
          <p:spPr bwMode="auto">
            <a:xfrm>
              <a:off x="2909" y="13367"/>
              <a:ext cx="15" cy="14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11" y="12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2"/>
                </a:cxn>
                <a:cxn ang="0">
                  <a:pos x="7" y="14"/>
                </a:cxn>
              </a:cxnLst>
              <a:rect l="0" t="0" r="r" b="b"/>
              <a:pathLst>
                <a:path w="15" h="14">
                  <a:moveTo>
                    <a:pt x="7" y="14"/>
                  </a:moveTo>
                  <a:lnTo>
                    <a:pt x="11" y="12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7"/>
                  </a:lnTo>
                  <a:lnTo>
                    <a:pt x="2" y="12"/>
                  </a:lnTo>
                  <a:lnTo>
                    <a:pt x="7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4" name="Freeform 1092"/>
            <p:cNvSpPr>
              <a:spLocks/>
            </p:cNvSpPr>
            <p:nvPr/>
          </p:nvSpPr>
          <p:spPr bwMode="auto">
            <a:xfrm>
              <a:off x="2904" y="13362"/>
              <a:ext cx="27" cy="26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21" y="21"/>
                </a:cxn>
                <a:cxn ang="0">
                  <a:pos x="26" y="11"/>
                </a:cxn>
                <a:cxn ang="0">
                  <a:pos x="21" y="2"/>
                </a:cxn>
                <a:cxn ang="0">
                  <a:pos x="12" y="0"/>
                </a:cxn>
                <a:cxn ang="0">
                  <a:pos x="2" y="2"/>
                </a:cxn>
                <a:cxn ang="0">
                  <a:pos x="0" y="11"/>
                </a:cxn>
                <a:cxn ang="0">
                  <a:pos x="2" y="21"/>
                </a:cxn>
                <a:cxn ang="0">
                  <a:pos x="12" y="26"/>
                </a:cxn>
              </a:cxnLst>
              <a:rect l="0" t="0" r="r" b="b"/>
              <a:pathLst>
                <a:path w="27" h="26">
                  <a:moveTo>
                    <a:pt x="12" y="26"/>
                  </a:moveTo>
                  <a:lnTo>
                    <a:pt x="21" y="21"/>
                  </a:lnTo>
                  <a:lnTo>
                    <a:pt x="26" y="11"/>
                  </a:lnTo>
                  <a:lnTo>
                    <a:pt x="21" y="2"/>
                  </a:lnTo>
                  <a:lnTo>
                    <a:pt x="12" y="0"/>
                  </a:lnTo>
                  <a:lnTo>
                    <a:pt x="2" y="2"/>
                  </a:lnTo>
                  <a:lnTo>
                    <a:pt x="0" y="11"/>
                  </a:lnTo>
                  <a:lnTo>
                    <a:pt x="2" y="21"/>
                  </a:lnTo>
                  <a:lnTo>
                    <a:pt x="12" y="26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5" name="Freeform 1093"/>
            <p:cNvSpPr>
              <a:spLocks/>
            </p:cNvSpPr>
            <p:nvPr/>
          </p:nvSpPr>
          <p:spPr bwMode="auto">
            <a:xfrm>
              <a:off x="3010" y="13280"/>
              <a:ext cx="14" cy="1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5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6" name="Freeform 1094"/>
            <p:cNvSpPr>
              <a:spLocks/>
            </p:cNvSpPr>
            <p:nvPr/>
          </p:nvSpPr>
          <p:spPr bwMode="auto">
            <a:xfrm>
              <a:off x="3024" y="13261"/>
              <a:ext cx="22" cy="19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16" y="9"/>
                </a:cxn>
                <a:cxn ang="0">
                  <a:pos x="9" y="2"/>
                </a:cxn>
                <a:cxn ang="0">
                  <a:pos x="0" y="0"/>
                </a:cxn>
              </a:cxnLst>
              <a:rect l="0" t="0" r="r" b="b"/>
              <a:pathLst>
                <a:path w="22" h="19">
                  <a:moveTo>
                    <a:pt x="21" y="19"/>
                  </a:moveTo>
                  <a:lnTo>
                    <a:pt x="16" y="9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7" name="Freeform 1095"/>
            <p:cNvSpPr>
              <a:spLocks/>
            </p:cNvSpPr>
            <p:nvPr/>
          </p:nvSpPr>
          <p:spPr bwMode="auto">
            <a:xfrm>
              <a:off x="2825" y="13280"/>
              <a:ext cx="18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" y="0"/>
                </a:cxn>
              </a:cxnLst>
              <a:rect l="0" t="0" r="r" b="b"/>
              <a:pathLst>
                <a:path w="185">
                  <a:moveTo>
                    <a:pt x="0" y="0"/>
                  </a:moveTo>
                  <a:lnTo>
                    <a:pt x="18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8" name="Freeform 1096"/>
            <p:cNvSpPr>
              <a:spLocks/>
            </p:cNvSpPr>
            <p:nvPr/>
          </p:nvSpPr>
          <p:spPr bwMode="auto">
            <a:xfrm>
              <a:off x="3024" y="13295"/>
              <a:ext cx="0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"/>
                </a:cxn>
              </a:cxnLst>
              <a:rect l="0" t="0" r="r" b="b"/>
              <a:pathLst>
                <a:path h="160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89" name="Freeform 1097"/>
            <p:cNvSpPr>
              <a:spLocks/>
            </p:cNvSpPr>
            <p:nvPr/>
          </p:nvSpPr>
          <p:spPr bwMode="auto">
            <a:xfrm>
              <a:off x="3046" y="13280"/>
              <a:ext cx="0" cy="2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2"/>
                </a:cxn>
              </a:cxnLst>
              <a:rect l="0" t="0" r="r" b="b"/>
              <a:pathLst>
                <a:path h="243">
                  <a:moveTo>
                    <a:pt x="0" y="0"/>
                  </a:moveTo>
                  <a:lnTo>
                    <a:pt x="0" y="24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0" name="Freeform 1098"/>
            <p:cNvSpPr>
              <a:spLocks/>
            </p:cNvSpPr>
            <p:nvPr/>
          </p:nvSpPr>
          <p:spPr bwMode="auto">
            <a:xfrm>
              <a:off x="2813" y="13295"/>
              <a:ext cx="0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"/>
                </a:cxn>
              </a:cxnLst>
              <a:rect l="0" t="0" r="r" b="b"/>
              <a:pathLst>
                <a:path h="160">
                  <a:moveTo>
                    <a:pt x="0" y="0"/>
                  </a:moveTo>
                  <a:lnTo>
                    <a:pt x="0" y="16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1" name="Freeform 1099"/>
            <p:cNvSpPr>
              <a:spLocks/>
            </p:cNvSpPr>
            <p:nvPr/>
          </p:nvSpPr>
          <p:spPr bwMode="auto">
            <a:xfrm>
              <a:off x="2813" y="13261"/>
              <a:ext cx="2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" y="0"/>
                </a:cxn>
              </a:cxnLst>
              <a:rect l="0" t="0" r="r" b="b"/>
              <a:pathLst>
                <a:path w="211">
                  <a:moveTo>
                    <a:pt x="0" y="0"/>
                  </a:moveTo>
                  <a:lnTo>
                    <a:pt x="21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2" name="Freeform 1100"/>
            <p:cNvSpPr>
              <a:spLocks/>
            </p:cNvSpPr>
            <p:nvPr/>
          </p:nvSpPr>
          <p:spPr bwMode="auto">
            <a:xfrm>
              <a:off x="2813" y="13542"/>
              <a:ext cx="211" cy="0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0" y="0"/>
                </a:cxn>
              </a:cxnLst>
              <a:rect l="0" t="0" r="r" b="b"/>
              <a:pathLst>
                <a:path w="211">
                  <a:moveTo>
                    <a:pt x="21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3" name="Freeform 1101"/>
            <p:cNvSpPr>
              <a:spLocks/>
            </p:cNvSpPr>
            <p:nvPr/>
          </p:nvSpPr>
          <p:spPr bwMode="auto">
            <a:xfrm>
              <a:off x="2792" y="13489"/>
              <a:ext cx="254" cy="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0" y="0"/>
                </a:cxn>
              </a:cxnLst>
              <a:rect l="0" t="0" r="r" b="b"/>
              <a:pathLst>
                <a:path w="254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4" name="Freeform 1102"/>
            <p:cNvSpPr>
              <a:spLocks/>
            </p:cNvSpPr>
            <p:nvPr/>
          </p:nvSpPr>
          <p:spPr bwMode="auto">
            <a:xfrm>
              <a:off x="2792" y="9068"/>
              <a:ext cx="21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" y="9"/>
                </a:cxn>
                <a:cxn ang="0">
                  <a:pos x="12" y="2"/>
                </a:cxn>
                <a:cxn ang="0">
                  <a:pos x="21" y="0"/>
                </a:cxn>
              </a:cxnLst>
              <a:rect l="0" t="0" r="r" b="b"/>
              <a:pathLst>
                <a:path w="21" h="19">
                  <a:moveTo>
                    <a:pt x="0" y="19"/>
                  </a:moveTo>
                  <a:lnTo>
                    <a:pt x="2" y="9"/>
                  </a:lnTo>
                  <a:lnTo>
                    <a:pt x="12" y="2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5" name="Freeform 1103"/>
            <p:cNvSpPr>
              <a:spLocks/>
            </p:cNvSpPr>
            <p:nvPr/>
          </p:nvSpPr>
          <p:spPr bwMode="auto">
            <a:xfrm>
              <a:off x="2792" y="9087"/>
              <a:ext cx="21" cy="264"/>
            </a:xfrm>
            <a:custGeom>
              <a:avLst/>
              <a:gdLst/>
              <a:ahLst/>
              <a:cxnLst>
                <a:cxn ang="0">
                  <a:pos x="21" y="263"/>
                </a:cxn>
                <a:cxn ang="0">
                  <a:pos x="12" y="259"/>
                </a:cxn>
                <a:cxn ang="0">
                  <a:pos x="2" y="251"/>
                </a:cxn>
                <a:cxn ang="0">
                  <a:pos x="0" y="242"/>
                </a:cxn>
                <a:cxn ang="0">
                  <a:pos x="0" y="0"/>
                </a:cxn>
              </a:cxnLst>
              <a:rect l="0" t="0" r="r" b="b"/>
              <a:pathLst>
                <a:path w="21" h="264">
                  <a:moveTo>
                    <a:pt x="21" y="263"/>
                  </a:moveTo>
                  <a:lnTo>
                    <a:pt x="12" y="259"/>
                  </a:lnTo>
                  <a:lnTo>
                    <a:pt x="2" y="251"/>
                  </a:lnTo>
                  <a:lnTo>
                    <a:pt x="0" y="24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6" name="Freeform 1104"/>
            <p:cNvSpPr>
              <a:spLocks/>
            </p:cNvSpPr>
            <p:nvPr/>
          </p:nvSpPr>
          <p:spPr bwMode="auto">
            <a:xfrm>
              <a:off x="2813" y="9143"/>
              <a:ext cx="12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lnTo>
                    <a:pt x="2" y="2"/>
                  </a:lnTo>
                  <a:lnTo>
                    <a:pt x="1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7" name="Freeform 1105"/>
            <p:cNvSpPr>
              <a:spLocks/>
            </p:cNvSpPr>
            <p:nvPr/>
          </p:nvSpPr>
          <p:spPr bwMode="auto">
            <a:xfrm>
              <a:off x="3010" y="9143"/>
              <a:ext cx="14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4" y="12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9" y="2"/>
                  </a:lnTo>
                  <a:lnTo>
                    <a:pt x="14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8" name="Freeform 1106"/>
            <p:cNvSpPr>
              <a:spLocks/>
            </p:cNvSpPr>
            <p:nvPr/>
          </p:nvSpPr>
          <p:spPr bwMode="auto">
            <a:xfrm>
              <a:off x="3024" y="9068"/>
              <a:ext cx="22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6" y="9"/>
                </a:cxn>
                <a:cxn ang="0">
                  <a:pos x="21" y="19"/>
                </a:cxn>
              </a:cxnLst>
              <a:rect l="0" t="0" r="r" b="b"/>
              <a:pathLst>
                <a:path w="22" h="19">
                  <a:moveTo>
                    <a:pt x="0" y="0"/>
                  </a:moveTo>
                  <a:lnTo>
                    <a:pt x="9" y="2"/>
                  </a:lnTo>
                  <a:lnTo>
                    <a:pt x="16" y="9"/>
                  </a:lnTo>
                  <a:lnTo>
                    <a:pt x="21" y="1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499" name="Freeform 1107"/>
            <p:cNvSpPr>
              <a:spLocks/>
            </p:cNvSpPr>
            <p:nvPr/>
          </p:nvSpPr>
          <p:spPr bwMode="auto">
            <a:xfrm>
              <a:off x="2825" y="9143"/>
              <a:ext cx="185" cy="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0" y="0"/>
                </a:cxn>
              </a:cxnLst>
              <a:rect l="0" t="0" r="r" b="b"/>
              <a:pathLst>
                <a:path w="185">
                  <a:moveTo>
                    <a:pt x="18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0" name="Freeform 1108"/>
            <p:cNvSpPr>
              <a:spLocks/>
            </p:cNvSpPr>
            <p:nvPr/>
          </p:nvSpPr>
          <p:spPr bwMode="auto">
            <a:xfrm>
              <a:off x="2813" y="9318"/>
              <a:ext cx="12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2" y="9"/>
                </a:cxn>
                <a:cxn ang="0">
                  <a:pos x="0" y="0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2" y="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1" name="Freeform 1109"/>
            <p:cNvSpPr>
              <a:spLocks/>
            </p:cNvSpPr>
            <p:nvPr/>
          </p:nvSpPr>
          <p:spPr bwMode="auto">
            <a:xfrm>
              <a:off x="2909" y="9229"/>
              <a:ext cx="15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1" y="11"/>
                </a:cxn>
                <a:cxn ang="0">
                  <a:pos x="7" y="14"/>
                </a:cxn>
                <a:cxn ang="0">
                  <a:pos x="2" y="11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11" y="2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7" y="14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2" name="Freeform 1110"/>
            <p:cNvSpPr>
              <a:spLocks/>
            </p:cNvSpPr>
            <p:nvPr/>
          </p:nvSpPr>
          <p:spPr bwMode="auto">
            <a:xfrm>
              <a:off x="2904" y="9222"/>
              <a:ext cx="27" cy="2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1" y="4"/>
                </a:cxn>
                <a:cxn ang="0">
                  <a:pos x="26" y="14"/>
                </a:cxn>
                <a:cxn ang="0">
                  <a:pos x="21" y="23"/>
                </a:cxn>
                <a:cxn ang="0">
                  <a:pos x="12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2" y="0"/>
                </a:cxn>
              </a:cxnLst>
              <a:rect l="0" t="0" r="r" b="b"/>
              <a:pathLst>
                <a:path w="27" h="28">
                  <a:moveTo>
                    <a:pt x="12" y="0"/>
                  </a:moveTo>
                  <a:lnTo>
                    <a:pt x="21" y="4"/>
                  </a:lnTo>
                  <a:lnTo>
                    <a:pt x="26" y="14"/>
                  </a:lnTo>
                  <a:lnTo>
                    <a:pt x="21" y="23"/>
                  </a:lnTo>
                  <a:lnTo>
                    <a:pt x="12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3" name="Freeform 1111"/>
            <p:cNvSpPr>
              <a:spLocks/>
            </p:cNvSpPr>
            <p:nvPr/>
          </p:nvSpPr>
          <p:spPr bwMode="auto">
            <a:xfrm>
              <a:off x="3010" y="9318"/>
              <a:ext cx="14" cy="1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9" y="9"/>
                </a:cxn>
                <a:cxn ang="0">
                  <a:pos x="0" y="12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lnTo>
                    <a:pt x="9" y="9"/>
                  </a:lnTo>
                  <a:lnTo>
                    <a:pt x="0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4" name="Freeform 1112"/>
            <p:cNvSpPr>
              <a:spLocks/>
            </p:cNvSpPr>
            <p:nvPr/>
          </p:nvSpPr>
          <p:spPr bwMode="auto">
            <a:xfrm>
              <a:off x="3024" y="9330"/>
              <a:ext cx="22" cy="2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6" y="9"/>
                </a:cxn>
                <a:cxn ang="0">
                  <a:pos x="9" y="16"/>
                </a:cxn>
                <a:cxn ang="0">
                  <a:pos x="0" y="21"/>
                </a:cxn>
              </a:cxnLst>
              <a:rect l="0" t="0" r="r" b="b"/>
              <a:pathLst>
                <a:path w="22" h="21">
                  <a:moveTo>
                    <a:pt x="21" y="0"/>
                  </a:moveTo>
                  <a:lnTo>
                    <a:pt x="16" y="9"/>
                  </a:lnTo>
                  <a:lnTo>
                    <a:pt x="9" y="16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5" name="Freeform 1113"/>
            <p:cNvSpPr>
              <a:spLocks/>
            </p:cNvSpPr>
            <p:nvPr/>
          </p:nvSpPr>
          <p:spPr bwMode="auto">
            <a:xfrm>
              <a:off x="2825" y="9330"/>
              <a:ext cx="18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" y="0"/>
                </a:cxn>
              </a:cxnLst>
              <a:rect l="0" t="0" r="r" b="b"/>
              <a:pathLst>
                <a:path w="185">
                  <a:moveTo>
                    <a:pt x="0" y="0"/>
                  </a:moveTo>
                  <a:lnTo>
                    <a:pt x="18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6" name="Freeform 1114"/>
            <p:cNvSpPr>
              <a:spLocks/>
            </p:cNvSpPr>
            <p:nvPr/>
          </p:nvSpPr>
          <p:spPr bwMode="auto">
            <a:xfrm>
              <a:off x="3024" y="9155"/>
              <a:ext cx="0" cy="163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0"/>
                </a:cxn>
              </a:cxnLst>
              <a:rect l="0" t="0" r="r" b="b"/>
              <a:pathLst>
                <a:path h="163">
                  <a:moveTo>
                    <a:pt x="0" y="16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7" name="Freeform 1115"/>
            <p:cNvSpPr>
              <a:spLocks/>
            </p:cNvSpPr>
            <p:nvPr/>
          </p:nvSpPr>
          <p:spPr bwMode="auto">
            <a:xfrm>
              <a:off x="3046" y="9087"/>
              <a:ext cx="0" cy="243"/>
            </a:xfrm>
            <a:custGeom>
              <a:avLst/>
              <a:gdLst/>
              <a:ahLst/>
              <a:cxnLst>
                <a:cxn ang="0">
                  <a:pos x="0" y="242"/>
                </a:cxn>
                <a:cxn ang="0">
                  <a:pos x="0" y="0"/>
                </a:cxn>
              </a:cxnLst>
              <a:rect l="0" t="0" r="r" b="b"/>
              <a:pathLst>
                <a:path h="243">
                  <a:moveTo>
                    <a:pt x="0" y="24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8" name="Freeform 1116"/>
            <p:cNvSpPr>
              <a:spLocks/>
            </p:cNvSpPr>
            <p:nvPr/>
          </p:nvSpPr>
          <p:spPr bwMode="auto">
            <a:xfrm>
              <a:off x="2813" y="9155"/>
              <a:ext cx="0" cy="163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0"/>
                </a:cxn>
              </a:cxnLst>
              <a:rect l="0" t="0" r="r" b="b"/>
              <a:pathLst>
                <a:path h="163">
                  <a:moveTo>
                    <a:pt x="0" y="16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09" name="Freeform 1117"/>
            <p:cNvSpPr>
              <a:spLocks/>
            </p:cNvSpPr>
            <p:nvPr/>
          </p:nvSpPr>
          <p:spPr bwMode="auto">
            <a:xfrm>
              <a:off x="2813" y="9351"/>
              <a:ext cx="2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" y="0"/>
                </a:cxn>
              </a:cxnLst>
              <a:rect l="0" t="0" r="r" b="b"/>
              <a:pathLst>
                <a:path w="211">
                  <a:moveTo>
                    <a:pt x="0" y="0"/>
                  </a:moveTo>
                  <a:lnTo>
                    <a:pt x="21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0" name="Freeform 1118"/>
            <p:cNvSpPr>
              <a:spLocks/>
            </p:cNvSpPr>
            <p:nvPr/>
          </p:nvSpPr>
          <p:spPr bwMode="auto">
            <a:xfrm>
              <a:off x="2813" y="9068"/>
              <a:ext cx="211" cy="0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0" y="0"/>
                </a:cxn>
              </a:cxnLst>
              <a:rect l="0" t="0" r="r" b="b"/>
              <a:pathLst>
                <a:path w="211">
                  <a:moveTo>
                    <a:pt x="21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1" name="Freeform 1119"/>
            <p:cNvSpPr>
              <a:spLocks/>
            </p:cNvSpPr>
            <p:nvPr/>
          </p:nvSpPr>
          <p:spPr bwMode="auto">
            <a:xfrm>
              <a:off x="2792" y="9121"/>
              <a:ext cx="254" cy="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0" y="0"/>
                </a:cxn>
              </a:cxnLst>
              <a:rect l="0" t="0" r="r" b="b"/>
              <a:pathLst>
                <a:path w="254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2" name="Freeform 1120"/>
            <p:cNvSpPr>
              <a:spLocks/>
            </p:cNvSpPr>
            <p:nvPr/>
          </p:nvSpPr>
          <p:spPr bwMode="auto">
            <a:xfrm>
              <a:off x="2931" y="4818"/>
              <a:ext cx="62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3" y="0"/>
                </a:cxn>
              </a:cxnLst>
              <a:rect l="0" t="0" r="r" b="b"/>
              <a:pathLst>
                <a:path w="623">
                  <a:moveTo>
                    <a:pt x="0" y="0"/>
                  </a:moveTo>
                  <a:lnTo>
                    <a:pt x="6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3" name="Freeform 1121"/>
            <p:cNvSpPr>
              <a:spLocks/>
            </p:cNvSpPr>
            <p:nvPr/>
          </p:nvSpPr>
          <p:spPr bwMode="auto">
            <a:xfrm>
              <a:off x="3132" y="4535"/>
              <a:ext cx="19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12"/>
                </a:cxn>
                <a:cxn ang="0">
                  <a:pos x="9" y="2"/>
                </a:cxn>
                <a:cxn ang="0">
                  <a:pos x="19" y="0"/>
                </a:cxn>
              </a:cxnLst>
              <a:rect l="0" t="0" r="r" b="b"/>
              <a:pathLst>
                <a:path w="19" h="21">
                  <a:moveTo>
                    <a:pt x="0" y="21"/>
                  </a:moveTo>
                  <a:lnTo>
                    <a:pt x="2" y="12"/>
                  </a:lnTo>
                  <a:lnTo>
                    <a:pt x="9" y="2"/>
                  </a:ln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4" name="Freeform 1122"/>
            <p:cNvSpPr>
              <a:spLocks/>
            </p:cNvSpPr>
            <p:nvPr/>
          </p:nvSpPr>
          <p:spPr bwMode="auto">
            <a:xfrm>
              <a:off x="3132" y="4556"/>
              <a:ext cx="19" cy="262"/>
            </a:xfrm>
            <a:custGeom>
              <a:avLst/>
              <a:gdLst/>
              <a:ahLst/>
              <a:cxnLst>
                <a:cxn ang="0">
                  <a:pos x="19" y="261"/>
                </a:cxn>
                <a:cxn ang="0">
                  <a:pos x="9" y="259"/>
                </a:cxn>
                <a:cxn ang="0">
                  <a:pos x="2" y="251"/>
                </a:cxn>
                <a:cxn ang="0">
                  <a:pos x="0" y="242"/>
                </a:cxn>
                <a:cxn ang="0">
                  <a:pos x="0" y="0"/>
                </a:cxn>
              </a:cxnLst>
              <a:rect l="0" t="0" r="r" b="b"/>
              <a:pathLst>
                <a:path w="19" h="262">
                  <a:moveTo>
                    <a:pt x="19" y="261"/>
                  </a:moveTo>
                  <a:lnTo>
                    <a:pt x="9" y="259"/>
                  </a:lnTo>
                  <a:lnTo>
                    <a:pt x="2" y="251"/>
                  </a:lnTo>
                  <a:lnTo>
                    <a:pt x="0" y="24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5" name="Freeform 1123"/>
            <p:cNvSpPr>
              <a:spLocks/>
            </p:cNvSpPr>
            <p:nvPr/>
          </p:nvSpPr>
          <p:spPr bwMode="auto">
            <a:xfrm>
              <a:off x="3151" y="4609"/>
              <a:ext cx="15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4"/>
                </a:cxn>
                <a:cxn ang="0">
                  <a:pos x="14" y="0"/>
                </a:cxn>
              </a:cxnLst>
              <a:rect l="0" t="0" r="r" b="b"/>
              <a:pathLst>
                <a:path w="15" h="14">
                  <a:moveTo>
                    <a:pt x="0" y="14"/>
                  </a:moveTo>
                  <a:lnTo>
                    <a:pt x="4" y="4"/>
                  </a:ln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6" name="Freeform 1124"/>
            <p:cNvSpPr>
              <a:spLocks/>
            </p:cNvSpPr>
            <p:nvPr/>
          </p:nvSpPr>
          <p:spPr bwMode="auto">
            <a:xfrm>
              <a:off x="3351" y="4609"/>
              <a:ext cx="1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4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9" y="4"/>
                  </a:ln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7" name="Freeform 1125"/>
            <p:cNvSpPr>
              <a:spLocks/>
            </p:cNvSpPr>
            <p:nvPr/>
          </p:nvSpPr>
          <p:spPr bwMode="auto">
            <a:xfrm>
              <a:off x="3365" y="4535"/>
              <a:ext cx="19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6" y="12"/>
                </a:cxn>
                <a:cxn ang="0">
                  <a:pos x="19" y="21"/>
                </a:cxn>
              </a:cxnLst>
              <a:rect l="0" t="0" r="r" b="b"/>
              <a:pathLst>
                <a:path w="19" h="21">
                  <a:moveTo>
                    <a:pt x="0" y="0"/>
                  </a:moveTo>
                  <a:lnTo>
                    <a:pt x="9" y="2"/>
                  </a:lnTo>
                  <a:lnTo>
                    <a:pt x="16" y="12"/>
                  </a:lnTo>
                  <a:lnTo>
                    <a:pt x="19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8" name="Freeform 1126"/>
            <p:cNvSpPr>
              <a:spLocks/>
            </p:cNvSpPr>
            <p:nvPr/>
          </p:nvSpPr>
          <p:spPr bwMode="auto">
            <a:xfrm>
              <a:off x="3166" y="4609"/>
              <a:ext cx="185" cy="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0" y="0"/>
                </a:cxn>
              </a:cxnLst>
              <a:rect l="0" t="0" r="r" b="b"/>
              <a:pathLst>
                <a:path w="185">
                  <a:moveTo>
                    <a:pt x="18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19" name="Freeform 1127"/>
            <p:cNvSpPr>
              <a:spLocks/>
            </p:cNvSpPr>
            <p:nvPr/>
          </p:nvSpPr>
          <p:spPr bwMode="auto">
            <a:xfrm>
              <a:off x="3151" y="4784"/>
              <a:ext cx="15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15" h="14">
                  <a:moveTo>
                    <a:pt x="14" y="14"/>
                  </a:move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0" name="Freeform 1128"/>
            <p:cNvSpPr>
              <a:spLocks/>
            </p:cNvSpPr>
            <p:nvPr/>
          </p:nvSpPr>
          <p:spPr bwMode="auto">
            <a:xfrm>
              <a:off x="3250" y="4698"/>
              <a:ext cx="14" cy="1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0"/>
                </a:cxn>
                <a:cxn ang="0">
                  <a:pos x="14" y="4"/>
                </a:cxn>
                <a:cxn ang="0">
                  <a:pos x="11" y="9"/>
                </a:cxn>
                <a:cxn ang="0">
                  <a:pos x="7" y="11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lnTo>
                    <a:pt x="11" y="0"/>
                  </a:lnTo>
                  <a:lnTo>
                    <a:pt x="14" y="4"/>
                  </a:lnTo>
                  <a:lnTo>
                    <a:pt x="11" y="9"/>
                  </a:lnTo>
                  <a:lnTo>
                    <a:pt x="7" y="11"/>
                  </a:lnTo>
                  <a:lnTo>
                    <a:pt x="2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1" name="Freeform 1129"/>
            <p:cNvSpPr>
              <a:spLocks/>
            </p:cNvSpPr>
            <p:nvPr/>
          </p:nvSpPr>
          <p:spPr bwMode="auto">
            <a:xfrm>
              <a:off x="3243" y="4691"/>
              <a:ext cx="28" cy="2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3" y="2"/>
                </a:cxn>
                <a:cxn ang="0">
                  <a:pos x="28" y="11"/>
                </a:cxn>
                <a:cxn ang="0">
                  <a:pos x="23" y="21"/>
                </a:cxn>
                <a:cxn ang="0">
                  <a:pos x="14" y="26"/>
                </a:cxn>
                <a:cxn ang="0">
                  <a:pos x="4" y="2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14" y="0"/>
                </a:cxn>
              </a:cxnLst>
              <a:rect l="0" t="0" r="r" b="b"/>
              <a:pathLst>
                <a:path w="28" h="26">
                  <a:moveTo>
                    <a:pt x="14" y="0"/>
                  </a:moveTo>
                  <a:lnTo>
                    <a:pt x="23" y="2"/>
                  </a:lnTo>
                  <a:lnTo>
                    <a:pt x="28" y="11"/>
                  </a:lnTo>
                  <a:lnTo>
                    <a:pt x="23" y="21"/>
                  </a:lnTo>
                  <a:lnTo>
                    <a:pt x="14" y="26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4" y="2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2" name="Freeform 1130"/>
            <p:cNvSpPr>
              <a:spLocks/>
            </p:cNvSpPr>
            <p:nvPr/>
          </p:nvSpPr>
          <p:spPr bwMode="auto">
            <a:xfrm>
              <a:off x="3351" y="4784"/>
              <a:ext cx="14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9" y="9"/>
                </a:cxn>
                <a:cxn ang="0">
                  <a:pos x="0" y="14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lnTo>
                    <a:pt x="9" y="9"/>
                  </a:ln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3" name="Freeform 1131"/>
            <p:cNvSpPr>
              <a:spLocks/>
            </p:cNvSpPr>
            <p:nvPr/>
          </p:nvSpPr>
          <p:spPr bwMode="auto">
            <a:xfrm>
              <a:off x="3365" y="4798"/>
              <a:ext cx="19" cy="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6" y="9"/>
                </a:cxn>
                <a:cxn ang="0">
                  <a:pos x="9" y="16"/>
                </a:cxn>
                <a:cxn ang="0">
                  <a:pos x="0" y="19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16" y="9"/>
                  </a:lnTo>
                  <a:lnTo>
                    <a:pt x="9" y="16"/>
                  </a:ln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4" name="Freeform 1132"/>
            <p:cNvSpPr>
              <a:spLocks/>
            </p:cNvSpPr>
            <p:nvPr/>
          </p:nvSpPr>
          <p:spPr bwMode="auto">
            <a:xfrm>
              <a:off x="3166" y="4798"/>
              <a:ext cx="18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" y="0"/>
                </a:cxn>
              </a:cxnLst>
              <a:rect l="0" t="0" r="r" b="b"/>
              <a:pathLst>
                <a:path w="185">
                  <a:moveTo>
                    <a:pt x="0" y="0"/>
                  </a:moveTo>
                  <a:lnTo>
                    <a:pt x="18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5" name="Freeform 1133"/>
            <p:cNvSpPr>
              <a:spLocks/>
            </p:cNvSpPr>
            <p:nvPr/>
          </p:nvSpPr>
          <p:spPr bwMode="auto">
            <a:xfrm>
              <a:off x="3365" y="4623"/>
              <a:ext cx="0" cy="161"/>
            </a:xfrm>
            <a:custGeom>
              <a:avLst/>
              <a:gdLst/>
              <a:ahLst/>
              <a:cxnLst>
                <a:cxn ang="0">
                  <a:pos x="0" y="160"/>
                </a:cxn>
                <a:cxn ang="0">
                  <a:pos x="0" y="0"/>
                </a:cxn>
              </a:cxnLst>
              <a:rect l="0" t="0" r="r" b="b"/>
              <a:pathLst>
                <a:path h="161">
                  <a:moveTo>
                    <a:pt x="0" y="16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6" name="Freeform 1134"/>
            <p:cNvSpPr>
              <a:spLocks/>
            </p:cNvSpPr>
            <p:nvPr/>
          </p:nvSpPr>
          <p:spPr bwMode="auto">
            <a:xfrm>
              <a:off x="3384" y="4556"/>
              <a:ext cx="0" cy="242"/>
            </a:xfrm>
            <a:custGeom>
              <a:avLst/>
              <a:gdLst/>
              <a:ahLst/>
              <a:cxnLst>
                <a:cxn ang="0">
                  <a:pos x="0" y="242"/>
                </a:cxn>
                <a:cxn ang="0">
                  <a:pos x="0" y="0"/>
                </a:cxn>
              </a:cxnLst>
              <a:rect l="0" t="0" r="r" b="b"/>
              <a:pathLst>
                <a:path h="242">
                  <a:moveTo>
                    <a:pt x="0" y="24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7" name="Freeform 1135"/>
            <p:cNvSpPr>
              <a:spLocks/>
            </p:cNvSpPr>
            <p:nvPr/>
          </p:nvSpPr>
          <p:spPr bwMode="auto">
            <a:xfrm>
              <a:off x="3151" y="4623"/>
              <a:ext cx="0" cy="161"/>
            </a:xfrm>
            <a:custGeom>
              <a:avLst/>
              <a:gdLst/>
              <a:ahLst/>
              <a:cxnLst>
                <a:cxn ang="0">
                  <a:pos x="0" y="160"/>
                </a:cxn>
                <a:cxn ang="0">
                  <a:pos x="0" y="0"/>
                </a:cxn>
              </a:cxnLst>
              <a:rect l="0" t="0" r="r" b="b"/>
              <a:pathLst>
                <a:path h="161">
                  <a:moveTo>
                    <a:pt x="0" y="16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8" name="Freeform 1136"/>
            <p:cNvSpPr>
              <a:spLocks/>
            </p:cNvSpPr>
            <p:nvPr/>
          </p:nvSpPr>
          <p:spPr bwMode="auto">
            <a:xfrm>
              <a:off x="3151" y="4818"/>
              <a:ext cx="21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3" y="0"/>
                </a:cxn>
              </a:cxnLst>
              <a:rect l="0" t="0" r="r" b="b"/>
              <a:pathLst>
                <a:path w="214">
                  <a:moveTo>
                    <a:pt x="0" y="0"/>
                  </a:moveTo>
                  <a:lnTo>
                    <a:pt x="21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29" name="Freeform 1137"/>
            <p:cNvSpPr>
              <a:spLocks/>
            </p:cNvSpPr>
            <p:nvPr/>
          </p:nvSpPr>
          <p:spPr bwMode="auto">
            <a:xfrm>
              <a:off x="3151" y="4535"/>
              <a:ext cx="214" cy="0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0"/>
                </a:cxn>
              </a:cxnLst>
              <a:rect l="0" t="0" r="r" b="b"/>
              <a:pathLst>
                <a:path w="214">
                  <a:moveTo>
                    <a:pt x="21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0" name="Freeform 1138"/>
            <p:cNvSpPr>
              <a:spLocks/>
            </p:cNvSpPr>
            <p:nvPr/>
          </p:nvSpPr>
          <p:spPr bwMode="auto">
            <a:xfrm>
              <a:off x="3132" y="4590"/>
              <a:ext cx="252" cy="0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</a:cxnLst>
              <a:rect l="0" t="0" r="r" b="b"/>
              <a:pathLst>
                <a:path w="252">
                  <a:moveTo>
                    <a:pt x="25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1" name="Freeform 1139"/>
            <p:cNvSpPr>
              <a:spLocks/>
            </p:cNvSpPr>
            <p:nvPr/>
          </p:nvSpPr>
          <p:spPr bwMode="auto">
            <a:xfrm>
              <a:off x="3171" y="6950"/>
              <a:ext cx="24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11"/>
                </a:cxn>
                <a:cxn ang="0">
                  <a:pos x="11" y="2"/>
                </a:cxn>
                <a:cxn ang="0">
                  <a:pos x="23" y="0"/>
                </a:cxn>
              </a:cxnLst>
              <a:rect l="0" t="0" r="r" b="b"/>
              <a:pathLst>
                <a:path w="24" h="22">
                  <a:moveTo>
                    <a:pt x="0" y="21"/>
                  </a:moveTo>
                  <a:lnTo>
                    <a:pt x="4" y="11"/>
                  </a:lnTo>
                  <a:lnTo>
                    <a:pt x="11" y="2"/>
                  </a:lnTo>
                  <a:lnTo>
                    <a:pt x="2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2" name="Freeform 1140"/>
            <p:cNvSpPr>
              <a:spLocks/>
            </p:cNvSpPr>
            <p:nvPr/>
          </p:nvSpPr>
          <p:spPr bwMode="auto">
            <a:xfrm>
              <a:off x="3324" y="6950"/>
              <a:ext cx="24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2"/>
                </a:cxn>
                <a:cxn ang="0">
                  <a:pos x="19" y="11"/>
                </a:cxn>
                <a:cxn ang="0">
                  <a:pos x="23" y="21"/>
                </a:cxn>
              </a:cxnLst>
              <a:rect l="0" t="0" r="r" b="b"/>
              <a:pathLst>
                <a:path w="24" h="22">
                  <a:moveTo>
                    <a:pt x="0" y="0"/>
                  </a:moveTo>
                  <a:lnTo>
                    <a:pt x="11" y="2"/>
                  </a:lnTo>
                  <a:lnTo>
                    <a:pt x="19" y="11"/>
                  </a:lnTo>
                  <a:lnTo>
                    <a:pt x="23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3" name="Freeform 1141"/>
            <p:cNvSpPr>
              <a:spLocks/>
            </p:cNvSpPr>
            <p:nvPr/>
          </p:nvSpPr>
          <p:spPr bwMode="auto">
            <a:xfrm>
              <a:off x="3171" y="6905"/>
              <a:ext cx="177" cy="0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0" y="0"/>
                </a:cxn>
              </a:cxnLst>
              <a:rect l="0" t="0" r="r" b="b"/>
              <a:pathLst>
                <a:path w="177">
                  <a:moveTo>
                    <a:pt x="17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4" name="Freeform 1142"/>
            <p:cNvSpPr>
              <a:spLocks/>
            </p:cNvSpPr>
            <p:nvPr/>
          </p:nvSpPr>
          <p:spPr bwMode="auto">
            <a:xfrm>
              <a:off x="3341" y="6818"/>
              <a:ext cx="14" cy="15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2" y="11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1" y="11"/>
                </a:cxn>
                <a:cxn ang="0">
                  <a:pos x="7" y="14"/>
                </a:cxn>
              </a:cxnLst>
              <a:rect l="0" t="0" r="r" b="b"/>
              <a:pathLst>
                <a:path w="14" h="15">
                  <a:moveTo>
                    <a:pt x="7" y="14"/>
                  </a:moveTo>
                  <a:lnTo>
                    <a:pt x="2" y="11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7" y="14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5" name="Freeform 1143"/>
            <p:cNvSpPr>
              <a:spLocks/>
            </p:cNvSpPr>
            <p:nvPr/>
          </p:nvSpPr>
          <p:spPr bwMode="auto">
            <a:xfrm>
              <a:off x="3245" y="7008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6" name="Freeform 1144"/>
            <p:cNvSpPr>
              <a:spLocks/>
            </p:cNvSpPr>
            <p:nvPr/>
          </p:nvSpPr>
          <p:spPr bwMode="auto">
            <a:xfrm>
              <a:off x="3247" y="7008"/>
              <a:ext cx="8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8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7" name="Freeform 1145"/>
            <p:cNvSpPr>
              <a:spLocks/>
            </p:cNvSpPr>
            <p:nvPr/>
          </p:nvSpPr>
          <p:spPr bwMode="auto">
            <a:xfrm>
              <a:off x="3257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8" name="Freeform 1146"/>
            <p:cNvSpPr>
              <a:spLocks/>
            </p:cNvSpPr>
            <p:nvPr/>
          </p:nvSpPr>
          <p:spPr bwMode="auto">
            <a:xfrm>
              <a:off x="3259" y="700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39" name="Freeform 1147"/>
            <p:cNvSpPr>
              <a:spLocks/>
            </p:cNvSpPr>
            <p:nvPr/>
          </p:nvSpPr>
          <p:spPr bwMode="auto">
            <a:xfrm>
              <a:off x="3288" y="703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0" name="Freeform 1148"/>
            <p:cNvSpPr>
              <a:spLocks/>
            </p:cNvSpPr>
            <p:nvPr/>
          </p:nvSpPr>
          <p:spPr bwMode="auto">
            <a:xfrm>
              <a:off x="3259" y="700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1" name="Freeform 1149"/>
            <p:cNvSpPr>
              <a:spLocks/>
            </p:cNvSpPr>
            <p:nvPr/>
          </p:nvSpPr>
          <p:spPr bwMode="auto">
            <a:xfrm>
              <a:off x="3288" y="7034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2" name="Freeform 1150"/>
            <p:cNvSpPr>
              <a:spLocks/>
            </p:cNvSpPr>
            <p:nvPr/>
          </p:nvSpPr>
          <p:spPr bwMode="auto">
            <a:xfrm>
              <a:off x="3262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3" name="Freeform 1151"/>
            <p:cNvSpPr>
              <a:spLocks/>
            </p:cNvSpPr>
            <p:nvPr/>
          </p:nvSpPr>
          <p:spPr bwMode="auto">
            <a:xfrm>
              <a:off x="3288" y="7032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4" name="Freeform 1152"/>
            <p:cNvSpPr>
              <a:spLocks/>
            </p:cNvSpPr>
            <p:nvPr/>
          </p:nvSpPr>
          <p:spPr bwMode="auto">
            <a:xfrm>
              <a:off x="3262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5" name="Freeform 1153"/>
            <p:cNvSpPr>
              <a:spLocks/>
            </p:cNvSpPr>
            <p:nvPr/>
          </p:nvSpPr>
          <p:spPr bwMode="auto">
            <a:xfrm>
              <a:off x="3288" y="7032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6" name="Freeform 1154"/>
            <p:cNvSpPr>
              <a:spLocks/>
            </p:cNvSpPr>
            <p:nvPr/>
          </p:nvSpPr>
          <p:spPr bwMode="auto">
            <a:xfrm>
              <a:off x="3264" y="700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7" name="Freeform 1155"/>
            <p:cNvSpPr>
              <a:spLocks/>
            </p:cNvSpPr>
            <p:nvPr/>
          </p:nvSpPr>
          <p:spPr bwMode="auto">
            <a:xfrm>
              <a:off x="3288" y="7029"/>
              <a:ext cx="0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8" name="Freeform 1156"/>
            <p:cNvSpPr>
              <a:spLocks/>
            </p:cNvSpPr>
            <p:nvPr/>
          </p:nvSpPr>
          <p:spPr bwMode="auto">
            <a:xfrm>
              <a:off x="3264" y="700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49" name="Freeform 1157"/>
            <p:cNvSpPr>
              <a:spLocks/>
            </p:cNvSpPr>
            <p:nvPr/>
          </p:nvSpPr>
          <p:spPr bwMode="auto">
            <a:xfrm>
              <a:off x="3288" y="7029"/>
              <a:ext cx="0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0" name="Freeform 1158"/>
            <p:cNvSpPr>
              <a:spLocks/>
            </p:cNvSpPr>
            <p:nvPr/>
          </p:nvSpPr>
          <p:spPr bwMode="auto">
            <a:xfrm>
              <a:off x="3264" y="7008"/>
              <a:ext cx="3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1" name="Freeform 1159"/>
            <p:cNvSpPr>
              <a:spLocks/>
            </p:cNvSpPr>
            <p:nvPr/>
          </p:nvSpPr>
          <p:spPr bwMode="auto">
            <a:xfrm>
              <a:off x="3286" y="7027"/>
              <a:ext cx="5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2" name="Freeform 1160"/>
            <p:cNvSpPr>
              <a:spLocks/>
            </p:cNvSpPr>
            <p:nvPr/>
          </p:nvSpPr>
          <p:spPr bwMode="auto">
            <a:xfrm>
              <a:off x="3267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3" name="Freeform 1161"/>
            <p:cNvSpPr>
              <a:spLocks/>
            </p:cNvSpPr>
            <p:nvPr/>
          </p:nvSpPr>
          <p:spPr bwMode="auto">
            <a:xfrm>
              <a:off x="3286" y="7027"/>
              <a:ext cx="5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4" name="Freeform 1162"/>
            <p:cNvSpPr>
              <a:spLocks/>
            </p:cNvSpPr>
            <p:nvPr/>
          </p:nvSpPr>
          <p:spPr bwMode="auto">
            <a:xfrm>
              <a:off x="3267" y="7008"/>
              <a:ext cx="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5" name="Freeform 1163"/>
            <p:cNvSpPr>
              <a:spLocks/>
            </p:cNvSpPr>
            <p:nvPr/>
          </p:nvSpPr>
          <p:spPr bwMode="auto">
            <a:xfrm>
              <a:off x="3286" y="7024"/>
              <a:ext cx="5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6" name="Freeform 1164"/>
            <p:cNvSpPr>
              <a:spLocks/>
            </p:cNvSpPr>
            <p:nvPr/>
          </p:nvSpPr>
          <p:spPr bwMode="auto">
            <a:xfrm>
              <a:off x="3269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7" name="Freeform 1165"/>
            <p:cNvSpPr>
              <a:spLocks/>
            </p:cNvSpPr>
            <p:nvPr/>
          </p:nvSpPr>
          <p:spPr bwMode="auto">
            <a:xfrm>
              <a:off x="3286" y="7022"/>
              <a:ext cx="5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8" name="Freeform 1166"/>
            <p:cNvSpPr>
              <a:spLocks/>
            </p:cNvSpPr>
            <p:nvPr/>
          </p:nvSpPr>
          <p:spPr bwMode="auto">
            <a:xfrm>
              <a:off x="3269" y="7008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59" name="Freeform 1167"/>
            <p:cNvSpPr>
              <a:spLocks/>
            </p:cNvSpPr>
            <p:nvPr/>
          </p:nvSpPr>
          <p:spPr bwMode="auto">
            <a:xfrm>
              <a:off x="3283" y="7020"/>
              <a:ext cx="8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8" h="7">
                  <a:moveTo>
                    <a:pt x="7" y="7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0" name="Freeform 1168"/>
            <p:cNvSpPr>
              <a:spLocks/>
            </p:cNvSpPr>
            <p:nvPr/>
          </p:nvSpPr>
          <p:spPr bwMode="auto">
            <a:xfrm>
              <a:off x="3269" y="7008"/>
              <a:ext cx="5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1" name="Freeform 1169"/>
            <p:cNvSpPr>
              <a:spLocks/>
            </p:cNvSpPr>
            <p:nvPr/>
          </p:nvSpPr>
          <p:spPr bwMode="auto">
            <a:xfrm>
              <a:off x="3281" y="7017"/>
              <a:ext cx="10" cy="10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0" y="0"/>
                </a:cxn>
              </a:cxnLst>
              <a:rect l="0" t="0" r="r" b="b"/>
              <a:pathLst>
                <a:path w="10" h="10">
                  <a:moveTo>
                    <a:pt x="9" y="9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2" name="Freeform 1170"/>
            <p:cNvSpPr>
              <a:spLocks/>
            </p:cNvSpPr>
            <p:nvPr/>
          </p:nvSpPr>
          <p:spPr bwMode="auto">
            <a:xfrm>
              <a:off x="3271" y="7008"/>
              <a:ext cx="20" cy="16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  <a:cxn ang="0">
                  <a:pos x="19" y="16"/>
                </a:cxn>
                <a:cxn ang="0">
                  <a:pos x="2" y="0"/>
                </a:cxn>
                <a:cxn ang="0">
                  <a:pos x="19" y="16"/>
                </a:cxn>
              </a:cxnLst>
              <a:rect l="0" t="0" r="r" b="b"/>
              <a:pathLst>
                <a:path w="20" h="16">
                  <a:moveTo>
                    <a:pt x="4" y="4"/>
                  </a:moveTo>
                  <a:lnTo>
                    <a:pt x="0" y="0"/>
                  </a:lnTo>
                  <a:lnTo>
                    <a:pt x="19" y="16"/>
                  </a:lnTo>
                  <a:lnTo>
                    <a:pt x="2" y="0"/>
                  </a:lnTo>
                  <a:lnTo>
                    <a:pt x="19" y="1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3" name="Freeform 1171"/>
            <p:cNvSpPr>
              <a:spLocks/>
            </p:cNvSpPr>
            <p:nvPr/>
          </p:nvSpPr>
          <p:spPr bwMode="auto">
            <a:xfrm>
              <a:off x="3276" y="7008"/>
              <a:ext cx="15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5" h="14">
                  <a:moveTo>
                    <a:pt x="14" y="14"/>
                  </a:moveTo>
                  <a:lnTo>
                    <a:pt x="0" y="0"/>
                  </a:lnTo>
                  <a:lnTo>
                    <a:pt x="14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4" name="Freeform 1172"/>
            <p:cNvSpPr>
              <a:spLocks/>
            </p:cNvSpPr>
            <p:nvPr/>
          </p:nvSpPr>
          <p:spPr bwMode="auto">
            <a:xfrm>
              <a:off x="3276" y="7008"/>
              <a:ext cx="17" cy="14"/>
            </a:xfrm>
            <a:custGeom>
              <a:avLst/>
              <a:gdLst/>
              <a:ahLst/>
              <a:cxnLst>
                <a:cxn ang="0">
                  <a:pos x="16" y="14"/>
                </a:cxn>
                <a:cxn ang="0">
                  <a:pos x="0" y="0"/>
                </a:cxn>
              </a:cxnLst>
              <a:rect l="0" t="0" r="r" b="b"/>
              <a:pathLst>
                <a:path w="17" h="14">
                  <a:moveTo>
                    <a:pt x="16" y="1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5" name="Freeform 1173"/>
            <p:cNvSpPr>
              <a:spLocks/>
            </p:cNvSpPr>
            <p:nvPr/>
          </p:nvSpPr>
          <p:spPr bwMode="auto">
            <a:xfrm>
              <a:off x="3279" y="7008"/>
              <a:ext cx="14" cy="12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0" y="0"/>
                </a:cxn>
                <a:cxn ang="0">
                  <a:pos x="14" y="12"/>
                </a:cxn>
                <a:cxn ang="0">
                  <a:pos x="2" y="0"/>
                </a:cxn>
                <a:cxn ang="0">
                  <a:pos x="14" y="9"/>
                </a:cxn>
                <a:cxn ang="0">
                  <a:pos x="2" y="0"/>
                </a:cxn>
              </a:cxnLst>
              <a:rect l="0" t="0" r="r" b="b"/>
              <a:pathLst>
                <a:path w="14" h="12">
                  <a:moveTo>
                    <a:pt x="14" y="12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2" y="0"/>
                  </a:lnTo>
                  <a:lnTo>
                    <a:pt x="14" y="9"/>
                  </a:ln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6" name="Freeform 1174"/>
            <p:cNvSpPr>
              <a:spLocks/>
            </p:cNvSpPr>
            <p:nvPr/>
          </p:nvSpPr>
          <p:spPr bwMode="auto">
            <a:xfrm>
              <a:off x="3283" y="7008"/>
              <a:ext cx="10" cy="9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7" name="Freeform 1175"/>
            <p:cNvSpPr>
              <a:spLocks/>
            </p:cNvSpPr>
            <p:nvPr/>
          </p:nvSpPr>
          <p:spPr bwMode="auto">
            <a:xfrm>
              <a:off x="3286" y="7008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  <a:lnTo>
                    <a:pt x="7" y="7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8" name="Freeform 1176"/>
            <p:cNvSpPr>
              <a:spLocks/>
            </p:cNvSpPr>
            <p:nvPr/>
          </p:nvSpPr>
          <p:spPr bwMode="auto">
            <a:xfrm>
              <a:off x="3288" y="7008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  <a:cxn ang="0">
                  <a:pos x="7" y="4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69" name="Freeform 1177"/>
            <p:cNvSpPr>
              <a:spLocks/>
            </p:cNvSpPr>
            <p:nvPr/>
          </p:nvSpPr>
          <p:spPr bwMode="auto">
            <a:xfrm>
              <a:off x="3291" y="7008"/>
              <a:ext cx="4" cy="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4" y="2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0" name="Freeform 1178"/>
            <p:cNvSpPr>
              <a:spLocks/>
            </p:cNvSpPr>
            <p:nvPr/>
          </p:nvSpPr>
          <p:spPr bwMode="auto">
            <a:xfrm>
              <a:off x="3293" y="700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1" name="Freeform 1179"/>
            <p:cNvSpPr>
              <a:spLocks/>
            </p:cNvSpPr>
            <p:nvPr/>
          </p:nvSpPr>
          <p:spPr bwMode="auto">
            <a:xfrm>
              <a:off x="3240" y="7008"/>
              <a:ext cx="7" cy="2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4" y="0"/>
                </a:cxn>
                <a:cxn ang="0">
                  <a:pos x="7" y="2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4" y="2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2" name="Freeform 1180"/>
            <p:cNvSpPr>
              <a:spLocks/>
            </p:cNvSpPr>
            <p:nvPr/>
          </p:nvSpPr>
          <p:spPr bwMode="auto">
            <a:xfrm>
              <a:off x="3238" y="7008"/>
              <a:ext cx="5" cy="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3" name="Freeform 1181"/>
            <p:cNvSpPr>
              <a:spLocks/>
            </p:cNvSpPr>
            <p:nvPr/>
          </p:nvSpPr>
          <p:spPr bwMode="auto">
            <a:xfrm>
              <a:off x="3235" y="7008"/>
              <a:ext cx="8" cy="4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0" y="0"/>
                </a:cxn>
                <a:cxn ang="0">
                  <a:pos x="7" y="4"/>
                </a:cxn>
              </a:cxnLst>
              <a:rect l="0" t="0" r="r" b="b"/>
              <a:pathLst>
                <a:path w="8" h="4">
                  <a:moveTo>
                    <a:pt x="7" y="4"/>
                  </a:moveTo>
                  <a:lnTo>
                    <a:pt x="0" y="0"/>
                  </a:lnTo>
                  <a:lnTo>
                    <a:pt x="7" y="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4" name="Freeform 1182"/>
            <p:cNvSpPr>
              <a:spLocks/>
            </p:cNvSpPr>
            <p:nvPr/>
          </p:nvSpPr>
          <p:spPr bwMode="auto">
            <a:xfrm>
              <a:off x="3233" y="7008"/>
              <a:ext cx="7" cy="7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5" name="Freeform 1183"/>
            <p:cNvSpPr>
              <a:spLocks/>
            </p:cNvSpPr>
            <p:nvPr/>
          </p:nvSpPr>
          <p:spPr bwMode="auto">
            <a:xfrm>
              <a:off x="3226" y="7008"/>
              <a:ext cx="14" cy="9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4" y="0"/>
                </a:cxn>
                <a:cxn ang="0">
                  <a:pos x="12" y="7"/>
                </a:cxn>
                <a:cxn ang="0">
                  <a:pos x="2" y="0"/>
                </a:cxn>
                <a:cxn ang="0">
                  <a:pos x="12" y="9"/>
                </a:cxn>
                <a:cxn ang="0">
                  <a:pos x="0" y="0"/>
                </a:cxn>
                <a:cxn ang="0">
                  <a:pos x="12" y="9"/>
                </a:cxn>
                <a:cxn ang="0">
                  <a:pos x="0" y="0"/>
                </a:cxn>
              </a:cxnLst>
              <a:rect l="0" t="0" r="r" b="b"/>
              <a:pathLst>
                <a:path w="14" h="9">
                  <a:moveTo>
                    <a:pt x="14" y="7"/>
                  </a:moveTo>
                  <a:lnTo>
                    <a:pt x="4" y="0"/>
                  </a:lnTo>
                  <a:lnTo>
                    <a:pt x="12" y="7"/>
                  </a:lnTo>
                  <a:lnTo>
                    <a:pt x="2" y="0"/>
                  </a:lnTo>
                  <a:lnTo>
                    <a:pt x="12" y="9"/>
                  </a:lnTo>
                  <a:lnTo>
                    <a:pt x="0" y="0"/>
                  </a:lnTo>
                  <a:lnTo>
                    <a:pt x="12" y="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6" name="Freeform 1184"/>
            <p:cNvSpPr>
              <a:spLocks/>
            </p:cNvSpPr>
            <p:nvPr/>
          </p:nvSpPr>
          <p:spPr bwMode="auto">
            <a:xfrm>
              <a:off x="3223" y="7008"/>
              <a:ext cx="12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0" y="0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0" y="0"/>
                  </a:lnTo>
                  <a:lnTo>
                    <a:pt x="11" y="1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7" name="Freeform 1185"/>
            <p:cNvSpPr>
              <a:spLocks/>
            </p:cNvSpPr>
            <p:nvPr/>
          </p:nvSpPr>
          <p:spPr bwMode="auto">
            <a:xfrm>
              <a:off x="3223" y="7010"/>
              <a:ext cx="12" cy="12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0" y="2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lnTo>
                    <a:pt x="0" y="0"/>
                  </a:lnTo>
                  <a:lnTo>
                    <a:pt x="11" y="12"/>
                  </a:ln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8" name="Freeform 1186"/>
            <p:cNvSpPr>
              <a:spLocks/>
            </p:cNvSpPr>
            <p:nvPr/>
          </p:nvSpPr>
          <p:spPr bwMode="auto">
            <a:xfrm>
              <a:off x="3226" y="7012"/>
              <a:ext cx="7" cy="10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0" y="0"/>
                </a:cxn>
              </a:cxnLst>
              <a:rect l="0" t="0" r="r" b="b"/>
              <a:pathLst>
                <a:path w="7" h="10">
                  <a:moveTo>
                    <a:pt x="7" y="9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79" name="Freeform 1187"/>
            <p:cNvSpPr>
              <a:spLocks/>
            </p:cNvSpPr>
            <p:nvPr/>
          </p:nvSpPr>
          <p:spPr bwMode="auto">
            <a:xfrm>
              <a:off x="3226" y="7015"/>
              <a:ext cx="7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9"/>
                </a:cxn>
                <a:cxn ang="0">
                  <a:pos x="0" y="2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12"/>
                </a:cxn>
                <a:cxn ang="0">
                  <a:pos x="2" y="7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lnTo>
                    <a:pt x="7" y="9"/>
                  </a:lnTo>
                  <a:lnTo>
                    <a:pt x="0" y="2"/>
                  </a:lnTo>
                  <a:lnTo>
                    <a:pt x="7" y="9"/>
                  </a:lnTo>
                  <a:lnTo>
                    <a:pt x="0" y="4"/>
                  </a:lnTo>
                  <a:lnTo>
                    <a:pt x="7" y="12"/>
                  </a:lnTo>
                  <a:lnTo>
                    <a:pt x="2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0" name="Freeform 1188"/>
            <p:cNvSpPr>
              <a:spLocks/>
            </p:cNvSpPr>
            <p:nvPr/>
          </p:nvSpPr>
          <p:spPr bwMode="auto">
            <a:xfrm>
              <a:off x="3228" y="7024"/>
              <a:ext cx="5" cy="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4" y="2"/>
                  </a:moveTo>
                  <a:lnTo>
                    <a:pt x="0" y="0"/>
                  </a:ln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1" name="Freeform 1189"/>
            <p:cNvSpPr>
              <a:spLocks/>
            </p:cNvSpPr>
            <p:nvPr/>
          </p:nvSpPr>
          <p:spPr bwMode="auto">
            <a:xfrm>
              <a:off x="3223" y="7008"/>
              <a:ext cx="8" cy="26"/>
            </a:xfrm>
            <a:custGeom>
              <a:avLst/>
              <a:gdLst/>
              <a:ahLst/>
              <a:cxnLst>
                <a:cxn ang="0">
                  <a:pos x="7" y="21"/>
                </a:cxn>
                <a:cxn ang="0">
                  <a:pos x="4" y="19"/>
                </a:cxn>
                <a:cxn ang="0">
                  <a:pos x="7" y="21"/>
                </a:cxn>
                <a:cxn ang="0">
                  <a:pos x="7" y="23"/>
                </a:cxn>
                <a:cxn ang="0">
                  <a:pos x="7" y="26"/>
                </a:cxn>
                <a:cxn ang="0">
                  <a:pos x="0" y="0"/>
                </a:cxn>
              </a:cxnLst>
              <a:rect l="0" t="0" r="r" b="b"/>
              <a:pathLst>
                <a:path w="8" h="26">
                  <a:moveTo>
                    <a:pt x="7" y="21"/>
                  </a:moveTo>
                  <a:lnTo>
                    <a:pt x="4" y="19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6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2" name="Freeform 1190"/>
            <p:cNvSpPr>
              <a:spLocks/>
            </p:cNvSpPr>
            <p:nvPr/>
          </p:nvSpPr>
          <p:spPr bwMode="auto">
            <a:xfrm>
              <a:off x="3288" y="7008"/>
              <a:ext cx="7" cy="2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7" y="0"/>
                </a:cxn>
              </a:cxnLst>
              <a:rect l="0" t="0" r="r" b="b"/>
              <a:pathLst>
                <a:path w="7" h="26">
                  <a:moveTo>
                    <a:pt x="0" y="26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3" name="Freeform 1191"/>
            <p:cNvSpPr>
              <a:spLocks/>
            </p:cNvSpPr>
            <p:nvPr/>
          </p:nvSpPr>
          <p:spPr bwMode="auto">
            <a:xfrm>
              <a:off x="3231" y="7008"/>
              <a:ext cx="57" cy="2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12"/>
                </a:cxn>
                <a:cxn ang="0">
                  <a:pos x="14" y="2"/>
                </a:cxn>
                <a:cxn ang="0">
                  <a:pos x="28" y="0"/>
                </a:cxn>
                <a:cxn ang="0">
                  <a:pos x="43" y="2"/>
                </a:cxn>
                <a:cxn ang="0">
                  <a:pos x="52" y="12"/>
                </a:cxn>
                <a:cxn ang="0">
                  <a:pos x="57" y="26"/>
                </a:cxn>
              </a:cxnLst>
              <a:rect l="0" t="0" r="r" b="b"/>
              <a:pathLst>
                <a:path w="57" h="26">
                  <a:moveTo>
                    <a:pt x="0" y="26"/>
                  </a:moveTo>
                  <a:lnTo>
                    <a:pt x="4" y="12"/>
                  </a:lnTo>
                  <a:lnTo>
                    <a:pt x="14" y="2"/>
                  </a:lnTo>
                  <a:lnTo>
                    <a:pt x="28" y="0"/>
                  </a:lnTo>
                  <a:lnTo>
                    <a:pt x="43" y="2"/>
                  </a:lnTo>
                  <a:lnTo>
                    <a:pt x="52" y="12"/>
                  </a:lnTo>
                  <a:lnTo>
                    <a:pt x="57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4" name="Freeform 1192"/>
            <p:cNvSpPr>
              <a:spLocks/>
            </p:cNvSpPr>
            <p:nvPr/>
          </p:nvSpPr>
          <p:spPr bwMode="auto">
            <a:xfrm>
              <a:off x="3223" y="7008"/>
              <a:ext cx="72" cy="0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0"/>
                </a:cxn>
              </a:cxnLst>
              <a:rect l="0" t="0" r="r" b="b"/>
              <a:pathLst>
                <a:path w="72">
                  <a:moveTo>
                    <a:pt x="7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5" name="Freeform 1193"/>
            <p:cNvSpPr>
              <a:spLocks/>
            </p:cNvSpPr>
            <p:nvPr/>
          </p:nvSpPr>
          <p:spPr bwMode="auto">
            <a:xfrm>
              <a:off x="3185" y="6972"/>
              <a:ext cx="24" cy="2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" y="11"/>
                </a:cxn>
                <a:cxn ang="0">
                  <a:pos x="11" y="4"/>
                </a:cxn>
                <a:cxn ang="0">
                  <a:pos x="23" y="0"/>
                </a:cxn>
              </a:cxnLst>
              <a:rect l="0" t="0" r="r" b="b"/>
              <a:pathLst>
                <a:path w="24" h="24">
                  <a:moveTo>
                    <a:pt x="0" y="23"/>
                  </a:moveTo>
                  <a:lnTo>
                    <a:pt x="4" y="11"/>
                  </a:lnTo>
                  <a:lnTo>
                    <a:pt x="11" y="4"/>
                  </a:lnTo>
                  <a:lnTo>
                    <a:pt x="2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6" name="Freeform 1194"/>
            <p:cNvSpPr>
              <a:spLocks/>
            </p:cNvSpPr>
            <p:nvPr/>
          </p:nvSpPr>
          <p:spPr bwMode="auto">
            <a:xfrm>
              <a:off x="3185" y="6972"/>
              <a:ext cx="149" cy="20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36" y="4"/>
                </a:cxn>
                <a:cxn ang="0">
                  <a:pos x="146" y="11"/>
                </a:cxn>
                <a:cxn ang="0">
                  <a:pos x="148" y="23"/>
                </a:cxn>
                <a:cxn ang="0">
                  <a:pos x="148" y="179"/>
                </a:cxn>
                <a:cxn ang="0">
                  <a:pos x="146" y="191"/>
                </a:cxn>
                <a:cxn ang="0">
                  <a:pos x="136" y="199"/>
                </a:cxn>
                <a:cxn ang="0">
                  <a:pos x="124" y="201"/>
                </a:cxn>
                <a:cxn ang="0">
                  <a:pos x="23" y="201"/>
                </a:cxn>
                <a:cxn ang="0">
                  <a:pos x="11" y="199"/>
                </a:cxn>
                <a:cxn ang="0">
                  <a:pos x="4" y="191"/>
                </a:cxn>
                <a:cxn ang="0">
                  <a:pos x="0" y="179"/>
                </a:cxn>
                <a:cxn ang="0">
                  <a:pos x="0" y="23"/>
                </a:cxn>
              </a:cxnLst>
              <a:rect l="0" t="0" r="r" b="b"/>
              <a:pathLst>
                <a:path w="149" h="201">
                  <a:moveTo>
                    <a:pt x="124" y="0"/>
                  </a:moveTo>
                  <a:lnTo>
                    <a:pt x="136" y="4"/>
                  </a:lnTo>
                  <a:lnTo>
                    <a:pt x="146" y="11"/>
                  </a:lnTo>
                  <a:lnTo>
                    <a:pt x="148" y="23"/>
                  </a:lnTo>
                  <a:lnTo>
                    <a:pt x="148" y="179"/>
                  </a:lnTo>
                  <a:lnTo>
                    <a:pt x="146" y="191"/>
                  </a:lnTo>
                  <a:lnTo>
                    <a:pt x="136" y="199"/>
                  </a:lnTo>
                  <a:lnTo>
                    <a:pt x="124" y="201"/>
                  </a:lnTo>
                  <a:lnTo>
                    <a:pt x="23" y="201"/>
                  </a:lnTo>
                  <a:lnTo>
                    <a:pt x="11" y="199"/>
                  </a:lnTo>
                  <a:lnTo>
                    <a:pt x="4" y="191"/>
                  </a:lnTo>
                  <a:lnTo>
                    <a:pt x="0" y="179"/>
                  </a:lnTo>
                  <a:lnTo>
                    <a:pt x="0" y="23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7" name="Freeform 1195"/>
            <p:cNvSpPr>
              <a:spLocks/>
            </p:cNvSpPr>
            <p:nvPr/>
          </p:nvSpPr>
          <p:spPr bwMode="auto">
            <a:xfrm>
              <a:off x="3209" y="6972"/>
              <a:ext cx="101" cy="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0" y="0"/>
                </a:cxn>
              </a:cxnLst>
              <a:rect l="0" t="0" r="r" b="b"/>
              <a:pathLst>
                <a:path w="101">
                  <a:moveTo>
                    <a:pt x="10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8" name="Freeform 1196"/>
            <p:cNvSpPr>
              <a:spLocks/>
            </p:cNvSpPr>
            <p:nvPr/>
          </p:nvSpPr>
          <p:spPr bwMode="auto">
            <a:xfrm>
              <a:off x="3195" y="6950"/>
              <a:ext cx="129" cy="0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0" y="0"/>
                </a:cxn>
              </a:cxnLst>
              <a:rect l="0" t="0" r="r" b="b"/>
              <a:pathLst>
                <a:path w="129">
                  <a:moveTo>
                    <a:pt x="12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89" name="Freeform 1197"/>
            <p:cNvSpPr>
              <a:spLocks/>
            </p:cNvSpPr>
            <p:nvPr/>
          </p:nvSpPr>
          <p:spPr bwMode="auto">
            <a:xfrm>
              <a:off x="3142" y="6804"/>
              <a:ext cx="29" cy="2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12"/>
                </a:cxn>
                <a:cxn ang="0">
                  <a:pos x="14" y="2"/>
                </a:cxn>
                <a:cxn ang="0">
                  <a:pos x="28" y="0"/>
                </a:cxn>
              </a:cxnLst>
              <a:rect l="0" t="0" r="r" b="b"/>
              <a:pathLst>
                <a:path w="29" h="26">
                  <a:moveTo>
                    <a:pt x="0" y="26"/>
                  </a:moveTo>
                  <a:lnTo>
                    <a:pt x="4" y="12"/>
                  </a:lnTo>
                  <a:lnTo>
                    <a:pt x="14" y="2"/>
                  </a:lnTo>
                  <a:lnTo>
                    <a:pt x="28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0" name="Freeform 1198"/>
            <p:cNvSpPr>
              <a:spLocks/>
            </p:cNvSpPr>
            <p:nvPr/>
          </p:nvSpPr>
          <p:spPr bwMode="auto">
            <a:xfrm>
              <a:off x="3142" y="6876"/>
              <a:ext cx="29" cy="29"/>
            </a:xfrm>
            <a:custGeom>
              <a:avLst/>
              <a:gdLst/>
              <a:ahLst/>
              <a:cxnLst>
                <a:cxn ang="0">
                  <a:pos x="28" y="28"/>
                </a:cxn>
                <a:cxn ang="0">
                  <a:pos x="14" y="23"/>
                </a:cxn>
                <a:cxn ang="0">
                  <a:pos x="4" y="14"/>
                </a:cxn>
                <a:cxn ang="0">
                  <a:pos x="0" y="0"/>
                </a:cxn>
              </a:cxnLst>
              <a:rect l="0" t="0" r="r" b="b"/>
              <a:pathLst>
                <a:path w="29" h="29">
                  <a:moveTo>
                    <a:pt x="28" y="28"/>
                  </a:moveTo>
                  <a:lnTo>
                    <a:pt x="14" y="23"/>
                  </a:lnTo>
                  <a:lnTo>
                    <a:pt x="4" y="1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1" name="Freeform 1199"/>
            <p:cNvSpPr>
              <a:spLocks/>
            </p:cNvSpPr>
            <p:nvPr/>
          </p:nvSpPr>
          <p:spPr bwMode="auto">
            <a:xfrm>
              <a:off x="3348" y="6876"/>
              <a:ext cx="29" cy="2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6" y="14"/>
                </a:cxn>
                <a:cxn ang="0">
                  <a:pos x="14" y="23"/>
                </a:cxn>
                <a:cxn ang="0">
                  <a:pos x="0" y="28"/>
                </a:cxn>
              </a:cxnLst>
              <a:rect l="0" t="0" r="r" b="b"/>
              <a:pathLst>
                <a:path w="29" h="29">
                  <a:moveTo>
                    <a:pt x="28" y="0"/>
                  </a:moveTo>
                  <a:lnTo>
                    <a:pt x="26" y="14"/>
                  </a:lnTo>
                  <a:lnTo>
                    <a:pt x="14" y="23"/>
                  </a:ln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2" name="Freeform 1200"/>
            <p:cNvSpPr>
              <a:spLocks/>
            </p:cNvSpPr>
            <p:nvPr/>
          </p:nvSpPr>
          <p:spPr bwMode="auto">
            <a:xfrm>
              <a:off x="3348" y="6804"/>
              <a:ext cx="2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"/>
                </a:cxn>
                <a:cxn ang="0">
                  <a:pos x="26" y="12"/>
                </a:cxn>
                <a:cxn ang="0">
                  <a:pos x="28" y="26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14" y="2"/>
                  </a:lnTo>
                  <a:lnTo>
                    <a:pt x="26" y="12"/>
                  </a:lnTo>
                  <a:lnTo>
                    <a:pt x="28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3" name="Freeform 1201"/>
            <p:cNvSpPr>
              <a:spLocks/>
            </p:cNvSpPr>
            <p:nvPr/>
          </p:nvSpPr>
          <p:spPr bwMode="auto">
            <a:xfrm>
              <a:off x="3142" y="6830"/>
              <a:ext cx="0" cy="4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0"/>
                </a:cxn>
              </a:cxnLst>
              <a:rect l="0" t="0" r="r" b="b"/>
              <a:pathLst>
                <a:path h="46">
                  <a:moveTo>
                    <a:pt x="0" y="4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4" name="Freeform 1202"/>
            <p:cNvSpPr>
              <a:spLocks/>
            </p:cNvSpPr>
            <p:nvPr/>
          </p:nvSpPr>
          <p:spPr bwMode="auto">
            <a:xfrm>
              <a:off x="3377" y="6830"/>
              <a:ext cx="0" cy="4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0"/>
                </a:cxn>
              </a:cxnLst>
              <a:rect l="0" t="0" r="r" b="b"/>
              <a:pathLst>
                <a:path h="46">
                  <a:moveTo>
                    <a:pt x="0" y="4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5" name="Freeform 1203"/>
            <p:cNvSpPr>
              <a:spLocks/>
            </p:cNvSpPr>
            <p:nvPr/>
          </p:nvSpPr>
          <p:spPr bwMode="auto">
            <a:xfrm>
              <a:off x="3163" y="6905"/>
              <a:ext cx="192" cy="292"/>
            </a:xfrm>
            <a:custGeom>
              <a:avLst/>
              <a:gdLst/>
              <a:ahLst/>
              <a:cxnLst>
                <a:cxn ang="0">
                  <a:pos x="191" y="247"/>
                </a:cxn>
                <a:cxn ang="0">
                  <a:pos x="189" y="263"/>
                </a:cxn>
                <a:cxn ang="0">
                  <a:pos x="179" y="278"/>
                </a:cxn>
                <a:cxn ang="0">
                  <a:pos x="165" y="287"/>
                </a:cxn>
                <a:cxn ang="0">
                  <a:pos x="146" y="292"/>
                </a:cxn>
                <a:cxn ang="0">
                  <a:pos x="45" y="292"/>
                </a:cxn>
                <a:cxn ang="0">
                  <a:pos x="28" y="287"/>
                </a:cxn>
                <a:cxn ang="0">
                  <a:pos x="11" y="278"/>
                </a:cxn>
                <a:cxn ang="0">
                  <a:pos x="2" y="263"/>
                </a:cxn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w="192" h="292">
                  <a:moveTo>
                    <a:pt x="191" y="247"/>
                  </a:moveTo>
                  <a:lnTo>
                    <a:pt x="189" y="263"/>
                  </a:lnTo>
                  <a:lnTo>
                    <a:pt x="179" y="278"/>
                  </a:lnTo>
                  <a:lnTo>
                    <a:pt x="165" y="287"/>
                  </a:lnTo>
                  <a:lnTo>
                    <a:pt x="146" y="292"/>
                  </a:lnTo>
                  <a:lnTo>
                    <a:pt x="45" y="292"/>
                  </a:lnTo>
                  <a:lnTo>
                    <a:pt x="28" y="287"/>
                  </a:lnTo>
                  <a:lnTo>
                    <a:pt x="11" y="278"/>
                  </a:lnTo>
                  <a:lnTo>
                    <a:pt x="2" y="263"/>
                  </a:lnTo>
                  <a:lnTo>
                    <a:pt x="0" y="24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6" name="Freeform 1204"/>
            <p:cNvSpPr>
              <a:spLocks/>
            </p:cNvSpPr>
            <p:nvPr/>
          </p:nvSpPr>
          <p:spPr bwMode="auto">
            <a:xfrm>
              <a:off x="3355" y="6905"/>
              <a:ext cx="0" cy="247"/>
            </a:xfrm>
            <a:custGeom>
              <a:avLst/>
              <a:gdLst/>
              <a:ahLst/>
              <a:cxnLst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h="247">
                  <a:moveTo>
                    <a:pt x="0" y="24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7" name="Freeform 1205"/>
            <p:cNvSpPr>
              <a:spLocks/>
            </p:cNvSpPr>
            <p:nvPr/>
          </p:nvSpPr>
          <p:spPr bwMode="auto">
            <a:xfrm>
              <a:off x="3171" y="6804"/>
              <a:ext cx="177" cy="0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0" y="0"/>
                </a:cxn>
              </a:cxnLst>
              <a:rect l="0" t="0" r="r" b="b"/>
              <a:pathLst>
                <a:path w="177">
                  <a:moveTo>
                    <a:pt x="17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8" name="Freeform 1206"/>
            <p:cNvSpPr>
              <a:spLocks/>
            </p:cNvSpPr>
            <p:nvPr/>
          </p:nvSpPr>
          <p:spPr bwMode="auto">
            <a:xfrm>
              <a:off x="3259" y="6792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599" name="Freeform 1207"/>
            <p:cNvSpPr>
              <a:spLocks/>
            </p:cNvSpPr>
            <p:nvPr/>
          </p:nvSpPr>
          <p:spPr bwMode="auto">
            <a:xfrm>
              <a:off x="3334" y="7396"/>
              <a:ext cx="216" cy="259"/>
            </a:xfrm>
            <a:custGeom>
              <a:avLst/>
              <a:gdLst/>
              <a:ahLst/>
              <a:cxnLst>
                <a:cxn ang="0">
                  <a:pos x="71" y="259"/>
                </a:cxn>
                <a:cxn ang="0">
                  <a:pos x="59" y="256"/>
                </a:cxn>
                <a:cxn ang="0">
                  <a:pos x="47" y="251"/>
                </a:cxn>
                <a:cxn ang="0">
                  <a:pos x="21" y="220"/>
                </a:cxn>
                <a:cxn ang="0">
                  <a:pos x="4" y="182"/>
                </a:cxn>
                <a:cxn ang="0">
                  <a:pos x="0" y="129"/>
                </a:cxn>
                <a:cxn ang="0">
                  <a:pos x="4" y="76"/>
                </a:cxn>
                <a:cxn ang="0">
                  <a:pos x="21" y="38"/>
                </a:cxn>
                <a:cxn ang="0">
                  <a:pos x="47" y="7"/>
                </a:cxn>
                <a:cxn ang="0">
                  <a:pos x="59" y="2"/>
                </a:cxn>
                <a:cxn ang="0">
                  <a:pos x="71" y="0"/>
                </a:cxn>
                <a:cxn ang="0">
                  <a:pos x="196" y="0"/>
                </a:cxn>
                <a:cxn ang="0">
                  <a:pos x="211" y="4"/>
                </a:cxn>
                <a:cxn ang="0">
                  <a:pos x="215" y="19"/>
                </a:cxn>
                <a:cxn ang="0">
                  <a:pos x="215" y="26"/>
                </a:cxn>
              </a:cxnLst>
              <a:rect l="0" t="0" r="r" b="b"/>
              <a:pathLst>
                <a:path w="216" h="259">
                  <a:moveTo>
                    <a:pt x="71" y="259"/>
                  </a:moveTo>
                  <a:lnTo>
                    <a:pt x="59" y="256"/>
                  </a:lnTo>
                  <a:lnTo>
                    <a:pt x="47" y="251"/>
                  </a:lnTo>
                  <a:lnTo>
                    <a:pt x="21" y="220"/>
                  </a:lnTo>
                  <a:lnTo>
                    <a:pt x="4" y="182"/>
                  </a:lnTo>
                  <a:lnTo>
                    <a:pt x="0" y="129"/>
                  </a:lnTo>
                  <a:lnTo>
                    <a:pt x="4" y="76"/>
                  </a:lnTo>
                  <a:lnTo>
                    <a:pt x="21" y="38"/>
                  </a:lnTo>
                  <a:lnTo>
                    <a:pt x="47" y="7"/>
                  </a:lnTo>
                  <a:lnTo>
                    <a:pt x="59" y="2"/>
                  </a:lnTo>
                  <a:lnTo>
                    <a:pt x="71" y="0"/>
                  </a:lnTo>
                  <a:lnTo>
                    <a:pt x="196" y="0"/>
                  </a:lnTo>
                  <a:lnTo>
                    <a:pt x="211" y="4"/>
                  </a:lnTo>
                  <a:lnTo>
                    <a:pt x="215" y="19"/>
                  </a:lnTo>
                  <a:lnTo>
                    <a:pt x="215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0" name="Freeform 1208"/>
            <p:cNvSpPr>
              <a:spLocks/>
            </p:cNvSpPr>
            <p:nvPr/>
          </p:nvSpPr>
          <p:spPr bwMode="auto">
            <a:xfrm>
              <a:off x="3550" y="7423"/>
              <a:ext cx="4" cy="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1" name="Freeform 1209"/>
            <p:cNvSpPr>
              <a:spLocks/>
            </p:cNvSpPr>
            <p:nvPr/>
          </p:nvSpPr>
          <p:spPr bwMode="auto">
            <a:xfrm>
              <a:off x="3554" y="7427"/>
              <a:ext cx="0" cy="1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h="197">
                  <a:moveTo>
                    <a:pt x="0" y="0"/>
                  </a:moveTo>
                  <a:lnTo>
                    <a:pt x="0" y="19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2" name="Freeform 1210"/>
            <p:cNvSpPr>
              <a:spLocks/>
            </p:cNvSpPr>
            <p:nvPr/>
          </p:nvSpPr>
          <p:spPr bwMode="auto">
            <a:xfrm>
              <a:off x="3550" y="7624"/>
              <a:ext cx="4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lnTo>
                    <a:pt x="2" y="2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3" name="Freeform 1211"/>
            <p:cNvSpPr>
              <a:spLocks/>
            </p:cNvSpPr>
            <p:nvPr/>
          </p:nvSpPr>
          <p:spPr bwMode="auto">
            <a:xfrm>
              <a:off x="3406" y="7629"/>
              <a:ext cx="144" cy="26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7"/>
                </a:cxn>
                <a:cxn ang="0">
                  <a:pos x="139" y="21"/>
                </a:cxn>
                <a:cxn ang="0">
                  <a:pos x="124" y="26"/>
                </a:cxn>
                <a:cxn ang="0">
                  <a:pos x="0" y="26"/>
                </a:cxn>
              </a:cxnLst>
              <a:rect l="0" t="0" r="r" b="b"/>
              <a:pathLst>
                <a:path w="144" h="26">
                  <a:moveTo>
                    <a:pt x="143" y="0"/>
                  </a:moveTo>
                  <a:lnTo>
                    <a:pt x="143" y="7"/>
                  </a:lnTo>
                  <a:lnTo>
                    <a:pt x="139" y="21"/>
                  </a:lnTo>
                  <a:lnTo>
                    <a:pt x="124" y="26"/>
                  </a:ln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4" name="Freeform 1212"/>
            <p:cNvSpPr>
              <a:spLocks/>
            </p:cNvSpPr>
            <p:nvPr/>
          </p:nvSpPr>
          <p:spPr bwMode="auto">
            <a:xfrm>
              <a:off x="3432" y="7634"/>
              <a:ext cx="94" cy="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0" y="0"/>
                </a:cxn>
              </a:cxnLst>
              <a:rect l="0" t="0" r="r" b="b"/>
              <a:pathLst>
                <a:path w="94">
                  <a:moveTo>
                    <a:pt x="9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5" name="Freeform 1213"/>
            <p:cNvSpPr>
              <a:spLocks/>
            </p:cNvSpPr>
            <p:nvPr/>
          </p:nvSpPr>
          <p:spPr bwMode="auto">
            <a:xfrm>
              <a:off x="3526" y="7624"/>
              <a:ext cx="9" cy="1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7" y="7"/>
                </a:cxn>
                <a:cxn ang="0">
                  <a:pos x="0" y="9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lnTo>
                    <a:pt x="7" y="7"/>
                  </a:lnTo>
                  <a:lnTo>
                    <a:pt x="0" y="9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6" name="Freeform 1214"/>
            <p:cNvSpPr>
              <a:spLocks/>
            </p:cNvSpPr>
            <p:nvPr/>
          </p:nvSpPr>
          <p:spPr bwMode="auto">
            <a:xfrm>
              <a:off x="3535" y="7427"/>
              <a:ext cx="0" cy="1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h="197">
                  <a:moveTo>
                    <a:pt x="0" y="0"/>
                  </a:moveTo>
                  <a:lnTo>
                    <a:pt x="0" y="19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7" name="Freeform 1215"/>
            <p:cNvSpPr>
              <a:spLocks/>
            </p:cNvSpPr>
            <p:nvPr/>
          </p:nvSpPr>
          <p:spPr bwMode="auto">
            <a:xfrm>
              <a:off x="3526" y="7415"/>
              <a:ext cx="9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"/>
                </a:cxn>
                <a:cxn ang="0">
                  <a:pos x="9" y="12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7" y="4"/>
                  </a:lnTo>
                  <a:lnTo>
                    <a:pt x="9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8" name="Freeform 1216"/>
            <p:cNvSpPr>
              <a:spLocks/>
            </p:cNvSpPr>
            <p:nvPr/>
          </p:nvSpPr>
          <p:spPr bwMode="auto">
            <a:xfrm>
              <a:off x="3432" y="7415"/>
              <a:ext cx="9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9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09" name="Freeform 1217"/>
            <p:cNvSpPr>
              <a:spLocks/>
            </p:cNvSpPr>
            <p:nvPr/>
          </p:nvSpPr>
          <p:spPr bwMode="auto">
            <a:xfrm>
              <a:off x="3454" y="7511"/>
              <a:ext cx="26" cy="2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4"/>
                </a:cxn>
                <a:cxn ang="0">
                  <a:pos x="26" y="14"/>
                </a:cxn>
                <a:cxn ang="0">
                  <a:pos x="21" y="23"/>
                </a:cxn>
                <a:cxn ang="0">
                  <a:pos x="11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1" y="0"/>
                </a:cxn>
              </a:cxnLst>
              <a:rect l="0" t="0" r="r" b="b"/>
              <a:pathLst>
                <a:path w="26" h="29">
                  <a:moveTo>
                    <a:pt x="11" y="0"/>
                  </a:moveTo>
                  <a:lnTo>
                    <a:pt x="21" y="4"/>
                  </a:lnTo>
                  <a:lnTo>
                    <a:pt x="26" y="14"/>
                  </a:lnTo>
                  <a:lnTo>
                    <a:pt x="21" y="23"/>
                  </a:lnTo>
                  <a:lnTo>
                    <a:pt x="11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0" name="Freeform 1218"/>
            <p:cNvSpPr>
              <a:spLocks/>
            </p:cNvSpPr>
            <p:nvPr/>
          </p:nvSpPr>
          <p:spPr bwMode="auto">
            <a:xfrm>
              <a:off x="3509" y="7432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1" name="Freeform 1219"/>
            <p:cNvSpPr>
              <a:spLocks/>
            </p:cNvSpPr>
            <p:nvPr/>
          </p:nvSpPr>
          <p:spPr bwMode="auto">
            <a:xfrm>
              <a:off x="3509" y="7605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7"/>
                </a:cxn>
                <a:cxn ang="0">
                  <a:pos x="9" y="11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7"/>
                  </a:lnTo>
                  <a:lnTo>
                    <a:pt x="9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2" name="Freeform 1220"/>
            <p:cNvSpPr>
              <a:spLocks/>
            </p:cNvSpPr>
            <p:nvPr/>
          </p:nvSpPr>
          <p:spPr bwMode="auto">
            <a:xfrm>
              <a:off x="3509" y="7519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7"/>
                </a:cxn>
                <a:cxn ang="0">
                  <a:pos x="9" y="11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7"/>
                  </a:lnTo>
                  <a:lnTo>
                    <a:pt x="9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3" name="Freeform 1221"/>
            <p:cNvSpPr>
              <a:spLocks/>
            </p:cNvSpPr>
            <p:nvPr/>
          </p:nvSpPr>
          <p:spPr bwMode="auto">
            <a:xfrm>
              <a:off x="3456" y="7516"/>
              <a:ext cx="19" cy="1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2"/>
                </a:cxn>
                <a:cxn ang="0">
                  <a:pos x="19" y="9"/>
                </a:cxn>
                <a:cxn ang="0">
                  <a:pos x="16" y="16"/>
                </a:cxn>
                <a:cxn ang="0">
                  <a:pos x="9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2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16" y="2"/>
                  </a:lnTo>
                  <a:lnTo>
                    <a:pt x="19" y="9"/>
                  </a:lnTo>
                  <a:lnTo>
                    <a:pt x="16" y="16"/>
                  </a:lnTo>
                  <a:lnTo>
                    <a:pt x="9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2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4" name="Freeform 1222"/>
            <p:cNvSpPr>
              <a:spLocks/>
            </p:cNvSpPr>
            <p:nvPr/>
          </p:nvSpPr>
          <p:spPr bwMode="auto">
            <a:xfrm>
              <a:off x="3355" y="7425"/>
              <a:ext cx="139" cy="202"/>
            </a:xfrm>
            <a:custGeom>
              <a:avLst/>
              <a:gdLst/>
              <a:ahLst/>
              <a:cxnLst>
                <a:cxn ang="0">
                  <a:pos x="16" y="172"/>
                </a:cxn>
                <a:cxn ang="0">
                  <a:pos x="4" y="141"/>
                </a:cxn>
                <a:cxn ang="0">
                  <a:pos x="0" y="100"/>
                </a:cxn>
                <a:cxn ang="0">
                  <a:pos x="4" y="59"/>
                </a:cxn>
                <a:cxn ang="0">
                  <a:pos x="16" y="28"/>
                </a:cxn>
                <a:cxn ang="0">
                  <a:pos x="38" y="4"/>
                </a:cxn>
                <a:cxn ang="0">
                  <a:pos x="59" y="0"/>
                </a:cxn>
                <a:cxn ang="0">
                  <a:pos x="105" y="4"/>
                </a:cxn>
                <a:cxn ang="0">
                  <a:pos x="127" y="28"/>
                </a:cxn>
                <a:cxn ang="0">
                  <a:pos x="136" y="59"/>
                </a:cxn>
                <a:cxn ang="0">
                  <a:pos x="139" y="100"/>
                </a:cxn>
                <a:cxn ang="0">
                  <a:pos x="136" y="141"/>
                </a:cxn>
                <a:cxn ang="0">
                  <a:pos x="127" y="172"/>
                </a:cxn>
                <a:cxn ang="0">
                  <a:pos x="105" y="194"/>
                </a:cxn>
                <a:cxn ang="0">
                  <a:pos x="59" y="201"/>
                </a:cxn>
                <a:cxn ang="0">
                  <a:pos x="38" y="194"/>
                </a:cxn>
                <a:cxn ang="0">
                  <a:pos x="16" y="172"/>
                </a:cxn>
              </a:cxnLst>
              <a:rect l="0" t="0" r="r" b="b"/>
              <a:pathLst>
                <a:path w="139" h="202">
                  <a:moveTo>
                    <a:pt x="16" y="172"/>
                  </a:moveTo>
                  <a:lnTo>
                    <a:pt x="4" y="141"/>
                  </a:lnTo>
                  <a:lnTo>
                    <a:pt x="0" y="100"/>
                  </a:lnTo>
                  <a:lnTo>
                    <a:pt x="4" y="59"/>
                  </a:lnTo>
                  <a:lnTo>
                    <a:pt x="16" y="28"/>
                  </a:lnTo>
                  <a:lnTo>
                    <a:pt x="38" y="4"/>
                  </a:lnTo>
                  <a:lnTo>
                    <a:pt x="59" y="0"/>
                  </a:lnTo>
                  <a:lnTo>
                    <a:pt x="105" y="4"/>
                  </a:lnTo>
                  <a:lnTo>
                    <a:pt x="127" y="28"/>
                  </a:lnTo>
                  <a:lnTo>
                    <a:pt x="136" y="59"/>
                  </a:lnTo>
                  <a:lnTo>
                    <a:pt x="139" y="100"/>
                  </a:lnTo>
                  <a:lnTo>
                    <a:pt x="136" y="141"/>
                  </a:lnTo>
                  <a:lnTo>
                    <a:pt x="127" y="172"/>
                  </a:lnTo>
                  <a:lnTo>
                    <a:pt x="105" y="194"/>
                  </a:lnTo>
                  <a:lnTo>
                    <a:pt x="59" y="201"/>
                  </a:lnTo>
                  <a:lnTo>
                    <a:pt x="38" y="194"/>
                  </a:lnTo>
                  <a:lnTo>
                    <a:pt x="16" y="172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5" name="Freeform 1223"/>
            <p:cNvSpPr>
              <a:spLocks/>
            </p:cNvSpPr>
            <p:nvPr/>
          </p:nvSpPr>
          <p:spPr bwMode="auto">
            <a:xfrm>
              <a:off x="3348" y="7411"/>
              <a:ext cx="192" cy="230"/>
            </a:xfrm>
            <a:custGeom>
              <a:avLst/>
              <a:gdLst/>
              <a:ahLst/>
              <a:cxnLst>
                <a:cxn ang="0">
                  <a:pos x="40" y="225"/>
                </a:cxn>
                <a:cxn ang="0">
                  <a:pos x="19" y="199"/>
                </a:cxn>
                <a:cxn ang="0">
                  <a:pos x="4" y="163"/>
                </a:cxn>
                <a:cxn ang="0">
                  <a:pos x="0" y="115"/>
                </a:cxn>
                <a:cxn ang="0">
                  <a:pos x="4" y="64"/>
                </a:cxn>
                <a:cxn ang="0">
                  <a:pos x="19" y="28"/>
                </a:cxn>
                <a:cxn ang="0">
                  <a:pos x="40" y="4"/>
                </a:cxn>
                <a:cxn ang="0">
                  <a:pos x="57" y="0"/>
                </a:cxn>
                <a:cxn ang="0">
                  <a:pos x="177" y="0"/>
                </a:cxn>
                <a:cxn ang="0">
                  <a:pos x="187" y="2"/>
                </a:cxn>
                <a:cxn ang="0">
                  <a:pos x="191" y="14"/>
                </a:cxn>
                <a:cxn ang="0">
                  <a:pos x="191" y="215"/>
                </a:cxn>
                <a:cxn ang="0">
                  <a:pos x="187" y="225"/>
                </a:cxn>
                <a:cxn ang="0">
                  <a:pos x="177" y="230"/>
                </a:cxn>
                <a:cxn ang="0">
                  <a:pos x="57" y="230"/>
                </a:cxn>
                <a:cxn ang="0">
                  <a:pos x="40" y="225"/>
                </a:cxn>
              </a:cxnLst>
              <a:rect l="0" t="0" r="r" b="b"/>
              <a:pathLst>
                <a:path w="192" h="230">
                  <a:moveTo>
                    <a:pt x="40" y="225"/>
                  </a:moveTo>
                  <a:lnTo>
                    <a:pt x="19" y="199"/>
                  </a:lnTo>
                  <a:lnTo>
                    <a:pt x="4" y="163"/>
                  </a:lnTo>
                  <a:lnTo>
                    <a:pt x="0" y="115"/>
                  </a:lnTo>
                  <a:lnTo>
                    <a:pt x="4" y="64"/>
                  </a:lnTo>
                  <a:lnTo>
                    <a:pt x="19" y="28"/>
                  </a:lnTo>
                  <a:lnTo>
                    <a:pt x="40" y="4"/>
                  </a:lnTo>
                  <a:lnTo>
                    <a:pt x="57" y="0"/>
                  </a:lnTo>
                  <a:lnTo>
                    <a:pt x="177" y="0"/>
                  </a:lnTo>
                  <a:lnTo>
                    <a:pt x="187" y="2"/>
                  </a:lnTo>
                  <a:lnTo>
                    <a:pt x="191" y="14"/>
                  </a:lnTo>
                  <a:lnTo>
                    <a:pt x="191" y="215"/>
                  </a:lnTo>
                  <a:lnTo>
                    <a:pt x="187" y="225"/>
                  </a:lnTo>
                  <a:lnTo>
                    <a:pt x="177" y="230"/>
                  </a:lnTo>
                  <a:lnTo>
                    <a:pt x="57" y="230"/>
                  </a:lnTo>
                  <a:lnTo>
                    <a:pt x="40" y="225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6" name="Freeform 1224"/>
            <p:cNvSpPr>
              <a:spLocks/>
            </p:cNvSpPr>
            <p:nvPr/>
          </p:nvSpPr>
          <p:spPr bwMode="auto">
            <a:xfrm>
              <a:off x="3554" y="7526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7" name="Freeform 1225"/>
            <p:cNvSpPr>
              <a:spLocks/>
            </p:cNvSpPr>
            <p:nvPr/>
          </p:nvSpPr>
          <p:spPr bwMode="auto">
            <a:xfrm>
              <a:off x="2832" y="11052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9" y="19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" y="9"/>
                  </a:lnTo>
                  <a:lnTo>
                    <a:pt x="9" y="19"/>
                  </a:ln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8" name="Freeform 1226"/>
            <p:cNvSpPr>
              <a:spLocks/>
            </p:cNvSpPr>
            <p:nvPr/>
          </p:nvSpPr>
          <p:spPr bwMode="auto">
            <a:xfrm>
              <a:off x="2986" y="11052"/>
              <a:ext cx="21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9" y="19"/>
                </a:cxn>
                <a:cxn ang="0">
                  <a:pos x="19" y="9"/>
                </a:cxn>
                <a:cxn ang="0">
                  <a:pos x="21" y="0"/>
                </a:cxn>
              </a:cxnLst>
              <a:rect l="0" t="0" r="r" b="b"/>
              <a:pathLst>
                <a:path w="21" h="22">
                  <a:moveTo>
                    <a:pt x="0" y="21"/>
                  </a:moveTo>
                  <a:lnTo>
                    <a:pt x="9" y="19"/>
                  </a:lnTo>
                  <a:lnTo>
                    <a:pt x="19" y="9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19" name="Freeform 1227"/>
            <p:cNvSpPr>
              <a:spLocks/>
            </p:cNvSpPr>
            <p:nvPr/>
          </p:nvSpPr>
          <p:spPr bwMode="auto">
            <a:xfrm>
              <a:off x="2830" y="11119"/>
              <a:ext cx="180" cy="0"/>
            </a:xfrm>
            <a:custGeom>
              <a:avLst/>
              <a:gdLst/>
              <a:ahLst/>
              <a:cxnLst>
                <a:cxn ang="0">
                  <a:pos x="179" y="0"/>
                </a:cxn>
                <a:cxn ang="0">
                  <a:pos x="0" y="0"/>
                </a:cxn>
              </a:cxnLst>
              <a:rect l="0" t="0" r="r" b="b"/>
              <a:pathLst>
                <a:path w="180">
                  <a:moveTo>
                    <a:pt x="17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0" name="Freeform 1228"/>
            <p:cNvSpPr>
              <a:spLocks/>
            </p:cNvSpPr>
            <p:nvPr/>
          </p:nvSpPr>
          <p:spPr bwMode="auto">
            <a:xfrm>
              <a:off x="3003" y="11191"/>
              <a:ext cx="12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2"/>
                </a:cxn>
                <a:cxn ang="0">
                  <a:pos x="7" y="14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2" h="14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2"/>
                  </a:lnTo>
                  <a:lnTo>
                    <a:pt x="7" y="14"/>
                  </a:lnTo>
                  <a:lnTo>
                    <a:pt x="11" y="12"/>
                  </a:lnTo>
                  <a:lnTo>
                    <a:pt x="11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1" name="Freeform 1229"/>
            <p:cNvSpPr>
              <a:spLocks/>
            </p:cNvSpPr>
            <p:nvPr/>
          </p:nvSpPr>
          <p:spPr bwMode="auto">
            <a:xfrm>
              <a:off x="2907" y="11016"/>
              <a:ext cx="5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2" y="0"/>
                </a:cxn>
              </a:cxnLst>
              <a:rect l="0" t="0" r="r" b="b"/>
              <a:pathLst>
                <a:path w="5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2" name="Freeform 1230"/>
            <p:cNvSpPr>
              <a:spLocks/>
            </p:cNvSpPr>
            <p:nvPr/>
          </p:nvSpPr>
          <p:spPr bwMode="auto">
            <a:xfrm>
              <a:off x="2912" y="11016"/>
              <a:ext cx="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3" name="Freeform 1231"/>
            <p:cNvSpPr>
              <a:spLocks/>
            </p:cNvSpPr>
            <p:nvPr/>
          </p:nvSpPr>
          <p:spPr bwMode="auto">
            <a:xfrm>
              <a:off x="2919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4" name="Freeform 1232"/>
            <p:cNvSpPr>
              <a:spLocks/>
            </p:cNvSpPr>
            <p:nvPr/>
          </p:nvSpPr>
          <p:spPr bwMode="auto">
            <a:xfrm>
              <a:off x="2948" y="1099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5" name="Freeform 1233"/>
            <p:cNvSpPr>
              <a:spLocks/>
            </p:cNvSpPr>
            <p:nvPr/>
          </p:nvSpPr>
          <p:spPr bwMode="auto">
            <a:xfrm>
              <a:off x="2921" y="11016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6" name="Freeform 1234"/>
            <p:cNvSpPr>
              <a:spLocks/>
            </p:cNvSpPr>
            <p:nvPr/>
          </p:nvSpPr>
          <p:spPr bwMode="auto">
            <a:xfrm>
              <a:off x="2948" y="1099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7" name="Freeform 1235"/>
            <p:cNvSpPr>
              <a:spLocks/>
            </p:cNvSpPr>
            <p:nvPr/>
          </p:nvSpPr>
          <p:spPr bwMode="auto">
            <a:xfrm>
              <a:off x="2921" y="11016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8" name="Freeform 1236"/>
            <p:cNvSpPr>
              <a:spLocks/>
            </p:cNvSpPr>
            <p:nvPr/>
          </p:nvSpPr>
          <p:spPr bwMode="auto">
            <a:xfrm>
              <a:off x="2948" y="10990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29" name="Freeform 1237"/>
            <p:cNvSpPr>
              <a:spLocks/>
            </p:cNvSpPr>
            <p:nvPr/>
          </p:nvSpPr>
          <p:spPr bwMode="auto">
            <a:xfrm>
              <a:off x="2921" y="11016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0" name="Freeform 1238"/>
            <p:cNvSpPr>
              <a:spLocks/>
            </p:cNvSpPr>
            <p:nvPr/>
          </p:nvSpPr>
          <p:spPr bwMode="auto">
            <a:xfrm>
              <a:off x="2948" y="1099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1" name="Freeform 1239"/>
            <p:cNvSpPr>
              <a:spLocks/>
            </p:cNvSpPr>
            <p:nvPr/>
          </p:nvSpPr>
          <p:spPr bwMode="auto">
            <a:xfrm>
              <a:off x="2924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2" name="Freeform 1240"/>
            <p:cNvSpPr>
              <a:spLocks/>
            </p:cNvSpPr>
            <p:nvPr/>
          </p:nvSpPr>
          <p:spPr bwMode="auto">
            <a:xfrm>
              <a:off x="2948" y="10992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3" name="Freeform 1241"/>
            <p:cNvSpPr>
              <a:spLocks/>
            </p:cNvSpPr>
            <p:nvPr/>
          </p:nvSpPr>
          <p:spPr bwMode="auto">
            <a:xfrm>
              <a:off x="2924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4" name="Freeform 1242"/>
            <p:cNvSpPr>
              <a:spLocks/>
            </p:cNvSpPr>
            <p:nvPr/>
          </p:nvSpPr>
          <p:spPr bwMode="auto">
            <a:xfrm>
              <a:off x="2948" y="10992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5" name="Freeform 1243"/>
            <p:cNvSpPr>
              <a:spLocks/>
            </p:cNvSpPr>
            <p:nvPr/>
          </p:nvSpPr>
          <p:spPr bwMode="auto">
            <a:xfrm>
              <a:off x="2926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6" name="Freeform 1244"/>
            <p:cNvSpPr>
              <a:spLocks/>
            </p:cNvSpPr>
            <p:nvPr/>
          </p:nvSpPr>
          <p:spPr bwMode="auto">
            <a:xfrm>
              <a:off x="2948" y="109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7" name="Freeform 1245"/>
            <p:cNvSpPr>
              <a:spLocks/>
            </p:cNvSpPr>
            <p:nvPr/>
          </p:nvSpPr>
          <p:spPr bwMode="auto">
            <a:xfrm>
              <a:off x="2926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8" name="Freeform 1246"/>
            <p:cNvSpPr>
              <a:spLocks/>
            </p:cNvSpPr>
            <p:nvPr/>
          </p:nvSpPr>
          <p:spPr bwMode="auto">
            <a:xfrm>
              <a:off x="2948" y="109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39" name="Freeform 1247"/>
            <p:cNvSpPr>
              <a:spLocks/>
            </p:cNvSpPr>
            <p:nvPr/>
          </p:nvSpPr>
          <p:spPr bwMode="auto">
            <a:xfrm>
              <a:off x="2926" y="11016"/>
              <a:ext cx="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0" name="Freeform 1248"/>
            <p:cNvSpPr>
              <a:spLocks/>
            </p:cNvSpPr>
            <p:nvPr/>
          </p:nvSpPr>
          <p:spPr bwMode="auto">
            <a:xfrm>
              <a:off x="2945" y="10994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1" name="Freeform 1249"/>
            <p:cNvSpPr>
              <a:spLocks/>
            </p:cNvSpPr>
            <p:nvPr/>
          </p:nvSpPr>
          <p:spPr bwMode="auto">
            <a:xfrm>
              <a:off x="2928" y="11016"/>
              <a:ext cx="3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2" name="Freeform 1250"/>
            <p:cNvSpPr>
              <a:spLocks/>
            </p:cNvSpPr>
            <p:nvPr/>
          </p:nvSpPr>
          <p:spPr bwMode="auto">
            <a:xfrm>
              <a:off x="2945" y="10997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3" name="Freeform 1251"/>
            <p:cNvSpPr>
              <a:spLocks/>
            </p:cNvSpPr>
            <p:nvPr/>
          </p:nvSpPr>
          <p:spPr bwMode="auto">
            <a:xfrm>
              <a:off x="2928" y="11014"/>
              <a:ext cx="3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4" name="Freeform 1252"/>
            <p:cNvSpPr>
              <a:spLocks/>
            </p:cNvSpPr>
            <p:nvPr/>
          </p:nvSpPr>
          <p:spPr bwMode="auto">
            <a:xfrm>
              <a:off x="2945" y="10997"/>
              <a:ext cx="5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7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5" name="Freeform 1253"/>
            <p:cNvSpPr>
              <a:spLocks/>
            </p:cNvSpPr>
            <p:nvPr/>
          </p:nvSpPr>
          <p:spPr bwMode="auto">
            <a:xfrm>
              <a:off x="2931" y="11014"/>
              <a:ext cx="2" cy="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6" name="Freeform 1254"/>
            <p:cNvSpPr>
              <a:spLocks/>
            </p:cNvSpPr>
            <p:nvPr/>
          </p:nvSpPr>
          <p:spPr bwMode="auto">
            <a:xfrm>
              <a:off x="2943" y="10997"/>
              <a:ext cx="7" cy="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7" name="Freeform 1255"/>
            <p:cNvSpPr>
              <a:spLocks/>
            </p:cNvSpPr>
            <p:nvPr/>
          </p:nvSpPr>
          <p:spPr bwMode="auto">
            <a:xfrm>
              <a:off x="2931" y="11011"/>
              <a:ext cx="7" cy="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4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8" name="Freeform 1256"/>
            <p:cNvSpPr>
              <a:spLocks/>
            </p:cNvSpPr>
            <p:nvPr/>
          </p:nvSpPr>
          <p:spPr bwMode="auto">
            <a:xfrm>
              <a:off x="2933" y="10999"/>
              <a:ext cx="17" cy="1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  <a:lnTo>
                    <a:pt x="16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49" name="Freeform 1257"/>
            <p:cNvSpPr>
              <a:spLocks/>
            </p:cNvSpPr>
            <p:nvPr/>
          </p:nvSpPr>
          <p:spPr bwMode="auto">
            <a:xfrm>
              <a:off x="2933" y="10999"/>
              <a:ext cx="19" cy="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6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0" name="Freeform 1258"/>
            <p:cNvSpPr>
              <a:spLocks/>
            </p:cNvSpPr>
            <p:nvPr/>
          </p:nvSpPr>
          <p:spPr bwMode="auto">
            <a:xfrm>
              <a:off x="2936" y="1100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4"/>
                </a:cxn>
                <a:cxn ang="0">
                  <a:pos x="16" y="0"/>
                </a:cxn>
                <a:cxn ang="0">
                  <a:pos x="2" y="14"/>
                </a:cxn>
                <a:cxn ang="0">
                  <a:pos x="16" y="2"/>
                </a:cxn>
                <a:cxn ang="0">
                  <a:pos x="2" y="14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14"/>
                  </a:lnTo>
                  <a:lnTo>
                    <a:pt x="16" y="0"/>
                  </a:lnTo>
                  <a:lnTo>
                    <a:pt x="2" y="14"/>
                  </a:lnTo>
                  <a:lnTo>
                    <a:pt x="16" y="2"/>
                  </a:lnTo>
                  <a:lnTo>
                    <a:pt x="2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1" name="Freeform 1259"/>
            <p:cNvSpPr>
              <a:spLocks/>
            </p:cNvSpPr>
            <p:nvPr/>
          </p:nvSpPr>
          <p:spPr bwMode="auto">
            <a:xfrm>
              <a:off x="2940" y="11004"/>
              <a:ext cx="12" cy="1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11" y="2"/>
                </a:cxn>
                <a:cxn ang="0">
                  <a:pos x="2" y="12"/>
                </a:cxn>
                <a:cxn ang="0">
                  <a:pos x="11" y="2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lnTo>
                    <a:pt x="0" y="12"/>
                  </a:lnTo>
                  <a:lnTo>
                    <a:pt x="11" y="2"/>
                  </a:lnTo>
                  <a:lnTo>
                    <a:pt x="2" y="12"/>
                  </a:lnTo>
                  <a:lnTo>
                    <a:pt x="11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2" name="Freeform 1260"/>
            <p:cNvSpPr>
              <a:spLocks/>
            </p:cNvSpPr>
            <p:nvPr/>
          </p:nvSpPr>
          <p:spPr bwMode="auto">
            <a:xfrm>
              <a:off x="2945" y="11009"/>
              <a:ext cx="10" cy="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"/>
                </a:cxn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3" name="Freeform 1261"/>
            <p:cNvSpPr>
              <a:spLocks/>
            </p:cNvSpPr>
            <p:nvPr/>
          </p:nvSpPr>
          <p:spPr bwMode="auto">
            <a:xfrm>
              <a:off x="2948" y="11009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2"/>
                </a:cxn>
                <a:cxn ang="0">
                  <a:pos x="2" y="7"/>
                </a:cxn>
                <a:cxn ang="0">
                  <a:pos x="7" y="2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  <a:lnTo>
                    <a:pt x="7" y="2"/>
                  </a:lnTo>
                  <a:lnTo>
                    <a:pt x="2" y="7"/>
                  </a:lnTo>
                  <a:lnTo>
                    <a:pt x="7" y="2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4" name="Freeform 1262"/>
            <p:cNvSpPr>
              <a:spLocks/>
            </p:cNvSpPr>
            <p:nvPr/>
          </p:nvSpPr>
          <p:spPr bwMode="auto">
            <a:xfrm>
              <a:off x="2950" y="11014"/>
              <a:ext cx="5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5" name="Freeform 1263"/>
            <p:cNvSpPr>
              <a:spLocks/>
            </p:cNvSpPr>
            <p:nvPr/>
          </p:nvSpPr>
          <p:spPr bwMode="auto">
            <a:xfrm>
              <a:off x="2955" y="1101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6" name="Freeform 1264"/>
            <p:cNvSpPr>
              <a:spLocks/>
            </p:cNvSpPr>
            <p:nvPr/>
          </p:nvSpPr>
          <p:spPr bwMode="auto">
            <a:xfrm>
              <a:off x="2902" y="11014"/>
              <a:ext cx="5" cy="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4" y="0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7" name="Freeform 1265"/>
            <p:cNvSpPr>
              <a:spLocks/>
            </p:cNvSpPr>
            <p:nvPr/>
          </p:nvSpPr>
          <p:spPr bwMode="auto">
            <a:xfrm>
              <a:off x="2897" y="11011"/>
              <a:ext cx="7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7" y="2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7" h="5">
                  <a:moveTo>
                    <a:pt x="4" y="4"/>
                  </a:moveTo>
                  <a:lnTo>
                    <a:pt x="7" y="2"/>
                  </a:lnTo>
                  <a:lnTo>
                    <a:pt x="2" y="4"/>
                  </a:lnTo>
                  <a:lnTo>
                    <a:pt x="7" y="0"/>
                  </a:lnTo>
                  <a:lnTo>
                    <a:pt x="0" y="4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8" name="Freeform 1266"/>
            <p:cNvSpPr>
              <a:spLocks/>
            </p:cNvSpPr>
            <p:nvPr/>
          </p:nvSpPr>
          <p:spPr bwMode="auto">
            <a:xfrm>
              <a:off x="2895" y="11011"/>
              <a:ext cx="7" cy="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4"/>
                </a:cxn>
                <a:cxn ang="0">
                  <a:pos x="7" y="0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59" name="Freeform 1267"/>
            <p:cNvSpPr>
              <a:spLocks/>
            </p:cNvSpPr>
            <p:nvPr/>
          </p:nvSpPr>
          <p:spPr bwMode="auto">
            <a:xfrm>
              <a:off x="2890" y="11009"/>
              <a:ext cx="10" cy="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" y="7"/>
                </a:cxn>
                <a:cxn ang="0">
                  <a:pos x="9" y="0"/>
                </a:cxn>
                <a:cxn ang="0">
                  <a:pos x="0" y="7"/>
                </a:cxn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10" h="7">
                  <a:moveTo>
                    <a:pt x="9" y="0"/>
                  </a:moveTo>
                  <a:lnTo>
                    <a:pt x="2" y="7"/>
                  </a:lnTo>
                  <a:lnTo>
                    <a:pt x="9" y="0"/>
                  </a:lnTo>
                  <a:lnTo>
                    <a:pt x="0" y="7"/>
                  </a:lnTo>
                  <a:lnTo>
                    <a:pt x="9" y="0"/>
                  </a:lnTo>
                  <a:lnTo>
                    <a:pt x="0" y="7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0" name="Freeform 1268"/>
            <p:cNvSpPr>
              <a:spLocks/>
            </p:cNvSpPr>
            <p:nvPr/>
          </p:nvSpPr>
          <p:spPr bwMode="auto">
            <a:xfrm>
              <a:off x="2885" y="11006"/>
              <a:ext cx="12" cy="1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9"/>
                </a:cxn>
                <a:cxn ang="0">
                  <a:pos x="11" y="0"/>
                </a:cxn>
                <a:cxn ang="0">
                  <a:pos x="0" y="9"/>
                </a:cxn>
                <a:cxn ang="0">
                  <a:pos x="11" y="0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lnTo>
                    <a:pt x="2" y="9"/>
                  </a:lnTo>
                  <a:lnTo>
                    <a:pt x="11" y="0"/>
                  </a:lnTo>
                  <a:lnTo>
                    <a:pt x="0" y="9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1" name="Freeform 1269"/>
            <p:cNvSpPr>
              <a:spLocks/>
            </p:cNvSpPr>
            <p:nvPr/>
          </p:nvSpPr>
          <p:spPr bwMode="auto">
            <a:xfrm>
              <a:off x="2883" y="11004"/>
              <a:ext cx="14" cy="1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2"/>
                </a:cxn>
                <a:cxn ang="0">
                  <a:pos x="11" y="0"/>
                </a:cxn>
                <a:cxn ang="0">
                  <a:pos x="0" y="12"/>
                </a:cxn>
              </a:cxnLst>
              <a:rect l="0" t="0" r="r" b="b"/>
              <a:pathLst>
                <a:path w="14" h="12">
                  <a:moveTo>
                    <a:pt x="14" y="0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0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2" name="Freeform 1270"/>
            <p:cNvSpPr>
              <a:spLocks/>
            </p:cNvSpPr>
            <p:nvPr/>
          </p:nvSpPr>
          <p:spPr bwMode="auto">
            <a:xfrm>
              <a:off x="2883" y="11002"/>
              <a:ext cx="12" cy="12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0" y="12"/>
                </a:cxn>
                <a:cxn ang="0">
                  <a:pos x="11" y="0"/>
                </a:cxn>
                <a:cxn ang="0">
                  <a:pos x="2" y="9"/>
                </a:cxn>
                <a:cxn ang="0">
                  <a:pos x="11" y="0"/>
                </a:cxn>
                <a:cxn ang="0">
                  <a:pos x="2" y="7"/>
                </a:cxn>
              </a:cxnLst>
              <a:rect l="0" t="0" r="r" b="b"/>
              <a:pathLst>
                <a:path w="12" h="12">
                  <a:moveTo>
                    <a:pt x="11" y="2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2" y="9"/>
                  </a:lnTo>
                  <a:lnTo>
                    <a:pt x="11" y="0"/>
                  </a:lnTo>
                  <a:lnTo>
                    <a:pt x="2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3" name="Freeform 1271"/>
            <p:cNvSpPr>
              <a:spLocks/>
            </p:cNvSpPr>
            <p:nvPr/>
          </p:nvSpPr>
          <p:spPr bwMode="auto">
            <a:xfrm>
              <a:off x="2885" y="10997"/>
              <a:ext cx="7" cy="9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0" y="9"/>
                </a:cxn>
                <a:cxn ang="0">
                  <a:pos x="7" y="2"/>
                </a:cxn>
                <a:cxn ang="0">
                  <a:pos x="2" y="7"/>
                </a:cxn>
                <a:cxn ang="0">
                  <a:pos x="7" y="0"/>
                </a:cxn>
                <a:cxn ang="0">
                  <a:pos x="2" y="4"/>
                </a:cxn>
              </a:cxnLst>
              <a:rect l="0" t="0" r="r" b="b"/>
              <a:pathLst>
                <a:path w="7" h="9">
                  <a:moveTo>
                    <a:pt x="7" y="2"/>
                  </a:moveTo>
                  <a:lnTo>
                    <a:pt x="0" y="9"/>
                  </a:lnTo>
                  <a:lnTo>
                    <a:pt x="7" y="2"/>
                  </a:lnTo>
                  <a:lnTo>
                    <a:pt x="2" y="7"/>
                  </a:lnTo>
                  <a:lnTo>
                    <a:pt x="7" y="0"/>
                  </a:ln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4" name="Freeform 1272"/>
            <p:cNvSpPr>
              <a:spLocks/>
            </p:cNvSpPr>
            <p:nvPr/>
          </p:nvSpPr>
          <p:spPr bwMode="auto">
            <a:xfrm>
              <a:off x="2888" y="10994"/>
              <a:ext cx="4" cy="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0" y="2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5" name="Freeform 1273"/>
            <p:cNvSpPr>
              <a:spLocks/>
            </p:cNvSpPr>
            <p:nvPr/>
          </p:nvSpPr>
          <p:spPr bwMode="auto">
            <a:xfrm>
              <a:off x="2890" y="109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6" name="Freeform 1274"/>
            <p:cNvSpPr>
              <a:spLocks/>
            </p:cNvSpPr>
            <p:nvPr/>
          </p:nvSpPr>
          <p:spPr bwMode="auto">
            <a:xfrm>
              <a:off x="2890" y="10990"/>
              <a:ext cx="2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7" name="Freeform 1275"/>
            <p:cNvSpPr>
              <a:spLocks/>
            </p:cNvSpPr>
            <p:nvPr/>
          </p:nvSpPr>
          <p:spPr bwMode="auto">
            <a:xfrm>
              <a:off x="2883" y="10990"/>
              <a:ext cx="9" cy="2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26"/>
                </a:cxn>
              </a:cxnLst>
              <a:rect l="0" t="0" r="r" b="b"/>
              <a:pathLst>
                <a:path w="9" h="26">
                  <a:moveTo>
                    <a:pt x="9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8" name="Freeform 1276"/>
            <p:cNvSpPr>
              <a:spLocks/>
            </p:cNvSpPr>
            <p:nvPr/>
          </p:nvSpPr>
          <p:spPr bwMode="auto">
            <a:xfrm>
              <a:off x="2948" y="10990"/>
              <a:ext cx="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6"/>
                </a:cxn>
              </a:cxnLst>
              <a:rect l="0" t="0" r="r" b="b"/>
              <a:pathLst>
                <a:path w="9" h="26">
                  <a:moveTo>
                    <a:pt x="0" y="0"/>
                  </a:moveTo>
                  <a:lnTo>
                    <a:pt x="9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69" name="Freeform 1277"/>
            <p:cNvSpPr>
              <a:spLocks/>
            </p:cNvSpPr>
            <p:nvPr/>
          </p:nvSpPr>
          <p:spPr bwMode="auto">
            <a:xfrm>
              <a:off x="2892" y="10990"/>
              <a:ext cx="56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4"/>
                </a:cxn>
                <a:cxn ang="0">
                  <a:pos x="11" y="24"/>
                </a:cxn>
                <a:cxn ang="0">
                  <a:pos x="26" y="26"/>
                </a:cxn>
                <a:cxn ang="0">
                  <a:pos x="40" y="24"/>
                </a:cxn>
                <a:cxn ang="0">
                  <a:pos x="52" y="14"/>
                </a:cxn>
                <a:cxn ang="0">
                  <a:pos x="55" y="0"/>
                </a:cxn>
              </a:cxnLst>
              <a:rect l="0" t="0" r="r" b="b"/>
              <a:pathLst>
                <a:path w="56" h="26">
                  <a:moveTo>
                    <a:pt x="0" y="0"/>
                  </a:moveTo>
                  <a:lnTo>
                    <a:pt x="2" y="14"/>
                  </a:lnTo>
                  <a:lnTo>
                    <a:pt x="11" y="24"/>
                  </a:lnTo>
                  <a:lnTo>
                    <a:pt x="26" y="26"/>
                  </a:lnTo>
                  <a:lnTo>
                    <a:pt x="40" y="24"/>
                  </a:lnTo>
                  <a:lnTo>
                    <a:pt x="52" y="14"/>
                  </a:ln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0" name="Freeform 1278"/>
            <p:cNvSpPr>
              <a:spLocks/>
            </p:cNvSpPr>
            <p:nvPr/>
          </p:nvSpPr>
          <p:spPr bwMode="auto">
            <a:xfrm>
              <a:off x="2883" y="11016"/>
              <a:ext cx="74" cy="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7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1" name="Freeform 1279"/>
            <p:cNvSpPr>
              <a:spLocks/>
            </p:cNvSpPr>
            <p:nvPr/>
          </p:nvSpPr>
          <p:spPr bwMode="auto">
            <a:xfrm>
              <a:off x="2847" y="11028"/>
              <a:ext cx="21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1"/>
                </a:cxn>
                <a:cxn ang="0">
                  <a:pos x="9" y="19"/>
                </a:cxn>
                <a:cxn ang="0">
                  <a:pos x="21" y="23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lnTo>
                    <a:pt x="2" y="11"/>
                  </a:lnTo>
                  <a:lnTo>
                    <a:pt x="9" y="19"/>
                  </a:lnTo>
                  <a:lnTo>
                    <a:pt x="21" y="23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2" name="Freeform 1280"/>
            <p:cNvSpPr>
              <a:spLocks/>
            </p:cNvSpPr>
            <p:nvPr/>
          </p:nvSpPr>
          <p:spPr bwMode="auto">
            <a:xfrm>
              <a:off x="2847" y="10850"/>
              <a:ext cx="146" cy="202"/>
            </a:xfrm>
            <a:custGeom>
              <a:avLst/>
              <a:gdLst/>
              <a:ahLst/>
              <a:cxnLst>
                <a:cxn ang="0">
                  <a:pos x="124" y="201"/>
                </a:cxn>
                <a:cxn ang="0">
                  <a:pos x="134" y="196"/>
                </a:cxn>
                <a:cxn ang="0">
                  <a:pos x="143" y="189"/>
                </a:cxn>
                <a:cxn ang="0">
                  <a:pos x="146" y="177"/>
                </a:cxn>
                <a:cxn ang="0">
                  <a:pos x="146" y="21"/>
                </a:cxn>
                <a:cxn ang="0">
                  <a:pos x="143" y="11"/>
                </a:cxn>
                <a:cxn ang="0">
                  <a:pos x="134" y="2"/>
                </a:cxn>
                <a:cxn ang="0">
                  <a:pos x="124" y="0"/>
                </a:cxn>
                <a:cxn ang="0">
                  <a:pos x="21" y="0"/>
                </a:cxn>
                <a:cxn ang="0">
                  <a:pos x="9" y="2"/>
                </a:cxn>
                <a:cxn ang="0">
                  <a:pos x="2" y="11"/>
                </a:cxn>
                <a:cxn ang="0">
                  <a:pos x="0" y="21"/>
                </a:cxn>
                <a:cxn ang="0">
                  <a:pos x="0" y="177"/>
                </a:cxn>
              </a:cxnLst>
              <a:rect l="0" t="0" r="r" b="b"/>
              <a:pathLst>
                <a:path w="146" h="202">
                  <a:moveTo>
                    <a:pt x="124" y="201"/>
                  </a:moveTo>
                  <a:lnTo>
                    <a:pt x="134" y="196"/>
                  </a:lnTo>
                  <a:lnTo>
                    <a:pt x="143" y="189"/>
                  </a:lnTo>
                  <a:lnTo>
                    <a:pt x="146" y="177"/>
                  </a:lnTo>
                  <a:lnTo>
                    <a:pt x="146" y="21"/>
                  </a:lnTo>
                  <a:lnTo>
                    <a:pt x="143" y="11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21" y="0"/>
                  </a:lnTo>
                  <a:lnTo>
                    <a:pt x="9" y="2"/>
                  </a:lnTo>
                  <a:lnTo>
                    <a:pt x="2" y="11"/>
                  </a:lnTo>
                  <a:lnTo>
                    <a:pt x="0" y="21"/>
                  </a:lnTo>
                  <a:lnTo>
                    <a:pt x="0" y="17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3" name="Freeform 1281"/>
            <p:cNvSpPr>
              <a:spLocks/>
            </p:cNvSpPr>
            <p:nvPr/>
          </p:nvSpPr>
          <p:spPr bwMode="auto">
            <a:xfrm>
              <a:off x="2868" y="11052"/>
              <a:ext cx="104" cy="0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0"/>
                </a:cxn>
              </a:cxnLst>
              <a:rect l="0" t="0" r="r" b="b"/>
              <a:pathLst>
                <a:path w="104">
                  <a:moveTo>
                    <a:pt x="10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4" name="Freeform 1282"/>
            <p:cNvSpPr>
              <a:spLocks/>
            </p:cNvSpPr>
            <p:nvPr/>
          </p:nvSpPr>
          <p:spPr bwMode="auto">
            <a:xfrm>
              <a:off x="2854" y="11074"/>
              <a:ext cx="132" cy="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0"/>
                </a:cxn>
              </a:cxnLst>
              <a:rect l="0" t="0" r="r" b="b"/>
              <a:pathLst>
                <a:path w="132">
                  <a:moveTo>
                    <a:pt x="13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5" name="Freeform 1283"/>
            <p:cNvSpPr>
              <a:spLocks/>
            </p:cNvSpPr>
            <p:nvPr/>
          </p:nvSpPr>
          <p:spPr bwMode="auto">
            <a:xfrm>
              <a:off x="2801" y="11193"/>
              <a:ext cx="2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4"/>
                </a:cxn>
                <a:cxn ang="0">
                  <a:pos x="14" y="23"/>
                </a:cxn>
                <a:cxn ang="0">
                  <a:pos x="28" y="28"/>
                </a:cxn>
              </a:cxnLst>
              <a:rect l="0" t="0" r="r" b="b"/>
              <a:pathLst>
                <a:path w="29" h="29">
                  <a:moveTo>
                    <a:pt x="0" y="0"/>
                  </a:moveTo>
                  <a:lnTo>
                    <a:pt x="4" y="14"/>
                  </a:lnTo>
                  <a:lnTo>
                    <a:pt x="14" y="23"/>
                  </a:lnTo>
                  <a:lnTo>
                    <a:pt x="28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6" name="Freeform 1284"/>
            <p:cNvSpPr>
              <a:spLocks/>
            </p:cNvSpPr>
            <p:nvPr/>
          </p:nvSpPr>
          <p:spPr bwMode="auto">
            <a:xfrm>
              <a:off x="2801" y="11119"/>
              <a:ext cx="29" cy="2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4" y="4"/>
                </a:cxn>
                <a:cxn ang="0">
                  <a:pos x="4" y="14"/>
                </a:cxn>
                <a:cxn ang="0">
                  <a:pos x="0" y="28"/>
                </a:cxn>
              </a:cxnLst>
              <a:rect l="0" t="0" r="r" b="b"/>
              <a:pathLst>
                <a:path w="29" h="29">
                  <a:moveTo>
                    <a:pt x="28" y="0"/>
                  </a:moveTo>
                  <a:lnTo>
                    <a:pt x="14" y="4"/>
                  </a:lnTo>
                  <a:lnTo>
                    <a:pt x="4" y="14"/>
                  </a:ln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7" name="Freeform 1285"/>
            <p:cNvSpPr>
              <a:spLocks/>
            </p:cNvSpPr>
            <p:nvPr/>
          </p:nvSpPr>
          <p:spPr bwMode="auto">
            <a:xfrm>
              <a:off x="3010" y="11119"/>
              <a:ext cx="26" cy="29"/>
            </a:xfrm>
            <a:custGeom>
              <a:avLst/>
              <a:gdLst/>
              <a:ahLst/>
              <a:cxnLst>
                <a:cxn ang="0">
                  <a:pos x="26" y="28"/>
                </a:cxn>
                <a:cxn ang="0">
                  <a:pos x="23" y="14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26" h="29">
                  <a:moveTo>
                    <a:pt x="26" y="28"/>
                  </a:moveTo>
                  <a:lnTo>
                    <a:pt x="23" y="14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8" name="Freeform 1286"/>
            <p:cNvSpPr>
              <a:spLocks/>
            </p:cNvSpPr>
            <p:nvPr/>
          </p:nvSpPr>
          <p:spPr bwMode="auto">
            <a:xfrm>
              <a:off x="3010" y="11193"/>
              <a:ext cx="26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1" y="23"/>
                </a:cxn>
                <a:cxn ang="0">
                  <a:pos x="23" y="14"/>
                </a:cxn>
                <a:cxn ang="0">
                  <a:pos x="26" y="0"/>
                </a:cxn>
              </a:cxnLst>
              <a:rect l="0" t="0" r="r" b="b"/>
              <a:pathLst>
                <a:path w="26" h="29">
                  <a:moveTo>
                    <a:pt x="0" y="28"/>
                  </a:moveTo>
                  <a:lnTo>
                    <a:pt x="11" y="23"/>
                  </a:lnTo>
                  <a:lnTo>
                    <a:pt x="23" y="14"/>
                  </a:lnTo>
                  <a:lnTo>
                    <a:pt x="26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79" name="Freeform 1287"/>
            <p:cNvSpPr>
              <a:spLocks/>
            </p:cNvSpPr>
            <p:nvPr/>
          </p:nvSpPr>
          <p:spPr bwMode="auto">
            <a:xfrm>
              <a:off x="2801" y="11148"/>
              <a:ext cx="0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0" name="Freeform 1288"/>
            <p:cNvSpPr>
              <a:spLocks/>
            </p:cNvSpPr>
            <p:nvPr/>
          </p:nvSpPr>
          <p:spPr bwMode="auto">
            <a:xfrm>
              <a:off x="3036" y="11148"/>
              <a:ext cx="0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1" name="Freeform 1289"/>
            <p:cNvSpPr>
              <a:spLocks/>
            </p:cNvSpPr>
            <p:nvPr/>
          </p:nvSpPr>
          <p:spPr bwMode="auto">
            <a:xfrm>
              <a:off x="2823" y="10826"/>
              <a:ext cx="192" cy="293"/>
            </a:xfrm>
            <a:custGeom>
              <a:avLst/>
              <a:gdLst/>
              <a:ahLst/>
              <a:cxnLst>
                <a:cxn ang="0">
                  <a:pos x="191" y="45"/>
                </a:cxn>
                <a:cxn ang="0">
                  <a:pos x="189" y="28"/>
                </a:cxn>
                <a:cxn ang="0">
                  <a:pos x="179" y="14"/>
                </a:cxn>
                <a:cxn ang="0">
                  <a:pos x="165" y="4"/>
                </a:cxn>
                <a:cxn ang="0">
                  <a:pos x="148" y="0"/>
                </a:cxn>
                <a:cxn ang="0">
                  <a:pos x="45" y="0"/>
                </a:cxn>
                <a:cxn ang="0">
                  <a:pos x="28" y="4"/>
                </a:cxn>
                <a:cxn ang="0">
                  <a:pos x="14" y="14"/>
                </a:cxn>
                <a:cxn ang="0">
                  <a:pos x="4" y="28"/>
                </a:cxn>
                <a:cxn ang="0">
                  <a:pos x="0" y="45"/>
                </a:cxn>
                <a:cxn ang="0">
                  <a:pos x="0" y="292"/>
                </a:cxn>
              </a:cxnLst>
              <a:rect l="0" t="0" r="r" b="b"/>
              <a:pathLst>
                <a:path w="192" h="293">
                  <a:moveTo>
                    <a:pt x="191" y="45"/>
                  </a:moveTo>
                  <a:lnTo>
                    <a:pt x="189" y="28"/>
                  </a:lnTo>
                  <a:lnTo>
                    <a:pt x="179" y="14"/>
                  </a:lnTo>
                  <a:lnTo>
                    <a:pt x="165" y="4"/>
                  </a:lnTo>
                  <a:lnTo>
                    <a:pt x="148" y="0"/>
                  </a:lnTo>
                  <a:lnTo>
                    <a:pt x="45" y="0"/>
                  </a:ln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0" y="29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2" name="Freeform 1290"/>
            <p:cNvSpPr>
              <a:spLocks/>
            </p:cNvSpPr>
            <p:nvPr/>
          </p:nvSpPr>
          <p:spPr bwMode="auto">
            <a:xfrm>
              <a:off x="3015" y="10872"/>
              <a:ext cx="0" cy="2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7"/>
                </a:cxn>
              </a:cxnLst>
              <a:rect l="0" t="0" r="r" b="b"/>
              <a:pathLst>
                <a:path h="247">
                  <a:moveTo>
                    <a:pt x="0" y="0"/>
                  </a:moveTo>
                  <a:lnTo>
                    <a:pt x="0" y="24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3" name="Freeform 1291"/>
            <p:cNvSpPr>
              <a:spLocks/>
            </p:cNvSpPr>
            <p:nvPr/>
          </p:nvSpPr>
          <p:spPr bwMode="auto">
            <a:xfrm>
              <a:off x="2830" y="11222"/>
              <a:ext cx="180" cy="0"/>
            </a:xfrm>
            <a:custGeom>
              <a:avLst/>
              <a:gdLst/>
              <a:ahLst/>
              <a:cxnLst>
                <a:cxn ang="0">
                  <a:pos x="179" y="0"/>
                </a:cxn>
                <a:cxn ang="0">
                  <a:pos x="0" y="0"/>
                </a:cxn>
              </a:cxnLst>
              <a:rect l="0" t="0" r="r" b="b"/>
              <a:pathLst>
                <a:path w="180">
                  <a:moveTo>
                    <a:pt x="17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4" name="Freeform 1292"/>
            <p:cNvSpPr>
              <a:spLocks/>
            </p:cNvSpPr>
            <p:nvPr/>
          </p:nvSpPr>
          <p:spPr bwMode="auto">
            <a:xfrm>
              <a:off x="2919" y="1123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5" name="Freeform 1293"/>
            <p:cNvSpPr>
              <a:spLocks/>
            </p:cNvSpPr>
            <p:nvPr/>
          </p:nvSpPr>
          <p:spPr bwMode="auto">
            <a:xfrm>
              <a:off x="2993" y="10368"/>
              <a:ext cx="216" cy="25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9" y="2"/>
                </a:cxn>
                <a:cxn ang="0">
                  <a:pos x="47" y="7"/>
                </a:cxn>
                <a:cxn ang="0">
                  <a:pos x="21" y="38"/>
                </a:cxn>
                <a:cxn ang="0">
                  <a:pos x="7" y="76"/>
                </a:cxn>
                <a:cxn ang="0">
                  <a:pos x="0" y="129"/>
                </a:cxn>
                <a:cxn ang="0">
                  <a:pos x="7" y="182"/>
                </a:cxn>
                <a:cxn ang="0">
                  <a:pos x="21" y="223"/>
                </a:cxn>
                <a:cxn ang="0">
                  <a:pos x="47" y="251"/>
                </a:cxn>
                <a:cxn ang="0">
                  <a:pos x="59" y="259"/>
                </a:cxn>
                <a:cxn ang="0">
                  <a:pos x="74" y="259"/>
                </a:cxn>
                <a:cxn ang="0">
                  <a:pos x="196" y="259"/>
                </a:cxn>
                <a:cxn ang="0">
                  <a:pos x="211" y="254"/>
                </a:cxn>
                <a:cxn ang="0">
                  <a:pos x="215" y="239"/>
                </a:cxn>
                <a:cxn ang="0">
                  <a:pos x="215" y="232"/>
                </a:cxn>
              </a:cxnLst>
              <a:rect l="0" t="0" r="r" b="b"/>
              <a:pathLst>
                <a:path w="216" h="259">
                  <a:moveTo>
                    <a:pt x="74" y="0"/>
                  </a:moveTo>
                  <a:lnTo>
                    <a:pt x="59" y="2"/>
                  </a:lnTo>
                  <a:lnTo>
                    <a:pt x="47" y="7"/>
                  </a:lnTo>
                  <a:lnTo>
                    <a:pt x="21" y="38"/>
                  </a:lnTo>
                  <a:lnTo>
                    <a:pt x="7" y="76"/>
                  </a:lnTo>
                  <a:lnTo>
                    <a:pt x="0" y="129"/>
                  </a:lnTo>
                  <a:lnTo>
                    <a:pt x="7" y="182"/>
                  </a:lnTo>
                  <a:lnTo>
                    <a:pt x="21" y="223"/>
                  </a:lnTo>
                  <a:lnTo>
                    <a:pt x="47" y="251"/>
                  </a:lnTo>
                  <a:lnTo>
                    <a:pt x="59" y="259"/>
                  </a:lnTo>
                  <a:lnTo>
                    <a:pt x="74" y="259"/>
                  </a:lnTo>
                  <a:lnTo>
                    <a:pt x="196" y="259"/>
                  </a:lnTo>
                  <a:lnTo>
                    <a:pt x="211" y="254"/>
                  </a:lnTo>
                  <a:lnTo>
                    <a:pt x="215" y="239"/>
                  </a:lnTo>
                  <a:lnTo>
                    <a:pt x="215" y="23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6" name="Freeform 1294"/>
            <p:cNvSpPr>
              <a:spLocks/>
            </p:cNvSpPr>
            <p:nvPr/>
          </p:nvSpPr>
          <p:spPr bwMode="auto">
            <a:xfrm>
              <a:off x="3209" y="10596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2" y="2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7" name="Freeform 1295"/>
            <p:cNvSpPr>
              <a:spLocks/>
            </p:cNvSpPr>
            <p:nvPr/>
          </p:nvSpPr>
          <p:spPr bwMode="auto">
            <a:xfrm>
              <a:off x="3214" y="10399"/>
              <a:ext cx="0" cy="197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0" y="0"/>
                </a:cxn>
              </a:cxnLst>
              <a:rect l="0" t="0" r="r" b="b"/>
              <a:pathLst>
                <a:path h="197">
                  <a:moveTo>
                    <a:pt x="0" y="19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8" name="Freeform 1296"/>
            <p:cNvSpPr>
              <a:spLocks/>
            </p:cNvSpPr>
            <p:nvPr/>
          </p:nvSpPr>
          <p:spPr bwMode="auto">
            <a:xfrm>
              <a:off x="3209" y="10395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89" name="Freeform 1297"/>
            <p:cNvSpPr>
              <a:spLocks/>
            </p:cNvSpPr>
            <p:nvPr/>
          </p:nvSpPr>
          <p:spPr bwMode="auto">
            <a:xfrm>
              <a:off x="3067" y="10368"/>
              <a:ext cx="142" cy="27"/>
            </a:xfrm>
            <a:custGeom>
              <a:avLst/>
              <a:gdLst/>
              <a:ahLst/>
              <a:cxnLst>
                <a:cxn ang="0">
                  <a:pos x="141" y="26"/>
                </a:cxn>
                <a:cxn ang="0">
                  <a:pos x="141" y="19"/>
                </a:cxn>
                <a:cxn ang="0">
                  <a:pos x="136" y="4"/>
                </a:cxn>
                <a:cxn ang="0">
                  <a:pos x="122" y="0"/>
                </a:cxn>
                <a:cxn ang="0">
                  <a:pos x="0" y="0"/>
                </a:cxn>
              </a:cxnLst>
              <a:rect l="0" t="0" r="r" b="b"/>
              <a:pathLst>
                <a:path w="142" h="27">
                  <a:moveTo>
                    <a:pt x="141" y="26"/>
                  </a:moveTo>
                  <a:lnTo>
                    <a:pt x="141" y="19"/>
                  </a:lnTo>
                  <a:lnTo>
                    <a:pt x="136" y="4"/>
                  </a:lnTo>
                  <a:lnTo>
                    <a:pt x="122" y="0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0" name="Freeform 1298"/>
            <p:cNvSpPr>
              <a:spLocks/>
            </p:cNvSpPr>
            <p:nvPr/>
          </p:nvSpPr>
          <p:spPr bwMode="auto">
            <a:xfrm>
              <a:off x="3091" y="10390"/>
              <a:ext cx="94" cy="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0" y="0"/>
                </a:cxn>
              </a:cxnLst>
              <a:rect l="0" t="0" r="r" b="b"/>
              <a:pathLst>
                <a:path w="94">
                  <a:moveTo>
                    <a:pt x="9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1" name="Freeform 1299"/>
            <p:cNvSpPr>
              <a:spLocks/>
            </p:cNvSpPr>
            <p:nvPr/>
          </p:nvSpPr>
          <p:spPr bwMode="auto">
            <a:xfrm>
              <a:off x="3185" y="10390"/>
              <a:ext cx="12" cy="9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12" h="9">
                  <a:moveTo>
                    <a:pt x="11" y="9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2" name="Freeform 1300"/>
            <p:cNvSpPr>
              <a:spLocks/>
            </p:cNvSpPr>
            <p:nvPr/>
          </p:nvSpPr>
          <p:spPr bwMode="auto">
            <a:xfrm>
              <a:off x="3197" y="10399"/>
              <a:ext cx="0" cy="197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0" y="0"/>
                </a:cxn>
              </a:cxnLst>
              <a:rect l="0" t="0" r="r" b="b"/>
              <a:pathLst>
                <a:path h="197">
                  <a:moveTo>
                    <a:pt x="0" y="19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3" name="Freeform 1301"/>
            <p:cNvSpPr>
              <a:spLocks/>
            </p:cNvSpPr>
            <p:nvPr/>
          </p:nvSpPr>
          <p:spPr bwMode="auto">
            <a:xfrm>
              <a:off x="3185" y="10596"/>
              <a:ext cx="12" cy="1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7" y="7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0" y="11"/>
                  </a:moveTo>
                  <a:lnTo>
                    <a:pt x="7" y="7"/>
                  </a:lnTo>
                  <a:lnTo>
                    <a:pt x="1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4" name="Freeform 1302"/>
            <p:cNvSpPr>
              <a:spLocks/>
            </p:cNvSpPr>
            <p:nvPr/>
          </p:nvSpPr>
          <p:spPr bwMode="auto">
            <a:xfrm>
              <a:off x="3091" y="10608"/>
              <a:ext cx="9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9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5" name="Freeform 1303"/>
            <p:cNvSpPr>
              <a:spLocks/>
            </p:cNvSpPr>
            <p:nvPr/>
          </p:nvSpPr>
          <p:spPr bwMode="auto">
            <a:xfrm>
              <a:off x="3113" y="10483"/>
              <a:ext cx="26" cy="29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24" y="4"/>
                </a:cxn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  <a:cxn ang="0">
                  <a:pos x="4" y="23"/>
                </a:cxn>
                <a:cxn ang="0">
                  <a:pos x="14" y="28"/>
                </a:cxn>
              </a:cxnLst>
              <a:rect l="0" t="0" r="r" b="b"/>
              <a:pathLst>
                <a:path w="26" h="29">
                  <a:moveTo>
                    <a:pt x="14" y="28"/>
                  </a:moveTo>
                  <a:lnTo>
                    <a:pt x="24" y="23"/>
                  </a:lnTo>
                  <a:lnTo>
                    <a:pt x="26" y="14"/>
                  </a:lnTo>
                  <a:lnTo>
                    <a:pt x="24" y="4"/>
                  </a:lnTo>
                  <a:lnTo>
                    <a:pt x="14" y="0"/>
                  </a:lnTo>
                  <a:lnTo>
                    <a:pt x="4" y="4"/>
                  </a:lnTo>
                  <a:lnTo>
                    <a:pt x="0" y="14"/>
                  </a:lnTo>
                  <a:lnTo>
                    <a:pt x="4" y="23"/>
                  </a:lnTo>
                  <a:lnTo>
                    <a:pt x="14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6" name="Freeform 1304"/>
            <p:cNvSpPr>
              <a:spLocks/>
            </p:cNvSpPr>
            <p:nvPr/>
          </p:nvSpPr>
          <p:spPr bwMode="auto">
            <a:xfrm>
              <a:off x="3168" y="10579"/>
              <a:ext cx="12" cy="12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9" y="9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2" y="9"/>
                </a:cxn>
                <a:cxn ang="0">
                  <a:pos x="4" y="12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lnTo>
                    <a:pt x="9" y="9"/>
                  </a:lnTo>
                  <a:lnTo>
                    <a:pt x="11" y="4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9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7" name="Freeform 1305"/>
            <p:cNvSpPr>
              <a:spLocks/>
            </p:cNvSpPr>
            <p:nvPr/>
          </p:nvSpPr>
          <p:spPr bwMode="auto">
            <a:xfrm>
              <a:off x="3168" y="10407"/>
              <a:ext cx="12" cy="12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9" y="9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2" y="9"/>
                </a:cxn>
                <a:cxn ang="0">
                  <a:pos x="4" y="12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lnTo>
                    <a:pt x="9" y="9"/>
                  </a:lnTo>
                  <a:lnTo>
                    <a:pt x="11" y="4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9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8" name="Freeform 1306"/>
            <p:cNvSpPr>
              <a:spLocks/>
            </p:cNvSpPr>
            <p:nvPr/>
          </p:nvSpPr>
          <p:spPr bwMode="auto">
            <a:xfrm>
              <a:off x="3168" y="10493"/>
              <a:ext cx="12" cy="1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9" y="9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2" y="9"/>
                </a:cxn>
                <a:cxn ang="0">
                  <a:pos x="4" y="11"/>
                </a:cxn>
              </a:cxnLst>
              <a:rect l="0" t="0" r="r" b="b"/>
              <a:pathLst>
                <a:path w="12" h="12">
                  <a:moveTo>
                    <a:pt x="4" y="11"/>
                  </a:moveTo>
                  <a:lnTo>
                    <a:pt x="9" y="9"/>
                  </a:lnTo>
                  <a:lnTo>
                    <a:pt x="11" y="4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9"/>
                  </a:lnTo>
                  <a:lnTo>
                    <a:pt x="4" y="11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699" name="Freeform 1307"/>
            <p:cNvSpPr>
              <a:spLocks/>
            </p:cNvSpPr>
            <p:nvPr/>
          </p:nvSpPr>
          <p:spPr bwMode="auto">
            <a:xfrm>
              <a:off x="3118" y="10488"/>
              <a:ext cx="19" cy="19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6" y="16"/>
                </a:cxn>
                <a:cxn ang="0">
                  <a:pos x="19" y="9"/>
                </a:cxn>
                <a:cxn ang="0">
                  <a:pos x="16" y="2"/>
                </a:cxn>
                <a:cxn ang="0">
                  <a:pos x="9" y="0"/>
                </a:cxn>
                <a:cxn ang="0">
                  <a:pos x="2" y="2"/>
                </a:cxn>
                <a:cxn ang="0">
                  <a:pos x="0" y="9"/>
                </a:cxn>
                <a:cxn ang="0">
                  <a:pos x="2" y="16"/>
                </a:cxn>
                <a:cxn ang="0">
                  <a:pos x="9" y="19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lnTo>
                    <a:pt x="16" y="16"/>
                  </a:lnTo>
                  <a:lnTo>
                    <a:pt x="19" y="9"/>
                  </a:lnTo>
                  <a:lnTo>
                    <a:pt x="16" y="2"/>
                  </a:lnTo>
                  <a:lnTo>
                    <a:pt x="9" y="0"/>
                  </a:lnTo>
                  <a:lnTo>
                    <a:pt x="2" y="2"/>
                  </a:lnTo>
                  <a:lnTo>
                    <a:pt x="0" y="9"/>
                  </a:lnTo>
                  <a:lnTo>
                    <a:pt x="2" y="16"/>
                  </a:lnTo>
                  <a:lnTo>
                    <a:pt x="9" y="19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0" name="Freeform 1308"/>
            <p:cNvSpPr>
              <a:spLocks/>
            </p:cNvSpPr>
            <p:nvPr/>
          </p:nvSpPr>
          <p:spPr bwMode="auto">
            <a:xfrm>
              <a:off x="3015" y="10397"/>
              <a:ext cx="139" cy="202"/>
            </a:xfrm>
            <a:custGeom>
              <a:avLst/>
              <a:gdLst/>
              <a:ahLst/>
              <a:cxnLst>
                <a:cxn ang="0">
                  <a:pos x="16" y="28"/>
                </a:cxn>
                <a:cxn ang="0">
                  <a:pos x="4" y="59"/>
                </a:cxn>
                <a:cxn ang="0">
                  <a:pos x="0" y="100"/>
                </a:cxn>
                <a:cxn ang="0">
                  <a:pos x="4" y="141"/>
                </a:cxn>
                <a:cxn ang="0">
                  <a:pos x="16" y="172"/>
                </a:cxn>
                <a:cxn ang="0">
                  <a:pos x="38" y="196"/>
                </a:cxn>
                <a:cxn ang="0">
                  <a:pos x="59" y="201"/>
                </a:cxn>
                <a:cxn ang="0">
                  <a:pos x="107" y="196"/>
                </a:cxn>
                <a:cxn ang="0">
                  <a:pos x="129" y="172"/>
                </a:cxn>
                <a:cxn ang="0">
                  <a:pos x="136" y="141"/>
                </a:cxn>
                <a:cxn ang="0">
                  <a:pos x="139" y="100"/>
                </a:cxn>
                <a:cxn ang="0">
                  <a:pos x="136" y="59"/>
                </a:cxn>
                <a:cxn ang="0">
                  <a:pos x="129" y="28"/>
                </a:cxn>
                <a:cxn ang="0">
                  <a:pos x="107" y="7"/>
                </a:cxn>
                <a:cxn ang="0">
                  <a:pos x="59" y="0"/>
                </a:cxn>
                <a:cxn ang="0">
                  <a:pos x="38" y="7"/>
                </a:cxn>
                <a:cxn ang="0">
                  <a:pos x="16" y="28"/>
                </a:cxn>
              </a:cxnLst>
              <a:rect l="0" t="0" r="r" b="b"/>
              <a:pathLst>
                <a:path w="139" h="202">
                  <a:moveTo>
                    <a:pt x="16" y="28"/>
                  </a:moveTo>
                  <a:lnTo>
                    <a:pt x="4" y="59"/>
                  </a:lnTo>
                  <a:lnTo>
                    <a:pt x="0" y="100"/>
                  </a:lnTo>
                  <a:lnTo>
                    <a:pt x="4" y="141"/>
                  </a:lnTo>
                  <a:lnTo>
                    <a:pt x="16" y="172"/>
                  </a:lnTo>
                  <a:lnTo>
                    <a:pt x="38" y="196"/>
                  </a:lnTo>
                  <a:lnTo>
                    <a:pt x="59" y="201"/>
                  </a:lnTo>
                  <a:lnTo>
                    <a:pt x="107" y="196"/>
                  </a:lnTo>
                  <a:lnTo>
                    <a:pt x="129" y="172"/>
                  </a:lnTo>
                  <a:lnTo>
                    <a:pt x="136" y="141"/>
                  </a:lnTo>
                  <a:lnTo>
                    <a:pt x="139" y="100"/>
                  </a:lnTo>
                  <a:lnTo>
                    <a:pt x="136" y="59"/>
                  </a:lnTo>
                  <a:lnTo>
                    <a:pt x="129" y="28"/>
                  </a:lnTo>
                  <a:lnTo>
                    <a:pt x="107" y="7"/>
                  </a:lnTo>
                  <a:lnTo>
                    <a:pt x="59" y="0"/>
                  </a:lnTo>
                  <a:lnTo>
                    <a:pt x="38" y="7"/>
                  </a:lnTo>
                  <a:lnTo>
                    <a:pt x="16" y="28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1" name="Freeform 1309"/>
            <p:cNvSpPr>
              <a:spLocks/>
            </p:cNvSpPr>
            <p:nvPr/>
          </p:nvSpPr>
          <p:spPr bwMode="auto">
            <a:xfrm>
              <a:off x="3007" y="10383"/>
              <a:ext cx="192" cy="230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19" y="31"/>
                </a:cxn>
                <a:cxn ang="0">
                  <a:pos x="4" y="67"/>
                </a:cxn>
                <a:cxn ang="0">
                  <a:pos x="0" y="115"/>
                </a:cxn>
                <a:cxn ang="0">
                  <a:pos x="4" y="165"/>
                </a:cxn>
                <a:cxn ang="0">
                  <a:pos x="19" y="201"/>
                </a:cxn>
                <a:cxn ang="0">
                  <a:pos x="40" y="225"/>
                </a:cxn>
                <a:cxn ang="0">
                  <a:pos x="59" y="230"/>
                </a:cxn>
                <a:cxn ang="0">
                  <a:pos x="177" y="230"/>
                </a:cxn>
                <a:cxn ang="0">
                  <a:pos x="187" y="227"/>
                </a:cxn>
                <a:cxn ang="0">
                  <a:pos x="191" y="215"/>
                </a:cxn>
                <a:cxn ang="0">
                  <a:pos x="191" y="14"/>
                </a:cxn>
                <a:cxn ang="0">
                  <a:pos x="187" y="4"/>
                </a:cxn>
                <a:cxn ang="0">
                  <a:pos x="177" y="0"/>
                </a:cxn>
                <a:cxn ang="0">
                  <a:pos x="59" y="0"/>
                </a:cxn>
                <a:cxn ang="0">
                  <a:pos x="40" y="4"/>
                </a:cxn>
              </a:cxnLst>
              <a:rect l="0" t="0" r="r" b="b"/>
              <a:pathLst>
                <a:path w="192" h="230">
                  <a:moveTo>
                    <a:pt x="40" y="4"/>
                  </a:moveTo>
                  <a:lnTo>
                    <a:pt x="19" y="31"/>
                  </a:lnTo>
                  <a:lnTo>
                    <a:pt x="4" y="67"/>
                  </a:lnTo>
                  <a:lnTo>
                    <a:pt x="0" y="115"/>
                  </a:lnTo>
                  <a:lnTo>
                    <a:pt x="4" y="165"/>
                  </a:lnTo>
                  <a:lnTo>
                    <a:pt x="19" y="201"/>
                  </a:lnTo>
                  <a:lnTo>
                    <a:pt x="40" y="225"/>
                  </a:lnTo>
                  <a:lnTo>
                    <a:pt x="59" y="230"/>
                  </a:lnTo>
                  <a:lnTo>
                    <a:pt x="177" y="230"/>
                  </a:lnTo>
                  <a:lnTo>
                    <a:pt x="187" y="227"/>
                  </a:lnTo>
                  <a:lnTo>
                    <a:pt x="191" y="215"/>
                  </a:lnTo>
                  <a:lnTo>
                    <a:pt x="191" y="14"/>
                  </a:lnTo>
                  <a:lnTo>
                    <a:pt x="187" y="4"/>
                  </a:lnTo>
                  <a:lnTo>
                    <a:pt x="177" y="0"/>
                  </a:lnTo>
                  <a:lnTo>
                    <a:pt x="59" y="0"/>
                  </a:lnTo>
                  <a:lnTo>
                    <a:pt x="40" y="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2" name="Freeform 1310"/>
            <p:cNvSpPr>
              <a:spLocks/>
            </p:cNvSpPr>
            <p:nvPr/>
          </p:nvSpPr>
          <p:spPr bwMode="auto">
            <a:xfrm>
              <a:off x="3214" y="1049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3" name="Freeform 1311"/>
            <p:cNvSpPr>
              <a:spLocks/>
            </p:cNvSpPr>
            <p:nvPr/>
          </p:nvSpPr>
          <p:spPr bwMode="auto">
            <a:xfrm>
              <a:off x="3171" y="6530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2"/>
                </a:cxn>
                <a:cxn ang="0">
                  <a:pos x="11" y="19"/>
                </a:cxn>
                <a:cxn ang="0">
                  <a:pos x="23" y="24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4" y="12"/>
                  </a:lnTo>
                  <a:lnTo>
                    <a:pt x="11" y="19"/>
                  </a:lnTo>
                  <a:lnTo>
                    <a:pt x="23" y="2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4" name="Freeform 1312"/>
            <p:cNvSpPr>
              <a:spLocks/>
            </p:cNvSpPr>
            <p:nvPr/>
          </p:nvSpPr>
          <p:spPr bwMode="auto">
            <a:xfrm>
              <a:off x="3324" y="6530"/>
              <a:ext cx="24" cy="2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1" y="19"/>
                </a:cxn>
                <a:cxn ang="0">
                  <a:pos x="19" y="12"/>
                </a:cxn>
                <a:cxn ang="0">
                  <a:pos x="23" y="0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lnTo>
                    <a:pt x="11" y="19"/>
                  </a:lnTo>
                  <a:lnTo>
                    <a:pt x="19" y="12"/>
                  </a:lnTo>
                  <a:lnTo>
                    <a:pt x="2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5" name="Freeform 1313"/>
            <p:cNvSpPr>
              <a:spLocks/>
            </p:cNvSpPr>
            <p:nvPr/>
          </p:nvSpPr>
          <p:spPr bwMode="auto">
            <a:xfrm>
              <a:off x="3171" y="6598"/>
              <a:ext cx="177" cy="0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0" y="0"/>
                </a:cxn>
              </a:cxnLst>
              <a:rect l="0" t="0" r="r" b="b"/>
              <a:pathLst>
                <a:path w="177">
                  <a:moveTo>
                    <a:pt x="17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6" name="Freeform 1314"/>
            <p:cNvSpPr>
              <a:spLocks/>
            </p:cNvSpPr>
            <p:nvPr/>
          </p:nvSpPr>
          <p:spPr bwMode="auto">
            <a:xfrm>
              <a:off x="3341" y="6672"/>
              <a:ext cx="14" cy="1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1" y="12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2"/>
                  </a:lnTo>
                  <a:lnTo>
                    <a:pt x="7" y="12"/>
                  </a:lnTo>
                  <a:lnTo>
                    <a:pt x="11" y="12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7" name="Freeform 1315"/>
            <p:cNvSpPr>
              <a:spLocks/>
            </p:cNvSpPr>
            <p:nvPr/>
          </p:nvSpPr>
          <p:spPr bwMode="auto">
            <a:xfrm>
              <a:off x="3245" y="64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8" name="Freeform 1316"/>
            <p:cNvSpPr>
              <a:spLocks/>
            </p:cNvSpPr>
            <p:nvPr/>
          </p:nvSpPr>
          <p:spPr bwMode="auto">
            <a:xfrm>
              <a:off x="3247" y="6494"/>
              <a:ext cx="5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09" name="Freeform 1317"/>
            <p:cNvSpPr>
              <a:spLocks/>
            </p:cNvSpPr>
            <p:nvPr/>
          </p:nvSpPr>
          <p:spPr bwMode="auto">
            <a:xfrm>
              <a:off x="3252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0" name="Freeform 1318"/>
            <p:cNvSpPr>
              <a:spLocks/>
            </p:cNvSpPr>
            <p:nvPr/>
          </p:nvSpPr>
          <p:spPr bwMode="auto">
            <a:xfrm>
              <a:off x="3257" y="649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1" name="Freeform 1319"/>
            <p:cNvSpPr>
              <a:spLocks/>
            </p:cNvSpPr>
            <p:nvPr/>
          </p:nvSpPr>
          <p:spPr bwMode="auto">
            <a:xfrm>
              <a:off x="3259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2" name="Freeform 1320"/>
            <p:cNvSpPr>
              <a:spLocks/>
            </p:cNvSpPr>
            <p:nvPr/>
          </p:nvSpPr>
          <p:spPr bwMode="auto">
            <a:xfrm>
              <a:off x="3288" y="6468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3" name="Freeform 1321"/>
            <p:cNvSpPr>
              <a:spLocks/>
            </p:cNvSpPr>
            <p:nvPr/>
          </p:nvSpPr>
          <p:spPr bwMode="auto">
            <a:xfrm>
              <a:off x="3259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4" name="Freeform 1322"/>
            <p:cNvSpPr>
              <a:spLocks/>
            </p:cNvSpPr>
            <p:nvPr/>
          </p:nvSpPr>
          <p:spPr bwMode="auto">
            <a:xfrm>
              <a:off x="3288" y="6470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5" name="Freeform 1323"/>
            <p:cNvSpPr>
              <a:spLocks/>
            </p:cNvSpPr>
            <p:nvPr/>
          </p:nvSpPr>
          <p:spPr bwMode="auto">
            <a:xfrm>
              <a:off x="3262" y="649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6" name="Freeform 1324"/>
            <p:cNvSpPr>
              <a:spLocks/>
            </p:cNvSpPr>
            <p:nvPr/>
          </p:nvSpPr>
          <p:spPr bwMode="auto">
            <a:xfrm>
              <a:off x="3288" y="6470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7" name="Freeform 1325"/>
            <p:cNvSpPr>
              <a:spLocks/>
            </p:cNvSpPr>
            <p:nvPr/>
          </p:nvSpPr>
          <p:spPr bwMode="auto">
            <a:xfrm>
              <a:off x="3262" y="649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8" name="Freeform 1326"/>
            <p:cNvSpPr>
              <a:spLocks/>
            </p:cNvSpPr>
            <p:nvPr/>
          </p:nvSpPr>
          <p:spPr bwMode="auto">
            <a:xfrm>
              <a:off x="3288" y="6470"/>
              <a:ext cx="0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19" name="Freeform 1327"/>
            <p:cNvSpPr>
              <a:spLocks/>
            </p:cNvSpPr>
            <p:nvPr/>
          </p:nvSpPr>
          <p:spPr bwMode="auto">
            <a:xfrm>
              <a:off x="3264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0" name="Freeform 1328"/>
            <p:cNvSpPr>
              <a:spLocks/>
            </p:cNvSpPr>
            <p:nvPr/>
          </p:nvSpPr>
          <p:spPr bwMode="auto">
            <a:xfrm>
              <a:off x="3288" y="647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1" name="Freeform 1329"/>
            <p:cNvSpPr>
              <a:spLocks/>
            </p:cNvSpPr>
            <p:nvPr/>
          </p:nvSpPr>
          <p:spPr bwMode="auto">
            <a:xfrm>
              <a:off x="3264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2" name="Freeform 1330"/>
            <p:cNvSpPr>
              <a:spLocks/>
            </p:cNvSpPr>
            <p:nvPr/>
          </p:nvSpPr>
          <p:spPr bwMode="auto">
            <a:xfrm>
              <a:off x="3288" y="6473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3" name="Freeform 1331"/>
            <p:cNvSpPr>
              <a:spLocks/>
            </p:cNvSpPr>
            <p:nvPr/>
          </p:nvSpPr>
          <p:spPr bwMode="auto">
            <a:xfrm>
              <a:off x="3264" y="6497"/>
              <a:ext cx="3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4" name="Freeform 1332"/>
            <p:cNvSpPr>
              <a:spLocks/>
            </p:cNvSpPr>
            <p:nvPr/>
          </p:nvSpPr>
          <p:spPr bwMode="auto">
            <a:xfrm>
              <a:off x="3286" y="6473"/>
              <a:ext cx="5" cy="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5" name="Freeform 1333"/>
            <p:cNvSpPr>
              <a:spLocks/>
            </p:cNvSpPr>
            <p:nvPr/>
          </p:nvSpPr>
          <p:spPr bwMode="auto">
            <a:xfrm>
              <a:off x="3267" y="649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6" name="Freeform 1334"/>
            <p:cNvSpPr>
              <a:spLocks/>
            </p:cNvSpPr>
            <p:nvPr/>
          </p:nvSpPr>
          <p:spPr bwMode="auto">
            <a:xfrm>
              <a:off x="3286" y="6475"/>
              <a:ext cx="5" cy="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7" name="Freeform 1335"/>
            <p:cNvSpPr>
              <a:spLocks/>
            </p:cNvSpPr>
            <p:nvPr/>
          </p:nvSpPr>
          <p:spPr bwMode="auto">
            <a:xfrm>
              <a:off x="3267" y="64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8" name="Freeform 1336"/>
            <p:cNvSpPr>
              <a:spLocks/>
            </p:cNvSpPr>
            <p:nvPr/>
          </p:nvSpPr>
          <p:spPr bwMode="auto">
            <a:xfrm>
              <a:off x="3286" y="6475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29" name="Freeform 1337"/>
            <p:cNvSpPr>
              <a:spLocks/>
            </p:cNvSpPr>
            <p:nvPr/>
          </p:nvSpPr>
          <p:spPr bwMode="auto">
            <a:xfrm>
              <a:off x="3269" y="6494"/>
              <a:ext cx="0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0" name="Freeform 1338"/>
            <p:cNvSpPr>
              <a:spLocks/>
            </p:cNvSpPr>
            <p:nvPr/>
          </p:nvSpPr>
          <p:spPr bwMode="auto">
            <a:xfrm>
              <a:off x="3286" y="6475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1" name="Freeform 1339"/>
            <p:cNvSpPr>
              <a:spLocks/>
            </p:cNvSpPr>
            <p:nvPr/>
          </p:nvSpPr>
          <p:spPr bwMode="auto">
            <a:xfrm>
              <a:off x="3269" y="64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2" name="Freeform 1340"/>
            <p:cNvSpPr>
              <a:spLocks/>
            </p:cNvSpPr>
            <p:nvPr/>
          </p:nvSpPr>
          <p:spPr bwMode="auto">
            <a:xfrm>
              <a:off x="3283" y="6478"/>
              <a:ext cx="8" cy="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4"/>
                </a:cxn>
              </a:cxnLst>
              <a:rect l="0" t="0" r="r" b="b"/>
              <a:pathLst>
                <a:path w="8" h="4">
                  <a:moveTo>
                    <a:pt x="7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3" name="Freeform 1341"/>
            <p:cNvSpPr>
              <a:spLocks/>
            </p:cNvSpPr>
            <p:nvPr/>
          </p:nvSpPr>
          <p:spPr bwMode="auto">
            <a:xfrm>
              <a:off x="3269" y="6492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4" name="Freeform 1342"/>
            <p:cNvSpPr>
              <a:spLocks/>
            </p:cNvSpPr>
            <p:nvPr/>
          </p:nvSpPr>
          <p:spPr bwMode="auto">
            <a:xfrm>
              <a:off x="3281" y="6478"/>
              <a:ext cx="10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lnTo>
                    <a:pt x="0" y="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5" name="Freeform 1343"/>
            <p:cNvSpPr>
              <a:spLocks/>
            </p:cNvSpPr>
            <p:nvPr/>
          </p:nvSpPr>
          <p:spPr bwMode="auto">
            <a:xfrm>
              <a:off x="3271" y="6478"/>
              <a:ext cx="20" cy="1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9"/>
                </a:cxn>
                <a:cxn ang="0">
                  <a:pos x="19" y="0"/>
                </a:cxn>
                <a:cxn ang="0">
                  <a:pos x="2" y="19"/>
                </a:cxn>
                <a:cxn ang="0">
                  <a:pos x="19" y="2"/>
                </a:cxn>
                <a:cxn ang="0">
                  <a:pos x="4" y="19"/>
                </a:cxn>
                <a:cxn ang="0">
                  <a:pos x="19" y="2"/>
                </a:cxn>
              </a:cxnLst>
              <a:rect l="0" t="0" r="r" b="b"/>
              <a:pathLst>
                <a:path w="20" h="19">
                  <a:moveTo>
                    <a:pt x="4" y="11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2" y="19"/>
                  </a:lnTo>
                  <a:lnTo>
                    <a:pt x="19" y="2"/>
                  </a:lnTo>
                  <a:lnTo>
                    <a:pt x="4" y="19"/>
                  </a:lnTo>
                  <a:lnTo>
                    <a:pt x="19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6" name="Freeform 1344"/>
            <p:cNvSpPr>
              <a:spLocks/>
            </p:cNvSpPr>
            <p:nvPr/>
          </p:nvSpPr>
          <p:spPr bwMode="auto">
            <a:xfrm>
              <a:off x="3276" y="6482"/>
              <a:ext cx="17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6" y="0"/>
                </a:cxn>
                <a:cxn ang="0">
                  <a:pos x="2" y="14"/>
                </a:cxn>
                <a:cxn ang="0">
                  <a:pos x="16" y="0"/>
                </a:cxn>
              </a:cxnLst>
              <a:rect l="0" t="0" r="r" b="b"/>
              <a:pathLst>
                <a:path w="17" h="15">
                  <a:moveTo>
                    <a:pt x="0" y="14"/>
                  </a:moveTo>
                  <a:lnTo>
                    <a:pt x="16" y="0"/>
                  </a:lnTo>
                  <a:lnTo>
                    <a:pt x="2" y="14"/>
                  </a:lnTo>
                  <a:lnTo>
                    <a:pt x="16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7" name="Freeform 1345"/>
            <p:cNvSpPr>
              <a:spLocks/>
            </p:cNvSpPr>
            <p:nvPr/>
          </p:nvSpPr>
          <p:spPr bwMode="auto">
            <a:xfrm>
              <a:off x="3281" y="6485"/>
              <a:ext cx="12" cy="1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11" y="0"/>
                </a:cxn>
                <a:cxn ang="0">
                  <a:pos x="0" y="12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0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8" name="Freeform 1346"/>
            <p:cNvSpPr>
              <a:spLocks/>
            </p:cNvSpPr>
            <p:nvPr/>
          </p:nvSpPr>
          <p:spPr bwMode="auto">
            <a:xfrm>
              <a:off x="3283" y="6487"/>
              <a:ext cx="10" cy="1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2" y="9"/>
                </a:cxn>
                <a:cxn ang="0">
                  <a:pos x="9" y="2"/>
                </a:cxn>
              </a:cxnLst>
              <a:rect l="0" t="0" r="r" b="b"/>
              <a:pathLst>
                <a:path w="10" h="10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2" y="9"/>
                  </a:lnTo>
                  <a:lnTo>
                    <a:pt x="9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39" name="Freeform 1347"/>
            <p:cNvSpPr>
              <a:spLocks/>
            </p:cNvSpPr>
            <p:nvPr/>
          </p:nvSpPr>
          <p:spPr bwMode="auto">
            <a:xfrm>
              <a:off x="3288" y="6490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0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0" name="Freeform 1348"/>
            <p:cNvSpPr>
              <a:spLocks/>
            </p:cNvSpPr>
            <p:nvPr/>
          </p:nvSpPr>
          <p:spPr bwMode="auto">
            <a:xfrm>
              <a:off x="3288" y="6492"/>
              <a:ext cx="7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7" y="0"/>
                </a:cxn>
                <a:cxn ang="0">
                  <a:pos x="2" y="4"/>
                </a:cxn>
                <a:cxn ang="0">
                  <a:pos x="7" y="0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7" y="0"/>
                  </a:lnTo>
                  <a:lnTo>
                    <a:pt x="2" y="4"/>
                  </a:ln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1" name="Freeform 1349"/>
            <p:cNvSpPr>
              <a:spLocks/>
            </p:cNvSpPr>
            <p:nvPr/>
          </p:nvSpPr>
          <p:spPr bwMode="auto">
            <a:xfrm>
              <a:off x="3293" y="6494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2" name="Freeform 1350"/>
            <p:cNvSpPr>
              <a:spLocks/>
            </p:cNvSpPr>
            <p:nvPr/>
          </p:nvSpPr>
          <p:spPr bwMode="auto">
            <a:xfrm>
              <a:off x="3295" y="64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3" name="Freeform 1351"/>
            <p:cNvSpPr>
              <a:spLocks/>
            </p:cNvSpPr>
            <p:nvPr/>
          </p:nvSpPr>
          <p:spPr bwMode="auto">
            <a:xfrm>
              <a:off x="3240" y="6492"/>
              <a:ext cx="7" cy="5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4" y="4"/>
                  </a:lnTo>
                  <a:lnTo>
                    <a:pt x="7" y="2"/>
                  </a:lnTo>
                  <a:lnTo>
                    <a:pt x="2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4" name="Freeform 1352"/>
            <p:cNvSpPr>
              <a:spLocks/>
            </p:cNvSpPr>
            <p:nvPr/>
          </p:nvSpPr>
          <p:spPr bwMode="auto">
            <a:xfrm>
              <a:off x="3238" y="6492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5" name="Freeform 1353"/>
            <p:cNvSpPr>
              <a:spLocks/>
            </p:cNvSpPr>
            <p:nvPr/>
          </p:nvSpPr>
          <p:spPr bwMode="auto">
            <a:xfrm>
              <a:off x="3235" y="6490"/>
              <a:ext cx="8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6" name="Freeform 1354"/>
            <p:cNvSpPr>
              <a:spLocks/>
            </p:cNvSpPr>
            <p:nvPr/>
          </p:nvSpPr>
          <p:spPr bwMode="auto">
            <a:xfrm>
              <a:off x="3233" y="6490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0" y="7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7" name="Freeform 1355"/>
            <p:cNvSpPr>
              <a:spLocks/>
            </p:cNvSpPr>
            <p:nvPr/>
          </p:nvSpPr>
          <p:spPr bwMode="auto">
            <a:xfrm>
              <a:off x="3226" y="6485"/>
              <a:ext cx="14" cy="1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4" y="12"/>
                </a:cxn>
                <a:cxn ang="0">
                  <a:pos x="12" y="2"/>
                </a:cxn>
                <a:cxn ang="0">
                  <a:pos x="2" y="12"/>
                </a:cxn>
                <a:cxn ang="0">
                  <a:pos x="12" y="2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0" y="12"/>
                </a:cxn>
              </a:cxnLst>
              <a:rect l="0" t="0" r="r" b="b"/>
              <a:pathLst>
                <a:path w="14" h="12">
                  <a:moveTo>
                    <a:pt x="14" y="2"/>
                  </a:moveTo>
                  <a:lnTo>
                    <a:pt x="4" y="12"/>
                  </a:lnTo>
                  <a:lnTo>
                    <a:pt x="12" y="2"/>
                  </a:lnTo>
                  <a:lnTo>
                    <a:pt x="2" y="12"/>
                  </a:lnTo>
                  <a:lnTo>
                    <a:pt x="12" y="2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0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8" name="Freeform 1356"/>
            <p:cNvSpPr>
              <a:spLocks/>
            </p:cNvSpPr>
            <p:nvPr/>
          </p:nvSpPr>
          <p:spPr bwMode="auto">
            <a:xfrm>
              <a:off x="3223" y="6485"/>
              <a:ext cx="12" cy="1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49" name="Freeform 1357"/>
            <p:cNvSpPr>
              <a:spLocks/>
            </p:cNvSpPr>
            <p:nvPr/>
          </p:nvSpPr>
          <p:spPr bwMode="auto">
            <a:xfrm>
              <a:off x="3223" y="6482"/>
              <a:ext cx="12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1" y="0"/>
                </a:cxn>
                <a:cxn ang="0">
                  <a:pos x="0" y="11"/>
                </a:cxn>
              </a:cxnLst>
              <a:rect l="0" t="0" r="r" b="b"/>
              <a:pathLst>
                <a:path w="12" h="15">
                  <a:moveTo>
                    <a:pt x="0" y="14"/>
                  </a:moveTo>
                  <a:lnTo>
                    <a:pt x="11" y="0"/>
                  </a:lnTo>
                  <a:lnTo>
                    <a:pt x="0" y="11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0" name="Freeform 1358"/>
            <p:cNvSpPr>
              <a:spLocks/>
            </p:cNvSpPr>
            <p:nvPr/>
          </p:nvSpPr>
          <p:spPr bwMode="auto">
            <a:xfrm>
              <a:off x="3223" y="6482"/>
              <a:ext cx="12" cy="1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9"/>
                </a:cxn>
                <a:cxn ang="0">
                  <a:pos x="11" y="0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lnTo>
                    <a:pt x="0" y="9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1" name="Freeform 1359"/>
            <p:cNvSpPr>
              <a:spLocks/>
            </p:cNvSpPr>
            <p:nvPr/>
          </p:nvSpPr>
          <p:spPr bwMode="auto">
            <a:xfrm>
              <a:off x="3226" y="6480"/>
              <a:ext cx="7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2" name="Freeform 1360"/>
            <p:cNvSpPr>
              <a:spLocks/>
            </p:cNvSpPr>
            <p:nvPr/>
          </p:nvSpPr>
          <p:spPr bwMode="auto">
            <a:xfrm>
              <a:off x="3226" y="6478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0" y="4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3" name="Freeform 1361"/>
            <p:cNvSpPr>
              <a:spLocks/>
            </p:cNvSpPr>
            <p:nvPr/>
          </p:nvSpPr>
          <p:spPr bwMode="auto">
            <a:xfrm>
              <a:off x="3228" y="6475"/>
              <a:ext cx="5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7">
                  <a:moveTo>
                    <a:pt x="0" y="7"/>
                  </a:move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4" name="Freeform 1362"/>
            <p:cNvSpPr>
              <a:spLocks/>
            </p:cNvSpPr>
            <p:nvPr/>
          </p:nvSpPr>
          <p:spPr bwMode="auto">
            <a:xfrm>
              <a:off x="3228" y="6473"/>
              <a:ext cx="5" cy="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5" h="5">
                  <a:moveTo>
                    <a:pt x="4" y="2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5" name="Freeform 1363"/>
            <p:cNvSpPr>
              <a:spLocks/>
            </p:cNvSpPr>
            <p:nvPr/>
          </p:nvSpPr>
          <p:spPr bwMode="auto">
            <a:xfrm>
              <a:off x="3231" y="6470"/>
              <a:ext cx="0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5">
                  <a:moveTo>
                    <a:pt x="0" y="4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6" name="Freeform 1364"/>
            <p:cNvSpPr>
              <a:spLocks/>
            </p:cNvSpPr>
            <p:nvPr/>
          </p:nvSpPr>
          <p:spPr bwMode="auto">
            <a:xfrm>
              <a:off x="3223" y="6468"/>
              <a:ext cx="8" cy="2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28"/>
                </a:cxn>
              </a:cxnLst>
              <a:rect l="0" t="0" r="r" b="b"/>
              <a:pathLst>
                <a:path w="8" h="29">
                  <a:moveTo>
                    <a:pt x="7" y="0"/>
                  </a:move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7" name="Freeform 1365"/>
            <p:cNvSpPr>
              <a:spLocks/>
            </p:cNvSpPr>
            <p:nvPr/>
          </p:nvSpPr>
          <p:spPr bwMode="auto">
            <a:xfrm>
              <a:off x="3288" y="6468"/>
              <a:ext cx="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8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7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8" name="Freeform 1366"/>
            <p:cNvSpPr>
              <a:spLocks/>
            </p:cNvSpPr>
            <p:nvPr/>
          </p:nvSpPr>
          <p:spPr bwMode="auto">
            <a:xfrm>
              <a:off x="3231" y="6468"/>
              <a:ext cx="5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4"/>
                </a:cxn>
                <a:cxn ang="0">
                  <a:pos x="14" y="23"/>
                </a:cxn>
                <a:cxn ang="0">
                  <a:pos x="28" y="28"/>
                </a:cxn>
                <a:cxn ang="0">
                  <a:pos x="43" y="23"/>
                </a:cxn>
                <a:cxn ang="0">
                  <a:pos x="52" y="14"/>
                </a:cxn>
                <a:cxn ang="0">
                  <a:pos x="57" y="0"/>
                </a:cxn>
              </a:cxnLst>
              <a:rect l="0" t="0" r="r" b="b"/>
              <a:pathLst>
                <a:path w="57" h="29">
                  <a:moveTo>
                    <a:pt x="0" y="0"/>
                  </a:moveTo>
                  <a:lnTo>
                    <a:pt x="4" y="14"/>
                  </a:lnTo>
                  <a:lnTo>
                    <a:pt x="14" y="23"/>
                  </a:lnTo>
                  <a:lnTo>
                    <a:pt x="28" y="28"/>
                  </a:lnTo>
                  <a:lnTo>
                    <a:pt x="43" y="23"/>
                  </a:lnTo>
                  <a:lnTo>
                    <a:pt x="52" y="14"/>
                  </a:ln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59" name="Freeform 1367"/>
            <p:cNvSpPr>
              <a:spLocks/>
            </p:cNvSpPr>
            <p:nvPr/>
          </p:nvSpPr>
          <p:spPr bwMode="auto">
            <a:xfrm>
              <a:off x="3223" y="6497"/>
              <a:ext cx="72" cy="0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0"/>
                </a:cxn>
              </a:cxnLst>
              <a:rect l="0" t="0" r="r" b="b"/>
              <a:pathLst>
                <a:path w="72">
                  <a:moveTo>
                    <a:pt x="7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0" name="Freeform 1368"/>
            <p:cNvSpPr>
              <a:spLocks/>
            </p:cNvSpPr>
            <p:nvPr/>
          </p:nvSpPr>
          <p:spPr bwMode="auto">
            <a:xfrm>
              <a:off x="3185" y="6509"/>
              <a:ext cx="24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1" y="19"/>
                </a:cxn>
                <a:cxn ang="0">
                  <a:pos x="23" y="21"/>
                </a:cxn>
              </a:cxnLst>
              <a:rect l="0" t="0" r="r" b="b"/>
              <a:pathLst>
                <a:path w="24" h="21">
                  <a:moveTo>
                    <a:pt x="0" y="0"/>
                  </a:moveTo>
                  <a:lnTo>
                    <a:pt x="4" y="9"/>
                  </a:lnTo>
                  <a:lnTo>
                    <a:pt x="11" y="19"/>
                  </a:lnTo>
                  <a:lnTo>
                    <a:pt x="23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1" name="Freeform 1369"/>
            <p:cNvSpPr>
              <a:spLocks/>
            </p:cNvSpPr>
            <p:nvPr/>
          </p:nvSpPr>
          <p:spPr bwMode="auto">
            <a:xfrm>
              <a:off x="3185" y="6329"/>
              <a:ext cx="149" cy="201"/>
            </a:xfrm>
            <a:custGeom>
              <a:avLst/>
              <a:gdLst/>
              <a:ahLst/>
              <a:cxnLst>
                <a:cxn ang="0">
                  <a:pos x="124" y="201"/>
                </a:cxn>
                <a:cxn ang="0">
                  <a:pos x="136" y="199"/>
                </a:cxn>
                <a:cxn ang="0">
                  <a:pos x="146" y="189"/>
                </a:cxn>
                <a:cxn ang="0">
                  <a:pos x="148" y="179"/>
                </a:cxn>
                <a:cxn ang="0">
                  <a:pos x="148" y="23"/>
                </a:cxn>
                <a:cxn ang="0">
                  <a:pos x="146" y="11"/>
                </a:cxn>
                <a:cxn ang="0">
                  <a:pos x="136" y="4"/>
                </a:cxn>
                <a:cxn ang="0">
                  <a:pos x="124" y="0"/>
                </a:cxn>
                <a:cxn ang="0">
                  <a:pos x="23" y="0"/>
                </a:cxn>
                <a:cxn ang="0">
                  <a:pos x="11" y="4"/>
                </a:cxn>
                <a:cxn ang="0">
                  <a:pos x="4" y="11"/>
                </a:cxn>
                <a:cxn ang="0">
                  <a:pos x="0" y="23"/>
                </a:cxn>
                <a:cxn ang="0">
                  <a:pos x="0" y="179"/>
                </a:cxn>
              </a:cxnLst>
              <a:rect l="0" t="0" r="r" b="b"/>
              <a:pathLst>
                <a:path w="149" h="201">
                  <a:moveTo>
                    <a:pt x="124" y="201"/>
                  </a:moveTo>
                  <a:lnTo>
                    <a:pt x="136" y="199"/>
                  </a:lnTo>
                  <a:lnTo>
                    <a:pt x="146" y="189"/>
                  </a:lnTo>
                  <a:lnTo>
                    <a:pt x="148" y="179"/>
                  </a:lnTo>
                  <a:lnTo>
                    <a:pt x="148" y="23"/>
                  </a:lnTo>
                  <a:lnTo>
                    <a:pt x="146" y="11"/>
                  </a:lnTo>
                  <a:lnTo>
                    <a:pt x="136" y="4"/>
                  </a:lnTo>
                  <a:lnTo>
                    <a:pt x="124" y="0"/>
                  </a:lnTo>
                  <a:lnTo>
                    <a:pt x="23" y="0"/>
                  </a:lnTo>
                  <a:lnTo>
                    <a:pt x="11" y="4"/>
                  </a:lnTo>
                  <a:lnTo>
                    <a:pt x="4" y="11"/>
                  </a:lnTo>
                  <a:lnTo>
                    <a:pt x="0" y="23"/>
                  </a:lnTo>
                  <a:lnTo>
                    <a:pt x="0" y="17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2" name="Freeform 1370"/>
            <p:cNvSpPr>
              <a:spLocks/>
            </p:cNvSpPr>
            <p:nvPr/>
          </p:nvSpPr>
          <p:spPr bwMode="auto">
            <a:xfrm>
              <a:off x="3209" y="6530"/>
              <a:ext cx="101" cy="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0" y="0"/>
                </a:cxn>
              </a:cxnLst>
              <a:rect l="0" t="0" r="r" b="b"/>
              <a:pathLst>
                <a:path w="101">
                  <a:moveTo>
                    <a:pt x="10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3" name="Freeform 1371"/>
            <p:cNvSpPr>
              <a:spLocks/>
            </p:cNvSpPr>
            <p:nvPr/>
          </p:nvSpPr>
          <p:spPr bwMode="auto">
            <a:xfrm>
              <a:off x="3195" y="6554"/>
              <a:ext cx="129" cy="0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0" y="0"/>
                </a:cxn>
              </a:cxnLst>
              <a:rect l="0" t="0" r="r" b="b"/>
              <a:pathLst>
                <a:path w="129">
                  <a:moveTo>
                    <a:pt x="12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4" name="Freeform 1372"/>
            <p:cNvSpPr>
              <a:spLocks/>
            </p:cNvSpPr>
            <p:nvPr/>
          </p:nvSpPr>
          <p:spPr bwMode="auto">
            <a:xfrm>
              <a:off x="3142" y="6672"/>
              <a:ext cx="2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4"/>
                </a:cxn>
                <a:cxn ang="0">
                  <a:pos x="14" y="23"/>
                </a:cxn>
                <a:cxn ang="0">
                  <a:pos x="28" y="28"/>
                </a:cxn>
              </a:cxnLst>
              <a:rect l="0" t="0" r="r" b="b"/>
              <a:pathLst>
                <a:path w="29" h="29">
                  <a:moveTo>
                    <a:pt x="0" y="0"/>
                  </a:moveTo>
                  <a:lnTo>
                    <a:pt x="4" y="14"/>
                  </a:lnTo>
                  <a:lnTo>
                    <a:pt x="14" y="23"/>
                  </a:lnTo>
                  <a:lnTo>
                    <a:pt x="28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5" name="Freeform 1373"/>
            <p:cNvSpPr>
              <a:spLocks/>
            </p:cNvSpPr>
            <p:nvPr/>
          </p:nvSpPr>
          <p:spPr bwMode="auto">
            <a:xfrm>
              <a:off x="3142" y="6598"/>
              <a:ext cx="29" cy="2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4" y="4"/>
                </a:cxn>
                <a:cxn ang="0">
                  <a:pos x="4" y="14"/>
                </a:cxn>
                <a:cxn ang="0">
                  <a:pos x="0" y="28"/>
                </a:cxn>
              </a:cxnLst>
              <a:rect l="0" t="0" r="r" b="b"/>
              <a:pathLst>
                <a:path w="29" h="28">
                  <a:moveTo>
                    <a:pt x="28" y="0"/>
                  </a:moveTo>
                  <a:lnTo>
                    <a:pt x="14" y="4"/>
                  </a:lnTo>
                  <a:lnTo>
                    <a:pt x="4" y="14"/>
                  </a:ln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6" name="Freeform 1374"/>
            <p:cNvSpPr>
              <a:spLocks/>
            </p:cNvSpPr>
            <p:nvPr/>
          </p:nvSpPr>
          <p:spPr bwMode="auto">
            <a:xfrm>
              <a:off x="3348" y="6598"/>
              <a:ext cx="29" cy="28"/>
            </a:xfrm>
            <a:custGeom>
              <a:avLst/>
              <a:gdLst/>
              <a:ahLst/>
              <a:cxnLst>
                <a:cxn ang="0">
                  <a:pos x="28" y="28"/>
                </a:cxn>
                <a:cxn ang="0">
                  <a:pos x="26" y="14"/>
                </a:cxn>
                <a:cxn ang="0">
                  <a:pos x="14" y="4"/>
                </a:cxn>
                <a:cxn ang="0">
                  <a:pos x="0" y="0"/>
                </a:cxn>
              </a:cxnLst>
              <a:rect l="0" t="0" r="r" b="b"/>
              <a:pathLst>
                <a:path w="29" h="28">
                  <a:moveTo>
                    <a:pt x="28" y="28"/>
                  </a:moveTo>
                  <a:lnTo>
                    <a:pt x="26" y="14"/>
                  </a:lnTo>
                  <a:lnTo>
                    <a:pt x="14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7" name="Freeform 1375"/>
            <p:cNvSpPr>
              <a:spLocks/>
            </p:cNvSpPr>
            <p:nvPr/>
          </p:nvSpPr>
          <p:spPr bwMode="auto">
            <a:xfrm>
              <a:off x="3348" y="6672"/>
              <a:ext cx="29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4" y="23"/>
                </a:cxn>
                <a:cxn ang="0">
                  <a:pos x="26" y="14"/>
                </a:cxn>
                <a:cxn ang="0">
                  <a:pos x="28" y="0"/>
                </a:cxn>
              </a:cxnLst>
              <a:rect l="0" t="0" r="r" b="b"/>
              <a:pathLst>
                <a:path w="29" h="29">
                  <a:moveTo>
                    <a:pt x="0" y="28"/>
                  </a:moveTo>
                  <a:lnTo>
                    <a:pt x="14" y="23"/>
                  </a:lnTo>
                  <a:lnTo>
                    <a:pt x="26" y="14"/>
                  </a:lnTo>
                  <a:lnTo>
                    <a:pt x="28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8" name="Freeform 1376"/>
            <p:cNvSpPr>
              <a:spLocks/>
            </p:cNvSpPr>
            <p:nvPr/>
          </p:nvSpPr>
          <p:spPr bwMode="auto">
            <a:xfrm>
              <a:off x="3142" y="6626"/>
              <a:ext cx="0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69" name="Freeform 1377"/>
            <p:cNvSpPr>
              <a:spLocks/>
            </p:cNvSpPr>
            <p:nvPr/>
          </p:nvSpPr>
          <p:spPr bwMode="auto">
            <a:xfrm>
              <a:off x="3377" y="6626"/>
              <a:ext cx="0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0" name="Freeform 1378"/>
            <p:cNvSpPr>
              <a:spLocks/>
            </p:cNvSpPr>
            <p:nvPr/>
          </p:nvSpPr>
          <p:spPr bwMode="auto">
            <a:xfrm>
              <a:off x="3163" y="6307"/>
              <a:ext cx="192" cy="293"/>
            </a:xfrm>
            <a:custGeom>
              <a:avLst/>
              <a:gdLst/>
              <a:ahLst/>
              <a:cxnLst>
                <a:cxn ang="0">
                  <a:pos x="191" y="45"/>
                </a:cxn>
                <a:cxn ang="0">
                  <a:pos x="189" y="28"/>
                </a:cxn>
                <a:cxn ang="0">
                  <a:pos x="179" y="12"/>
                </a:cxn>
                <a:cxn ang="0">
                  <a:pos x="165" y="2"/>
                </a:cxn>
                <a:cxn ang="0">
                  <a:pos x="146" y="0"/>
                </a:cxn>
                <a:cxn ang="0">
                  <a:pos x="45" y="0"/>
                </a:cxn>
                <a:cxn ang="0">
                  <a:pos x="28" y="2"/>
                </a:cxn>
                <a:cxn ang="0">
                  <a:pos x="11" y="12"/>
                </a:cxn>
                <a:cxn ang="0">
                  <a:pos x="2" y="28"/>
                </a:cxn>
                <a:cxn ang="0">
                  <a:pos x="0" y="45"/>
                </a:cxn>
                <a:cxn ang="0">
                  <a:pos x="0" y="292"/>
                </a:cxn>
              </a:cxnLst>
              <a:rect l="0" t="0" r="r" b="b"/>
              <a:pathLst>
                <a:path w="192" h="293">
                  <a:moveTo>
                    <a:pt x="191" y="45"/>
                  </a:moveTo>
                  <a:lnTo>
                    <a:pt x="189" y="28"/>
                  </a:lnTo>
                  <a:lnTo>
                    <a:pt x="179" y="12"/>
                  </a:lnTo>
                  <a:lnTo>
                    <a:pt x="165" y="2"/>
                  </a:lnTo>
                  <a:lnTo>
                    <a:pt x="146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1" y="12"/>
                  </a:lnTo>
                  <a:lnTo>
                    <a:pt x="2" y="28"/>
                  </a:lnTo>
                  <a:lnTo>
                    <a:pt x="0" y="45"/>
                  </a:lnTo>
                  <a:lnTo>
                    <a:pt x="0" y="29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1" name="Freeform 1379"/>
            <p:cNvSpPr>
              <a:spLocks/>
            </p:cNvSpPr>
            <p:nvPr/>
          </p:nvSpPr>
          <p:spPr bwMode="auto">
            <a:xfrm>
              <a:off x="3355" y="6353"/>
              <a:ext cx="0" cy="2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7"/>
                </a:cxn>
              </a:cxnLst>
              <a:rect l="0" t="0" r="r" b="b"/>
              <a:pathLst>
                <a:path h="247">
                  <a:moveTo>
                    <a:pt x="0" y="0"/>
                  </a:moveTo>
                  <a:lnTo>
                    <a:pt x="0" y="24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2" name="Freeform 1380"/>
            <p:cNvSpPr>
              <a:spLocks/>
            </p:cNvSpPr>
            <p:nvPr/>
          </p:nvSpPr>
          <p:spPr bwMode="auto">
            <a:xfrm>
              <a:off x="3171" y="6701"/>
              <a:ext cx="177" cy="0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0" y="0"/>
                </a:cxn>
              </a:cxnLst>
              <a:rect l="0" t="0" r="r" b="b"/>
              <a:pathLst>
                <a:path w="177">
                  <a:moveTo>
                    <a:pt x="17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3" name="Freeform 1381"/>
            <p:cNvSpPr>
              <a:spLocks/>
            </p:cNvSpPr>
            <p:nvPr/>
          </p:nvSpPr>
          <p:spPr bwMode="auto">
            <a:xfrm>
              <a:off x="3259" y="6713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4" name="Freeform 1382"/>
            <p:cNvSpPr>
              <a:spLocks/>
            </p:cNvSpPr>
            <p:nvPr/>
          </p:nvSpPr>
          <p:spPr bwMode="auto">
            <a:xfrm>
              <a:off x="3334" y="5847"/>
              <a:ext cx="216" cy="261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59" y="2"/>
                </a:cxn>
                <a:cxn ang="0">
                  <a:pos x="47" y="9"/>
                </a:cxn>
                <a:cxn ang="0">
                  <a:pos x="21" y="38"/>
                </a:cxn>
                <a:cxn ang="0">
                  <a:pos x="4" y="79"/>
                </a:cxn>
                <a:cxn ang="0">
                  <a:pos x="0" y="131"/>
                </a:cxn>
                <a:cxn ang="0">
                  <a:pos x="4" y="182"/>
                </a:cxn>
                <a:cxn ang="0">
                  <a:pos x="21" y="223"/>
                </a:cxn>
                <a:cxn ang="0">
                  <a:pos x="47" y="251"/>
                </a:cxn>
                <a:cxn ang="0">
                  <a:pos x="59" y="259"/>
                </a:cxn>
                <a:cxn ang="0">
                  <a:pos x="71" y="261"/>
                </a:cxn>
                <a:cxn ang="0">
                  <a:pos x="196" y="261"/>
                </a:cxn>
                <a:cxn ang="0">
                  <a:pos x="211" y="256"/>
                </a:cxn>
                <a:cxn ang="0">
                  <a:pos x="215" y="242"/>
                </a:cxn>
                <a:cxn ang="0">
                  <a:pos x="215" y="235"/>
                </a:cxn>
              </a:cxnLst>
              <a:rect l="0" t="0" r="r" b="b"/>
              <a:pathLst>
                <a:path w="216" h="261">
                  <a:moveTo>
                    <a:pt x="71" y="0"/>
                  </a:moveTo>
                  <a:lnTo>
                    <a:pt x="59" y="2"/>
                  </a:lnTo>
                  <a:lnTo>
                    <a:pt x="47" y="9"/>
                  </a:lnTo>
                  <a:lnTo>
                    <a:pt x="21" y="38"/>
                  </a:lnTo>
                  <a:lnTo>
                    <a:pt x="4" y="79"/>
                  </a:lnTo>
                  <a:lnTo>
                    <a:pt x="0" y="131"/>
                  </a:lnTo>
                  <a:lnTo>
                    <a:pt x="4" y="182"/>
                  </a:lnTo>
                  <a:lnTo>
                    <a:pt x="21" y="223"/>
                  </a:lnTo>
                  <a:lnTo>
                    <a:pt x="47" y="251"/>
                  </a:lnTo>
                  <a:lnTo>
                    <a:pt x="59" y="259"/>
                  </a:lnTo>
                  <a:lnTo>
                    <a:pt x="71" y="261"/>
                  </a:lnTo>
                  <a:lnTo>
                    <a:pt x="196" y="261"/>
                  </a:lnTo>
                  <a:lnTo>
                    <a:pt x="211" y="256"/>
                  </a:lnTo>
                  <a:lnTo>
                    <a:pt x="215" y="242"/>
                  </a:lnTo>
                  <a:lnTo>
                    <a:pt x="215" y="235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5" name="Freeform 1383"/>
            <p:cNvSpPr>
              <a:spLocks/>
            </p:cNvSpPr>
            <p:nvPr/>
          </p:nvSpPr>
          <p:spPr bwMode="auto">
            <a:xfrm>
              <a:off x="3550" y="6077"/>
              <a:ext cx="4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6" name="Freeform 1384"/>
            <p:cNvSpPr>
              <a:spLocks/>
            </p:cNvSpPr>
            <p:nvPr/>
          </p:nvSpPr>
          <p:spPr bwMode="auto">
            <a:xfrm>
              <a:off x="3554" y="5878"/>
              <a:ext cx="0" cy="19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7" name="Freeform 1385"/>
            <p:cNvSpPr>
              <a:spLocks/>
            </p:cNvSpPr>
            <p:nvPr/>
          </p:nvSpPr>
          <p:spPr bwMode="auto">
            <a:xfrm>
              <a:off x="3550" y="5875"/>
              <a:ext cx="4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4" y="2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8" name="Freeform 1386"/>
            <p:cNvSpPr>
              <a:spLocks/>
            </p:cNvSpPr>
            <p:nvPr/>
          </p:nvSpPr>
          <p:spPr bwMode="auto">
            <a:xfrm>
              <a:off x="3406" y="5847"/>
              <a:ext cx="144" cy="28"/>
            </a:xfrm>
            <a:custGeom>
              <a:avLst/>
              <a:gdLst/>
              <a:ahLst/>
              <a:cxnLst>
                <a:cxn ang="0">
                  <a:pos x="143" y="28"/>
                </a:cxn>
                <a:cxn ang="0">
                  <a:pos x="143" y="21"/>
                </a:cxn>
                <a:cxn ang="0">
                  <a:pos x="139" y="7"/>
                </a:cxn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44" h="28">
                  <a:moveTo>
                    <a:pt x="143" y="28"/>
                  </a:moveTo>
                  <a:lnTo>
                    <a:pt x="143" y="21"/>
                  </a:lnTo>
                  <a:lnTo>
                    <a:pt x="139" y="7"/>
                  </a:lnTo>
                  <a:lnTo>
                    <a:pt x="124" y="0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79" name="Freeform 1387"/>
            <p:cNvSpPr>
              <a:spLocks/>
            </p:cNvSpPr>
            <p:nvPr/>
          </p:nvSpPr>
          <p:spPr bwMode="auto">
            <a:xfrm>
              <a:off x="3432" y="5868"/>
              <a:ext cx="94" cy="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0" y="0"/>
                </a:cxn>
              </a:cxnLst>
              <a:rect l="0" t="0" r="r" b="b"/>
              <a:pathLst>
                <a:path w="94">
                  <a:moveTo>
                    <a:pt x="9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0" name="Freeform 1388"/>
            <p:cNvSpPr>
              <a:spLocks/>
            </p:cNvSpPr>
            <p:nvPr/>
          </p:nvSpPr>
          <p:spPr bwMode="auto">
            <a:xfrm>
              <a:off x="3526" y="5868"/>
              <a:ext cx="9" cy="12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1" name="Freeform 1389"/>
            <p:cNvSpPr>
              <a:spLocks/>
            </p:cNvSpPr>
            <p:nvPr/>
          </p:nvSpPr>
          <p:spPr bwMode="auto">
            <a:xfrm>
              <a:off x="3535" y="5880"/>
              <a:ext cx="0" cy="197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0" y="0"/>
                </a:cxn>
              </a:cxnLst>
              <a:rect l="0" t="0" r="r" b="b"/>
              <a:pathLst>
                <a:path h="197">
                  <a:moveTo>
                    <a:pt x="0" y="19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2" name="Freeform 1390"/>
            <p:cNvSpPr>
              <a:spLocks/>
            </p:cNvSpPr>
            <p:nvPr/>
          </p:nvSpPr>
          <p:spPr bwMode="auto">
            <a:xfrm>
              <a:off x="3526" y="6077"/>
              <a:ext cx="9" cy="1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7" y="7"/>
                </a:cxn>
                <a:cxn ang="0">
                  <a:pos x="9" y="0"/>
                </a:cxn>
              </a:cxnLst>
              <a:rect l="0" t="0" r="r" b="b"/>
              <a:pathLst>
                <a:path w="9" h="10">
                  <a:moveTo>
                    <a:pt x="0" y="9"/>
                  </a:moveTo>
                  <a:lnTo>
                    <a:pt x="7" y="7"/>
                  </a:lnTo>
                  <a:lnTo>
                    <a:pt x="9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3" name="Freeform 1391"/>
            <p:cNvSpPr>
              <a:spLocks/>
            </p:cNvSpPr>
            <p:nvPr/>
          </p:nvSpPr>
          <p:spPr bwMode="auto">
            <a:xfrm>
              <a:off x="3432" y="6087"/>
              <a:ext cx="9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9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4" name="Freeform 1392"/>
            <p:cNvSpPr>
              <a:spLocks/>
            </p:cNvSpPr>
            <p:nvPr/>
          </p:nvSpPr>
          <p:spPr bwMode="auto">
            <a:xfrm>
              <a:off x="3454" y="5964"/>
              <a:ext cx="26" cy="27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21" y="24"/>
                </a:cxn>
                <a:cxn ang="0">
                  <a:pos x="26" y="14"/>
                </a:cxn>
                <a:cxn ang="0">
                  <a:pos x="21" y="4"/>
                </a:cxn>
                <a:cxn ang="0">
                  <a:pos x="11" y="0"/>
                </a:cxn>
                <a:cxn ang="0">
                  <a:pos x="2" y="4"/>
                </a:cxn>
                <a:cxn ang="0">
                  <a:pos x="0" y="14"/>
                </a:cxn>
                <a:cxn ang="0">
                  <a:pos x="2" y="24"/>
                </a:cxn>
                <a:cxn ang="0">
                  <a:pos x="11" y="26"/>
                </a:cxn>
              </a:cxnLst>
              <a:rect l="0" t="0" r="r" b="b"/>
              <a:pathLst>
                <a:path w="26" h="27">
                  <a:moveTo>
                    <a:pt x="11" y="26"/>
                  </a:moveTo>
                  <a:lnTo>
                    <a:pt x="21" y="24"/>
                  </a:lnTo>
                  <a:lnTo>
                    <a:pt x="26" y="14"/>
                  </a:lnTo>
                  <a:lnTo>
                    <a:pt x="21" y="4"/>
                  </a:lnTo>
                  <a:lnTo>
                    <a:pt x="11" y="0"/>
                  </a:lnTo>
                  <a:lnTo>
                    <a:pt x="2" y="4"/>
                  </a:lnTo>
                  <a:lnTo>
                    <a:pt x="0" y="14"/>
                  </a:lnTo>
                  <a:lnTo>
                    <a:pt x="2" y="24"/>
                  </a:lnTo>
                  <a:lnTo>
                    <a:pt x="11" y="26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5" name="Freeform 1393"/>
            <p:cNvSpPr>
              <a:spLocks/>
            </p:cNvSpPr>
            <p:nvPr/>
          </p:nvSpPr>
          <p:spPr bwMode="auto">
            <a:xfrm>
              <a:off x="3509" y="6058"/>
              <a:ext cx="12" cy="12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9" y="9"/>
                </a:cxn>
                <a:cxn ang="0">
                  <a:pos x="11" y="7"/>
                </a:cxn>
                <a:cxn ang="0">
                  <a:pos x="9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4" y="12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lnTo>
                    <a:pt x="9" y="9"/>
                  </a:lnTo>
                  <a:lnTo>
                    <a:pt x="11" y="7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9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6" name="Freeform 1394"/>
            <p:cNvSpPr>
              <a:spLocks/>
            </p:cNvSpPr>
            <p:nvPr/>
          </p:nvSpPr>
          <p:spPr bwMode="auto">
            <a:xfrm>
              <a:off x="3509" y="5885"/>
              <a:ext cx="12" cy="1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9" y="11"/>
                </a:cxn>
                <a:cxn ang="0">
                  <a:pos x="11" y="7"/>
                </a:cxn>
                <a:cxn ang="0">
                  <a:pos x="9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4" y="11"/>
                </a:cxn>
              </a:cxnLst>
              <a:rect l="0" t="0" r="r" b="b"/>
              <a:pathLst>
                <a:path w="12" h="12">
                  <a:moveTo>
                    <a:pt x="4" y="11"/>
                  </a:moveTo>
                  <a:lnTo>
                    <a:pt x="9" y="11"/>
                  </a:lnTo>
                  <a:lnTo>
                    <a:pt x="11" y="7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7" name="Freeform 1395"/>
            <p:cNvSpPr>
              <a:spLocks/>
            </p:cNvSpPr>
            <p:nvPr/>
          </p:nvSpPr>
          <p:spPr bwMode="auto">
            <a:xfrm>
              <a:off x="3509" y="5971"/>
              <a:ext cx="12" cy="12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9" y="9"/>
                </a:cxn>
                <a:cxn ang="0">
                  <a:pos x="11" y="7"/>
                </a:cxn>
                <a:cxn ang="0">
                  <a:pos x="9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4" y="12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lnTo>
                    <a:pt x="9" y="9"/>
                  </a:lnTo>
                  <a:lnTo>
                    <a:pt x="11" y="7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9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8" name="Freeform 1396"/>
            <p:cNvSpPr>
              <a:spLocks/>
            </p:cNvSpPr>
            <p:nvPr/>
          </p:nvSpPr>
          <p:spPr bwMode="auto">
            <a:xfrm>
              <a:off x="3456" y="5969"/>
              <a:ext cx="19" cy="19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6" y="16"/>
                </a:cxn>
                <a:cxn ang="0">
                  <a:pos x="19" y="9"/>
                </a:cxn>
                <a:cxn ang="0">
                  <a:pos x="16" y="2"/>
                </a:cxn>
                <a:cxn ang="0">
                  <a:pos x="9" y="0"/>
                </a:cxn>
                <a:cxn ang="0">
                  <a:pos x="2" y="2"/>
                </a:cxn>
                <a:cxn ang="0">
                  <a:pos x="0" y="9"/>
                </a:cxn>
                <a:cxn ang="0">
                  <a:pos x="2" y="16"/>
                </a:cxn>
                <a:cxn ang="0">
                  <a:pos x="9" y="19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lnTo>
                    <a:pt x="16" y="16"/>
                  </a:lnTo>
                  <a:lnTo>
                    <a:pt x="19" y="9"/>
                  </a:lnTo>
                  <a:lnTo>
                    <a:pt x="16" y="2"/>
                  </a:lnTo>
                  <a:lnTo>
                    <a:pt x="9" y="0"/>
                  </a:lnTo>
                  <a:lnTo>
                    <a:pt x="2" y="2"/>
                  </a:lnTo>
                  <a:lnTo>
                    <a:pt x="0" y="9"/>
                  </a:lnTo>
                  <a:lnTo>
                    <a:pt x="2" y="16"/>
                  </a:lnTo>
                  <a:lnTo>
                    <a:pt x="9" y="19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89" name="Freeform 1397"/>
            <p:cNvSpPr>
              <a:spLocks/>
            </p:cNvSpPr>
            <p:nvPr/>
          </p:nvSpPr>
          <p:spPr bwMode="auto">
            <a:xfrm>
              <a:off x="3355" y="5878"/>
              <a:ext cx="139" cy="201"/>
            </a:xfrm>
            <a:custGeom>
              <a:avLst/>
              <a:gdLst/>
              <a:ahLst/>
              <a:cxnLst>
                <a:cxn ang="0">
                  <a:pos x="16" y="28"/>
                </a:cxn>
                <a:cxn ang="0">
                  <a:pos x="4" y="59"/>
                </a:cxn>
                <a:cxn ang="0">
                  <a:pos x="0" y="100"/>
                </a:cxn>
                <a:cxn ang="0">
                  <a:pos x="4" y="141"/>
                </a:cxn>
                <a:cxn ang="0">
                  <a:pos x="16" y="172"/>
                </a:cxn>
                <a:cxn ang="0">
                  <a:pos x="38" y="194"/>
                </a:cxn>
                <a:cxn ang="0">
                  <a:pos x="59" y="201"/>
                </a:cxn>
                <a:cxn ang="0">
                  <a:pos x="105" y="194"/>
                </a:cxn>
                <a:cxn ang="0">
                  <a:pos x="127" y="172"/>
                </a:cxn>
                <a:cxn ang="0">
                  <a:pos x="136" y="141"/>
                </a:cxn>
                <a:cxn ang="0">
                  <a:pos x="139" y="100"/>
                </a:cxn>
                <a:cxn ang="0">
                  <a:pos x="136" y="59"/>
                </a:cxn>
                <a:cxn ang="0">
                  <a:pos x="127" y="28"/>
                </a:cxn>
                <a:cxn ang="0">
                  <a:pos x="105" y="4"/>
                </a:cxn>
                <a:cxn ang="0">
                  <a:pos x="59" y="0"/>
                </a:cxn>
                <a:cxn ang="0">
                  <a:pos x="38" y="4"/>
                </a:cxn>
                <a:cxn ang="0">
                  <a:pos x="16" y="28"/>
                </a:cxn>
              </a:cxnLst>
              <a:rect l="0" t="0" r="r" b="b"/>
              <a:pathLst>
                <a:path w="139" h="201">
                  <a:moveTo>
                    <a:pt x="16" y="28"/>
                  </a:moveTo>
                  <a:lnTo>
                    <a:pt x="4" y="59"/>
                  </a:lnTo>
                  <a:lnTo>
                    <a:pt x="0" y="100"/>
                  </a:lnTo>
                  <a:lnTo>
                    <a:pt x="4" y="141"/>
                  </a:lnTo>
                  <a:lnTo>
                    <a:pt x="16" y="172"/>
                  </a:lnTo>
                  <a:lnTo>
                    <a:pt x="38" y="194"/>
                  </a:lnTo>
                  <a:lnTo>
                    <a:pt x="59" y="201"/>
                  </a:lnTo>
                  <a:lnTo>
                    <a:pt x="105" y="194"/>
                  </a:lnTo>
                  <a:lnTo>
                    <a:pt x="127" y="172"/>
                  </a:lnTo>
                  <a:lnTo>
                    <a:pt x="136" y="141"/>
                  </a:lnTo>
                  <a:lnTo>
                    <a:pt x="139" y="100"/>
                  </a:lnTo>
                  <a:lnTo>
                    <a:pt x="136" y="59"/>
                  </a:lnTo>
                  <a:lnTo>
                    <a:pt x="127" y="28"/>
                  </a:lnTo>
                  <a:lnTo>
                    <a:pt x="105" y="4"/>
                  </a:lnTo>
                  <a:lnTo>
                    <a:pt x="59" y="0"/>
                  </a:lnTo>
                  <a:lnTo>
                    <a:pt x="38" y="4"/>
                  </a:lnTo>
                  <a:lnTo>
                    <a:pt x="16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0" name="Freeform 1398"/>
            <p:cNvSpPr>
              <a:spLocks/>
            </p:cNvSpPr>
            <p:nvPr/>
          </p:nvSpPr>
          <p:spPr bwMode="auto">
            <a:xfrm>
              <a:off x="3348" y="5864"/>
              <a:ext cx="192" cy="230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19" y="28"/>
                </a:cxn>
                <a:cxn ang="0">
                  <a:pos x="4" y="64"/>
                </a:cxn>
                <a:cxn ang="0">
                  <a:pos x="0" y="115"/>
                </a:cxn>
                <a:cxn ang="0">
                  <a:pos x="4" y="163"/>
                </a:cxn>
                <a:cxn ang="0">
                  <a:pos x="19" y="199"/>
                </a:cxn>
                <a:cxn ang="0">
                  <a:pos x="40" y="225"/>
                </a:cxn>
                <a:cxn ang="0">
                  <a:pos x="57" y="230"/>
                </a:cxn>
                <a:cxn ang="0">
                  <a:pos x="177" y="230"/>
                </a:cxn>
                <a:cxn ang="0">
                  <a:pos x="187" y="225"/>
                </a:cxn>
                <a:cxn ang="0">
                  <a:pos x="191" y="215"/>
                </a:cxn>
                <a:cxn ang="0">
                  <a:pos x="191" y="14"/>
                </a:cxn>
                <a:cxn ang="0">
                  <a:pos x="187" y="2"/>
                </a:cxn>
                <a:cxn ang="0">
                  <a:pos x="177" y="0"/>
                </a:cxn>
                <a:cxn ang="0">
                  <a:pos x="57" y="0"/>
                </a:cxn>
                <a:cxn ang="0">
                  <a:pos x="40" y="4"/>
                </a:cxn>
              </a:cxnLst>
              <a:rect l="0" t="0" r="r" b="b"/>
              <a:pathLst>
                <a:path w="192" h="230">
                  <a:moveTo>
                    <a:pt x="40" y="4"/>
                  </a:moveTo>
                  <a:lnTo>
                    <a:pt x="19" y="28"/>
                  </a:lnTo>
                  <a:lnTo>
                    <a:pt x="4" y="64"/>
                  </a:lnTo>
                  <a:lnTo>
                    <a:pt x="0" y="115"/>
                  </a:lnTo>
                  <a:lnTo>
                    <a:pt x="4" y="163"/>
                  </a:lnTo>
                  <a:lnTo>
                    <a:pt x="19" y="199"/>
                  </a:lnTo>
                  <a:lnTo>
                    <a:pt x="40" y="225"/>
                  </a:lnTo>
                  <a:lnTo>
                    <a:pt x="57" y="230"/>
                  </a:lnTo>
                  <a:lnTo>
                    <a:pt x="177" y="230"/>
                  </a:lnTo>
                  <a:lnTo>
                    <a:pt x="187" y="225"/>
                  </a:lnTo>
                  <a:lnTo>
                    <a:pt x="191" y="215"/>
                  </a:lnTo>
                  <a:lnTo>
                    <a:pt x="191" y="14"/>
                  </a:lnTo>
                  <a:lnTo>
                    <a:pt x="187" y="2"/>
                  </a:lnTo>
                  <a:lnTo>
                    <a:pt x="177" y="0"/>
                  </a:lnTo>
                  <a:lnTo>
                    <a:pt x="57" y="0"/>
                  </a:lnTo>
                  <a:lnTo>
                    <a:pt x="40" y="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1" name="Freeform 1399"/>
            <p:cNvSpPr>
              <a:spLocks/>
            </p:cNvSpPr>
            <p:nvPr/>
          </p:nvSpPr>
          <p:spPr bwMode="auto">
            <a:xfrm>
              <a:off x="3554" y="597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2" name="Freeform 1400"/>
            <p:cNvSpPr>
              <a:spLocks/>
            </p:cNvSpPr>
            <p:nvPr/>
          </p:nvSpPr>
          <p:spPr bwMode="auto">
            <a:xfrm>
              <a:off x="2832" y="11484"/>
              <a:ext cx="22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9"/>
                </a:cxn>
                <a:cxn ang="0">
                  <a:pos x="9" y="2"/>
                </a:cxn>
                <a:cxn ang="0">
                  <a:pos x="21" y="0"/>
                </a:cxn>
              </a:cxnLst>
              <a:rect l="0" t="0" r="r" b="b"/>
              <a:pathLst>
                <a:path w="22" h="21">
                  <a:moveTo>
                    <a:pt x="0" y="21"/>
                  </a:moveTo>
                  <a:lnTo>
                    <a:pt x="2" y="9"/>
                  </a:lnTo>
                  <a:lnTo>
                    <a:pt x="9" y="2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3" name="Freeform 1401"/>
            <p:cNvSpPr>
              <a:spLocks/>
            </p:cNvSpPr>
            <p:nvPr/>
          </p:nvSpPr>
          <p:spPr bwMode="auto">
            <a:xfrm>
              <a:off x="2986" y="11484"/>
              <a:ext cx="21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9" y="9"/>
                </a:cxn>
                <a:cxn ang="0">
                  <a:pos x="21" y="21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lnTo>
                    <a:pt x="9" y="2"/>
                  </a:lnTo>
                  <a:lnTo>
                    <a:pt x="19" y="9"/>
                  </a:ln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4" name="Freeform 1402"/>
            <p:cNvSpPr>
              <a:spLocks/>
            </p:cNvSpPr>
            <p:nvPr/>
          </p:nvSpPr>
          <p:spPr bwMode="auto">
            <a:xfrm>
              <a:off x="2830" y="11438"/>
              <a:ext cx="180" cy="0"/>
            </a:xfrm>
            <a:custGeom>
              <a:avLst/>
              <a:gdLst/>
              <a:ahLst/>
              <a:cxnLst>
                <a:cxn ang="0">
                  <a:pos x="179" y="0"/>
                </a:cxn>
                <a:cxn ang="0">
                  <a:pos x="0" y="0"/>
                </a:cxn>
              </a:cxnLst>
              <a:rect l="0" t="0" r="r" b="b"/>
              <a:pathLst>
                <a:path w="180">
                  <a:moveTo>
                    <a:pt x="17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5" name="Freeform 1403"/>
            <p:cNvSpPr>
              <a:spLocks/>
            </p:cNvSpPr>
            <p:nvPr/>
          </p:nvSpPr>
          <p:spPr bwMode="auto">
            <a:xfrm>
              <a:off x="3003" y="11352"/>
              <a:ext cx="12" cy="14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2" y="11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1" y="2"/>
                </a:cxn>
                <a:cxn ang="0">
                  <a:pos x="11" y="7"/>
                </a:cxn>
                <a:cxn ang="0">
                  <a:pos x="11" y="11"/>
                </a:cxn>
                <a:cxn ang="0">
                  <a:pos x="7" y="14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lnTo>
                    <a:pt x="2" y="11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7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6" name="Freeform 1404"/>
            <p:cNvSpPr>
              <a:spLocks/>
            </p:cNvSpPr>
            <p:nvPr/>
          </p:nvSpPr>
          <p:spPr bwMode="auto">
            <a:xfrm>
              <a:off x="2907" y="11539"/>
              <a:ext cx="5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2" y="0"/>
                </a:cxn>
              </a:cxnLst>
              <a:rect l="0" t="0" r="r" b="b"/>
              <a:pathLst>
                <a:path w="5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7" name="Freeform 1405"/>
            <p:cNvSpPr>
              <a:spLocks/>
            </p:cNvSpPr>
            <p:nvPr/>
          </p:nvSpPr>
          <p:spPr bwMode="auto">
            <a:xfrm>
              <a:off x="2912" y="11539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8" name="Freeform 1406"/>
            <p:cNvSpPr>
              <a:spLocks/>
            </p:cNvSpPr>
            <p:nvPr/>
          </p:nvSpPr>
          <p:spPr bwMode="auto">
            <a:xfrm>
              <a:off x="2914" y="1153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799" name="Freeform 1407"/>
            <p:cNvSpPr>
              <a:spLocks/>
            </p:cNvSpPr>
            <p:nvPr/>
          </p:nvSpPr>
          <p:spPr bwMode="auto">
            <a:xfrm>
              <a:off x="2919" y="1153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0" name="Freeform 1408"/>
            <p:cNvSpPr>
              <a:spLocks/>
            </p:cNvSpPr>
            <p:nvPr/>
          </p:nvSpPr>
          <p:spPr bwMode="auto">
            <a:xfrm>
              <a:off x="2948" y="1156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1" name="Freeform 1409"/>
            <p:cNvSpPr>
              <a:spLocks/>
            </p:cNvSpPr>
            <p:nvPr/>
          </p:nvSpPr>
          <p:spPr bwMode="auto">
            <a:xfrm>
              <a:off x="2921" y="115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2" name="Freeform 1410"/>
            <p:cNvSpPr>
              <a:spLocks/>
            </p:cNvSpPr>
            <p:nvPr/>
          </p:nvSpPr>
          <p:spPr bwMode="auto">
            <a:xfrm>
              <a:off x="2948" y="11565"/>
              <a:ext cx="0" cy="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3" name="Freeform 1411"/>
            <p:cNvSpPr>
              <a:spLocks/>
            </p:cNvSpPr>
            <p:nvPr/>
          </p:nvSpPr>
          <p:spPr bwMode="auto">
            <a:xfrm>
              <a:off x="2921" y="115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4" name="Freeform 1412"/>
            <p:cNvSpPr>
              <a:spLocks/>
            </p:cNvSpPr>
            <p:nvPr/>
          </p:nvSpPr>
          <p:spPr bwMode="auto">
            <a:xfrm>
              <a:off x="2948" y="1156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5" name="Freeform 1413"/>
            <p:cNvSpPr>
              <a:spLocks/>
            </p:cNvSpPr>
            <p:nvPr/>
          </p:nvSpPr>
          <p:spPr bwMode="auto">
            <a:xfrm>
              <a:off x="2921" y="115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6" name="Freeform 1414"/>
            <p:cNvSpPr>
              <a:spLocks/>
            </p:cNvSpPr>
            <p:nvPr/>
          </p:nvSpPr>
          <p:spPr bwMode="auto">
            <a:xfrm>
              <a:off x="2948" y="11563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7" name="Freeform 1415"/>
            <p:cNvSpPr>
              <a:spLocks/>
            </p:cNvSpPr>
            <p:nvPr/>
          </p:nvSpPr>
          <p:spPr bwMode="auto">
            <a:xfrm>
              <a:off x="2924" y="1153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8" name="Freeform 1416"/>
            <p:cNvSpPr>
              <a:spLocks/>
            </p:cNvSpPr>
            <p:nvPr/>
          </p:nvSpPr>
          <p:spPr bwMode="auto">
            <a:xfrm>
              <a:off x="2948" y="11563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09" name="Freeform 1417"/>
            <p:cNvSpPr>
              <a:spLocks/>
            </p:cNvSpPr>
            <p:nvPr/>
          </p:nvSpPr>
          <p:spPr bwMode="auto">
            <a:xfrm>
              <a:off x="2924" y="1153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0" name="Freeform 1418"/>
            <p:cNvSpPr>
              <a:spLocks/>
            </p:cNvSpPr>
            <p:nvPr/>
          </p:nvSpPr>
          <p:spPr bwMode="auto">
            <a:xfrm>
              <a:off x="2948" y="11560"/>
              <a:ext cx="2" cy="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1" name="Freeform 1419"/>
            <p:cNvSpPr>
              <a:spLocks/>
            </p:cNvSpPr>
            <p:nvPr/>
          </p:nvSpPr>
          <p:spPr bwMode="auto">
            <a:xfrm>
              <a:off x="2926" y="11539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2" name="Freeform 1420"/>
            <p:cNvSpPr>
              <a:spLocks/>
            </p:cNvSpPr>
            <p:nvPr/>
          </p:nvSpPr>
          <p:spPr bwMode="auto">
            <a:xfrm>
              <a:off x="2948" y="11560"/>
              <a:ext cx="2" cy="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3" name="Freeform 1421"/>
            <p:cNvSpPr>
              <a:spLocks/>
            </p:cNvSpPr>
            <p:nvPr/>
          </p:nvSpPr>
          <p:spPr bwMode="auto">
            <a:xfrm>
              <a:off x="2926" y="11539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4" name="Freeform 1422"/>
            <p:cNvSpPr>
              <a:spLocks/>
            </p:cNvSpPr>
            <p:nvPr/>
          </p:nvSpPr>
          <p:spPr bwMode="auto">
            <a:xfrm>
              <a:off x="2948" y="11558"/>
              <a:ext cx="2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0" y="0"/>
                </a:cxn>
              </a:cxnLst>
              <a:rect l="0" t="0" r="r" b="b"/>
              <a:pathLst>
                <a:path w="2" h="5">
                  <a:moveTo>
                    <a:pt x="2" y="4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5" name="Freeform 1423"/>
            <p:cNvSpPr>
              <a:spLocks/>
            </p:cNvSpPr>
            <p:nvPr/>
          </p:nvSpPr>
          <p:spPr bwMode="auto">
            <a:xfrm>
              <a:off x="2926" y="11539"/>
              <a:ext cx="2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6" name="Freeform 1424"/>
            <p:cNvSpPr>
              <a:spLocks/>
            </p:cNvSpPr>
            <p:nvPr/>
          </p:nvSpPr>
          <p:spPr bwMode="auto">
            <a:xfrm>
              <a:off x="2945" y="11558"/>
              <a:ext cx="5" cy="2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7" name="Freeform 1425"/>
            <p:cNvSpPr>
              <a:spLocks/>
            </p:cNvSpPr>
            <p:nvPr/>
          </p:nvSpPr>
          <p:spPr bwMode="auto">
            <a:xfrm>
              <a:off x="2928" y="11539"/>
              <a:ext cx="3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8" name="Freeform 1426"/>
            <p:cNvSpPr>
              <a:spLocks/>
            </p:cNvSpPr>
            <p:nvPr/>
          </p:nvSpPr>
          <p:spPr bwMode="auto">
            <a:xfrm>
              <a:off x="2945" y="11556"/>
              <a:ext cx="5" cy="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19" name="Freeform 1427"/>
            <p:cNvSpPr>
              <a:spLocks/>
            </p:cNvSpPr>
            <p:nvPr/>
          </p:nvSpPr>
          <p:spPr bwMode="auto">
            <a:xfrm>
              <a:off x="2928" y="11539"/>
              <a:ext cx="3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0" name="Freeform 1428"/>
            <p:cNvSpPr>
              <a:spLocks/>
            </p:cNvSpPr>
            <p:nvPr/>
          </p:nvSpPr>
          <p:spPr bwMode="auto">
            <a:xfrm>
              <a:off x="2945" y="11553"/>
              <a:ext cx="5" cy="7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0" y="0"/>
                </a:cxn>
              </a:cxnLst>
              <a:rect l="0" t="0" r="r" b="b"/>
              <a:pathLst>
                <a:path w="5" h="7">
                  <a:moveTo>
                    <a:pt x="4" y="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1" name="Freeform 1429"/>
            <p:cNvSpPr>
              <a:spLocks/>
            </p:cNvSpPr>
            <p:nvPr/>
          </p:nvSpPr>
          <p:spPr bwMode="auto">
            <a:xfrm>
              <a:off x="2931" y="11539"/>
              <a:ext cx="2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0" y="0"/>
                </a:cxn>
              </a:cxnLst>
              <a:rect l="0" t="0" r="r" b="b"/>
              <a:pathLst>
                <a:path w="2" h="5">
                  <a:moveTo>
                    <a:pt x="2" y="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2" name="Freeform 1430"/>
            <p:cNvSpPr>
              <a:spLocks/>
            </p:cNvSpPr>
            <p:nvPr/>
          </p:nvSpPr>
          <p:spPr bwMode="auto">
            <a:xfrm>
              <a:off x="2943" y="11551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3" name="Freeform 1431"/>
            <p:cNvSpPr>
              <a:spLocks/>
            </p:cNvSpPr>
            <p:nvPr/>
          </p:nvSpPr>
          <p:spPr bwMode="auto">
            <a:xfrm>
              <a:off x="2931" y="11539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4" name="Freeform 1432"/>
            <p:cNvSpPr>
              <a:spLocks/>
            </p:cNvSpPr>
            <p:nvPr/>
          </p:nvSpPr>
          <p:spPr bwMode="auto">
            <a:xfrm>
              <a:off x="2933" y="11539"/>
              <a:ext cx="17" cy="19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0" y="0"/>
                </a:cxn>
                <a:cxn ang="0">
                  <a:pos x="16" y="19"/>
                </a:cxn>
              </a:cxnLst>
              <a:rect l="0" t="0" r="r" b="b"/>
              <a:pathLst>
                <a:path w="17" h="19">
                  <a:moveTo>
                    <a:pt x="16" y="19"/>
                  </a:moveTo>
                  <a:lnTo>
                    <a:pt x="0" y="0"/>
                  </a:lnTo>
                  <a:lnTo>
                    <a:pt x="16" y="19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5" name="Freeform 1433"/>
            <p:cNvSpPr>
              <a:spLocks/>
            </p:cNvSpPr>
            <p:nvPr/>
          </p:nvSpPr>
          <p:spPr bwMode="auto">
            <a:xfrm>
              <a:off x="2933" y="11539"/>
              <a:ext cx="19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6"/>
                </a:cxn>
                <a:cxn ang="0">
                  <a:pos x="2" y="0"/>
                </a:cxn>
                <a:cxn ang="0">
                  <a:pos x="19" y="16"/>
                </a:cxn>
              </a:cxnLst>
              <a:rect l="0" t="0" r="r" b="b"/>
              <a:pathLst>
                <a:path w="19" h="17">
                  <a:moveTo>
                    <a:pt x="0" y="0"/>
                  </a:moveTo>
                  <a:lnTo>
                    <a:pt x="19" y="16"/>
                  </a:lnTo>
                  <a:lnTo>
                    <a:pt x="2" y="0"/>
                  </a:lnTo>
                  <a:lnTo>
                    <a:pt x="19" y="1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6" name="Freeform 1434"/>
            <p:cNvSpPr>
              <a:spLocks/>
            </p:cNvSpPr>
            <p:nvPr/>
          </p:nvSpPr>
          <p:spPr bwMode="auto">
            <a:xfrm>
              <a:off x="2938" y="11539"/>
              <a:ext cx="14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0" y="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lnTo>
                    <a:pt x="0" y="0"/>
                  </a:lnTo>
                  <a:lnTo>
                    <a:pt x="14" y="1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7" name="Freeform 1435"/>
            <p:cNvSpPr>
              <a:spLocks/>
            </p:cNvSpPr>
            <p:nvPr/>
          </p:nvSpPr>
          <p:spPr bwMode="auto">
            <a:xfrm>
              <a:off x="2940" y="11539"/>
              <a:ext cx="12" cy="12"/>
            </a:xfrm>
            <a:custGeom>
              <a:avLst/>
              <a:gdLst/>
              <a:ahLst/>
              <a:cxnLst>
                <a:cxn ang="0">
                  <a:pos x="11" y="11"/>
                </a:cxn>
                <a:cxn ang="0">
                  <a:pos x="0" y="0"/>
                </a:cxn>
                <a:cxn ang="0">
                  <a:pos x="11" y="11"/>
                </a:cxn>
                <a:cxn ang="0">
                  <a:pos x="2" y="0"/>
                </a:cxn>
                <a:cxn ang="0">
                  <a:pos x="11" y="9"/>
                </a:cxn>
              </a:cxnLst>
              <a:rect l="0" t="0" r="r" b="b"/>
              <a:pathLst>
                <a:path w="12" h="12">
                  <a:moveTo>
                    <a:pt x="11" y="11"/>
                  </a:moveTo>
                  <a:lnTo>
                    <a:pt x="0" y="0"/>
                  </a:lnTo>
                  <a:lnTo>
                    <a:pt x="11" y="11"/>
                  </a:lnTo>
                  <a:lnTo>
                    <a:pt x="2" y="0"/>
                  </a:lnTo>
                  <a:lnTo>
                    <a:pt x="11" y="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8" name="Freeform 1436"/>
            <p:cNvSpPr>
              <a:spLocks/>
            </p:cNvSpPr>
            <p:nvPr/>
          </p:nvSpPr>
          <p:spPr bwMode="auto">
            <a:xfrm>
              <a:off x="2945" y="11539"/>
              <a:ext cx="10" cy="9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0" y="0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29" name="Freeform 1437"/>
            <p:cNvSpPr>
              <a:spLocks/>
            </p:cNvSpPr>
            <p:nvPr/>
          </p:nvSpPr>
          <p:spPr bwMode="auto">
            <a:xfrm>
              <a:off x="2948" y="11539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2" y="0"/>
                </a:cxn>
                <a:cxn ang="0">
                  <a:pos x="7" y="4"/>
                </a:cxn>
                <a:cxn ang="0">
                  <a:pos x="2" y="0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0"/>
                  </a:lnTo>
                  <a:lnTo>
                    <a:pt x="7" y="4"/>
                  </a:ln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0" name="Freeform 1438"/>
            <p:cNvSpPr>
              <a:spLocks/>
            </p:cNvSpPr>
            <p:nvPr/>
          </p:nvSpPr>
          <p:spPr bwMode="auto">
            <a:xfrm>
              <a:off x="2952" y="11539"/>
              <a:ext cx="5" cy="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4" y="2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1" name="Freeform 1439"/>
            <p:cNvSpPr>
              <a:spLocks/>
            </p:cNvSpPr>
            <p:nvPr/>
          </p:nvSpPr>
          <p:spPr bwMode="auto">
            <a:xfrm>
              <a:off x="2957" y="115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2" name="Freeform 1440"/>
            <p:cNvSpPr>
              <a:spLocks/>
            </p:cNvSpPr>
            <p:nvPr/>
          </p:nvSpPr>
          <p:spPr bwMode="auto">
            <a:xfrm>
              <a:off x="2904" y="11539"/>
              <a:ext cx="3" cy="2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3" name="Freeform 1441"/>
            <p:cNvSpPr>
              <a:spLocks/>
            </p:cNvSpPr>
            <p:nvPr/>
          </p:nvSpPr>
          <p:spPr bwMode="auto">
            <a:xfrm>
              <a:off x="2902" y="11539"/>
              <a:ext cx="5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4" name="Freeform 1442"/>
            <p:cNvSpPr>
              <a:spLocks/>
            </p:cNvSpPr>
            <p:nvPr/>
          </p:nvSpPr>
          <p:spPr bwMode="auto">
            <a:xfrm>
              <a:off x="2897" y="11539"/>
              <a:ext cx="7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4"/>
                </a:cxn>
                <a:cxn ang="0">
                  <a:pos x="2" y="0"/>
                </a:cxn>
                <a:cxn ang="0">
                  <a:pos x="7" y="4"/>
                </a:cxn>
                <a:cxn ang="0">
                  <a:pos x="0" y="0"/>
                </a:cxn>
                <a:cxn ang="0">
                  <a:pos x="4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7" y="4"/>
                  </a:lnTo>
                  <a:lnTo>
                    <a:pt x="2" y="0"/>
                  </a:lnTo>
                  <a:lnTo>
                    <a:pt x="7" y="4"/>
                  </a:lnTo>
                  <a:lnTo>
                    <a:pt x="0" y="0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5" name="Freeform 1443"/>
            <p:cNvSpPr>
              <a:spLocks/>
            </p:cNvSpPr>
            <p:nvPr/>
          </p:nvSpPr>
          <p:spPr bwMode="auto">
            <a:xfrm>
              <a:off x="2895" y="11539"/>
              <a:ext cx="7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0" y="0"/>
                  </a:lnTo>
                  <a:lnTo>
                    <a:pt x="7" y="7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6" name="Freeform 1444"/>
            <p:cNvSpPr>
              <a:spLocks/>
            </p:cNvSpPr>
            <p:nvPr/>
          </p:nvSpPr>
          <p:spPr bwMode="auto">
            <a:xfrm>
              <a:off x="2890" y="11539"/>
              <a:ext cx="10" cy="9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2" y="0"/>
                </a:cxn>
                <a:cxn ang="0">
                  <a:pos x="9" y="9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0" y="0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lnTo>
                    <a:pt x="2" y="0"/>
                  </a:lnTo>
                  <a:lnTo>
                    <a:pt x="9" y="9"/>
                  </a:lnTo>
                  <a:lnTo>
                    <a:pt x="0" y="0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7" name="Freeform 1445"/>
            <p:cNvSpPr>
              <a:spLocks/>
            </p:cNvSpPr>
            <p:nvPr/>
          </p:nvSpPr>
          <p:spPr bwMode="auto">
            <a:xfrm>
              <a:off x="2883" y="11539"/>
              <a:ext cx="14" cy="14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4" y="0"/>
                </a:cxn>
                <a:cxn ang="0">
                  <a:pos x="14" y="11"/>
                </a:cxn>
                <a:cxn ang="0">
                  <a:pos x="2" y="0"/>
                </a:cxn>
                <a:cxn ang="0">
                  <a:pos x="14" y="11"/>
                </a:cxn>
                <a:cxn ang="0">
                  <a:pos x="0" y="0"/>
                </a:cxn>
                <a:cxn ang="0">
                  <a:pos x="11" y="14"/>
                </a:cxn>
                <a:cxn ang="0">
                  <a:pos x="0" y="2"/>
                </a:cxn>
                <a:cxn ang="0">
                  <a:pos x="11" y="14"/>
                </a:cxn>
                <a:cxn ang="0">
                  <a:pos x="0" y="4"/>
                </a:cxn>
              </a:cxnLst>
              <a:rect l="0" t="0" r="r" b="b"/>
              <a:pathLst>
                <a:path w="14" h="14">
                  <a:moveTo>
                    <a:pt x="14" y="9"/>
                  </a:moveTo>
                  <a:lnTo>
                    <a:pt x="4" y="0"/>
                  </a:lnTo>
                  <a:lnTo>
                    <a:pt x="14" y="11"/>
                  </a:lnTo>
                  <a:lnTo>
                    <a:pt x="2" y="0"/>
                  </a:lnTo>
                  <a:lnTo>
                    <a:pt x="14" y="11"/>
                  </a:lnTo>
                  <a:lnTo>
                    <a:pt x="0" y="0"/>
                  </a:lnTo>
                  <a:lnTo>
                    <a:pt x="11" y="14"/>
                  </a:lnTo>
                  <a:lnTo>
                    <a:pt x="0" y="2"/>
                  </a:lnTo>
                  <a:lnTo>
                    <a:pt x="11" y="14"/>
                  </a:ln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8" name="Freeform 1446"/>
            <p:cNvSpPr>
              <a:spLocks/>
            </p:cNvSpPr>
            <p:nvPr/>
          </p:nvSpPr>
          <p:spPr bwMode="auto">
            <a:xfrm>
              <a:off x="2885" y="11544"/>
              <a:ext cx="1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12"/>
                </a:cxn>
                <a:cxn ang="0">
                  <a:pos x="0" y="2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9" y="12"/>
                  </a:ln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39" name="Freeform 1447"/>
            <p:cNvSpPr>
              <a:spLocks/>
            </p:cNvSpPr>
            <p:nvPr/>
          </p:nvSpPr>
          <p:spPr bwMode="auto">
            <a:xfrm>
              <a:off x="2885" y="11548"/>
              <a:ext cx="10" cy="8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lnTo>
                    <a:pt x="0" y="0"/>
                  </a:ln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0" name="Freeform 1448"/>
            <p:cNvSpPr>
              <a:spLocks/>
            </p:cNvSpPr>
            <p:nvPr/>
          </p:nvSpPr>
          <p:spPr bwMode="auto">
            <a:xfrm>
              <a:off x="2885" y="11551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  <a:cxn ang="0">
                  <a:pos x="2" y="0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1" name="Freeform 1449"/>
            <p:cNvSpPr>
              <a:spLocks/>
            </p:cNvSpPr>
            <p:nvPr/>
          </p:nvSpPr>
          <p:spPr bwMode="auto">
            <a:xfrm>
              <a:off x="2888" y="11553"/>
              <a:ext cx="4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2" name="Freeform 1450"/>
            <p:cNvSpPr>
              <a:spLocks/>
            </p:cNvSpPr>
            <p:nvPr/>
          </p:nvSpPr>
          <p:spPr bwMode="auto">
            <a:xfrm>
              <a:off x="2888" y="11556"/>
              <a:ext cx="4" cy="7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0" y="2"/>
                </a:cxn>
                <a:cxn ang="0">
                  <a:pos x="4" y="7"/>
                </a:cxn>
                <a:cxn ang="0">
                  <a:pos x="2" y="4"/>
                </a:cxn>
              </a:cxnLst>
              <a:rect l="0" t="0" r="r" b="b"/>
              <a:pathLst>
                <a:path w="4" h="7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0" y="2"/>
                  </a:lnTo>
                  <a:lnTo>
                    <a:pt x="4" y="7"/>
                  </a:ln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3" name="Freeform 1451"/>
            <p:cNvSpPr>
              <a:spLocks/>
            </p:cNvSpPr>
            <p:nvPr/>
          </p:nvSpPr>
          <p:spPr bwMode="auto">
            <a:xfrm>
              <a:off x="2883" y="11539"/>
              <a:ext cx="9" cy="29"/>
            </a:xfrm>
            <a:custGeom>
              <a:avLst/>
              <a:gdLst/>
              <a:ahLst/>
              <a:cxnLst>
                <a:cxn ang="0">
                  <a:pos x="9" y="23"/>
                </a:cxn>
                <a:cxn ang="0">
                  <a:pos x="7" y="23"/>
                </a:cxn>
                <a:cxn ang="0">
                  <a:pos x="9" y="26"/>
                </a:cxn>
                <a:cxn ang="0">
                  <a:pos x="7" y="26"/>
                </a:cxn>
                <a:cxn ang="0">
                  <a:pos x="9" y="28"/>
                </a:cxn>
                <a:cxn ang="0">
                  <a:pos x="0" y="0"/>
                </a:cxn>
              </a:cxnLst>
              <a:rect l="0" t="0" r="r" b="b"/>
              <a:pathLst>
                <a:path w="9" h="29">
                  <a:moveTo>
                    <a:pt x="9" y="23"/>
                  </a:moveTo>
                  <a:lnTo>
                    <a:pt x="7" y="23"/>
                  </a:lnTo>
                  <a:lnTo>
                    <a:pt x="9" y="26"/>
                  </a:lnTo>
                  <a:lnTo>
                    <a:pt x="7" y="26"/>
                  </a:lnTo>
                  <a:lnTo>
                    <a:pt x="9" y="28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4" name="Freeform 1452"/>
            <p:cNvSpPr>
              <a:spLocks/>
            </p:cNvSpPr>
            <p:nvPr/>
          </p:nvSpPr>
          <p:spPr bwMode="auto">
            <a:xfrm>
              <a:off x="2948" y="11539"/>
              <a:ext cx="9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9" y="0"/>
                </a:cxn>
              </a:cxnLst>
              <a:rect l="0" t="0" r="r" b="b"/>
              <a:pathLst>
                <a:path w="9" h="29">
                  <a:moveTo>
                    <a:pt x="0" y="28"/>
                  </a:moveTo>
                  <a:lnTo>
                    <a:pt x="9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5" name="Freeform 1453"/>
            <p:cNvSpPr>
              <a:spLocks/>
            </p:cNvSpPr>
            <p:nvPr/>
          </p:nvSpPr>
          <p:spPr bwMode="auto">
            <a:xfrm>
              <a:off x="2892" y="11539"/>
              <a:ext cx="56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4"/>
                </a:cxn>
                <a:cxn ang="0">
                  <a:pos x="11" y="4"/>
                </a:cxn>
                <a:cxn ang="0">
                  <a:pos x="26" y="0"/>
                </a:cxn>
                <a:cxn ang="0">
                  <a:pos x="40" y="4"/>
                </a:cxn>
                <a:cxn ang="0">
                  <a:pos x="52" y="14"/>
                </a:cxn>
                <a:cxn ang="0">
                  <a:pos x="55" y="28"/>
                </a:cxn>
              </a:cxnLst>
              <a:rect l="0" t="0" r="r" b="b"/>
              <a:pathLst>
                <a:path w="56" h="29">
                  <a:moveTo>
                    <a:pt x="0" y="28"/>
                  </a:moveTo>
                  <a:lnTo>
                    <a:pt x="2" y="14"/>
                  </a:lnTo>
                  <a:lnTo>
                    <a:pt x="11" y="4"/>
                  </a:lnTo>
                  <a:lnTo>
                    <a:pt x="26" y="0"/>
                  </a:lnTo>
                  <a:lnTo>
                    <a:pt x="40" y="4"/>
                  </a:lnTo>
                  <a:lnTo>
                    <a:pt x="52" y="14"/>
                  </a:lnTo>
                  <a:lnTo>
                    <a:pt x="55" y="28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6" name="Freeform 1454"/>
            <p:cNvSpPr>
              <a:spLocks/>
            </p:cNvSpPr>
            <p:nvPr/>
          </p:nvSpPr>
          <p:spPr bwMode="auto">
            <a:xfrm>
              <a:off x="2883" y="11539"/>
              <a:ext cx="74" cy="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0"/>
                </a:cxn>
              </a:cxnLst>
              <a:rect l="0" t="0" r="r" b="b"/>
              <a:pathLst>
                <a:path w="74">
                  <a:moveTo>
                    <a:pt x="7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7" name="Freeform 1455"/>
            <p:cNvSpPr>
              <a:spLocks/>
            </p:cNvSpPr>
            <p:nvPr/>
          </p:nvSpPr>
          <p:spPr bwMode="auto">
            <a:xfrm>
              <a:off x="2847" y="11505"/>
              <a:ext cx="21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11"/>
                </a:cxn>
                <a:cxn ang="0">
                  <a:pos x="9" y="2"/>
                </a:cxn>
                <a:cxn ang="0">
                  <a:pos x="21" y="0"/>
                </a:cxn>
              </a:cxnLst>
              <a:rect l="0" t="0" r="r" b="b"/>
              <a:pathLst>
                <a:path w="21" h="22">
                  <a:moveTo>
                    <a:pt x="0" y="21"/>
                  </a:moveTo>
                  <a:lnTo>
                    <a:pt x="2" y="11"/>
                  </a:lnTo>
                  <a:lnTo>
                    <a:pt x="9" y="2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8" name="Freeform 1456"/>
            <p:cNvSpPr>
              <a:spLocks/>
            </p:cNvSpPr>
            <p:nvPr/>
          </p:nvSpPr>
          <p:spPr bwMode="auto">
            <a:xfrm>
              <a:off x="2847" y="11505"/>
              <a:ext cx="146" cy="202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34" y="2"/>
                </a:cxn>
                <a:cxn ang="0">
                  <a:pos x="143" y="11"/>
                </a:cxn>
                <a:cxn ang="0">
                  <a:pos x="146" y="21"/>
                </a:cxn>
                <a:cxn ang="0">
                  <a:pos x="146" y="177"/>
                </a:cxn>
                <a:cxn ang="0">
                  <a:pos x="143" y="189"/>
                </a:cxn>
                <a:cxn ang="0">
                  <a:pos x="134" y="199"/>
                </a:cxn>
                <a:cxn ang="0">
                  <a:pos x="124" y="201"/>
                </a:cxn>
                <a:cxn ang="0">
                  <a:pos x="21" y="201"/>
                </a:cxn>
                <a:cxn ang="0">
                  <a:pos x="9" y="199"/>
                </a:cxn>
                <a:cxn ang="0">
                  <a:pos x="2" y="189"/>
                </a:cxn>
                <a:cxn ang="0">
                  <a:pos x="0" y="177"/>
                </a:cxn>
                <a:cxn ang="0">
                  <a:pos x="0" y="21"/>
                </a:cxn>
              </a:cxnLst>
              <a:rect l="0" t="0" r="r" b="b"/>
              <a:pathLst>
                <a:path w="146" h="202">
                  <a:moveTo>
                    <a:pt x="124" y="0"/>
                  </a:moveTo>
                  <a:lnTo>
                    <a:pt x="134" y="2"/>
                  </a:lnTo>
                  <a:lnTo>
                    <a:pt x="143" y="11"/>
                  </a:lnTo>
                  <a:lnTo>
                    <a:pt x="146" y="21"/>
                  </a:lnTo>
                  <a:lnTo>
                    <a:pt x="146" y="177"/>
                  </a:lnTo>
                  <a:lnTo>
                    <a:pt x="143" y="189"/>
                  </a:lnTo>
                  <a:lnTo>
                    <a:pt x="134" y="199"/>
                  </a:lnTo>
                  <a:lnTo>
                    <a:pt x="124" y="201"/>
                  </a:lnTo>
                  <a:lnTo>
                    <a:pt x="21" y="201"/>
                  </a:lnTo>
                  <a:lnTo>
                    <a:pt x="9" y="199"/>
                  </a:lnTo>
                  <a:lnTo>
                    <a:pt x="2" y="189"/>
                  </a:lnTo>
                  <a:lnTo>
                    <a:pt x="0" y="177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49" name="Freeform 1457"/>
            <p:cNvSpPr>
              <a:spLocks/>
            </p:cNvSpPr>
            <p:nvPr/>
          </p:nvSpPr>
          <p:spPr bwMode="auto">
            <a:xfrm>
              <a:off x="2868" y="11505"/>
              <a:ext cx="104" cy="0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0"/>
                </a:cxn>
              </a:cxnLst>
              <a:rect l="0" t="0" r="r" b="b"/>
              <a:pathLst>
                <a:path w="104">
                  <a:moveTo>
                    <a:pt x="10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0" name="Freeform 1458"/>
            <p:cNvSpPr>
              <a:spLocks/>
            </p:cNvSpPr>
            <p:nvPr/>
          </p:nvSpPr>
          <p:spPr bwMode="auto">
            <a:xfrm>
              <a:off x="2854" y="11484"/>
              <a:ext cx="132" cy="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0"/>
                </a:cxn>
              </a:cxnLst>
              <a:rect l="0" t="0" r="r" b="b"/>
              <a:pathLst>
                <a:path w="132">
                  <a:moveTo>
                    <a:pt x="13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1" name="Freeform 1459"/>
            <p:cNvSpPr>
              <a:spLocks/>
            </p:cNvSpPr>
            <p:nvPr/>
          </p:nvSpPr>
          <p:spPr bwMode="auto">
            <a:xfrm>
              <a:off x="2801" y="11335"/>
              <a:ext cx="29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4" y="14"/>
                </a:cxn>
                <a:cxn ang="0">
                  <a:pos x="14" y="4"/>
                </a:cxn>
                <a:cxn ang="0">
                  <a:pos x="28" y="0"/>
                </a:cxn>
              </a:cxnLst>
              <a:rect l="0" t="0" r="r" b="b"/>
              <a:pathLst>
                <a:path w="29" h="29">
                  <a:moveTo>
                    <a:pt x="0" y="28"/>
                  </a:move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2" name="Freeform 1460"/>
            <p:cNvSpPr>
              <a:spLocks/>
            </p:cNvSpPr>
            <p:nvPr/>
          </p:nvSpPr>
          <p:spPr bwMode="auto">
            <a:xfrm>
              <a:off x="2801" y="11409"/>
              <a:ext cx="29" cy="29"/>
            </a:xfrm>
            <a:custGeom>
              <a:avLst/>
              <a:gdLst/>
              <a:ahLst/>
              <a:cxnLst>
                <a:cxn ang="0">
                  <a:pos x="28" y="28"/>
                </a:cxn>
                <a:cxn ang="0">
                  <a:pos x="14" y="23"/>
                </a:cxn>
                <a:cxn ang="0">
                  <a:pos x="4" y="14"/>
                </a:cxn>
                <a:cxn ang="0">
                  <a:pos x="0" y="0"/>
                </a:cxn>
              </a:cxnLst>
              <a:rect l="0" t="0" r="r" b="b"/>
              <a:pathLst>
                <a:path w="29" h="29">
                  <a:moveTo>
                    <a:pt x="28" y="28"/>
                  </a:moveTo>
                  <a:lnTo>
                    <a:pt x="14" y="23"/>
                  </a:lnTo>
                  <a:lnTo>
                    <a:pt x="4" y="1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3" name="Freeform 1461"/>
            <p:cNvSpPr>
              <a:spLocks/>
            </p:cNvSpPr>
            <p:nvPr/>
          </p:nvSpPr>
          <p:spPr bwMode="auto">
            <a:xfrm>
              <a:off x="3010" y="11409"/>
              <a:ext cx="26" cy="2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3" y="14"/>
                </a:cxn>
                <a:cxn ang="0">
                  <a:pos x="11" y="23"/>
                </a:cxn>
                <a:cxn ang="0">
                  <a:pos x="0" y="28"/>
                </a:cxn>
              </a:cxnLst>
              <a:rect l="0" t="0" r="r" b="b"/>
              <a:pathLst>
                <a:path w="26" h="29">
                  <a:moveTo>
                    <a:pt x="26" y="0"/>
                  </a:moveTo>
                  <a:lnTo>
                    <a:pt x="23" y="14"/>
                  </a:lnTo>
                  <a:lnTo>
                    <a:pt x="11" y="23"/>
                  </a:ln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4" name="Freeform 1462"/>
            <p:cNvSpPr>
              <a:spLocks/>
            </p:cNvSpPr>
            <p:nvPr/>
          </p:nvSpPr>
          <p:spPr bwMode="auto">
            <a:xfrm>
              <a:off x="3010" y="11335"/>
              <a:ext cx="26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4"/>
                </a:cxn>
                <a:cxn ang="0">
                  <a:pos x="23" y="14"/>
                </a:cxn>
                <a:cxn ang="0">
                  <a:pos x="26" y="28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lnTo>
                    <a:pt x="11" y="4"/>
                  </a:lnTo>
                  <a:lnTo>
                    <a:pt x="23" y="14"/>
                  </a:lnTo>
                  <a:lnTo>
                    <a:pt x="26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5" name="Freeform 1463"/>
            <p:cNvSpPr>
              <a:spLocks/>
            </p:cNvSpPr>
            <p:nvPr/>
          </p:nvSpPr>
          <p:spPr bwMode="auto">
            <a:xfrm>
              <a:off x="2801" y="11364"/>
              <a:ext cx="0" cy="4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0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6" name="Freeform 1464"/>
            <p:cNvSpPr>
              <a:spLocks/>
            </p:cNvSpPr>
            <p:nvPr/>
          </p:nvSpPr>
          <p:spPr bwMode="auto">
            <a:xfrm>
              <a:off x="3036" y="11364"/>
              <a:ext cx="0" cy="4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0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7" name="Freeform 1465"/>
            <p:cNvSpPr>
              <a:spLocks/>
            </p:cNvSpPr>
            <p:nvPr/>
          </p:nvSpPr>
          <p:spPr bwMode="auto">
            <a:xfrm>
              <a:off x="2823" y="11436"/>
              <a:ext cx="192" cy="292"/>
            </a:xfrm>
            <a:custGeom>
              <a:avLst/>
              <a:gdLst/>
              <a:ahLst/>
              <a:cxnLst>
                <a:cxn ang="0">
                  <a:pos x="191" y="247"/>
                </a:cxn>
                <a:cxn ang="0">
                  <a:pos x="189" y="266"/>
                </a:cxn>
                <a:cxn ang="0">
                  <a:pos x="179" y="280"/>
                </a:cxn>
                <a:cxn ang="0">
                  <a:pos x="165" y="290"/>
                </a:cxn>
                <a:cxn ang="0">
                  <a:pos x="148" y="292"/>
                </a:cxn>
                <a:cxn ang="0">
                  <a:pos x="45" y="292"/>
                </a:cxn>
                <a:cxn ang="0">
                  <a:pos x="28" y="290"/>
                </a:cxn>
                <a:cxn ang="0">
                  <a:pos x="14" y="280"/>
                </a:cxn>
                <a:cxn ang="0">
                  <a:pos x="4" y="266"/>
                </a:cxn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w="192" h="292">
                  <a:moveTo>
                    <a:pt x="191" y="247"/>
                  </a:moveTo>
                  <a:lnTo>
                    <a:pt x="189" y="266"/>
                  </a:lnTo>
                  <a:lnTo>
                    <a:pt x="179" y="280"/>
                  </a:lnTo>
                  <a:lnTo>
                    <a:pt x="165" y="290"/>
                  </a:lnTo>
                  <a:lnTo>
                    <a:pt x="148" y="292"/>
                  </a:lnTo>
                  <a:lnTo>
                    <a:pt x="45" y="292"/>
                  </a:lnTo>
                  <a:lnTo>
                    <a:pt x="28" y="290"/>
                  </a:lnTo>
                  <a:lnTo>
                    <a:pt x="14" y="280"/>
                  </a:lnTo>
                  <a:lnTo>
                    <a:pt x="4" y="266"/>
                  </a:lnTo>
                  <a:lnTo>
                    <a:pt x="0" y="24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8" name="Freeform 1466"/>
            <p:cNvSpPr>
              <a:spLocks/>
            </p:cNvSpPr>
            <p:nvPr/>
          </p:nvSpPr>
          <p:spPr bwMode="auto">
            <a:xfrm>
              <a:off x="3015" y="11436"/>
              <a:ext cx="0" cy="247"/>
            </a:xfrm>
            <a:custGeom>
              <a:avLst/>
              <a:gdLst/>
              <a:ahLst/>
              <a:cxnLst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h="247">
                  <a:moveTo>
                    <a:pt x="0" y="24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59" name="Freeform 1467"/>
            <p:cNvSpPr>
              <a:spLocks/>
            </p:cNvSpPr>
            <p:nvPr/>
          </p:nvSpPr>
          <p:spPr bwMode="auto">
            <a:xfrm>
              <a:off x="2830" y="11335"/>
              <a:ext cx="180" cy="0"/>
            </a:xfrm>
            <a:custGeom>
              <a:avLst/>
              <a:gdLst/>
              <a:ahLst/>
              <a:cxnLst>
                <a:cxn ang="0">
                  <a:pos x="179" y="0"/>
                </a:cxn>
                <a:cxn ang="0">
                  <a:pos x="0" y="0"/>
                </a:cxn>
              </a:cxnLst>
              <a:rect l="0" t="0" r="r" b="b"/>
              <a:pathLst>
                <a:path w="180">
                  <a:moveTo>
                    <a:pt x="179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0" name="Freeform 1468"/>
            <p:cNvSpPr>
              <a:spLocks/>
            </p:cNvSpPr>
            <p:nvPr/>
          </p:nvSpPr>
          <p:spPr bwMode="auto">
            <a:xfrm>
              <a:off x="2919" y="1132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1" name="Freeform 1469"/>
            <p:cNvSpPr>
              <a:spLocks/>
            </p:cNvSpPr>
            <p:nvPr/>
          </p:nvSpPr>
          <p:spPr bwMode="auto">
            <a:xfrm>
              <a:off x="2993" y="11927"/>
              <a:ext cx="216" cy="262"/>
            </a:xfrm>
            <a:custGeom>
              <a:avLst/>
              <a:gdLst/>
              <a:ahLst/>
              <a:cxnLst>
                <a:cxn ang="0">
                  <a:pos x="74" y="261"/>
                </a:cxn>
                <a:cxn ang="0">
                  <a:pos x="59" y="259"/>
                </a:cxn>
                <a:cxn ang="0">
                  <a:pos x="47" y="251"/>
                </a:cxn>
                <a:cxn ang="0">
                  <a:pos x="21" y="223"/>
                </a:cxn>
                <a:cxn ang="0">
                  <a:pos x="7" y="182"/>
                </a:cxn>
                <a:cxn ang="0">
                  <a:pos x="0" y="129"/>
                </a:cxn>
                <a:cxn ang="0">
                  <a:pos x="7" y="79"/>
                </a:cxn>
                <a:cxn ang="0">
                  <a:pos x="21" y="38"/>
                </a:cxn>
                <a:cxn ang="0">
                  <a:pos x="47" y="9"/>
                </a:cxn>
                <a:cxn ang="0">
                  <a:pos x="59" y="2"/>
                </a:cxn>
                <a:cxn ang="0">
                  <a:pos x="74" y="0"/>
                </a:cxn>
                <a:cxn ang="0">
                  <a:pos x="196" y="0"/>
                </a:cxn>
                <a:cxn ang="0">
                  <a:pos x="211" y="7"/>
                </a:cxn>
                <a:cxn ang="0">
                  <a:pos x="215" y="19"/>
                </a:cxn>
                <a:cxn ang="0">
                  <a:pos x="215" y="26"/>
                </a:cxn>
              </a:cxnLst>
              <a:rect l="0" t="0" r="r" b="b"/>
              <a:pathLst>
                <a:path w="216" h="262">
                  <a:moveTo>
                    <a:pt x="74" y="261"/>
                  </a:moveTo>
                  <a:lnTo>
                    <a:pt x="59" y="259"/>
                  </a:lnTo>
                  <a:lnTo>
                    <a:pt x="47" y="251"/>
                  </a:lnTo>
                  <a:lnTo>
                    <a:pt x="21" y="223"/>
                  </a:lnTo>
                  <a:lnTo>
                    <a:pt x="7" y="182"/>
                  </a:lnTo>
                  <a:lnTo>
                    <a:pt x="0" y="129"/>
                  </a:lnTo>
                  <a:lnTo>
                    <a:pt x="7" y="79"/>
                  </a:lnTo>
                  <a:lnTo>
                    <a:pt x="21" y="38"/>
                  </a:lnTo>
                  <a:lnTo>
                    <a:pt x="47" y="9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196" y="0"/>
                  </a:lnTo>
                  <a:lnTo>
                    <a:pt x="211" y="7"/>
                  </a:lnTo>
                  <a:lnTo>
                    <a:pt x="215" y="19"/>
                  </a:lnTo>
                  <a:lnTo>
                    <a:pt x="215" y="26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2" name="Freeform 1470"/>
            <p:cNvSpPr>
              <a:spLocks/>
            </p:cNvSpPr>
            <p:nvPr/>
          </p:nvSpPr>
          <p:spPr bwMode="auto">
            <a:xfrm>
              <a:off x="3209" y="11954"/>
              <a:ext cx="5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" y="4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3" name="Freeform 1471"/>
            <p:cNvSpPr>
              <a:spLocks/>
            </p:cNvSpPr>
            <p:nvPr/>
          </p:nvSpPr>
          <p:spPr bwMode="auto">
            <a:xfrm>
              <a:off x="3214" y="11959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4" name="Freeform 1472"/>
            <p:cNvSpPr>
              <a:spLocks/>
            </p:cNvSpPr>
            <p:nvPr/>
          </p:nvSpPr>
          <p:spPr bwMode="auto">
            <a:xfrm>
              <a:off x="3209" y="12158"/>
              <a:ext cx="5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4" y="0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5" name="Freeform 1473"/>
            <p:cNvSpPr>
              <a:spLocks/>
            </p:cNvSpPr>
            <p:nvPr/>
          </p:nvSpPr>
          <p:spPr bwMode="auto">
            <a:xfrm>
              <a:off x="3067" y="12160"/>
              <a:ext cx="142" cy="29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9"/>
                </a:cxn>
                <a:cxn ang="0">
                  <a:pos x="136" y="21"/>
                </a:cxn>
                <a:cxn ang="0">
                  <a:pos x="122" y="28"/>
                </a:cxn>
                <a:cxn ang="0">
                  <a:pos x="0" y="28"/>
                </a:cxn>
              </a:cxnLst>
              <a:rect l="0" t="0" r="r" b="b"/>
              <a:pathLst>
                <a:path w="142" h="29">
                  <a:moveTo>
                    <a:pt x="141" y="0"/>
                  </a:moveTo>
                  <a:lnTo>
                    <a:pt x="141" y="9"/>
                  </a:lnTo>
                  <a:lnTo>
                    <a:pt x="136" y="21"/>
                  </a:lnTo>
                  <a:lnTo>
                    <a:pt x="122" y="28"/>
                  </a:lnTo>
                  <a:lnTo>
                    <a:pt x="0" y="28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6" name="Freeform 1474"/>
            <p:cNvSpPr>
              <a:spLocks/>
            </p:cNvSpPr>
            <p:nvPr/>
          </p:nvSpPr>
          <p:spPr bwMode="auto">
            <a:xfrm>
              <a:off x="3091" y="12167"/>
              <a:ext cx="94" cy="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0" y="0"/>
                </a:cxn>
              </a:cxnLst>
              <a:rect l="0" t="0" r="r" b="b"/>
              <a:pathLst>
                <a:path w="94">
                  <a:moveTo>
                    <a:pt x="9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7" name="Freeform 1475"/>
            <p:cNvSpPr>
              <a:spLocks/>
            </p:cNvSpPr>
            <p:nvPr/>
          </p:nvSpPr>
          <p:spPr bwMode="auto">
            <a:xfrm>
              <a:off x="3185" y="12158"/>
              <a:ext cx="12" cy="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7"/>
                </a:cxn>
                <a:cxn ang="0">
                  <a:pos x="0" y="9"/>
                </a:cxn>
              </a:cxnLst>
              <a:rect l="0" t="0" r="r" b="b"/>
              <a:pathLst>
                <a:path w="12" h="9">
                  <a:moveTo>
                    <a:pt x="11" y="0"/>
                  </a:moveTo>
                  <a:lnTo>
                    <a:pt x="7" y="7"/>
                  </a:lnTo>
                  <a:lnTo>
                    <a:pt x="0" y="9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8" name="Freeform 1476"/>
            <p:cNvSpPr>
              <a:spLocks/>
            </p:cNvSpPr>
            <p:nvPr/>
          </p:nvSpPr>
          <p:spPr bwMode="auto">
            <a:xfrm>
              <a:off x="3197" y="11959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69" name="Freeform 1477"/>
            <p:cNvSpPr>
              <a:spLocks/>
            </p:cNvSpPr>
            <p:nvPr/>
          </p:nvSpPr>
          <p:spPr bwMode="auto">
            <a:xfrm>
              <a:off x="3185" y="11949"/>
              <a:ext cx="12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"/>
                </a:cxn>
                <a:cxn ang="0">
                  <a:pos x="11" y="9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2"/>
                  </a:lnTo>
                  <a:lnTo>
                    <a:pt x="11" y="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0" name="Freeform 1478"/>
            <p:cNvSpPr>
              <a:spLocks/>
            </p:cNvSpPr>
            <p:nvPr/>
          </p:nvSpPr>
          <p:spPr bwMode="auto">
            <a:xfrm>
              <a:off x="3091" y="11949"/>
              <a:ext cx="9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9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1" name="Freeform 1479"/>
            <p:cNvSpPr>
              <a:spLocks/>
            </p:cNvSpPr>
            <p:nvPr/>
          </p:nvSpPr>
          <p:spPr bwMode="auto">
            <a:xfrm>
              <a:off x="3113" y="12045"/>
              <a:ext cx="26" cy="2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4" y="2"/>
                </a:cxn>
                <a:cxn ang="0">
                  <a:pos x="26" y="11"/>
                </a:cxn>
                <a:cxn ang="0">
                  <a:pos x="24" y="23"/>
                </a:cxn>
                <a:cxn ang="0">
                  <a:pos x="14" y="26"/>
                </a:cxn>
                <a:cxn ang="0">
                  <a:pos x="4" y="23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14" y="0"/>
                </a:cxn>
              </a:cxnLst>
              <a:rect l="0" t="0" r="r" b="b"/>
              <a:pathLst>
                <a:path w="26" h="26">
                  <a:moveTo>
                    <a:pt x="14" y="0"/>
                  </a:moveTo>
                  <a:lnTo>
                    <a:pt x="24" y="2"/>
                  </a:lnTo>
                  <a:lnTo>
                    <a:pt x="26" y="11"/>
                  </a:lnTo>
                  <a:lnTo>
                    <a:pt x="24" y="23"/>
                  </a:lnTo>
                  <a:lnTo>
                    <a:pt x="14" y="26"/>
                  </a:lnTo>
                  <a:lnTo>
                    <a:pt x="4" y="23"/>
                  </a:lnTo>
                  <a:lnTo>
                    <a:pt x="0" y="11"/>
                  </a:lnTo>
                  <a:lnTo>
                    <a:pt x="4" y="2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2" name="Freeform 1480"/>
            <p:cNvSpPr>
              <a:spLocks/>
            </p:cNvSpPr>
            <p:nvPr/>
          </p:nvSpPr>
          <p:spPr bwMode="auto">
            <a:xfrm>
              <a:off x="3168" y="11966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7"/>
                </a:cxn>
                <a:cxn ang="0">
                  <a:pos x="9" y="9"/>
                </a:cxn>
                <a:cxn ang="0">
                  <a:pos x="4" y="11"/>
                </a:cxn>
                <a:cxn ang="0">
                  <a:pos x="2" y="9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7"/>
                  </a:lnTo>
                  <a:lnTo>
                    <a:pt x="9" y="9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7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3" name="Freeform 1481"/>
            <p:cNvSpPr>
              <a:spLocks/>
            </p:cNvSpPr>
            <p:nvPr/>
          </p:nvSpPr>
          <p:spPr bwMode="auto">
            <a:xfrm>
              <a:off x="3168" y="12139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4"/>
                </a:cxn>
                <a:cxn ang="0">
                  <a:pos x="9" y="9"/>
                </a:cxn>
                <a:cxn ang="0">
                  <a:pos x="4" y="11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4"/>
                  </a:lnTo>
                  <a:lnTo>
                    <a:pt x="9" y="9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4" name="Freeform 1482"/>
            <p:cNvSpPr>
              <a:spLocks/>
            </p:cNvSpPr>
            <p:nvPr/>
          </p:nvSpPr>
          <p:spPr bwMode="auto">
            <a:xfrm>
              <a:off x="3168" y="12052"/>
              <a:ext cx="12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2"/>
                </a:cxn>
                <a:cxn ang="0">
                  <a:pos x="11" y="4"/>
                </a:cxn>
                <a:cxn ang="0">
                  <a:pos x="9" y="9"/>
                </a:cxn>
                <a:cxn ang="0">
                  <a:pos x="4" y="11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9" y="2"/>
                  </a:lnTo>
                  <a:lnTo>
                    <a:pt x="11" y="4"/>
                  </a:lnTo>
                  <a:lnTo>
                    <a:pt x="9" y="9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5" name="Freeform 1483"/>
            <p:cNvSpPr>
              <a:spLocks/>
            </p:cNvSpPr>
            <p:nvPr/>
          </p:nvSpPr>
          <p:spPr bwMode="auto">
            <a:xfrm>
              <a:off x="3118" y="12047"/>
              <a:ext cx="19" cy="22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4"/>
                </a:cxn>
                <a:cxn ang="0">
                  <a:pos x="19" y="9"/>
                </a:cxn>
                <a:cxn ang="0">
                  <a:pos x="16" y="16"/>
                </a:cxn>
                <a:cxn ang="0">
                  <a:pos x="9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9" y="0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lnTo>
                    <a:pt x="16" y="4"/>
                  </a:lnTo>
                  <a:lnTo>
                    <a:pt x="19" y="9"/>
                  </a:lnTo>
                  <a:lnTo>
                    <a:pt x="16" y="16"/>
                  </a:lnTo>
                  <a:lnTo>
                    <a:pt x="9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6" name="Freeform 1484"/>
            <p:cNvSpPr>
              <a:spLocks/>
            </p:cNvSpPr>
            <p:nvPr/>
          </p:nvSpPr>
          <p:spPr bwMode="auto">
            <a:xfrm>
              <a:off x="3015" y="11956"/>
              <a:ext cx="139" cy="204"/>
            </a:xfrm>
            <a:custGeom>
              <a:avLst/>
              <a:gdLst/>
              <a:ahLst/>
              <a:cxnLst>
                <a:cxn ang="0">
                  <a:pos x="16" y="172"/>
                </a:cxn>
                <a:cxn ang="0">
                  <a:pos x="4" y="141"/>
                </a:cxn>
                <a:cxn ang="0">
                  <a:pos x="0" y="100"/>
                </a:cxn>
                <a:cxn ang="0">
                  <a:pos x="4" y="62"/>
                </a:cxn>
                <a:cxn ang="0">
                  <a:pos x="16" y="31"/>
                </a:cxn>
                <a:cxn ang="0">
                  <a:pos x="38" y="7"/>
                </a:cxn>
                <a:cxn ang="0">
                  <a:pos x="59" y="0"/>
                </a:cxn>
                <a:cxn ang="0">
                  <a:pos x="107" y="7"/>
                </a:cxn>
                <a:cxn ang="0">
                  <a:pos x="129" y="31"/>
                </a:cxn>
                <a:cxn ang="0">
                  <a:pos x="136" y="62"/>
                </a:cxn>
                <a:cxn ang="0">
                  <a:pos x="139" y="100"/>
                </a:cxn>
                <a:cxn ang="0">
                  <a:pos x="136" y="141"/>
                </a:cxn>
                <a:cxn ang="0">
                  <a:pos x="129" y="172"/>
                </a:cxn>
                <a:cxn ang="0">
                  <a:pos x="107" y="196"/>
                </a:cxn>
                <a:cxn ang="0">
                  <a:pos x="59" y="203"/>
                </a:cxn>
                <a:cxn ang="0">
                  <a:pos x="38" y="196"/>
                </a:cxn>
                <a:cxn ang="0">
                  <a:pos x="16" y="172"/>
                </a:cxn>
              </a:cxnLst>
              <a:rect l="0" t="0" r="r" b="b"/>
              <a:pathLst>
                <a:path w="139" h="204">
                  <a:moveTo>
                    <a:pt x="16" y="172"/>
                  </a:moveTo>
                  <a:lnTo>
                    <a:pt x="4" y="141"/>
                  </a:lnTo>
                  <a:lnTo>
                    <a:pt x="0" y="100"/>
                  </a:lnTo>
                  <a:lnTo>
                    <a:pt x="4" y="62"/>
                  </a:lnTo>
                  <a:lnTo>
                    <a:pt x="16" y="31"/>
                  </a:lnTo>
                  <a:lnTo>
                    <a:pt x="38" y="7"/>
                  </a:lnTo>
                  <a:lnTo>
                    <a:pt x="59" y="0"/>
                  </a:lnTo>
                  <a:lnTo>
                    <a:pt x="107" y="7"/>
                  </a:lnTo>
                  <a:lnTo>
                    <a:pt x="129" y="31"/>
                  </a:lnTo>
                  <a:lnTo>
                    <a:pt x="136" y="62"/>
                  </a:lnTo>
                  <a:lnTo>
                    <a:pt x="139" y="100"/>
                  </a:lnTo>
                  <a:lnTo>
                    <a:pt x="136" y="141"/>
                  </a:lnTo>
                  <a:lnTo>
                    <a:pt x="129" y="172"/>
                  </a:lnTo>
                  <a:lnTo>
                    <a:pt x="107" y="196"/>
                  </a:lnTo>
                  <a:lnTo>
                    <a:pt x="59" y="203"/>
                  </a:lnTo>
                  <a:lnTo>
                    <a:pt x="38" y="196"/>
                  </a:lnTo>
                  <a:lnTo>
                    <a:pt x="16" y="172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7" name="Freeform 1485"/>
            <p:cNvSpPr>
              <a:spLocks/>
            </p:cNvSpPr>
            <p:nvPr/>
          </p:nvSpPr>
          <p:spPr bwMode="auto">
            <a:xfrm>
              <a:off x="3007" y="11942"/>
              <a:ext cx="192" cy="233"/>
            </a:xfrm>
            <a:custGeom>
              <a:avLst/>
              <a:gdLst/>
              <a:ahLst/>
              <a:cxnLst>
                <a:cxn ang="0">
                  <a:pos x="40" y="225"/>
                </a:cxn>
                <a:cxn ang="0">
                  <a:pos x="19" y="201"/>
                </a:cxn>
                <a:cxn ang="0">
                  <a:pos x="4" y="165"/>
                </a:cxn>
                <a:cxn ang="0">
                  <a:pos x="0" y="115"/>
                </a:cxn>
                <a:cxn ang="0">
                  <a:pos x="4" y="67"/>
                </a:cxn>
                <a:cxn ang="0">
                  <a:pos x="19" y="31"/>
                </a:cxn>
                <a:cxn ang="0">
                  <a:pos x="40" y="7"/>
                </a:cxn>
                <a:cxn ang="0">
                  <a:pos x="59" y="0"/>
                </a:cxn>
                <a:cxn ang="0">
                  <a:pos x="177" y="0"/>
                </a:cxn>
                <a:cxn ang="0">
                  <a:pos x="187" y="4"/>
                </a:cxn>
                <a:cxn ang="0">
                  <a:pos x="191" y="14"/>
                </a:cxn>
                <a:cxn ang="0">
                  <a:pos x="191" y="218"/>
                </a:cxn>
                <a:cxn ang="0">
                  <a:pos x="187" y="227"/>
                </a:cxn>
                <a:cxn ang="0">
                  <a:pos x="177" y="232"/>
                </a:cxn>
                <a:cxn ang="0">
                  <a:pos x="59" y="232"/>
                </a:cxn>
                <a:cxn ang="0">
                  <a:pos x="40" y="225"/>
                </a:cxn>
              </a:cxnLst>
              <a:rect l="0" t="0" r="r" b="b"/>
              <a:pathLst>
                <a:path w="192" h="233">
                  <a:moveTo>
                    <a:pt x="40" y="225"/>
                  </a:moveTo>
                  <a:lnTo>
                    <a:pt x="19" y="201"/>
                  </a:lnTo>
                  <a:lnTo>
                    <a:pt x="4" y="165"/>
                  </a:lnTo>
                  <a:lnTo>
                    <a:pt x="0" y="115"/>
                  </a:lnTo>
                  <a:lnTo>
                    <a:pt x="4" y="67"/>
                  </a:lnTo>
                  <a:lnTo>
                    <a:pt x="19" y="31"/>
                  </a:lnTo>
                  <a:lnTo>
                    <a:pt x="40" y="7"/>
                  </a:lnTo>
                  <a:lnTo>
                    <a:pt x="59" y="0"/>
                  </a:lnTo>
                  <a:lnTo>
                    <a:pt x="177" y="0"/>
                  </a:lnTo>
                  <a:lnTo>
                    <a:pt x="187" y="4"/>
                  </a:lnTo>
                  <a:lnTo>
                    <a:pt x="191" y="14"/>
                  </a:lnTo>
                  <a:lnTo>
                    <a:pt x="191" y="218"/>
                  </a:lnTo>
                  <a:lnTo>
                    <a:pt x="187" y="227"/>
                  </a:lnTo>
                  <a:lnTo>
                    <a:pt x="177" y="232"/>
                  </a:lnTo>
                  <a:lnTo>
                    <a:pt x="59" y="232"/>
                  </a:lnTo>
                  <a:lnTo>
                    <a:pt x="40" y="225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8" name="Freeform 1486"/>
            <p:cNvSpPr>
              <a:spLocks/>
            </p:cNvSpPr>
            <p:nvPr/>
          </p:nvSpPr>
          <p:spPr bwMode="auto">
            <a:xfrm>
              <a:off x="3214" y="12057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79" name="Freeform 1487"/>
            <p:cNvSpPr>
              <a:spLocks/>
            </p:cNvSpPr>
            <p:nvPr/>
          </p:nvSpPr>
          <p:spPr bwMode="auto">
            <a:xfrm>
              <a:off x="3286" y="11059"/>
              <a:ext cx="511" cy="142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510" y="0"/>
                </a:cxn>
                <a:cxn ang="0">
                  <a:pos x="0" y="0"/>
                </a:cxn>
                <a:cxn ang="0">
                  <a:pos x="510" y="141"/>
                </a:cxn>
                <a:cxn ang="0">
                  <a:pos x="510" y="0"/>
                </a:cxn>
                <a:cxn ang="0">
                  <a:pos x="510" y="0"/>
                </a:cxn>
              </a:cxnLst>
              <a:rect l="0" t="0" r="r" b="b"/>
              <a:pathLst>
                <a:path w="511" h="142">
                  <a:moveTo>
                    <a:pt x="510" y="0"/>
                  </a:moveTo>
                  <a:lnTo>
                    <a:pt x="510" y="0"/>
                  </a:lnTo>
                  <a:lnTo>
                    <a:pt x="0" y="0"/>
                  </a:lnTo>
                  <a:lnTo>
                    <a:pt x="510" y="141"/>
                  </a:lnTo>
                  <a:lnTo>
                    <a:pt x="510" y="0"/>
                  </a:lnTo>
                  <a:lnTo>
                    <a:pt x="51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0" name="Freeform 1488"/>
            <p:cNvSpPr>
              <a:spLocks/>
            </p:cNvSpPr>
            <p:nvPr/>
          </p:nvSpPr>
          <p:spPr bwMode="auto">
            <a:xfrm>
              <a:off x="3631" y="6533"/>
              <a:ext cx="166" cy="45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5" y="0"/>
                </a:cxn>
                <a:cxn ang="0">
                  <a:pos x="0" y="0"/>
                </a:cxn>
                <a:cxn ang="0">
                  <a:pos x="165" y="45"/>
                </a:cxn>
                <a:cxn ang="0">
                  <a:pos x="165" y="0"/>
                </a:cxn>
              </a:cxnLst>
              <a:rect l="0" t="0" r="r" b="b"/>
              <a:pathLst>
                <a:path w="166" h="45">
                  <a:moveTo>
                    <a:pt x="165" y="0"/>
                  </a:moveTo>
                  <a:lnTo>
                    <a:pt x="165" y="0"/>
                  </a:lnTo>
                  <a:lnTo>
                    <a:pt x="0" y="0"/>
                  </a:lnTo>
                  <a:lnTo>
                    <a:pt x="165" y="45"/>
                  </a:lnTo>
                  <a:lnTo>
                    <a:pt x="165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1" name="Freeform 1489"/>
            <p:cNvSpPr>
              <a:spLocks/>
            </p:cNvSpPr>
            <p:nvPr/>
          </p:nvSpPr>
          <p:spPr bwMode="auto">
            <a:xfrm>
              <a:off x="3797" y="6533"/>
              <a:ext cx="343" cy="45"/>
            </a:xfrm>
            <a:custGeom>
              <a:avLst/>
              <a:gdLst/>
              <a:ahLst/>
              <a:cxnLst>
                <a:cxn ang="0">
                  <a:pos x="343" y="0"/>
                </a:cxn>
                <a:cxn ang="0">
                  <a:pos x="343" y="0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343" y="0"/>
                </a:cxn>
              </a:cxnLst>
              <a:rect l="0" t="0" r="r" b="b"/>
              <a:pathLst>
                <a:path w="343" h="45">
                  <a:moveTo>
                    <a:pt x="343" y="0"/>
                  </a:moveTo>
                  <a:lnTo>
                    <a:pt x="343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343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2" name="Freeform 1490"/>
            <p:cNvSpPr>
              <a:spLocks/>
            </p:cNvSpPr>
            <p:nvPr/>
          </p:nvSpPr>
          <p:spPr bwMode="auto">
            <a:xfrm>
              <a:off x="3797" y="6533"/>
              <a:ext cx="343" cy="141"/>
            </a:xfrm>
            <a:custGeom>
              <a:avLst/>
              <a:gdLst/>
              <a:ahLst/>
              <a:cxnLst>
                <a:cxn ang="0">
                  <a:pos x="343" y="0"/>
                </a:cxn>
                <a:cxn ang="0">
                  <a:pos x="343" y="0"/>
                </a:cxn>
                <a:cxn ang="0">
                  <a:pos x="0" y="45"/>
                </a:cxn>
                <a:cxn ang="0">
                  <a:pos x="343" y="141"/>
                </a:cxn>
                <a:cxn ang="0">
                  <a:pos x="343" y="0"/>
                </a:cxn>
              </a:cxnLst>
              <a:rect l="0" t="0" r="r" b="b"/>
              <a:pathLst>
                <a:path w="343" h="141">
                  <a:moveTo>
                    <a:pt x="343" y="0"/>
                  </a:moveTo>
                  <a:lnTo>
                    <a:pt x="343" y="0"/>
                  </a:lnTo>
                  <a:lnTo>
                    <a:pt x="0" y="45"/>
                  </a:lnTo>
                  <a:lnTo>
                    <a:pt x="343" y="141"/>
                  </a:lnTo>
                  <a:lnTo>
                    <a:pt x="343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3" name="Freeform 1491"/>
            <p:cNvSpPr>
              <a:spLocks/>
            </p:cNvSpPr>
            <p:nvPr/>
          </p:nvSpPr>
          <p:spPr bwMode="auto">
            <a:xfrm>
              <a:off x="3286" y="11059"/>
              <a:ext cx="345" cy="96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5" y="0"/>
                </a:cxn>
                <a:cxn ang="0">
                  <a:pos x="0" y="0"/>
                </a:cxn>
                <a:cxn ang="0">
                  <a:pos x="345" y="95"/>
                </a:cxn>
                <a:cxn ang="0">
                  <a:pos x="345" y="0"/>
                </a:cxn>
              </a:cxnLst>
              <a:rect l="0" t="0" r="r" b="b"/>
              <a:pathLst>
                <a:path w="345" h="96">
                  <a:moveTo>
                    <a:pt x="345" y="0"/>
                  </a:moveTo>
                  <a:lnTo>
                    <a:pt x="345" y="0"/>
                  </a:lnTo>
                  <a:lnTo>
                    <a:pt x="0" y="0"/>
                  </a:lnTo>
                  <a:lnTo>
                    <a:pt x="345" y="95"/>
                  </a:lnTo>
                  <a:lnTo>
                    <a:pt x="345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4" name="Freeform 1492"/>
            <p:cNvSpPr>
              <a:spLocks/>
            </p:cNvSpPr>
            <p:nvPr/>
          </p:nvSpPr>
          <p:spPr bwMode="auto">
            <a:xfrm>
              <a:off x="3631" y="11059"/>
              <a:ext cx="166" cy="96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5" y="0"/>
                </a:cxn>
                <a:cxn ang="0">
                  <a:pos x="0" y="0"/>
                </a:cxn>
                <a:cxn ang="0">
                  <a:pos x="0" y="95"/>
                </a:cxn>
                <a:cxn ang="0">
                  <a:pos x="165" y="0"/>
                </a:cxn>
              </a:cxnLst>
              <a:rect l="0" t="0" r="r" b="b"/>
              <a:pathLst>
                <a:path w="166" h="96">
                  <a:moveTo>
                    <a:pt x="165" y="0"/>
                  </a:moveTo>
                  <a:lnTo>
                    <a:pt x="165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165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5" name="Freeform 1493"/>
            <p:cNvSpPr>
              <a:spLocks/>
            </p:cNvSpPr>
            <p:nvPr/>
          </p:nvSpPr>
          <p:spPr bwMode="auto">
            <a:xfrm>
              <a:off x="3631" y="11059"/>
              <a:ext cx="166" cy="142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5" y="0"/>
                </a:cxn>
                <a:cxn ang="0">
                  <a:pos x="0" y="95"/>
                </a:cxn>
                <a:cxn ang="0">
                  <a:pos x="165" y="141"/>
                </a:cxn>
                <a:cxn ang="0">
                  <a:pos x="165" y="0"/>
                </a:cxn>
              </a:cxnLst>
              <a:rect l="0" t="0" r="r" b="b"/>
              <a:pathLst>
                <a:path w="166" h="142">
                  <a:moveTo>
                    <a:pt x="165" y="0"/>
                  </a:moveTo>
                  <a:lnTo>
                    <a:pt x="165" y="0"/>
                  </a:lnTo>
                  <a:lnTo>
                    <a:pt x="0" y="95"/>
                  </a:lnTo>
                  <a:lnTo>
                    <a:pt x="165" y="141"/>
                  </a:lnTo>
                  <a:lnTo>
                    <a:pt x="165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6" name="Freeform 1494"/>
            <p:cNvSpPr>
              <a:spLocks/>
            </p:cNvSpPr>
            <p:nvPr/>
          </p:nvSpPr>
          <p:spPr bwMode="auto">
            <a:xfrm>
              <a:off x="3286" y="11059"/>
              <a:ext cx="511" cy="142"/>
            </a:xfrm>
            <a:custGeom>
              <a:avLst/>
              <a:gdLst/>
              <a:ahLst/>
              <a:cxnLst>
                <a:cxn ang="0">
                  <a:pos x="510" y="141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510" y="0"/>
                </a:cxn>
                <a:cxn ang="0">
                  <a:pos x="510" y="141"/>
                </a:cxn>
                <a:cxn ang="0">
                  <a:pos x="0" y="0"/>
                </a:cxn>
              </a:cxnLst>
              <a:rect l="0" t="0" r="r" b="b"/>
              <a:pathLst>
                <a:path w="511" h="142">
                  <a:moveTo>
                    <a:pt x="510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510" y="0"/>
                  </a:lnTo>
                  <a:lnTo>
                    <a:pt x="510" y="141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7" name="Freeform 1495"/>
            <p:cNvSpPr>
              <a:spLocks/>
            </p:cNvSpPr>
            <p:nvPr/>
          </p:nvSpPr>
          <p:spPr bwMode="auto">
            <a:xfrm>
              <a:off x="3631" y="6533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8" name="Freeform 1496"/>
            <p:cNvSpPr>
              <a:spLocks/>
            </p:cNvSpPr>
            <p:nvPr/>
          </p:nvSpPr>
          <p:spPr bwMode="auto">
            <a:xfrm>
              <a:off x="3631" y="6533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89" name="Freeform 1497"/>
            <p:cNvSpPr>
              <a:spLocks/>
            </p:cNvSpPr>
            <p:nvPr/>
          </p:nvSpPr>
          <p:spPr bwMode="auto">
            <a:xfrm>
              <a:off x="3631" y="6533"/>
              <a:ext cx="509" cy="141"/>
            </a:xfrm>
            <a:custGeom>
              <a:avLst/>
              <a:gdLst/>
              <a:ahLst/>
              <a:cxnLst>
                <a:cxn ang="0">
                  <a:pos x="508" y="141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508" y="0"/>
                </a:cxn>
                <a:cxn ang="0">
                  <a:pos x="508" y="141"/>
                </a:cxn>
                <a:cxn ang="0">
                  <a:pos x="0" y="0"/>
                </a:cxn>
              </a:cxnLst>
              <a:rect l="0" t="0" r="r" b="b"/>
              <a:pathLst>
                <a:path w="509" h="141">
                  <a:moveTo>
                    <a:pt x="50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508" y="0"/>
                  </a:lnTo>
                  <a:lnTo>
                    <a:pt x="508" y="141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0" name="Freeform 1498"/>
            <p:cNvSpPr>
              <a:spLocks/>
            </p:cNvSpPr>
            <p:nvPr/>
          </p:nvSpPr>
          <p:spPr bwMode="auto">
            <a:xfrm>
              <a:off x="2648" y="10200"/>
              <a:ext cx="398" cy="3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8"/>
                </a:cxn>
                <a:cxn ang="0">
                  <a:pos x="62" y="378"/>
                </a:cxn>
                <a:cxn ang="0">
                  <a:pos x="124" y="352"/>
                </a:cxn>
                <a:cxn ang="0">
                  <a:pos x="179" y="319"/>
                </a:cxn>
                <a:cxn ang="0">
                  <a:pos x="232" y="278"/>
                </a:cxn>
                <a:cxn ang="0">
                  <a:pos x="278" y="232"/>
                </a:cxn>
                <a:cxn ang="0">
                  <a:pos x="319" y="179"/>
                </a:cxn>
                <a:cxn ang="0">
                  <a:pos x="352" y="124"/>
                </a:cxn>
                <a:cxn ang="0">
                  <a:pos x="379" y="64"/>
                </a:cxn>
                <a:cxn ang="0">
                  <a:pos x="398" y="0"/>
                </a:cxn>
              </a:cxnLst>
              <a:rect l="0" t="0" r="r" b="b"/>
              <a:pathLst>
                <a:path w="398" h="399">
                  <a:moveTo>
                    <a:pt x="0" y="0"/>
                  </a:moveTo>
                  <a:lnTo>
                    <a:pt x="0" y="398"/>
                  </a:lnTo>
                  <a:lnTo>
                    <a:pt x="62" y="378"/>
                  </a:lnTo>
                  <a:lnTo>
                    <a:pt x="124" y="352"/>
                  </a:lnTo>
                  <a:lnTo>
                    <a:pt x="179" y="319"/>
                  </a:lnTo>
                  <a:lnTo>
                    <a:pt x="232" y="278"/>
                  </a:lnTo>
                  <a:lnTo>
                    <a:pt x="278" y="232"/>
                  </a:lnTo>
                  <a:lnTo>
                    <a:pt x="319" y="179"/>
                  </a:lnTo>
                  <a:lnTo>
                    <a:pt x="352" y="124"/>
                  </a:lnTo>
                  <a:lnTo>
                    <a:pt x="379" y="64"/>
                  </a:lnTo>
                  <a:lnTo>
                    <a:pt x="398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1" name="Freeform 1499"/>
            <p:cNvSpPr>
              <a:spLocks/>
            </p:cNvSpPr>
            <p:nvPr/>
          </p:nvSpPr>
          <p:spPr bwMode="auto">
            <a:xfrm>
              <a:off x="2648" y="11956"/>
              <a:ext cx="0" cy="398"/>
            </a:xfrm>
            <a:custGeom>
              <a:avLst/>
              <a:gdLst/>
              <a:ahLst/>
              <a:cxnLst>
                <a:cxn ang="0">
                  <a:pos x="0" y="398"/>
                </a:cxn>
                <a:cxn ang="0">
                  <a:pos x="0" y="0"/>
                </a:cxn>
              </a:cxnLst>
              <a:rect l="0" t="0" r="r" b="b"/>
              <a:pathLst>
                <a:path h="398">
                  <a:moveTo>
                    <a:pt x="0" y="39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2" name="Freeform 1500"/>
            <p:cNvSpPr>
              <a:spLocks/>
            </p:cNvSpPr>
            <p:nvPr/>
          </p:nvSpPr>
          <p:spPr bwMode="auto">
            <a:xfrm>
              <a:off x="2648" y="11956"/>
              <a:ext cx="398" cy="398"/>
            </a:xfrm>
            <a:custGeom>
              <a:avLst/>
              <a:gdLst/>
              <a:ahLst/>
              <a:cxnLst>
                <a:cxn ang="0">
                  <a:pos x="398" y="398"/>
                </a:cxn>
                <a:cxn ang="0">
                  <a:pos x="379" y="333"/>
                </a:cxn>
                <a:cxn ang="0">
                  <a:pos x="352" y="273"/>
                </a:cxn>
                <a:cxn ang="0">
                  <a:pos x="319" y="218"/>
                </a:cxn>
                <a:cxn ang="0">
                  <a:pos x="278" y="165"/>
                </a:cxn>
                <a:cxn ang="0">
                  <a:pos x="232" y="119"/>
                </a:cxn>
                <a:cxn ang="0">
                  <a:pos x="179" y="79"/>
                </a:cxn>
                <a:cxn ang="0">
                  <a:pos x="124" y="45"/>
                </a:cxn>
                <a:cxn ang="0">
                  <a:pos x="62" y="19"/>
                </a:cxn>
                <a:cxn ang="0">
                  <a:pos x="0" y="0"/>
                </a:cxn>
              </a:cxnLst>
              <a:rect l="0" t="0" r="r" b="b"/>
              <a:pathLst>
                <a:path w="398" h="398">
                  <a:moveTo>
                    <a:pt x="398" y="398"/>
                  </a:moveTo>
                  <a:lnTo>
                    <a:pt x="379" y="333"/>
                  </a:lnTo>
                  <a:lnTo>
                    <a:pt x="352" y="273"/>
                  </a:lnTo>
                  <a:lnTo>
                    <a:pt x="319" y="218"/>
                  </a:lnTo>
                  <a:lnTo>
                    <a:pt x="278" y="165"/>
                  </a:lnTo>
                  <a:lnTo>
                    <a:pt x="232" y="119"/>
                  </a:lnTo>
                  <a:lnTo>
                    <a:pt x="179" y="79"/>
                  </a:lnTo>
                  <a:lnTo>
                    <a:pt x="124" y="45"/>
                  </a:lnTo>
                  <a:lnTo>
                    <a:pt x="62" y="1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3" name="Freeform 1501"/>
            <p:cNvSpPr>
              <a:spLocks/>
            </p:cNvSpPr>
            <p:nvPr/>
          </p:nvSpPr>
          <p:spPr bwMode="auto">
            <a:xfrm>
              <a:off x="2988" y="7425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4" name="Freeform 1502"/>
            <p:cNvSpPr>
              <a:spLocks/>
            </p:cNvSpPr>
            <p:nvPr/>
          </p:nvSpPr>
          <p:spPr bwMode="auto">
            <a:xfrm>
              <a:off x="2988" y="7425"/>
              <a:ext cx="396" cy="396"/>
            </a:xfrm>
            <a:custGeom>
              <a:avLst/>
              <a:gdLst/>
              <a:ahLst/>
              <a:cxnLst>
                <a:cxn ang="0">
                  <a:pos x="395" y="395"/>
                </a:cxn>
                <a:cxn ang="0">
                  <a:pos x="378" y="333"/>
                </a:cxn>
                <a:cxn ang="0">
                  <a:pos x="352" y="273"/>
                </a:cxn>
                <a:cxn ang="0">
                  <a:pos x="319" y="215"/>
                </a:cxn>
                <a:cxn ang="0">
                  <a:pos x="278" y="165"/>
                </a:cxn>
                <a:cxn ang="0">
                  <a:pos x="232" y="117"/>
                </a:cxn>
                <a:cxn ang="0">
                  <a:pos x="179" y="76"/>
                </a:cxn>
                <a:cxn ang="0">
                  <a:pos x="122" y="43"/>
                </a:cxn>
                <a:cxn ang="0">
                  <a:pos x="62" y="19"/>
                </a:cxn>
                <a:cxn ang="0">
                  <a:pos x="0" y="0"/>
                </a:cxn>
              </a:cxnLst>
              <a:rect l="0" t="0" r="r" b="b"/>
              <a:pathLst>
                <a:path w="396" h="396">
                  <a:moveTo>
                    <a:pt x="395" y="395"/>
                  </a:moveTo>
                  <a:lnTo>
                    <a:pt x="378" y="333"/>
                  </a:lnTo>
                  <a:lnTo>
                    <a:pt x="352" y="273"/>
                  </a:lnTo>
                  <a:lnTo>
                    <a:pt x="319" y="215"/>
                  </a:lnTo>
                  <a:lnTo>
                    <a:pt x="278" y="165"/>
                  </a:lnTo>
                  <a:lnTo>
                    <a:pt x="232" y="117"/>
                  </a:lnTo>
                  <a:lnTo>
                    <a:pt x="179" y="76"/>
                  </a:lnTo>
                  <a:lnTo>
                    <a:pt x="122" y="43"/>
                  </a:lnTo>
                  <a:lnTo>
                    <a:pt x="62" y="1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0895" name="Freeform 1503"/>
            <p:cNvSpPr>
              <a:spLocks/>
            </p:cNvSpPr>
            <p:nvPr/>
          </p:nvSpPr>
          <p:spPr bwMode="auto">
            <a:xfrm>
              <a:off x="2988" y="5669"/>
              <a:ext cx="396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  <a:cxn ang="0">
                  <a:pos x="62" y="378"/>
                </a:cxn>
                <a:cxn ang="0">
                  <a:pos x="122" y="352"/>
                </a:cxn>
                <a:cxn ang="0">
                  <a:pos x="179" y="319"/>
                </a:cxn>
                <a:cxn ang="0">
                  <a:pos x="232" y="278"/>
                </a:cxn>
                <a:cxn ang="0">
                  <a:pos x="278" y="232"/>
                </a:cxn>
                <a:cxn ang="0">
                  <a:pos x="319" y="179"/>
                </a:cxn>
                <a:cxn ang="0">
                  <a:pos x="352" y="124"/>
                </a:cxn>
                <a:cxn ang="0">
                  <a:pos x="378" y="62"/>
                </a:cxn>
                <a:cxn ang="0">
                  <a:pos x="395" y="0"/>
                </a:cxn>
              </a:cxnLst>
              <a:rect l="0" t="0" r="r" b="b"/>
              <a:pathLst>
                <a:path w="396" h="396">
                  <a:moveTo>
                    <a:pt x="0" y="0"/>
                  </a:moveTo>
                  <a:lnTo>
                    <a:pt x="0" y="395"/>
                  </a:lnTo>
                  <a:lnTo>
                    <a:pt x="62" y="378"/>
                  </a:lnTo>
                  <a:lnTo>
                    <a:pt x="122" y="352"/>
                  </a:lnTo>
                  <a:lnTo>
                    <a:pt x="179" y="319"/>
                  </a:lnTo>
                  <a:lnTo>
                    <a:pt x="232" y="278"/>
                  </a:lnTo>
                  <a:lnTo>
                    <a:pt x="278" y="232"/>
                  </a:lnTo>
                  <a:lnTo>
                    <a:pt x="319" y="179"/>
                  </a:lnTo>
                  <a:lnTo>
                    <a:pt x="352" y="124"/>
                  </a:lnTo>
                  <a:lnTo>
                    <a:pt x="378" y="62"/>
                  </a:ln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</p:grpSp>
      <p:sp>
        <p:nvSpPr>
          <p:cNvPr id="1507" name="مربع نص 1506"/>
          <p:cNvSpPr txBox="1"/>
          <p:nvPr/>
        </p:nvSpPr>
        <p:spPr>
          <a:xfrm>
            <a:off x="714348" y="1285860"/>
            <a:ext cx="149271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grpSp>
        <p:nvGrpSpPr>
          <p:cNvPr id="55297" name="Group 1"/>
          <p:cNvGrpSpPr>
            <a:grpSpLocks/>
          </p:cNvGrpSpPr>
          <p:nvPr/>
        </p:nvGrpSpPr>
        <p:grpSpPr bwMode="auto">
          <a:xfrm rot="16200000">
            <a:off x="2327276" y="547707"/>
            <a:ext cx="4489450" cy="6845300"/>
            <a:chOff x="2415" y="2942"/>
            <a:chExt cx="7069" cy="10780"/>
          </a:xfrm>
        </p:grpSpPr>
        <p:sp>
          <p:nvSpPr>
            <p:cNvPr id="55298" name="Freeform 2"/>
            <p:cNvSpPr>
              <a:spLocks/>
            </p:cNvSpPr>
            <p:nvPr/>
          </p:nvSpPr>
          <p:spPr bwMode="auto">
            <a:xfrm>
              <a:off x="2422" y="12892"/>
              <a:ext cx="0" cy="822"/>
            </a:xfrm>
            <a:custGeom>
              <a:avLst/>
              <a:gdLst/>
              <a:ahLst/>
              <a:cxnLst>
                <a:cxn ang="0">
                  <a:pos x="0" y="822"/>
                </a:cxn>
                <a:cxn ang="0">
                  <a:pos x="0" y="0"/>
                </a:cxn>
              </a:cxnLst>
              <a:rect l="0" t="0" r="r" b="b"/>
              <a:pathLst>
                <a:path h="822">
                  <a:moveTo>
                    <a:pt x="0" y="82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299" name="Freeform 3"/>
            <p:cNvSpPr>
              <a:spLocks/>
            </p:cNvSpPr>
            <p:nvPr/>
          </p:nvSpPr>
          <p:spPr bwMode="auto">
            <a:xfrm>
              <a:off x="2422" y="13714"/>
              <a:ext cx="113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32" y="0"/>
                </a:cxn>
              </a:cxnLst>
              <a:rect l="0" t="0" r="r" b="b"/>
              <a:pathLst>
                <a:path w="1132">
                  <a:moveTo>
                    <a:pt x="0" y="0"/>
                  </a:moveTo>
                  <a:lnTo>
                    <a:pt x="113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0" name="Freeform 4"/>
            <p:cNvSpPr>
              <a:spLocks/>
            </p:cNvSpPr>
            <p:nvPr/>
          </p:nvSpPr>
          <p:spPr bwMode="auto">
            <a:xfrm>
              <a:off x="2593" y="12892"/>
              <a:ext cx="0" cy="652"/>
            </a:xfrm>
            <a:custGeom>
              <a:avLst/>
              <a:gdLst/>
              <a:ahLst/>
              <a:cxnLst>
                <a:cxn ang="0">
                  <a:pos x="0" y="652"/>
                </a:cxn>
                <a:cxn ang="0">
                  <a:pos x="0" y="0"/>
                </a:cxn>
              </a:cxnLst>
              <a:rect l="0" t="0" r="r" b="b"/>
              <a:pathLst>
                <a:path h="652">
                  <a:moveTo>
                    <a:pt x="0" y="65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1" name="Freeform 5"/>
            <p:cNvSpPr>
              <a:spLocks/>
            </p:cNvSpPr>
            <p:nvPr/>
          </p:nvSpPr>
          <p:spPr bwMode="auto">
            <a:xfrm>
              <a:off x="2593" y="13544"/>
              <a:ext cx="96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1" y="0"/>
                </a:cxn>
              </a:cxnLst>
              <a:rect l="0" t="0" r="r" b="b"/>
              <a:pathLst>
                <a:path w="961">
                  <a:moveTo>
                    <a:pt x="0" y="0"/>
                  </a:moveTo>
                  <a:lnTo>
                    <a:pt x="96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2" name="Freeform 6"/>
            <p:cNvSpPr>
              <a:spLocks/>
            </p:cNvSpPr>
            <p:nvPr/>
          </p:nvSpPr>
          <p:spPr bwMode="auto">
            <a:xfrm>
              <a:off x="2422" y="1289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3" name="Freeform 7"/>
            <p:cNvSpPr>
              <a:spLocks/>
            </p:cNvSpPr>
            <p:nvPr/>
          </p:nvSpPr>
          <p:spPr bwMode="auto">
            <a:xfrm>
              <a:off x="3554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4" name="Freeform 8"/>
            <p:cNvSpPr>
              <a:spLocks/>
            </p:cNvSpPr>
            <p:nvPr/>
          </p:nvSpPr>
          <p:spPr bwMode="auto">
            <a:xfrm>
              <a:off x="2422" y="10599"/>
              <a:ext cx="0" cy="1386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0" y="0"/>
                </a:cxn>
              </a:cxnLst>
              <a:rect l="0" t="0" r="r" b="b"/>
              <a:pathLst>
                <a:path h="1386">
                  <a:moveTo>
                    <a:pt x="0" y="13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5" name="Freeform 9"/>
            <p:cNvSpPr>
              <a:spLocks/>
            </p:cNvSpPr>
            <p:nvPr/>
          </p:nvSpPr>
          <p:spPr bwMode="auto">
            <a:xfrm>
              <a:off x="4404" y="9701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6" name="Freeform 10"/>
            <p:cNvSpPr>
              <a:spLocks/>
            </p:cNvSpPr>
            <p:nvPr/>
          </p:nvSpPr>
          <p:spPr bwMode="auto">
            <a:xfrm>
              <a:off x="4404" y="9773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7" name="Freeform 11"/>
            <p:cNvSpPr>
              <a:spLocks/>
            </p:cNvSpPr>
            <p:nvPr/>
          </p:nvSpPr>
          <p:spPr bwMode="auto">
            <a:xfrm>
              <a:off x="4404" y="9913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8" name="Freeform 12"/>
            <p:cNvSpPr>
              <a:spLocks/>
            </p:cNvSpPr>
            <p:nvPr/>
          </p:nvSpPr>
          <p:spPr bwMode="auto">
            <a:xfrm>
              <a:off x="4404" y="998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09" name="Freeform 13"/>
            <p:cNvSpPr>
              <a:spLocks/>
            </p:cNvSpPr>
            <p:nvPr/>
          </p:nvSpPr>
          <p:spPr bwMode="auto">
            <a:xfrm>
              <a:off x="4404" y="1012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0" name="Freeform 14"/>
            <p:cNvSpPr>
              <a:spLocks/>
            </p:cNvSpPr>
            <p:nvPr/>
          </p:nvSpPr>
          <p:spPr bwMode="auto">
            <a:xfrm>
              <a:off x="4404" y="10193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1" name="Freeform 15"/>
            <p:cNvSpPr>
              <a:spLocks/>
            </p:cNvSpPr>
            <p:nvPr/>
          </p:nvSpPr>
          <p:spPr bwMode="auto">
            <a:xfrm>
              <a:off x="4404" y="1033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2" name="Freeform 16"/>
            <p:cNvSpPr>
              <a:spLocks/>
            </p:cNvSpPr>
            <p:nvPr/>
          </p:nvSpPr>
          <p:spPr bwMode="auto">
            <a:xfrm>
              <a:off x="4404" y="1040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3" name="Freeform 17"/>
            <p:cNvSpPr>
              <a:spLocks/>
            </p:cNvSpPr>
            <p:nvPr/>
          </p:nvSpPr>
          <p:spPr bwMode="auto">
            <a:xfrm>
              <a:off x="4404" y="1054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4" name="Freeform 18"/>
            <p:cNvSpPr>
              <a:spLocks/>
            </p:cNvSpPr>
            <p:nvPr/>
          </p:nvSpPr>
          <p:spPr bwMode="auto">
            <a:xfrm>
              <a:off x="4404" y="1061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5" name="Freeform 19"/>
            <p:cNvSpPr>
              <a:spLocks/>
            </p:cNvSpPr>
            <p:nvPr/>
          </p:nvSpPr>
          <p:spPr bwMode="auto">
            <a:xfrm>
              <a:off x="4404" y="10754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6" name="Freeform 20"/>
            <p:cNvSpPr>
              <a:spLocks/>
            </p:cNvSpPr>
            <p:nvPr/>
          </p:nvSpPr>
          <p:spPr bwMode="auto">
            <a:xfrm>
              <a:off x="4404" y="1082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7" name="Freeform 21"/>
            <p:cNvSpPr>
              <a:spLocks/>
            </p:cNvSpPr>
            <p:nvPr/>
          </p:nvSpPr>
          <p:spPr bwMode="auto">
            <a:xfrm>
              <a:off x="4404" y="1096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8" name="Freeform 22"/>
            <p:cNvSpPr>
              <a:spLocks/>
            </p:cNvSpPr>
            <p:nvPr/>
          </p:nvSpPr>
          <p:spPr bwMode="auto">
            <a:xfrm>
              <a:off x="4404" y="11035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19" name="Freeform 23"/>
            <p:cNvSpPr>
              <a:spLocks/>
            </p:cNvSpPr>
            <p:nvPr/>
          </p:nvSpPr>
          <p:spPr bwMode="auto">
            <a:xfrm>
              <a:off x="4404" y="11174"/>
              <a:ext cx="103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3"/>
                </a:cxn>
              </a:cxnLst>
              <a:rect l="0" t="0" r="r" b="b"/>
              <a:pathLst>
                <a:path w="103" h="103">
                  <a:moveTo>
                    <a:pt x="0" y="0"/>
                  </a:moveTo>
                  <a:lnTo>
                    <a:pt x="103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0" name="Freeform 24"/>
            <p:cNvSpPr>
              <a:spLocks/>
            </p:cNvSpPr>
            <p:nvPr/>
          </p:nvSpPr>
          <p:spPr bwMode="auto">
            <a:xfrm>
              <a:off x="438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1" name="Freeform 25"/>
            <p:cNvSpPr>
              <a:spLocks/>
            </p:cNvSpPr>
            <p:nvPr/>
          </p:nvSpPr>
          <p:spPr bwMode="auto">
            <a:xfrm>
              <a:off x="4420" y="9577"/>
              <a:ext cx="41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0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2" name="Freeform 26"/>
            <p:cNvSpPr>
              <a:spLocks/>
            </p:cNvSpPr>
            <p:nvPr/>
          </p:nvSpPr>
          <p:spPr bwMode="auto">
            <a:xfrm>
              <a:off x="4404" y="9577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3" name="Freeform 27"/>
            <p:cNvSpPr>
              <a:spLocks/>
            </p:cNvSpPr>
            <p:nvPr/>
          </p:nvSpPr>
          <p:spPr bwMode="auto">
            <a:xfrm>
              <a:off x="4461" y="9577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4" name="Freeform 28"/>
            <p:cNvSpPr>
              <a:spLocks/>
            </p:cNvSpPr>
            <p:nvPr/>
          </p:nvSpPr>
          <p:spPr bwMode="auto">
            <a:xfrm>
              <a:off x="4871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5" name="Freeform 29"/>
            <p:cNvSpPr>
              <a:spLocks/>
            </p:cNvSpPr>
            <p:nvPr/>
          </p:nvSpPr>
          <p:spPr bwMode="auto">
            <a:xfrm>
              <a:off x="4802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6" name="Freeform 30"/>
            <p:cNvSpPr>
              <a:spLocks/>
            </p:cNvSpPr>
            <p:nvPr/>
          </p:nvSpPr>
          <p:spPr bwMode="auto">
            <a:xfrm>
              <a:off x="4660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7" name="Freeform 31"/>
            <p:cNvSpPr>
              <a:spLocks/>
            </p:cNvSpPr>
            <p:nvPr/>
          </p:nvSpPr>
          <p:spPr bwMode="auto">
            <a:xfrm>
              <a:off x="4591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8" name="Freeform 32"/>
            <p:cNvSpPr>
              <a:spLocks/>
            </p:cNvSpPr>
            <p:nvPr/>
          </p:nvSpPr>
          <p:spPr bwMode="auto">
            <a:xfrm>
              <a:off x="4240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29" name="Freeform 33"/>
            <p:cNvSpPr>
              <a:spLocks/>
            </p:cNvSpPr>
            <p:nvPr/>
          </p:nvSpPr>
          <p:spPr bwMode="auto">
            <a:xfrm>
              <a:off x="4171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0" name="Freeform 34"/>
            <p:cNvSpPr>
              <a:spLocks/>
            </p:cNvSpPr>
            <p:nvPr/>
          </p:nvSpPr>
          <p:spPr bwMode="auto">
            <a:xfrm>
              <a:off x="4029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1" name="Freeform 35"/>
            <p:cNvSpPr>
              <a:spLocks/>
            </p:cNvSpPr>
            <p:nvPr/>
          </p:nvSpPr>
          <p:spPr bwMode="auto">
            <a:xfrm>
              <a:off x="396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2" name="Freeform 36"/>
            <p:cNvSpPr>
              <a:spLocks/>
            </p:cNvSpPr>
            <p:nvPr/>
          </p:nvSpPr>
          <p:spPr bwMode="auto">
            <a:xfrm>
              <a:off x="3821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3" name="Freeform 37"/>
            <p:cNvSpPr>
              <a:spLocks/>
            </p:cNvSpPr>
            <p:nvPr/>
          </p:nvSpPr>
          <p:spPr bwMode="auto">
            <a:xfrm>
              <a:off x="3749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4" name="Freeform 38"/>
            <p:cNvSpPr>
              <a:spLocks/>
            </p:cNvSpPr>
            <p:nvPr/>
          </p:nvSpPr>
          <p:spPr bwMode="auto">
            <a:xfrm>
              <a:off x="361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5" name="Freeform 39"/>
            <p:cNvSpPr>
              <a:spLocks/>
            </p:cNvSpPr>
            <p:nvPr/>
          </p:nvSpPr>
          <p:spPr bwMode="auto">
            <a:xfrm>
              <a:off x="3540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6" name="Freeform 40"/>
            <p:cNvSpPr>
              <a:spLocks/>
            </p:cNvSpPr>
            <p:nvPr/>
          </p:nvSpPr>
          <p:spPr bwMode="auto">
            <a:xfrm>
              <a:off x="3398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7" name="Freeform 41"/>
            <p:cNvSpPr>
              <a:spLocks/>
            </p:cNvSpPr>
            <p:nvPr/>
          </p:nvSpPr>
          <p:spPr bwMode="auto">
            <a:xfrm>
              <a:off x="3329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8" name="Freeform 42"/>
            <p:cNvSpPr>
              <a:spLocks/>
            </p:cNvSpPr>
            <p:nvPr/>
          </p:nvSpPr>
          <p:spPr bwMode="auto">
            <a:xfrm>
              <a:off x="3190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39" name="Freeform 43"/>
            <p:cNvSpPr>
              <a:spLocks/>
            </p:cNvSpPr>
            <p:nvPr/>
          </p:nvSpPr>
          <p:spPr bwMode="auto">
            <a:xfrm>
              <a:off x="3118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0" name="Freeform 44"/>
            <p:cNvSpPr>
              <a:spLocks/>
            </p:cNvSpPr>
            <p:nvPr/>
          </p:nvSpPr>
          <p:spPr bwMode="auto">
            <a:xfrm>
              <a:off x="2979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1" name="Freeform 45"/>
            <p:cNvSpPr>
              <a:spLocks/>
            </p:cNvSpPr>
            <p:nvPr/>
          </p:nvSpPr>
          <p:spPr bwMode="auto">
            <a:xfrm>
              <a:off x="2909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2" name="Freeform 46"/>
            <p:cNvSpPr>
              <a:spLocks/>
            </p:cNvSpPr>
            <p:nvPr/>
          </p:nvSpPr>
          <p:spPr bwMode="auto">
            <a:xfrm>
              <a:off x="2768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3" name="Freeform 47"/>
            <p:cNvSpPr>
              <a:spLocks/>
            </p:cNvSpPr>
            <p:nvPr/>
          </p:nvSpPr>
          <p:spPr bwMode="auto">
            <a:xfrm>
              <a:off x="2698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4" name="Freeform 48"/>
            <p:cNvSpPr>
              <a:spLocks/>
            </p:cNvSpPr>
            <p:nvPr/>
          </p:nvSpPr>
          <p:spPr bwMode="auto">
            <a:xfrm>
              <a:off x="2593" y="11253"/>
              <a:ext cx="21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4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lnTo>
                    <a:pt x="21" y="24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5" name="Freeform 49"/>
            <p:cNvSpPr>
              <a:spLocks/>
            </p:cNvSpPr>
            <p:nvPr/>
          </p:nvSpPr>
          <p:spPr bwMode="auto">
            <a:xfrm>
              <a:off x="2593" y="10599"/>
              <a:ext cx="0" cy="1386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0" y="0"/>
                </a:cxn>
              </a:cxnLst>
              <a:rect l="0" t="0" r="r" b="b"/>
              <a:pathLst>
                <a:path h="1386">
                  <a:moveTo>
                    <a:pt x="0" y="13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6" name="Freeform 50"/>
            <p:cNvSpPr>
              <a:spLocks/>
            </p:cNvSpPr>
            <p:nvPr/>
          </p:nvSpPr>
          <p:spPr bwMode="auto">
            <a:xfrm>
              <a:off x="2593" y="11277"/>
              <a:ext cx="23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79" y="0"/>
                </a:cxn>
              </a:cxnLst>
              <a:rect l="0" t="0" r="r" b="b"/>
              <a:pathLst>
                <a:path w="2379">
                  <a:moveTo>
                    <a:pt x="0" y="0"/>
                  </a:moveTo>
                  <a:lnTo>
                    <a:pt x="237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7" name="Freeform 51"/>
            <p:cNvSpPr>
              <a:spLocks/>
            </p:cNvSpPr>
            <p:nvPr/>
          </p:nvSpPr>
          <p:spPr bwMode="auto">
            <a:xfrm>
              <a:off x="2593" y="11220"/>
              <a:ext cx="18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1" y="0"/>
                </a:cxn>
              </a:cxnLst>
              <a:rect l="0" t="0" r="r" b="b"/>
              <a:pathLst>
                <a:path w="1811">
                  <a:moveTo>
                    <a:pt x="0" y="0"/>
                  </a:moveTo>
                  <a:lnTo>
                    <a:pt x="181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8" name="Freeform 52"/>
            <p:cNvSpPr>
              <a:spLocks/>
            </p:cNvSpPr>
            <p:nvPr/>
          </p:nvSpPr>
          <p:spPr bwMode="auto">
            <a:xfrm>
              <a:off x="4461" y="11220"/>
              <a:ext cx="56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6" y="0"/>
                </a:cxn>
              </a:cxnLst>
              <a:rect l="0" t="0" r="r" b="b"/>
              <a:pathLst>
                <a:path w="566">
                  <a:moveTo>
                    <a:pt x="0" y="0"/>
                  </a:move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49" name="Freeform 53"/>
            <p:cNvSpPr>
              <a:spLocks/>
            </p:cNvSpPr>
            <p:nvPr/>
          </p:nvSpPr>
          <p:spPr bwMode="auto">
            <a:xfrm>
              <a:off x="2422" y="1198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0" name="Freeform 54"/>
            <p:cNvSpPr>
              <a:spLocks/>
            </p:cNvSpPr>
            <p:nvPr/>
          </p:nvSpPr>
          <p:spPr bwMode="auto">
            <a:xfrm>
              <a:off x="2422" y="10599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1" name="Freeform 55"/>
            <p:cNvSpPr>
              <a:spLocks/>
            </p:cNvSpPr>
            <p:nvPr/>
          </p:nvSpPr>
          <p:spPr bwMode="auto">
            <a:xfrm>
              <a:off x="2422" y="8898"/>
              <a:ext cx="0" cy="794"/>
            </a:xfrm>
            <a:custGeom>
              <a:avLst/>
              <a:gdLst/>
              <a:ahLst/>
              <a:cxnLst>
                <a:cxn ang="0">
                  <a:pos x="0" y="793"/>
                </a:cxn>
                <a:cxn ang="0">
                  <a:pos x="0" y="0"/>
                </a:cxn>
              </a:cxnLst>
              <a:rect l="0" t="0" r="r" b="b"/>
              <a:pathLst>
                <a:path h="794">
                  <a:moveTo>
                    <a:pt x="0" y="79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2" name="Freeform 56"/>
            <p:cNvSpPr>
              <a:spLocks/>
            </p:cNvSpPr>
            <p:nvPr/>
          </p:nvSpPr>
          <p:spPr bwMode="auto">
            <a:xfrm>
              <a:off x="2593" y="906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3" name="Freeform 57"/>
            <p:cNvSpPr>
              <a:spLocks/>
            </p:cNvSpPr>
            <p:nvPr/>
          </p:nvSpPr>
          <p:spPr bwMode="auto">
            <a:xfrm>
              <a:off x="2422" y="969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4" name="Freeform 58"/>
            <p:cNvSpPr>
              <a:spLocks/>
            </p:cNvSpPr>
            <p:nvPr/>
          </p:nvSpPr>
          <p:spPr bwMode="auto">
            <a:xfrm>
              <a:off x="2760" y="8332"/>
              <a:ext cx="0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0"/>
                </a:cxn>
              </a:cxnLst>
              <a:rect l="0" t="0" r="r" b="b"/>
              <a:pathLst>
                <a:path h="566">
                  <a:moveTo>
                    <a:pt x="0" y="56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5" name="Freeform 59"/>
            <p:cNvSpPr>
              <a:spLocks/>
            </p:cNvSpPr>
            <p:nvPr/>
          </p:nvSpPr>
          <p:spPr bwMode="auto">
            <a:xfrm>
              <a:off x="2422" y="8898"/>
              <a:ext cx="3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8" y="0"/>
                </a:cxn>
              </a:cxnLst>
              <a:rect l="0" t="0" r="r" b="b"/>
              <a:pathLst>
                <a:path w="338">
                  <a:moveTo>
                    <a:pt x="0" y="0"/>
                  </a:moveTo>
                  <a:lnTo>
                    <a:pt x="3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6" name="Freeform 60"/>
            <p:cNvSpPr>
              <a:spLocks/>
            </p:cNvSpPr>
            <p:nvPr/>
          </p:nvSpPr>
          <p:spPr bwMode="auto">
            <a:xfrm>
              <a:off x="2931" y="8332"/>
              <a:ext cx="0" cy="2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63"/>
                </a:cxn>
              </a:cxnLst>
              <a:rect l="0" t="0" r="r" b="b"/>
              <a:pathLst>
                <a:path h="2463">
                  <a:moveTo>
                    <a:pt x="0" y="0"/>
                  </a:moveTo>
                  <a:lnTo>
                    <a:pt x="0" y="246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7" name="Freeform 61"/>
            <p:cNvSpPr>
              <a:spLocks/>
            </p:cNvSpPr>
            <p:nvPr/>
          </p:nvSpPr>
          <p:spPr bwMode="auto">
            <a:xfrm>
              <a:off x="3027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8" name="Freeform 62"/>
            <p:cNvSpPr>
              <a:spLocks/>
            </p:cNvSpPr>
            <p:nvPr/>
          </p:nvSpPr>
          <p:spPr bwMode="auto">
            <a:xfrm>
              <a:off x="2955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59" name="Freeform 63"/>
            <p:cNvSpPr>
              <a:spLocks/>
            </p:cNvSpPr>
            <p:nvPr/>
          </p:nvSpPr>
          <p:spPr bwMode="auto">
            <a:xfrm>
              <a:off x="2477" y="9068"/>
              <a:ext cx="45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3" y="0"/>
                </a:cxn>
              </a:cxnLst>
              <a:rect l="0" t="0" r="r" b="b"/>
              <a:pathLst>
                <a:path w="454">
                  <a:moveTo>
                    <a:pt x="0" y="0"/>
                  </a:move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0" name="Freeform 64"/>
            <p:cNvSpPr>
              <a:spLocks/>
            </p:cNvSpPr>
            <p:nvPr/>
          </p:nvSpPr>
          <p:spPr bwMode="auto">
            <a:xfrm>
              <a:off x="2760" y="833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1" name="Freeform 65"/>
            <p:cNvSpPr>
              <a:spLocks/>
            </p:cNvSpPr>
            <p:nvPr/>
          </p:nvSpPr>
          <p:spPr bwMode="auto">
            <a:xfrm>
              <a:off x="4972" y="11951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2" name="Freeform 66"/>
            <p:cNvSpPr>
              <a:spLocks/>
            </p:cNvSpPr>
            <p:nvPr/>
          </p:nvSpPr>
          <p:spPr bwMode="auto">
            <a:xfrm>
              <a:off x="4972" y="12021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3" name="Freeform 67"/>
            <p:cNvSpPr>
              <a:spLocks/>
            </p:cNvSpPr>
            <p:nvPr/>
          </p:nvSpPr>
          <p:spPr bwMode="auto">
            <a:xfrm>
              <a:off x="4972" y="1216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4" name="Freeform 68"/>
            <p:cNvSpPr>
              <a:spLocks/>
            </p:cNvSpPr>
            <p:nvPr/>
          </p:nvSpPr>
          <p:spPr bwMode="auto">
            <a:xfrm>
              <a:off x="4972" y="12232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5" name="Freeform 69"/>
            <p:cNvSpPr>
              <a:spLocks/>
            </p:cNvSpPr>
            <p:nvPr/>
          </p:nvSpPr>
          <p:spPr bwMode="auto">
            <a:xfrm>
              <a:off x="4972" y="12371"/>
              <a:ext cx="67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7"/>
                </a:cxn>
              </a:cxnLst>
              <a:rect l="0" t="0" r="r" b="b"/>
              <a:pathLst>
                <a:path w="67" h="67">
                  <a:moveTo>
                    <a:pt x="0" y="0"/>
                  </a:moveTo>
                  <a:lnTo>
                    <a:pt x="67" y="6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6" name="Freeform 70"/>
            <p:cNvSpPr>
              <a:spLocks/>
            </p:cNvSpPr>
            <p:nvPr/>
          </p:nvSpPr>
          <p:spPr bwMode="auto">
            <a:xfrm>
              <a:off x="4972" y="1244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7" name="Freeform 71"/>
            <p:cNvSpPr>
              <a:spLocks/>
            </p:cNvSpPr>
            <p:nvPr/>
          </p:nvSpPr>
          <p:spPr bwMode="auto">
            <a:xfrm>
              <a:off x="5027" y="12438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8" name="Freeform 72"/>
            <p:cNvSpPr>
              <a:spLocks/>
            </p:cNvSpPr>
            <p:nvPr/>
          </p:nvSpPr>
          <p:spPr bwMode="auto">
            <a:xfrm>
              <a:off x="5027" y="12381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69" name="Freeform 73"/>
            <p:cNvSpPr>
              <a:spLocks/>
            </p:cNvSpPr>
            <p:nvPr/>
          </p:nvSpPr>
          <p:spPr bwMode="auto">
            <a:xfrm>
              <a:off x="4972" y="1258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0" name="Freeform 74"/>
            <p:cNvSpPr>
              <a:spLocks/>
            </p:cNvSpPr>
            <p:nvPr/>
          </p:nvSpPr>
          <p:spPr bwMode="auto">
            <a:xfrm>
              <a:off x="4972" y="12652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1" name="Freeform 75"/>
            <p:cNvSpPr>
              <a:spLocks/>
            </p:cNvSpPr>
            <p:nvPr/>
          </p:nvSpPr>
          <p:spPr bwMode="auto">
            <a:xfrm>
              <a:off x="4972" y="12793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2" name="Freeform 76"/>
            <p:cNvSpPr>
              <a:spLocks/>
            </p:cNvSpPr>
            <p:nvPr/>
          </p:nvSpPr>
          <p:spPr bwMode="auto">
            <a:xfrm>
              <a:off x="4972" y="1286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3" name="Freeform 77"/>
            <p:cNvSpPr>
              <a:spLocks/>
            </p:cNvSpPr>
            <p:nvPr/>
          </p:nvSpPr>
          <p:spPr bwMode="auto">
            <a:xfrm>
              <a:off x="4972" y="1300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4" name="Freeform 78"/>
            <p:cNvSpPr>
              <a:spLocks/>
            </p:cNvSpPr>
            <p:nvPr/>
          </p:nvSpPr>
          <p:spPr bwMode="auto">
            <a:xfrm>
              <a:off x="4972" y="13074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5" name="Freeform 79"/>
            <p:cNvSpPr>
              <a:spLocks/>
            </p:cNvSpPr>
            <p:nvPr/>
          </p:nvSpPr>
          <p:spPr bwMode="auto">
            <a:xfrm>
              <a:off x="4972" y="13213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6" name="Freeform 80"/>
            <p:cNvSpPr>
              <a:spLocks/>
            </p:cNvSpPr>
            <p:nvPr/>
          </p:nvSpPr>
          <p:spPr bwMode="auto">
            <a:xfrm>
              <a:off x="4972" y="13283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7" name="Freeform 81"/>
            <p:cNvSpPr>
              <a:spLocks/>
            </p:cNvSpPr>
            <p:nvPr/>
          </p:nvSpPr>
          <p:spPr bwMode="auto">
            <a:xfrm>
              <a:off x="4972" y="13424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8" name="Freeform 82"/>
            <p:cNvSpPr>
              <a:spLocks/>
            </p:cNvSpPr>
            <p:nvPr/>
          </p:nvSpPr>
          <p:spPr bwMode="auto">
            <a:xfrm>
              <a:off x="4972" y="13494"/>
              <a:ext cx="48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0"/>
                </a:cxn>
              </a:cxnLst>
              <a:rect l="0" t="0" r="r" b="b"/>
              <a:pathLst>
                <a:path w="48" h="50">
                  <a:moveTo>
                    <a:pt x="0" y="0"/>
                  </a:moveTo>
                  <a:lnTo>
                    <a:pt x="47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79" name="Freeform 83"/>
            <p:cNvSpPr>
              <a:spLocks/>
            </p:cNvSpPr>
            <p:nvPr/>
          </p:nvSpPr>
          <p:spPr bwMode="auto">
            <a:xfrm>
              <a:off x="4461" y="13544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0" name="Freeform 84"/>
            <p:cNvSpPr>
              <a:spLocks/>
            </p:cNvSpPr>
            <p:nvPr/>
          </p:nvSpPr>
          <p:spPr bwMode="auto">
            <a:xfrm>
              <a:off x="4461" y="13714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1" name="Freeform 85"/>
            <p:cNvSpPr>
              <a:spLocks/>
            </p:cNvSpPr>
            <p:nvPr/>
          </p:nvSpPr>
          <p:spPr bwMode="auto">
            <a:xfrm>
              <a:off x="4461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2" name="Freeform 86"/>
            <p:cNvSpPr>
              <a:spLocks/>
            </p:cNvSpPr>
            <p:nvPr/>
          </p:nvSpPr>
          <p:spPr bwMode="auto">
            <a:xfrm>
              <a:off x="5226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3" name="Freeform 87"/>
            <p:cNvSpPr>
              <a:spLocks/>
            </p:cNvSpPr>
            <p:nvPr/>
          </p:nvSpPr>
          <p:spPr bwMode="auto">
            <a:xfrm>
              <a:off x="5027" y="12438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4" name="Freeform 88"/>
            <p:cNvSpPr>
              <a:spLocks/>
            </p:cNvSpPr>
            <p:nvPr/>
          </p:nvSpPr>
          <p:spPr bwMode="auto">
            <a:xfrm>
              <a:off x="5003" y="11843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5" name="Freeform 89"/>
            <p:cNvSpPr>
              <a:spLocks/>
            </p:cNvSpPr>
            <p:nvPr/>
          </p:nvSpPr>
          <p:spPr bwMode="auto">
            <a:xfrm>
              <a:off x="5027" y="11843"/>
              <a:ext cx="0" cy="538"/>
            </a:xfrm>
            <a:custGeom>
              <a:avLst/>
              <a:gdLst/>
              <a:ahLst/>
              <a:cxnLst>
                <a:cxn ang="0">
                  <a:pos x="0" y="537"/>
                </a:cxn>
                <a:cxn ang="0">
                  <a:pos x="0" y="0"/>
                </a:cxn>
              </a:cxnLst>
              <a:rect l="0" t="0" r="r" b="b"/>
              <a:pathLst>
                <a:path h="538">
                  <a:moveTo>
                    <a:pt x="0" y="53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6" name="Freeform 90"/>
            <p:cNvSpPr>
              <a:spLocks/>
            </p:cNvSpPr>
            <p:nvPr/>
          </p:nvSpPr>
          <p:spPr bwMode="auto">
            <a:xfrm>
              <a:off x="4972" y="11843"/>
              <a:ext cx="0" cy="1701"/>
            </a:xfrm>
            <a:custGeom>
              <a:avLst/>
              <a:gdLst/>
              <a:ahLst/>
              <a:cxnLst>
                <a:cxn ang="0">
                  <a:pos x="0" y="1700"/>
                </a:cxn>
                <a:cxn ang="0">
                  <a:pos x="0" y="0"/>
                </a:cxn>
              </a:cxnLst>
              <a:rect l="0" t="0" r="r" b="b"/>
              <a:pathLst>
                <a:path h="1701">
                  <a:moveTo>
                    <a:pt x="0" y="170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7" name="Freeform 91"/>
            <p:cNvSpPr>
              <a:spLocks/>
            </p:cNvSpPr>
            <p:nvPr/>
          </p:nvSpPr>
          <p:spPr bwMode="auto">
            <a:xfrm>
              <a:off x="5303" y="11325"/>
              <a:ext cx="7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9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lnTo>
                    <a:pt x="0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8" name="Freeform 92"/>
            <p:cNvSpPr>
              <a:spLocks/>
            </p:cNvSpPr>
            <p:nvPr/>
          </p:nvSpPr>
          <p:spPr bwMode="auto">
            <a:xfrm>
              <a:off x="5202" y="11227"/>
              <a:ext cx="108" cy="10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7"/>
                </a:cxn>
              </a:cxnLst>
              <a:rect l="0" t="0" r="r" b="b"/>
              <a:pathLst>
                <a:path w="108" h="108">
                  <a:moveTo>
                    <a:pt x="107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89" name="Freeform 93"/>
            <p:cNvSpPr>
              <a:spLocks/>
            </p:cNvSpPr>
            <p:nvPr/>
          </p:nvSpPr>
          <p:spPr bwMode="auto">
            <a:xfrm>
              <a:off x="5104" y="11220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0" name="Freeform 94"/>
            <p:cNvSpPr>
              <a:spLocks/>
            </p:cNvSpPr>
            <p:nvPr/>
          </p:nvSpPr>
          <p:spPr bwMode="auto">
            <a:xfrm>
              <a:off x="2780" y="13619"/>
              <a:ext cx="38" cy="3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8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1" name="Freeform 95"/>
            <p:cNvSpPr>
              <a:spLocks/>
            </p:cNvSpPr>
            <p:nvPr/>
          </p:nvSpPr>
          <p:spPr bwMode="auto">
            <a:xfrm>
              <a:off x="5003" y="11220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2" name="Freeform 96"/>
            <p:cNvSpPr>
              <a:spLocks/>
            </p:cNvSpPr>
            <p:nvPr/>
          </p:nvSpPr>
          <p:spPr bwMode="auto">
            <a:xfrm>
              <a:off x="2679" y="13544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3" name="Freeform 97"/>
            <p:cNvSpPr>
              <a:spLocks/>
            </p:cNvSpPr>
            <p:nvPr/>
          </p:nvSpPr>
          <p:spPr bwMode="auto">
            <a:xfrm>
              <a:off x="4972" y="11220"/>
              <a:ext cx="43" cy="4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5"/>
                </a:cxn>
              </a:cxnLst>
              <a:rect l="0" t="0" r="r" b="b"/>
              <a:pathLst>
                <a:path w="43" h="45">
                  <a:moveTo>
                    <a:pt x="43" y="0"/>
                  </a:moveTo>
                  <a:lnTo>
                    <a:pt x="0" y="4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4" name="Freeform 98"/>
            <p:cNvSpPr>
              <a:spLocks/>
            </p:cNvSpPr>
            <p:nvPr/>
          </p:nvSpPr>
          <p:spPr bwMode="auto">
            <a:xfrm>
              <a:off x="2581" y="13544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5" name="Freeform 99"/>
            <p:cNvSpPr>
              <a:spLocks/>
            </p:cNvSpPr>
            <p:nvPr/>
          </p:nvSpPr>
          <p:spPr bwMode="auto">
            <a:xfrm>
              <a:off x="2480" y="13544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6" name="Freeform 100"/>
            <p:cNvSpPr>
              <a:spLocks/>
            </p:cNvSpPr>
            <p:nvPr/>
          </p:nvSpPr>
          <p:spPr bwMode="auto">
            <a:xfrm>
              <a:off x="2477" y="13544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7" name="Freeform 101"/>
            <p:cNvSpPr>
              <a:spLocks/>
            </p:cNvSpPr>
            <p:nvPr/>
          </p:nvSpPr>
          <p:spPr bwMode="auto">
            <a:xfrm>
              <a:off x="2535" y="11342"/>
              <a:ext cx="58" cy="5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55"/>
                </a:cxn>
              </a:cxnLst>
              <a:rect l="0" t="0" r="r" b="b"/>
              <a:pathLst>
                <a:path w="58" h="55">
                  <a:moveTo>
                    <a:pt x="57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8" name="Freeform 102"/>
            <p:cNvSpPr>
              <a:spLocks/>
            </p:cNvSpPr>
            <p:nvPr/>
          </p:nvSpPr>
          <p:spPr bwMode="auto">
            <a:xfrm>
              <a:off x="2477" y="1124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399" name="Freeform 103"/>
            <p:cNvSpPr>
              <a:spLocks/>
            </p:cNvSpPr>
            <p:nvPr/>
          </p:nvSpPr>
          <p:spPr bwMode="auto">
            <a:xfrm>
              <a:off x="4665" y="8989"/>
              <a:ext cx="79" cy="79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9"/>
                </a:cxn>
              </a:cxnLst>
              <a:rect l="0" t="0" r="r" b="b"/>
              <a:pathLst>
                <a:path w="79" h="79">
                  <a:moveTo>
                    <a:pt x="79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0" name="Freeform 104"/>
            <p:cNvSpPr>
              <a:spLocks/>
            </p:cNvSpPr>
            <p:nvPr/>
          </p:nvSpPr>
          <p:spPr bwMode="auto">
            <a:xfrm>
              <a:off x="2477" y="11141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1" name="Freeform 105"/>
            <p:cNvSpPr>
              <a:spLocks/>
            </p:cNvSpPr>
            <p:nvPr/>
          </p:nvSpPr>
          <p:spPr bwMode="auto">
            <a:xfrm>
              <a:off x="4564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2" name="Freeform 106"/>
            <p:cNvSpPr>
              <a:spLocks/>
            </p:cNvSpPr>
            <p:nvPr/>
          </p:nvSpPr>
          <p:spPr bwMode="auto">
            <a:xfrm>
              <a:off x="2477" y="11057"/>
              <a:ext cx="99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9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3" name="Freeform 107"/>
            <p:cNvSpPr>
              <a:spLocks/>
            </p:cNvSpPr>
            <p:nvPr/>
          </p:nvSpPr>
          <p:spPr bwMode="auto">
            <a:xfrm>
              <a:off x="4288" y="8955"/>
              <a:ext cx="56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4" name="Freeform 108"/>
            <p:cNvSpPr>
              <a:spLocks/>
            </p:cNvSpPr>
            <p:nvPr/>
          </p:nvSpPr>
          <p:spPr bwMode="auto">
            <a:xfrm>
              <a:off x="4219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5" name="Freeform 109"/>
            <p:cNvSpPr>
              <a:spLocks/>
            </p:cNvSpPr>
            <p:nvPr/>
          </p:nvSpPr>
          <p:spPr bwMode="auto">
            <a:xfrm>
              <a:off x="4404" y="901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6" name="Freeform 110"/>
            <p:cNvSpPr>
              <a:spLocks/>
            </p:cNvSpPr>
            <p:nvPr/>
          </p:nvSpPr>
          <p:spPr bwMode="auto">
            <a:xfrm>
              <a:off x="4464" y="8955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7" name="Freeform 111"/>
            <p:cNvSpPr>
              <a:spLocks/>
            </p:cNvSpPr>
            <p:nvPr/>
          </p:nvSpPr>
          <p:spPr bwMode="auto">
            <a:xfrm>
              <a:off x="4404" y="8955"/>
              <a:ext cx="74" cy="7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1"/>
                </a:cxn>
              </a:cxnLst>
              <a:rect l="0" t="0" r="r" b="b"/>
              <a:pathLst>
                <a:path w="74" h="72">
                  <a:moveTo>
                    <a:pt x="74" y="0"/>
                  </a:moveTo>
                  <a:lnTo>
                    <a:pt x="0" y="7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8" name="Freeform 112"/>
            <p:cNvSpPr>
              <a:spLocks/>
            </p:cNvSpPr>
            <p:nvPr/>
          </p:nvSpPr>
          <p:spPr bwMode="auto">
            <a:xfrm>
              <a:off x="2861" y="8999"/>
              <a:ext cx="70" cy="69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69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09" name="Freeform 113"/>
            <p:cNvSpPr>
              <a:spLocks/>
            </p:cNvSpPr>
            <p:nvPr/>
          </p:nvSpPr>
          <p:spPr bwMode="auto">
            <a:xfrm>
              <a:off x="2763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0" name="Freeform 114"/>
            <p:cNvSpPr>
              <a:spLocks/>
            </p:cNvSpPr>
            <p:nvPr/>
          </p:nvSpPr>
          <p:spPr bwMode="auto">
            <a:xfrm>
              <a:off x="2662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1" name="Freeform 115"/>
            <p:cNvSpPr>
              <a:spLocks/>
            </p:cNvSpPr>
            <p:nvPr/>
          </p:nvSpPr>
          <p:spPr bwMode="auto">
            <a:xfrm>
              <a:off x="2561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2" name="Freeform 116"/>
            <p:cNvSpPr>
              <a:spLocks/>
            </p:cNvSpPr>
            <p:nvPr/>
          </p:nvSpPr>
          <p:spPr bwMode="auto">
            <a:xfrm>
              <a:off x="2477" y="8955"/>
              <a:ext cx="99" cy="96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5"/>
                </a:cxn>
              </a:cxnLst>
              <a:rect l="0" t="0" r="r" b="b"/>
              <a:pathLst>
                <a:path w="99" h="96">
                  <a:moveTo>
                    <a:pt x="98" y="0"/>
                  </a:moveTo>
                  <a:lnTo>
                    <a:pt x="0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3" name="Freeform 117"/>
            <p:cNvSpPr>
              <a:spLocks/>
            </p:cNvSpPr>
            <p:nvPr/>
          </p:nvSpPr>
          <p:spPr bwMode="auto">
            <a:xfrm>
              <a:off x="4689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4" name="Freeform 118"/>
            <p:cNvSpPr>
              <a:spLocks/>
            </p:cNvSpPr>
            <p:nvPr/>
          </p:nvSpPr>
          <p:spPr bwMode="auto">
            <a:xfrm>
              <a:off x="458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5" name="Freeform 119"/>
            <p:cNvSpPr>
              <a:spLocks/>
            </p:cNvSpPr>
            <p:nvPr/>
          </p:nvSpPr>
          <p:spPr bwMode="auto">
            <a:xfrm>
              <a:off x="4487" y="89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6" name="Freeform 120"/>
            <p:cNvSpPr>
              <a:spLocks/>
            </p:cNvSpPr>
            <p:nvPr/>
          </p:nvSpPr>
          <p:spPr bwMode="auto">
            <a:xfrm>
              <a:off x="4404" y="8972"/>
              <a:ext cx="9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5"/>
                </a:cxn>
              </a:cxnLst>
              <a:rect l="0" t="0" r="r" b="b"/>
              <a:pathLst>
                <a:path w="98" h="96">
                  <a:moveTo>
                    <a:pt x="0" y="0"/>
                  </a:moveTo>
                  <a:lnTo>
                    <a:pt x="98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7" name="Freeform 121"/>
            <p:cNvSpPr>
              <a:spLocks/>
            </p:cNvSpPr>
            <p:nvPr/>
          </p:nvSpPr>
          <p:spPr bwMode="auto">
            <a:xfrm>
              <a:off x="5253" y="11220"/>
              <a:ext cx="57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9"/>
                </a:cxn>
              </a:cxnLst>
              <a:rect l="0" t="0" r="r" b="b"/>
              <a:pathLst>
                <a:path w="57" h="60">
                  <a:moveTo>
                    <a:pt x="0" y="0"/>
                  </a:moveTo>
                  <a:lnTo>
                    <a:pt x="57" y="5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8" name="Freeform 122"/>
            <p:cNvSpPr>
              <a:spLocks/>
            </p:cNvSpPr>
            <p:nvPr/>
          </p:nvSpPr>
          <p:spPr bwMode="auto">
            <a:xfrm>
              <a:off x="2885" y="8955"/>
              <a:ext cx="4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6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19" name="Freeform 123"/>
            <p:cNvSpPr>
              <a:spLocks/>
            </p:cNvSpPr>
            <p:nvPr/>
          </p:nvSpPr>
          <p:spPr bwMode="auto">
            <a:xfrm>
              <a:off x="5152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0" name="Freeform 124"/>
            <p:cNvSpPr>
              <a:spLocks/>
            </p:cNvSpPr>
            <p:nvPr/>
          </p:nvSpPr>
          <p:spPr bwMode="auto">
            <a:xfrm>
              <a:off x="2784" y="89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1" name="Freeform 125"/>
            <p:cNvSpPr>
              <a:spLocks/>
            </p:cNvSpPr>
            <p:nvPr/>
          </p:nvSpPr>
          <p:spPr bwMode="auto">
            <a:xfrm>
              <a:off x="5051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2" name="Freeform 126"/>
            <p:cNvSpPr>
              <a:spLocks/>
            </p:cNvSpPr>
            <p:nvPr/>
          </p:nvSpPr>
          <p:spPr bwMode="auto">
            <a:xfrm>
              <a:off x="268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3" name="Freeform 127"/>
            <p:cNvSpPr>
              <a:spLocks/>
            </p:cNvSpPr>
            <p:nvPr/>
          </p:nvSpPr>
          <p:spPr bwMode="auto">
            <a:xfrm>
              <a:off x="4972" y="11239"/>
              <a:ext cx="9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4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4" name="Freeform 128"/>
            <p:cNvSpPr>
              <a:spLocks/>
            </p:cNvSpPr>
            <p:nvPr/>
          </p:nvSpPr>
          <p:spPr bwMode="auto">
            <a:xfrm>
              <a:off x="258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5" name="Freeform 129"/>
            <p:cNvSpPr>
              <a:spLocks/>
            </p:cNvSpPr>
            <p:nvPr/>
          </p:nvSpPr>
          <p:spPr bwMode="auto">
            <a:xfrm>
              <a:off x="2485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6" name="Freeform 130"/>
            <p:cNvSpPr>
              <a:spLocks/>
            </p:cNvSpPr>
            <p:nvPr/>
          </p:nvSpPr>
          <p:spPr bwMode="auto">
            <a:xfrm>
              <a:off x="2477" y="9049"/>
              <a:ext cx="22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9"/>
                </a:cxn>
              </a:cxnLst>
              <a:rect l="0" t="0" r="r" b="b"/>
              <a:pathLst>
                <a:path w="22" h="19">
                  <a:moveTo>
                    <a:pt x="0" y="0"/>
                  </a:moveTo>
                  <a:lnTo>
                    <a:pt x="21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7" name="Freeform 131"/>
            <p:cNvSpPr>
              <a:spLocks/>
            </p:cNvSpPr>
            <p:nvPr/>
          </p:nvSpPr>
          <p:spPr bwMode="auto">
            <a:xfrm>
              <a:off x="2585" y="11057"/>
              <a:ext cx="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8" name="Freeform 132"/>
            <p:cNvSpPr>
              <a:spLocks/>
            </p:cNvSpPr>
            <p:nvPr/>
          </p:nvSpPr>
          <p:spPr bwMode="auto">
            <a:xfrm>
              <a:off x="2485" y="11057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29" name="Freeform 133"/>
            <p:cNvSpPr>
              <a:spLocks/>
            </p:cNvSpPr>
            <p:nvPr/>
          </p:nvSpPr>
          <p:spPr bwMode="auto">
            <a:xfrm>
              <a:off x="2477" y="11150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0" name="Freeform 134"/>
            <p:cNvSpPr>
              <a:spLocks/>
            </p:cNvSpPr>
            <p:nvPr/>
          </p:nvSpPr>
          <p:spPr bwMode="auto">
            <a:xfrm>
              <a:off x="2477" y="11251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1" name="Freeform 135"/>
            <p:cNvSpPr>
              <a:spLocks/>
            </p:cNvSpPr>
            <p:nvPr/>
          </p:nvSpPr>
          <p:spPr bwMode="auto">
            <a:xfrm>
              <a:off x="2477" y="11352"/>
              <a:ext cx="46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5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2" name="Freeform 136"/>
            <p:cNvSpPr>
              <a:spLocks/>
            </p:cNvSpPr>
            <p:nvPr/>
          </p:nvSpPr>
          <p:spPr bwMode="auto">
            <a:xfrm>
              <a:off x="2768" y="13544"/>
              <a:ext cx="50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3" name="Freeform 137"/>
            <p:cNvSpPr>
              <a:spLocks/>
            </p:cNvSpPr>
            <p:nvPr/>
          </p:nvSpPr>
          <p:spPr bwMode="auto">
            <a:xfrm>
              <a:off x="2667" y="1354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4" name="Freeform 138"/>
            <p:cNvSpPr>
              <a:spLocks/>
            </p:cNvSpPr>
            <p:nvPr/>
          </p:nvSpPr>
          <p:spPr bwMode="auto">
            <a:xfrm>
              <a:off x="2566" y="13544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5" name="Freeform 139"/>
            <p:cNvSpPr>
              <a:spLocks/>
            </p:cNvSpPr>
            <p:nvPr/>
          </p:nvSpPr>
          <p:spPr bwMode="auto">
            <a:xfrm>
              <a:off x="2477" y="13554"/>
              <a:ext cx="104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3"/>
                </a:cxn>
              </a:cxnLst>
              <a:rect l="0" t="0" r="r" b="b"/>
              <a:pathLst>
                <a:path w="104" h="103">
                  <a:moveTo>
                    <a:pt x="0" y="0"/>
                  </a:moveTo>
                  <a:lnTo>
                    <a:pt x="103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6" name="Freeform 140"/>
            <p:cNvSpPr>
              <a:spLocks/>
            </p:cNvSpPr>
            <p:nvPr/>
          </p:nvSpPr>
          <p:spPr bwMode="auto">
            <a:xfrm>
              <a:off x="2477" y="13655"/>
              <a:ext cx="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2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7" name="Freeform 141"/>
            <p:cNvSpPr>
              <a:spLocks/>
            </p:cNvSpPr>
            <p:nvPr/>
          </p:nvSpPr>
          <p:spPr bwMode="auto">
            <a:xfrm>
              <a:off x="4077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8" name="Freeform 142"/>
            <p:cNvSpPr>
              <a:spLocks/>
            </p:cNvSpPr>
            <p:nvPr/>
          </p:nvSpPr>
          <p:spPr bwMode="auto">
            <a:xfrm>
              <a:off x="4008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39" name="Freeform 143"/>
            <p:cNvSpPr>
              <a:spLocks/>
            </p:cNvSpPr>
            <p:nvPr/>
          </p:nvSpPr>
          <p:spPr bwMode="auto">
            <a:xfrm>
              <a:off x="3866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0" name="Freeform 144"/>
            <p:cNvSpPr>
              <a:spLocks/>
            </p:cNvSpPr>
            <p:nvPr/>
          </p:nvSpPr>
          <p:spPr bwMode="auto">
            <a:xfrm>
              <a:off x="3797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1" name="Freeform 145"/>
            <p:cNvSpPr>
              <a:spLocks/>
            </p:cNvSpPr>
            <p:nvPr/>
          </p:nvSpPr>
          <p:spPr bwMode="auto">
            <a:xfrm>
              <a:off x="3658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2" name="Freeform 146"/>
            <p:cNvSpPr>
              <a:spLocks/>
            </p:cNvSpPr>
            <p:nvPr/>
          </p:nvSpPr>
          <p:spPr bwMode="auto">
            <a:xfrm>
              <a:off x="3586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3" name="Freeform 147"/>
            <p:cNvSpPr>
              <a:spLocks/>
            </p:cNvSpPr>
            <p:nvPr/>
          </p:nvSpPr>
          <p:spPr bwMode="auto">
            <a:xfrm>
              <a:off x="3446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4" name="Freeform 148"/>
            <p:cNvSpPr>
              <a:spLocks/>
            </p:cNvSpPr>
            <p:nvPr/>
          </p:nvSpPr>
          <p:spPr bwMode="auto">
            <a:xfrm>
              <a:off x="3377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5" name="Freeform 149"/>
            <p:cNvSpPr>
              <a:spLocks/>
            </p:cNvSpPr>
            <p:nvPr/>
          </p:nvSpPr>
          <p:spPr bwMode="auto">
            <a:xfrm>
              <a:off x="3235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6" name="Freeform 150"/>
            <p:cNvSpPr>
              <a:spLocks/>
            </p:cNvSpPr>
            <p:nvPr/>
          </p:nvSpPr>
          <p:spPr bwMode="auto">
            <a:xfrm>
              <a:off x="3166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7" name="Freeform 151"/>
            <p:cNvSpPr>
              <a:spLocks/>
            </p:cNvSpPr>
            <p:nvPr/>
          </p:nvSpPr>
          <p:spPr bwMode="auto">
            <a:xfrm>
              <a:off x="2931" y="9011"/>
              <a:ext cx="147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2" y="0"/>
                </a:cxn>
              </a:cxnLst>
              <a:rect l="0" t="0" r="r" b="b"/>
              <a:pathLst>
                <a:path w="1473">
                  <a:moveTo>
                    <a:pt x="0" y="0"/>
                  </a:moveTo>
                  <a:lnTo>
                    <a:pt x="147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8" name="Freeform 152"/>
            <p:cNvSpPr>
              <a:spLocks/>
            </p:cNvSpPr>
            <p:nvPr/>
          </p:nvSpPr>
          <p:spPr bwMode="auto">
            <a:xfrm>
              <a:off x="2931" y="8955"/>
              <a:ext cx="18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08" y="0"/>
                </a:cxn>
              </a:cxnLst>
              <a:rect l="0" t="0" r="r" b="b"/>
              <a:pathLst>
                <a:path w="1808">
                  <a:moveTo>
                    <a:pt x="0" y="0"/>
                  </a:moveTo>
                  <a:lnTo>
                    <a:pt x="18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49" name="Rectangle 153"/>
            <p:cNvSpPr>
              <a:spLocks/>
            </p:cNvSpPr>
            <p:nvPr/>
          </p:nvSpPr>
          <p:spPr bwMode="auto">
            <a:xfrm>
              <a:off x="2477" y="8955"/>
              <a:ext cx="453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0" name="Freeform 154"/>
            <p:cNvSpPr>
              <a:spLocks/>
            </p:cNvSpPr>
            <p:nvPr/>
          </p:nvSpPr>
          <p:spPr bwMode="auto">
            <a:xfrm>
              <a:off x="7524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1" name="Freeform 155"/>
            <p:cNvSpPr>
              <a:spLocks/>
            </p:cNvSpPr>
            <p:nvPr/>
          </p:nvSpPr>
          <p:spPr bwMode="auto">
            <a:xfrm>
              <a:off x="7455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2" name="Freeform 156"/>
            <p:cNvSpPr>
              <a:spLocks/>
            </p:cNvSpPr>
            <p:nvPr/>
          </p:nvSpPr>
          <p:spPr bwMode="auto">
            <a:xfrm>
              <a:off x="7313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3" name="Freeform 157"/>
            <p:cNvSpPr>
              <a:spLocks/>
            </p:cNvSpPr>
            <p:nvPr/>
          </p:nvSpPr>
          <p:spPr bwMode="auto">
            <a:xfrm>
              <a:off x="7244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4" name="Freeform 158"/>
            <p:cNvSpPr>
              <a:spLocks/>
            </p:cNvSpPr>
            <p:nvPr/>
          </p:nvSpPr>
          <p:spPr bwMode="auto">
            <a:xfrm>
              <a:off x="7104" y="7142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5" name="Freeform 159"/>
            <p:cNvSpPr>
              <a:spLocks/>
            </p:cNvSpPr>
            <p:nvPr/>
          </p:nvSpPr>
          <p:spPr bwMode="auto">
            <a:xfrm>
              <a:off x="7033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6" name="Freeform 160"/>
            <p:cNvSpPr>
              <a:spLocks/>
            </p:cNvSpPr>
            <p:nvPr/>
          </p:nvSpPr>
          <p:spPr bwMode="auto">
            <a:xfrm>
              <a:off x="6893" y="7142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7" name="Freeform 161"/>
            <p:cNvSpPr>
              <a:spLocks/>
            </p:cNvSpPr>
            <p:nvPr/>
          </p:nvSpPr>
          <p:spPr bwMode="auto">
            <a:xfrm>
              <a:off x="6824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8" name="Freeform 162"/>
            <p:cNvSpPr>
              <a:spLocks/>
            </p:cNvSpPr>
            <p:nvPr/>
          </p:nvSpPr>
          <p:spPr bwMode="auto">
            <a:xfrm>
              <a:off x="6682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59" name="Freeform 163"/>
            <p:cNvSpPr>
              <a:spLocks/>
            </p:cNvSpPr>
            <p:nvPr/>
          </p:nvSpPr>
          <p:spPr bwMode="auto">
            <a:xfrm>
              <a:off x="6613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0" name="Freeform 164"/>
            <p:cNvSpPr>
              <a:spLocks/>
            </p:cNvSpPr>
            <p:nvPr/>
          </p:nvSpPr>
          <p:spPr bwMode="auto">
            <a:xfrm>
              <a:off x="6471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1" name="Freeform 165"/>
            <p:cNvSpPr>
              <a:spLocks/>
            </p:cNvSpPr>
            <p:nvPr/>
          </p:nvSpPr>
          <p:spPr bwMode="auto">
            <a:xfrm>
              <a:off x="6402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2" name="Freeform 166"/>
            <p:cNvSpPr>
              <a:spLocks/>
            </p:cNvSpPr>
            <p:nvPr/>
          </p:nvSpPr>
          <p:spPr bwMode="auto">
            <a:xfrm>
              <a:off x="6263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3" name="Freeform 167"/>
            <p:cNvSpPr>
              <a:spLocks/>
            </p:cNvSpPr>
            <p:nvPr/>
          </p:nvSpPr>
          <p:spPr bwMode="auto">
            <a:xfrm>
              <a:off x="6193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4" name="Freeform 168"/>
            <p:cNvSpPr>
              <a:spLocks/>
            </p:cNvSpPr>
            <p:nvPr/>
          </p:nvSpPr>
          <p:spPr bwMode="auto">
            <a:xfrm>
              <a:off x="6051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5" name="Freeform 169"/>
            <p:cNvSpPr>
              <a:spLocks/>
            </p:cNvSpPr>
            <p:nvPr/>
          </p:nvSpPr>
          <p:spPr bwMode="auto">
            <a:xfrm>
              <a:off x="5982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6" name="Freeform 170"/>
            <p:cNvSpPr>
              <a:spLocks/>
            </p:cNvSpPr>
            <p:nvPr/>
          </p:nvSpPr>
          <p:spPr bwMode="auto">
            <a:xfrm>
              <a:off x="5840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7" name="Freeform 171"/>
            <p:cNvSpPr>
              <a:spLocks/>
            </p:cNvSpPr>
            <p:nvPr/>
          </p:nvSpPr>
          <p:spPr bwMode="auto">
            <a:xfrm>
              <a:off x="5771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8" name="Freeform 172"/>
            <p:cNvSpPr>
              <a:spLocks/>
            </p:cNvSpPr>
            <p:nvPr/>
          </p:nvSpPr>
          <p:spPr bwMode="auto">
            <a:xfrm>
              <a:off x="7663" y="9174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69" name="Freeform 173"/>
            <p:cNvSpPr>
              <a:spLocks/>
            </p:cNvSpPr>
            <p:nvPr/>
          </p:nvSpPr>
          <p:spPr bwMode="auto">
            <a:xfrm>
              <a:off x="7663" y="9243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0" name="Freeform 174"/>
            <p:cNvSpPr>
              <a:spLocks/>
            </p:cNvSpPr>
            <p:nvPr/>
          </p:nvSpPr>
          <p:spPr bwMode="auto">
            <a:xfrm>
              <a:off x="7663" y="9385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1" name="Freeform 175"/>
            <p:cNvSpPr>
              <a:spLocks/>
            </p:cNvSpPr>
            <p:nvPr/>
          </p:nvSpPr>
          <p:spPr bwMode="auto">
            <a:xfrm>
              <a:off x="7663" y="9454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2" name="Freeform 176"/>
            <p:cNvSpPr>
              <a:spLocks/>
            </p:cNvSpPr>
            <p:nvPr/>
          </p:nvSpPr>
          <p:spPr bwMode="auto">
            <a:xfrm>
              <a:off x="7531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3" name="Freeform 177"/>
            <p:cNvSpPr>
              <a:spLocks/>
            </p:cNvSpPr>
            <p:nvPr/>
          </p:nvSpPr>
          <p:spPr bwMode="auto">
            <a:xfrm>
              <a:off x="7462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4" name="Freeform 178"/>
            <p:cNvSpPr>
              <a:spLocks/>
            </p:cNvSpPr>
            <p:nvPr/>
          </p:nvSpPr>
          <p:spPr bwMode="auto">
            <a:xfrm>
              <a:off x="7323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5" name="Freeform 179"/>
            <p:cNvSpPr>
              <a:spLocks/>
            </p:cNvSpPr>
            <p:nvPr/>
          </p:nvSpPr>
          <p:spPr bwMode="auto">
            <a:xfrm>
              <a:off x="725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6" name="Freeform 180"/>
            <p:cNvSpPr>
              <a:spLocks/>
            </p:cNvSpPr>
            <p:nvPr/>
          </p:nvSpPr>
          <p:spPr bwMode="auto">
            <a:xfrm>
              <a:off x="7112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7" name="Freeform 181"/>
            <p:cNvSpPr>
              <a:spLocks/>
            </p:cNvSpPr>
            <p:nvPr/>
          </p:nvSpPr>
          <p:spPr bwMode="auto">
            <a:xfrm>
              <a:off x="7042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8" name="Freeform 182"/>
            <p:cNvSpPr>
              <a:spLocks/>
            </p:cNvSpPr>
            <p:nvPr/>
          </p:nvSpPr>
          <p:spPr bwMode="auto">
            <a:xfrm>
              <a:off x="690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79" name="Freeform 183"/>
            <p:cNvSpPr>
              <a:spLocks/>
            </p:cNvSpPr>
            <p:nvPr/>
          </p:nvSpPr>
          <p:spPr bwMode="auto">
            <a:xfrm>
              <a:off x="6831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0" name="Freeform 184"/>
            <p:cNvSpPr>
              <a:spLocks/>
            </p:cNvSpPr>
            <p:nvPr/>
          </p:nvSpPr>
          <p:spPr bwMode="auto">
            <a:xfrm>
              <a:off x="6692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1" name="Freeform 185"/>
            <p:cNvSpPr>
              <a:spLocks/>
            </p:cNvSpPr>
            <p:nvPr/>
          </p:nvSpPr>
          <p:spPr bwMode="auto">
            <a:xfrm>
              <a:off x="6620" y="9464"/>
              <a:ext cx="79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2" name="Freeform 186"/>
            <p:cNvSpPr>
              <a:spLocks/>
            </p:cNvSpPr>
            <p:nvPr/>
          </p:nvSpPr>
          <p:spPr bwMode="auto">
            <a:xfrm>
              <a:off x="648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3" name="Freeform 187"/>
            <p:cNvSpPr>
              <a:spLocks/>
            </p:cNvSpPr>
            <p:nvPr/>
          </p:nvSpPr>
          <p:spPr bwMode="auto">
            <a:xfrm>
              <a:off x="6411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4" name="Freeform 188"/>
            <p:cNvSpPr>
              <a:spLocks/>
            </p:cNvSpPr>
            <p:nvPr/>
          </p:nvSpPr>
          <p:spPr bwMode="auto">
            <a:xfrm>
              <a:off x="6270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5" name="Freeform 189"/>
            <p:cNvSpPr>
              <a:spLocks/>
            </p:cNvSpPr>
            <p:nvPr/>
          </p:nvSpPr>
          <p:spPr bwMode="auto">
            <a:xfrm>
              <a:off x="6200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6" name="Freeform 190"/>
            <p:cNvSpPr>
              <a:spLocks/>
            </p:cNvSpPr>
            <p:nvPr/>
          </p:nvSpPr>
          <p:spPr bwMode="auto">
            <a:xfrm>
              <a:off x="6061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7" name="Freeform 191"/>
            <p:cNvSpPr>
              <a:spLocks/>
            </p:cNvSpPr>
            <p:nvPr/>
          </p:nvSpPr>
          <p:spPr bwMode="auto">
            <a:xfrm>
              <a:off x="5989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8" name="Freeform 192"/>
            <p:cNvSpPr>
              <a:spLocks/>
            </p:cNvSpPr>
            <p:nvPr/>
          </p:nvSpPr>
          <p:spPr bwMode="auto">
            <a:xfrm>
              <a:off x="5879" y="9493"/>
              <a:ext cx="26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8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lnTo>
                    <a:pt x="26" y="2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89" name="Freeform 193"/>
            <p:cNvSpPr>
              <a:spLocks/>
            </p:cNvSpPr>
            <p:nvPr/>
          </p:nvSpPr>
          <p:spPr bwMode="auto">
            <a:xfrm>
              <a:off x="5879" y="9522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0" name="Freeform 194"/>
            <p:cNvSpPr>
              <a:spLocks/>
            </p:cNvSpPr>
            <p:nvPr/>
          </p:nvSpPr>
          <p:spPr bwMode="auto">
            <a:xfrm>
              <a:off x="6699" y="9522"/>
              <a:ext cx="11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8" y="0"/>
                </a:cxn>
              </a:cxnLst>
              <a:rect l="0" t="0" r="r" b="b"/>
              <a:pathLst>
                <a:path w="1108">
                  <a:moveTo>
                    <a:pt x="0" y="0"/>
                  </a:moveTo>
                  <a:lnTo>
                    <a:pt x="11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1" name="Freeform 195"/>
            <p:cNvSpPr>
              <a:spLocks/>
            </p:cNvSpPr>
            <p:nvPr/>
          </p:nvSpPr>
          <p:spPr bwMode="auto">
            <a:xfrm>
              <a:off x="5879" y="9464"/>
              <a:ext cx="17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84" y="0"/>
                </a:cxn>
              </a:cxnLst>
              <a:rect l="0" t="0" r="r" b="b"/>
              <a:pathLst>
                <a:path w="1784">
                  <a:moveTo>
                    <a:pt x="0" y="0"/>
                  </a:moveTo>
                  <a:lnTo>
                    <a:pt x="178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2" name="Freeform 196"/>
            <p:cNvSpPr>
              <a:spLocks/>
            </p:cNvSpPr>
            <p:nvPr/>
          </p:nvSpPr>
          <p:spPr bwMode="auto">
            <a:xfrm>
              <a:off x="6699" y="9522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3" name="Freeform 197"/>
            <p:cNvSpPr>
              <a:spLocks/>
            </p:cNvSpPr>
            <p:nvPr/>
          </p:nvSpPr>
          <p:spPr bwMode="auto">
            <a:xfrm>
              <a:off x="6644" y="9522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4" name="Freeform 198"/>
            <p:cNvSpPr>
              <a:spLocks/>
            </p:cNvSpPr>
            <p:nvPr/>
          </p:nvSpPr>
          <p:spPr bwMode="auto">
            <a:xfrm>
              <a:off x="7697" y="9068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5" name="Freeform 199"/>
            <p:cNvSpPr>
              <a:spLocks/>
            </p:cNvSpPr>
            <p:nvPr/>
          </p:nvSpPr>
          <p:spPr bwMode="auto">
            <a:xfrm>
              <a:off x="9230" y="7156"/>
              <a:ext cx="0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3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6" name="Freeform 200"/>
            <p:cNvSpPr>
              <a:spLocks/>
            </p:cNvSpPr>
            <p:nvPr/>
          </p:nvSpPr>
          <p:spPr bwMode="auto">
            <a:xfrm>
              <a:off x="9230" y="7243"/>
              <a:ext cx="0" cy="1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82"/>
                </a:cxn>
              </a:cxnLst>
              <a:rect l="0" t="0" r="r" b="b"/>
              <a:pathLst>
                <a:path h="1182">
                  <a:moveTo>
                    <a:pt x="0" y="0"/>
                  </a:moveTo>
                  <a:lnTo>
                    <a:pt x="0" y="118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7" name="Freeform 201"/>
            <p:cNvSpPr>
              <a:spLocks/>
            </p:cNvSpPr>
            <p:nvPr/>
          </p:nvSpPr>
          <p:spPr bwMode="auto">
            <a:xfrm>
              <a:off x="9074" y="6881"/>
              <a:ext cx="0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8" name="Freeform 202"/>
            <p:cNvSpPr>
              <a:spLocks/>
            </p:cNvSpPr>
            <p:nvPr/>
          </p:nvSpPr>
          <p:spPr bwMode="auto">
            <a:xfrm>
              <a:off x="9074" y="6931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499" name="Freeform 203"/>
            <p:cNvSpPr>
              <a:spLocks/>
            </p:cNvSpPr>
            <p:nvPr/>
          </p:nvSpPr>
          <p:spPr bwMode="auto">
            <a:xfrm>
              <a:off x="9074" y="8644"/>
              <a:ext cx="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0" name="Freeform 204"/>
            <p:cNvSpPr>
              <a:spLocks/>
            </p:cNvSpPr>
            <p:nvPr/>
          </p:nvSpPr>
          <p:spPr bwMode="auto">
            <a:xfrm>
              <a:off x="8918" y="6691"/>
              <a:ext cx="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</a:cxnLst>
              <a:rect l="0" t="0" r="r" b="b"/>
              <a:pathLst>
                <a:path h="41">
                  <a:moveTo>
                    <a:pt x="0" y="0"/>
                  </a:move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1" name="Freeform 205"/>
            <p:cNvSpPr>
              <a:spLocks/>
            </p:cNvSpPr>
            <p:nvPr/>
          </p:nvSpPr>
          <p:spPr bwMode="auto">
            <a:xfrm>
              <a:off x="8918" y="6775"/>
              <a:ext cx="0" cy="2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15"/>
                </a:cxn>
              </a:cxnLst>
              <a:rect l="0" t="0" r="r" b="b"/>
              <a:pathLst>
                <a:path h="2116">
                  <a:moveTo>
                    <a:pt x="0" y="0"/>
                  </a:moveTo>
                  <a:lnTo>
                    <a:pt x="0" y="211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2" name="Freeform 206"/>
            <p:cNvSpPr>
              <a:spLocks/>
            </p:cNvSpPr>
            <p:nvPr/>
          </p:nvSpPr>
          <p:spPr bwMode="auto">
            <a:xfrm>
              <a:off x="8762" y="6230"/>
              <a:ext cx="0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"/>
                </a:cxn>
              </a:cxnLst>
              <a:rect l="0" t="0" r="r" b="b"/>
              <a:pathLst>
                <a:path h="34">
                  <a:moveTo>
                    <a:pt x="0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3" name="Freeform 207"/>
            <p:cNvSpPr>
              <a:spLocks/>
            </p:cNvSpPr>
            <p:nvPr/>
          </p:nvSpPr>
          <p:spPr bwMode="auto">
            <a:xfrm>
              <a:off x="8762" y="6307"/>
              <a:ext cx="0" cy="25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90"/>
                </a:cxn>
              </a:cxnLst>
              <a:rect l="0" t="0" r="r" b="b"/>
              <a:pathLst>
                <a:path h="2591">
                  <a:moveTo>
                    <a:pt x="0" y="0"/>
                  </a:moveTo>
                  <a:lnTo>
                    <a:pt x="0" y="259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4" name="Freeform 208"/>
            <p:cNvSpPr>
              <a:spLocks/>
            </p:cNvSpPr>
            <p:nvPr/>
          </p:nvSpPr>
          <p:spPr bwMode="auto">
            <a:xfrm>
              <a:off x="8688" y="6307"/>
              <a:ext cx="3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>
                  <a:moveTo>
                    <a:pt x="0" y="0"/>
                  </a:moveTo>
                  <a:lnTo>
                    <a:pt x="3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5" name="Freeform 209"/>
            <p:cNvSpPr>
              <a:spLocks/>
            </p:cNvSpPr>
            <p:nvPr/>
          </p:nvSpPr>
          <p:spPr bwMode="auto">
            <a:xfrm>
              <a:off x="8762" y="6307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6" name="Freeform 210"/>
            <p:cNvSpPr>
              <a:spLocks/>
            </p:cNvSpPr>
            <p:nvPr/>
          </p:nvSpPr>
          <p:spPr bwMode="auto">
            <a:xfrm>
              <a:off x="8606" y="6362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7" name="Freeform 211"/>
            <p:cNvSpPr>
              <a:spLocks/>
            </p:cNvSpPr>
            <p:nvPr/>
          </p:nvSpPr>
          <p:spPr bwMode="auto">
            <a:xfrm>
              <a:off x="8606" y="6463"/>
              <a:ext cx="0" cy="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34"/>
                </a:cxn>
              </a:cxnLst>
              <a:rect l="0" t="0" r="r" b="b"/>
              <a:pathLst>
                <a:path h="2435">
                  <a:moveTo>
                    <a:pt x="0" y="0"/>
                  </a:moveTo>
                  <a:lnTo>
                    <a:pt x="0" y="243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8" name="Freeform 212"/>
            <p:cNvSpPr>
              <a:spLocks/>
            </p:cNvSpPr>
            <p:nvPr/>
          </p:nvSpPr>
          <p:spPr bwMode="auto">
            <a:xfrm>
              <a:off x="8450" y="6408"/>
              <a:ext cx="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1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09" name="Freeform 213"/>
            <p:cNvSpPr>
              <a:spLocks/>
            </p:cNvSpPr>
            <p:nvPr/>
          </p:nvSpPr>
          <p:spPr bwMode="auto">
            <a:xfrm>
              <a:off x="8450" y="6463"/>
              <a:ext cx="0" cy="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34"/>
                </a:cxn>
              </a:cxnLst>
              <a:rect l="0" t="0" r="r" b="b"/>
              <a:pathLst>
                <a:path h="2435">
                  <a:moveTo>
                    <a:pt x="0" y="0"/>
                  </a:moveTo>
                  <a:lnTo>
                    <a:pt x="0" y="243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0" name="Freeform 214"/>
            <p:cNvSpPr>
              <a:spLocks/>
            </p:cNvSpPr>
            <p:nvPr/>
          </p:nvSpPr>
          <p:spPr bwMode="auto">
            <a:xfrm>
              <a:off x="8400" y="6463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1" name="Freeform 215"/>
            <p:cNvSpPr>
              <a:spLocks/>
            </p:cNvSpPr>
            <p:nvPr/>
          </p:nvSpPr>
          <p:spPr bwMode="auto">
            <a:xfrm>
              <a:off x="8450" y="6463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2" name="Freeform 216"/>
            <p:cNvSpPr>
              <a:spLocks/>
            </p:cNvSpPr>
            <p:nvPr/>
          </p:nvSpPr>
          <p:spPr bwMode="auto">
            <a:xfrm>
              <a:off x="8400" y="6619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3" name="Freeform 217"/>
            <p:cNvSpPr>
              <a:spLocks/>
            </p:cNvSpPr>
            <p:nvPr/>
          </p:nvSpPr>
          <p:spPr bwMode="auto">
            <a:xfrm>
              <a:off x="8450" y="6619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4" name="Freeform 218"/>
            <p:cNvSpPr>
              <a:spLocks/>
            </p:cNvSpPr>
            <p:nvPr/>
          </p:nvSpPr>
          <p:spPr bwMode="auto">
            <a:xfrm>
              <a:off x="8400" y="677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5" name="Freeform 219"/>
            <p:cNvSpPr>
              <a:spLocks/>
            </p:cNvSpPr>
            <p:nvPr/>
          </p:nvSpPr>
          <p:spPr bwMode="auto">
            <a:xfrm>
              <a:off x="8450" y="6775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6" name="Freeform 220"/>
            <p:cNvSpPr>
              <a:spLocks/>
            </p:cNvSpPr>
            <p:nvPr/>
          </p:nvSpPr>
          <p:spPr bwMode="auto">
            <a:xfrm>
              <a:off x="8918" y="6775"/>
              <a:ext cx="7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</a:cxnLst>
              <a:rect l="0" t="0" r="r" b="b"/>
              <a:pathLst>
                <a:path w="77">
                  <a:moveTo>
                    <a:pt x="0" y="0"/>
                  </a:moveTo>
                  <a:lnTo>
                    <a:pt x="7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7" name="Freeform 221"/>
            <p:cNvSpPr>
              <a:spLocks/>
            </p:cNvSpPr>
            <p:nvPr/>
          </p:nvSpPr>
          <p:spPr bwMode="auto">
            <a:xfrm>
              <a:off x="8371" y="6931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8" name="Freeform 222"/>
            <p:cNvSpPr>
              <a:spLocks/>
            </p:cNvSpPr>
            <p:nvPr/>
          </p:nvSpPr>
          <p:spPr bwMode="auto">
            <a:xfrm>
              <a:off x="8450" y="6931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19" name="Freeform 223"/>
            <p:cNvSpPr>
              <a:spLocks/>
            </p:cNvSpPr>
            <p:nvPr/>
          </p:nvSpPr>
          <p:spPr bwMode="auto">
            <a:xfrm>
              <a:off x="9074" y="6931"/>
              <a:ext cx="3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</a:cxnLst>
              <a:rect l="0" t="0" r="r" b="b"/>
              <a:pathLst>
                <a:path w="33">
                  <a:moveTo>
                    <a:pt x="0" y="0"/>
                  </a:moveTo>
                  <a:lnTo>
                    <a:pt x="3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0" name="Freeform 224"/>
            <p:cNvSpPr>
              <a:spLocks/>
            </p:cNvSpPr>
            <p:nvPr/>
          </p:nvSpPr>
          <p:spPr bwMode="auto">
            <a:xfrm>
              <a:off x="8294" y="7087"/>
              <a:ext cx="0" cy="18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11"/>
                </a:cxn>
              </a:cxnLst>
              <a:rect l="0" t="0" r="r" b="b"/>
              <a:pathLst>
                <a:path h="1811">
                  <a:moveTo>
                    <a:pt x="0" y="0"/>
                  </a:moveTo>
                  <a:lnTo>
                    <a:pt x="0" y="181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1" name="Freeform 225"/>
            <p:cNvSpPr>
              <a:spLocks/>
            </p:cNvSpPr>
            <p:nvPr/>
          </p:nvSpPr>
          <p:spPr bwMode="auto">
            <a:xfrm>
              <a:off x="8294" y="7087"/>
              <a:ext cx="89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</a:cxnLst>
              <a:rect l="0" t="0" r="r" b="b"/>
              <a:pathLst>
                <a:path w="893">
                  <a:moveTo>
                    <a:pt x="0" y="0"/>
                  </a:moveTo>
                  <a:lnTo>
                    <a:pt x="89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2" name="Freeform 226"/>
            <p:cNvSpPr>
              <a:spLocks/>
            </p:cNvSpPr>
            <p:nvPr/>
          </p:nvSpPr>
          <p:spPr bwMode="auto">
            <a:xfrm>
              <a:off x="8138" y="7243"/>
              <a:ext cx="0" cy="16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55"/>
                </a:cxn>
              </a:cxnLst>
              <a:rect l="0" t="0" r="r" b="b"/>
              <a:pathLst>
                <a:path h="1655">
                  <a:moveTo>
                    <a:pt x="0" y="0"/>
                  </a:moveTo>
                  <a:lnTo>
                    <a:pt x="0" y="16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3" name="Freeform 227"/>
            <p:cNvSpPr>
              <a:spLocks/>
            </p:cNvSpPr>
            <p:nvPr/>
          </p:nvSpPr>
          <p:spPr bwMode="auto">
            <a:xfrm>
              <a:off x="8138" y="7243"/>
              <a:ext cx="104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48" y="0"/>
                </a:cxn>
              </a:cxnLst>
              <a:rect l="0" t="0" r="r" b="b"/>
              <a:pathLst>
                <a:path w="1049">
                  <a:moveTo>
                    <a:pt x="0" y="0"/>
                  </a:moveTo>
                  <a:lnTo>
                    <a:pt x="104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4" name="Freeform 228"/>
            <p:cNvSpPr>
              <a:spLocks/>
            </p:cNvSpPr>
            <p:nvPr/>
          </p:nvSpPr>
          <p:spPr bwMode="auto">
            <a:xfrm>
              <a:off x="9230" y="7243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5" name="Freeform 229"/>
            <p:cNvSpPr>
              <a:spLocks/>
            </p:cNvSpPr>
            <p:nvPr/>
          </p:nvSpPr>
          <p:spPr bwMode="auto">
            <a:xfrm>
              <a:off x="7982" y="7298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6" name="Freeform 230"/>
            <p:cNvSpPr>
              <a:spLocks/>
            </p:cNvSpPr>
            <p:nvPr/>
          </p:nvSpPr>
          <p:spPr bwMode="auto">
            <a:xfrm>
              <a:off x="7982" y="7399"/>
              <a:ext cx="0" cy="14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9"/>
                </a:cxn>
              </a:cxnLst>
              <a:rect l="0" t="0" r="r" b="b"/>
              <a:pathLst>
                <a:path h="1499">
                  <a:moveTo>
                    <a:pt x="0" y="0"/>
                  </a:moveTo>
                  <a:lnTo>
                    <a:pt x="0" y="149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7" name="Freeform 231"/>
            <p:cNvSpPr>
              <a:spLocks/>
            </p:cNvSpPr>
            <p:nvPr/>
          </p:nvSpPr>
          <p:spPr bwMode="auto">
            <a:xfrm>
              <a:off x="7834" y="7399"/>
              <a:ext cx="148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0"/>
                </a:cxn>
              </a:cxnLst>
              <a:rect l="0" t="0" r="r" b="b"/>
              <a:pathLst>
                <a:path w="1480">
                  <a:moveTo>
                    <a:pt x="0" y="0"/>
                  </a:moveTo>
                  <a:lnTo>
                    <a:pt x="14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8" name="Freeform 232"/>
            <p:cNvSpPr>
              <a:spLocks/>
            </p:cNvSpPr>
            <p:nvPr/>
          </p:nvSpPr>
          <p:spPr bwMode="auto">
            <a:xfrm>
              <a:off x="7834" y="7555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29" name="Freeform 233"/>
            <p:cNvSpPr>
              <a:spLocks/>
            </p:cNvSpPr>
            <p:nvPr/>
          </p:nvSpPr>
          <p:spPr bwMode="auto">
            <a:xfrm>
              <a:off x="7834" y="7711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0" name="Freeform 234"/>
            <p:cNvSpPr>
              <a:spLocks/>
            </p:cNvSpPr>
            <p:nvPr/>
          </p:nvSpPr>
          <p:spPr bwMode="auto">
            <a:xfrm>
              <a:off x="7834" y="7866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1" name="Freeform 235"/>
            <p:cNvSpPr>
              <a:spLocks/>
            </p:cNvSpPr>
            <p:nvPr/>
          </p:nvSpPr>
          <p:spPr bwMode="auto">
            <a:xfrm>
              <a:off x="7834" y="8022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2" name="Freeform 236"/>
            <p:cNvSpPr>
              <a:spLocks/>
            </p:cNvSpPr>
            <p:nvPr/>
          </p:nvSpPr>
          <p:spPr bwMode="auto">
            <a:xfrm>
              <a:off x="7834" y="8178"/>
              <a:ext cx="148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0"/>
                </a:cxn>
              </a:cxnLst>
              <a:rect l="0" t="0" r="r" b="b"/>
              <a:pathLst>
                <a:path w="1480">
                  <a:moveTo>
                    <a:pt x="0" y="0"/>
                  </a:moveTo>
                  <a:lnTo>
                    <a:pt x="14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3" name="Freeform 237"/>
            <p:cNvSpPr>
              <a:spLocks/>
            </p:cNvSpPr>
            <p:nvPr/>
          </p:nvSpPr>
          <p:spPr bwMode="auto">
            <a:xfrm>
              <a:off x="7834" y="8334"/>
              <a:ext cx="1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52" y="0"/>
                </a:cxn>
              </a:cxnLst>
              <a:rect l="0" t="0" r="r" b="b"/>
              <a:pathLst>
                <a:path w="1353">
                  <a:moveTo>
                    <a:pt x="0" y="0"/>
                  </a:moveTo>
                  <a:lnTo>
                    <a:pt x="13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4" name="Freeform 238"/>
            <p:cNvSpPr>
              <a:spLocks/>
            </p:cNvSpPr>
            <p:nvPr/>
          </p:nvSpPr>
          <p:spPr bwMode="auto">
            <a:xfrm>
              <a:off x="9230" y="8334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5" name="Freeform 239"/>
            <p:cNvSpPr>
              <a:spLocks/>
            </p:cNvSpPr>
            <p:nvPr/>
          </p:nvSpPr>
          <p:spPr bwMode="auto">
            <a:xfrm>
              <a:off x="7834" y="8488"/>
              <a:ext cx="1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52" y="0"/>
                </a:cxn>
              </a:cxnLst>
              <a:rect l="0" t="0" r="r" b="b"/>
              <a:pathLst>
                <a:path w="1353">
                  <a:moveTo>
                    <a:pt x="0" y="0"/>
                  </a:moveTo>
                  <a:lnTo>
                    <a:pt x="13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6" name="Freeform 240"/>
            <p:cNvSpPr>
              <a:spLocks/>
            </p:cNvSpPr>
            <p:nvPr/>
          </p:nvSpPr>
          <p:spPr bwMode="auto">
            <a:xfrm>
              <a:off x="7834" y="8644"/>
              <a:ext cx="119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6" y="0"/>
                </a:cxn>
              </a:cxnLst>
              <a:rect l="0" t="0" r="r" b="b"/>
              <a:pathLst>
                <a:path w="1197">
                  <a:moveTo>
                    <a:pt x="0" y="0"/>
                  </a:moveTo>
                  <a:lnTo>
                    <a:pt x="119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7" name="Freeform 241"/>
            <p:cNvSpPr>
              <a:spLocks/>
            </p:cNvSpPr>
            <p:nvPr/>
          </p:nvSpPr>
          <p:spPr bwMode="auto">
            <a:xfrm>
              <a:off x="9074" y="8644"/>
              <a:ext cx="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8" name="Freeform 242"/>
            <p:cNvSpPr>
              <a:spLocks/>
            </p:cNvSpPr>
            <p:nvPr/>
          </p:nvSpPr>
          <p:spPr bwMode="auto">
            <a:xfrm>
              <a:off x="7834" y="8800"/>
              <a:ext cx="10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41" y="0"/>
                </a:cxn>
              </a:cxnLst>
              <a:rect l="0" t="0" r="r" b="b"/>
              <a:pathLst>
                <a:path w="1041">
                  <a:moveTo>
                    <a:pt x="0" y="0"/>
                  </a:moveTo>
                  <a:lnTo>
                    <a:pt x="104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39" name="Freeform 243"/>
            <p:cNvSpPr>
              <a:spLocks/>
            </p:cNvSpPr>
            <p:nvPr/>
          </p:nvSpPr>
          <p:spPr bwMode="auto">
            <a:xfrm>
              <a:off x="8918" y="8800"/>
              <a:ext cx="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0"/>
                </a:cxn>
              </a:cxnLst>
              <a:rect l="0" t="0" r="r" b="b"/>
              <a:pathLst>
                <a:path w="79">
                  <a:moveTo>
                    <a:pt x="0" y="0"/>
                  </a:moveTo>
                  <a:lnTo>
                    <a:pt x="7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0" name="Freeform 244"/>
            <p:cNvSpPr>
              <a:spLocks/>
            </p:cNvSpPr>
            <p:nvPr/>
          </p:nvSpPr>
          <p:spPr bwMode="auto">
            <a:xfrm>
              <a:off x="8357" y="6413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1" name="Freeform 245"/>
            <p:cNvSpPr>
              <a:spLocks/>
            </p:cNvSpPr>
            <p:nvPr/>
          </p:nvSpPr>
          <p:spPr bwMode="auto">
            <a:xfrm>
              <a:off x="8342" y="6600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2" name="Freeform 246"/>
            <p:cNvSpPr>
              <a:spLocks/>
            </p:cNvSpPr>
            <p:nvPr/>
          </p:nvSpPr>
          <p:spPr bwMode="auto">
            <a:xfrm>
              <a:off x="8342" y="6799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3" name="Freeform 247"/>
            <p:cNvSpPr>
              <a:spLocks/>
            </p:cNvSpPr>
            <p:nvPr/>
          </p:nvSpPr>
          <p:spPr bwMode="auto">
            <a:xfrm>
              <a:off x="8213" y="6869"/>
              <a:ext cx="129" cy="1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9" y="129"/>
                </a:cxn>
              </a:cxnLst>
              <a:rect l="0" t="0" r="r" b="b"/>
              <a:pathLst>
                <a:path w="129" h="129">
                  <a:moveTo>
                    <a:pt x="0" y="0"/>
                  </a:moveTo>
                  <a:lnTo>
                    <a:pt x="129" y="12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4" name="Freeform 248"/>
            <p:cNvSpPr>
              <a:spLocks/>
            </p:cNvSpPr>
            <p:nvPr/>
          </p:nvSpPr>
          <p:spPr bwMode="auto">
            <a:xfrm>
              <a:off x="8143" y="7001"/>
              <a:ext cx="120" cy="1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9"/>
                </a:cxn>
              </a:cxnLst>
              <a:rect l="0" t="0" r="r" b="b"/>
              <a:pathLst>
                <a:path w="120" h="119">
                  <a:moveTo>
                    <a:pt x="0" y="0"/>
                  </a:moveTo>
                  <a:lnTo>
                    <a:pt x="119" y="1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5" name="Freeform 249"/>
            <p:cNvSpPr>
              <a:spLocks/>
            </p:cNvSpPr>
            <p:nvPr/>
          </p:nvSpPr>
          <p:spPr bwMode="auto">
            <a:xfrm>
              <a:off x="8035" y="7092"/>
              <a:ext cx="123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3" h="124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6" name="Freeform 250"/>
            <p:cNvSpPr>
              <a:spLocks/>
            </p:cNvSpPr>
            <p:nvPr/>
          </p:nvSpPr>
          <p:spPr bwMode="auto">
            <a:xfrm>
              <a:off x="7882" y="7140"/>
              <a:ext cx="1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3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lnTo>
                    <a:pt x="143" y="1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7" name="Freeform 251"/>
            <p:cNvSpPr>
              <a:spLocks/>
            </p:cNvSpPr>
            <p:nvPr/>
          </p:nvSpPr>
          <p:spPr bwMode="auto">
            <a:xfrm>
              <a:off x="7685" y="7142"/>
              <a:ext cx="175" cy="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5" y="175"/>
                </a:cxn>
              </a:cxnLst>
              <a:rect l="0" t="0" r="r" b="b"/>
              <a:pathLst>
                <a:path w="175" h="175">
                  <a:moveTo>
                    <a:pt x="0" y="0"/>
                  </a:moveTo>
                  <a:lnTo>
                    <a:pt x="175" y="17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8" name="Freeform 252"/>
            <p:cNvSpPr>
              <a:spLocks/>
            </p:cNvSpPr>
            <p:nvPr/>
          </p:nvSpPr>
          <p:spPr bwMode="auto">
            <a:xfrm>
              <a:off x="7663" y="7322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49" name="Freeform 253"/>
            <p:cNvSpPr>
              <a:spLocks/>
            </p:cNvSpPr>
            <p:nvPr/>
          </p:nvSpPr>
          <p:spPr bwMode="auto">
            <a:xfrm>
              <a:off x="7663" y="7521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0" name="Freeform 254"/>
            <p:cNvSpPr>
              <a:spLocks/>
            </p:cNvSpPr>
            <p:nvPr/>
          </p:nvSpPr>
          <p:spPr bwMode="auto">
            <a:xfrm>
              <a:off x="7663" y="7723"/>
              <a:ext cx="106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</a:cxnLst>
              <a:rect l="0" t="0" r="r" b="b"/>
              <a:pathLst>
                <a:path w="106" h="105">
                  <a:moveTo>
                    <a:pt x="0" y="0"/>
                  </a:moveTo>
                  <a:lnTo>
                    <a:pt x="105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1" name="Freeform 255"/>
            <p:cNvSpPr>
              <a:spLocks/>
            </p:cNvSpPr>
            <p:nvPr/>
          </p:nvSpPr>
          <p:spPr bwMode="auto">
            <a:xfrm>
              <a:off x="8239" y="8898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2" name="Freeform 256"/>
            <p:cNvSpPr>
              <a:spLocks/>
            </p:cNvSpPr>
            <p:nvPr/>
          </p:nvSpPr>
          <p:spPr bwMode="auto">
            <a:xfrm>
              <a:off x="8038" y="8898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3" name="Freeform 257"/>
            <p:cNvSpPr>
              <a:spLocks/>
            </p:cNvSpPr>
            <p:nvPr/>
          </p:nvSpPr>
          <p:spPr bwMode="auto">
            <a:xfrm>
              <a:off x="7673" y="8735"/>
              <a:ext cx="161" cy="1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158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160" y="15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4" name="Freeform 258"/>
            <p:cNvSpPr>
              <a:spLocks/>
            </p:cNvSpPr>
            <p:nvPr/>
          </p:nvSpPr>
          <p:spPr bwMode="auto">
            <a:xfrm>
              <a:off x="7838" y="8898"/>
              <a:ext cx="164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3" y="165"/>
                </a:cxn>
              </a:cxnLst>
              <a:rect l="0" t="0" r="r" b="b"/>
              <a:pathLst>
                <a:path w="164" h="165">
                  <a:moveTo>
                    <a:pt x="0" y="0"/>
                  </a:moveTo>
                  <a:lnTo>
                    <a:pt x="163" y="16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5" name="Freeform 259"/>
            <p:cNvSpPr>
              <a:spLocks/>
            </p:cNvSpPr>
            <p:nvPr/>
          </p:nvSpPr>
          <p:spPr bwMode="auto">
            <a:xfrm>
              <a:off x="7663" y="8924"/>
              <a:ext cx="1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3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lnTo>
                    <a:pt x="143" y="1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6" name="Freeform 260"/>
            <p:cNvSpPr>
              <a:spLocks/>
            </p:cNvSpPr>
            <p:nvPr/>
          </p:nvSpPr>
          <p:spPr bwMode="auto">
            <a:xfrm>
              <a:off x="8263" y="642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7" name="Freeform 261"/>
            <p:cNvSpPr>
              <a:spLocks/>
            </p:cNvSpPr>
            <p:nvPr/>
          </p:nvSpPr>
          <p:spPr bwMode="auto">
            <a:xfrm>
              <a:off x="8289" y="6446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8" name="Freeform 262"/>
            <p:cNvSpPr>
              <a:spLocks/>
            </p:cNvSpPr>
            <p:nvPr/>
          </p:nvSpPr>
          <p:spPr bwMode="auto">
            <a:xfrm>
              <a:off x="8342" y="6499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59" name="Freeform 263"/>
            <p:cNvSpPr>
              <a:spLocks/>
            </p:cNvSpPr>
            <p:nvPr/>
          </p:nvSpPr>
          <p:spPr bwMode="auto">
            <a:xfrm>
              <a:off x="8364" y="6720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0" name="Freeform 264"/>
            <p:cNvSpPr>
              <a:spLocks/>
            </p:cNvSpPr>
            <p:nvPr/>
          </p:nvSpPr>
          <p:spPr bwMode="auto">
            <a:xfrm>
              <a:off x="8263" y="6821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1" name="Freeform 265"/>
            <p:cNvSpPr>
              <a:spLocks/>
            </p:cNvSpPr>
            <p:nvPr/>
          </p:nvSpPr>
          <p:spPr bwMode="auto">
            <a:xfrm>
              <a:off x="8182" y="6941"/>
              <a:ext cx="107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5"/>
                </a:cxn>
              </a:cxnLst>
              <a:rect l="0" t="0" r="r" b="b"/>
              <a:pathLst>
                <a:path w="107" h="105">
                  <a:moveTo>
                    <a:pt x="0" y="0"/>
                  </a:moveTo>
                  <a:lnTo>
                    <a:pt x="107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2" name="Freeform 266"/>
            <p:cNvSpPr>
              <a:spLocks/>
            </p:cNvSpPr>
            <p:nvPr/>
          </p:nvSpPr>
          <p:spPr bwMode="auto">
            <a:xfrm>
              <a:off x="8093" y="7051"/>
              <a:ext cx="96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5"/>
                </a:cxn>
              </a:cxnLst>
              <a:rect l="0" t="0" r="r" b="b"/>
              <a:pathLst>
                <a:path w="96" h="96">
                  <a:moveTo>
                    <a:pt x="0" y="0"/>
                  </a:moveTo>
                  <a:lnTo>
                    <a:pt x="95" y="9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3" name="Freeform 267"/>
            <p:cNvSpPr>
              <a:spLocks/>
            </p:cNvSpPr>
            <p:nvPr/>
          </p:nvSpPr>
          <p:spPr bwMode="auto">
            <a:xfrm>
              <a:off x="7966" y="7123"/>
              <a:ext cx="122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2" h="125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4" name="Freeform 268"/>
            <p:cNvSpPr>
              <a:spLocks/>
            </p:cNvSpPr>
            <p:nvPr/>
          </p:nvSpPr>
          <p:spPr bwMode="auto">
            <a:xfrm>
              <a:off x="7783" y="7142"/>
              <a:ext cx="31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28"/>
                </a:cxn>
              </a:cxnLst>
              <a:rect l="0" t="0" r="r" b="b"/>
              <a:pathLst>
                <a:path w="31" h="29">
                  <a:moveTo>
                    <a:pt x="0" y="0"/>
                  </a:moveTo>
                  <a:lnTo>
                    <a:pt x="31" y="2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5" name="Freeform 269"/>
            <p:cNvSpPr>
              <a:spLocks/>
            </p:cNvSpPr>
            <p:nvPr/>
          </p:nvSpPr>
          <p:spPr bwMode="auto">
            <a:xfrm>
              <a:off x="7838" y="71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6" name="Freeform 270"/>
            <p:cNvSpPr>
              <a:spLocks/>
            </p:cNvSpPr>
            <p:nvPr/>
          </p:nvSpPr>
          <p:spPr bwMode="auto">
            <a:xfrm>
              <a:off x="7862" y="7221"/>
              <a:ext cx="87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83"/>
                </a:cxn>
              </a:cxnLst>
              <a:rect l="0" t="0" r="r" b="b"/>
              <a:pathLst>
                <a:path w="87" h="84">
                  <a:moveTo>
                    <a:pt x="0" y="0"/>
                  </a:moveTo>
                  <a:lnTo>
                    <a:pt x="86" y="8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7" name="Freeform 271"/>
            <p:cNvSpPr>
              <a:spLocks/>
            </p:cNvSpPr>
            <p:nvPr/>
          </p:nvSpPr>
          <p:spPr bwMode="auto">
            <a:xfrm>
              <a:off x="7663" y="7221"/>
              <a:ext cx="51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8" name="Freeform 272"/>
            <p:cNvSpPr>
              <a:spLocks/>
            </p:cNvSpPr>
            <p:nvPr/>
          </p:nvSpPr>
          <p:spPr bwMode="auto">
            <a:xfrm>
              <a:off x="7738" y="729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69" name="Freeform 273"/>
            <p:cNvSpPr>
              <a:spLocks/>
            </p:cNvSpPr>
            <p:nvPr/>
          </p:nvSpPr>
          <p:spPr bwMode="auto">
            <a:xfrm>
              <a:off x="7764" y="7322"/>
              <a:ext cx="70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70" h="69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0" name="Freeform 274"/>
            <p:cNvSpPr>
              <a:spLocks/>
            </p:cNvSpPr>
            <p:nvPr/>
          </p:nvSpPr>
          <p:spPr bwMode="auto">
            <a:xfrm>
              <a:off x="7663" y="7423"/>
              <a:ext cx="125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4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1" name="Freeform 275"/>
            <p:cNvSpPr>
              <a:spLocks/>
            </p:cNvSpPr>
            <p:nvPr/>
          </p:nvSpPr>
          <p:spPr bwMode="auto">
            <a:xfrm>
              <a:off x="7815" y="757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2" name="Freeform 276"/>
            <p:cNvSpPr>
              <a:spLocks/>
            </p:cNvSpPr>
            <p:nvPr/>
          </p:nvSpPr>
          <p:spPr bwMode="auto">
            <a:xfrm>
              <a:off x="7663" y="7622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3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3" name="Freeform 277"/>
            <p:cNvSpPr>
              <a:spLocks/>
            </p:cNvSpPr>
            <p:nvPr/>
          </p:nvSpPr>
          <p:spPr bwMode="auto">
            <a:xfrm>
              <a:off x="7714" y="767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4" name="Freeform 278"/>
            <p:cNvSpPr>
              <a:spLocks/>
            </p:cNvSpPr>
            <p:nvPr/>
          </p:nvSpPr>
          <p:spPr bwMode="auto">
            <a:xfrm>
              <a:off x="7738" y="7699"/>
              <a:ext cx="96" cy="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3"/>
                </a:cxn>
              </a:cxnLst>
              <a:rect l="0" t="0" r="r" b="b"/>
              <a:pathLst>
                <a:path w="96" h="93">
                  <a:moveTo>
                    <a:pt x="0" y="0"/>
                  </a:moveTo>
                  <a:lnTo>
                    <a:pt x="95" y="9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5" name="Freeform 279"/>
            <p:cNvSpPr>
              <a:spLocks/>
            </p:cNvSpPr>
            <p:nvPr/>
          </p:nvSpPr>
          <p:spPr bwMode="auto">
            <a:xfrm>
              <a:off x="7663" y="7821"/>
              <a:ext cx="5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lnTo>
                    <a:pt x="4" y="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6" name="Freeform 280"/>
            <p:cNvSpPr>
              <a:spLocks/>
            </p:cNvSpPr>
            <p:nvPr/>
          </p:nvSpPr>
          <p:spPr bwMode="auto">
            <a:xfrm>
              <a:off x="8342" y="9003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7" name="Freeform 281"/>
            <p:cNvSpPr>
              <a:spLocks/>
            </p:cNvSpPr>
            <p:nvPr/>
          </p:nvSpPr>
          <p:spPr bwMode="auto">
            <a:xfrm>
              <a:off x="8229" y="9090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8" name="Freeform 282"/>
            <p:cNvSpPr>
              <a:spLocks/>
            </p:cNvSpPr>
            <p:nvPr/>
          </p:nvSpPr>
          <p:spPr bwMode="auto">
            <a:xfrm>
              <a:off x="8229" y="9289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79" name="Freeform 283"/>
            <p:cNvSpPr>
              <a:spLocks/>
            </p:cNvSpPr>
            <p:nvPr/>
          </p:nvSpPr>
          <p:spPr bwMode="auto">
            <a:xfrm>
              <a:off x="8229" y="9490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0" name="Freeform 284"/>
            <p:cNvSpPr>
              <a:spLocks/>
            </p:cNvSpPr>
            <p:nvPr/>
          </p:nvSpPr>
          <p:spPr bwMode="auto">
            <a:xfrm>
              <a:off x="8229" y="9689"/>
              <a:ext cx="65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64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64" y="6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1" name="Freeform 285"/>
            <p:cNvSpPr>
              <a:spLocks/>
            </p:cNvSpPr>
            <p:nvPr/>
          </p:nvSpPr>
          <p:spPr bwMode="auto">
            <a:xfrm>
              <a:off x="8340" y="8898"/>
              <a:ext cx="60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62"/>
                </a:cxn>
              </a:cxnLst>
              <a:rect l="0" t="0" r="r" b="b"/>
              <a:pathLst>
                <a:path w="60" h="62">
                  <a:moveTo>
                    <a:pt x="0" y="0"/>
                  </a:moveTo>
                  <a:lnTo>
                    <a:pt x="59" y="6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2" name="Freeform 286"/>
            <p:cNvSpPr>
              <a:spLocks/>
            </p:cNvSpPr>
            <p:nvPr/>
          </p:nvSpPr>
          <p:spPr bwMode="auto">
            <a:xfrm>
              <a:off x="8138" y="8898"/>
              <a:ext cx="27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3" name="Freeform 287"/>
            <p:cNvSpPr>
              <a:spLocks/>
            </p:cNvSpPr>
            <p:nvPr/>
          </p:nvSpPr>
          <p:spPr bwMode="auto">
            <a:xfrm>
              <a:off x="8189" y="894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4" name="Freeform 288"/>
            <p:cNvSpPr>
              <a:spLocks/>
            </p:cNvSpPr>
            <p:nvPr/>
          </p:nvSpPr>
          <p:spPr bwMode="auto">
            <a:xfrm>
              <a:off x="8309" y="9068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5" name="Freeform 289"/>
            <p:cNvSpPr>
              <a:spLocks/>
            </p:cNvSpPr>
            <p:nvPr/>
          </p:nvSpPr>
          <p:spPr bwMode="auto">
            <a:xfrm>
              <a:off x="8364" y="912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6" name="Freeform 290"/>
            <p:cNvSpPr>
              <a:spLocks/>
            </p:cNvSpPr>
            <p:nvPr/>
          </p:nvSpPr>
          <p:spPr bwMode="auto">
            <a:xfrm>
              <a:off x="8390" y="9150"/>
              <a:ext cx="1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7" name="Freeform 291"/>
            <p:cNvSpPr>
              <a:spLocks/>
            </p:cNvSpPr>
            <p:nvPr/>
          </p:nvSpPr>
          <p:spPr bwMode="auto">
            <a:xfrm>
              <a:off x="7774" y="8735"/>
              <a:ext cx="6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7"/>
                </a:cxn>
              </a:cxnLst>
              <a:rect l="0" t="0" r="r" b="b"/>
              <a:pathLst>
                <a:path w="60" h="57">
                  <a:moveTo>
                    <a:pt x="0" y="0"/>
                  </a:moveTo>
                  <a:lnTo>
                    <a:pt x="59" y="57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8" name="Freeform 292"/>
            <p:cNvSpPr>
              <a:spLocks/>
            </p:cNvSpPr>
            <p:nvPr/>
          </p:nvSpPr>
          <p:spPr bwMode="auto">
            <a:xfrm>
              <a:off x="8229" y="9191"/>
              <a:ext cx="1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89" name="Freeform 293"/>
            <p:cNvSpPr>
              <a:spLocks/>
            </p:cNvSpPr>
            <p:nvPr/>
          </p:nvSpPr>
          <p:spPr bwMode="auto">
            <a:xfrm>
              <a:off x="8263" y="9224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0" name="Freeform 294"/>
            <p:cNvSpPr>
              <a:spLocks/>
            </p:cNvSpPr>
            <p:nvPr/>
          </p:nvSpPr>
          <p:spPr bwMode="auto">
            <a:xfrm>
              <a:off x="8289" y="9250"/>
              <a:ext cx="111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1" h="111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1" name="Freeform 295"/>
            <p:cNvSpPr>
              <a:spLocks/>
            </p:cNvSpPr>
            <p:nvPr/>
          </p:nvSpPr>
          <p:spPr bwMode="auto">
            <a:xfrm>
              <a:off x="7939" y="8900"/>
              <a:ext cx="63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62"/>
                </a:cxn>
              </a:cxnLst>
              <a:rect l="0" t="0" r="r" b="b"/>
              <a:pathLst>
                <a:path w="63" h="63">
                  <a:moveTo>
                    <a:pt x="0" y="0"/>
                  </a:moveTo>
                  <a:lnTo>
                    <a:pt x="62" y="6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2" name="Freeform 296"/>
            <p:cNvSpPr>
              <a:spLocks/>
            </p:cNvSpPr>
            <p:nvPr/>
          </p:nvSpPr>
          <p:spPr bwMode="auto">
            <a:xfrm>
              <a:off x="7663" y="8824"/>
              <a:ext cx="125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4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3" name="Freeform 297"/>
            <p:cNvSpPr>
              <a:spLocks/>
            </p:cNvSpPr>
            <p:nvPr/>
          </p:nvSpPr>
          <p:spPr bwMode="auto">
            <a:xfrm>
              <a:off x="7815" y="897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4" name="Freeform 298"/>
            <p:cNvSpPr>
              <a:spLocks/>
            </p:cNvSpPr>
            <p:nvPr/>
          </p:nvSpPr>
          <p:spPr bwMode="auto">
            <a:xfrm>
              <a:off x="7838" y="8999"/>
              <a:ext cx="70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70" h="69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5" name="Freeform 299"/>
            <p:cNvSpPr>
              <a:spLocks/>
            </p:cNvSpPr>
            <p:nvPr/>
          </p:nvSpPr>
          <p:spPr bwMode="auto">
            <a:xfrm>
              <a:off x="8229" y="9390"/>
              <a:ext cx="84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6"/>
                </a:cxn>
              </a:cxnLst>
              <a:rect l="0" t="0" r="r" b="b"/>
              <a:pathLst>
                <a:path w="84" h="86">
                  <a:moveTo>
                    <a:pt x="0" y="0"/>
                  </a:moveTo>
                  <a:lnTo>
                    <a:pt x="83" y="8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6" name="Freeform 300"/>
            <p:cNvSpPr>
              <a:spLocks/>
            </p:cNvSpPr>
            <p:nvPr/>
          </p:nvSpPr>
          <p:spPr bwMode="auto">
            <a:xfrm>
              <a:off x="8340" y="950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7" name="Freeform 301"/>
            <p:cNvSpPr>
              <a:spLocks/>
            </p:cNvSpPr>
            <p:nvPr/>
          </p:nvSpPr>
          <p:spPr bwMode="auto">
            <a:xfrm>
              <a:off x="8364" y="9526"/>
              <a:ext cx="36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8" name="Freeform 302"/>
            <p:cNvSpPr>
              <a:spLocks/>
            </p:cNvSpPr>
            <p:nvPr/>
          </p:nvSpPr>
          <p:spPr bwMode="auto">
            <a:xfrm>
              <a:off x="7663" y="9025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4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599" name="Freeform 303"/>
            <p:cNvSpPr>
              <a:spLocks/>
            </p:cNvSpPr>
            <p:nvPr/>
          </p:nvSpPr>
          <p:spPr bwMode="auto">
            <a:xfrm>
              <a:off x="8239" y="960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0" name="Freeform 304"/>
            <p:cNvSpPr>
              <a:spLocks/>
            </p:cNvSpPr>
            <p:nvPr/>
          </p:nvSpPr>
          <p:spPr bwMode="auto">
            <a:xfrm>
              <a:off x="8263" y="9625"/>
              <a:ext cx="127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124"/>
                </a:cxn>
              </a:cxnLst>
              <a:rect l="0" t="0" r="r" b="b"/>
              <a:pathLst>
                <a:path w="127" h="124">
                  <a:moveTo>
                    <a:pt x="0" y="0"/>
                  </a:moveTo>
                  <a:lnTo>
                    <a:pt x="127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1" name="Freeform 305"/>
            <p:cNvSpPr>
              <a:spLocks/>
            </p:cNvSpPr>
            <p:nvPr/>
          </p:nvSpPr>
          <p:spPr bwMode="auto">
            <a:xfrm>
              <a:off x="8400" y="8898"/>
              <a:ext cx="0" cy="856"/>
            </a:xfrm>
            <a:custGeom>
              <a:avLst/>
              <a:gdLst/>
              <a:ahLst/>
              <a:cxnLst>
                <a:cxn ang="0">
                  <a:pos x="0" y="856"/>
                </a:cxn>
                <a:cxn ang="0">
                  <a:pos x="0" y="0"/>
                </a:cxn>
              </a:cxnLst>
              <a:rect l="0" t="0" r="r" b="b"/>
              <a:pathLst>
                <a:path h="856">
                  <a:moveTo>
                    <a:pt x="0" y="85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2" name="Freeform 306"/>
            <p:cNvSpPr>
              <a:spLocks/>
            </p:cNvSpPr>
            <p:nvPr/>
          </p:nvSpPr>
          <p:spPr bwMode="auto">
            <a:xfrm>
              <a:off x="8229" y="9068"/>
              <a:ext cx="0" cy="686"/>
            </a:xfrm>
            <a:custGeom>
              <a:avLst/>
              <a:gdLst/>
              <a:ahLst/>
              <a:cxnLst>
                <a:cxn ang="0">
                  <a:pos x="0" y="686"/>
                </a:cxn>
                <a:cxn ang="0">
                  <a:pos x="0" y="0"/>
                </a:cxn>
              </a:cxnLst>
              <a:rect l="0" t="0" r="r" b="b"/>
              <a:pathLst>
                <a:path h="686">
                  <a:moveTo>
                    <a:pt x="0" y="6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3" name="Freeform 307"/>
            <p:cNvSpPr>
              <a:spLocks/>
            </p:cNvSpPr>
            <p:nvPr/>
          </p:nvSpPr>
          <p:spPr bwMode="auto">
            <a:xfrm>
              <a:off x="8229" y="9754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4" name="Freeform 308"/>
            <p:cNvSpPr>
              <a:spLocks/>
            </p:cNvSpPr>
            <p:nvPr/>
          </p:nvSpPr>
          <p:spPr bwMode="auto">
            <a:xfrm>
              <a:off x="7834" y="8898"/>
              <a:ext cx="107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4" y="0"/>
                </a:cxn>
              </a:cxnLst>
              <a:rect l="0" t="0" r="r" b="b"/>
              <a:pathLst>
                <a:path w="1074">
                  <a:moveTo>
                    <a:pt x="0" y="0"/>
                  </a:moveTo>
                  <a:lnTo>
                    <a:pt x="107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5" name="Freeform 309"/>
            <p:cNvSpPr>
              <a:spLocks/>
            </p:cNvSpPr>
            <p:nvPr/>
          </p:nvSpPr>
          <p:spPr bwMode="auto">
            <a:xfrm>
              <a:off x="7663" y="9068"/>
              <a:ext cx="56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6" y="0"/>
                </a:cxn>
              </a:cxnLst>
              <a:rect l="0" t="0" r="r" b="b"/>
              <a:pathLst>
                <a:path w="566">
                  <a:moveTo>
                    <a:pt x="0" y="0"/>
                  </a:move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6" name="Freeform 310"/>
            <p:cNvSpPr>
              <a:spLocks/>
            </p:cNvSpPr>
            <p:nvPr/>
          </p:nvSpPr>
          <p:spPr bwMode="auto">
            <a:xfrm>
              <a:off x="7834" y="8735"/>
              <a:ext cx="0" cy="163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0"/>
                </a:cxn>
              </a:cxnLst>
              <a:rect l="0" t="0" r="r" b="b"/>
              <a:pathLst>
                <a:path h="163">
                  <a:moveTo>
                    <a:pt x="0" y="16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7" name="Freeform 311"/>
            <p:cNvSpPr>
              <a:spLocks/>
            </p:cNvSpPr>
            <p:nvPr/>
          </p:nvSpPr>
          <p:spPr bwMode="auto">
            <a:xfrm>
              <a:off x="7834" y="7317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8" name="Freeform 312"/>
            <p:cNvSpPr>
              <a:spLocks/>
            </p:cNvSpPr>
            <p:nvPr/>
          </p:nvSpPr>
          <p:spPr bwMode="auto">
            <a:xfrm>
              <a:off x="7663" y="8735"/>
              <a:ext cx="0" cy="7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29"/>
                </a:cxn>
              </a:cxnLst>
              <a:rect l="0" t="0" r="r" b="b"/>
              <a:pathLst>
                <a:path h="729">
                  <a:moveTo>
                    <a:pt x="0" y="0"/>
                  </a:moveTo>
                  <a:lnTo>
                    <a:pt x="0" y="72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09" name="Freeform 313"/>
            <p:cNvSpPr>
              <a:spLocks/>
            </p:cNvSpPr>
            <p:nvPr/>
          </p:nvSpPr>
          <p:spPr bwMode="auto">
            <a:xfrm>
              <a:off x="7663" y="7142"/>
              <a:ext cx="0" cy="686"/>
            </a:xfrm>
            <a:custGeom>
              <a:avLst/>
              <a:gdLst/>
              <a:ahLst/>
              <a:cxnLst>
                <a:cxn ang="0">
                  <a:pos x="0" y="686"/>
                </a:cxn>
                <a:cxn ang="0">
                  <a:pos x="0" y="0"/>
                </a:cxn>
              </a:cxnLst>
              <a:rect l="0" t="0" r="r" b="b"/>
              <a:pathLst>
                <a:path h="686">
                  <a:moveTo>
                    <a:pt x="0" y="6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0" name="Freeform 314"/>
            <p:cNvSpPr>
              <a:spLocks/>
            </p:cNvSpPr>
            <p:nvPr/>
          </p:nvSpPr>
          <p:spPr bwMode="auto">
            <a:xfrm>
              <a:off x="7663" y="8735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1" name="Freeform 315"/>
            <p:cNvSpPr>
              <a:spLocks/>
            </p:cNvSpPr>
            <p:nvPr/>
          </p:nvSpPr>
          <p:spPr bwMode="auto">
            <a:xfrm>
              <a:off x="7663" y="7828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2" name="Freeform 316"/>
            <p:cNvSpPr>
              <a:spLocks/>
            </p:cNvSpPr>
            <p:nvPr/>
          </p:nvSpPr>
          <p:spPr bwMode="auto">
            <a:xfrm>
              <a:off x="8400" y="6413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3" name="Freeform 317"/>
            <p:cNvSpPr>
              <a:spLocks/>
            </p:cNvSpPr>
            <p:nvPr/>
          </p:nvSpPr>
          <p:spPr bwMode="auto">
            <a:xfrm>
              <a:off x="8229" y="6413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4" name="Freeform 318"/>
            <p:cNvSpPr>
              <a:spLocks/>
            </p:cNvSpPr>
            <p:nvPr/>
          </p:nvSpPr>
          <p:spPr bwMode="auto">
            <a:xfrm>
              <a:off x="8270" y="8996"/>
              <a:ext cx="72" cy="7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71"/>
                </a:cxn>
              </a:cxnLst>
              <a:rect l="0" t="0" r="r" b="b"/>
              <a:pathLst>
                <a:path w="72" h="72">
                  <a:moveTo>
                    <a:pt x="71" y="0"/>
                  </a:moveTo>
                  <a:lnTo>
                    <a:pt x="0" y="7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5" name="Freeform 319"/>
            <p:cNvSpPr>
              <a:spLocks/>
            </p:cNvSpPr>
            <p:nvPr/>
          </p:nvSpPr>
          <p:spPr bwMode="auto">
            <a:xfrm>
              <a:off x="8170" y="8955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6" name="Freeform 320"/>
            <p:cNvSpPr>
              <a:spLocks/>
            </p:cNvSpPr>
            <p:nvPr/>
          </p:nvSpPr>
          <p:spPr bwMode="auto">
            <a:xfrm>
              <a:off x="8069" y="8955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7" name="Freeform 321"/>
            <p:cNvSpPr>
              <a:spLocks/>
            </p:cNvSpPr>
            <p:nvPr/>
          </p:nvSpPr>
          <p:spPr bwMode="auto">
            <a:xfrm>
              <a:off x="8002" y="8955"/>
              <a:ext cx="81" cy="8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79"/>
                </a:cxn>
              </a:cxnLst>
              <a:rect l="0" t="0" r="r" b="b"/>
              <a:pathLst>
                <a:path w="81" h="80">
                  <a:moveTo>
                    <a:pt x="81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8" name="Freeform 322"/>
            <p:cNvSpPr>
              <a:spLocks/>
            </p:cNvSpPr>
            <p:nvPr/>
          </p:nvSpPr>
          <p:spPr bwMode="auto">
            <a:xfrm>
              <a:off x="8328" y="6792"/>
              <a:ext cx="14" cy="1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6"/>
                </a:cxn>
              </a:cxnLst>
              <a:rect l="0" t="0" r="r" b="b"/>
              <a:pathLst>
                <a:path w="14" h="17">
                  <a:moveTo>
                    <a:pt x="14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19" name="Freeform 323"/>
            <p:cNvSpPr>
              <a:spLocks/>
            </p:cNvSpPr>
            <p:nvPr/>
          </p:nvSpPr>
          <p:spPr bwMode="auto">
            <a:xfrm>
              <a:off x="8229" y="669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0" name="Freeform 324"/>
            <p:cNvSpPr>
              <a:spLocks/>
            </p:cNvSpPr>
            <p:nvPr/>
          </p:nvSpPr>
          <p:spPr bwMode="auto">
            <a:xfrm>
              <a:off x="8229" y="6593"/>
              <a:ext cx="113" cy="112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2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1" name="Freeform 325"/>
            <p:cNvSpPr>
              <a:spLocks/>
            </p:cNvSpPr>
            <p:nvPr/>
          </p:nvSpPr>
          <p:spPr bwMode="auto">
            <a:xfrm>
              <a:off x="8229" y="649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2" name="Freeform 326"/>
            <p:cNvSpPr>
              <a:spLocks/>
            </p:cNvSpPr>
            <p:nvPr/>
          </p:nvSpPr>
          <p:spPr bwMode="auto">
            <a:xfrm>
              <a:off x="8229" y="6468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3" name="Freeform 327"/>
            <p:cNvSpPr>
              <a:spLocks/>
            </p:cNvSpPr>
            <p:nvPr/>
          </p:nvSpPr>
          <p:spPr bwMode="auto">
            <a:xfrm>
              <a:off x="8311" y="6468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4" name="Freeform 328"/>
            <p:cNvSpPr>
              <a:spLocks/>
            </p:cNvSpPr>
            <p:nvPr/>
          </p:nvSpPr>
          <p:spPr bwMode="auto">
            <a:xfrm>
              <a:off x="8229" y="6485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5" name="Freeform 329"/>
            <p:cNvSpPr>
              <a:spLocks/>
            </p:cNvSpPr>
            <p:nvPr/>
          </p:nvSpPr>
          <p:spPr bwMode="auto">
            <a:xfrm>
              <a:off x="8229" y="6586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6" name="Freeform 330"/>
            <p:cNvSpPr>
              <a:spLocks/>
            </p:cNvSpPr>
            <p:nvPr/>
          </p:nvSpPr>
          <p:spPr bwMode="auto">
            <a:xfrm>
              <a:off x="8229" y="6686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7" name="Freeform 331"/>
            <p:cNvSpPr>
              <a:spLocks/>
            </p:cNvSpPr>
            <p:nvPr/>
          </p:nvSpPr>
          <p:spPr bwMode="auto">
            <a:xfrm>
              <a:off x="8229" y="6787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8" name="Freeform 332"/>
            <p:cNvSpPr>
              <a:spLocks/>
            </p:cNvSpPr>
            <p:nvPr/>
          </p:nvSpPr>
          <p:spPr bwMode="auto">
            <a:xfrm>
              <a:off x="8297" y="8955"/>
              <a:ext cx="45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7"/>
                </a:cxn>
              </a:cxnLst>
              <a:rect l="0" t="0" r="r" b="b"/>
              <a:pathLst>
                <a:path w="45" h="48">
                  <a:moveTo>
                    <a:pt x="0" y="0"/>
                  </a:moveTo>
                  <a:lnTo>
                    <a:pt x="45" y="4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29" name="Freeform 333"/>
            <p:cNvSpPr>
              <a:spLocks/>
            </p:cNvSpPr>
            <p:nvPr/>
          </p:nvSpPr>
          <p:spPr bwMode="auto">
            <a:xfrm>
              <a:off x="819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0" name="Freeform 334"/>
            <p:cNvSpPr>
              <a:spLocks/>
            </p:cNvSpPr>
            <p:nvPr/>
          </p:nvSpPr>
          <p:spPr bwMode="auto">
            <a:xfrm>
              <a:off x="809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1" name="Freeform 335"/>
            <p:cNvSpPr>
              <a:spLocks/>
            </p:cNvSpPr>
            <p:nvPr/>
          </p:nvSpPr>
          <p:spPr bwMode="auto">
            <a:xfrm>
              <a:off x="8002" y="8963"/>
              <a:ext cx="108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5"/>
                </a:cxn>
              </a:cxnLst>
              <a:rect l="0" t="0" r="r" b="b"/>
              <a:pathLst>
                <a:path w="108" h="105">
                  <a:moveTo>
                    <a:pt x="0" y="0"/>
                  </a:moveTo>
                  <a:lnTo>
                    <a:pt x="107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2" name="Freeform 336"/>
            <p:cNvSpPr>
              <a:spLocks/>
            </p:cNvSpPr>
            <p:nvPr/>
          </p:nvSpPr>
          <p:spPr bwMode="auto">
            <a:xfrm>
              <a:off x="8002" y="9063"/>
              <a:ext cx="7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7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3" name="Freeform 337"/>
            <p:cNvSpPr>
              <a:spLocks/>
            </p:cNvSpPr>
            <p:nvPr/>
          </p:nvSpPr>
          <p:spPr bwMode="auto">
            <a:xfrm>
              <a:off x="7834" y="6751"/>
              <a:ext cx="566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71" y="561"/>
                </a:cxn>
                <a:cxn ang="0">
                  <a:pos x="146" y="546"/>
                </a:cxn>
                <a:cxn ang="0">
                  <a:pos x="215" y="522"/>
                </a:cxn>
                <a:cxn ang="0">
                  <a:pos x="283" y="491"/>
                </a:cxn>
                <a:cxn ang="0">
                  <a:pos x="343" y="450"/>
                </a:cxn>
                <a:cxn ang="0">
                  <a:pos x="400" y="400"/>
                </a:cxn>
                <a:cxn ang="0">
                  <a:pos x="448" y="345"/>
                </a:cxn>
                <a:cxn ang="0">
                  <a:pos x="489" y="283"/>
                </a:cxn>
                <a:cxn ang="0">
                  <a:pos x="522" y="218"/>
                </a:cxn>
                <a:cxn ang="0">
                  <a:pos x="546" y="146"/>
                </a:cxn>
                <a:cxn ang="0">
                  <a:pos x="561" y="74"/>
                </a:cxn>
                <a:cxn ang="0">
                  <a:pos x="566" y="0"/>
                </a:cxn>
              </a:cxnLst>
              <a:rect l="0" t="0" r="r" b="b"/>
              <a:pathLst>
                <a:path w="566" h="566">
                  <a:moveTo>
                    <a:pt x="0" y="566"/>
                  </a:moveTo>
                  <a:lnTo>
                    <a:pt x="71" y="561"/>
                  </a:lnTo>
                  <a:lnTo>
                    <a:pt x="146" y="546"/>
                  </a:lnTo>
                  <a:lnTo>
                    <a:pt x="215" y="522"/>
                  </a:lnTo>
                  <a:lnTo>
                    <a:pt x="283" y="491"/>
                  </a:lnTo>
                  <a:lnTo>
                    <a:pt x="343" y="450"/>
                  </a:lnTo>
                  <a:lnTo>
                    <a:pt x="400" y="400"/>
                  </a:lnTo>
                  <a:lnTo>
                    <a:pt x="448" y="345"/>
                  </a:lnTo>
                  <a:lnTo>
                    <a:pt x="489" y="283"/>
                  </a:lnTo>
                  <a:lnTo>
                    <a:pt x="522" y="218"/>
                  </a:lnTo>
                  <a:lnTo>
                    <a:pt x="546" y="146"/>
                  </a:lnTo>
                  <a:lnTo>
                    <a:pt x="561" y="74"/>
                  </a:ln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4" name="Freeform 338"/>
            <p:cNvSpPr>
              <a:spLocks/>
            </p:cNvSpPr>
            <p:nvPr/>
          </p:nvSpPr>
          <p:spPr bwMode="auto">
            <a:xfrm>
              <a:off x="7834" y="6751"/>
              <a:ext cx="395" cy="391"/>
            </a:xfrm>
            <a:custGeom>
              <a:avLst/>
              <a:gdLst/>
              <a:ahLst/>
              <a:cxnLst>
                <a:cxn ang="0">
                  <a:pos x="0" y="390"/>
                </a:cxn>
                <a:cxn ang="0">
                  <a:pos x="59" y="383"/>
                </a:cxn>
                <a:cxn ang="0">
                  <a:pos x="117" y="366"/>
                </a:cxn>
                <a:cxn ang="0">
                  <a:pos x="172" y="340"/>
                </a:cxn>
                <a:cxn ang="0">
                  <a:pos x="223" y="309"/>
                </a:cxn>
                <a:cxn ang="0">
                  <a:pos x="268" y="268"/>
                </a:cxn>
                <a:cxn ang="0">
                  <a:pos x="309" y="223"/>
                </a:cxn>
                <a:cxn ang="0">
                  <a:pos x="343" y="172"/>
                </a:cxn>
                <a:cxn ang="0">
                  <a:pos x="369" y="117"/>
                </a:cxn>
                <a:cxn ang="0">
                  <a:pos x="386" y="59"/>
                </a:cxn>
                <a:cxn ang="0">
                  <a:pos x="395" y="0"/>
                </a:cxn>
              </a:cxnLst>
              <a:rect l="0" t="0" r="r" b="b"/>
              <a:pathLst>
                <a:path w="395" h="391">
                  <a:moveTo>
                    <a:pt x="0" y="390"/>
                  </a:moveTo>
                  <a:lnTo>
                    <a:pt x="59" y="383"/>
                  </a:lnTo>
                  <a:lnTo>
                    <a:pt x="117" y="366"/>
                  </a:lnTo>
                  <a:lnTo>
                    <a:pt x="172" y="340"/>
                  </a:lnTo>
                  <a:lnTo>
                    <a:pt x="223" y="309"/>
                  </a:lnTo>
                  <a:lnTo>
                    <a:pt x="268" y="268"/>
                  </a:lnTo>
                  <a:lnTo>
                    <a:pt x="309" y="223"/>
                  </a:lnTo>
                  <a:lnTo>
                    <a:pt x="343" y="172"/>
                  </a:lnTo>
                  <a:lnTo>
                    <a:pt x="369" y="117"/>
                  </a:lnTo>
                  <a:lnTo>
                    <a:pt x="386" y="59"/>
                  </a:ln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5" name="Freeform 339"/>
            <p:cNvSpPr>
              <a:spLocks/>
            </p:cNvSpPr>
            <p:nvPr/>
          </p:nvSpPr>
          <p:spPr bwMode="auto">
            <a:xfrm>
              <a:off x="5296" y="6809"/>
              <a:ext cx="1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6" name="Freeform 340"/>
            <p:cNvSpPr>
              <a:spLocks/>
            </p:cNvSpPr>
            <p:nvPr/>
          </p:nvSpPr>
          <p:spPr bwMode="auto">
            <a:xfrm>
              <a:off x="5255" y="6837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7" name="Freeform 341"/>
            <p:cNvSpPr>
              <a:spLocks/>
            </p:cNvSpPr>
            <p:nvPr/>
          </p:nvSpPr>
          <p:spPr bwMode="auto">
            <a:xfrm>
              <a:off x="5255" y="697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8" name="Freeform 342"/>
            <p:cNvSpPr>
              <a:spLocks/>
            </p:cNvSpPr>
            <p:nvPr/>
          </p:nvSpPr>
          <p:spPr bwMode="auto">
            <a:xfrm>
              <a:off x="5255" y="704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39" name="Freeform 343"/>
            <p:cNvSpPr>
              <a:spLocks/>
            </p:cNvSpPr>
            <p:nvPr/>
          </p:nvSpPr>
          <p:spPr bwMode="auto">
            <a:xfrm>
              <a:off x="5421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0" name="Freeform 344"/>
            <p:cNvSpPr>
              <a:spLocks/>
            </p:cNvSpPr>
            <p:nvPr/>
          </p:nvSpPr>
          <p:spPr bwMode="auto">
            <a:xfrm>
              <a:off x="5255" y="718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1" name="Freeform 345"/>
            <p:cNvSpPr>
              <a:spLocks/>
            </p:cNvSpPr>
            <p:nvPr/>
          </p:nvSpPr>
          <p:spPr bwMode="auto">
            <a:xfrm>
              <a:off x="5351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2" name="Freeform 346"/>
            <p:cNvSpPr>
              <a:spLocks/>
            </p:cNvSpPr>
            <p:nvPr/>
          </p:nvSpPr>
          <p:spPr bwMode="auto">
            <a:xfrm>
              <a:off x="5255" y="725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3" name="Freeform 347"/>
            <p:cNvSpPr>
              <a:spLocks/>
            </p:cNvSpPr>
            <p:nvPr/>
          </p:nvSpPr>
          <p:spPr bwMode="auto">
            <a:xfrm>
              <a:off x="5255" y="739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4" name="Freeform 348"/>
            <p:cNvSpPr>
              <a:spLocks/>
            </p:cNvSpPr>
            <p:nvPr/>
          </p:nvSpPr>
          <p:spPr bwMode="auto">
            <a:xfrm>
              <a:off x="5255" y="746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5" name="Freeform 349"/>
            <p:cNvSpPr>
              <a:spLocks/>
            </p:cNvSpPr>
            <p:nvPr/>
          </p:nvSpPr>
          <p:spPr bwMode="auto">
            <a:xfrm>
              <a:off x="5255" y="760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6" name="Freeform 350"/>
            <p:cNvSpPr>
              <a:spLocks/>
            </p:cNvSpPr>
            <p:nvPr/>
          </p:nvSpPr>
          <p:spPr bwMode="auto">
            <a:xfrm>
              <a:off x="5255" y="767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7" name="Freeform 351"/>
            <p:cNvSpPr>
              <a:spLocks/>
            </p:cNvSpPr>
            <p:nvPr/>
          </p:nvSpPr>
          <p:spPr bwMode="auto">
            <a:xfrm>
              <a:off x="5255" y="7818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8" name="Freeform 352"/>
            <p:cNvSpPr>
              <a:spLocks/>
            </p:cNvSpPr>
            <p:nvPr/>
          </p:nvSpPr>
          <p:spPr bwMode="auto">
            <a:xfrm>
              <a:off x="5255" y="788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49" name="Freeform 353"/>
            <p:cNvSpPr>
              <a:spLocks/>
            </p:cNvSpPr>
            <p:nvPr/>
          </p:nvSpPr>
          <p:spPr bwMode="auto">
            <a:xfrm>
              <a:off x="5255" y="802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0" name="Freeform 354"/>
            <p:cNvSpPr>
              <a:spLocks/>
            </p:cNvSpPr>
            <p:nvPr/>
          </p:nvSpPr>
          <p:spPr bwMode="auto">
            <a:xfrm>
              <a:off x="5255" y="809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1" name="Freeform 355"/>
            <p:cNvSpPr>
              <a:spLocks/>
            </p:cNvSpPr>
            <p:nvPr/>
          </p:nvSpPr>
          <p:spPr bwMode="auto">
            <a:xfrm>
              <a:off x="5255" y="823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2" name="Freeform 356"/>
            <p:cNvSpPr>
              <a:spLocks/>
            </p:cNvSpPr>
            <p:nvPr/>
          </p:nvSpPr>
          <p:spPr bwMode="auto">
            <a:xfrm>
              <a:off x="5255" y="8308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3" name="Freeform 357"/>
            <p:cNvSpPr>
              <a:spLocks/>
            </p:cNvSpPr>
            <p:nvPr/>
          </p:nvSpPr>
          <p:spPr bwMode="auto">
            <a:xfrm>
              <a:off x="5255" y="844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4" name="Freeform 358"/>
            <p:cNvSpPr>
              <a:spLocks/>
            </p:cNvSpPr>
            <p:nvPr/>
          </p:nvSpPr>
          <p:spPr bwMode="auto">
            <a:xfrm>
              <a:off x="5255" y="851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5" name="Freeform 359"/>
            <p:cNvSpPr>
              <a:spLocks/>
            </p:cNvSpPr>
            <p:nvPr/>
          </p:nvSpPr>
          <p:spPr bwMode="auto">
            <a:xfrm>
              <a:off x="5255" y="86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6" name="Freeform 360"/>
            <p:cNvSpPr>
              <a:spLocks/>
            </p:cNvSpPr>
            <p:nvPr/>
          </p:nvSpPr>
          <p:spPr bwMode="auto">
            <a:xfrm>
              <a:off x="5255" y="873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7" name="Freeform 361"/>
            <p:cNvSpPr>
              <a:spLocks/>
            </p:cNvSpPr>
            <p:nvPr/>
          </p:nvSpPr>
          <p:spPr bwMode="auto">
            <a:xfrm>
              <a:off x="5255" y="8869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8" name="Freeform 362"/>
            <p:cNvSpPr>
              <a:spLocks/>
            </p:cNvSpPr>
            <p:nvPr/>
          </p:nvSpPr>
          <p:spPr bwMode="auto">
            <a:xfrm>
              <a:off x="5255" y="893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59" name="Freeform 363"/>
            <p:cNvSpPr>
              <a:spLocks/>
            </p:cNvSpPr>
            <p:nvPr/>
          </p:nvSpPr>
          <p:spPr bwMode="auto">
            <a:xfrm>
              <a:off x="5255" y="908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0" name="Freeform 364"/>
            <p:cNvSpPr>
              <a:spLocks/>
            </p:cNvSpPr>
            <p:nvPr/>
          </p:nvSpPr>
          <p:spPr bwMode="auto">
            <a:xfrm>
              <a:off x="5255" y="915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1" name="Freeform 365"/>
            <p:cNvSpPr>
              <a:spLocks/>
            </p:cNvSpPr>
            <p:nvPr/>
          </p:nvSpPr>
          <p:spPr bwMode="auto">
            <a:xfrm>
              <a:off x="5255" y="928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2" name="Freeform 366"/>
            <p:cNvSpPr>
              <a:spLocks/>
            </p:cNvSpPr>
            <p:nvPr/>
          </p:nvSpPr>
          <p:spPr bwMode="auto">
            <a:xfrm>
              <a:off x="5255" y="936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3" name="Freeform 367"/>
            <p:cNvSpPr>
              <a:spLocks/>
            </p:cNvSpPr>
            <p:nvPr/>
          </p:nvSpPr>
          <p:spPr bwMode="auto">
            <a:xfrm>
              <a:off x="5255" y="9500"/>
              <a:ext cx="19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1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19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4" name="Freeform 368"/>
            <p:cNvSpPr>
              <a:spLocks/>
            </p:cNvSpPr>
            <p:nvPr/>
          </p:nvSpPr>
          <p:spPr bwMode="auto">
            <a:xfrm>
              <a:off x="5255" y="6809"/>
              <a:ext cx="0" cy="2713"/>
            </a:xfrm>
            <a:custGeom>
              <a:avLst/>
              <a:gdLst/>
              <a:ahLst/>
              <a:cxnLst>
                <a:cxn ang="0">
                  <a:pos x="0" y="2712"/>
                </a:cxn>
                <a:cxn ang="0">
                  <a:pos x="0" y="0"/>
                </a:cxn>
              </a:cxnLst>
              <a:rect l="0" t="0" r="r" b="b"/>
              <a:pathLst>
                <a:path h="2713">
                  <a:moveTo>
                    <a:pt x="0" y="271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5" name="Freeform 369"/>
            <p:cNvSpPr>
              <a:spLocks/>
            </p:cNvSpPr>
            <p:nvPr/>
          </p:nvSpPr>
          <p:spPr bwMode="auto">
            <a:xfrm>
              <a:off x="5358" y="9464"/>
              <a:ext cx="10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6" name="Freeform 370"/>
            <p:cNvSpPr>
              <a:spLocks/>
            </p:cNvSpPr>
            <p:nvPr/>
          </p:nvSpPr>
          <p:spPr bwMode="auto">
            <a:xfrm>
              <a:off x="5310" y="7200"/>
              <a:ext cx="0" cy="2264"/>
            </a:xfrm>
            <a:custGeom>
              <a:avLst/>
              <a:gdLst/>
              <a:ahLst/>
              <a:cxnLst>
                <a:cxn ang="0">
                  <a:pos x="0" y="2264"/>
                </a:cxn>
                <a:cxn ang="0">
                  <a:pos x="0" y="0"/>
                </a:cxn>
              </a:cxnLst>
              <a:rect l="0" t="0" r="r" b="b"/>
              <a:pathLst>
                <a:path h="2264">
                  <a:moveTo>
                    <a:pt x="0" y="226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7" name="Freeform 371"/>
            <p:cNvSpPr>
              <a:spLocks/>
            </p:cNvSpPr>
            <p:nvPr/>
          </p:nvSpPr>
          <p:spPr bwMode="auto">
            <a:xfrm>
              <a:off x="5310" y="6809"/>
              <a:ext cx="0" cy="333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0" y="0"/>
                </a:cxn>
              </a:cxnLst>
              <a:rect l="0" t="0" r="r" b="b"/>
              <a:pathLst>
                <a:path h="333">
                  <a:moveTo>
                    <a:pt x="0" y="33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8" name="Freeform 372"/>
            <p:cNvSpPr>
              <a:spLocks/>
            </p:cNvSpPr>
            <p:nvPr/>
          </p:nvSpPr>
          <p:spPr bwMode="auto">
            <a:xfrm>
              <a:off x="5255" y="9522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69" name="Freeform 373"/>
            <p:cNvSpPr>
              <a:spLocks/>
            </p:cNvSpPr>
            <p:nvPr/>
          </p:nvSpPr>
          <p:spPr bwMode="auto">
            <a:xfrm>
              <a:off x="5310" y="9464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0" name="Freeform 374"/>
            <p:cNvSpPr>
              <a:spLocks/>
            </p:cNvSpPr>
            <p:nvPr/>
          </p:nvSpPr>
          <p:spPr bwMode="auto">
            <a:xfrm>
              <a:off x="5222" y="6720"/>
              <a:ext cx="88" cy="89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88"/>
                </a:cxn>
              </a:cxnLst>
              <a:rect l="0" t="0" r="r" b="b"/>
              <a:pathLst>
                <a:path w="88" h="89">
                  <a:moveTo>
                    <a:pt x="88" y="0"/>
                  </a:moveTo>
                  <a:lnTo>
                    <a:pt x="0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1" name="Freeform 375"/>
            <p:cNvSpPr>
              <a:spLocks/>
            </p:cNvSpPr>
            <p:nvPr/>
          </p:nvSpPr>
          <p:spPr bwMode="auto">
            <a:xfrm>
              <a:off x="5121" y="6696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2" name="Freeform 376"/>
            <p:cNvSpPr>
              <a:spLocks/>
            </p:cNvSpPr>
            <p:nvPr/>
          </p:nvSpPr>
          <p:spPr bwMode="auto">
            <a:xfrm>
              <a:off x="5022" y="669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3" name="Freeform 377"/>
            <p:cNvSpPr>
              <a:spLocks/>
            </p:cNvSpPr>
            <p:nvPr/>
          </p:nvSpPr>
          <p:spPr bwMode="auto">
            <a:xfrm>
              <a:off x="4972" y="6696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4" name="Freeform 378"/>
            <p:cNvSpPr>
              <a:spLocks/>
            </p:cNvSpPr>
            <p:nvPr/>
          </p:nvSpPr>
          <p:spPr bwMode="auto">
            <a:xfrm>
              <a:off x="5233" y="6696"/>
              <a:ext cx="77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6"/>
                </a:cxn>
              </a:cxnLst>
              <a:rect l="0" t="0" r="r" b="b"/>
              <a:pathLst>
                <a:path w="77" h="77">
                  <a:moveTo>
                    <a:pt x="0" y="0"/>
                  </a:moveTo>
                  <a:lnTo>
                    <a:pt x="76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5" name="Freeform 379"/>
            <p:cNvSpPr>
              <a:spLocks/>
            </p:cNvSpPr>
            <p:nvPr/>
          </p:nvSpPr>
          <p:spPr bwMode="auto">
            <a:xfrm>
              <a:off x="5133" y="6696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6" name="Freeform 380"/>
            <p:cNvSpPr>
              <a:spLocks/>
            </p:cNvSpPr>
            <p:nvPr/>
          </p:nvSpPr>
          <p:spPr bwMode="auto">
            <a:xfrm>
              <a:off x="5032" y="6696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7" name="Freeform 381"/>
            <p:cNvSpPr>
              <a:spLocks/>
            </p:cNvSpPr>
            <p:nvPr/>
          </p:nvSpPr>
          <p:spPr bwMode="auto">
            <a:xfrm>
              <a:off x="4972" y="6734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8" name="Freeform 382"/>
            <p:cNvSpPr>
              <a:spLocks/>
            </p:cNvSpPr>
            <p:nvPr/>
          </p:nvSpPr>
          <p:spPr bwMode="auto">
            <a:xfrm>
              <a:off x="5632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79" name="Freeform 383"/>
            <p:cNvSpPr>
              <a:spLocks/>
            </p:cNvSpPr>
            <p:nvPr/>
          </p:nvSpPr>
          <p:spPr bwMode="auto">
            <a:xfrm>
              <a:off x="5560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0" name="Freeform 384"/>
            <p:cNvSpPr>
              <a:spLocks/>
            </p:cNvSpPr>
            <p:nvPr/>
          </p:nvSpPr>
          <p:spPr bwMode="auto">
            <a:xfrm>
              <a:off x="5310" y="7142"/>
              <a:ext cx="252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3" y="0"/>
                </a:cxn>
              </a:cxnLst>
              <a:rect l="0" t="0" r="r" b="b"/>
              <a:pathLst>
                <a:path w="2524">
                  <a:moveTo>
                    <a:pt x="0" y="0"/>
                  </a:moveTo>
                  <a:lnTo>
                    <a:pt x="25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1" name="Freeform 385"/>
            <p:cNvSpPr>
              <a:spLocks/>
            </p:cNvSpPr>
            <p:nvPr/>
          </p:nvSpPr>
          <p:spPr bwMode="auto">
            <a:xfrm>
              <a:off x="8229" y="6413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2" name="Freeform 386"/>
            <p:cNvSpPr>
              <a:spLocks/>
            </p:cNvSpPr>
            <p:nvPr/>
          </p:nvSpPr>
          <p:spPr bwMode="auto">
            <a:xfrm>
              <a:off x="8400" y="9013"/>
              <a:ext cx="55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6" y="0"/>
                </a:cxn>
              </a:cxnLst>
              <a:rect l="0" t="0" r="r" b="b"/>
              <a:pathLst>
                <a:path w="556">
                  <a:moveTo>
                    <a:pt x="0" y="0"/>
                  </a:moveTo>
                  <a:lnTo>
                    <a:pt x="55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3" name="Freeform 387"/>
            <p:cNvSpPr>
              <a:spLocks/>
            </p:cNvSpPr>
            <p:nvPr/>
          </p:nvSpPr>
          <p:spPr bwMode="auto">
            <a:xfrm>
              <a:off x="8762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4" name="Freeform 388"/>
            <p:cNvSpPr>
              <a:spLocks/>
            </p:cNvSpPr>
            <p:nvPr/>
          </p:nvSpPr>
          <p:spPr bwMode="auto">
            <a:xfrm>
              <a:off x="8606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5" name="Freeform 389"/>
            <p:cNvSpPr>
              <a:spLocks/>
            </p:cNvSpPr>
            <p:nvPr/>
          </p:nvSpPr>
          <p:spPr bwMode="auto">
            <a:xfrm>
              <a:off x="8450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6" name="Freeform 390"/>
            <p:cNvSpPr>
              <a:spLocks/>
            </p:cNvSpPr>
            <p:nvPr/>
          </p:nvSpPr>
          <p:spPr bwMode="auto">
            <a:xfrm>
              <a:off x="8400" y="5590"/>
              <a:ext cx="0" cy="369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0" y="0"/>
                </a:cxn>
              </a:cxnLst>
              <a:rect l="0" t="0" r="r" b="b"/>
              <a:pathLst>
                <a:path h="369">
                  <a:moveTo>
                    <a:pt x="0" y="36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7" name="Freeform 391"/>
            <p:cNvSpPr>
              <a:spLocks/>
            </p:cNvSpPr>
            <p:nvPr/>
          </p:nvSpPr>
          <p:spPr bwMode="auto">
            <a:xfrm>
              <a:off x="8229" y="5590"/>
              <a:ext cx="0" cy="369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0" y="0"/>
                </a:cxn>
              </a:cxnLst>
              <a:rect l="0" t="0" r="r" b="b"/>
              <a:pathLst>
                <a:path h="369">
                  <a:moveTo>
                    <a:pt x="0" y="36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8" name="Freeform 392"/>
            <p:cNvSpPr>
              <a:spLocks/>
            </p:cNvSpPr>
            <p:nvPr/>
          </p:nvSpPr>
          <p:spPr bwMode="auto">
            <a:xfrm>
              <a:off x="8229" y="5959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89" name="Freeform 393"/>
            <p:cNvSpPr>
              <a:spLocks/>
            </p:cNvSpPr>
            <p:nvPr/>
          </p:nvSpPr>
          <p:spPr bwMode="auto">
            <a:xfrm>
              <a:off x="8229" y="5590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0" name="Freeform 394"/>
            <p:cNvSpPr>
              <a:spLocks/>
            </p:cNvSpPr>
            <p:nvPr/>
          </p:nvSpPr>
          <p:spPr bwMode="auto">
            <a:xfrm>
              <a:off x="8400" y="5897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1" name="Freeform 395"/>
            <p:cNvSpPr>
              <a:spLocks/>
            </p:cNvSpPr>
            <p:nvPr/>
          </p:nvSpPr>
          <p:spPr bwMode="auto">
            <a:xfrm>
              <a:off x="8400" y="5782"/>
              <a:ext cx="62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3" y="0"/>
                </a:cxn>
              </a:cxnLst>
              <a:rect l="0" t="0" r="r" b="b"/>
              <a:pathLst>
                <a:path w="623">
                  <a:moveTo>
                    <a:pt x="0" y="0"/>
                  </a:moveTo>
                  <a:lnTo>
                    <a:pt x="6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2" name="Freeform 396"/>
            <p:cNvSpPr>
              <a:spLocks/>
            </p:cNvSpPr>
            <p:nvPr/>
          </p:nvSpPr>
          <p:spPr bwMode="auto">
            <a:xfrm>
              <a:off x="8851" y="5995"/>
              <a:ext cx="2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3" name="Freeform 397"/>
            <p:cNvSpPr>
              <a:spLocks/>
            </p:cNvSpPr>
            <p:nvPr/>
          </p:nvSpPr>
          <p:spPr bwMode="auto">
            <a:xfrm>
              <a:off x="8810" y="6151"/>
              <a:ext cx="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65">
                  <a:moveTo>
                    <a:pt x="0" y="0"/>
                  </a:moveTo>
                  <a:lnTo>
                    <a:pt x="6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4" name="Freeform 398"/>
            <p:cNvSpPr>
              <a:spLocks/>
            </p:cNvSpPr>
            <p:nvPr/>
          </p:nvSpPr>
          <p:spPr bwMode="auto">
            <a:xfrm>
              <a:off x="8908" y="5897"/>
              <a:ext cx="0" cy="7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84"/>
                </a:cxn>
              </a:cxnLst>
              <a:rect l="0" t="0" r="r" b="b"/>
              <a:pathLst>
                <a:path h="784">
                  <a:moveTo>
                    <a:pt x="0" y="0"/>
                  </a:moveTo>
                  <a:lnTo>
                    <a:pt x="0" y="78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5" name="Freeform 399"/>
            <p:cNvSpPr>
              <a:spLocks/>
            </p:cNvSpPr>
            <p:nvPr/>
          </p:nvSpPr>
          <p:spPr bwMode="auto">
            <a:xfrm>
              <a:off x="9023" y="5782"/>
              <a:ext cx="0" cy="8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53"/>
                </a:cxn>
              </a:cxnLst>
              <a:rect l="0" t="0" r="r" b="b"/>
              <a:pathLst>
                <a:path h="854">
                  <a:moveTo>
                    <a:pt x="0" y="0"/>
                  </a:moveTo>
                  <a:lnTo>
                    <a:pt x="0" y="85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6" name="Freeform 400"/>
            <p:cNvSpPr>
              <a:spLocks/>
            </p:cNvSpPr>
            <p:nvPr/>
          </p:nvSpPr>
          <p:spPr bwMode="auto">
            <a:xfrm>
              <a:off x="8908" y="6681"/>
              <a:ext cx="454" cy="2217"/>
            </a:xfrm>
            <a:custGeom>
              <a:avLst/>
              <a:gdLst/>
              <a:ahLst/>
              <a:cxnLst>
                <a:cxn ang="0">
                  <a:pos x="0" y="2216"/>
                </a:cxn>
                <a:cxn ang="0">
                  <a:pos x="83" y="2127"/>
                </a:cxn>
                <a:cxn ang="0">
                  <a:pos x="158" y="2029"/>
                </a:cxn>
                <a:cxn ang="0">
                  <a:pos x="225" y="1926"/>
                </a:cxn>
                <a:cxn ang="0">
                  <a:pos x="285" y="1820"/>
                </a:cxn>
                <a:cxn ang="0">
                  <a:pos x="335" y="1707"/>
                </a:cxn>
                <a:cxn ang="0">
                  <a:pos x="378" y="1592"/>
                </a:cxn>
                <a:cxn ang="0">
                  <a:pos x="412" y="1475"/>
                </a:cxn>
                <a:cxn ang="0">
                  <a:pos x="434" y="1352"/>
                </a:cxn>
                <a:cxn ang="0">
                  <a:pos x="448" y="1232"/>
                </a:cxn>
                <a:cxn ang="0">
                  <a:pos x="453" y="1108"/>
                </a:cxn>
                <a:cxn ang="0">
                  <a:pos x="448" y="985"/>
                </a:cxn>
                <a:cxn ang="0">
                  <a:pos x="434" y="863"/>
                </a:cxn>
                <a:cxn ang="0">
                  <a:pos x="412" y="743"/>
                </a:cxn>
                <a:cxn ang="0">
                  <a:pos x="378" y="626"/>
                </a:cxn>
                <a:cxn ang="0">
                  <a:pos x="335" y="510"/>
                </a:cxn>
                <a:cxn ang="0">
                  <a:pos x="285" y="398"/>
                </a:cxn>
                <a:cxn ang="0">
                  <a:pos x="225" y="290"/>
                </a:cxn>
                <a:cxn ang="0">
                  <a:pos x="158" y="189"/>
                </a:cxn>
                <a:cxn ang="0">
                  <a:pos x="83" y="91"/>
                </a:cxn>
                <a:cxn ang="0">
                  <a:pos x="0" y="0"/>
                </a:cxn>
              </a:cxnLst>
              <a:rect l="0" t="0" r="r" b="b"/>
              <a:pathLst>
                <a:path w="454" h="2217">
                  <a:moveTo>
                    <a:pt x="0" y="2216"/>
                  </a:moveTo>
                  <a:lnTo>
                    <a:pt x="83" y="2127"/>
                  </a:lnTo>
                  <a:lnTo>
                    <a:pt x="158" y="2029"/>
                  </a:lnTo>
                  <a:lnTo>
                    <a:pt x="225" y="1926"/>
                  </a:lnTo>
                  <a:lnTo>
                    <a:pt x="285" y="1820"/>
                  </a:lnTo>
                  <a:lnTo>
                    <a:pt x="335" y="1707"/>
                  </a:lnTo>
                  <a:lnTo>
                    <a:pt x="378" y="1592"/>
                  </a:lnTo>
                  <a:lnTo>
                    <a:pt x="412" y="1475"/>
                  </a:lnTo>
                  <a:lnTo>
                    <a:pt x="434" y="1352"/>
                  </a:lnTo>
                  <a:lnTo>
                    <a:pt x="448" y="1232"/>
                  </a:lnTo>
                  <a:lnTo>
                    <a:pt x="453" y="1108"/>
                  </a:lnTo>
                  <a:lnTo>
                    <a:pt x="448" y="985"/>
                  </a:lnTo>
                  <a:lnTo>
                    <a:pt x="434" y="863"/>
                  </a:lnTo>
                  <a:lnTo>
                    <a:pt x="412" y="743"/>
                  </a:lnTo>
                  <a:lnTo>
                    <a:pt x="378" y="626"/>
                  </a:lnTo>
                  <a:lnTo>
                    <a:pt x="335" y="510"/>
                  </a:lnTo>
                  <a:lnTo>
                    <a:pt x="285" y="398"/>
                  </a:lnTo>
                  <a:lnTo>
                    <a:pt x="225" y="290"/>
                  </a:lnTo>
                  <a:lnTo>
                    <a:pt x="158" y="189"/>
                  </a:lnTo>
                  <a:lnTo>
                    <a:pt x="83" y="91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7" name="Freeform 401"/>
            <p:cNvSpPr>
              <a:spLocks/>
            </p:cNvSpPr>
            <p:nvPr/>
          </p:nvSpPr>
          <p:spPr bwMode="auto">
            <a:xfrm>
              <a:off x="8956" y="6636"/>
              <a:ext cx="521" cy="2377"/>
            </a:xfrm>
            <a:custGeom>
              <a:avLst/>
              <a:gdLst/>
              <a:ahLst/>
              <a:cxnLst>
                <a:cxn ang="0">
                  <a:pos x="0" y="2377"/>
                </a:cxn>
                <a:cxn ang="0">
                  <a:pos x="86" y="2285"/>
                </a:cxn>
                <a:cxn ang="0">
                  <a:pos x="167" y="2190"/>
                </a:cxn>
                <a:cxn ang="0">
                  <a:pos x="239" y="2086"/>
                </a:cxn>
                <a:cxn ang="0">
                  <a:pos x="304" y="1981"/>
                </a:cxn>
                <a:cxn ang="0">
                  <a:pos x="362" y="1868"/>
                </a:cxn>
                <a:cxn ang="0">
                  <a:pos x="410" y="1753"/>
                </a:cxn>
                <a:cxn ang="0">
                  <a:pos x="450" y="1633"/>
                </a:cxn>
                <a:cxn ang="0">
                  <a:pos x="482" y="1513"/>
                </a:cxn>
                <a:cxn ang="0">
                  <a:pos x="503" y="1388"/>
                </a:cxn>
                <a:cxn ang="0">
                  <a:pos x="515" y="1264"/>
                </a:cxn>
                <a:cxn ang="0">
                  <a:pos x="520" y="1139"/>
                </a:cxn>
                <a:cxn ang="0">
                  <a:pos x="513" y="1014"/>
                </a:cxn>
                <a:cxn ang="0">
                  <a:pos x="498" y="889"/>
                </a:cxn>
                <a:cxn ang="0">
                  <a:pos x="474" y="767"/>
                </a:cxn>
                <a:cxn ang="0">
                  <a:pos x="441" y="645"/>
                </a:cxn>
                <a:cxn ang="0">
                  <a:pos x="400" y="527"/>
                </a:cxn>
                <a:cxn ang="0">
                  <a:pos x="347" y="412"/>
                </a:cxn>
                <a:cxn ang="0">
                  <a:pos x="290" y="302"/>
                </a:cxn>
                <a:cxn ang="0">
                  <a:pos x="223" y="196"/>
                </a:cxn>
                <a:cxn ang="0">
                  <a:pos x="148" y="95"/>
                </a:cxn>
                <a:cxn ang="0">
                  <a:pos x="67" y="0"/>
                </a:cxn>
              </a:cxnLst>
              <a:rect l="0" t="0" r="r" b="b"/>
              <a:pathLst>
                <a:path w="521" h="2377">
                  <a:moveTo>
                    <a:pt x="0" y="2377"/>
                  </a:moveTo>
                  <a:lnTo>
                    <a:pt x="86" y="2285"/>
                  </a:lnTo>
                  <a:lnTo>
                    <a:pt x="167" y="2190"/>
                  </a:lnTo>
                  <a:lnTo>
                    <a:pt x="239" y="2086"/>
                  </a:lnTo>
                  <a:lnTo>
                    <a:pt x="304" y="1981"/>
                  </a:lnTo>
                  <a:lnTo>
                    <a:pt x="362" y="1868"/>
                  </a:lnTo>
                  <a:lnTo>
                    <a:pt x="410" y="1753"/>
                  </a:lnTo>
                  <a:lnTo>
                    <a:pt x="450" y="1633"/>
                  </a:lnTo>
                  <a:lnTo>
                    <a:pt x="482" y="1513"/>
                  </a:lnTo>
                  <a:lnTo>
                    <a:pt x="503" y="1388"/>
                  </a:lnTo>
                  <a:lnTo>
                    <a:pt x="515" y="1264"/>
                  </a:lnTo>
                  <a:lnTo>
                    <a:pt x="520" y="1139"/>
                  </a:lnTo>
                  <a:lnTo>
                    <a:pt x="513" y="1014"/>
                  </a:lnTo>
                  <a:lnTo>
                    <a:pt x="498" y="889"/>
                  </a:lnTo>
                  <a:lnTo>
                    <a:pt x="474" y="767"/>
                  </a:lnTo>
                  <a:lnTo>
                    <a:pt x="441" y="645"/>
                  </a:lnTo>
                  <a:lnTo>
                    <a:pt x="400" y="527"/>
                  </a:lnTo>
                  <a:lnTo>
                    <a:pt x="347" y="412"/>
                  </a:lnTo>
                  <a:lnTo>
                    <a:pt x="290" y="302"/>
                  </a:lnTo>
                  <a:lnTo>
                    <a:pt x="223" y="196"/>
                  </a:lnTo>
                  <a:lnTo>
                    <a:pt x="148" y="95"/>
                  </a:lnTo>
                  <a:lnTo>
                    <a:pt x="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8" name="Freeform 402"/>
            <p:cNvSpPr>
              <a:spLocks/>
            </p:cNvSpPr>
            <p:nvPr/>
          </p:nvSpPr>
          <p:spPr bwMode="auto">
            <a:xfrm>
              <a:off x="7719" y="9068"/>
              <a:ext cx="0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4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699" name="Freeform 403"/>
            <p:cNvSpPr>
              <a:spLocks/>
            </p:cNvSpPr>
            <p:nvPr/>
          </p:nvSpPr>
          <p:spPr bwMode="auto">
            <a:xfrm>
              <a:off x="5310" y="7200"/>
              <a:ext cx="2353" cy="0"/>
            </a:xfrm>
            <a:custGeom>
              <a:avLst/>
              <a:gdLst/>
              <a:ahLst/>
              <a:cxnLst>
                <a:cxn ang="0">
                  <a:pos x="2353" y="0"/>
                </a:cxn>
                <a:cxn ang="0">
                  <a:pos x="0" y="0"/>
                </a:cxn>
              </a:cxnLst>
              <a:rect l="0" t="0" r="r" b="b"/>
              <a:pathLst>
                <a:path w="2353">
                  <a:moveTo>
                    <a:pt x="235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0" name="Freeform 404"/>
            <p:cNvSpPr>
              <a:spLocks/>
            </p:cNvSpPr>
            <p:nvPr/>
          </p:nvSpPr>
          <p:spPr bwMode="auto">
            <a:xfrm>
              <a:off x="4972" y="6696"/>
              <a:ext cx="338" cy="113"/>
            </a:xfrm>
            <a:custGeom>
              <a:avLst/>
              <a:gdLst/>
              <a:ahLst/>
              <a:cxnLst>
                <a:cxn ang="0">
                  <a:pos x="283" y="112"/>
                </a:cxn>
                <a:cxn ang="0">
                  <a:pos x="338" y="112"/>
                </a:cxn>
                <a:cxn ang="0">
                  <a:pos x="33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338" y="112"/>
                </a:cxn>
              </a:cxnLst>
              <a:rect l="0" t="0" r="r" b="b"/>
              <a:pathLst>
                <a:path w="338" h="113">
                  <a:moveTo>
                    <a:pt x="283" y="112"/>
                  </a:moveTo>
                  <a:lnTo>
                    <a:pt x="338" y="112"/>
                  </a:lnTo>
                  <a:lnTo>
                    <a:pt x="33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338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1" name="Rectangle 405"/>
            <p:cNvSpPr>
              <a:spLocks/>
            </p:cNvSpPr>
            <p:nvPr/>
          </p:nvSpPr>
          <p:spPr bwMode="auto">
            <a:xfrm>
              <a:off x="8229" y="6468"/>
              <a:ext cx="112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2" name="Rectangle 406"/>
            <p:cNvSpPr>
              <a:spLocks/>
            </p:cNvSpPr>
            <p:nvPr/>
          </p:nvSpPr>
          <p:spPr bwMode="auto">
            <a:xfrm>
              <a:off x="4972" y="6696"/>
              <a:ext cx="338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3" name="Freeform 407"/>
            <p:cNvSpPr>
              <a:spLocks/>
            </p:cNvSpPr>
            <p:nvPr/>
          </p:nvSpPr>
          <p:spPr bwMode="auto">
            <a:xfrm>
              <a:off x="5368" y="9464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4" name="Freeform 408"/>
            <p:cNvSpPr>
              <a:spLocks/>
            </p:cNvSpPr>
            <p:nvPr/>
          </p:nvSpPr>
          <p:spPr bwMode="auto">
            <a:xfrm>
              <a:off x="5879" y="9464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5" name="Freeform 409"/>
            <p:cNvSpPr>
              <a:spLocks/>
            </p:cNvSpPr>
            <p:nvPr/>
          </p:nvSpPr>
          <p:spPr bwMode="auto">
            <a:xfrm>
              <a:off x="6644" y="9577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6" name="Freeform 410"/>
            <p:cNvSpPr>
              <a:spLocks/>
            </p:cNvSpPr>
            <p:nvPr/>
          </p:nvSpPr>
          <p:spPr bwMode="auto">
            <a:xfrm>
              <a:off x="8148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7" name="Freeform 411"/>
            <p:cNvSpPr>
              <a:spLocks/>
            </p:cNvSpPr>
            <p:nvPr/>
          </p:nvSpPr>
          <p:spPr bwMode="auto">
            <a:xfrm>
              <a:off x="8078" y="1071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8" name="Freeform 412"/>
            <p:cNvSpPr>
              <a:spLocks/>
            </p:cNvSpPr>
            <p:nvPr/>
          </p:nvSpPr>
          <p:spPr bwMode="auto">
            <a:xfrm>
              <a:off x="7937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09" name="Freeform 413"/>
            <p:cNvSpPr>
              <a:spLocks/>
            </p:cNvSpPr>
            <p:nvPr/>
          </p:nvSpPr>
          <p:spPr bwMode="auto">
            <a:xfrm>
              <a:off x="7867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0" name="Freeform 414"/>
            <p:cNvSpPr>
              <a:spLocks/>
            </p:cNvSpPr>
            <p:nvPr/>
          </p:nvSpPr>
          <p:spPr bwMode="auto">
            <a:xfrm>
              <a:off x="7728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1" name="Freeform 415"/>
            <p:cNvSpPr>
              <a:spLocks/>
            </p:cNvSpPr>
            <p:nvPr/>
          </p:nvSpPr>
          <p:spPr bwMode="auto">
            <a:xfrm>
              <a:off x="765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2" name="Freeform 416"/>
            <p:cNvSpPr>
              <a:spLocks/>
            </p:cNvSpPr>
            <p:nvPr/>
          </p:nvSpPr>
          <p:spPr bwMode="auto">
            <a:xfrm>
              <a:off x="7517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3" name="Freeform 417"/>
            <p:cNvSpPr>
              <a:spLocks/>
            </p:cNvSpPr>
            <p:nvPr/>
          </p:nvSpPr>
          <p:spPr bwMode="auto">
            <a:xfrm>
              <a:off x="7448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4" name="Freeform 418"/>
            <p:cNvSpPr>
              <a:spLocks/>
            </p:cNvSpPr>
            <p:nvPr/>
          </p:nvSpPr>
          <p:spPr bwMode="auto">
            <a:xfrm>
              <a:off x="730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5" name="Freeform 419"/>
            <p:cNvSpPr>
              <a:spLocks/>
            </p:cNvSpPr>
            <p:nvPr/>
          </p:nvSpPr>
          <p:spPr bwMode="auto">
            <a:xfrm>
              <a:off x="723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6" name="Freeform 420"/>
            <p:cNvSpPr>
              <a:spLocks/>
            </p:cNvSpPr>
            <p:nvPr/>
          </p:nvSpPr>
          <p:spPr bwMode="auto">
            <a:xfrm>
              <a:off x="7095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7" name="Freeform 421"/>
            <p:cNvSpPr>
              <a:spLocks/>
            </p:cNvSpPr>
            <p:nvPr/>
          </p:nvSpPr>
          <p:spPr bwMode="auto">
            <a:xfrm>
              <a:off x="7025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8" name="Freeform 422"/>
            <p:cNvSpPr>
              <a:spLocks/>
            </p:cNvSpPr>
            <p:nvPr/>
          </p:nvSpPr>
          <p:spPr bwMode="auto">
            <a:xfrm>
              <a:off x="6886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19" name="Freeform 423"/>
            <p:cNvSpPr>
              <a:spLocks/>
            </p:cNvSpPr>
            <p:nvPr/>
          </p:nvSpPr>
          <p:spPr bwMode="auto">
            <a:xfrm>
              <a:off x="6817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0" name="Freeform 424"/>
            <p:cNvSpPr>
              <a:spLocks/>
            </p:cNvSpPr>
            <p:nvPr/>
          </p:nvSpPr>
          <p:spPr bwMode="auto">
            <a:xfrm>
              <a:off x="6644" y="10678"/>
              <a:ext cx="89" cy="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88"/>
                </a:cxn>
              </a:cxnLst>
              <a:rect l="0" t="0" r="r" b="b"/>
              <a:pathLst>
                <a:path w="89" h="88">
                  <a:moveTo>
                    <a:pt x="0" y="0"/>
                  </a:moveTo>
                  <a:lnTo>
                    <a:pt x="88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1" name="Freeform 425"/>
            <p:cNvSpPr>
              <a:spLocks/>
            </p:cNvSpPr>
            <p:nvPr/>
          </p:nvSpPr>
          <p:spPr bwMode="auto">
            <a:xfrm>
              <a:off x="6606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2" name="Freeform 426"/>
            <p:cNvSpPr>
              <a:spLocks/>
            </p:cNvSpPr>
            <p:nvPr/>
          </p:nvSpPr>
          <p:spPr bwMode="auto">
            <a:xfrm>
              <a:off x="6464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3" name="Freeform 427"/>
            <p:cNvSpPr>
              <a:spLocks/>
            </p:cNvSpPr>
            <p:nvPr/>
          </p:nvSpPr>
          <p:spPr bwMode="auto">
            <a:xfrm>
              <a:off x="6394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4" name="Freeform 428"/>
            <p:cNvSpPr>
              <a:spLocks/>
            </p:cNvSpPr>
            <p:nvPr/>
          </p:nvSpPr>
          <p:spPr bwMode="auto">
            <a:xfrm>
              <a:off x="6255" y="1071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5" name="Freeform 429"/>
            <p:cNvSpPr>
              <a:spLocks/>
            </p:cNvSpPr>
            <p:nvPr/>
          </p:nvSpPr>
          <p:spPr bwMode="auto">
            <a:xfrm>
              <a:off x="6183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6" name="Freeform 430"/>
            <p:cNvSpPr>
              <a:spLocks/>
            </p:cNvSpPr>
            <p:nvPr/>
          </p:nvSpPr>
          <p:spPr bwMode="auto">
            <a:xfrm>
              <a:off x="5991" y="10659"/>
              <a:ext cx="111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07"/>
                </a:cxn>
              </a:cxnLst>
              <a:rect l="0" t="0" r="r" b="b"/>
              <a:pathLst>
                <a:path w="111" h="107">
                  <a:moveTo>
                    <a:pt x="0" y="0"/>
                  </a:moveTo>
                  <a:lnTo>
                    <a:pt x="11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7" name="Freeform 431"/>
            <p:cNvSpPr>
              <a:spLocks/>
            </p:cNvSpPr>
            <p:nvPr/>
          </p:nvSpPr>
          <p:spPr bwMode="auto">
            <a:xfrm>
              <a:off x="5991" y="10728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8" name="Freeform 432"/>
            <p:cNvSpPr>
              <a:spLocks/>
            </p:cNvSpPr>
            <p:nvPr/>
          </p:nvSpPr>
          <p:spPr bwMode="auto">
            <a:xfrm>
              <a:off x="6047" y="10766"/>
              <a:ext cx="218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2" y="0"/>
                </a:cxn>
              </a:cxnLst>
              <a:rect l="0" t="0" r="r" b="b"/>
              <a:pathLst>
                <a:path w="2182">
                  <a:moveTo>
                    <a:pt x="0" y="0"/>
                  </a:moveTo>
                  <a:lnTo>
                    <a:pt x="218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29" name="Freeform 433"/>
            <p:cNvSpPr>
              <a:spLocks/>
            </p:cNvSpPr>
            <p:nvPr/>
          </p:nvSpPr>
          <p:spPr bwMode="auto">
            <a:xfrm>
              <a:off x="6047" y="10711"/>
              <a:ext cx="59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7" y="0"/>
                </a:cxn>
              </a:cxnLst>
              <a:rect l="0" t="0" r="r" b="b"/>
              <a:pathLst>
                <a:path w="597">
                  <a:moveTo>
                    <a:pt x="0" y="0"/>
                  </a:moveTo>
                  <a:lnTo>
                    <a:pt x="59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0" name="Freeform 434"/>
            <p:cNvSpPr>
              <a:spLocks/>
            </p:cNvSpPr>
            <p:nvPr/>
          </p:nvSpPr>
          <p:spPr bwMode="auto">
            <a:xfrm>
              <a:off x="6699" y="10711"/>
              <a:ext cx="153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30" y="0"/>
                </a:cxn>
              </a:cxnLst>
              <a:rect l="0" t="0" r="r" b="b"/>
              <a:pathLst>
                <a:path w="1530">
                  <a:moveTo>
                    <a:pt x="0" y="0"/>
                  </a:moveTo>
                  <a:lnTo>
                    <a:pt x="153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1" name="Freeform 435"/>
            <p:cNvSpPr>
              <a:spLocks/>
            </p:cNvSpPr>
            <p:nvPr/>
          </p:nvSpPr>
          <p:spPr bwMode="auto">
            <a:xfrm>
              <a:off x="8229" y="10150"/>
              <a:ext cx="0" cy="1305"/>
            </a:xfrm>
            <a:custGeom>
              <a:avLst/>
              <a:gdLst/>
              <a:ahLst/>
              <a:cxnLst>
                <a:cxn ang="0">
                  <a:pos x="0" y="1304"/>
                </a:cxn>
                <a:cxn ang="0">
                  <a:pos x="0" y="0"/>
                </a:cxn>
              </a:cxnLst>
              <a:rect l="0" t="0" r="r" b="b"/>
              <a:pathLst>
                <a:path h="1305">
                  <a:moveTo>
                    <a:pt x="0" y="130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2" name="Freeform 436"/>
            <p:cNvSpPr>
              <a:spLocks/>
            </p:cNvSpPr>
            <p:nvPr/>
          </p:nvSpPr>
          <p:spPr bwMode="auto">
            <a:xfrm>
              <a:off x="6644" y="1004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3" name="Freeform 437"/>
            <p:cNvSpPr>
              <a:spLocks/>
            </p:cNvSpPr>
            <p:nvPr/>
          </p:nvSpPr>
          <p:spPr bwMode="auto">
            <a:xfrm>
              <a:off x="6644" y="1011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4" name="Freeform 438"/>
            <p:cNvSpPr>
              <a:spLocks/>
            </p:cNvSpPr>
            <p:nvPr/>
          </p:nvSpPr>
          <p:spPr bwMode="auto">
            <a:xfrm>
              <a:off x="6644" y="1025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5" name="Freeform 439"/>
            <p:cNvSpPr>
              <a:spLocks/>
            </p:cNvSpPr>
            <p:nvPr/>
          </p:nvSpPr>
          <p:spPr bwMode="auto">
            <a:xfrm>
              <a:off x="6644" y="10328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6" name="Freeform 440"/>
            <p:cNvSpPr>
              <a:spLocks/>
            </p:cNvSpPr>
            <p:nvPr/>
          </p:nvSpPr>
          <p:spPr bwMode="auto">
            <a:xfrm>
              <a:off x="6644" y="1046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7" name="Freeform 441"/>
            <p:cNvSpPr>
              <a:spLocks/>
            </p:cNvSpPr>
            <p:nvPr/>
          </p:nvSpPr>
          <p:spPr bwMode="auto">
            <a:xfrm>
              <a:off x="6644" y="1053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8" name="Freeform 442"/>
            <p:cNvSpPr>
              <a:spLocks/>
            </p:cNvSpPr>
            <p:nvPr/>
          </p:nvSpPr>
          <p:spPr bwMode="auto">
            <a:xfrm>
              <a:off x="6699" y="10030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39" name="Freeform 443"/>
            <p:cNvSpPr>
              <a:spLocks/>
            </p:cNvSpPr>
            <p:nvPr/>
          </p:nvSpPr>
          <p:spPr bwMode="auto">
            <a:xfrm>
              <a:off x="6644" y="10030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0" name="Freeform 444"/>
            <p:cNvSpPr>
              <a:spLocks/>
            </p:cNvSpPr>
            <p:nvPr/>
          </p:nvSpPr>
          <p:spPr bwMode="auto">
            <a:xfrm>
              <a:off x="9074" y="11381"/>
              <a:ext cx="0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h="26">
                  <a:moveTo>
                    <a:pt x="0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1" name="Freeform 445"/>
            <p:cNvSpPr>
              <a:spLocks/>
            </p:cNvSpPr>
            <p:nvPr/>
          </p:nvSpPr>
          <p:spPr bwMode="auto">
            <a:xfrm>
              <a:off x="9074" y="11450"/>
              <a:ext cx="0" cy="10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26"/>
                </a:cxn>
              </a:cxnLst>
              <a:rect l="0" t="0" r="r" b="b"/>
              <a:pathLst>
                <a:path h="1027">
                  <a:moveTo>
                    <a:pt x="0" y="0"/>
                  </a:moveTo>
                  <a:lnTo>
                    <a:pt x="0" y="102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2" name="Freeform 446"/>
            <p:cNvSpPr>
              <a:spLocks/>
            </p:cNvSpPr>
            <p:nvPr/>
          </p:nvSpPr>
          <p:spPr bwMode="auto">
            <a:xfrm>
              <a:off x="8918" y="10920"/>
              <a:ext cx="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</a:cxnLst>
              <a:rect l="0" t="0" r="r" b="b"/>
              <a:pathLst>
                <a:path h="19">
                  <a:moveTo>
                    <a:pt x="0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3" name="Freeform 447"/>
            <p:cNvSpPr>
              <a:spLocks/>
            </p:cNvSpPr>
            <p:nvPr/>
          </p:nvSpPr>
          <p:spPr bwMode="auto">
            <a:xfrm>
              <a:off x="8918" y="10982"/>
              <a:ext cx="0" cy="19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54"/>
                </a:cxn>
              </a:cxnLst>
              <a:rect l="0" t="0" r="r" b="b"/>
              <a:pathLst>
                <a:path h="1955">
                  <a:moveTo>
                    <a:pt x="0" y="0"/>
                  </a:moveTo>
                  <a:lnTo>
                    <a:pt x="0" y="195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4" name="Freeform 448"/>
            <p:cNvSpPr>
              <a:spLocks/>
            </p:cNvSpPr>
            <p:nvPr/>
          </p:nvSpPr>
          <p:spPr bwMode="auto">
            <a:xfrm>
              <a:off x="8762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5" name="Freeform 449"/>
            <p:cNvSpPr>
              <a:spLocks/>
            </p:cNvSpPr>
            <p:nvPr/>
          </p:nvSpPr>
          <p:spPr bwMode="auto">
            <a:xfrm>
              <a:off x="8762" y="10826"/>
              <a:ext cx="0" cy="1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25"/>
                </a:cxn>
              </a:cxnLst>
              <a:rect l="0" t="0" r="r" b="b"/>
              <a:pathLst>
                <a:path h="1826">
                  <a:moveTo>
                    <a:pt x="0" y="0"/>
                  </a:moveTo>
                  <a:lnTo>
                    <a:pt x="0" y="182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6" name="Freeform 450"/>
            <p:cNvSpPr>
              <a:spLocks/>
            </p:cNvSpPr>
            <p:nvPr/>
          </p:nvSpPr>
          <p:spPr bwMode="auto">
            <a:xfrm>
              <a:off x="8762" y="12695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7" name="Freeform 451"/>
            <p:cNvSpPr>
              <a:spLocks/>
            </p:cNvSpPr>
            <p:nvPr/>
          </p:nvSpPr>
          <p:spPr bwMode="auto">
            <a:xfrm>
              <a:off x="8606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8" name="Freeform 452"/>
            <p:cNvSpPr>
              <a:spLocks/>
            </p:cNvSpPr>
            <p:nvPr/>
          </p:nvSpPr>
          <p:spPr bwMode="auto">
            <a:xfrm>
              <a:off x="8606" y="10826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49" name="Freeform 453"/>
            <p:cNvSpPr>
              <a:spLocks/>
            </p:cNvSpPr>
            <p:nvPr/>
          </p:nvSpPr>
          <p:spPr bwMode="auto">
            <a:xfrm>
              <a:off x="8606" y="12539"/>
              <a:ext cx="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</a:cxnLst>
              <a:rect l="0" t="0" r="r" b="b"/>
              <a:pathLst>
                <a:path h="41">
                  <a:moveTo>
                    <a:pt x="0" y="0"/>
                  </a:move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0" name="Freeform 454"/>
            <p:cNvSpPr>
              <a:spLocks/>
            </p:cNvSpPr>
            <p:nvPr/>
          </p:nvSpPr>
          <p:spPr bwMode="auto">
            <a:xfrm>
              <a:off x="8450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1" name="Freeform 455"/>
            <p:cNvSpPr>
              <a:spLocks/>
            </p:cNvSpPr>
            <p:nvPr/>
          </p:nvSpPr>
          <p:spPr bwMode="auto">
            <a:xfrm>
              <a:off x="8450" y="10826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2" name="Freeform 456"/>
            <p:cNvSpPr>
              <a:spLocks/>
            </p:cNvSpPr>
            <p:nvPr/>
          </p:nvSpPr>
          <p:spPr bwMode="auto">
            <a:xfrm>
              <a:off x="8400" y="10826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3" name="Freeform 457"/>
            <p:cNvSpPr>
              <a:spLocks/>
            </p:cNvSpPr>
            <p:nvPr/>
          </p:nvSpPr>
          <p:spPr bwMode="auto">
            <a:xfrm>
              <a:off x="8450" y="10826"/>
              <a:ext cx="4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2" y="0"/>
                </a:cxn>
              </a:cxnLst>
              <a:rect l="0" t="0" r="r" b="b"/>
              <a:pathLst>
                <a:path w="422">
                  <a:moveTo>
                    <a:pt x="0" y="0"/>
                  </a:moveTo>
                  <a:lnTo>
                    <a:pt x="42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4" name="Freeform 458"/>
            <p:cNvSpPr>
              <a:spLocks/>
            </p:cNvSpPr>
            <p:nvPr/>
          </p:nvSpPr>
          <p:spPr bwMode="auto">
            <a:xfrm>
              <a:off x="8400" y="10982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5" name="Freeform 459"/>
            <p:cNvSpPr>
              <a:spLocks/>
            </p:cNvSpPr>
            <p:nvPr/>
          </p:nvSpPr>
          <p:spPr bwMode="auto">
            <a:xfrm>
              <a:off x="8450" y="10982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6" name="Freeform 460"/>
            <p:cNvSpPr>
              <a:spLocks/>
            </p:cNvSpPr>
            <p:nvPr/>
          </p:nvSpPr>
          <p:spPr bwMode="auto">
            <a:xfrm>
              <a:off x="8918" y="10982"/>
              <a:ext cx="2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</a:cxnLst>
              <a:rect l="0" t="0" r="r" b="b"/>
              <a:pathLst>
                <a:path w="26">
                  <a:moveTo>
                    <a:pt x="0" y="0"/>
                  </a:moveTo>
                  <a:lnTo>
                    <a:pt x="2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7" name="Freeform 461"/>
            <p:cNvSpPr>
              <a:spLocks/>
            </p:cNvSpPr>
            <p:nvPr/>
          </p:nvSpPr>
          <p:spPr bwMode="auto">
            <a:xfrm>
              <a:off x="8400" y="11138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8" name="Freeform 462"/>
            <p:cNvSpPr>
              <a:spLocks/>
            </p:cNvSpPr>
            <p:nvPr/>
          </p:nvSpPr>
          <p:spPr bwMode="auto">
            <a:xfrm>
              <a:off x="8450" y="11138"/>
              <a:ext cx="55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4" y="0"/>
                </a:cxn>
              </a:cxnLst>
              <a:rect l="0" t="0" r="r" b="b"/>
              <a:pathLst>
                <a:path w="554">
                  <a:moveTo>
                    <a:pt x="0" y="0"/>
                  </a:moveTo>
                  <a:lnTo>
                    <a:pt x="55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59" name="Freeform 463"/>
            <p:cNvSpPr>
              <a:spLocks/>
            </p:cNvSpPr>
            <p:nvPr/>
          </p:nvSpPr>
          <p:spPr bwMode="auto">
            <a:xfrm>
              <a:off x="8400" y="11294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0" name="Freeform 464"/>
            <p:cNvSpPr>
              <a:spLocks/>
            </p:cNvSpPr>
            <p:nvPr/>
          </p:nvSpPr>
          <p:spPr bwMode="auto">
            <a:xfrm>
              <a:off x="8450" y="11294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1" name="Freeform 465"/>
            <p:cNvSpPr>
              <a:spLocks/>
            </p:cNvSpPr>
            <p:nvPr/>
          </p:nvSpPr>
          <p:spPr bwMode="auto">
            <a:xfrm>
              <a:off x="8400" y="11450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2" name="Freeform 466"/>
            <p:cNvSpPr>
              <a:spLocks/>
            </p:cNvSpPr>
            <p:nvPr/>
          </p:nvSpPr>
          <p:spPr bwMode="auto">
            <a:xfrm>
              <a:off x="8450" y="11450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3" name="Freeform 467"/>
            <p:cNvSpPr>
              <a:spLocks/>
            </p:cNvSpPr>
            <p:nvPr/>
          </p:nvSpPr>
          <p:spPr bwMode="auto">
            <a:xfrm>
              <a:off x="9074" y="11450"/>
              <a:ext cx="1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</a:cxnLst>
              <a:rect l="0" t="0" r="r" b="b"/>
              <a:pathLst>
                <a:path w="14">
                  <a:moveTo>
                    <a:pt x="0" y="0"/>
                  </a:move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4" name="Freeform 468"/>
            <p:cNvSpPr>
              <a:spLocks/>
            </p:cNvSpPr>
            <p:nvPr/>
          </p:nvSpPr>
          <p:spPr bwMode="auto">
            <a:xfrm>
              <a:off x="8400" y="11606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5" name="Freeform 469"/>
            <p:cNvSpPr>
              <a:spLocks/>
            </p:cNvSpPr>
            <p:nvPr/>
          </p:nvSpPr>
          <p:spPr bwMode="auto">
            <a:xfrm>
              <a:off x="8450" y="11606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6" name="Freeform 470"/>
            <p:cNvSpPr>
              <a:spLocks/>
            </p:cNvSpPr>
            <p:nvPr/>
          </p:nvSpPr>
          <p:spPr bwMode="auto">
            <a:xfrm>
              <a:off x="9074" y="11606"/>
              <a:ext cx="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7" name="Freeform 471"/>
            <p:cNvSpPr>
              <a:spLocks/>
            </p:cNvSpPr>
            <p:nvPr/>
          </p:nvSpPr>
          <p:spPr bwMode="auto">
            <a:xfrm>
              <a:off x="8400" y="11760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8" name="Freeform 472"/>
            <p:cNvSpPr>
              <a:spLocks/>
            </p:cNvSpPr>
            <p:nvPr/>
          </p:nvSpPr>
          <p:spPr bwMode="auto">
            <a:xfrm>
              <a:off x="8450" y="11760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69" name="Freeform 473"/>
            <p:cNvSpPr>
              <a:spLocks/>
            </p:cNvSpPr>
            <p:nvPr/>
          </p:nvSpPr>
          <p:spPr bwMode="auto">
            <a:xfrm>
              <a:off x="9074" y="1176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0" name="Freeform 474"/>
            <p:cNvSpPr>
              <a:spLocks/>
            </p:cNvSpPr>
            <p:nvPr/>
          </p:nvSpPr>
          <p:spPr bwMode="auto">
            <a:xfrm>
              <a:off x="8400" y="1191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1" name="Freeform 475"/>
            <p:cNvSpPr>
              <a:spLocks/>
            </p:cNvSpPr>
            <p:nvPr/>
          </p:nvSpPr>
          <p:spPr bwMode="auto">
            <a:xfrm>
              <a:off x="8450" y="11915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2" name="Freeform 476"/>
            <p:cNvSpPr>
              <a:spLocks/>
            </p:cNvSpPr>
            <p:nvPr/>
          </p:nvSpPr>
          <p:spPr bwMode="auto">
            <a:xfrm>
              <a:off x="9074" y="11915"/>
              <a:ext cx="6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0"/>
                </a:cxn>
              </a:cxnLst>
              <a:rect l="0" t="0" r="r" b="b"/>
              <a:pathLst>
                <a:path w="62">
                  <a:moveTo>
                    <a:pt x="0" y="0"/>
                  </a:move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3" name="Freeform 477"/>
            <p:cNvSpPr>
              <a:spLocks/>
            </p:cNvSpPr>
            <p:nvPr/>
          </p:nvSpPr>
          <p:spPr bwMode="auto">
            <a:xfrm>
              <a:off x="8400" y="12071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4" name="Freeform 478"/>
            <p:cNvSpPr>
              <a:spLocks/>
            </p:cNvSpPr>
            <p:nvPr/>
          </p:nvSpPr>
          <p:spPr bwMode="auto">
            <a:xfrm>
              <a:off x="8450" y="12071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5" name="Freeform 479"/>
            <p:cNvSpPr>
              <a:spLocks/>
            </p:cNvSpPr>
            <p:nvPr/>
          </p:nvSpPr>
          <p:spPr bwMode="auto">
            <a:xfrm>
              <a:off x="9074" y="12071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6" name="Freeform 480"/>
            <p:cNvSpPr>
              <a:spLocks/>
            </p:cNvSpPr>
            <p:nvPr/>
          </p:nvSpPr>
          <p:spPr bwMode="auto">
            <a:xfrm>
              <a:off x="8400" y="12227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7" name="Freeform 481"/>
            <p:cNvSpPr>
              <a:spLocks/>
            </p:cNvSpPr>
            <p:nvPr/>
          </p:nvSpPr>
          <p:spPr bwMode="auto">
            <a:xfrm>
              <a:off x="8450" y="12227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8" name="Freeform 482"/>
            <p:cNvSpPr>
              <a:spLocks/>
            </p:cNvSpPr>
            <p:nvPr/>
          </p:nvSpPr>
          <p:spPr bwMode="auto">
            <a:xfrm>
              <a:off x="9074" y="12227"/>
              <a:ext cx="4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0"/>
                </a:cxn>
              </a:cxnLst>
              <a:rect l="0" t="0" r="r" b="b"/>
              <a:pathLst>
                <a:path w="43">
                  <a:moveTo>
                    <a:pt x="0" y="0"/>
                  </a:moveTo>
                  <a:lnTo>
                    <a:pt x="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79" name="Freeform 483"/>
            <p:cNvSpPr>
              <a:spLocks/>
            </p:cNvSpPr>
            <p:nvPr/>
          </p:nvSpPr>
          <p:spPr bwMode="auto">
            <a:xfrm>
              <a:off x="8400" y="12383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0" name="Freeform 484"/>
            <p:cNvSpPr>
              <a:spLocks/>
            </p:cNvSpPr>
            <p:nvPr/>
          </p:nvSpPr>
          <p:spPr bwMode="auto">
            <a:xfrm>
              <a:off x="8450" y="12383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1" name="Freeform 485"/>
            <p:cNvSpPr>
              <a:spLocks/>
            </p:cNvSpPr>
            <p:nvPr/>
          </p:nvSpPr>
          <p:spPr bwMode="auto">
            <a:xfrm>
              <a:off x="9074" y="12383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2" name="Freeform 486"/>
            <p:cNvSpPr>
              <a:spLocks/>
            </p:cNvSpPr>
            <p:nvPr/>
          </p:nvSpPr>
          <p:spPr bwMode="auto">
            <a:xfrm>
              <a:off x="8491" y="12539"/>
              <a:ext cx="7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3" name="Freeform 487"/>
            <p:cNvSpPr>
              <a:spLocks/>
            </p:cNvSpPr>
            <p:nvPr/>
          </p:nvSpPr>
          <p:spPr bwMode="auto">
            <a:xfrm>
              <a:off x="8606" y="12539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4" name="Freeform 488"/>
            <p:cNvSpPr>
              <a:spLocks/>
            </p:cNvSpPr>
            <p:nvPr/>
          </p:nvSpPr>
          <p:spPr bwMode="auto">
            <a:xfrm>
              <a:off x="8762" y="12695"/>
              <a:ext cx="24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</a:cxnLst>
              <a:rect l="0" t="0" r="r" b="b"/>
              <a:pathLst>
                <a:path w="249">
                  <a:moveTo>
                    <a:pt x="0" y="0"/>
                  </a:moveTo>
                  <a:lnTo>
                    <a:pt x="24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5" name="Freeform 489"/>
            <p:cNvSpPr>
              <a:spLocks/>
            </p:cNvSpPr>
            <p:nvPr/>
          </p:nvSpPr>
          <p:spPr bwMode="auto">
            <a:xfrm>
              <a:off x="8834" y="12851"/>
              <a:ext cx="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6" name="Freeform 490"/>
            <p:cNvSpPr>
              <a:spLocks/>
            </p:cNvSpPr>
            <p:nvPr/>
          </p:nvSpPr>
          <p:spPr bwMode="auto">
            <a:xfrm>
              <a:off x="8918" y="12851"/>
              <a:ext cx="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7" name="Freeform 491"/>
            <p:cNvSpPr>
              <a:spLocks/>
            </p:cNvSpPr>
            <p:nvPr/>
          </p:nvSpPr>
          <p:spPr bwMode="auto">
            <a:xfrm>
              <a:off x="8400" y="1213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8" name="Freeform 492"/>
            <p:cNvSpPr>
              <a:spLocks/>
            </p:cNvSpPr>
            <p:nvPr/>
          </p:nvSpPr>
          <p:spPr bwMode="auto">
            <a:xfrm>
              <a:off x="8400" y="10150"/>
              <a:ext cx="0" cy="1305"/>
            </a:xfrm>
            <a:custGeom>
              <a:avLst/>
              <a:gdLst/>
              <a:ahLst/>
              <a:cxnLst>
                <a:cxn ang="0">
                  <a:pos x="0" y="1304"/>
                </a:cxn>
                <a:cxn ang="0">
                  <a:pos x="0" y="0"/>
                </a:cxn>
              </a:cxnLst>
              <a:rect l="0" t="0" r="r" b="b"/>
              <a:pathLst>
                <a:path h="1305">
                  <a:moveTo>
                    <a:pt x="0" y="130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89" name="Freeform 493"/>
            <p:cNvSpPr>
              <a:spLocks/>
            </p:cNvSpPr>
            <p:nvPr/>
          </p:nvSpPr>
          <p:spPr bwMode="auto">
            <a:xfrm>
              <a:off x="8229" y="1213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0" name="Freeform 494"/>
            <p:cNvSpPr>
              <a:spLocks/>
            </p:cNvSpPr>
            <p:nvPr/>
          </p:nvSpPr>
          <p:spPr bwMode="auto">
            <a:xfrm>
              <a:off x="8229" y="1253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1" name="Freeform 495"/>
            <p:cNvSpPr>
              <a:spLocks/>
            </p:cNvSpPr>
            <p:nvPr/>
          </p:nvSpPr>
          <p:spPr bwMode="auto">
            <a:xfrm>
              <a:off x="8229" y="12134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2" name="Freeform 496"/>
            <p:cNvSpPr>
              <a:spLocks/>
            </p:cNvSpPr>
            <p:nvPr/>
          </p:nvSpPr>
          <p:spPr bwMode="auto">
            <a:xfrm>
              <a:off x="8229" y="1145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3" name="Freeform 497"/>
            <p:cNvSpPr>
              <a:spLocks/>
            </p:cNvSpPr>
            <p:nvPr/>
          </p:nvSpPr>
          <p:spPr bwMode="auto">
            <a:xfrm>
              <a:off x="8229" y="1015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4" name="Freeform 498"/>
            <p:cNvSpPr>
              <a:spLocks/>
            </p:cNvSpPr>
            <p:nvPr/>
          </p:nvSpPr>
          <p:spPr bwMode="auto">
            <a:xfrm>
              <a:off x="8244" y="11299"/>
              <a:ext cx="98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8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5" name="Freeform 499"/>
            <p:cNvSpPr>
              <a:spLocks/>
            </p:cNvSpPr>
            <p:nvPr/>
          </p:nvSpPr>
          <p:spPr bwMode="auto">
            <a:xfrm>
              <a:off x="8229" y="11198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6" name="Freeform 500"/>
            <p:cNvSpPr>
              <a:spLocks/>
            </p:cNvSpPr>
            <p:nvPr/>
          </p:nvSpPr>
          <p:spPr bwMode="auto">
            <a:xfrm>
              <a:off x="8229" y="11100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7" name="Freeform 501"/>
            <p:cNvSpPr>
              <a:spLocks/>
            </p:cNvSpPr>
            <p:nvPr/>
          </p:nvSpPr>
          <p:spPr bwMode="auto">
            <a:xfrm>
              <a:off x="8229" y="11057"/>
              <a:ext cx="56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6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8" name="Freeform 502"/>
            <p:cNvSpPr>
              <a:spLocks/>
            </p:cNvSpPr>
            <p:nvPr/>
          </p:nvSpPr>
          <p:spPr bwMode="auto">
            <a:xfrm>
              <a:off x="8294" y="11057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799" name="Freeform 503"/>
            <p:cNvSpPr>
              <a:spLocks/>
            </p:cNvSpPr>
            <p:nvPr/>
          </p:nvSpPr>
          <p:spPr bwMode="auto">
            <a:xfrm>
              <a:off x="8229" y="1109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0" name="Freeform 504"/>
            <p:cNvSpPr>
              <a:spLocks/>
            </p:cNvSpPr>
            <p:nvPr/>
          </p:nvSpPr>
          <p:spPr bwMode="auto">
            <a:xfrm>
              <a:off x="8229" y="1119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1" name="Freeform 505"/>
            <p:cNvSpPr>
              <a:spLocks/>
            </p:cNvSpPr>
            <p:nvPr/>
          </p:nvSpPr>
          <p:spPr bwMode="auto">
            <a:xfrm>
              <a:off x="8229" y="11292"/>
              <a:ext cx="10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5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2" name="Freeform 506"/>
            <p:cNvSpPr>
              <a:spLocks/>
            </p:cNvSpPr>
            <p:nvPr/>
          </p:nvSpPr>
          <p:spPr bwMode="auto">
            <a:xfrm>
              <a:off x="8229" y="11393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3" name="Freeform 507"/>
            <p:cNvSpPr>
              <a:spLocks/>
            </p:cNvSpPr>
            <p:nvPr/>
          </p:nvSpPr>
          <p:spPr bwMode="auto">
            <a:xfrm>
              <a:off x="8400" y="10766"/>
              <a:ext cx="44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" y="0"/>
                </a:cxn>
              </a:cxnLst>
              <a:rect l="0" t="0" r="r" b="b"/>
              <a:pathLst>
                <a:path w="444">
                  <a:moveTo>
                    <a:pt x="0" y="0"/>
                  </a:moveTo>
                  <a:lnTo>
                    <a:pt x="4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4" name="Freeform 508"/>
            <p:cNvSpPr>
              <a:spLocks/>
            </p:cNvSpPr>
            <p:nvPr/>
          </p:nvSpPr>
          <p:spPr bwMode="auto">
            <a:xfrm>
              <a:off x="8400" y="1065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5" name="Freeform 509"/>
            <p:cNvSpPr>
              <a:spLocks/>
            </p:cNvSpPr>
            <p:nvPr/>
          </p:nvSpPr>
          <p:spPr bwMode="auto">
            <a:xfrm>
              <a:off x="7577" y="13204"/>
              <a:ext cx="133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31" y="0"/>
                </a:cxn>
              </a:cxnLst>
              <a:rect l="0" t="0" r="r" b="b"/>
              <a:pathLst>
                <a:path w="1331">
                  <a:moveTo>
                    <a:pt x="0" y="0"/>
                  </a:moveTo>
                  <a:lnTo>
                    <a:pt x="133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6" name="Freeform 510"/>
            <p:cNvSpPr>
              <a:spLocks/>
            </p:cNvSpPr>
            <p:nvPr/>
          </p:nvSpPr>
          <p:spPr bwMode="auto">
            <a:xfrm>
              <a:off x="7577" y="13033"/>
              <a:ext cx="65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52" y="0"/>
                </a:cxn>
              </a:cxnLst>
              <a:rect l="0" t="0" r="r" b="b"/>
              <a:pathLst>
                <a:path w="652">
                  <a:moveTo>
                    <a:pt x="0" y="0"/>
                  </a:moveTo>
                  <a:lnTo>
                    <a:pt x="6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7" name="Freeform 511"/>
            <p:cNvSpPr>
              <a:spLocks/>
            </p:cNvSpPr>
            <p:nvPr/>
          </p:nvSpPr>
          <p:spPr bwMode="auto">
            <a:xfrm>
              <a:off x="7577" y="13033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8" name="Freeform 512"/>
            <p:cNvSpPr>
              <a:spLocks/>
            </p:cNvSpPr>
            <p:nvPr/>
          </p:nvSpPr>
          <p:spPr bwMode="auto">
            <a:xfrm>
              <a:off x="8762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09" name="Freeform 513"/>
            <p:cNvSpPr>
              <a:spLocks/>
            </p:cNvSpPr>
            <p:nvPr/>
          </p:nvSpPr>
          <p:spPr bwMode="auto">
            <a:xfrm>
              <a:off x="8606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0" name="Freeform 514"/>
            <p:cNvSpPr>
              <a:spLocks/>
            </p:cNvSpPr>
            <p:nvPr/>
          </p:nvSpPr>
          <p:spPr bwMode="auto">
            <a:xfrm>
              <a:off x="8450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1" name="Freeform 515"/>
            <p:cNvSpPr>
              <a:spLocks/>
            </p:cNvSpPr>
            <p:nvPr/>
          </p:nvSpPr>
          <p:spPr bwMode="auto">
            <a:xfrm>
              <a:off x="8400" y="13007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2" name="Freeform 516"/>
            <p:cNvSpPr>
              <a:spLocks/>
            </p:cNvSpPr>
            <p:nvPr/>
          </p:nvSpPr>
          <p:spPr bwMode="auto">
            <a:xfrm>
              <a:off x="8450" y="13007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3" name="Freeform 517"/>
            <p:cNvSpPr>
              <a:spLocks/>
            </p:cNvSpPr>
            <p:nvPr/>
          </p:nvSpPr>
          <p:spPr bwMode="auto">
            <a:xfrm>
              <a:off x="8400" y="12983"/>
              <a:ext cx="0" cy="221"/>
            </a:xfrm>
            <a:custGeom>
              <a:avLst/>
              <a:gdLst/>
              <a:ahLst/>
              <a:cxnLst>
                <a:cxn ang="0">
                  <a:pos x="0" y="220"/>
                </a:cxn>
                <a:cxn ang="0">
                  <a:pos x="0" y="0"/>
                </a:cxn>
              </a:cxnLst>
              <a:rect l="0" t="0" r="r" b="b"/>
              <a:pathLst>
                <a:path h="221">
                  <a:moveTo>
                    <a:pt x="0" y="22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4" name="Freeform 518"/>
            <p:cNvSpPr>
              <a:spLocks/>
            </p:cNvSpPr>
            <p:nvPr/>
          </p:nvSpPr>
          <p:spPr bwMode="auto">
            <a:xfrm>
              <a:off x="8229" y="12983"/>
              <a:ext cx="0" cy="50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0"/>
                </a:cxn>
              </a:cxnLst>
              <a:rect l="0" t="0" r="r" b="b"/>
              <a:pathLst>
                <a:path h="50">
                  <a:moveTo>
                    <a:pt x="0" y="5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5" name="Freeform 519"/>
            <p:cNvSpPr>
              <a:spLocks/>
            </p:cNvSpPr>
            <p:nvPr/>
          </p:nvSpPr>
          <p:spPr bwMode="auto">
            <a:xfrm>
              <a:off x="8229" y="12983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6" name="Freeform 520"/>
            <p:cNvSpPr>
              <a:spLocks/>
            </p:cNvSpPr>
            <p:nvPr/>
          </p:nvSpPr>
          <p:spPr bwMode="auto">
            <a:xfrm>
              <a:off x="8299" y="13103"/>
              <a:ext cx="43" cy="4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43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7" name="Freeform 521"/>
            <p:cNvSpPr>
              <a:spLocks/>
            </p:cNvSpPr>
            <p:nvPr/>
          </p:nvSpPr>
          <p:spPr bwMode="auto">
            <a:xfrm>
              <a:off x="8198" y="1303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8" name="Freeform 522"/>
            <p:cNvSpPr>
              <a:spLocks/>
            </p:cNvSpPr>
            <p:nvPr/>
          </p:nvSpPr>
          <p:spPr bwMode="auto">
            <a:xfrm>
              <a:off x="8098" y="13033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19" name="Freeform 523"/>
            <p:cNvSpPr>
              <a:spLocks/>
            </p:cNvSpPr>
            <p:nvPr/>
          </p:nvSpPr>
          <p:spPr bwMode="auto">
            <a:xfrm>
              <a:off x="8002" y="13033"/>
              <a:ext cx="110" cy="10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0" y="107"/>
                </a:cxn>
              </a:cxnLst>
              <a:rect l="0" t="0" r="r" b="b"/>
              <a:pathLst>
                <a:path w="110" h="108">
                  <a:moveTo>
                    <a:pt x="110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0" name="Freeform 524"/>
            <p:cNvSpPr>
              <a:spLocks/>
            </p:cNvSpPr>
            <p:nvPr/>
          </p:nvSpPr>
          <p:spPr bwMode="auto">
            <a:xfrm>
              <a:off x="8002" y="13033"/>
              <a:ext cx="9" cy="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1" name="Freeform 525"/>
            <p:cNvSpPr>
              <a:spLocks/>
            </p:cNvSpPr>
            <p:nvPr/>
          </p:nvSpPr>
          <p:spPr bwMode="auto">
            <a:xfrm>
              <a:off x="8268" y="13033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2" name="Freeform 526"/>
            <p:cNvSpPr>
              <a:spLocks/>
            </p:cNvSpPr>
            <p:nvPr/>
          </p:nvSpPr>
          <p:spPr bwMode="auto">
            <a:xfrm>
              <a:off x="8167" y="1303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3" name="Freeform 527"/>
            <p:cNvSpPr>
              <a:spLocks/>
            </p:cNvSpPr>
            <p:nvPr/>
          </p:nvSpPr>
          <p:spPr bwMode="auto">
            <a:xfrm>
              <a:off x="8066" y="13033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4" name="Freeform 528"/>
            <p:cNvSpPr>
              <a:spLocks/>
            </p:cNvSpPr>
            <p:nvPr/>
          </p:nvSpPr>
          <p:spPr bwMode="auto">
            <a:xfrm>
              <a:off x="8002" y="13069"/>
              <a:ext cx="79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79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5" name="Freeform 529"/>
            <p:cNvSpPr>
              <a:spLocks/>
            </p:cNvSpPr>
            <p:nvPr/>
          </p:nvSpPr>
          <p:spPr bwMode="auto">
            <a:xfrm>
              <a:off x="8400" y="13091"/>
              <a:ext cx="44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" y="0"/>
                </a:cxn>
              </a:cxnLst>
              <a:rect l="0" t="0" r="r" b="b"/>
              <a:pathLst>
                <a:path w="444">
                  <a:moveTo>
                    <a:pt x="0" y="0"/>
                  </a:moveTo>
                  <a:lnTo>
                    <a:pt x="4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6" name="Freeform 530"/>
            <p:cNvSpPr>
              <a:spLocks/>
            </p:cNvSpPr>
            <p:nvPr/>
          </p:nvSpPr>
          <p:spPr bwMode="auto">
            <a:xfrm>
              <a:off x="8908" y="10654"/>
              <a:ext cx="312" cy="2550"/>
            </a:xfrm>
            <a:custGeom>
              <a:avLst/>
              <a:gdLst/>
              <a:ahLst/>
              <a:cxnLst>
                <a:cxn ang="0">
                  <a:pos x="0" y="2549"/>
                </a:cxn>
                <a:cxn ang="0">
                  <a:pos x="71" y="2401"/>
                </a:cxn>
                <a:cxn ang="0">
                  <a:pos x="134" y="2247"/>
                </a:cxn>
                <a:cxn ang="0">
                  <a:pos x="189" y="2091"/>
                </a:cxn>
                <a:cxn ang="0">
                  <a:pos x="232" y="1930"/>
                </a:cxn>
                <a:cxn ang="0">
                  <a:pos x="266" y="1770"/>
                </a:cxn>
                <a:cxn ang="0">
                  <a:pos x="292" y="1604"/>
                </a:cxn>
                <a:cxn ang="0">
                  <a:pos x="307" y="1441"/>
                </a:cxn>
                <a:cxn ang="0">
                  <a:pos x="311" y="1276"/>
                </a:cxn>
                <a:cxn ang="0">
                  <a:pos x="307" y="1110"/>
                </a:cxn>
                <a:cxn ang="0">
                  <a:pos x="292" y="945"/>
                </a:cxn>
                <a:cxn ang="0">
                  <a:pos x="266" y="781"/>
                </a:cxn>
                <a:cxn ang="0">
                  <a:pos x="232" y="618"/>
                </a:cxn>
                <a:cxn ang="0">
                  <a:pos x="189" y="460"/>
                </a:cxn>
                <a:cxn ang="0">
                  <a:pos x="134" y="302"/>
                </a:cxn>
                <a:cxn ang="0">
                  <a:pos x="71" y="148"/>
                </a:cxn>
                <a:cxn ang="0">
                  <a:pos x="0" y="0"/>
                </a:cxn>
              </a:cxnLst>
              <a:rect l="0" t="0" r="r" b="b"/>
              <a:pathLst>
                <a:path w="312" h="2550">
                  <a:moveTo>
                    <a:pt x="0" y="2549"/>
                  </a:moveTo>
                  <a:lnTo>
                    <a:pt x="71" y="2401"/>
                  </a:lnTo>
                  <a:lnTo>
                    <a:pt x="134" y="2247"/>
                  </a:lnTo>
                  <a:lnTo>
                    <a:pt x="189" y="2091"/>
                  </a:lnTo>
                  <a:lnTo>
                    <a:pt x="232" y="1930"/>
                  </a:lnTo>
                  <a:lnTo>
                    <a:pt x="266" y="1770"/>
                  </a:lnTo>
                  <a:lnTo>
                    <a:pt x="292" y="1604"/>
                  </a:lnTo>
                  <a:lnTo>
                    <a:pt x="307" y="1441"/>
                  </a:lnTo>
                  <a:lnTo>
                    <a:pt x="311" y="1276"/>
                  </a:lnTo>
                  <a:lnTo>
                    <a:pt x="307" y="1110"/>
                  </a:lnTo>
                  <a:lnTo>
                    <a:pt x="292" y="945"/>
                  </a:lnTo>
                  <a:lnTo>
                    <a:pt x="266" y="781"/>
                  </a:lnTo>
                  <a:lnTo>
                    <a:pt x="232" y="618"/>
                  </a:lnTo>
                  <a:lnTo>
                    <a:pt x="189" y="460"/>
                  </a:lnTo>
                  <a:lnTo>
                    <a:pt x="134" y="302"/>
                  </a:lnTo>
                  <a:lnTo>
                    <a:pt x="71" y="148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7" name="Freeform 531"/>
            <p:cNvSpPr>
              <a:spLocks/>
            </p:cNvSpPr>
            <p:nvPr/>
          </p:nvSpPr>
          <p:spPr bwMode="auto">
            <a:xfrm>
              <a:off x="8844" y="10766"/>
              <a:ext cx="292" cy="2325"/>
            </a:xfrm>
            <a:custGeom>
              <a:avLst/>
              <a:gdLst/>
              <a:ahLst/>
              <a:cxnLst>
                <a:cxn ang="0">
                  <a:pos x="0" y="2324"/>
                </a:cxn>
                <a:cxn ang="0">
                  <a:pos x="67" y="2187"/>
                </a:cxn>
                <a:cxn ang="0">
                  <a:pos x="127" y="2048"/>
                </a:cxn>
                <a:cxn ang="0">
                  <a:pos x="177" y="1906"/>
                </a:cxn>
                <a:cxn ang="0">
                  <a:pos x="218" y="1760"/>
                </a:cxn>
                <a:cxn ang="0">
                  <a:pos x="249" y="1614"/>
                </a:cxn>
                <a:cxn ang="0">
                  <a:pos x="273" y="1463"/>
                </a:cxn>
                <a:cxn ang="0">
                  <a:pos x="287" y="1314"/>
                </a:cxn>
                <a:cxn ang="0">
                  <a:pos x="292" y="1163"/>
                </a:cxn>
                <a:cxn ang="0">
                  <a:pos x="287" y="1012"/>
                </a:cxn>
                <a:cxn ang="0">
                  <a:pos x="273" y="861"/>
                </a:cxn>
                <a:cxn ang="0">
                  <a:pos x="249" y="710"/>
                </a:cxn>
                <a:cxn ang="0">
                  <a:pos x="218" y="563"/>
                </a:cxn>
                <a:cxn ang="0">
                  <a:pos x="177" y="417"/>
                </a:cxn>
                <a:cxn ang="0">
                  <a:pos x="127" y="275"/>
                </a:cxn>
                <a:cxn ang="0">
                  <a:pos x="67" y="136"/>
                </a:cxn>
                <a:cxn ang="0">
                  <a:pos x="0" y="0"/>
                </a:cxn>
              </a:cxnLst>
              <a:rect l="0" t="0" r="r" b="b"/>
              <a:pathLst>
                <a:path w="292" h="2325">
                  <a:moveTo>
                    <a:pt x="0" y="2324"/>
                  </a:moveTo>
                  <a:lnTo>
                    <a:pt x="67" y="2187"/>
                  </a:lnTo>
                  <a:lnTo>
                    <a:pt x="127" y="2048"/>
                  </a:lnTo>
                  <a:lnTo>
                    <a:pt x="177" y="1906"/>
                  </a:lnTo>
                  <a:lnTo>
                    <a:pt x="218" y="1760"/>
                  </a:lnTo>
                  <a:lnTo>
                    <a:pt x="249" y="1614"/>
                  </a:lnTo>
                  <a:lnTo>
                    <a:pt x="273" y="1463"/>
                  </a:lnTo>
                  <a:lnTo>
                    <a:pt x="287" y="1314"/>
                  </a:lnTo>
                  <a:lnTo>
                    <a:pt x="292" y="1163"/>
                  </a:lnTo>
                  <a:lnTo>
                    <a:pt x="287" y="1012"/>
                  </a:lnTo>
                  <a:lnTo>
                    <a:pt x="273" y="861"/>
                  </a:lnTo>
                  <a:lnTo>
                    <a:pt x="249" y="710"/>
                  </a:lnTo>
                  <a:lnTo>
                    <a:pt x="218" y="563"/>
                  </a:lnTo>
                  <a:lnTo>
                    <a:pt x="177" y="417"/>
                  </a:lnTo>
                  <a:lnTo>
                    <a:pt x="127" y="275"/>
                  </a:lnTo>
                  <a:lnTo>
                    <a:pt x="67" y="136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8" name="Freeform 532"/>
            <p:cNvSpPr>
              <a:spLocks/>
            </p:cNvSpPr>
            <p:nvPr/>
          </p:nvSpPr>
          <p:spPr bwMode="auto">
            <a:xfrm>
              <a:off x="5991" y="10867"/>
              <a:ext cx="12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4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12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29" name="Freeform 533"/>
            <p:cNvSpPr>
              <a:spLocks/>
            </p:cNvSpPr>
            <p:nvPr/>
          </p:nvSpPr>
          <p:spPr bwMode="auto">
            <a:xfrm>
              <a:off x="6015" y="10541"/>
              <a:ext cx="32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3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lnTo>
                    <a:pt x="31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0" name="Freeform 534"/>
            <p:cNvSpPr>
              <a:spLocks/>
            </p:cNvSpPr>
            <p:nvPr/>
          </p:nvSpPr>
          <p:spPr bwMode="auto">
            <a:xfrm>
              <a:off x="5991" y="10541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1" name="Freeform 535"/>
            <p:cNvSpPr>
              <a:spLocks/>
            </p:cNvSpPr>
            <p:nvPr/>
          </p:nvSpPr>
          <p:spPr bwMode="auto">
            <a:xfrm>
              <a:off x="5991" y="11498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2" name="Freeform 536"/>
            <p:cNvSpPr>
              <a:spLocks/>
            </p:cNvSpPr>
            <p:nvPr/>
          </p:nvSpPr>
          <p:spPr bwMode="auto">
            <a:xfrm>
              <a:off x="5991" y="1157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3" name="Freeform 537"/>
            <p:cNvSpPr>
              <a:spLocks/>
            </p:cNvSpPr>
            <p:nvPr/>
          </p:nvSpPr>
          <p:spPr bwMode="auto">
            <a:xfrm>
              <a:off x="5991" y="11709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4" name="Freeform 538"/>
            <p:cNvSpPr>
              <a:spLocks/>
            </p:cNvSpPr>
            <p:nvPr/>
          </p:nvSpPr>
          <p:spPr bwMode="auto">
            <a:xfrm>
              <a:off x="5991" y="11779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5" name="Freeform 539"/>
            <p:cNvSpPr>
              <a:spLocks/>
            </p:cNvSpPr>
            <p:nvPr/>
          </p:nvSpPr>
          <p:spPr bwMode="auto">
            <a:xfrm>
              <a:off x="5991" y="1192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6" name="Freeform 540"/>
            <p:cNvSpPr>
              <a:spLocks/>
            </p:cNvSpPr>
            <p:nvPr/>
          </p:nvSpPr>
          <p:spPr bwMode="auto">
            <a:xfrm>
              <a:off x="5991" y="1199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7" name="Freeform 541"/>
            <p:cNvSpPr>
              <a:spLocks/>
            </p:cNvSpPr>
            <p:nvPr/>
          </p:nvSpPr>
          <p:spPr bwMode="auto">
            <a:xfrm>
              <a:off x="5991" y="12129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8" name="Freeform 542"/>
            <p:cNvSpPr>
              <a:spLocks/>
            </p:cNvSpPr>
            <p:nvPr/>
          </p:nvSpPr>
          <p:spPr bwMode="auto">
            <a:xfrm>
              <a:off x="5991" y="1220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39" name="Freeform 543"/>
            <p:cNvSpPr>
              <a:spLocks/>
            </p:cNvSpPr>
            <p:nvPr/>
          </p:nvSpPr>
          <p:spPr bwMode="auto">
            <a:xfrm>
              <a:off x="5991" y="12340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0" name="Freeform 544"/>
            <p:cNvSpPr>
              <a:spLocks/>
            </p:cNvSpPr>
            <p:nvPr/>
          </p:nvSpPr>
          <p:spPr bwMode="auto">
            <a:xfrm>
              <a:off x="5963" y="12381"/>
              <a:ext cx="84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6"/>
                </a:cxn>
              </a:cxnLst>
              <a:rect l="0" t="0" r="r" b="b"/>
              <a:pathLst>
                <a:path w="84" h="86">
                  <a:moveTo>
                    <a:pt x="0" y="0"/>
                  </a:moveTo>
                  <a:lnTo>
                    <a:pt x="83" y="8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1" name="Freeform 545"/>
            <p:cNvSpPr>
              <a:spLocks/>
            </p:cNvSpPr>
            <p:nvPr/>
          </p:nvSpPr>
          <p:spPr bwMode="auto">
            <a:xfrm>
              <a:off x="5824" y="12381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2" name="Freeform 546"/>
            <p:cNvSpPr>
              <a:spLocks/>
            </p:cNvSpPr>
            <p:nvPr/>
          </p:nvSpPr>
          <p:spPr bwMode="auto">
            <a:xfrm>
              <a:off x="5752" y="12381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3" name="Freeform 547"/>
            <p:cNvSpPr>
              <a:spLocks/>
            </p:cNvSpPr>
            <p:nvPr/>
          </p:nvSpPr>
          <p:spPr bwMode="auto">
            <a:xfrm>
              <a:off x="5612" y="12381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4" name="Freeform 548"/>
            <p:cNvSpPr>
              <a:spLocks/>
            </p:cNvSpPr>
            <p:nvPr/>
          </p:nvSpPr>
          <p:spPr bwMode="auto">
            <a:xfrm>
              <a:off x="5543" y="12381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5" name="Freeform 549"/>
            <p:cNvSpPr>
              <a:spLocks/>
            </p:cNvSpPr>
            <p:nvPr/>
          </p:nvSpPr>
          <p:spPr bwMode="auto">
            <a:xfrm>
              <a:off x="5481" y="12438"/>
              <a:ext cx="51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0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6" name="Freeform 550"/>
            <p:cNvSpPr>
              <a:spLocks/>
            </p:cNvSpPr>
            <p:nvPr/>
          </p:nvSpPr>
          <p:spPr bwMode="auto">
            <a:xfrm>
              <a:off x="5481" y="12381"/>
              <a:ext cx="51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0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7" name="Freeform 551"/>
            <p:cNvSpPr>
              <a:spLocks/>
            </p:cNvSpPr>
            <p:nvPr/>
          </p:nvSpPr>
          <p:spPr bwMode="auto">
            <a:xfrm>
              <a:off x="5991" y="1255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8" name="Freeform 552"/>
            <p:cNvSpPr>
              <a:spLocks/>
            </p:cNvSpPr>
            <p:nvPr/>
          </p:nvSpPr>
          <p:spPr bwMode="auto">
            <a:xfrm>
              <a:off x="5991" y="12621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49" name="Freeform 553"/>
            <p:cNvSpPr>
              <a:spLocks/>
            </p:cNvSpPr>
            <p:nvPr/>
          </p:nvSpPr>
          <p:spPr bwMode="auto">
            <a:xfrm>
              <a:off x="5991" y="12760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0" name="Freeform 554"/>
            <p:cNvSpPr>
              <a:spLocks/>
            </p:cNvSpPr>
            <p:nvPr/>
          </p:nvSpPr>
          <p:spPr bwMode="auto">
            <a:xfrm>
              <a:off x="5991" y="12832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1" name="Freeform 555"/>
            <p:cNvSpPr>
              <a:spLocks/>
            </p:cNvSpPr>
            <p:nvPr/>
          </p:nvSpPr>
          <p:spPr bwMode="auto">
            <a:xfrm>
              <a:off x="5991" y="12971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2" name="Freeform 556"/>
            <p:cNvSpPr>
              <a:spLocks/>
            </p:cNvSpPr>
            <p:nvPr/>
          </p:nvSpPr>
          <p:spPr bwMode="auto">
            <a:xfrm>
              <a:off x="5991" y="13033"/>
              <a:ext cx="6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8" y="0"/>
                </a:cxn>
              </a:cxnLst>
              <a:rect l="0" t="0" r="r" b="b"/>
              <a:pathLst>
                <a:path w="679">
                  <a:moveTo>
                    <a:pt x="0" y="0"/>
                  </a:moveTo>
                  <a:lnTo>
                    <a:pt x="67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3" name="Freeform 557"/>
            <p:cNvSpPr>
              <a:spLocks/>
            </p:cNvSpPr>
            <p:nvPr/>
          </p:nvSpPr>
          <p:spPr bwMode="auto">
            <a:xfrm>
              <a:off x="5622" y="13714"/>
              <a:ext cx="54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9" y="0"/>
                </a:cxn>
              </a:cxnLst>
              <a:rect l="0" t="0" r="r" b="b"/>
              <a:pathLst>
                <a:path w="540">
                  <a:moveTo>
                    <a:pt x="0" y="0"/>
                  </a:moveTo>
                  <a:lnTo>
                    <a:pt x="53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4" name="Freeform 558"/>
            <p:cNvSpPr>
              <a:spLocks/>
            </p:cNvSpPr>
            <p:nvPr/>
          </p:nvSpPr>
          <p:spPr bwMode="auto">
            <a:xfrm>
              <a:off x="5622" y="13544"/>
              <a:ext cx="36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9" y="0"/>
                </a:cxn>
              </a:cxnLst>
              <a:rect l="0" t="0" r="r" b="b"/>
              <a:pathLst>
                <a:path w="369">
                  <a:moveTo>
                    <a:pt x="0" y="0"/>
                  </a:moveTo>
                  <a:lnTo>
                    <a:pt x="36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5" name="Freeform 559"/>
            <p:cNvSpPr>
              <a:spLocks/>
            </p:cNvSpPr>
            <p:nvPr/>
          </p:nvSpPr>
          <p:spPr bwMode="auto">
            <a:xfrm>
              <a:off x="5622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6" name="Freeform 560"/>
            <p:cNvSpPr>
              <a:spLocks/>
            </p:cNvSpPr>
            <p:nvPr/>
          </p:nvSpPr>
          <p:spPr bwMode="auto">
            <a:xfrm>
              <a:off x="6162" y="1320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7" name="Freeform 561"/>
            <p:cNvSpPr>
              <a:spLocks/>
            </p:cNvSpPr>
            <p:nvPr/>
          </p:nvSpPr>
          <p:spPr bwMode="auto">
            <a:xfrm>
              <a:off x="6162" y="13204"/>
              <a:ext cx="0" cy="510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0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8" name="Freeform 562"/>
            <p:cNvSpPr>
              <a:spLocks/>
            </p:cNvSpPr>
            <p:nvPr/>
          </p:nvSpPr>
          <p:spPr bwMode="auto">
            <a:xfrm>
              <a:off x="5991" y="12438"/>
              <a:ext cx="0" cy="1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05"/>
                </a:cxn>
              </a:cxnLst>
              <a:rect l="0" t="0" r="r" b="b"/>
              <a:pathLst>
                <a:path h="1106">
                  <a:moveTo>
                    <a:pt x="0" y="0"/>
                  </a:moveTo>
                  <a:lnTo>
                    <a:pt x="0" y="110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59" name="Freeform 563"/>
            <p:cNvSpPr>
              <a:spLocks/>
            </p:cNvSpPr>
            <p:nvPr/>
          </p:nvSpPr>
          <p:spPr bwMode="auto">
            <a:xfrm>
              <a:off x="6670" y="13033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0" name="Freeform 564"/>
            <p:cNvSpPr>
              <a:spLocks/>
            </p:cNvSpPr>
            <p:nvPr/>
          </p:nvSpPr>
          <p:spPr bwMode="auto">
            <a:xfrm>
              <a:off x="6085" y="13638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1" name="Freeform 565"/>
            <p:cNvSpPr>
              <a:spLocks/>
            </p:cNvSpPr>
            <p:nvPr/>
          </p:nvSpPr>
          <p:spPr bwMode="auto">
            <a:xfrm>
              <a:off x="5991" y="135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2" name="Freeform 566"/>
            <p:cNvSpPr>
              <a:spLocks/>
            </p:cNvSpPr>
            <p:nvPr/>
          </p:nvSpPr>
          <p:spPr bwMode="auto">
            <a:xfrm>
              <a:off x="5991" y="134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3" name="Freeform 567"/>
            <p:cNvSpPr>
              <a:spLocks/>
            </p:cNvSpPr>
            <p:nvPr/>
          </p:nvSpPr>
          <p:spPr bwMode="auto">
            <a:xfrm>
              <a:off x="5991" y="13338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4" name="Freeform 568"/>
            <p:cNvSpPr>
              <a:spLocks/>
            </p:cNvSpPr>
            <p:nvPr/>
          </p:nvSpPr>
          <p:spPr bwMode="auto">
            <a:xfrm>
              <a:off x="5991" y="132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5" name="Freeform 569"/>
            <p:cNvSpPr>
              <a:spLocks/>
            </p:cNvSpPr>
            <p:nvPr/>
          </p:nvSpPr>
          <p:spPr bwMode="auto">
            <a:xfrm>
              <a:off x="5991" y="1313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6" name="Freeform 570"/>
            <p:cNvSpPr>
              <a:spLocks/>
            </p:cNvSpPr>
            <p:nvPr/>
          </p:nvSpPr>
          <p:spPr bwMode="auto">
            <a:xfrm>
              <a:off x="5991" y="130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7" name="Freeform 571"/>
            <p:cNvSpPr>
              <a:spLocks/>
            </p:cNvSpPr>
            <p:nvPr/>
          </p:nvSpPr>
          <p:spPr bwMode="auto">
            <a:xfrm>
              <a:off x="5991" y="13033"/>
              <a:ext cx="17" cy="1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8" name="Freeform 572"/>
            <p:cNvSpPr>
              <a:spLocks/>
            </p:cNvSpPr>
            <p:nvPr/>
          </p:nvSpPr>
          <p:spPr bwMode="auto">
            <a:xfrm>
              <a:off x="6063" y="13033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69" name="Freeform 573"/>
            <p:cNvSpPr>
              <a:spLocks/>
            </p:cNvSpPr>
            <p:nvPr/>
          </p:nvSpPr>
          <p:spPr bwMode="auto">
            <a:xfrm>
              <a:off x="5991" y="130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0" name="Freeform 574"/>
            <p:cNvSpPr>
              <a:spLocks/>
            </p:cNvSpPr>
            <p:nvPr/>
          </p:nvSpPr>
          <p:spPr bwMode="auto">
            <a:xfrm>
              <a:off x="5991" y="13160"/>
              <a:ext cx="113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1" name="Freeform 575"/>
            <p:cNvSpPr>
              <a:spLocks/>
            </p:cNvSpPr>
            <p:nvPr/>
          </p:nvSpPr>
          <p:spPr bwMode="auto">
            <a:xfrm>
              <a:off x="5991" y="13261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2" name="Freeform 576"/>
            <p:cNvSpPr>
              <a:spLocks/>
            </p:cNvSpPr>
            <p:nvPr/>
          </p:nvSpPr>
          <p:spPr bwMode="auto">
            <a:xfrm>
              <a:off x="5991" y="133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3" name="Freeform 577"/>
            <p:cNvSpPr>
              <a:spLocks/>
            </p:cNvSpPr>
            <p:nvPr/>
          </p:nvSpPr>
          <p:spPr bwMode="auto">
            <a:xfrm>
              <a:off x="5991" y="1346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4" name="Freeform 578"/>
            <p:cNvSpPr>
              <a:spLocks/>
            </p:cNvSpPr>
            <p:nvPr/>
          </p:nvSpPr>
          <p:spPr bwMode="auto">
            <a:xfrm>
              <a:off x="5991" y="13561"/>
              <a:ext cx="9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4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5" name="Freeform 579"/>
            <p:cNvSpPr>
              <a:spLocks/>
            </p:cNvSpPr>
            <p:nvPr/>
          </p:nvSpPr>
          <p:spPr bwMode="auto">
            <a:xfrm>
              <a:off x="6023" y="11390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6" name="Freeform 580"/>
            <p:cNvSpPr>
              <a:spLocks/>
            </p:cNvSpPr>
            <p:nvPr/>
          </p:nvSpPr>
          <p:spPr bwMode="auto">
            <a:xfrm>
              <a:off x="5991" y="11390"/>
              <a:ext cx="0" cy="991"/>
            </a:xfrm>
            <a:custGeom>
              <a:avLst/>
              <a:gdLst/>
              <a:ahLst/>
              <a:cxnLst>
                <a:cxn ang="0">
                  <a:pos x="0" y="990"/>
                </a:cxn>
                <a:cxn ang="0">
                  <a:pos x="0" y="0"/>
                </a:cxn>
              </a:cxnLst>
              <a:rect l="0" t="0" r="r" b="b"/>
              <a:pathLst>
                <a:path h="991">
                  <a:moveTo>
                    <a:pt x="0" y="99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7" name="Freeform 581"/>
            <p:cNvSpPr>
              <a:spLocks/>
            </p:cNvSpPr>
            <p:nvPr/>
          </p:nvSpPr>
          <p:spPr bwMode="auto">
            <a:xfrm>
              <a:off x="6047" y="11390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8" name="Freeform 582"/>
            <p:cNvSpPr>
              <a:spLocks/>
            </p:cNvSpPr>
            <p:nvPr/>
          </p:nvSpPr>
          <p:spPr bwMode="auto">
            <a:xfrm>
              <a:off x="6047" y="10766"/>
              <a:ext cx="0" cy="116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0" y="0"/>
                </a:cxn>
              </a:cxnLst>
              <a:rect l="0" t="0" r="r" b="b"/>
              <a:pathLst>
                <a:path h="116">
                  <a:moveTo>
                    <a:pt x="0" y="11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79" name="Rectangle 583"/>
            <p:cNvSpPr>
              <a:spLocks/>
            </p:cNvSpPr>
            <p:nvPr/>
          </p:nvSpPr>
          <p:spPr bwMode="auto">
            <a:xfrm>
              <a:off x="8229" y="11057"/>
              <a:ext cx="112" cy="340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0" name="Rectangle 584"/>
            <p:cNvSpPr>
              <a:spLocks/>
            </p:cNvSpPr>
            <p:nvPr/>
          </p:nvSpPr>
          <p:spPr bwMode="auto">
            <a:xfrm>
              <a:off x="8002" y="13033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1" name="Freeform 585"/>
            <p:cNvSpPr>
              <a:spLocks/>
            </p:cNvSpPr>
            <p:nvPr/>
          </p:nvSpPr>
          <p:spPr bwMode="auto">
            <a:xfrm>
              <a:off x="6644" y="1003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2" name="Freeform 586"/>
            <p:cNvSpPr>
              <a:spLocks/>
            </p:cNvSpPr>
            <p:nvPr/>
          </p:nvSpPr>
          <p:spPr bwMode="auto">
            <a:xfrm>
              <a:off x="5991" y="10882"/>
              <a:ext cx="56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3" name="Freeform 587"/>
            <p:cNvSpPr>
              <a:spLocks/>
            </p:cNvSpPr>
            <p:nvPr/>
          </p:nvSpPr>
          <p:spPr bwMode="auto">
            <a:xfrm>
              <a:off x="5991" y="11390"/>
              <a:ext cx="56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4" name="Freeform 588"/>
            <p:cNvSpPr>
              <a:spLocks/>
            </p:cNvSpPr>
            <p:nvPr/>
          </p:nvSpPr>
          <p:spPr bwMode="auto">
            <a:xfrm>
              <a:off x="5085" y="1238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5" name="Freeform 589"/>
            <p:cNvSpPr>
              <a:spLocks/>
            </p:cNvSpPr>
            <p:nvPr/>
          </p:nvSpPr>
          <p:spPr bwMode="auto">
            <a:xfrm>
              <a:off x="5481" y="1238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6" name="Rectangle 590"/>
            <p:cNvSpPr>
              <a:spLocks/>
            </p:cNvSpPr>
            <p:nvPr/>
          </p:nvSpPr>
          <p:spPr bwMode="auto">
            <a:xfrm>
              <a:off x="4404" y="8955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7" name="Freeform 591"/>
            <p:cNvSpPr>
              <a:spLocks/>
            </p:cNvSpPr>
            <p:nvPr/>
          </p:nvSpPr>
          <p:spPr bwMode="auto">
            <a:xfrm>
              <a:off x="4404" y="9577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8" name="Rectangle 592"/>
            <p:cNvSpPr>
              <a:spLocks/>
            </p:cNvSpPr>
            <p:nvPr/>
          </p:nvSpPr>
          <p:spPr bwMode="auto">
            <a:xfrm>
              <a:off x="4972" y="11220"/>
              <a:ext cx="338" cy="115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89" name="Freeform 593"/>
            <p:cNvSpPr>
              <a:spLocks/>
            </p:cNvSpPr>
            <p:nvPr/>
          </p:nvSpPr>
          <p:spPr bwMode="auto">
            <a:xfrm>
              <a:off x="4972" y="11843"/>
              <a:ext cx="55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5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0" name="Freeform 594"/>
            <p:cNvSpPr>
              <a:spLocks/>
            </p:cNvSpPr>
            <p:nvPr/>
          </p:nvSpPr>
          <p:spPr bwMode="auto">
            <a:xfrm>
              <a:off x="5991" y="10541"/>
              <a:ext cx="56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  <a:cxn ang="0">
                  <a:pos x="55" y="170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55" y="0"/>
                  </a:lnTo>
                  <a:lnTo>
                    <a:pt x="55" y="17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1" name="Freeform 595"/>
            <p:cNvSpPr>
              <a:spLocks/>
            </p:cNvSpPr>
            <p:nvPr/>
          </p:nvSpPr>
          <p:spPr bwMode="auto">
            <a:xfrm>
              <a:off x="5085" y="12438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2" name="Freeform 596"/>
            <p:cNvSpPr>
              <a:spLocks/>
            </p:cNvSpPr>
            <p:nvPr/>
          </p:nvSpPr>
          <p:spPr bwMode="auto">
            <a:xfrm>
              <a:off x="8400" y="5959"/>
              <a:ext cx="4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3" y="0"/>
                </a:cxn>
              </a:cxnLst>
              <a:rect l="0" t="0" r="r" b="b"/>
              <a:pathLst>
                <a:path w="453">
                  <a:moveTo>
                    <a:pt x="0" y="0"/>
                  </a:move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3" name="Freeform 597"/>
            <p:cNvSpPr>
              <a:spLocks/>
            </p:cNvSpPr>
            <p:nvPr/>
          </p:nvSpPr>
          <p:spPr bwMode="auto">
            <a:xfrm>
              <a:off x="8400" y="12530"/>
              <a:ext cx="453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453" y="453"/>
                </a:cxn>
                <a:cxn ang="0">
                  <a:pos x="438" y="386"/>
                </a:cxn>
                <a:cxn ang="0">
                  <a:pos x="417" y="321"/>
                </a:cxn>
                <a:cxn ang="0">
                  <a:pos x="386" y="259"/>
                </a:cxn>
                <a:cxn ang="0">
                  <a:pos x="347" y="201"/>
                </a:cxn>
                <a:cxn ang="0">
                  <a:pos x="302" y="151"/>
                </a:cxn>
                <a:cxn ang="0">
                  <a:pos x="251" y="105"/>
                </a:cxn>
                <a:cxn ang="0">
                  <a:pos x="194" y="67"/>
                </a:cxn>
                <a:cxn ang="0">
                  <a:pos x="131" y="35"/>
                </a:cxn>
                <a:cxn ang="0">
                  <a:pos x="67" y="14"/>
                </a:cxn>
                <a:cxn ang="0">
                  <a:pos x="0" y="0"/>
                </a:cxn>
              </a:cxnLst>
              <a:rect l="0" t="0" r="r" b="b"/>
              <a:pathLst>
                <a:path w="453" h="453">
                  <a:moveTo>
                    <a:pt x="0" y="453"/>
                  </a:moveTo>
                  <a:lnTo>
                    <a:pt x="453" y="453"/>
                  </a:lnTo>
                  <a:lnTo>
                    <a:pt x="438" y="386"/>
                  </a:lnTo>
                  <a:lnTo>
                    <a:pt x="417" y="321"/>
                  </a:lnTo>
                  <a:lnTo>
                    <a:pt x="386" y="259"/>
                  </a:lnTo>
                  <a:lnTo>
                    <a:pt x="347" y="201"/>
                  </a:lnTo>
                  <a:lnTo>
                    <a:pt x="302" y="151"/>
                  </a:lnTo>
                  <a:lnTo>
                    <a:pt x="251" y="105"/>
                  </a:lnTo>
                  <a:lnTo>
                    <a:pt x="194" y="67"/>
                  </a:lnTo>
                  <a:lnTo>
                    <a:pt x="131" y="35"/>
                  </a:lnTo>
                  <a:lnTo>
                    <a:pt x="67" y="1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4" name="Freeform 598"/>
            <p:cNvSpPr>
              <a:spLocks/>
            </p:cNvSpPr>
            <p:nvPr/>
          </p:nvSpPr>
          <p:spPr bwMode="auto">
            <a:xfrm>
              <a:off x="8400" y="5959"/>
              <a:ext cx="453" cy="454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67" y="438"/>
                </a:cxn>
                <a:cxn ang="0">
                  <a:pos x="131" y="417"/>
                </a:cxn>
                <a:cxn ang="0">
                  <a:pos x="194" y="386"/>
                </a:cxn>
                <a:cxn ang="0">
                  <a:pos x="251" y="347"/>
                </a:cxn>
                <a:cxn ang="0">
                  <a:pos x="302" y="302"/>
                </a:cxn>
                <a:cxn ang="0">
                  <a:pos x="347" y="251"/>
                </a:cxn>
                <a:cxn ang="0">
                  <a:pos x="386" y="194"/>
                </a:cxn>
                <a:cxn ang="0">
                  <a:pos x="417" y="131"/>
                </a:cxn>
                <a:cxn ang="0">
                  <a:pos x="438" y="67"/>
                </a:cxn>
                <a:cxn ang="0">
                  <a:pos x="453" y="0"/>
                </a:cxn>
              </a:cxnLst>
              <a:rect l="0" t="0" r="r" b="b"/>
              <a:pathLst>
                <a:path w="453" h="454">
                  <a:moveTo>
                    <a:pt x="0" y="453"/>
                  </a:moveTo>
                  <a:lnTo>
                    <a:pt x="67" y="438"/>
                  </a:lnTo>
                  <a:lnTo>
                    <a:pt x="131" y="417"/>
                  </a:lnTo>
                  <a:lnTo>
                    <a:pt x="194" y="386"/>
                  </a:lnTo>
                  <a:lnTo>
                    <a:pt x="251" y="347"/>
                  </a:lnTo>
                  <a:lnTo>
                    <a:pt x="302" y="302"/>
                  </a:lnTo>
                  <a:lnTo>
                    <a:pt x="347" y="251"/>
                  </a:lnTo>
                  <a:lnTo>
                    <a:pt x="386" y="194"/>
                  </a:lnTo>
                  <a:lnTo>
                    <a:pt x="417" y="131"/>
                  </a:lnTo>
                  <a:lnTo>
                    <a:pt x="438" y="67"/>
                  </a:ln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5" name="Freeform 599"/>
            <p:cNvSpPr>
              <a:spLocks/>
            </p:cNvSpPr>
            <p:nvPr/>
          </p:nvSpPr>
          <p:spPr bwMode="auto">
            <a:xfrm>
              <a:off x="5085" y="12438"/>
              <a:ext cx="396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62" y="379"/>
                </a:cxn>
                <a:cxn ang="0">
                  <a:pos x="122" y="352"/>
                </a:cxn>
                <a:cxn ang="0">
                  <a:pos x="179" y="319"/>
                </a:cxn>
                <a:cxn ang="0">
                  <a:pos x="232" y="278"/>
                </a:cxn>
                <a:cxn ang="0">
                  <a:pos x="278" y="232"/>
                </a:cxn>
                <a:cxn ang="0">
                  <a:pos x="319" y="179"/>
                </a:cxn>
                <a:cxn ang="0">
                  <a:pos x="352" y="124"/>
                </a:cxn>
                <a:cxn ang="0">
                  <a:pos x="379" y="62"/>
                </a:cxn>
                <a:cxn ang="0">
                  <a:pos x="395" y="0"/>
                </a:cxn>
              </a:cxnLst>
              <a:rect l="0" t="0" r="r" b="b"/>
              <a:pathLst>
                <a:path w="396" h="396">
                  <a:moveTo>
                    <a:pt x="0" y="395"/>
                  </a:moveTo>
                  <a:lnTo>
                    <a:pt x="62" y="379"/>
                  </a:lnTo>
                  <a:lnTo>
                    <a:pt x="122" y="352"/>
                  </a:lnTo>
                  <a:lnTo>
                    <a:pt x="179" y="319"/>
                  </a:lnTo>
                  <a:lnTo>
                    <a:pt x="232" y="278"/>
                  </a:lnTo>
                  <a:lnTo>
                    <a:pt x="278" y="232"/>
                  </a:lnTo>
                  <a:lnTo>
                    <a:pt x="319" y="179"/>
                  </a:lnTo>
                  <a:lnTo>
                    <a:pt x="352" y="124"/>
                  </a:lnTo>
                  <a:lnTo>
                    <a:pt x="379" y="62"/>
                  </a:ln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6" name="Rectangle 600"/>
            <p:cNvSpPr>
              <a:spLocks/>
            </p:cNvSpPr>
            <p:nvPr/>
          </p:nvSpPr>
          <p:spPr bwMode="auto">
            <a:xfrm>
              <a:off x="5991" y="13033"/>
              <a:ext cx="112" cy="623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7" name="Rectangle 601"/>
            <p:cNvSpPr>
              <a:spLocks/>
            </p:cNvSpPr>
            <p:nvPr/>
          </p:nvSpPr>
          <p:spPr bwMode="auto">
            <a:xfrm>
              <a:off x="2477" y="13544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8" name="Rectangle 602"/>
            <p:cNvSpPr>
              <a:spLocks/>
            </p:cNvSpPr>
            <p:nvPr/>
          </p:nvSpPr>
          <p:spPr bwMode="auto">
            <a:xfrm>
              <a:off x="8002" y="8955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899" name="Rectangle 603"/>
            <p:cNvSpPr>
              <a:spLocks/>
            </p:cNvSpPr>
            <p:nvPr/>
          </p:nvSpPr>
          <p:spPr bwMode="auto">
            <a:xfrm>
              <a:off x="2477" y="11057"/>
              <a:ext cx="115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0" name="Freeform 604"/>
            <p:cNvSpPr>
              <a:spLocks/>
            </p:cNvSpPr>
            <p:nvPr/>
          </p:nvSpPr>
          <p:spPr bwMode="auto">
            <a:xfrm>
              <a:off x="3554" y="13599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1" name="Freeform 605"/>
            <p:cNvSpPr>
              <a:spLocks/>
            </p:cNvSpPr>
            <p:nvPr/>
          </p:nvSpPr>
          <p:spPr bwMode="auto">
            <a:xfrm>
              <a:off x="3554" y="13628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2" name="Freeform 606"/>
            <p:cNvSpPr>
              <a:spLocks/>
            </p:cNvSpPr>
            <p:nvPr/>
          </p:nvSpPr>
          <p:spPr bwMode="auto">
            <a:xfrm>
              <a:off x="3554" y="13657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3" name="Freeform 607"/>
            <p:cNvSpPr>
              <a:spLocks/>
            </p:cNvSpPr>
            <p:nvPr/>
          </p:nvSpPr>
          <p:spPr bwMode="auto">
            <a:xfrm>
              <a:off x="3554" y="1371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4" name="Freeform 608"/>
            <p:cNvSpPr>
              <a:spLocks/>
            </p:cNvSpPr>
            <p:nvPr/>
          </p:nvSpPr>
          <p:spPr bwMode="auto">
            <a:xfrm>
              <a:off x="3554" y="1354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5" name="Freeform 609"/>
            <p:cNvSpPr>
              <a:spLocks/>
            </p:cNvSpPr>
            <p:nvPr/>
          </p:nvSpPr>
          <p:spPr bwMode="auto">
            <a:xfrm>
              <a:off x="2477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6" name="Freeform 610"/>
            <p:cNvSpPr>
              <a:spLocks/>
            </p:cNvSpPr>
            <p:nvPr/>
          </p:nvSpPr>
          <p:spPr bwMode="auto">
            <a:xfrm>
              <a:off x="2506" y="1198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7" name="Freeform 611"/>
            <p:cNvSpPr>
              <a:spLocks/>
            </p:cNvSpPr>
            <p:nvPr/>
          </p:nvSpPr>
          <p:spPr bwMode="auto">
            <a:xfrm>
              <a:off x="2535" y="1198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8" name="Freeform 612"/>
            <p:cNvSpPr>
              <a:spLocks/>
            </p:cNvSpPr>
            <p:nvPr/>
          </p:nvSpPr>
          <p:spPr bwMode="auto">
            <a:xfrm>
              <a:off x="2593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09" name="Freeform 613"/>
            <p:cNvSpPr>
              <a:spLocks/>
            </p:cNvSpPr>
            <p:nvPr/>
          </p:nvSpPr>
          <p:spPr bwMode="auto">
            <a:xfrm>
              <a:off x="2422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0" name="Freeform 614"/>
            <p:cNvSpPr>
              <a:spLocks/>
            </p:cNvSpPr>
            <p:nvPr/>
          </p:nvSpPr>
          <p:spPr bwMode="auto">
            <a:xfrm>
              <a:off x="2477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1" name="Freeform 615"/>
            <p:cNvSpPr>
              <a:spLocks/>
            </p:cNvSpPr>
            <p:nvPr/>
          </p:nvSpPr>
          <p:spPr bwMode="auto">
            <a:xfrm>
              <a:off x="2506" y="96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2" name="Freeform 616"/>
            <p:cNvSpPr>
              <a:spLocks/>
            </p:cNvSpPr>
            <p:nvPr/>
          </p:nvSpPr>
          <p:spPr bwMode="auto">
            <a:xfrm>
              <a:off x="2535" y="96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3" name="Freeform 617"/>
            <p:cNvSpPr>
              <a:spLocks/>
            </p:cNvSpPr>
            <p:nvPr/>
          </p:nvSpPr>
          <p:spPr bwMode="auto">
            <a:xfrm>
              <a:off x="2593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4" name="Freeform 618"/>
            <p:cNvSpPr>
              <a:spLocks/>
            </p:cNvSpPr>
            <p:nvPr/>
          </p:nvSpPr>
          <p:spPr bwMode="auto">
            <a:xfrm>
              <a:off x="2422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5" name="Freeform 619"/>
            <p:cNvSpPr>
              <a:spLocks/>
            </p:cNvSpPr>
            <p:nvPr/>
          </p:nvSpPr>
          <p:spPr bwMode="auto">
            <a:xfrm>
              <a:off x="2760" y="6319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6" name="Freeform 620"/>
            <p:cNvSpPr>
              <a:spLocks/>
            </p:cNvSpPr>
            <p:nvPr/>
          </p:nvSpPr>
          <p:spPr bwMode="auto">
            <a:xfrm>
              <a:off x="2818" y="6581"/>
              <a:ext cx="0" cy="340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0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7" name="Freeform 621"/>
            <p:cNvSpPr>
              <a:spLocks/>
            </p:cNvSpPr>
            <p:nvPr/>
          </p:nvSpPr>
          <p:spPr bwMode="auto">
            <a:xfrm>
              <a:off x="2931" y="6319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8" name="Freeform 622"/>
            <p:cNvSpPr>
              <a:spLocks/>
            </p:cNvSpPr>
            <p:nvPr/>
          </p:nvSpPr>
          <p:spPr bwMode="auto">
            <a:xfrm>
              <a:off x="2760" y="742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19" name="Freeform 623"/>
            <p:cNvSpPr>
              <a:spLocks/>
            </p:cNvSpPr>
            <p:nvPr/>
          </p:nvSpPr>
          <p:spPr bwMode="auto">
            <a:xfrm>
              <a:off x="2760" y="6319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0" name="Freeform 624"/>
            <p:cNvSpPr>
              <a:spLocks/>
            </p:cNvSpPr>
            <p:nvPr/>
          </p:nvSpPr>
          <p:spPr bwMode="auto">
            <a:xfrm>
              <a:off x="2904" y="6895"/>
              <a:ext cx="27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7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1" name="Freeform 625"/>
            <p:cNvSpPr>
              <a:spLocks/>
            </p:cNvSpPr>
            <p:nvPr/>
          </p:nvSpPr>
          <p:spPr bwMode="auto">
            <a:xfrm>
              <a:off x="2818" y="6794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2" name="Freeform 626"/>
            <p:cNvSpPr>
              <a:spLocks/>
            </p:cNvSpPr>
            <p:nvPr/>
          </p:nvSpPr>
          <p:spPr bwMode="auto">
            <a:xfrm>
              <a:off x="2818" y="669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3" name="Freeform 627"/>
            <p:cNvSpPr>
              <a:spLocks/>
            </p:cNvSpPr>
            <p:nvPr/>
          </p:nvSpPr>
          <p:spPr bwMode="auto">
            <a:xfrm>
              <a:off x="2818" y="659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4" name="Freeform 628"/>
            <p:cNvSpPr>
              <a:spLocks/>
            </p:cNvSpPr>
            <p:nvPr/>
          </p:nvSpPr>
          <p:spPr bwMode="auto">
            <a:xfrm>
              <a:off x="2818" y="6581"/>
              <a:ext cx="26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6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5" name="Freeform 629"/>
            <p:cNvSpPr>
              <a:spLocks/>
            </p:cNvSpPr>
            <p:nvPr/>
          </p:nvSpPr>
          <p:spPr bwMode="auto">
            <a:xfrm>
              <a:off x="2916" y="6581"/>
              <a:ext cx="15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6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4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6" name="Freeform 630"/>
            <p:cNvSpPr>
              <a:spLocks/>
            </p:cNvSpPr>
            <p:nvPr/>
          </p:nvSpPr>
          <p:spPr bwMode="auto">
            <a:xfrm>
              <a:off x="2818" y="658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7" name="Freeform 631"/>
            <p:cNvSpPr>
              <a:spLocks/>
            </p:cNvSpPr>
            <p:nvPr/>
          </p:nvSpPr>
          <p:spPr bwMode="auto">
            <a:xfrm>
              <a:off x="2818" y="668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8" name="Freeform 632"/>
            <p:cNvSpPr>
              <a:spLocks/>
            </p:cNvSpPr>
            <p:nvPr/>
          </p:nvSpPr>
          <p:spPr bwMode="auto">
            <a:xfrm>
              <a:off x="2818" y="6785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29" name="Freeform 633"/>
            <p:cNvSpPr>
              <a:spLocks/>
            </p:cNvSpPr>
            <p:nvPr/>
          </p:nvSpPr>
          <p:spPr bwMode="auto">
            <a:xfrm>
              <a:off x="2818" y="6883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0" name="Freeform 634"/>
            <p:cNvSpPr>
              <a:spLocks/>
            </p:cNvSpPr>
            <p:nvPr/>
          </p:nvSpPr>
          <p:spPr bwMode="auto">
            <a:xfrm>
              <a:off x="2818" y="6921"/>
              <a:ext cx="113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3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1" name="Freeform 635"/>
            <p:cNvSpPr>
              <a:spLocks/>
            </p:cNvSpPr>
            <p:nvPr/>
          </p:nvSpPr>
          <p:spPr bwMode="auto">
            <a:xfrm>
              <a:off x="2818" y="6581"/>
              <a:ext cx="113" cy="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  <a:cxn ang="0">
                  <a:pos x="112" y="340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2" y="0"/>
                  </a:lnTo>
                  <a:lnTo>
                    <a:pt x="112" y="3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2" name="Freeform 636"/>
            <p:cNvSpPr>
              <a:spLocks/>
            </p:cNvSpPr>
            <p:nvPr/>
          </p:nvSpPr>
          <p:spPr bwMode="auto">
            <a:xfrm>
              <a:off x="2818" y="6581"/>
              <a:ext cx="113" cy="34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  <a:cxn ang="0">
                  <a:pos x="0" y="340"/>
                </a:cxn>
                <a:cxn ang="0">
                  <a:pos x="112" y="340"/>
                </a:cxn>
              </a:cxnLst>
              <a:rect l="0" t="0" r="r" b="b"/>
              <a:pathLst>
                <a:path w="113" h="340">
                  <a:moveTo>
                    <a:pt x="11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2" y="3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3" name="Freeform 637"/>
            <p:cNvSpPr>
              <a:spLocks/>
            </p:cNvSpPr>
            <p:nvPr/>
          </p:nvSpPr>
          <p:spPr bwMode="auto">
            <a:xfrm>
              <a:off x="2818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4" name="Freeform 638"/>
            <p:cNvSpPr>
              <a:spLocks/>
            </p:cNvSpPr>
            <p:nvPr/>
          </p:nvSpPr>
          <p:spPr bwMode="auto">
            <a:xfrm>
              <a:off x="2847" y="742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5" name="Freeform 639"/>
            <p:cNvSpPr>
              <a:spLocks/>
            </p:cNvSpPr>
            <p:nvPr/>
          </p:nvSpPr>
          <p:spPr bwMode="auto">
            <a:xfrm>
              <a:off x="2876" y="742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6" name="Freeform 640"/>
            <p:cNvSpPr>
              <a:spLocks/>
            </p:cNvSpPr>
            <p:nvPr/>
          </p:nvSpPr>
          <p:spPr bwMode="auto">
            <a:xfrm>
              <a:off x="2931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7" name="Freeform 641"/>
            <p:cNvSpPr>
              <a:spLocks/>
            </p:cNvSpPr>
            <p:nvPr/>
          </p:nvSpPr>
          <p:spPr bwMode="auto">
            <a:xfrm>
              <a:off x="2760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8" name="Freeform 642"/>
            <p:cNvSpPr>
              <a:spLocks/>
            </p:cNvSpPr>
            <p:nvPr/>
          </p:nvSpPr>
          <p:spPr bwMode="auto">
            <a:xfrm>
              <a:off x="2760" y="5017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39" name="Freeform 643"/>
            <p:cNvSpPr>
              <a:spLocks/>
            </p:cNvSpPr>
            <p:nvPr/>
          </p:nvSpPr>
          <p:spPr bwMode="auto">
            <a:xfrm>
              <a:off x="3015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0" name="Freeform 644"/>
            <p:cNvSpPr>
              <a:spLocks/>
            </p:cNvSpPr>
            <p:nvPr/>
          </p:nvSpPr>
          <p:spPr bwMode="auto">
            <a:xfrm>
              <a:off x="2945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1" name="Freeform 645"/>
            <p:cNvSpPr>
              <a:spLocks/>
            </p:cNvSpPr>
            <p:nvPr/>
          </p:nvSpPr>
          <p:spPr bwMode="auto">
            <a:xfrm>
              <a:off x="2931" y="5017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2" name="Freeform 646"/>
            <p:cNvSpPr>
              <a:spLocks/>
            </p:cNvSpPr>
            <p:nvPr/>
          </p:nvSpPr>
          <p:spPr bwMode="auto">
            <a:xfrm>
              <a:off x="2760" y="5413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3" name="Freeform 647"/>
            <p:cNvSpPr>
              <a:spLocks/>
            </p:cNvSpPr>
            <p:nvPr/>
          </p:nvSpPr>
          <p:spPr bwMode="auto">
            <a:xfrm>
              <a:off x="2760" y="5017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4" name="Freeform 648"/>
            <p:cNvSpPr>
              <a:spLocks/>
            </p:cNvSpPr>
            <p:nvPr/>
          </p:nvSpPr>
          <p:spPr bwMode="auto">
            <a:xfrm>
              <a:off x="4689" y="514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5" name="Freeform 649"/>
            <p:cNvSpPr>
              <a:spLocks/>
            </p:cNvSpPr>
            <p:nvPr/>
          </p:nvSpPr>
          <p:spPr bwMode="auto">
            <a:xfrm>
              <a:off x="4629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6" name="Freeform 650"/>
            <p:cNvSpPr>
              <a:spLocks/>
            </p:cNvSpPr>
            <p:nvPr/>
          </p:nvSpPr>
          <p:spPr bwMode="auto">
            <a:xfrm>
              <a:off x="4689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7" name="Freeform 651"/>
            <p:cNvSpPr>
              <a:spLocks/>
            </p:cNvSpPr>
            <p:nvPr/>
          </p:nvSpPr>
          <p:spPr bwMode="auto">
            <a:xfrm>
              <a:off x="4744" y="5103"/>
              <a:ext cx="0" cy="113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0"/>
                </a:cxn>
              </a:cxnLst>
              <a:rect l="0" t="0" r="r" b="b"/>
              <a:pathLst>
                <a:path h="113">
                  <a:moveTo>
                    <a:pt x="0" y="11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8" name="Freeform 652"/>
            <p:cNvSpPr>
              <a:spLocks/>
            </p:cNvSpPr>
            <p:nvPr/>
          </p:nvSpPr>
          <p:spPr bwMode="auto">
            <a:xfrm>
              <a:off x="4487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49" name="Freeform 653"/>
            <p:cNvSpPr>
              <a:spLocks/>
            </p:cNvSpPr>
            <p:nvPr/>
          </p:nvSpPr>
          <p:spPr bwMode="auto">
            <a:xfrm>
              <a:off x="4418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0" name="Freeform 654"/>
            <p:cNvSpPr>
              <a:spLocks/>
            </p:cNvSpPr>
            <p:nvPr/>
          </p:nvSpPr>
          <p:spPr bwMode="auto">
            <a:xfrm>
              <a:off x="4279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1" name="Freeform 655"/>
            <p:cNvSpPr>
              <a:spLocks/>
            </p:cNvSpPr>
            <p:nvPr/>
          </p:nvSpPr>
          <p:spPr bwMode="auto">
            <a:xfrm>
              <a:off x="4207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2" name="Freeform 656"/>
            <p:cNvSpPr>
              <a:spLocks/>
            </p:cNvSpPr>
            <p:nvPr/>
          </p:nvSpPr>
          <p:spPr bwMode="auto">
            <a:xfrm>
              <a:off x="4010" y="5103"/>
              <a:ext cx="27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3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6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3" name="Freeform 657"/>
            <p:cNvSpPr>
              <a:spLocks/>
            </p:cNvSpPr>
            <p:nvPr/>
          </p:nvSpPr>
          <p:spPr bwMode="auto">
            <a:xfrm>
              <a:off x="4068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4" name="Freeform 658"/>
            <p:cNvSpPr>
              <a:spLocks/>
            </p:cNvSpPr>
            <p:nvPr/>
          </p:nvSpPr>
          <p:spPr bwMode="auto">
            <a:xfrm>
              <a:off x="3857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5" name="Freeform 659"/>
            <p:cNvSpPr>
              <a:spLocks/>
            </p:cNvSpPr>
            <p:nvPr/>
          </p:nvSpPr>
          <p:spPr bwMode="auto">
            <a:xfrm>
              <a:off x="3979" y="5142"/>
              <a:ext cx="19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6"/>
                </a:cxn>
              </a:cxnLst>
              <a:rect l="0" t="0" r="r" b="b"/>
              <a:pathLst>
                <a:path w="19" h="16">
                  <a:moveTo>
                    <a:pt x="0" y="0"/>
                  </a:moveTo>
                  <a:lnTo>
                    <a:pt x="19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6" name="Freeform 660"/>
            <p:cNvSpPr>
              <a:spLocks/>
            </p:cNvSpPr>
            <p:nvPr/>
          </p:nvSpPr>
          <p:spPr bwMode="auto">
            <a:xfrm>
              <a:off x="3998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7" name="Freeform 661"/>
            <p:cNvSpPr>
              <a:spLocks/>
            </p:cNvSpPr>
            <p:nvPr/>
          </p:nvSpPr>
          <p:spPr bwMode="auto">
            <a:xfrm>
              <a:off x="3787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8" name="Freeform 662"/>
            <p:cNvSpPr>
              <a:spLocks/>
            </p:cNvSpPr>
            <p:nvPr/>
          </p:nvSpPr>
          <p:spPr bwMode="auto">
            <a:xfrm>
              <a:off x="3979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59" name="Freeform 663"/>
            <p:cNvSpPr>
              <a:spLocks/>
            </p:cNvSpPr>
            <p:nvPr/>
          </p:nvSpPr>
          <p:spPr bwMode="auto">
            <a:xfrm>
              <a:off x="4037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0" name="Freeform 664"/>
            <p:cNvSpPr>
              <a:spLocks/>
            </p:cNvSpPr>
            <p:nvPr/>
          </p:nvSpPr>
          <p:spPr bwMode="auto">
            <a:xfrm>
              <a:off x="3646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1" name="Freeform 665"/>
            <p:cNvSpPr>
              <a:spLocks/>
            </p:cNvSpPr>
            <p:nvPr/>
          </p:nvSpPr>
          <p:spPr bwMode="auto">
            <a:xfrm>
              <a:off x="3576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2" name="Freeform 666"/>
            <p:cNvSpPr>
              <a:spLocks/>
            </p:cNvSpPr>
            <p:nvPr/>
          </p:nvSpPr>
          <p:spPr bwMode="auto">
            <a:xfrm>
              <a:off x="3437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3" name="Freeform 667"/>
            <p:cNvSpPr>
              <a:spLocks/>
            </p:cNvSpPr>
            <p:nvPr/>
          </p:nvSpPr>
          <p:spPr bwMode="auto">
            <a:xfrm>
              <a:off x="3367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4" name="Freeform 668"/>
            <p:cNvSpPr>
              <a:spLocks/>
            </p:cNvSpPr>
            <p:nvPr/>
          </p:nvSpPr>
          <p:spPr bwMode="auto">
            <a:xfrm>
              <a:off x="3226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5" name="Freeform 669"/>
            <p:cNvSpPr>
              <a:spLocks/>
            </p:cNvSpPr>
            <p:nvPr/>
          </p:nvSpPr>
          <p:spPr bwMode="auto">
            <a:xfrm>
              <a:off x="3156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6" name="Freeform 670"/>
            <p:cNvSpPr>
              <a:spLocks/>
            </p:cNvSpPr>
            <p:nvPr/>
          </p:nvSpPr>
          <p:spPr bwMode="auto">
            <a:xfrm>
              <a:off x="2931" y="5158"/>
              <a:ext cx="17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58" y="0"/>
                </a:cxn>
              </a:cxnLst>
              <a:rect l="0" t="0" r="r" b="b"/>
              <a:pathLst>
                <a:path w="1758">
                  <a:moveTo>
                    <a:pt x="0" y="0"/>
                  </a:moveTo>
                  <a:lnTo>
                    <a:pt x="175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7" name="Freeform 671"/>
            <p:cNvSpPr>
              <a:spLocks/>
            </p:cNvSpPr>
            <p:nvPr/>
          </p:nvSpPr>
          <p:spPr bwMode="auto">
            <a:xfrm>
              <a:off x="2931" y="5216"/>
              <a:ext cx="18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3" y="0"/>
                </a:cxn>
              </a:cxnLst>
              <a:rect l="0" t="0" r="r" b="b"/>
              <a:pathLst>
                <a:path w="1813">
                  <a:moveTo>
                    <a:pt x="0" y="0"/>
                  </a:moveTo>
                  <a:lnTo>
                    <a:pt x="181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8" name="Freeform 672"/>
            <p:cNvSpPr>
              <a:spLocks/>
            </p:cNvSpPr>
            <p:nvPr/>
          </p:nvSpPr>
          <p:spPr bwMode="auto">
            <a:xfrm>
              <a:off x="4689" y="5103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69" name="Freeform 673"/>
            <p:cNvSpPr>
              <a:spLocks/>
            </p:cNvSpPr>
            <p:nvPr/>
          </p:nvSpPr>
          <p:spPr bwMode="auto">
            <a:xfrm>
              <a:off x="3979" y="5103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0" name="Freeform 674"/>
            <p:cNvSpPr>
              <a:spLocks/>
            </p:cNvSpPr>
            <p:nvPr/>
          </p:nvSpPr>
          <p:spPr bwMode="auto">
            <a:xfrm>
              <a:off x="2818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1" name="Freeform 675"/>
            <p:cNvSpPr>
              <a:spLocks/>
            </p:cNvSpPr>
            <p:nvPr/>
          </p:nvSpPr>
          <p:spPr bwMode="auto">
            <a:xfrm>
              <a:off x="2847" y="5413"/>
              <a:ext cx="0" cy="906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6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2" name="Freeform 676"/>
            <p:cNvSpPr>
              <a:spLocks/>
            </p:cNvSpPr>
            <p:nvPr/>
          </p:nvSpPr>
          <p:spPr bwMode="auto">
            <a:xfrm>
              <a:off x="2876" y="5413"/>
              <a:ext cx="0" cy="906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6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3" name="Freeform 677"/>
            <p:cNvSpPr>
              <a:spLocks/>
            </p:cNvSpPr>
            <p:nvPr/>
          </p:nvSpPr>
          <p:spPr bwMode="auto">
            <a:xfrm>
              <a:off x="2931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4" name="Freeform 678"/>
            <p:cNvSpPr>
              <a:spLocks/>
            </p:cNvSpPr>
            <p:nvPr/>
          </p:nvSpPr>
          <p:spPr bwMode="auto">
            <a:xfrm>
              <a:off x="2760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5" name="Freeform 679"/>
            <p:cNvSpPr>
              <a:spLocks/>
            </p:cNvSpPr>
            <p:nvPr/>
          </p:nvSpPr>
          <p:spPr bwMode="auto">
            <a:xfrm>
              <a:off x="8287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6" name="Freeform 680"/>
            <p:cNvSpPr>
              <a:spLocks/>
            </p:cNvSpPr>
            <p:nvPr/>
          </p:nvSpPr>
          <p:spPr bwMode="auto">
            <a:xfrm>
              <a:off x="8313" y="11455"/>
              <a:ext cx="0" cy="679"/>
            </a:xfrm>
            <a:custGeom>
              <a:avLst/>
              <a:gdLst/>
              <a:ahLst/>
              <a:cxnLst>
                <a:cxn ang="0">
                  <a:pos x="0" y="678"/>
                </a:cxn>
                <a:cxn ang="0">
                  <a:pos x="0" y="0"/>
                </a:cxn>
              </a:cxnLst>
              <a:rect l="0" t="0" r="r" b="b"/>
              <a:pathLst>
                <a:path h="679">
                  <a:moveTo>
                    <a:pt x="0" y="67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7" name="Freeform 681"/>
            <p:cNvSpPr>
              <a:spLocks/>
            </p:cNvSpPr>
            <p:nvPr/>
          </p:nvSpPr>
          <p:spPr bwMode="auto">
            <a:xfrm>
              <a:off x="8342" y="11455"/>
              <a:ext cx="0" cy="679"/>
            </a:xfrm>
            <a:custGeom>
              <a:avLst/>
              <a:gdLst/>
              <a:ahLst/>
              <a:cxnLst>
                <a:cxn ang="0">
                  <a:pos x="0" y="678"/>
                </a:cxn>
                <a:cxn ang="0">
                  <a:pos x="0" y="0"/>
                </a:cxn>
              </a:cxnLst>
              <a:rect l="0" t="0" r="r" b="b"/>
              <a:pathLst>
                <a:path h="679">
                  <a:moveTo>
                    <a:pt x="0" y="67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8" name="Freeform 682"/>
            <p:cNvSpPr>
              <a:spLocks/>
            </p:cNvSpPr>
            <p:nvPr/>
          </p:nvSpPr>
          <p:spPr bwMode="auto">
            <a:xfrm>
              <a:off x="8400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79" name="Freeform 683"/>
            <p:cNvSpPr>
              <a:spLocks/>
            </p:cNvSpPr>
            <p:nvPr/>
          </p:nvSpPr>
          <p:spPr bwMode="auto">
            <a:xfrm>
              <a:off x="8229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0" name="Freeform 684"/>
            <p:cNvSpPr>
              <a:spLocks/>
            </p:cNvSpPr>
            <p:nvPr/>
          </p:nvSpPr>
          <p:spPr bwMode="auto">
            <a:xfrm>
              <a:off x="8287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1" name="Freeform 685"/>
            <p:cNvSpPr>
              <a:spLocks/>
            </p:cNvSpPr>
            <p:nvPr/>
          </p:nvSpPr>
          <p:spPr bwMode="auto">
            <a:xfrm>
              <a:off x="8313" y="975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2" name="Freeform 686"/>
            <p:cNvSpPr>
              <a:spLocks/>
            </p:cNvSpPr>
            <p:nvPr/>
          </p:nvSpPr>
          <p:spPr bwMode="auto">
            <a:xfrm>
              <a:off x="8342" y="975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3" name="Freeform 687"/>
            <p:cNvSpPr>
              <a:spLocks/>
            </p:cNvSpPr>
            <p:nvPr/>
          </p:nvSpPr>
          <p:spPr bwMode="auto">
            <a:xfrm>
              <a:off x="8400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4" name="Freeform 688"/>
            <p:cNvSpPr>
              <a:spLocks/>
            </p:cNvSpPr>
            <p:nvPr/>
          </p:nvSpPr>
          <p:spPr bwMode="auto">
            <a:xfrm>
              <a:off x="8229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5" name="Freeform 689"/>
            <p:cNvSpPr>
              <a:spLocks/>
            </p:cNvSpPr>
            <p:nvPr/>
          </p:nvSpPr>
          <p:spPr bwMode="auto">
            <a:xfrm>
              <a:off x="7719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6" name="Freeform 690"/>
            <p:cNvSpPr>
              <a:spLocks/>
            </p:cNvSpPr>
            <p:nvPr/>
          </p:nvSpPr>
          <p:spPr bwMode="auto">
            <a:xfrm>
              <a:off x="7747" y="7828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7" name="Freeform 691"/>
            <p:cNvSpPr>
              <a:spLocks/>
            </p:cNvSpPr>
            <p:nvPr/>
          </p:nvSpPr>
          <p:spPr bwMode="auto">
            <a:xfrm>
              <a:off x="7776" y="7828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8" name="Freeform 692"/>
            <p:cNvSpPr>
              <a:spLocks/>
            </p:cNvSpPr>
            <p:nvPr/>
          </p:nvSpPr>
          <p:spPr bwMode="auto">
            <a:xfrm>
              <a:off x="7834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89" name="Freeform 693"/>
            <p:cNvSpPr>
              <a:spLocks/>
            </p:cNvSpPr>
            <p:nvPr/>
          </p:nvSpPr>
          <p:spPr bwMode="auto">
            <a:xfrm>
              <a:off x="7663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0" name="Freeform 694"/>
            <p:cNvSpPr>
              <a:spLocks/>
            </p:cNvSpPr>
            <p:nvPr/>
          </p:nvSpPr>
          <p:spPr bwMode="auto">
            <a:xfrm>
              <a:off x="2760" y="4422"/>
              <a:ext cx="0" cy="254"/>
            </a:xfrm>
            <a:custGeom>
              <a:avLst/>
              <a:gdLst/>
              <a:ahLst/>
              <a:cxnLst>
                <a:cxn ang="0">
                  <a:pos x="0" y="254"/>
                </a:cxn>
                <a:cxn ang="0">
                  <a:pos x="0" y="0"/>
                </a:cxn>
              </a:cxnLst>
              <a:rect l="0" t="0" r="r" b="b"/>
              <a:pathLst>
                <a:path h="254">
                  <a:moveTo>
                    <a:pt x="0" y="25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1" name="Freeform 695"/>
            <p:cNvSpPr>
              <a:spLocks/>
            </p:cNvSpPr>
            <p:nvPr/>
          </p:nvSpPr>
          <p:spPr bwMode="auto">
            <a:xfrm>
              <a:off x="2931" y="4535"/>
              <a:ext cx="0" cy="141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0" y="0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2" name="Freeform 696"/>
            <p:cNvSpPr>
              <a:spLocks/>
            </p:cNvSpPr>
            <p:nvPr/>
          </p:nvSpPr>
          <p:spPr bwMode="auto">
            <a:xfrm>
              <a:off x="2760" y="4676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3" name="Freeform 697"/>
            <p:cNvSpPr>
              <a:spLocks/>
            </p:cNvSpPr>
            <p:nvPr/>
          </p:nvSpPr>
          <p:spPr bwMode="auto">
            <a:xfrm>
              <a:off x="2760" y="4422"/>
              <a:ext cx="22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8" y="0"/>
                </a:cxn>
              </a:cxnLst>
              <a:rect l="0" t="0" r="r" b="b"/>
              <a:pathLst>
                <a:path w="2238">
                  <a:moveTo>
                    <a:pt x="0" y="0"/>
                  </a:moveTo>
                  <a:lnTo>
                    <a:pt x="22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4" name="Freeform 698"/>
            <p:cNvSpPr>
              <a:spLocks/>
            </p:cNvSpPr>
            <p:nvPr/>
          </p:nvSpPr>
          <p:spPr bwMode="auto">
            <a:xfrm>
              <a:off x="4706" y="4535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5" name="Freeform 699"/>
            <p:cNvSpPr>
              <a:spLocks/>
            </p:cNvSpPr>
            <p:nvPr/>
          </p:nvSpPr>
          <p:spPr bwMode="auto">
            <a:xfrm>
              <a:off x="4689" y="458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6" name="Freeform 700"/>
            <p:cNvSpPr>
              <a:spLocks/>
            </p:cNvSpPr>
            <p:nvPr/>
          </p:nvSpPr>
          <p:spPr bwMode="auto">
            <a:xfrm>
              <a:off x="4689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7" name="Freeform 701"/>
            <p:cNvSpPr>
              <a:spLocks/>
            </p:cNvSpPr>
            <p:nvPr/>
          </p:nvSpPr>
          <p:spPr bwMode="auto">
            <a:xfrm>
              <a:off x="4744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8" name="Freeform 702"/>
            <p:cNvSpPr>
              <a:spLocks/>
            </p:cNvSpPr>
            <p:nvPr/>
          </p:nvSpPr>
          <p:spPr bwMode="auto">
            <a:xfrm>
              <a:off x="3979" y="465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5999" name="Freeform 703"/>
            <p:cNvSpPr>
              <a:spLocks/>
            </p:cNvSpPr>
            <p:nvPr/>
          </p:nvSpPr>
          <p:spPr bwMode="auto">
            <a:xfrm>
              <a:off x="4005" y="4535"/>
              <a:ext cx="32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2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0" name="Freeform 704"/>
            <p:cNvSpPr>
              <a:spLocks/>
            </p:cNvSpPr>
            <p:nvPr/>
          </p:nvSpPr>
          <p:spPr bwMode="auto">
            <a:xfrm>
              <a:off x="3979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1" name="Freeform 705"/>
            <p:cNvSpPr>
              <a:spLocks/>
            </p:cNvSpPr>
            <p:nvPr/>
          </p:nvSpPr>
          <p:spPr bwMode="auto">
            <a:xfrm>
              <a:off x="4037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2" name="Freeform 706"/>
            <p:cNvSpPr>
              <a:spLocks/>
            </p:cNvSpPr>
            <p:nvPr/>
          </p:nvSpPr>
          <p:spPr bwMode="auto">
            <a:xfrm>
              <a:off x="5114" y="4458"/>
              <a:ext cx="55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5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3" name="Freeform 707"/>
            <p:cNvSpPr>
              <a:spLocks/>
            </p:cNvSpPr>
            <p:nvPr/>
          </p:nvSpPr>
          <p:spPr bwMode="auto">
            <a:xfrm>
              <a:off x="5164" y="4422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4" name="Freeform 708"/>
            <p:cNvSpPr>
              <a:spLocks/>
            </p:cNvSpPr>
            <p:nvPr/>
          </p:nvSpPr>
          <p:spPr bwMode="auto">
            <a:xfrm>
              <a:off x="5114" y="4472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5" name="Freeform 709"/>
            <p:cNvSpPr>
              <a:spLocks/>
            </p:cNvSpPr>
            <p:nvPr/>
          </p:nvSpPr>
          <p:spPr bwMode="auto">
            <a:xfrm>
              <a:off x="5114" y="4422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6" name="Freeform 710"/>
            <p:cNvSpPr>
              <a:spLocks/>
            </p:cNvSpPr>
            <p:nvPr/>
          </p:nvSpPr>
          <p:spPr bwMode="auto">
            <a:xfrm>
              <a:off x="2931" y="4535"/>
              <a:ext cx="22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8" y="0"/>
                </a:cxn>
              </a:cxnLst>
              <a:rect l="0" t="0" r="r" b="b"/>
              <a:pathLst>
                <a:path w="2238">
                  <a:moveTo>
                    <a:pt x="0" y="0"/>
                  </a:moveTo>
                  <a:lnTo>
                    <a:pt x="22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7" name="Freeform 711"/>
            <p:cNvSpPr>
              <a:spLocks/>
            </p:cNvSpPr>
            <p:nvPr/>
          </p:nvSpPr>
          <p:spPr bwMode="auto">
            <a:xfrm>
              <a:off x="5092" y="4513"/>
              <a:ext cx="22" cy="2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22" h="22">
                  <a:moveTo>
                    <a:pt x="21" y="0"/>
                  </a:move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8" name="Freeform 712"/>
            <p:cNvSpPr>
              <a:spLocks/>
            </p:cNvSpPr>
            <p:nvPr/>
          </p:nvSpPr>
          <p:spPr bwMode="auto">
            <a:xfrm>
              <a:off x="4998" y="4415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09" name="Freeform 713"/>
            <p:cNvSpPr>
              <a:spLocks/>
            </p:cNvSpPr>
            <p:nvPr/>
          </p:nvSpPr>
          <p:spPr bwMode="auto">
            <a:xfrm>
              <a:off x="4998" y="43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0" name="Freeform 714"/>
            <p:cNvSpPr>
              <a:spLocks/>
            </p:cNvSpPr>
            <p:nvPr/>
          </p:nvSpPr>
          <p:spPr bwMode="auto">
            <a:xfrm>
              <a:off x="5030" y="4112"/>
              <a:ext cx="84" cy="84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83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1" name="Freeform 715"/>
            <p:cNvSpPr>
              <a:spLocks/>
            </p:cNvSpPr>
            <p:nvPr/>
          </p:nvSpPr>
          <p:spPr bwMode="auto">
            <a:xfrm>
              <a:off x="4998" y="40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2" name="Freeform 716"/>
            <p:cNvSpPr>
              <a:spLocks/>
            </p:cNvSpPr>
            <p:nvPr/>
          </p:nvSpPr>
          <p:spPr bwMode="auto">
            <a:xfrm>
              <a:off x="4998" y="39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3" name="Freeform 717"/>
            <p:cNvSpPr>
              <a:spLocks/>
            </p:cNvSpPr>
            <p:nvPr/>
          </p:nvSpPr>
          <p:spPr bwMode="auto">
            <a:xfrm>
              <a:off x="4998" y="38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4" name="Freeform 718"/>
            <p:cNvSpPr>
              <a:spLocks/>
            </p:cNvSpPr>
            <p:nvPr/>
          </p:nvSpPr>
          <p:spPr bwMode="auto">
            <a:xfrm>
              <a:off x="4998" y="3712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5" name="Freeform 719"/>
            <p:cNvSpPr>
              <a:spLocks/>
            </p:cNvSpPr>
            <p:nvPr/>
          </p:nvSpPr>
          <p:spPr bwMode="auto">
            <a:xfrm>
              <a:off x="4998" y="3614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6" name="Freeform 720"/>
            <p:cNvSpPr>
              <a:spLocks/>
            </p:cNvSpPr>
            <p:nvPr/>
          </p:nvSpPr>
          <p:spPr bwMode="auto">
            <a:xfrm>
              <a:off x="4998" y="35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7" name="Freeform 721"/>
            <p:cNvSpPr>
              <a:spLocks/>
            </p:cNvSpPr>
            <p:nvPr/>
          </p:nvSpPr>
          <p:spPr bwMode="auto">
            <a:xfrm>
              <a:off x="4998" y="34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8" name="Freeform 722"/>
            <p:cNvSpPr>
              <a:spLocks/>
            </p:cNvSpPr>
            <p:nvPr/>
          </p:nvSpPr>
          <p:spPr bwMode="auto">
            <a:xfrm>
              <a:off x="4998" y="3311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19" name="Freeform 723"/>
            <p:cNvSpPr>
              <a:spLocks/>
            </p:cNvSpPr>
            <p:nvPr/>
          </p:nvSpPr>
          <p:spPr bwMode="auto">
            <a:xfrm>
              <a:off x="4998" y="3290"/>
              <a:ext cx="36" cy="36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</a:cxnLst>
              <a:rect l="0" t="0" r="r" b="b"/>
              <a:pathLst>
                <a:path w="36" h="36">
                  <a:moveTo>
                    <a:pt x="35" y="0"/>
                  </a:moveTo>
                  <a:lnTo>
                    <a:pt x="0" y="3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0" name="Freeform 724"/>
            <p:cNvSpPr>
              <a:spLocks/>
            </p:cNvSpPr>
            <p:nvPr/>
          </p:nvSpPr>
          <p:spPr bwMode="auto">
            <a:xfrm>
              <a:off x="5034" y="3290"/>
              <a:ext cx="80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80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1" name="Freeform 725"/>
            <p:cNvSpPr>
              <a:spLocks/>
            </p:cNvSpPr>
            <p:nvPr/>
          </p:nvSpPr>
          <p:spPr bwMode="auto">
            <a:xfrm>
              <a:off x="4998" y="33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2" name="Freeform 726"/>
            <p:cNvSpPr>
              <a:spLocks/>
            </p:cNvSpPr>
            <p:nvPr/>
          </p:nvSpPr>
          <p:spPr bwMode="auto">
            <a:xfrm>
              <a:off x="4998" y="3458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3" name="Freeform 727"/>
            <p:cNvSpPr>
              <a:spLocks/>
            </p:cNvSpPr>
            <p:nvPr/>
          </p:nvSpPr>
          <p:spPr bwMode="auto">
            <a:xfrm>
              <a:off x="4998" y="3556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4" name="Freeform 728"/>
            <p:cNvSpPr>
              <a:spLocks/>
            </p:cNvSpPr>
            <p:nvPr/>
          </p:nvSpPr>
          <p:spPr bwMode="auto">
            <a:xfrm>
              <a:off x="4998" y="3657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5" name="Freeform 729"/>
            <p:cNvSpPr>
              <a:spLocks/>
            </p:cNvSpPr>
            <p:nvPr/>
          </p:nvSpPr>
          <p:spPr bwMode="auto">
            <a:xfrm>
              <a:off x="4998" y="37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6" name="Freeform 730"/>
            <p:cNvSpPr>
              <a:spLocks/>
            </p:cNvSpPr>
            <p:nvPr/>
          </p:nvSpPr>
          <p:spPr bwMode="auto">
            <a:xfrm>
              <a:off x="4998" y="3858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7" name="Freeform 731"/>
            <p:cNvSpPr>
              <a:spLocks/>
            </p:cNvSpPr>
            <p:nvPr/>
          </p:nvSpPr>
          <p:spPr bwMode="auto">
            <a:xfrm>
              <a:off x="4998" y="39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8" name="Freeform 732"/>
            <p:cNvSpPr>
              <a:spLocks/>
            </p:cNvSpPr>
            <p:nvPr/>
          </p:nvSpPr>
          <p:spPr bwMode="auto">
            <a:xfrm>
              <a:off x="4998" y="40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29" name="Freeform 733"/>
            <p:cNvSpPr>
              <a:spLocks/>
            </p:cNvSpPr>
            <p:nvPr/>
          </p:nvSpPr>
          <p:spPr bwMode="auto">
            <a:xfrm>
              <a:off x="4998" y="4158"/>
              <a:ext cx="39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0" name="Freeform 734"/>
            <p:cNvSpPr>
              <a:spLocks/>
            </p:cNvSpPr>
            <p:nvPr/>
          </p:nvSpPr>
          <p:spPr bwMode="auto">
            <a:xfrm>
              <a:off x="4998" y="42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1" name="Freeform 735"/>
            <p:cNvSpPr>
              <a:spLocks/>
            </p:cNvSpPr>
            <p:nvPr/>
          </p:nvSpPr>
          <p:spPr bwMode="auto">
            <a:xfrm>
              <a:off x="4998" y="4196"/>
              <a:ext cx="32" cy="3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1"/>
                </a:cxn>
              </a:cxnLst>
              <a:rect l="0" t="0" r="r" b="b"/>
              <a:pathLst>
                <a:path w="32" h="32">
                  <a:moveTo>
                    <a:pt x="31" y="0"/>
                  </a:moveTo>
                  <a:lnTo>
                    <a:pt x="0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2" name="Freeform 736"/>
            <p:cNvSpPr>
              <a:spLocks/>
            </p:cNvSpPr>
            <p:nvPr/>
          </p:nvSpPr>
          <p:spPr bwMode="auto">
            <a:xfrm>
              <a:off x="5034" y="3213"/>
              <a:ext cx="80" cy="77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6"/>
                </a:cxn>
              </a:cxnLst>
              <a:rect l="0" t="0" r="r" b="b"/>
              <a:pathLst>
                <a:path w="80" h="77">
                  <a:moveTo>
                    <a:pt x="79" y="0"/>
                  </a:moveTo>
                  <a:lnTo>
                    <a:pt x="0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3" name="Freeform 737"/>
            <p:cNvSpPr>
              <a:spLocks/>
            </p:cNvSpPr>
            <p:nvPr/>
          </p:nvSpPr>
          <p:spPr bwMode="auto">
            <a:xfrm>
              <a:off x="8193" y="3201"/>
              <a:ext cx="36" cy="3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3"/>
                </a:cxn>
              </a:cxnLst>
              <a:rect l="0" t="0" r="r" b="b"/>
              <a:pathLst>
                <a:path w="36" h="34">
                  <a:moveTo>
                    <a:pt x="35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4" name="Freeform 738"/>
            <p:cNvSpPr>
              <a:spLocks/>
            </p:cNvSpPr>
            <p:nvPr/>
          </p:nvSpPr>
          <p:spPr bwMode="auto">
            <a:xfrm>
              <a:off x="8117" y="3100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5" name="Freeform 739"/>
            <p:cNvSpPr>
              <a:spLocks/>
            </p:cNvSpPr>
            <p:nvPr/>
          </p:nvSpPr>
          <p:spPr bwMode="auto">
            <a:xfrm>
              <a:off x="8117" y="3064"/>
              <a:ext cx="50" cy="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0" y="50"/>
                </a:cxn>
              </a:cxnLst>
              <a:rect l="0" t="0" r="r" b="b"/>
              <a:pathLst>
                <a:path w="50" h="51">
                  <a:moveTo>
                    <a:pt x="50" y="0"/>
                  </a:moveTo>
                  <a:lnTo>
                    <a:pt x="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6" name="Freeform 740"/>
            <p:cNvSpPr>
              <a:spLocks/>
            </p:cNvSpPr>
            <p:nvPr/>
          </p:nvSpPr>
          <p:spPr bwMode="auto">
            <a:xfrm>
              <a:off x="8213" y="3064"/>
              <a:ext cx="16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7" name="Freeform 741"/>
            <p:cNvSpPr>
              <a:spLocks/>
            </p:cNvSpPr>
            <p:nvPr/>
          </p:nvSpPr>
          <p:spPr bwMode="auto">
            <a:xfrm>
              <a:off x="8117" y="3067"/>
              <a:ext cx="112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8" name="Freeform 742"/>
            <p:cNvSpPr>
              <a:spLocks/>
            </p:cNvSpPr>
            <p:nvPr/>
          </p:nvSpPr>
          <p:spPr bwMode="auto">
            <a:xfrm>
              <a:off x="8117" y="3167"/>
              <a:ext cx="67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7"/>
                </a:cxn>
              </a:cxnLst>
              <a:rect l="0" t="0" r="r" b="b"/>
              <a:pathLst>
                <a:path w="67" h="68">
                  <a:moveTo>
                    <a:pt x="0" y="0"/>
                  </a:moveTo>
                  <a:lnTo>
                    <a:pt x="67" y="6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39" name="Freeform 743"/>
            <p:cNvSpPr>
              <a:spLocks/>
            </p:cNvSpPr>
            <p:nvPr/>
          </p:nvSpPr>
          <p:spPr bwMode="auto">
            <a:xfrm>
              <a:off x="8117" y="3064"/>
              <a:ext cx="0" cy="228"/>
            </a:xfrm>
            <a:custGeom>
              <a:avLst/>
              <a:gdLst/>
              <a:ahLst/>
              <a:cxnLst>
                <a:cxn ang="0">
                  <a:pos x="0" y="227"/>
                </a:cxn>
                <a:cxn ang="0">
                  <a:pos x="0" y="0"/>
                </a:cxn>
              </a:cxnLst>
              <a:rect l="0" t="0" r="r" b="b"/>
              <a:pathLst>
                <a:path h="228">
                  <a:moveTo>
                    <a:pt x="0" y="22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0" name="Freeform 744"/>
            <p:cNvSpPr>
              <a:spLocks/>
            </p:cNvSpPr>
            <p:nvPr/>
          </p:nvSpPr>
          <p:spPr bwMode="auto">
            <a:xfrm>
              <a:off x="8285" y="3119"/>
              <a:ext cx="2" cy="173"/>
            </a:xfrm>
            <a:custGeom>
              <a:avLst/>
              <a:gdLst/>
              <a:ahLst/>
              <a:cxnLst>
                <a:cxn ang="0">
                  <a:pos x="2" y="172"/>
                </a:cxn>
                <a:cxn ang="0">
                  <a:pos x="0" y="0"/>
                </a:cxn>
              </a:cxnLst>
              <a:rect l="0" t="0" r="r" b="b"/>
              <a:pathLst>
                <a:path w="2" h="173">
                  <a:moveTo>
                    <a:pt x="2" y="17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1" name="Freeform 745"/>
            <p:cNvSpPr>
              <a:spLocks/>
            </p:cNvSpPr>
            <p:nvPr/>
          </p:nvSpPr>
          <p:spPr bwMode="auto">
            <a:xfrm>
              <a:off x="8229" y="3064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2" name="Freeform 746"/>
            <p:cNvSpPr>
              <a:spLocks/>
            </p:cNvSpPr>
            <p:nvPr/>
          </p:nvSpPr>
          <p:spPr bwMode="auto">
            <a:xfrm>
              <a:off x="8400" y="2949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3" name="Freeform 747"/>
            <p:cNvSpPr>
              <a:spLocks/>
            </p:cNvSpPr>
            <p:nvPr/>
          </p:nvSpPr>
          <p:spPr bwMode="auto">
            <a:xfrm>
              <a:off x="8265" y="2987"/>
              <a:ext cx="77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7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4" name="Freeform 748"/>
            <p:cNvSpPr>
              <a:spLocks/>
            </p:cNvSpPr>
            <p:nvPr/>
          </p:nvSpPr>
          <p:spPr bwMode="auto">
            <a:xfrm>
              <a:off x="8167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5" name="Freeform 749"/>
            <p:cNvSpPr>
              <a:spLocks/>
            </p:cNvSpPr>
            <p:nvPr/>
          </p:nvSpPr>
          <p:spPr bwMode="auto">
            <a:xfrm>
              <a:off x="80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6" name="Freeform 750"/>
            <p:cNvSpPr>
              <a:spLocks/>
            </p:cNvSpPr>
            <p:nvPr/>
          </p:nvSpPr>
          <p:spPr bwMode="auto">
            <a:xfrm>
              <a:off x="7966" y="3026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7" name="Freeform 751"/>
            <p:cNvSpPr>
              <a:spLocks/>
            </p:cNvSpPr>
            <p:nvPr/>
          </p:nvSpPr>
          <p:spPr bwMode="auto">
            <a:xfrm>
              <a:off x="78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8" name="Freeform 752"/>
            <p:cNvSpPr>
              <a:spLocks/>
            </p:cNvSpPr>
            <p:nvPr/>
          </p:nvSpPr>
          <p:spPr bwMode="auto">
            <a:xfrm>
              <a:off x="77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49" name="Freeform 753"/>
            <p:cNvSpPr>
              <a:spLocks/>
            </p:cNvSpPr>
            <p:nvPr/>
          </p:nvSpPr>
          <p:spPr bwMode="auto">
            <a:xfrm>
              <a:off x="76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0" name="Freeform 754"/>
            <p:cNvSpPr>
              <a:spLocks/>
            </p:cNvSpPr>
            <p:nvPr/>
          </p:nvSpPr>
          <p:spPr bwMode="auto">
            <a:xfrm>
              <a:off x="75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1" name="Freeform 755"/>
            <p:cNvSpPr>
              <a:spLocks/>
            </p:cNvSpPr>
            <p:nvPr/>
          </p:nvSpPr>
          <p:spPr bwMode="auto">
            <a:xfrm>
              <a:off x="7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2" name="Freeform 756"/>
            <p:cNvSpPr>
              <a:spLocks/>
            </p:cNvSpPr>
            <p:nvPr/>
          </p:nvSpPr>
          <p:spPr bwMode="auto">
            <a:xfrm>
              <a:off x="73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3" name="Freeform 757"/>
            <p:cNvSpPr>
              <a:spLocks/>
            </p:cNvSpPr>
            <p:nvPr/>
          </p:nvSpPr>
          <p:spPr bwMode="auto">
            <a:xfrm>
              <a:off x="72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4" name="Freeform 758"/>
            <p:cNvSpPr>
              <a:spLocks/>
            </p:cNvSpPr>
            <p:nvPr/>
          </p:nvSpPr>
          <p:spPr bwMode="auto">
            <a:xfrm>
              <a:off x="71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5" name="Freeform 759"/>
            <p:cNvSpPr>
              <a:spLocks/>
            </p:cNvSpPr>
            <p:nvPr/>
          </p:nvSpPr>
          <p:spPr bwMode="auto">
            <a:xfrm>
              <a:off x="7064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6" name="Freeform 760"/>
            <p:cNvSpPr>
              <a:spLocks/>
            </p:cNvSpPr>
            <p:nvPr/>
          </p:nvSpPr>
          <p:spPr bwMode="auto">
            <a:xfrm>
              <a:off x="6963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7" name="Freeform 761"/>
            <p:cNvSpPr>
              <a:spLocks/>
            </p:cNvSpPr>
            <p:nvPr/>
          </p:nvSpPr>
          <p:spPr bwMode="auto">
            <a:xfrm>
              <a:off x="6865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8" name="Freeform 762"/>
            <p:cNvSpPr>
              <a:spLocks/>
            </p:cNvSpPr>
            <p:nvPr/>
          </p:nvSpPr>
          <p:spPr bwMode="auto">
            <a:xfrm>
              <a:off x="67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59" name="Freeform 763"/>
            <p:cNvSpPr>
              <a:spLocks/>
            </p:cNvSpPr>
            <p:nvPr/>
          </p:nvSpPr>
          <p:spPr bwMode="auto">
            <a:xfrm>
              <a:off x="6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0" name="Freeform 764"/>
            <p:cNvSpPr>
              <a:spLocks/>
            </p:cNvSpPr>
            <p:nvPr/>
          </p:nvSpPr>
          <p:spPr bwMode="auto">
            <a:xfrm>
              <a:off x="6562" y="2949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1" name="Freeform 765"/>
            <p:cNvSpPr>
              <a:spLocks/>
            </p:cNvSpPr>
            <p:nvPr/>
          </p:nvSpPr>
          <p:spPr bwMode="auto">
            <a:xfrm>
              <a:off x="6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2" name="Freeform 766"/>
            <p:cNvSpPr>
              <a:spLocks/>
            </p:cNvSpPr>
            <p:nvPr/>
          </p:nvSpPr>
          <p:spPr bwMode="auto">
            <a:xfrm>
              <a:off x="63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3" name="Freeform 767"/>
            <p:cNvSpPr>
              <a:spLocks/>
            </p:cNvSpPr>
            <p:nvPr/>
          </p:nvSpPr>
          <p:spPr bwMode="auto">
            <a:xfrm>
              <a:off x="62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4" name="Freeform 768"/>
            <p:cNvSpPr>
              <a:spLocks/>
            </p:cNvSpPr>
            <p:nvPr/>
          </p:nvSpPr>
          <p:spPr bwMode="auto">
            <a:xfrm>
              <a:off x="6162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5" name="Freeform 769"/>
            <p:cNvSpPr>
              <a:spLocks/>
            </p:cNvSpPr>
            <p:nvPr/>
          </p:nvSpPr>
          <p:spPr bwMode="auto">
            <a:xfrm>
              <a:off x="60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6" name="Freeform 770"/>
            <p:cNvSpPr>
              <a:spLocks/>
            </p:cNvSpPr>
            <p:nvPr/>
          </p:nvSpPr>
          <p:spPr bwMode="auto">
            <a:xfrm>
              <a:off x="59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7" name="Freeform 771"/>
            <p:cNvSpPr>
              <a:spLocks/>
            </p:cNvSpPr>
            <p:nvPr/>
          </p:nvSpPr>
          <p:spPr bwMode="auto">
            <a:xfrm>
              <a:off x="58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8" name="Freeform 772"/>
            <p:cNvSpPr>
              <a:spLocks/>
            </p:cNvSpPr>
            <p:nvPr/>
          </p:nvSpPr>
          <p:spPr bwMode="auto">
            <a:xfrm>
              <a:off x="57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69" name="Freeform 773"/>
            <p:cNvSpPr>
              <a:spLocks/>
            </p:cNvSpPr>
            <p:nvPr/>
          </p:nvSpPr>
          <p:spPr bwMode="auto">
            <a:xfrm>
              <a:off x="5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0" name="Freeform 774"/>
            <p:cNvSpPr>
              <a:spLocks/>
            </p:cNvSpPr>
            <p:nvPr/>
          </p:nvSpPr>
          <p:spPr bwMode="auto">
            <a:xfrm>
              <a:off x="55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1" name="Freeform 775"/>
            <p:cNvSpPr>
              <a:spLocks/>
            </p:cNvSpPr>
            <p:nvPr/>
          </p:nvSpPr>
          <p:spPr bwMode="auto">
            <a:xfrm>
              <a:off x="5461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2" name="Freeform 776"/>
            <p:cNvSpPr>
              <a:spLocks/>
            </p:cNvSpPr>
            <p:nvPr/>
          </p:nvSpPr>
          <p:spPr bwMode="auto">
            <a:xfrm>
              <a:off x="53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3" name="Freeform 777"/>
            <p:cNvSpPr>
              <a:spLocks/>
            </p:cNvSpPr>
            <p:nvPr/>
          </p:nvSpPr>
          <p:spPr bwMode="auto">
            <a:xfrm>
              <a:off x="52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4" name="Freeform 778"/>
            <p:cNvSpPr>
              <a:spLocks/>
            </p:cNvSpPr>
            <p:nvPr/>
          </p:nvSpPr>
          <p:spPr bwMode="auto">
            <a:xfrm>
              <a:off x="5162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5" name="Freeform 779"/>
            <p:cNvSpPr>
              <a:spLocks/>
            </p:cNvSpPr>
            <p:nvPr/>
          </p:nvSpPr>
          <p:spPr bwMode="auto">
            <a:xfrm>
              <a:off x="5114" y="2949"/>
              <a:ext cx="60" cy="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62"/>
                </a:cxn>
              </a:cxnLst>
              <a:rect l="0" t="0" r="r" b="b"/>
              <a:pathLst>
                <a:path w="60" h="62">
                  <a:moveTo>
                    <a:pt x="59" y="0"/>
                  </a:moveTo>
                  <a:lnTo>
                    <a:pt x="0" y="62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6" name="Freeform 780"/>
            <p:cNvSpPr>
              <a:spLocks/>
            </p:cNvSpPr>
            <p:nvPr/>
          </p:nvSpPr>
          <p:spPr bwMode="auto">
            <a:xfrm>
              <a:off x="7999" y="2949"/>
              <a:ext cx="3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7" name="Freeform 781"/>
            <p:cNvSpPr>
              <a:spLocks/>
            </p:cNvSpPr>
            <p:nvPr/>
          </p:nvSpPr>
          <p:spPr bwMode="auto">
            <a:xfrm>
              <a:off x="7898" y="2949"/>
              <a:ext cx="104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6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8" name="Freeform 782"/>
            <p:cNvSpPr>
              <a:spLocks/>
            </p:cNvSpPr>
            <p:nvPr/>
          </p:nvSpPr>
          <p:spPr bwMode="auto">
            <a:xfrm>
              <a:off x="77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79" name="Freeform 783"/>
            <p:cNvSpPr>
              <a:spLocks/>
            </p:cNvSpPr>
            <p:nvPr/>
          </p:nvSpPr>
          <p:spPr bwMode="auto">
            <a:xfrm>
              <a:off x="76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0" name="Freeform 784"/>
            <p:cNvSpPr>
              <a:spLocks/>
            </p:cNvSpPr>
            <p:nvPr/>
          </p:nvSpPr>
          <p:spPr bwMode="auto">
            <a:xfrm>
              <a:off x="7599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1" name="Freeform 785"/>
            <p:cNvSpPr>
              <a:spLocks/>
            </p:cNvSpPr>
            <p:nvPr/>
          </p:nvSpPr>
          <p:spPr bwMode="auto">
            <a:xfrm>
              <a:off x="74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2" name="Freeform 786"/>
            <p:cNvSpPr>
              <a:spLocks/>
            </p:cNvSpPr>
            <p:nvPr/>
          </p:nvSpPr>
          <p:spPr bwMode="auto">
            <a:xfrm>
              <a:off x="7397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3" name="Freeform 787"/>
            <p:cNvSpPr>
              <a:spLocks/>
            </p:cNvSpPr>
            <p:nvPr/>
          </p:nvSpPr>
          <p:spPr bwMode="auto">
            <a:xfrm>
              <a:off x="72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4" name="Freeform 788"/>
            <p:cNvSpPr>
              <a:spLocks/>
            </p:cNvSpPr>
            <p:nvPr/>
          </p:nvSpPr>
          <p:spPr bwMode="auto">
            <a:xfrm>
              <a:off x="71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5" name="Freeform 789"/>
            <p:cNvSpPr>
              <a:spLocks/>
            </p:cNvSpPr>
            <p:nvPr/>
          </p:nvSpPr>
          <p:spPr bwMode="auto">
            <a:xfrm>
              <a:off x="70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6" name="Freeform 790"/>
            <p:cNvSpPr>
              <a:spLocks/>
            </p:cNvSpPr>
            <p:nvPr/>
          </p:nvSpPr>
          <p:spPr bwMode="auto">
            <a:xfrm>
              <a:off x="69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7" name="Freeform 791"/>
            <p:cNvSpPr>
              <a:spLocks/>
            </p:cNvSpPr>
            <p:nvPr/>
          </p:nvSpPr>
          <p:spPr bwMode="auto">
            <a:xfrm>
              <a:off x="6896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8" name="Freeform 792"/>
            <p:cNvSpPr>
              <a:spLocks/>
            </p:cNvSpPr>
            <p:nvPr/>
          </p:nvSpPr>
          <p:spPr bwMode="auto">
            <a:xfrm>
              <a:off x="67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89" name="Freeform 793"/>
            <p:cNvSpPr>
              <a:spLocks/>
            </p:cNvSpPr>
            <p:nvPr/>
          </p:nvSpPr>
          <p:spPr bwMode="auto">
            <a:xfrm>
              <a:off x="66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0" name="Freeform 794"/>
            <p:cNvSpPr>
              <a:spLocks/>
            </p:cNvSpPr>
            <p:nvPr/>
          </p:nvSpPr>
          <p:spPr bwMode="auto">
            <a:xfrm>
              <a:off x="65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1" name="Freeform 795"/>
            <p:cNvSpPr>
              <a:spLocks/>
            </p:cNvSpPr>
            <p:nvPr/>
          </p:nvSpPr>
          <p:spPr bwMode="auto">
            <a:xfrm>
              <a:off x="64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2" name="Freeform 796"/>
            <p:cNvSpPr>
              <a:spLocks/>
            </p:cNvSpPr>
            <p:nvPr/>
          </p:nvSpPr>
          <p:spPr bwMode="auto">
            <a:xfrm>
              <a:off x="63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3" name="Freeform 797"/>
            <p:cNvSpPr>
              <a:spLocks/>
            </p:cNvSpPr>
            <p:nvPr/>
          </p:nvSpPr>
          <p:spPr bwMode="auto">
            <a:xfrm>
              <a:off x="62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4" name="Freeform 798"/>
            <p:cNvSpPr>
              <a:spLocks/>
            </p:cNvSpPr>
            <p:nvPr/>
          </p:nvSpPr>
          <p:spPr bwMode="auto">
            <a:xfrm>
              <a:off x="6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5" name="Freeform 799"/>
            <p:cNvSpPr>
              <a:spLocks/>
            </p:cNvSpPr>
            <p:nvPr/>
          </p:nvSpPr>
          <p:spPr bwMode="auto">
            <a:xfrm>
              <a:off x="60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6" name="Freeform 800"/>
            <p:cNvSpPr>
              <a:spLocks/>
            </p:cNvSpPr>
            <p:nvPr/>
          </p:nvSpPr>
          <p:spPr bwMode="auto">
            <a:xfrm>
              <a:off x="59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7" name="Freeform 801"/>
            <p:cNvSpPr>
              <a:spLocks/>
            </p:cNvSpPr>
            <p:nvPr/>
          </p:nvSpPr>
          <p:spPr bwMode="auto">
            <a:xfrm>
              <a:off x="58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8" name="Freeform 802"/>
            <p:cNvSpPr>
              <a:spLocks/>
            </p:cNvSpPr>
            <p:nvPr/>
          </p:nvSpPr>
          <p:spPr bwMode="auto">
            <a:xfrm>
              <a:off x="57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099" name="Freeform 803"/>
            <p:cNvSpPr>
              <a:spLocks/>
            </p:cNvSpPr>
            <p:nvPr/>
          </p:nvSpPr>
          <p:spPr bwMode="auto">
            <a:xfrm>
              <a:off x="5694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0" name="Freeform 804"/>
            <p:cNvSpPr>
              <a:spLocks/>
            </p:cNvSpPr>
            <p:nvPr/>
          </p:nvSpPr>
          <p:spPr bwMode="auto">
            <a:xfrm>
              <a:off x="55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1" name="Freeform 805"/>
            <p:cNvSpPr>
              <a:spLocks/>
            </p:cNvSpPr>
            <p:nvPr/>
          </p:nvSpPr>
          <p:spPr bwMode="auto">
            <a:xfrm>
              <a:off x="54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2" name="Freeform 806"/>
            <p:cNvSpPr>
              <a:spLocks/>
            </p:cNvSpPr>
            <p:nvPr/>
          </p:nvSpPr>
          <p:spPr bwMode="auto">
            <a:xfrm>
              <a:off x="5394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3" name="Freeform 807"/>
            <p:cNvSpPr>
              <a:spLocks/>
            </p:cNvSpPr>
            <p:nvPr/>
          </p:nvSpPr>
          <p:spPr bwMode="auto">
            <a:xfrm>
              <a:off x="5293" y="2949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4" name="Freeform 808"/>
            <p:cNvSpPr>
              <a:spLocks/>
            </p:cNvSpPr>
            <p:nvPr/>
          </p:nvSpPr>
          <p:spPr bwMode="auto">
            <a:xfrm>
              <a:off x="5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5" name="Freeform 809"/>
            <p:cNvSpPr>
              <a:spLocks/>
            </p:cNvSpPr>
            <p:nvPr/>
          </p:nvSpPr>
          <p:spPr bwMode="auto">
            <a:xfrm>
              <a:off x="5114" y="2968"/>
              <a:ext cx="93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3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6" name="Freeform 810"/>
            <p:cNvSpPr>
              <a:spLocks/>
            </p:cNvSpPr>
            <p:nvPr/>
          </p:nvSpPr>
          <p:spPr bwMode="auto">
            <a:xfrm>
              <a:off x="8002" y="2949"/>
              <a:ext cx="76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6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7" name="Freeform 811"/>
            <p:cNvSpPr>
              <a:spLocks/>
            </p:cNvSpPr>
            <p:nvPr/>
          </p:nvSpPr>
          <p:spPr bwMode="auto">
            <a:xfrm>
              <a:off x="4998" y="31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8" name="Freeform 812"/>
            <p:cNvSpPr>
              <a:spLocks/>
            </p:cNvSpPr>
            <p:nvPr/>
          </p:nvSpPr>
          <p:spPr bwMode="auto">
            <a:xfrm>
              <a:off x="4998" y="301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09" name="Freeform 813"/>
            <p:cNvSpPr>
              <a:spLocks/>
            </p:cNvSpPr>
            <p:nvPr/>
          </p:nvSpPr>
          <p:spPr bwMode="auto">
            <a:xfrm>
              <a:off x="4998" y="2949"/>
              <a:ext cx="75" cy="77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6"/>
                </a:cxn>
              </a:cxnLst>
              <a:rect l="0" t="0" r="r" b="b"/>
              <a:pathLst>
                <a:path w="75" h="77">
                  <a:moveTo>
                    <a:pt x="74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0" name="Freeform 814"/>
            <p:cNvSpPr>
              <a:spLocks/>
            </p:cNvSpPr>
            <p:nvPr/>
          </p:nvSpPr>
          <p:spPr bwMode="auto">
            <a:xfrm>
              <a:off x="3089" y="4465"/>
              <a:ext cx="70" cy="7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70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1" name="Freeform 815"/>
            <p:cNvSpPr>
              <a:spLocks/>
            </p:cNvSpPr>
            <p:nvPr/>
          </p:nvSpPr>
          <p:spPr bwMode="auto">
            <a:xfrm>
              <a:off x="2988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2" name="Freeform 816"/>
            <p:cNvSpPr>
              <a:spLocks/>
            </p:cNvSpPr>
            <p:nvPr/>
          </p:nvSpPr>
          <p:spPr bwMode="auto">
            <a:xfrm>
              <a:off x="2888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3" name="Freeform 817"/>
            <p:cNvSpPr>
              <a:spLocks/>
            </p:cNvSpPr>
            <p:nvPr/>
          </p:nvSpPr>
          <p:spPr bwMode="auto">
            <a:xfrm>
              <a:off x="2818" y="4422"/>
              <a:ext cx="82" cy="84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83"/>
                </a:cxn>
              </a:cxnLst>
              <a:rect l="0" t="0" r="r" b="b"/>
              <a:pathLst>
                <a:path w="82" h="84">
                  <a:moveTo>
                    <a:pt x="81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4" name="Freeform 818"/>
            <p:cNvSpPr>
              <a:spLocks/>
            </p:cNvSpPr>
            <p:nvPr/>
          </p:nvSpPr>
          <p:spPr bwMode="auto">
            <a:xfrm>
              <a:off x="8299" y="2949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5" name="Freeform 819"/>
            <p:cNvSpPr>
              <a:spLocks/>
            </p:cNvSpPr>
            <p:nvPr/>
          </p:nvSpPr>
          <p:spPr bwMode="auto">
            <a:xfrm>
              <a:off x="81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6" name="Freeform 820"/>
            <p:cNvSpPr>
              <a:spLocks/>
            </p:cNvSpPr>
            <p:nvPr/>
          </p:nvSpPr>
          <p:spPr bwMode="auto">
            <a:xfrm>
              <a:off x="8100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7" name="Freeform 821"/>
            <p:cNvSpPr>
              <a:spLocks/>
            </p:cNvSpPr>
            <p:nvPr/>
          </p:nvSpPr>
          <p:spPr bwMode="auto">
            <a:xfrm>
              <a:off x="8002" y="2954"/>
              <a:ext cx="110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8" name="Freeform 822"/>
            <p:cNvSpPr>
              <a:spLocks/>
            </p:cNvSpPr>
            <p:nvPr/>
          </p:nvSpPr>
          <p:spPr bwMode="auto">
            <a:xfrm>
              <a:off x="8002" y="3055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19" name="Freeform 823"/>
            <p:cNvSpPr>
              <a:spLocks/>
            </p:cNvSpPr>
            <p:nvPr/>
          </p:nvSpPr>
          <p:spPr bwMode="auto">
            <a:xfrm>
              <a:off x="8210" y="4403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0" name="Freeform 824"/>
            <p:cNvSpPr>
              <a:spLocks/>
            </p:cNvSpPr>
            <p:nvPr/>
          </p:nvSpPr>
          <p:spPr bwMode="auto">
            <a:xfrm>
              <a:off x="8117" y="430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1" name="Freeform 825"/>
            <p:cNvSpPr>
              <a:spLocks/>
            </p:cNvSpPr>
            <p:nvPr/>
          </p:nvSpPr>
          <p:spPr bwMode="auto">
            <a:xfrm>
              <a:off x="8117" y="4256"/>
              <a:ext cx="60" cy="6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59"/>
                </a:cxn>
              </a:cxnLst>
              <a:rect l="0" t="0" r="r" b="b"/>
              <a:pathLst>
                <a:path w="60" h="60">
                  <a:moveTo>
                    <a:pt x="59" y="0"/>
                  </a:moveTo>
                  <a:lnTo>
                    <a:pt x="0" y="59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2" name="Freeform 826"/>
            <p:cNvSpPr>
              <a:spLocks/>
            </p:cNvSpPr>
            <p:nvPr/>
          </p:nvSpPr>
          <p:spPr bwMode="auto">
            <a:xfrm>
              <a:off x="8203" y="425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6" h="27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3" name="Freeform 827"/>
            <p:cNvSpPr>
              <a:spLocks/>
            </p:cNvSpPr>
            <p:nvPr/>
          </p:nvSpPr>
          <p:spPr bwMode="auto">
            <a:xfrm>
              <a:off x="8117" y="4268"/>
              <a:ext cx="112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4" name="Freeform 828"/>
            <p:cNvSpPr>
              <a:spLocks/>
            </p:cNvSpPr>
            <p:nvPr/>
          </p:nvSpPr>
          <p:spPr bwMode="auto">
            <a:xfrm>
              <a:off x="8117" y="4369"/>
              <a:ext cx="52" cy="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2"/>
                </a:cxn>
              </a:cxnLst>
              <a:rect l="0" t="0" r="r" b="b"/>
              <a:pathLst>
                <a:path w="52" h="53">
                  <a:moveTo>
                    <a:pt x="0" y="0"/>
                  </a:moveTo>
                  <a:lnTo>
                    <a:pt x="52" y="5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5" name="Freeform 829"/>
            <p:cNvSpPr>
              <a:spLocks/>
            </p:cNvSpPr>
            <p:nvPr/>
          </p:nvSpPr>
          <p:spPr bwMode="auto">
            <a:xfrm>
              <a:off x="7997" y="4530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6" name="Freeform 830"/>
            <p:cNvSpPr>
              <a:spLocks/>
            </p:cNvSpPr>
            <p:nvPr/>
          </p:nvSpPr>
          <p:spPr bwMode="auto">
            <a:xfrm>
              <a:off x="7896" y="4429"/>
              <a:ext cx="106" cy="106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105"/>
                </a:cxn>
              </a:cxnLst>
              <a:rect l="0" t="0" r="r" b="b"/>
              <a:pathLst>
                <a:path w="106" h="106">
                  <a:moveTo>
                    <a:pt x="105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7" name="Freeform 831"/>
            <p:cNvSpPr>
              <a:spLocks/>
            </p:cNvSpPr>
            <p:nvPr/>
          </p:nvSpPr>
          <p:spPr bwMode="auto">
            <a:xfrm>
              <a:off x="7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8" name="Freeform 832"/>
            <p:cNvSpPr>
              <a:spLocks/>
            </p:cNvSpPr>
            <p:nvPr/>
          </p:nvSpPr>
          <p:spPr bwMode="auto">
            <a:xfrm>
              <a:off x="76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29" name="Freeform 833"/>
            <p:cNvSpPr>
              <a:spLocks/>
            </p:cNvSpPr>
            <p:nvPr/>
          </p:nvSpPr>
          <p:spPr bwMode="auto">
            <a:xfrm>
              <a:off x="75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0" name="Freeform 834"/>
            <p:cNvSpPr>
              <a:spLocks/>
            </p:cNvSpPr>
            <p:nvPr/>
          </p:nvSpPr>
          <p:spPr bwMode="auto">
            <a:xfrm>
              <a:off x="74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1" name="Freeform 835"/>
            <p:cNvSpPr>
              <a:spLocks/>
            </p:cNvSpPr>
            <p:nvPr/>
          </p:nvSpPr>
          <p:spPr bwMode="auto">
            <a:xfrm>
              <a:off x="7395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2" name="Freeform 836"/>
            <p:cNvSpPr>
              <a:spLocks/>
            </p:cNvSpPr>
            <p:nvPr/>
          </p:nvSpPr>
          <p:spPr bwMode="auto">
            <a:xfrm>
              <a:off x="7294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3" name="Freeform 837"/>
            <p:cNvSpPr>
              <a:spLocks/>
            </p:cNvSpPr>
            <p:nvPr/>
          </p:nvSpPr>
          <p:spPr bwMode="auto">
            <a:xfrm>
              <a:off x="7196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4" name="Freeform 838"/>
            <p:cNvSpPr>
              <a:spLocks/>
            </p:cNvSpPr>
            <p:nvPr/>
          </p:nvSpPr>
          <p:spPr bwMode="auto">
            <a:xfrm>
              <a:off x="70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5" name="Freeform 839"/>
            <p:cNvSpPr>
              <a:spLocks/>
            </p:cNvSpPr>
            <p:nvPr/>
          </p:nvSpPr>
          <p:spPr bwMode="auto">
            <a:xfrm>
              <a:off x="6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6" name="Freeform 840"/>
            <p:cNvSpPr>
              <a:spLocks/>
            </p:cNvSpPr>
            <p:nvPr/>
          </p:nvSpPr>
          <p:spPr bwMode="auto">
            <a:xfrm>
              <a:off x="6893" y="442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7" name="Freeform 841"/>
            <p:cNvSpPr>
              <a:spLocks/>
            </p:cNvSpPr>
            <p:nvPr/>
          </p:nvSpPr>
          <p:spPr bwMode="auto">
            <a:xfrm>
              <a:off x="6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8" name="Freeform 842"/>
            <p:cNvSpPr>
              <a:spLocks/>
            </p:cNvSpPr>
            <p:nvPr/>
          </p:nvSpPr>
          <p:spPr bwMode="auto">
            <a:xfrm>
              <a:off x="66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39" name="Freeform 843"/>
            <p:cNvSpPr>
              <a:spLocks/>
            </p:cNvSpPr>
            <p:nvPr/>
          </p:nvSpPr>
          <p:spPr bwMode="auto">
            <a:xfrm>
              <a:off x="65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0" name="Freeform 844"/>
            <p:cNvSpPr>
              <a:spLocks/>
            </p:cNvSpPr>
            <p:nvPr/>
          </p:nvSpPr>
          <p:spPr bwMode="auto">
            <a:xfrm>
              <a:off x="6493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1" name="Freeform 845"/>
            <p:cNvSpPr>
              <a:spLocks/>
            </p:cNvSpPr>
            <p:nvPr/>
          </p:nvSpPr>
          <p:spPr bwMode="auto">
            <a:xfrm>
              <a:off x="63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2" name="Freeform 846"/>
            <p:cNvSpPr>
              <a:spLocks/>
            </p:cNvSpPr>
            <p:nvPr/>
          </p:nvSpPr>
          <p:spPr bwMode="auto">
            <a:xfrm>
              <a:off x="62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3" name="Freeform 847"/>
            <p:cNvSpPr>
              <a:spLocks/>
            </p:cNvSpPr>
            <p:nvPr/>
          </p:nvSpPr>
          <p:spPr bwMode="auto">
            <a:xfrm>
              <a:off x="61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4" name="Freeform 848"/>
            <p:cNvSpPr>
              <a:spLocks/>
            </p:cNvSpPr>
            <p:nvPr/>
          </p:nvSpPr>
          <p:spPr bwMode="auto">
            <a:xfrm>
              <a:off x="6092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5" name="Freeform 849"/>
            <p:cNvSpPr>
              <a:spLocks/>
            </p:cNvSpPr>
            <p:nvPr/>
          </p:nvSpPr>
          <p:spPr bwMode="auto">
            <a:xfrm>
              <a:off x="5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6" name="Freeform 850"/>
            <p:cNvSpPr>
              <a:spLocks/>
            </p:cNvSpPr>
            <p:nvPr/>
          </p:nvSpPr>
          <p:spPr bwMode="auto">
            <a:xfrm>
              <a:off x="58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7" name="Freeform 851"/>
            <p:cNvSpPr>
              <a:spLocks/>
            </p:cNvSpPr>
            <p:nvPr/>
          </p:nvSpPr>
          <p:spPr bwMode="auto">
            <a:xfrm>
              <a:off x="5792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8" name="Freeform 852"/>
            <p:cNvSpPr>
              <a:spLocks/>
            </p:cNvSpPr>
            <p:nvPr/>
          </p:nvSpPr>
          <p:spPr bwMode="auto">
            <a:xfrm>
              <a:off x="5764" y="4422"/>
              <a:ext cx="40" cy="41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40"/>
                </a:cxn>
              </a:cxnLst>
              <a:rect l="0" t="0" r="r" b="b"/>
              <a:pathLst>
                <a:path w="40" h="41">
                  <a:moveTo>
                    <a:pt x="40" y="0"/>
                  </a:moveTo>
                  <a:lnTo>
                    <a:pt x="0" y="4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49" name="Freeform 853"/>
            <p:cNvSpPr>
              <a:spLocks/>
            </p:cNvSpPr>
            <p:nvPr/>
          </p:nvSpPr>
          <p:spPr bwMode="auto">
            <a:xfrm>
              <a:off x="7968" y="4422"/>
              <a:ext cx="3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0" name="Freeform 854"/>
            <p:cNvSpPr>
              <a:spLocks/>
            </p:cNvSpPr>
            <p:nvPr/>
          </p:nvSpPr>
          <p:spPr bwMode="auto">
            <a:xfrm>
              <a:off x="78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1" name="Freeform 855"/>
            <p:cNvSpPr>
              <a:spLocks/>
            </p:cNvSpPr>
            <p:nvPr/>
          </p:nvSpPr>
          <p:spPr bwMode="auto">
            <a:xfrm>
              <a:off x="7769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2" name="Freeform 856"/>
            <p:cNvSpPr>
              <a:spLocks/>
            </p:cNvSpPr>
            <p:nvPr/>
          </p:nvSpPr>
          <p:spPr bwMode="auto">
            <a:xfrm>
              <a:off x="76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3" name="Freeform 857"/>
            <p:cNvSpPr>
              <a:spLocks/>
            </p:cNvSpPr>
            <p:nvPr/>
          </p:nvSpPr>
          <p:spPr bwMode="auto">
            <a:xfrm>
              <a:off x="7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4" name="Freeform 858"/>
            <p:cNvSpPr>
              <a:spLocks/>
            </p:cNvSpPr>
            <p:nvPr/>
          </p:nvSpPr>
          <p:spPr bwMode="auto">
            <a:xfrm>
              <a:off x="74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5" name="Freeform 859"/>
            <p:cNvSpPr>
              <a:spLocks/>
            </p:cNvSpPr>
            <p:nvPr/>
          </p:nvSpPr>
          <p:spPr bwMode="auto">
            <a:xfrm>
              <a:off x="73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6" name="Freeform 860"/>
            <p:cNvSpPr>
              <a:spLocks/>
            </p:cNvSpPr>
            <p:nvPr/>
          </p:nvSpPr>
          <p:spPr bwMode="auto">
            <a:xfrm>
              <a:off x="7268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7" name="Freeform 861"/>
            <p:cNvSpPr>
              <a:spLocks/>
            </p:cNvSpPr>
            <p:nvPr/>
          </p:nvSpPr>
          <p:spPr bwMode="auto">
            <a:xfrm>
              <a:off x="71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8" name="Freeform 862"/>
            <p:cNvSpPr>
              <a:spLocks/>
            </p:cNvSpPr>
            <p:nvPr/>
          </p:nvSpPr>
          <p:spPr bwMode="auto">
            <a:xfrm>
              <a:off x="70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59" name="Freeform 863"/>
            <p:cNvSpPr>
              <a:spLocks/>
            </p:cNvSpPr>
            <p:nvPr/>
          </p:nvSpPr>
          <p:spPr bwMode="auto">
            <a:xfrm>
              <a:off x="69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0" name="Freeform 864"/>
            <p:cNvSpPr>
              <a:spLocks/>
            </p:cNvSpPr>
            <p:nvPr/>
          </p:nvSpPr>
          <p:spPr bwMode="auto">
            <a:xfrm>
              <a:off x="68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1" name="Freeform 865"/>
            <p:cNvSpPr>
              <a:spLocks/>
            </p:cNvSpPr>
            <p:nvPr/>
          </p:nvSpPr>
          <p:spPr bwMode="auto">
            <a:xfrm>
              <a:off x="67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2" name="Freeform 866"/>
            <p:cNvSpPr>
              <a:spLocks/>
            </p:cNvSpPr>
            <p:nvPr/>
          </p:nvSpPr>
          <p:spPr bwMode="auto">
            <a:xfrm>
              <a:off x="66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3" name="Freeform 867"/>
            <p:cNvSpPr>
              <a:spLocks/>
            </p:cNvSpPr>
            <p:nvPr/>
          </p:nvSpPr>
          <p:spPr bwMode="auto">
            <a:xfrm>
              <a:off x="6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4" name="Freeform 868"/>
            <p:cNvSpPr>
              <a:spLocks/>
            </p:cNvSpPr>
            <p:nvPr/>
          </p:nvSpPr>
          <p:spPr bwMode="auto">
            <a:xfrm>
              <a:off x="64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5" name="Freeform 869"/>
            <p:cNvSpPr>
              <a:spLocks/>
            </p:cNvSpPr>
            <p:nvPr/>
          </p:nvSpPr>
          <p:spPr bwMode="auto">
            <a:xfrm>
              <a:off x="6366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6" name="Freeform 870"/>
            <p:cNvSpPr>
              <a:spLocks/>
            </p:cNvSpPr>
            <p:nvPr/>
          </p:nvSpPr>
          <p:spPr bwMode="auto">
            <a:xfrm>
              <a:off x="6265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7" name="Freeform 871"/>
            <p:cNvSpPr>
              <a:spLocks/>
            </p:cNvSpPr>
            <p:nvPr/>
          </p:nvSpPr>
          <p:spPr bwMode="auto">
            <a:xfrm>
              <a:off x="6167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8" name="Freeform 872"/>
            <p:cNvSpPr>
              <a:spLocks/>
            </p:cNvSpPr>
            <p:nvPr/>
          </p:nvSpPr>
          <p:spPr bwMode="auto">
            <a:xfrm>
              <a:off x="60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69" name="Freeform 873"/>
            <p:cNvSpPr>
              <a:spLocks/>
            </p:cNvSpPr>
            <p:nvPr/>
          </p:nvSpPr>
          <p:spPr bwMode="auto">
            <a:xfrm>
              <a:off x="5965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0" name="Freeform 874"/>
            <p:cNvSpPr>
              <a:spLocks/>
            </p:cNvSpPr>
            <p:nvPr/>
          </p:nvSpPr>
          <p:spPr bwMode="auto">
            <a:xfrm>
              <a:off x="5864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1" name="Freeform 875"/>
            <p:cNvSpPr>
              <a:spLocks/>
            </p:cNvSpPr>
            <p:nvPr/>
          </p:nvSpPr>
          <p:spPr bwMode="auto">
            <a:xfrm>
              <a:off x="5764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2" name="Freeform 876"/>
            <p:cNvSpPr>
              <a:spLocks/>
            </p:cNvSpPr>
            <p:nvPr/>
          </p:nvSpPr>
          <p:spPr bwMode="auto">
            <a:xfrm>
              <a:off x="5764" y="4523"/>
              <a:ext cx="14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2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14" y="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3" name="Freeform 877"/>
            <p:cNvSpPr>
              <a:spLocks/>
            </p:cNvSpPr>
            <p:nvPr/>
          </p:nvSpPr>
          <p:spPr bwMode="auto">
            <a:xfrm>
              <a:off x="5764" y="4422"/>
              <a:ext cx="2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53" y="0"/>
                </a:cxn>
              </a:cxnLst>
              <a:rect l="0" t="0" r="r" b="b"/>
              <a:pathLst>
                <a:path w="2353">
                  <a:moveTo>
                    <a:pt x="0" y="0"/>
                  </a:moveTo>
                  <a:lnTo>
                    <a:pt x="235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4" name="Freeform 878"/>
            <p:cNvSpPr>
              <a:spLocks/>
            </p:cNvSpPr>
            <p:nvPr/>
          </p:nvSpPr>
          <p:spPr bwMode="auto">
            <a:xfrm>
              <a:off x="5764" y="4535"/>
              <a:ext cx="24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65" y="0"/>
                </a:cxn>
              </a:cxnLst>
              <a:rect l="0" t="0" r="r" b="b"/>
              <a:pathLst>
                <a:path w="2465">
                  <a:moveTo>
                    <a:pt x="0" y="0"/>
                  </a:moveTo>
                  <a:lnTo>
                    <a:pt x="24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5" name="Freeform 879"/>
            <p:cNvSpPr>
              <a:spLocks/>
            </p:cNvSpPr>
            <p:nvPr/>
          </p:nvSpPr>
          <p:spPr bwMode="auto">
            <a:xfrm>
              <a:off x="8229" y="4535"/>
              <a:ext cx="0" cy="14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0"/>
                </a:cxn>
              </a:cxnLst>
              <a:rect l="0" t="0" r="r" b="b"/>
              <a:pathLst>
                <a:path h="148">
                  <a:moveTo>
                    <a:pt x="0" y="14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6" name="Freeform 880"/>
            <p:cNvSpPr>
              <a:spLocks/>
            </p:cNvSpPr>
            <p:nvPr/>
          </p:nvSpPr>
          <p:spPr bwMode="auto">
            <a:xfrm>
              <a:off x="8117" y="4199"/>
              <a:ext cx="0" cy="223"/>
            </a:xfrm>
            <a:custGeom>
              <a:avLst/>
              <a:gdLst/>
              <a:ahLst/>
              <a:cxnLst>
                <a:cxn ang="0">
                  <a:pos x="0" y="223"/>
                </a:cxn>
                <a:cxn ang="0">
                  <a:pos x="0" y="0"/>
                </a:cxn>
              </a:cxnLst>
              <a:rect l="0" t="0" r="r" b="b"/>
              <a:pathLst>
                <a:path h="223">
                  <a:moveTo>
                    <a:pt x="0" y="2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7" name="Freeform 881"/>
            <p:cNvSpPr>
              <a:spLocks/>
            </p:cNvSpPr>
            <p:nvPr/>
          </p:nvSpPr>
          <p:spPr bwMode="auto">
            <a:xfrm>
              <a:off x="8287" y="4199"/>
              <a:ext cx="0" cy="173"/>
            </a:xfrm>
            <a:custGeom>
              <a:avLst/>
              <a:gdLst/>
              <a:ahLst/>
              <a:cxnLst>
                <a:cxn ang="0">
                  <a:pos x="0" y="172"/>
                </a:cxn>
                <a:cxn ang="0">
                  <a:pos x="0" y="0"/>
                </a:cxn>
              </a:cxnLst>
              <a:rect l="0" t="0" r="r" b="b"/>
              <a:pathLst>
                <a:path h="173">
                  <a:moveTo>
                    <a:pt x="0" y="17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8" name="Freeform 882"/>
            <p:cNvSpPr>
              <a:spLocks/>
            </p:cNvSpPr>
            <p:nvPr/>
          </p:nvSpPr>
          <p:spPr bwMode="auto">
            <a:xfrm>
              <a:off x="8229" y="4256"/>
              <a:ext cx="0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0" y="0"/>
                </a:cxn>
              </a:cxnLst>
              <a:rect l="0" t="0" r="r" b="b"/>
              <a:pathLst>
                <a:path h="166">
                  <a:moveTo>
                    <a:pt x="0" y="16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79" name="Freeform 883"/>
            <p:cNvSpPr>
              <a:spLocks/>
            </p:cNvSpPr>
            <p:nvPr/>
          </p:nvSpPr>
          <p:spPr bwMode="auto">
            <a:xfrm>
              <a:off x="8400" y="4372"/>
              <a:ext cx="0" cy="311"/>
            </a:xfrm>
            <a:custGeom>
              <a:avLst/>
              <a:gdLst/>
              <a:ahLst/>
              <a:cxnLst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h="311">
                  <a:moveTo>
                    <a:pt x="0" y="31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0" name="Freeform 884"/>
            <p:cNvSpPr>
              <a:spLocks/>
            </p:cNvSpPr>
            <p:nvPr/>
          </p:nvSpPr>
          <p:spPr bwMode="auto">
            <a:xfrm>
              <a:off x="8297" y="4489"/>
              <a:ext cx="45" cy="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1" name="Freeform 885"/>
            <p:cNvSpPr>
              <a:spLocks/>
            </p:cNvSpPr>
            <p:nvPr/>
          </p:nvSpPr>
          <p:spPr bwMode="auto">
            <a:xfrm>
              <a:off x="81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2" name="Freeform 886"/>
            <p:cNvSpPr>
              <a:spLocks/>
            </p:cNvSpPr>
            <p:nvPr/>
          </p:nvSpPr>
          <p:spPr bwMode="auto">
            <a:xfrm>
              <a:off x="80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3" name="Freeform 887"/>
            <p:cNvSpPr>
              <a:spLocks/>
            </p:cNvSpPr>
            <p:nvPr/>
          </p:nvSpPr>
          <p:spPr bwMode="auto">
            <a:xfrm>
              <a:off x="8002" y="4422"/>
              <a:ext cx="108" cy="10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7"/>
                </a:cxn>
              </a:cxnLst>
              <a:rect l="0" t="0" r="r" b="b"/>
              <a:pathLst>
                <a:path w="108" h="108">
                  <a:moveTo>
                    <a:pt x="107" y="0"/>
                  </a:moveTo>
                  <a:lnTo>
                    <a:pt x="0" y="10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4" name="Freeform 888"/>
            <p:cNvSpPr>
              <a:spLocks/>
            </p:cNvSpPr>
            <p:nvPr/>
          </p:nvSpPr>
          <p:spPr bwMode="auto">
            <a:xfrm>
              <a:off x="8002" y="4422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5" name="Freeform 889"/>
            <p:cNvSpPr>
              <a:spLocks/>
            </p:cNvSpPr>
            <p:nvPr/>
          </p:nvSpPr>
          <p:spPr bwMode="auto">
            <a:xfrm>
              <a:off x="8268" y="4422"/>
              <a:ext cx="74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4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6" name="Freeform 890"/>
            <p:cNvSpPr>
              <a:spLocks/>
            </p:cNvSpPr>
            <p:nvPr/>
          </p:nvSpPr>
          <p:spPr bwMode="auto">
            <a:xfrm>
              <a:off x="817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7" name="Freeform 891"/>
            <p:cNvSpPr>
              <a:spLocks/>
            </p:cNvSpPr>
            <p:nvPr/>
          </p:nvSpPr>
          <p:spPr bwMode="auto">
            <a:xfrm>
              <a:off x="8069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8" name="Freeform 892"/>
            <p:cNvSpPr>
              <a:spLocks/>
            </p:cNvSpPr>
            <p:nvPr/>
          </p:nvSpPr>
          <p:spPr bwMode="auto">
            <a:xfrm>
              <a:off x="8002" y="4455"/>
              <a:ext cx="79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80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89" name="Freeform 893"/>
            <p:cNvSpPr>
              <a:spLocks/>
            </p:cNvSpPr>
            <p:nvPr/>
          </p:nvSpPr>
          <p:spPr bwMode="auto">
            <a:xfrm>
              <a:off x="5094" y="2949"/>
              <a:ext cx="2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20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0" name="Freeform 894"/>
            <p:cNvSpPr>
              <a:spLocks/>
            </p:cNvSpPr>
            <p:nvPr/>
          </p:nvSpPr>
          <p:spPr bwMode="auto">
            <a:xfrm>
              <a:off x="4998" y="2956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1" name="Freeform 895"/>
            <p:cNvSpPr>
              <a:spLocks/>
            </p:cNvSpPr>
            <p:nvPr/>
          </p:nvSpPr>
          <p:spPr bwMode="auto">
            <a:xfrm>
              <a:off x="4998" y="3055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2" name="Freeform 896"/>
            <p:cNvSpPr>
              <a:spLocks/>
            </p:cNvSpPr>
            <p:nvPr/>
          </p:nvSpPr>
          <p:spPr bwMode="auto">
            <a:xfrm>
              <a:off x="4998" y="31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3" name="Freeform 897"/>
            <p:cNvSpPr>
              <a:spLocks/>
            </p:cNvSpPr>
            <p:nvPr/>
          </p:nvSpPr>
          <p:spPr bwMode="auto">
            <a:xfrm>
              <a:off x="4998" y="3256"/>
              <a:ext cx="36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4" name="Freeform 898"/>
            <p:cNvSpPr>
              <a:spLocks/>
            </p:cNvSpPr>
            <p:nvPr/>
          </p:nvSpPr>
          <p:spPr bwMode="auto">
            <a:xfrm>
              <a:off x="5037" y="4196"/>
              <a:ext cx="77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4"/>
                </a:cxn>
              </a:cxnLst>
              <a:rect l="0" t="0" r="r" b="b"/>
              <a:pathLst>
                <a:path w="77" h="75">
                  <a:moveTo>
                    <a:pt x="0" y="0"/>
                  </a:moveTo>
                  <a:lnTo>
                    <a:pt x="76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5" name="Freeform 899"/>
            <p:cNvSpPr>
              <a:spLocks/>
            </p:cNvSpPr>
            <p:nvPr/>
          </p:nvSpPr>
          <p:spPr bwMode="auto">
            <a:xfrm>
              <a:off x="4998" y="4259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6" name="Freeform 900"/>
            <p:cNvSpPr>
              <a:spLocks/>
            </p:cNvSpPr>
            <p:nvPr/>
          </p:nvSpPr>
          <p:spPr bwMode="auto">
            <a:xfrm>
              <a:off x="4998" y="43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7" name="Freeform 901"/>
            <p:cNvSpPr>
              <a:spLocks/>
            </p:cNvSpPr>
            <p:nvPr/>
          </p:nvSpPr>
          <p:spPr bwMode="auto">
            <a:xfrm>
              <a:off x="4998" y="4458"/>
              <a:ext cx="80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80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8" name="Freeform 902"/>
            <p:cNvSpPr>
              <a:spLocks/>
            </p:cNvSpPr>
            <p:nvPr/>
          </p:nvSpPr>
          <p:spPr bwMode="auto">
            <a:xfrm>
              <a:off x="3060" y="4422"/>
              <a:ext cx="99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8"/>
                </a:cxn>
              </a:cxnLst>
              <a:rect l="0" t="0" r="r" b="b"/>
              <a:pathLst>
                <a:path w="99" h="98">
                  <a:moveTo>
                    <a:pt x="0" y="0"/>
                  </a:moveTo>
                  <a:lnTo>
                    <a:pt x="98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199" name="Freeform 903"/>
            <p:cNvSpPr>
              <a:spLocks/>
            </p:cNvSpPr>
            <p:nvPr/>
          </p:nvSpPr>
          <p:spPr bwMode="auto">
            <a:xfrm>
              <a:off x="296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0" name="Freeform 904"/>
            <p:cNvSpPr>
              <a:spLocks/>
            </p:cNvSpPr>
            <p:nvPr/>
          </p:nvSpPr>
          <p:spPr bwMode="auto">
            <a:xfrm>
              <a:off x="2859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1" name="Freeform 905"/>
            <p:cNvSpPr>
              <a:spLocks/>
            </p:cNvSpPr>
            <p:nvPr/>
          </p:nvSpPr>
          <p:spPr bwMode="auto">
            <a:xfrm>
              <a:off x="2818" y="4479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2" name="Freeform 906"/>
            <p:cNvSpPr>
              <a:spLocks/>
            </p:cNvSpPr>
            <p:nvPr/>
          </p:nvSpPr>
          <p:spPr bwMode="auto">
            <a:xfrm>
              <a:off x="5114" y="3064"/>
              <a:ext cx="0" cy="13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57"/>
                </a:cxn>
              </a:cxnLst>
              <a:rect l="0" t="0" r="r" b="b"/>
              <a:pathLst>
                <a:path h="1358">
                  <a:moveTo>
                    <a:pt x="0" y="0"/>
                  </a:moveTo>
                  <a:lnTo>
                    <a:pt x="0" y="13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3" name="Freeform 907"/>
            <p:cNvSpPr>
              <a:spLocks/>
            </p:cNvSpPr>
            <p:nvPr/>
          </p:nvSpPr>
          <p:spPr bwMode="auto">
            <a:xfrm>
              <a:off x="5850" y="3798"/>
              <a:ext cx="164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43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4" name="Freeform 908"/>
            <p:cNvSpPr>
              <a:spLocks/>
            </p:cNvSpPr>
            <p:nvPr/>
          </p:nvSpPr>
          <p:spPr bwMode="auto">
            <a:xfrm>
              <a:off x="590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5" name="Freeform 909"/>
            <p:cNvSpPr>
              <a:spLocks/>
            </p:cNvSpPr>
            <p:nvPr/>
          </p:nvSpPr>
          <p:spPr bwMode="auto">
            <a:xfrm>
              <a:off x="607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6" name="Freeform 910"/>
            <p:cNvSpPr>
              <a:spLocks/>
            </p:cNvSpPr>
            <p:nvPr/>
          </p:nvSpPr>
          <p:spPr bwMode="auto">
            <a:xfrm>
              <a:off x="624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7" name="Freeform 911"/>
            <p:cNvSpPr>
              <a:spLocks/>
            </p:cNvSpPr>
            <p:nvPr/>
          </p:nvSpPr>
          <p:spPr bwMode="auto">
            <a:xfrm>
              <a:off x="641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8" name="Freeform 912"/>
            <p:cNvSpPr>
              <a:spLocks/>
            </p:cNvSpPr>
            <p:nvPr/>
          </p:nvSpPr>
          <p:spPr bwMode="auto">
            <a:xfrm>
              <a:off x="658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09" name="Freeform 913"/>
            <p:cNvSpPr>
              <a:spLocks/>
            </p:cNvSpPr>
            <p:nvPr/>
          </p:nvSpPr>
          <p:spPr bwMode="auto">
            <a:xfrm>
              <a:off x="675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0" name="Freeform 914"/>
            <p:cNvSpPr>
              <a:spLocks/>
            </p:cNvSpPr>
            <p:nvPr/>
          </p:nvSpPr>
          <p:spPr bwMode="auto">
            <a:xfrm>
              <a:off x="692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1" name="Freeform 915"/>
            <p:cNvSpPr>
              <a:spLocks/>
            </p:cNvSpPr>
            <p:nvPr/>
          </p:nvSpPr>
          <p:spPr bwMode="auto">
            <a:xfrm>
              <a:off x="709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2" name="Freeform 916"/>
            <p:cNvSpPr>
              <a:spLocks/>
            </p:cNvSpPr>
            <p:nvPr/>
          </p:nvSpPr>
          <p:spPr bwMode="auto">
            <a:xfrm>
              <a:off x="726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3" name="Freeform 917"/>
            <p:cNvSpPr>
              <a:spLocks/>
            </p:cNvSpPr>
            <p:nvPr/>
          </p:nvSpPr>
          <p:spPr bwMode="auto">
            <a:xfrm>
              <a:off x="743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4" name="Freeform 918"/>
            <p:cNvSpPr>
              <a:spLocks/>
            </p:cNvSpPr>
            <p:nvPr/>
          </p:nvSpPr>
          <p:spPr bwMode="auto">
            <a:xfrm>
              <a:off x="590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5" name="Freeform 919"/>
            <p:cNvSpPr>
              <a:spLocks/>
            </p:cNvSpPr>
            <p:nvPr/>
          </p:nvSpPr>
          <p:spPr bwMode="auto">
            <a:xfrm>
              <a:off x="5850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6" name="Freeform 920"/>
            <p:cNvSpPr>
              <a:spLocks/>
            </p:cNvSpPr>
            <p:nvPr/>
          </p:nvSpPr>
          <p:spPr bwMode="auto">
            <a:xfrm>
              <a:off x="4998" y="2949"/>
              <a:ext cx="0" cy="1586"/>
            </a:xfrm>
            <a:custGeom>
              <a:avLst/>
              <a:gdLst/>
              <a:ahLst/>
              <a:cxnLst>
                <a:cxn ang="0">
                  <a:pos x="0" y="1585"/>
                </a:cxn>
                <a:cxn ang="0">
                  <a:pos x="0" y="0"/>
                </a:cxn>
              </a:cxnLst>
              <a:rect l="0" t="0" r="r" b="b"/>
              <a:pathLst>
                <a:path h="1586">
                  <a:moveTo>
                    <a:pt x="0" y="158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7" name="Freeform 921"/>
            <p:cNvSpPr>
              <a:spLocks/>
            </p:cNvSpPr>
            <p:nvPr/>
          </p:nvSpPr>
          <p:spPr bwMode="auto">
            <a:xfrm>
              <a:off x="8229" y="4683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8" name="Freeform 922"/>
            <p:cNvSpPr>
              <a:spLocks/>
            </p:cNvSpPr>
            <p:nvPr/>
          </p:nvSpPr>
          <p:spPr bwMode="auto">
            <a:xfrm>
              <a:off x="4998" y="2949"/>
              <a:ext cx="3402" cy="0"/>
            </a:xfrm>
            <a:custGeom>
              <a:avLst/>
              <a:gdLst/>
              <a:ahLst/>
              <a:cxnLst>
                <a:cxn ang="0">
                  <a:pos x="3401" y="0"/>
                </a:cxn>
                <a:cxn ang="0">
                  <a:pos x="0" y="0"/>
                </a:cxn>
              </a:cxnLst>
              <a:rect l="0" t="0" r="r" b="b"/>
              <a:pathLst>
                <a:path w="3402">
                  <a:moveTo>
                    <a:pt x="340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19" name="Freeform 923"/>
            <p:cNvSpPr>
              <a:spLocks/>
            </p:cNvSpPr>
            <p:nvPr/>
          </p:nvSpPr>
          <p:spPr bwMode="auto">
            <a:xfrm>
              <a:off x="8229" y="3064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0" name="Freeform 924"/>
            <p:cNvSpPr>
              <a:spLocks/>
            </p:cNvSpPr>
            <p:nvPr/>
          </p:nvSpPr>
          <p:spPr bwMode="auto">
            <a:xfrm>
              <a:off x="5114" y="3064"/>
              <a:ext cx="300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03" y="0"/>
                </a:cxn>
              </a:cxnLst>
              <a:rect l="0" t="0" r="r" b="b"/>
              <a:pathLst>
                <a:path w="3003">
                  <a:moveTo>
                    <a:pt x="0" y="0"/>
                  </a:moveTo>
                  <a:lnTo>
                    <a:pt x="300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1" name="Freeform 925"/>
            <p:cNvSpPr>
              <a:spLocks/>
            </p:cNvSpPr>
            <p:nvPr/>
          </p:nvSpPr>
          <p:spPr bwMode="auto">
            <a:xfrm>
              <a:off x="8285" y="3119"/>
              <a:ext cx="115" cy="0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0"/>
                </a:cxn>
              </a:cxnLst>
              <a:rect l="0" t="0" r="r" b="b"/>
              <a:pathLst>
                <a:path w="115">
                  <a:moveTo>
                    <a:pt x="11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2" name="Freeform 926"/>
            <p:cNvSpPr>
              <a:spLocks/>
            </p:cNvSpPr>
            <p:nvPr/>
          </p:nvSpPr>
          <p:spPr bwMode="auto">
            <a:xfrm>
              <a:off x="5850" y="3688"/>
              <a:ext cx="1643" cy="0"/>
            </a:xfrm>
            <a:custGeom>
              <a:avLst/>
              <a:gdLst/>
              <a:ahLst/>
              <a:cxnLst>
                <a:cxn ang="0">
                  <a:pos x="1643" y="0"/>
                </a:cxn>
                <a:cxn ang="0">
                  <a:pos x="0" y="0"/>
                </a:cxn>
              </a:cxnLst>
              <a:rect l="0" t="0" r="r" b="b"/>
              <a:pathLst>
                <a:path w="1643">
                  <a:moveTo>
                    <a:pt x="164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3" name="Freeform 927"/>
            <p:cNvSpPr>
              <a:spLocks/>
            </p:cNvSpPr>
            <p:nvPr/>
          </p:nvSpPr>
          <p:spPr bwMode="auto">
            <a:xfrm>
              <a:off x="4689" y="4705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4" name="Freeform 928"/>
            <p:cNvSpPr>
              <a:spLocks/>
            </p:cNvSpPr>
            <p:nvPr/>
          </p:nvSpPr>
          <p:spPr bwMode="auto">
            <a:xfrm>
              <a:off x="3979" y="4705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5" name="Freeform 929"/>
            <p:cNvSpPr>
              <a:spLocks/>
            </p:cNvSpPr>
            <p:nvPr/>
          </p:nvSpPr>
          <p:spPr bwMode="auto">
            <a:xfrm>
              <a:off x="8002" y="4422"/>
              <a:ext cx="340" cy="113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340" y="112"/>
                </a:cxn>
                <a:cxn ang="0">
                  <a:pos x="340" y="0"/>
                </a:cxn>
                <a:cxn ang="0">
                  <a:pos x="227" y="0"/>
                </a:cxn>
              </a:cxnLst>
              <a:rect l="0" t="0" r="r" b="b"/>
              <a:pathLst>
                <a:path w="340" h="113">
                  <a:moveTo>
                    <a:pt x="0" y="112"/>
                  </a:moveTo>
                  <a:lnTo>
                    <a:pt x="340" y="112"/>
                  </a:lnTo>
                  <a:lnTo>
                    <a:pt x="340" y="0"/>
                  </a:lnTo>
                  <a:lnTo>
                    <a:pt x="2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6" name="Freeform 930"/>
            <p:cNvSpPr>
              <a:spLocks/>
            </p:cNvSpPr>
            <p:nvPr/>
          </p:nvSpPr>
          <p:spPr bwMode="auto">
            <a:xfrm>
              <a:off x="8002" y="2949"/>
              <a:ext cx="340" cy="115"/>
            </a:xfrm>
            <a:custGeom>
              <a:avLst/>
              <a:gdLst/>
              <a:ahLst/>
              <a:cxnLst>
                <a:cxn ang="0">
                  <a:pos x="227" y="115"/>
                </a:cxn>
                <a:cxn ang="0">
                  <a:pos x="340" y="115"/>
                </a:cxn>
                <a:cxn ang="0">
                  <a:pos x="340" y="0"/>
                </a:cxn>
                <a:cxn ang="0">
                  <a:pos x="0" y="0"/>
                </a:cxn>
              </a:cxnLst>
              <a:rect l="0" t="0" r="r" b="b"/>
              <a:pathLst>
                <a:path w="340" h="115">
                  <a:moveTo>
                    <a:pt x="227" y="115"/>
                  </a:moveTo>
                  <a:lnTo>
                    <a:pt x="340" y="115"/>
                  </a:lnTo>
                  <a:lnTo>
                    <a:pt x="340" y="0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7" name="Rectangle 931"/>
            <p:cNvSpPr>
              <a:spLocks/>
            </p:cNvSpPr>
            <p:nvPr/>
          </p:nvSpPr>
          <p:spPr bwMode="auto">
            <a:xfrm>
              <a:off x="2818" y="4422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8" name="Freeform 932"/>
            <p:cNvSpPr>
              <a:spLocks/>
            </p:cNvSpPr>
            <p:nvPr/>
          </p:nvSpPr>
          <p:spPr bwMode="auto">
            <a:xfrm>
              <a:off x="4998" y="4196"/>
              <a:ext cx="116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  <a:cxn ang="0">
                  <a:pos x="115" y="338"/>
                </a:cxn>
              </a:cxnLst>
              <a:rect l="0" t="0" r="r" b="b"/>
              <a:pathLst>
                <a:path w="116" h="339">
                  <a:moveTo>
                    <a:pt x="0" y="0"/>
                  </a:moveTo>
                  <a:lnTo>
                    <a:pt x="0" y="338"/>
                  </a:lnTo>
                  <a:lnTo>
                    <a:pt x="115" y="33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29" name="Freeform 933"/>
            <p:cNvSpPr>
              <a:spLocks/>
            </p:cNvSpPr>
            <p:nvPr/>
          </p:nvSpPr>
          <p:spPr bwMode="auto">
            <a:xfrm>
              <a:off x="4998" y="2949"/>
              <a:ext cx="116" cy="341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w="116" h="341">
                  <a:moveTo>
                    <a:pt x="115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0" name="Freeform 934"/>
            <p:cNvSpPr>
              <a:spLocks/>
            </p:cNvSpPr>
            <p:nvPr/>
          </p:nvSpPr>
          <p:spPr bwMode="auto">
            <a:xfrm>
              <a:off x="5169" y="4422"/>
              <a:ext cx="0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2"/>
                </a:cxn>
              </a:cxnLst>
              <a:rect l="0" t="0" r="r" b="b"/>
              <a:pathLst>
                <a:path h="113">
                  <a:moveTo>
                    <a:pt x="0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1" name="Freeform 935"/>
            <p:cNvSpPr>
              <a:spLocks/>
            </p:cNvSpPr>
            <p:nvPr/>
          </p:nvSpPr>
          <p:spPr bwMode="auto">
            <a:xfrm>
              <a:off x="5764" y="4422"/>
              <a:ext cx="0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2"/>
                </a:cxn>
              </a:cxnLst>
              <a:rect l="0" t="0" r="r" b="b"/>
              <a:pathLst>
                <a:path h="113">
                  <a:moveTo>
                    <a:pt x="0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2" name="Freeform 936"/>
            <p:cNvSpPr>
              <a:spLocks/>
            </p:cNvSpPr>
            <p:nvPr/>
          </p:nvSpPr>
          <p:spPr bwMode="auto">
            <a:xfrm>
              <a:off x="8287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3" name="Freeform 937"/>
            <p:cNvSpPr>
              <a:spLocks/>
            </p:cNvSpPr>
            <p:nvPr/>
          </p:nvSpPr>
          <p:spPr bwMode="auto">
            <a:xfrm>
              <a:off x="8313" y="4683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4" name="Freeform 938"/>
            <p:cNvSpPr>
              <a:spLocks/>
            </p:cNvSpPr>
            <p:nvPr/>
          </p:nvSpPr>
          <p:spPr bwMode="auto">
            <a:xfrm>
              <a:off x="8342" y="4683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5" name="Freeform 939"/>
            <p:cNvSpPr>
              <a:spLocks/>
            </p:cNvSpPr>
            <p:nvPr/>
          </p:nvSpPr>
          <p:spPr bwMode="auto">
            <a:xfrm>
              <a:off x="8400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6" name="Freeform 940"/>
            <p:cNvSpPr>
              <a:spLocks/>
            </p:cNvSpPr>
            <p:nvPr/>
          </p:nvSpPr>
          <p:spPr bwMode="auto">
            <a:xfrm>
              <a:off x="8229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7" name="Freeform 941"/>
            <p:cNvSpPr>
              <a:spLocks/>
            </p:cNvSpPr>
            <p:nvPr/>
          </p:nvSpPr>
          <p:spPr bwMode="auto">
            <a:xfrm>
              <a:off x="5226" y="13599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8" name="Freeform 942"/>
            <p:cNvSpPr>
              <a:spLocks/>
            </p:cNvSpPr>
            <p:nvPr/>
          </p:nvSpPr>
          <p:spPr bwMode="auto">
            <a:xfrm>
              <a:off x="5226" y="13628"/>
              <a:ext cx="39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5" y="0"/>
                </a:cxn>
              </a:cxnLst>
              <a:rect l="0" t="0" r="r" b="b"/>
              <a:pathLst>
                <a:path w="396">
                  <a:moveTo>
                    <a:pt x="0" y="0"/>
                  </a:move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39" name="Freeform 943"/>
            <p:cNvSpPr>
              <a:spLocks/>
            </p:cNvSpPr>
            <p:nvPr/>
          </p:nvSpPr>
          <p:spPr bwMode="auto">
            <a:xfrm>
              <a:off x="5226" y="13657"/>
              <a:ext cx="39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5" y="0"/>
                </a:cxn>
              </a:cxnLst>
              <a:rect l="0" t="0" r="r" b="b"/>
              <a:pathLst>
                <a:path w="396">
                  <a:moveTo>
                    <a:pt x="0" y="0"/>
                  </a:move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0" name="Freeform 944"/>
            <p:cNvSpPr>
              <a:spLocks/>
            </p:cNvSpPr>
            <p:nvPr/>
          </p:nvSpPr>
          <p:spPr bwMode="auto">
            <a:xfrm>
              <a:off x="5226" y="13714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1" name="Freeform 945"/>
            <p:cNvSpPr>
              <a:spLocks/>
            </p:cNvSpPr>
            <p:nvPr/>
          </p:nvSpPr>
          <p:spPr bwMode="auto">
            <a:xfrm>
              <a:off x="5226" y="13544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2" name="Freeform 946"/>
            <p:cNvSpPr>
              <a:spLocks/>
            </p:cNvSpPr>
            <p:nvPr/>
          </p:nvSpPr>
          <p:spPr bwMode="auto">
            <a:xfrm>
              <a:off x="6670" y="13091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3" name="Freeform 947"/>
            <p:cNvSpPr>
              <a:spLocks/>
            </p:cNvSpPr>
            <p:nvPr/>
          </p:nvSpPr>
          <p:spPr bwMode="auto">
            <a:xfrm>
              <a:off x="6670" y="13120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4" name="Freeform 948"/>
            <p:cNvSpPr>
              <a:spLocks/>
            </p:cNvSpPr>
            <p:nvPr/>
          </p:nvSpPr>
          <p:spPr bwMode="auto">
            <a:xfrm>
              <a:off x="6670" y="13146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5" name="Freeform 949"/>
            <p:cNvSpPr>
              <a:spLocks/>
            </p:cNvSpPr>
            <p:nvPr/>
          </p:nvSpPr>
          <p:spPr bwMode="auto">
            <a:xfrm>
              <a:off x="6670" y="1320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6" name="Freeform 950"/>
            <p:cNvSpPr>
              <a:spLocks/>
            </p:cNvSpPr>
            <p:nvPr/>
          </p:nvSpPr>
          <p:spPr bwMode="auto">
            <a:xfrm>
              <a:off x="6670" y="13033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7" name="Freeform 951"/>
            <p:cNvSpPr>
              <a:spLocks/>
            </p:cNvSpPr>
            <p:nvPr/>
          </p:nvSpPr>
          <p:spPr bwMode="auto">
            <a:xfrm>
              <a:off x="607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8" name="Freeform 952"/>
            <p:cNvSpPr>
              <a:spLocks/>
            </p:cNvSpPr>
            <p:nvPr/>
          </p:nvSpPr>
          <p:spPr bwMode="auto">
            <a:xfrm>
              <a:off x="624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49" name="Freeform 953"/>
            <p:cNvSpPr>
              <a:spLocks/>
            </p:cNvSpPr>
            <p:nvPr/>
          </p:nvSpPr>
          <p:spPr bwMode="auto">
            <a:xfrm>
              <a:off x="641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0" name="Freeform 954"/>
            <p:cNvSpPr>
              <a:spLocks/>
            </p:cNvSpPr>
            <p:nvPr/>
          </p:nvSpPr>
          <p:spPr bwMode="auto">
            <a:xfrm>
              <a:off x="658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1" name="Freeform 955"/>
            <p:cNvSpPr>
              <a:spLocks/>
            </p:cNvSpPr>
            <p:nvPr/>
          </p:nvSpPr>
          <p:spPr bwMode="auto">
            <a:xfrm>
              <a:off x="6757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2" name="Freeform 956"/>
            <p:cNvSpPr>
              <a:spLocks/>
            </p:cNvSpPr>
            <p:nvPr/>
          </p:nvSpPr>
          <p:spPr bwMode="auto">
            <a:xfrm>
              <a:off x="692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3" name="Freeform 957"/>
            <p:cNvSpPr>
              <a:spLocks/>
            </p:cNvSpPr>
            <p:nvPr/>
          </p:nvSpPr>
          <p:spPr bwMode="auto">
            <a:xfrm>
              <a:off x="709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4" name="Freeform 958"/>
            <p:cNvSpPr>
              <a:spLocks/>
            </p:cNvSpPr>
            <p:nvPr/>
          </p:nvSpPr>
          <p:spPr bwMode="auto">
            <a:xfrm>
              <a:off x="726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5" name="Freeform 959"/>
            <p:cNvSpPr>
              <a:spLocks/>
            </p:cNvSpPr>
            <p:nvPr/>
          </p:nvSpPr>
          <p:spPr bwMode="auto">
            <a:xfrm>
              <a:off x="743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6" name="Freeform 960"/>
            <p:cNvSpPr>
              <a:spLocks/>
            </p:cNvSpPr>
            <p:nvPr/>
          </p:nvSpPr>
          <p:spPr bwMode="auto">
            <a:xfrm>
              <a:off x="7493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7" name="Freeform 961"/>
            <p:cNvSpPr>
              <a:spLocks/>
            </p:cNvSpPr>
            <p:nvPr/>
          </p:nvSpPr>
          <p:spPr bwMode="auto">
            <a:xfrm>
              <a:off x="8287" y="4372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8" name="Freeform 962"/>
            <p:cNvSpPr>
              <a:spLocks/>
            </p:cNvSpPr>
            <p:nvPr/>
          </p:nvSpPr>
          <p:spPr bwMode="auto">
            <a:xfrm>
              <a:off x="8117" y="4199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59" name="Freeform 963"/>
            <p:cNvSpPr>
              <a:spLocks/>
            </p:cNvSpPr>
            <p:nvPr/>
          </p:nvSpPr>
          <p:spPr bwMode="auto">
            <a:xfrm>
              <a:off x="8273" y="3633"/>
              <a:ext cx="1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0" name="Freeform 964"/>
            <p:cNvSpPr>
              <a:spLocks/>
            </p:cNvSpPr>
            <p:nvPr/>
          </p:nvSpPr>
          <p:spPr bwMode="auto">
            <a:xfrm>
              <a:off x="8117" y="3676"/>
              <a:ext cx="1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12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11" y="1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1" name="Freeform 965"/>
            <p:cNvSpPr>
              <a:spLocks/>
            </p:cNvSpPr>
            <p:nvPr/>
          </p:nvSpPr>
          <p:spPr bwMode="auto">
            <a:xfrm>
              <a:off x="8229" y="379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2" name="Freeform 966"/>
            <p:cNvSpPr>
              <a:spLocks/>
            </p:cNvSpPr>
            <p:nvPr/>
          </p:nvSpPr>
          <p:spPr bwMode="auto">
            <a:xfrm>
              <a:off x="8184" y="3645"/>
              <a:ext cx="45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3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45" y="43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3" name="Freeform 967"/>
            <p:cNvSpPr>
              <a:spLocks/>
            </p:cNvSpPr>
            <p:nvPr/>
          </p:nvSpPr>
          <p:spPr bwMode="auto">
            <a:xfrm>
              <a:off x="8229" y="3690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4" name="Freeform 968"/>
            <p:cNvSpPr>
              <a:spLocks/>
            </p:cNvSpPr>
            <p:nvPr/>
          </p:nvSpPr>
          <p:spPr bwMode="auto">
            <a:xfrm>
              <a:off x="8141" y="3803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5" name="Freeform 969"/>
            <p:cNvSpPr>
              <a:spLocks/>
            </p:cNvSpPr>
            <p:nvPr/>
          </p:nvSpPr>
          <p:spPr bwMode="auto">
            <a:xfrm>
              <a:off x="8117" y="3858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6" name="Freeform 970"/>
            <p:cNvSpPr>
              <a:spLocks/>
            </p:cNvSpPr>
            <p:nvPr/>
          </p:nvSpPr>
          <p:spPr bwMode="auto">
            <a:xfrm>
              <a:off x="8225" y="3798"/>
              <a:ext cx="4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7" name="Freeform 971"/>
            <p:cNvSpPr>
              <a:spLocks/>
            </p:cNvSpPr>
            <p:nvPr/>
          </p:nvSpPr>
          <p:spPr bwMode="auto">
            <a:xfrm>
              <a:off x="8126" y="3697"/>
              <a:ext cx="103" cy="106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105"/>
                </a:cxn>
              </a:cxnLst>
              <a:rect l="0" t="0" r="r" b="b"/>
              <a:pathLst>
                <a:path w="103" h="106">
                  <a:moveTo>
                    <a:pt x="103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8" name="Freeform 972"/>
            <p:cNvSpPr>
              <a:spLocks/>
            </p:cNvSpPr>
            <p:nvPr/>
          </p:nvSpPr>
          <p:spPr bwMode="auto">
            <a:xfrm>
              <a:off x="8117" y="3688"/>
              <a:ext cx="21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3"/>
                </a:cxn>
              </a:cxnLst>
              <a:rect l="0" t="0" r="r" b="b"/>
              <a:pathLst>
                <a:path w="21" h="24">
                  <a:moveTo>
                    <a:pt x="21" y="0"/>
                  </a:moveTo>
                  <a:lnTo>
                    <a:pt x="0" y="23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69" name="Freeform 973"/>
            <p:cNvSpPr>
              <a:spLocks/>
            </p:cNvSpPr>
            <p:nvPr/>
          </p:nvSpPr>
          <p:spPr bwMode="auto">
            <a:xfrm>
              <a:off x="8229" y="3688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0" name="Freeform 974"/>
            <p:cNvSpPr>
              <a:spLocks/>
            </p:cNvSpPr>
            <p:nvPr/>
          </p:nvSpPr>
          <p:spPr bwMode="auto">
            <a:xfrm>
              <a:off x="8129" y="3688"/>
              <a:ext cx="100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3"/>
                </a:cxn>
              </a:cxnLst>
              <a:rect l="0" t="0" r="r" b="b"/>
              <a:pathLst>
                <a:path w="100" h="103">
                  <a:moveTo>
                    <a:pt x="0" y="0"/>
                  </a:moveTo>
                  <a:lnTo>
                    <a:pt x="100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1" name="Freeform 975"/>
            <p:cNvSpPr>
              <a:spLocks/>
            </p:cNvSpPr>
            <p:nvPr/>
          </p:nvSpPr>
          <p:spPr bwMode="auto">
            <a:xfrm>
              <a:off x="8117" y="3777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3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2" name="Freeform 976"/>
            <p:cNvSpPr>
              <a:spLocks/>
            </p:cNvSpPr>
            <p:nvPr/>
          </p:nvSpPr>
          <p:spPr bwMode="auto">
            <a:xfrm>
              <a:off x="8117" y="3803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3" name="Freeform 977"/>
            <p:cNvSpPr>
              <a:spLocks/>
            </p:cNvSpPr>
            <p:nvPr/>
          </p:nvSpPr>
          <p:spPr bwMode="auto">
            <a:xfrm>
              <a:off x="8117" y="4256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4" name="Freeform 978"/>
            <p:cNvSpPr>
              <a:spLocks/>
            </p:cNvSpPr>
            <p:nvPr/>
          </p:nvSpPr>
          <p:spPr bwMode="auto">
            <a:xfrm>
              <a:off x="8117" y="3292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5" name="Freeform 979"/>
            <p:cNvSpPr>
              <a:spLocks/>
            </p:cNvSpPr>
            <p:nvPr/>
          </p:nvSpPr>
          <p:spPr bwMode="auto">
            <a:xfrm>
              <a:off x="8117" y="3633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6" name="Freeform 980"/>
            <p:cNvSpPr>
              <a:spLocks/>
            </p:cNvSpPr>
            <p:nvPr/>
          </p:nvSpPr>
          <p:spPr bwMode="auto">
            <a:xfrm>
              <a:off x="8117" y="3688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7" name="Freeform 981"/>
            <p:cNvSpPr>
              <a:spLocks/>
            </p:cNvSpPr>
            <p:nvPr/>
          </p:nvSpPr>
          <p:spPr bwMode="auto">
            <a:xfrm>
              <a:off x="8117" y="3235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8" name="Freeform 982"/>
            <p:cNvSpPr>
              <a:spLocks/>
            </p:cNvSpPr>
            <p:nvPr/>
          </p:nvSpPr>
          <p:spPr bwMode="auto">
            <a:xfrm>
              <a:off x="2818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79" name="Freeform 983"/>
            <p:cNvSpPr>
              <a:spLocks/>
            </p:cNvSpPr>
            <p:nvPr/>
          </p:nvSpPr>
          <p:spPr bwMode="auto">
            <a:xfrm>
              <a:off x="2847" y="467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0" name="Freeform 984"/>
            <p:cNvSpPr>
              <a:spLocks/>
            </p:cNvSpPr>
            <p:nvPr/>
          </p:nvSpPr>
          <p:spPr bwMode="auto">
            <a:xfrm>
              <a:off x="2876" y="467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1" name="Freeform 985"/>
            <p:cNvSpPr>
              <a:spLocks/>
            </p:cNvSpPr>
            <p:nvPr/>
          </p:nvSpPr>
          <p:spPr bwMode="auto">
            <a:xfrm>
              <a:off x="2931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2" name="Freeform 986"/>
            <p:cNvSpPr>
              <a:spLocks/>
            </p:cNvSpPr>
            <p:nvPr/>
          </p:nvSpPr>
          <p:spPr bwMode="auto">
            <a:xfrm>
              <a:off x="2760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3" name="Freeform 987"/>
            <p:cNvSpPr>
              <a:spLocks/>
            </p:cNvSpPr>
            <p:nvPr/>
          </p:nvSpPr>
          <p:spPr bwMode="auto">
            <a:xfrm>
              <a:off x="3547" y="11052"/>
              <a:ext cx="27" cy="29"/>
            </a:xfrm>
            <a:custGeom>
              <a:avLst/>
              <a:gdLst/>
              <a:ahLst/>
              <a:cxnLst>
                <a:cxn ang="0">
                  <a:pos x="26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6" y="14"/>
                </a:cxn>
              </a:cxnLst>
              <a:rect l="0" t="0" r="r" b="b"/>
              <a:pathLst>
                <a:path w="27" h="29">
                  <a:moveTo>
                    <a:pt x="26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6" y="14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4" name="Freeform 988"/>
            <p:cNvSpPr>
              <a:spLocks/>
            </p:cNvSpPr>
            <p:nvPr/>
          </p:nvSpPr>
          <p:spPr bwMode="auto">
            <a:xfrm>
              <a:off x="3391" y="11109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5" name="Freeform 989"/>
            <p:cNvSpPr>
              <a:spLocks/>
            </p:cNvSpPr>
            <p:nvPr/>
          </p:nvSpPr>
          <p:spPr bwMode="auto">
            <a:xfrm>
              <a:off x="3291" y="11052"/>
              <a:ext cx="28" cy="29"/>
            </a:xfrm>
            <a:custGeom>
              <a:avLst/>
              <a:gdLst/>
              <a:ahLst/>
              <a:cxnLst>
                <a:cxn ang="0">
                  <a:pos x="28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4" y="23"/>
                </a:cxn>
                <a:cxn ang="0">
                  <a:pos x="0" y="14"/>
                </a:cxn>
                <a:cxn ang="0">
                  <a:pos x="4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8" y="14"/>
                </a:cxn>
              </a:cxnLst>
              <a:rect l="0" t="0" r="r" b="b"/>
              <a:pathLst>
                <a:path w="28" h="29">
                  <a:moveTo>
                    <a:pt x="28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4" y="23"/>
                  </a:lnTo>
                  <a:lnTo>
                    <a:pt x="0" y="14"/>
                  </a:lnTo>
                  <a:lnTo>
                    <a:pt x="4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8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6" name="Freeform 990"/>
            <p:cNvSpPr>
              <a:spLocks/>
            </p:cNvSpPr>
            <p:nvPr/>
          </p:nvSpPr>
          <p:spPr bwMode="auto">
            <a:xfrm>
              <a:off x="3221" y="11153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7" name="Freeform 991"/>
            <p:cNvSpPr>
              <a:spLocks/>
            </p:cNvSpPr>
            <p:nvPr/>
          </p:nvSpPr>
          <p:spPr bwMode="auto">
            <a:xfrm>
              <a:off x="3646" y="10882"/>
              <a:ext cx="13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9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8" name="Freeform 992"/>
            <p:cNvSpPr>
              <a:spLocks/>
            </p:cNvSpPr>
            <p:nvPr/>
          </p:nvSpPr>
          <p:spPr bwMode="auto">
            <a:xfrm>
              <a:off x="3504" y="10882"/>
              <a:ext cx="113" cy="115"/>
            </a:xfrm>
            <a:custGeom>
              <a:avLst/>
              <a:gdLst/>
              <a:ahLst/>
              <a:cxnLst>
                <a:cxn ang="0">
                  <a:pos x="112" y="57"/>
                </a:cxn>
                <a:cxn ang="0">
                  <a:pos x="107" y="79"/>
                </a:cxn>
                <a:cxn ang="0">
                  <a:pos x="95" y="98"/>
                </a:cxn>
                <a:cxn ang="0">
                  <a:pos x="79" y="110"/>
                </a:cxn>
                <a:cxn ang="0">
                  <a:pos x="57" y="115"/>
                </a:cxn>
                <a:cxn ang="0">
                  <a:pos x="35" y="110"/>
                </a:cxn>
                <a:cxn ang="0">
                  <a:pos x="16" y="98"/>
                </a:cxn>
                <a:cxn ang="0">
                  <a:pos x="4" y="79"/>
                </a:cxn>
                <a:cxn ang="0">
                  <a:pos x="0" y="57"/>
                </a:cxn>
                <a:cxn ang="0">
                  <a:pos x="4" y="35"/>
                </a:cxn>
                <a:cxn ang="0">
                  <a:pos x="16" y="16"/>
                </a:cxn>
                <a:cxn ang="0">
                  <a:pos x="35" y="4"/>
                </a:cxn>
                <a:cxn ang="0">
                  <a:pos x="57" y="0"/>
                </a:cxn>
                <a:cxn ang="0">
                  <a:pos x="79" y="4"/>
                </a:cxn>
                <a:cxn ang="0">
                  <a:pos x="95" y="16"/>
                </a:cxn>
                <a:cxn ang="0">
                  <a:pos x="107" y="35"/>
                </a:cxn>
                <a:cxn ang="0">
                  <a:pos x="112" y="57"/>
                </a:cxn>
              </a:cxnLst>
              <a:rect l="0" t="0" r="r" b="b"/>
              <a:pathLst>
                <a:path w="113" h="115">
                  <a:moveTo>
                    <a:pt x="112" y="57"/>
                  </a:moveTo>
                  <a:lnTo>
                    <a:pt x="107" y="79"/>
                  </a:lnTo>
                  <a:lnTo>
                    <a:pt x="95" y="98"/>
                  </a:lnTo>
                  <a:lnTo>
                    <a:pt x="79" y="110"/>
                  </a:lnTo>
                  <a:lnTo>
                    <a:pt x="57" y="115"/>
                  </a:lnTo>
                  <a:lnTo>
                    <a:pt x="35" y="110"/>
                  </a:lnTo>
                  <a:lnTo>
                    <a:pt x="16" y="98"/>
                  </a:lnTo>
                  <a:lnTo>
                    <a:pt x="4" y="79"/>
                  </a:lnTo>
                  <a:lnTo>
                    <a:pt x="0" y="57"/>
                  </a:lnTo>
                  <a:lnTo>
                    <a:pt x="4" y="35"/>
                  </a:lnTo>
                  <a:lnTo>
                    <a:pt x="16" y="16"/>
                  </a:lnTo>
                  <a:lnTo>
                    <a:pt x="35" y="4"/>
                  </a:lnTo>
                  <a:lnTo>
                    <a:pt x="57" y="0"/>
                  </a:lnTo>
                  <a:lnTo>
                    <a:pt x="79" y="4"/>
                  </a:lnTo>
                  <a:lnTo>
                    <a:pt x="95" y="16"/>
                  </a:lnTo>
                  <a:lnTo>
                    <a:pt x="107" y="35"/>
                  </a:lnTo>
                  <a:lnTo>
                    <a:pt x="112" y="57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89" name="Freeform 993"/>
            <p:cNvSpPr>
              <a:spLocks/>
            </p:cNvSpPr>
            <p:nvPr/>
          </p:nvSpPr>
          <p:spPr bwMode="auto">
            <a:xfrm>
              <a:off x="3518" y="10896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1"/>
                </a:cxn>
                <a:cxn ang="0">
                  <a:pos x="43" y="86"/>
                </a:cxn>
                <a:cxn ang="0">
                  <a:pos x="26" y="81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6" y="4"/>
                </a:cxn>
                <a:cxn ang="0">
                  <a:pos x="43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1"/>
                  </a:lnTo>
                  <a:lnTo>
                    <a:pt x="43" y="86"/>
                  </a:lnTo>
                  <a:lnTo>
                    <a:pt x="26" y="81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6" y="4"/>
                  </a:lnTo>
                  <a:lnTo>
                    <a:pt x="43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0" name="Freeform 994"/>
            <p:cNvSpPr>
              <a:spLocks/>
            </p:cNvSpPr>
            <p:nvPr/>
          </p:nvSpPr>
          <p:spPr bwMode="auto">
            <a:xfrm>
              <a:off x="3533" y="10910"/>
              <a:ext cx="55" cy="58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43"/>
                </a:cxn>
                <a:cxn ang="0">
                  <a:pos x="40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2" y="43"/>
                </a:cxn>
                <a:cxn ang="0">
                  <a:pos x="0" y="28"/>
                </a:cxn>
                <a:cxn ang="0">
                  <a:pos x="2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0" y="4"/>
                </a:cxn>
                <a:cxn ang="0">
                  <a:pos x="52" y="14"/>
                </a:cxn>
                <a:cxn ang="0">
                  <a:pos x="55" y="28"/>
                </a:cxn>
              </a:cxnLst>
              <a:rect l="0" t="0" r="r" b="b"/>
              <a:pathLst>
                <a:path w="55" h="58">
                  <a:moveTo>
                    <a:pt x="55" y="28"/>
                  </a:moveTo>
                  <a:lnTo>
                    <a:pt x="52" y="43"/>
                  </a:lnTo>
                  <a:lnTo>
                    <a:pt x="40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2" y="43"/>
                  </a:lnTo>
                  <a:lnTo>
                    <a:pt x="0" y="28"/>
                  </a:lnTo>
                  <a:lnTo>
                    <a:pt x="2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2" y="14"/>
                  </a:lnTo>
                  <a:lnTo>
                    <a:pt x="55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1" name="Freeform 995"/>
            <p:cNvSpPr>
              <a:spLocks/>
            </p:cNvSpPr>
            <p:nvPr/>
          </p:nvSpPr>
          <p:spPr bwMode="auto">
            <a:xfrm>
              <a:off x="3547" y="10925"/>
              <a:ext cx="27" cy="29"/>
            </a:xfrm>
            <a:custGeom>
              <a:avLst/>
              <a:gdLst/>
              <a:ahLst/>
              <a:cxnLst>
                <a:cxn ang="0">
                  <a:pos x="26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6" y="14"/>
                </a:cxn>
              </a:cxnLst>
              <a:rect l="0" t="0" r="r" b="b"/>
              <a:pathLst>
                <a:path w="27" h="29">
                  <a:moveTo>
                    <a:pt x="26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6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2" name="Freeform 996"/>
            <p:cNvSpPr>
              <a:spLocks/>
            </p:cNvSpPr>
            <p:nvPr/>
          </p:nvSpPr>
          <p:spPr bwMode="auto">
            <a:xfrm>
              <a:off x="3533" y="10841"/>
              <a:ext cx="0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3" name="Freeform 997"/>
            <p:cNvSpPr>
              <a:spLocks/>
            </p:cNvSpPr>
            <p:nvPr/>
          </p:nvSpPr>
          <p:spPr bwMode="auto">
            <a:xfrm>
              <a:off x="3562" y="10841"/>
              <a:ext cx="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4" name="Freeform 998"/>
            <p:cNvSpPr>
              <a:spLocks/>
            </p:cNvSpPr>
            <p:nvPr/>
          </p:nvSpPr>
          <p:spPr bwMode="auto">
            <a:xfrm>
              <a:off x="3391" y="10910"/>
              <a:ext cx="84" cy="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0"/>
                </a:cxn>
              </a:cxnLst>
              <a:rect l="0" t="0" r="r" b="b"/>
              <a:pathLst>
                <a:path w="84">
                  <a:moveTo>
                    <a:pt x="8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5" name="Freeform 999"/>
            <p:cNvSpPr>
              <a:spLocks/>
            </p:cNvSpPr>
            <p:nvPr/>
          </p:nvSpPr>
          <p:spPr bwMode="auto">
            <a:xfrm>
              <a:off x="3334" y="10841"/>
              <a:ext cx="0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6" name="Freeform 1000"/>
            <p:cNvSpPr>
              <a:spLocks/>
            </p:cNvSpPr>
            <p:nvPr/>
          </p:nvSpPr>
          <p:spPr bwMode="auto">
            <a:xfrm>
              <a:off x="3291" y="10925"/>
              <a:ext cx="28" cy="29"/>
            </a:xfrm>
            <a:custGeom>
              <a:avLst/>
              <a:gdLst/>
              <a:ahLst/>
              <a:cxnLst>
                <a:cxn ang="0">
                  <a:pos x="28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4" y="23"/>
                </a:cxn>
                <a:cxn ang="0">
                  <a:pos x="0" y="14"/>
                </a:cxn>
                <a:cxn ang="0">
                  <a:pos x="4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8" y="14"/>
                </a:cxn>
              </a:cxnLst>
              <a:rect l="0" t="0" r="r" b="b"/>
              <a:pathLst>
                <a:path w="28" h="29">
                  <a:moveTo>
                    <a:pt x="28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4" y="23"/>
                  </a:lnTo>
                  <a:lnTo>
                    <a:pt x="0" y="14"/>
                  </a:lnTo>
                  <a:lnTo>
                    <a:pt x="4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8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7" name="Freeform 1001"/>
            <p:cNvSpPr>
              <a:spLocks/>
            </p:cNvSpPr>
            <p:nvPr/>
          </p:nvSpPr>
          <p:spPr bwMode="auto">
            <a:xfrm>
              <a:off x="3305" y="10841"/>
              <a:ext cx="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8" name="Freeform 1002"/>
            <p:cNvSpPr>
              <a:spLocks/>
            </p:cNvSpPr>
            <p:nvPr/>
          </p:nvSpPr>
          <p:spPr bwMode="auto">
            <a:xfrm>
              <a:off x="3243" y="10834"/>
              <a:ext cx="3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1" y="0"/>
                </a:cxn>
              </a:cxnLst>
              <a:rect l="0" t="0" r="r" b="b"/>
              <a:pathLst>
                <a:path w="381">
                  <a:moveTo>
                    <a:pt x="0" y="0"/>
                  </a:moveTo>
                  <a:lnTo>
                    <a:pt x="381" y="0"/>
                  </a:lnTo>
                </a:path>
              </a:pathLst>
            </a:custGeom>
            <a:noFill/>
            <a:ln w="19545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299" name="Freeform 1003"/>
            <p:cNvSpPr>
              <a:spLocks/>
            </p:cNvSpPr>
            <p:nvPr/>
          </p:nvSpPr>
          <p:spPr bwMode="auto">
            <a:xfrm>
              <a:off x="3264" y="10896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1"/>
                </a:cxn>
                <a:cxn ang="0">
                  <a:pos x="40" y="86"/>
                </a:cxn>
                <a:cxn ang="0">
                  <a:pos x="23" y="81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3" y="4"/>
                </a:cxn>
                <a:cxn ang="0">
                  <a:pos x="40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1"/>
                  </a:lnTo>
                  <a:lnTo>
                    <a:pt x="40" y="86"/>
                  </a:lnTo>
                  <a:lnTo>
                    <a:pt x="23" y="81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3" y="4"/>
                  </a:lnTo>
                  <a:lnTo>
                    <a:pt x="40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0" name="Freeform 1004"/>
            <p:cNvSpPr>
              <a:spLocks/>
            </p:cNvSpPr>
            <p:nvPr/>
          </p:nvSpPr>
          <p:spPr bwMode="auto">
            <a:xfrm>
              <a:off x="3276" y="10910"/>
              <a:ext cx="58" cy="58"/>
            </a:xfrm>
            <a:custGeom>
              <a:avLst/>
              <a:gdLst/>
              <a:ahLst/>
              <a:cxnLst>
                <a:cxn ang="0">
                  <a:pos x="57" y="28"/>
                </a:cxn>
                <a:cxn ang="0">
                  <a:pos x="52" y="43"/>
                </a:cxn>
                <a:cxn ang="0">
                  <a:pos x="43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4" y="43"/>
                </a:cxn>
                <a:cxn ang="0">
                  <a:pos x="0" y="28"/>
                </a:cxn>
                <a:cxn ang="0">
                  <a:pos x="4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3" y="4"/>
                </a:cxn>
                <a:cxn ang="0">
                  <a:pos x="52" y="14"/>
                </a:cxn>
                <a:cxn ang="0">
                  <a:pos x="57" y="28"/>
                </a:cxn>
              </a:cxnLst>
              <a:rect l="0" t="0" r="r" b="b"/>
              <a:pathLst>
                <a:path w="58" h="58">
                  <a:moveTo>
                    <a:pt x="57" y="28"/>
                  </a:moveTo>
                  <a:lnTo>
                    <a:pt x="52" y="43"/>
                  </a:lnTo>
                  <a:lnTo>
                    <a:pt x="43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4" y="43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3" y="4"/>
                  </a:lnTo>
                  <a:lnTo>
                    <a:pt x="52" y="14"/>
                  </a:lnTo>
                  <a:lnTo>
                    <a:pt x="57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1" name="Freeform 1005"/>
            <p:cNvSpPr>
              <a:spLocks/>
            </p:cNvSpPr>
            <p:nvPr/>
          </p:nvSpPr>
          <p:spPr bwMode="auto">
            <a:xfrm>
              <a:off x="3461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2" name="Freeform 1006"/>
            <p:cNvSpPr>
              <a:spLocks/>
            </p:cNvSpPr>
            <p:nvPr/>
          </p:nvSpPr>
          <p:spPr bwMode="auto">
            <a:xfrm>
              <a:off x="3446" y="10910"/>
              <a:ext cx="0" cy="19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3" name="Freeform 1007"/>
            <p:cNvSpPr>
              <a:spLocks/>
            </p:cNvSpPr>
            <p:nvPr/>
          </p:nvSpPr>
          <p:spPr bwMode="auto">
            <a:xfrm>
              <a:off x="3432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4" name="Freeform 1008"/>
            <p:cNvSpPr>
              <a:spLocks/>
            </p:cNvSpPr>
            <p:nvPr/>
          </p:nvSpPr>
          <p:spPr bwMode="auto">
            <a:xfrm>
              <a:off x="3418" y="10910"/>
              <a:ext cx="0" cy="19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5" name="Freeform 1009"/>
            <p:cNvSpPr>
              <a:spLocks/>
            </p:cNvSpPr>
            <p:nvPr/>
          </p:nvSpPr>
          <p:spPr bwMode="auto">
            <a:xfrm>
              <a:off x="3406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6" name="Rectangle 1010"/>
            <p:cNvSpPr>
              <a:spLocks/>
            </p:cNvSpPr>
            <p:nvPr/>
          </p:nvSpPr>
          <p:spPr bwMode="auto">
            <a:xfrm>
              <a:off x="3391" y="10896"/>
              <a:ext cx="83" cy="227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7" name="Freeform 1011"/>
            <p:cNvSpPr>
              <a:spLocks/>
            </p:cNvSpPr>
            <p:nvPr/>
          </p:nvSpPr>
          <p:spPr bwMode="auto">
            <a:xfrm>
              <a:off x="3518" y="11023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3"/>
                </a:cxn>
                <a:cxn ang="0">
                  <a:pos x="43" y="86"/>
                </a:cxn>
                <a:cxn ang="0">
                  <a:pos x="26" y="83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6" y="4"/>
                </a:cxn>
                <a:cxn ang="0">
                  <a:pos x="43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3"/>
                  </a:lnTo>
                  <a:lnTo>
                    <a:pt x="43" y="86"/>
                  </a:lnTo>
                  <a:lnTo>
                    <a:pt x="26" y="83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6" y="4"/>
                  </a:lnTo>
                  <a:lnTo>
                    <a:pt x="43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8" name="Freeform 1012"/>
            <p:cNvSpPr>
              <a:spLocks/>
            </p:cNvSpPr>
            <p:nvPr/>
          </p:nvSpPr>
          <p:spPr bwMode="auto">
            <a:xfrm>
              <a:off x="3533" y="11038"/>
              <a:ext cx="55" cy="57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43"/>
                </a:cxn>
                <a:cxn ang="0">
                  <a:pos x="40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2" y="43"/>
                </a:cxn>
                <a:cxn ang="0">
                  <a:pos x="0" y="28"/>
                </a:cxn>
                <a:cxn ang="0">
                  <a:pos x="2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0" y="4"/>
                </a:cxn>
                <a:cxn ang="0">
                  <a:pos x="52" y="14"/>
                </a:cxn>
                <a:cxn ang="0">
                  <a:pos x="55" y="28"/>
                </a:cxn>
              </a:cxnLst>
              <a:rect l="0" t="0" r="r" b="b"/>
              <a:pathLst>
                <a:path w="55" h="57">
                  <a:moveTo>
                    <a:pt x="55" y="28"/>
                  </a:moveTo>
                  <a:lnTo>
                    <a:pt x="52" y="43"/>
                  </a:lnTo>
                  <a:lnTo>
                    <a:pt x="40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2" y="43"/>
                  </a:lnTo>
                  <a:lnTo>
                    <a:pt x="0" y="28"/>
                  </a:lnTo>
                  <a:lnTo>
                    <a:pt x="2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2" y="14"/>
                  </a:lnTo>
                  <a:lnTo>
                    <a:pt x="55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09" name="Freeform 1013"/>
            <p:cNvSpPr>
              <a:spLocks/>
            </p:cNvSpPr>
            <p:nvPr/>
          </p:nvSpPr>
          <p:spPr bwMode="auto">
            <a:xfrm>
              <a:off x="3250" y="11011"/>
              <a:ext cx="113" cy="113"/>
            </a:xfrm>
            <a:custGeom>
              <a:avLst/>
              <a:gdLst/>
              <a:ahLst/>
              <a:cxnLst>
                <a:cxn ang="0">
                  <a:pos x="112" y="55"/>
                </a:cxn>
                <a:cxn ang="0">
                  <a:pos x="107" y="76"/>
                </a:cxn>
                <a:cxn ang="0">
                  <a:pos x="95" y="95"/>
                </a:cxn>
                <a:cxn ang="0">
                  <a:pos x="76" y="107"/>
                </a:cxn>
                <a:cxn ang="0">
                  <a:pos x="55" y="112"/>
                </a:cxn>
                <a:cxn ang="0">
                  <a:pos x="33" y="107"/>
                </a:cxn>
                <a:cxn ang="0">
                  <a:pos x="16" y="95"/>
                </a:cxn>
                <a:cxn ang="0">
                  <a:pos x="2" y="76"/>
                </a:cxn>
                <a:cxn ang="0">
                  <a:pos x="0" y="55"/>
                </a:cxn>
                <a:cxn ang="0">
                  <a:pos x="2" y="33"/>
                </a:cxn>
                <a:cxn ang="0">
                  <a:pos x="16" y="14"/>
                </a:cxn>
                <a:cxn ang="0">
                  <a:pos x="33" y="2"/>
                </a:cxn>
                <a:cxn ang="0">
                  <a:pos x="55" y="0"/>
                </a:cxn>
                <a:cxn ang="0">
                  <a:pos x="76" y="2"/>
                </a:cxn>
                <a:cxn ang="0">
                  <a:pos x="95" y="14"/>
                </a:cxn>
                <a:cxn ang="0">
                  <a:pos x="107" y="33"/>
                </a:cxn>
                <a:cxn ang="0">
                  <a:pos x="112" y="55"/>
                </a:cxn>
              </a:cxnLst>
              <a:rect l="0" t="0" r="r" b="b"/>
              <a:pathLst>
                <a:path w="113" h="113">
                  <a:moveTo>
                    <a:pt x="112" y="55"/>
                  </a:moveTo>
                  <a:lnTo>
                    <a:pt x="107" y="76"/>
                  </a:lnTo>
                  <a:lnTo>
                    <a:pt x="95" y="95"/>
                  </a:lnTo>
                  <a:lnTo>
                    <a:pt x="76" y="107"/>
                  </a:lnTo>
                  <a:lnTo>
                    <a:pt x="55" y="112"/>
                  </a:lnTo>
                  <a:lnTo>
                    <a:pt x="33" y="107"/>
                  </a:lnTo>
                  <a:lnTo>
                    <a:pt x="16" y="95"/>
                  </a:lnTo>
                  <a:lnTo>
                    <a:pt x="2" y="76"/>
                  </a:lnTo>
                  <a:lnTo>
                    <a:pt x="0" y="55"/>
                  </a:lnTo>
                  <a:lnTo>
                    <a:pt x="2" y="33"/>
                  </a:lnTo>
                  <a:lnTo>
                    <a:pt x="16" y="14"/>
                  </a:lnTo>
                  <a:lnTo>
                    <a:pt x="33" y="2"/>
                  </a:lnTo>
                  <a:lnTo>
                    <a:pt x="55" y="0"/>
                  </a:lnTo>
                  <a:lnTo>
                    <a:pt x="76" y="2"/>
                  </a:lnTo>
                  <a:lnTo>
                    <a:pt x="95" y="14"/>
                  </a:lnTo>
                  <a:lnTo>
                    <a:pt x="107" y="33"/>
                  </a:lnTo>
                  <a:lnTo>
                    <a:pt x="112" y="55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0" name="Freeform 1014"/>
            <p:cNvSpPr>
              <a:spLocks/>
            </p:cNvSpPr>
            <p:nvPr/>
          </p:nvSpPr>
          <p:spPr bwMode="auto">
            <a:xfrm>
              <a:off x="3264" y="11023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3"/>
                </a:cxn>
                <a:cxn ang="0">
                  <a:pos x="40" y="86"/>
                </a:cxn>
                <a:cxn ang="0">
                  <a:pos x="23" y="83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3" y="4"/>
                </a:cxn>
                <a:cxn ang="0">
                  <a:pos x="40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3"/>
                  </a:lnTo>
                  <a:lnTo>
                    <a:pt x="40" y="86"/>
                  </a:lnTo>
                  <a:lnTo>
                    <a:pt x="23" y="83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3" y="4"/>
                  </a:lnTo>
                  <a:lnTo>
                    <a:pt x="40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1" name="Freeform 1015"/>
            <p:cNvSpPr>
              <a:spLocks/>
            </p:cNvSpPr>
            <p:nvPr/>
          </p:nvSpPr>
          <p:spPr bwMode="auto">
            <a:xfrm>
              <a:off x="3276" y="11038"/>
              <a:ext cx="58" cy="57"/>
            </a:xfrm>
            <a:custGeom>
              <a:avLst/>
              <a:gdLst/>
              <a:ahLst/>
              <a:cxnLst>
                <a:cxn ang="0">
                  <a:pos x="57" y="28"/>
                </a:cxn>
                <a:cxn ang="0">
                  <a:pos x="52" y="43"/>
                </a:cxn>
                <a:cxn ang="0">
                  <a:pos x="43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4" y="43"/>
                </a:cxn>
                <a:cxn ang="0">
                  <a:pos x="0" y="28"/>
                </a:cxn>
                <a:cxn ang="0">
                  <a:pos x="4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3" y="4"/>
                </a:cxn>
                <a:cxn ang="0">
                  <a:pos x="52" y="14"/>
                </a:cxn>
                <a:cxn ang="0">
                  <a:pos x="57" y="28"/>
                </a:cxn>
              </a:cxnLst>
              <a:rect l="0" t="0" r="r" b="b"/>
              <a:pathLst>
                <a:path w="58" h="57">
                  <a:moveTo>
                    <a:pt x="57" y="28"/>
                  </a:moveTo>
                  <a:lnTo>
                    <a:pt x="52" y="43"/>
                  </a:lnTo>
                  <a:lnTo>
                    <a:pt x="43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4" y="43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3" y="4"/>
                  </a:lnTo>
                  <a:lnTo>
                    <a:pt x="52" y="14"/>
                  </a:lnTo>
                  <a:lnTo>
                    <a:pt x="57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2" name="Freeform 1016"/>
            <p:cNvSpPr>
              <a:spLocks/>
            </p:cNvSpPr>
            <p:nvPr/>
          </p:nvSpPr>
          <p:spPr bwMode="auto">
            <a:xfrm>
              <a:off x="3017" y="10882"/>
              <a:ext cx="20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3" y="0"/>
                </a:cxn>
              </a:cxnLst>
              <a:rect l="0" t="0" r="r" b="b"/>
              <a:pathLst>
                <a:path w="204">
                  <a:moveTo>
                    <a:pt x="0" y="0"/>
                  </a:moveTo>
                  <a:lnTo>
                    <a:pt x="20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3" name="Rectangle 1017"/>
            <p:cNvSpPr>
              <a:spLocks/>
            </p:cNvSpPr>
            <p:nvPr/>
          </p:nvSpPr>
          <p:spPr bwMode="auto">
            <a:xfrm>
              <a:off x="3221" y="10855"/>
              <a:ext cx="424" cy="338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4" name="Freeform 1018"/>
            <p:cNvSpPr>
              <a:spLocks/>
            </p:cNvSpPr>
            <p:nvPr/>
          </p:nvSpPr>
          <p:spPr bwMode="auto">
            <a:xfrm>
              <a:off x="2669" y="9910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5" name="Freeform 1019"/>
            <p:cNvSpPr>
              <a:spLocks/>
            </p:cNvSpPr>
            <p:nvPr/>
          </p:nvSpPr>
          <p:spPr bwMode="auto">
            <a:xfrm>
              <a:off x="2593" y="9889"/>
              <a:ext cx="19" cy="2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2"/>
                </a:cxn>
                <a:cxn ang="0">
                  <a:pos x="2" y="12"/>
                </a:cxn>
                <a:cxn ang="0">
                  <a:pos x="0" y="21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9" y="2"/>
                  </a:lnTo>
                  <a:lnTo>
                    <a:pt x="2" y="12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6" name="Freeform 1020"/>
            <p:cNvSpPr>
              <a:spLocks/>
            </p:cNvSpPr>
            <p:nvPr/>
          </p:nvSpPr>
          <p:spPr bwMode="auto">
            <a:xfrm>
              <a:off x="2760" y="10016"/>
              <a:ext cx="15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7" y="14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7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7" name="Freeform 1021"/>
            <p:cNvSpPr>
              <a:spLocks/>
            </p:cNvSpPr>
            <p:nvPr/>
          </p:nvSpPr>
          <p:spPr bwMode="auto">
            <a:xfrm>
              <a:off x="2753" y="10008"/>
              <a:ext cx="29" cy="2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  <a:cxn ang="0">
                  <a:pos x="4" y="26"/>
                </a:cxn>
                <a:cxn ang="0">
                  <a:pos x="14" y="28"/>
                </a:cxn>
                <a:cxn ang="0">
                  <a:pos x="26" y="26"/>
                </a:cxn>
                <a:cxn ang="0">
                  <a:pos x="28" y="14"/>
                </a:cxn>
                <a:cxn ang="0">
                  <a:pos x="26" y="4"/>
                </a:cxn>
                <a:cxn ang="0">
                  <a:pos x="14" y="0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4" y="26"/>
                  </a:lnTo>
                  <a:lnTo>
                    <a:pt x="14" y="28"/>
                  </a:lnTo>
                  <a:lnTo>
                    <a:pt x="26" y="26"/>
                  </a:lnTo>
                  <a:lnTo>
                    <a:pt x="28" y="14"/>
                  </a:lnTo>
                  <a:lnTo>
                    <a:pt x="26" y="4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8" name="Freeform 1022"/>
            <p:cNvSpPr>
              <a:spLocks/>
            </p:cNvSpPr>
            <p:nvPr/>
          </p:nvSpPr>
          <p:spPr bwMode="auto">
            <a:xfrm>
              <a:off x="2854" y="9910"/>
              <a:ext cx="14" cy="1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5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56319" name="Freeform 1023"/>
            <p:cNvSpPr>
              <a:spLocks/>
            </p:cNvSpPr>
            <p:nvPr/>
          </p:nvSpPr>
          <p:spPr bwMode="auto">
            <a:xfrm>
              <a:off x="2868" y="9889"/>
              <a:ext cx="22" cy="21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6" y="12"/>
                </a:cxn>
                <a:cxn ang="0">
                  <a:pos x="9" y="2"/>
                </a:cxn>
                <a:cxn ang="0">
                  <a:pos x="0" y="0"/>
                </a:cxn>
              </a:cxnLst>
              <a:rect l="0" t="0" r="r" b="b"/>
              <a:pathLst>
                <a:path w="22" h="21">
                  <a:moveTo>
                    <a:pt x="21" y="21"/>
                  </a:moveTo>
                  <a:lnTo>
                    <a:pt x="16" y="12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0" name="Freeform 1024"/>
            <p:cNvSpPr>
              <a:spLocks/>
            </p:cNvSpPr>
            <p:nvPr/>
          </p:nvSpPr>
          <p:spPr bwMode="auto">
            <a:xfrm>
              <a:off x="2684" y="9910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1" name="Freeform 1025"/>
            <p:cNvSpPr>
              <a:spLocks/>
            </p:cNvSpPr>
            <p:nvPr/>
          </p:nvSpPr>
          <p:spPr bwMode="auto">
            <a:xfrm>
              <a:off x="2612" y="9889"/>
              <a:ext cx="25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2" name="Freeform 1026"/>
            <p:cNvSpPr>
              <a:spLocks/>
            </p:cNvSpPr>
            <p:nvPr/>
          </p:nvSpPr>
          <p:spPr bwMode="auto">
            <a:xfrm>
              <a:off x="2669" y="10119"/>
              <a:ext cx="1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4" y="14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lnTo>
                    <a:pt x="4" y="9"/>
                  </a:ln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3" name="Freeform 1027"/>
            <p:cNvSpPr>
              <a:spLocks/>
            </p:cNvSpPr>
            <p:nvPr/>
          </p:nvSpPr>
          <p:spPr bwMode="auto">
            <a:xfrm>
              <a:off x="2669" y="10155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</a:cxnLst>
              <a:rect l="0" t="0" r="r" b="b"/>
              <a:pathLst>
                <a:path w="15" h="14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4" name="Freeform 1028"/>
            <p:cNvSpPr>
              <a:spLocks/>
            </p:cNvSpPr>
            <p:nvPr/>
          </p:nvSpPr>
          <p:spPr bwMode="auto">
            <a:xfrm>
              <a:off x="2669" y="10363"/>
              <a:ext cx="15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4" y="14"/>
                </a:cxn>
              </a:cxnLst>
              <a:rect l="0" t="0" r="r" b="b"/>
              <a:pathLst>
                <a:path w="15" h="15">
                  <a:moveTo>
                    <a:pt x="0" y="0"/>
                  </a:moveTo>
                  <a:lnTo>
                    <a:pt x="4" y="9"/>
                  </a:lnTo>
                  <a:lnTo>
                    <a:pt x="14" y="14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5" name="Freeform 1029"/>
            <p:cNvSpPr>
              <a:spLocks/>
            </p:cNvSpPr>
            <p:nvPr/>
          </p:nvSpPr>
          <p:spPr bwMode="auto">
            <a:xfrm>
              <a:off x="2593" y="10378"/>
              <a:ext cx="19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9" y="19"/>
                </a:cxn>
                <a:cxn ang="0">
                  <a:pos x="19" y="21"/>
                </a:cxn>
              </a:cxnLst>
              <a:rect l="0" t="0" r="r" b="b"/>
              <a:pathLst>
                <a:path w="19" h="21">
                  <a:moveTo>
                    <a:pt x="0" y="0"/>
                  </a:moveTo>
                  <a:lnTo>
                    <a:pt x="2" y="9"/>
                  </a:lnTo>
                  <a:lnTo>
                    <a:pt x="9" y="19"/>
                  </a:lnTo>
                  <a:lnTo>
                    <a:pt x="19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6" name="Freeform 1030"/>
            <p:cNvSpPr>
              <a:spLocks/>
            </p:cNvSpPr>
            <p:nvPr/>
          </p:nvSpPr>
          <p:spPr bwMode="auto">
            <a:xfrm>
              <a:off x="2669" y="10169"/>
              <a:ext cx="0" cy="194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0" y="0"/>
                </a:cxn>
              </a:cxnLst>
              <a:rect l="0" t="0" r="r" b="b"/>
              <a:pathLst>
                <a:path h="194">
                  <a:moveTo>
                    <a:pt x="0" y="19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7" name="Freeform 1031"/>
            <p:cNvSpPr>
              <a:spLocks/>
            </p:cNvSpPr>
            <p:nvPr/>
          </p:nvSpPr>
          <p:spPr bwMode="auto">
            <a:xfrm>
              <a:off x="2854" y="10119"/>
              <a:ext cx="14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4">
                  <a:moveTo>
                    <a:pt x="0" y="14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8" name="Freeform 1032"/>
            <p:cNvSpPr>
              <a:spLocks/>
            </p:cNvSpPr>
            <p:nvPr/>
          </p:nvSpPr>
          <p:spPr bwMode="auto">
            <a:xfrm>
              <a:off x="2854" y="10155"/>
              <a:ext cx="14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49" name="Freeform 1033"/>
            <p:cNvSpPr>
              <a:spLocks/>
            </p:cNvSpPr>
            <p:nvPr/>
          </p:nvSpPr>
          <p:spPr bwMode="auto">
            <a:xfrm>
              <a:off x="2760" y="10258"/>
              <a:ext cx="15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7" y="14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7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0" name="Freeform 1034"/>
            <p:cNvSpPr>
              <a:spLocks/>
            </p:cNvSpPr>
            <p:nvPr/>
          </p:nvSpPr>
          <p:spPr bwMode="auto">
            <a:xfrm>
              <a:off x="2753" y="10251"/>
              <a:ext cx="29" cy="2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  <a:cxn ang="0">
                  <a:pos x="4" y="23"/>
                </a:cxn>
                <a:cxn ang="0">
                  <a:pos x="14" y="28"/>
                </a:cxn>
                <a:cxn ang="0">
                  <a:pos x="26" y="23"/>
                </a:cxn>
                <a:cxn ang="0">
                  <a:pos x="28" y="14"/>
                </a:cxn>
                <a:cxn ang="0">
                  <a:pos x="26" y="4"/>
                </a:cxn>
                <a:cxn ang="0">
                  <a:pos x="14" y="0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4" y="23"/>
                  </a:lnTo>
                  <a:lnTo>
                    <a:pt x="14" y="28"/>
                  </a:lnTo>
                  <a:lnTo>
                    <a:pt x="26" y="23"/>
                  </a:lnTo>
                  <a:lnTo>
                    <a:pt x="28" y="14"/>
                  </a:lnTo>
                  <a:lnTo>
                    <a:pt x="26" y="4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1" name="Freeform 1035"/>
            <p:cNvSpPr>
              <a:spLocks/>
            </p:cNvSpPr>
            <p:nvPr/>
          </p:nvSpPr>
          <p:spPr bwMode="auto">
            <a:xfrm>
              <a:off x="2854" y="10363"/>
              <a:ext cx="14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5">
                  <a:moveTo>
                    <a:pt x="0" y="14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2" name="Freeform 1036"/>
            <p:cNvSpPr>
              <a:spLocks/>
            </p:cNvSpPr>
            <p:nvPr/>
          </p:nvSpPr>
          <p:spPr bwMode="auto">
            <a:xfrm>
              <a:off x="2868" y="10378"/>
              <a:ext cx="22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9" y="19"/>
                </a:cxn>
                <a:cxn ang="0">
                  <a:pos x="16" y="9"/>
                </a:cxn>
                <a:cxn ang="0">
                  <a:pos x="21" y="0"/>
                </a:cxn>
              </a:cxnLst>
              <a:rect l="0" t="0" r="r" b="b"/>
              <a:pathLst>
                <a:path w="22" h="21">
                  <a:moveTo>
                    <a:pt x="0" y="21"/>
                  </a:moveTo>
                  <a:lnTo>
                    <a:pt x="9" y="19"/>
                  </a:lnTo>
                  <a:lnTo>
                    <a:pt x="16" y="9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3" name="Freeform 1037"/>
            <p:cNvSpPr>
              <a:spLocks/>
            </p:cNvSpPr>
            <p:nvPr/>
          </p:nvSpPr>
          <p:spPr bwMode="auto">
            <a:xfrm>
              <a:off x="2868" y="10169"/>
              <a:ext cx="0" cy="1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4"/>
                </a:cxn>
              </a:cxnLst>
              <a:rect l="0" t="0" r="r" b="b"/>
              <a:pathLst>
                <a:path h="194">
                  <a:moveTo>
                    <a:pt x="0" y="0"/>
                  </a:moveTo>
                  <a:lnTo>
                    <a:pt x="0" y="19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4" name="Freeform 1038"/>
            <p:cNvSpPr>
              <a:spLocks/>
            </p:cNvSpPr>
            <p:nvPr/>
          </p:nvSpPr>
          <p:spPr bwMode="auto">
            <a:xfrm>
              <a:off x="2684" y="10378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5" name="Freeform 1039"/>
            <p:cNvSpPr>
              <a:spLocks/>
            </p:cNvSpPr>
            <p:nvPr/>
          </p:nvSpPr>
          <p:spPr bwMode="auto">
            <a:xfrm>
              <a:off x="2612" y="10399"/>
              <a:ext cx="256" cy="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0"/>
                </a:cxn>
              </a:cxnLst>
              <a:rect l="0" t="0" r="r" b="b"/>
              <a:pathLst>
                <a:path w="256">
                  <a:moveTo>
                    <a:pt x="25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6" name="Freeform 1040"/>
            <p:cNvSpPr>
              <a:spLocks/>
            </p:cNvSpPr>
            <p:nvPr/>
          </p:nvSpPr>
          <p:spPr bwMode="auto">
            <a:xfrm>
              <a:off x="2684" y="10133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7" name="Freeform 1041"/>
            <p:cNvSpPr>
              <a:spLocks/>
            </p:cNvSpPr>
            <p:nvPr/>
          </p:nvSpPr>
          <p:spPr bwMode="auto">
            <a:xfrm>
              <a:off x="2684" y="10155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8" name="Freeform 1042"/>
            <p:cNvSpPr>
              <a:spLocks/>
            </p:cNvSpPr>
            <p:nvPr/>
          </p:nvSpPr>
          <p:spPr bwMode="auto">
            <a:xfrm>
              <a:off x="2890" y="9910"/>
              <a:ext cx="0" cy="4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7"/>
                </a:cxn>
              </a:cxnLst>
              <a:rect l="0" t="0" r="r" b="b"/>
              <a:pathLst>
                <a:path h="468">
                  <a:moveTo>
                    <a:pt x="0" y="0"/>
                  </a:moveTo>
                  <a:lnTo>
                    <a:pt x="0" y="46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59" name="Freeform 1043"/>
            <p:cNvSpPr>
              <a:spLocks/>
            </p:cNvSpPr>
            <p:nvPr/>
          </p:nvSpPr>
          <p:spPr bwMode="auto">
            <a:xfrm>
              <a:off x="2593" y="9910"/>
              <a:ext cx="0" cy="468"/>
            </a:xfrm>
            <a:custGeom>
              <a:avLst/>
              <a:gdLst/>
              <a:ahLst/>
              <a:cxnLst>
                <a:cxn ang="0">
                  <a:pos x="0" y="467"/>
                </a:cxn>
                <a:cxn ang="0">
                  <a:pos x="0" y="0"/>
                </a:cxn>
              </a:cxnLst>
              <a:rect l="0" t="0" r="r" b="b"/>
              <a:pathLst>
                <a:path h="468">
                  <a:moveTo>
                    <a:pt x="0" y="46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0" name="Freeform 1044"/>
            <p:cNvSpPr>
              <a:spLocks/>
            </p:cNvSpPr>
            <p:nvPr/>
          </p:nvSpPr>
          <p:spPr bwMode="auto">
            <a:xfrm>
              <a:off x="2648" y="9889"/>
              <a:ext cx="0" cy="510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0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1" name="Freeform 1045"/>
            <p:cNvSpPr>
              <a:spLocks/>
            </p:cNvSpPr>
            <p:nvPr/>
          </p:nvSpPr>
          <p:spPr bwMode="auto">
            <a:xfrm>
              <a:off x="2669" y="9925"/>
              <a:ext cx="0" cy="194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0" y="0"/>
                </a:cxn>
              </a:cxnLst>
              <a:rect l="0" t="0" r="r" b="b"/>
              <a:pathLst>
                <a:path h="194">
                  <a:moveTo>
                    <a:pt x="0" y="19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2" name="Freeform 1046"/>
            <p:cNvSpPr>
              <a:spLocks/>
            </p:cNvSpPr>
            <p:nvPr/>
          </p:nvSpPr>
          <p:spPr bwMode="auto">
            <a:xfrm>
              <a:off x="2868" y="9925"/>
              <a:ext cx="0" cy="1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4"/>
                </a:cxn>
              </a:cxnLst>
              <a:rect l="0" t="0" r="r" b="b"/>
              <a:pathLst>
                <a:path h="194">
                  <a:moveTo>
                    <a:pt x="0" y="0"/>
                  </a:moveTo>
                  <a:lnTo>
                    <a:pt x="0" y="19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3" name="Freeform 1047"/>
            <p:cNvSpPr>
              <a:spLocks/>
            </p:cNvSpPr>
            <p:nvPr/>
          </p:nvSpPr>
          <p:spPr bwMode="auto">
            <a:xfrm>
              <a:off x="4212" y="10776"/>
              <a:ext cx="0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h="29">
                  <a:moveTo>
                    <a:pt x="0" y="2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4" name="Freeform 1048"/>
            <p:cNvSpPr>
              <a:spLocks/>
            </p:cNvSpPr>
            <p:nvPr/>
          </p:nvSpPr>
          <p:spPr bwMode="auto">
            <a:xfrm>
              <a:off x="4197" y="10776"/>
              <a:ext cx="29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28" y="14"/>
                </a:cxn>
              </a:cxnLst>
              <a:rect l="0" t="0" r="r" b="b"/>
              <a:pathLst>
                <a:path w="29" h="14">
                  <a:moveTo>
                    <a:pt x="0" y="14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28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5" name="Freeform 1049"/>
            <p:cNvSpPr>
              <a:spLocks/>
            </p:cNvSpPr>
            <p:nvPr/>
          </p:nvSpPr>
          <p:spPr bwMode="auto">
            <a:xfrm>
              <a:off x="3871" y="10805"/>
              <a:ext cx="511" cy="0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0"/>
                </a:cxn>
              </a:cxnLst>
              <a:rect l="0" t="0" r="r" b="b"/>
              <a:pathLst>
                <a:path w="511">
                  <a:moveTo>
                    <a:pt x="51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6" name="Rectangle 1050"/>
            <p:cNvSpPr>
              <a:spLocks/>
            </p:cNvSpPr>
            <p:nvPr/>
          </p:nvSpPr>
          <p:spPr bwMode="auto">
            <a:xfrm>
              <a:off x="3871" y="10790"/>
              <a:ext cx="510" cy="395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7" name="Freeform 1051"/>
            <p:cNvSpPr>
              <a:spLocks/>
            </p:cNvSpPr>
            <p:nvPr/>
          </p:nvSpPr>
          <p:spPr bwMode="auto">
            <a:xfrm>
              <a:off x="7807" y="9073"/>
              <a:ext cx="12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" y="2"/>
                </a:cxn>
                <a:cxn ang="0">
                  <a:pos x="12" y="0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lnTo>
                    <a:pt x="2" y="2"/>
                  </a:lnTo>
                  <a:lnTo>
                    <a:pt x="1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8" name="Freeform 1052"/>
            <p:cNvSpPr>
              <a:spLocks/>
            </p:cNvSpPr>
            <p:nvPr/>
          </p:nvSpPr>
          <p:spPr bwMode="auto">
            <a:xfrm>
              <a:off x="7807" y="9085"/>
              <a:ext cx="0" cy="8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2"/>
                </a:cxn>
              </a:cxnLst>
              <a:rect l="0" t="0" r="r" b="b"/>
              <a:pathLst>
                <a:path h="883">
                  <a:moveTo>
                    <a:pt x="0" y="0"/>
                  </a:moveTo>
                  <a:lnTo>
                    <a:pt x="0" y="88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69" name="Freeform 1053"/>
            <p:cNvSpPr>
              <a:spLocks/>
            </p:cNvSpPr>
            <p:nvPr/>
          </p:nvSpPr>
          <p:spPr bwMode="auto">
            <a:xfrm>
              <a:off x="7807" y="9968"/>
              <a:ext cx="12" cy="12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2" y="7"/>
                </a:cxn>
                <a:cxn ang="0">
                  <a:pos x="0" y="0"/>
                </a:cxn>
              </a:cxnLst>
              <a:rect l="0" t="0" r="r" b="b"/>
              <a:pathLst>
                <a:path w="12" h="12">
                  <a:moveTo>
                    <a:pt x="12" y="11"/>
                  </a:move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0" name="Freeform 1054"/>
            <p:cNvSpPr>
              <a:spLocks/>
            </p:cNvSpPr>
            <p:nvPr/>
          </p:nvSpPr>
          <p:spPr bwMode="auto">
            <a:xfrm>
              <a:off x="7819" y="9980"/>
              <a:ext cx="37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4" y="0"/>
                </a:cxn>
              </a:cxnLst>
              <a:rect l="0" t="0" r="r" b="b"/>
              <a:pathLst>
                <a:path w="375">
                  <a:moveTo>
                    <a:pt x="0" y="0"/>
                  </a:moveTo>
                  <a:lnTo>
                    <a:pt x="37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1" name="Freeform 1055"/>
            <p:cNvSpPr>
              <a:spLocks/>
            </p:cNvSpPr>
            <p:nvPr/>
          </p:nvSpPr>
          <p:spPr bwMode="auto">
            <a:xfrm>
              <a:off x="8193" y="9968"/>
              <a:ext cx="10" cy="12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7" y="7"/>
                </a:cxn>
                <a:cxn ang="0">
                  <a:pos x="0" y="11"/>
                </a:cxn>
              </a:cxnLst>
              <a:rect l="0" t="0" r="r" b="b"/>
              <a:pathLst>
                <a:path w="10" h="12">
                  <a:moveTo>
                    <a:pt x="9" y="0"/>
                  </a:moveTo>
                  <a:lnTo>
                    <a:pt x="7" y="7"/>
                  </a:lnTo>
                  <a:lnTo>
                    <a:pt x="0" y="1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2" name="Freeform 1056"/>
            <p:cNvSpPr>
              <a:spLocks/>
            </p:cNvSpPr>
            <p:nvPr/>
          </p:nvSpPr>
          <p:spPr bwMode="auto">
            <a:xfrm>
              <a:off x="8203" y="9085"/>
              <a:ext cx="0" cy="883"/>
            </a:xfrm>
            <a:custGeom>
              <a:avLst/>
              <a:gdLst/>
              <a:ahLst/>
              <a:cxnLst>
                <a:cxn ang="0">
                  <a:pos x="0" y="882"/>
                </a:cxn>
                <a:cxn ang="0">
                  <a:pos x="0" y="0"/>
                </a:cxn>
              </a:cxnLst>
              <a:rect l="0" t="0" r="r" b="b"/>
              <a:pathLst>
                <a:path h="883">
                  <a:moveTo>
                    <a:pt x="0" y="88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3" name="Freeform 1057"/>
            <p:cNvSpPr>
              <a:spLocks/>
            </p:cNvSpPr>
            <p:nvPr/>
          </p:nvSpPr>
          <p:spPr bwMode="auto">
            <a:xfrm>
              <a:off x="8193" y="9073"/>
              <a:ext cx="1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"/>
                </a:cxn>
                <a:cxn ang="0">
                  <a:pos x="9" y="12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7" y="2"/>
                  </a:lnTo>
                  <a:lnTo>
                    <a:pt x="9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4" name="Freeform 1058"/>
            <p:cNvSpPr>
              <a:spLocks/>
            </p:cNvSpPr>
            <p:nvPr/>
          </p:nvSpPr>
          <p:spPr bwMode="auto">
            <a:xfrm>
              <a:off x="7819" y="9073"/>
              <a:ext cx="375" cy="0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0" y="0"/>
                </a:cxn>
              </a:cxnLst>
              <a:rect l="0" t="0" r="r" b="b"/>
              <a:pathLst>
                <a:path w="375">
                  <a:moveTo>
                    <a:pt x="37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5" name="Freeform 1059"/>
            <p:cNvSpPr>
              <a:spLocks/>
            </p:cNvSpPr>
            <p:nvPr/>
          </p:nvSpPr>
          <p:spPr bwMode="auto">
            <a:xfrm>
              <a:off x="7841" y="9781"/>
              <a:ext cx="328" cy="165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323" y="35"/>
                </a:cxn>
                <a:cxn ang="0">
                  <a:pos x="311" y="71"/>
                </a:cxn>
                <a:cxn ang="0">
                  <a:pos x="292" y="103"/>
                </a:cxn>
                <a:cxn ang="0">
                  <a:pos x="266" y="129"/>
                </a:cxn>
                <a:cxn ang="0">
                  <a:pos x="235" y="148"/>
                </a:cxn>
                <a:cxn ang="0">
                  <a:pos x="201" y="160"/>
                </a:cxn>
                <a:cxn ang="0">
                  <a:pos x="165" y="165"/>
                </a:cxn>
                <a:cxn ang="0">
                  <a:pos x="127" y="160"/>
                </a:cxn>
                <a:cxn ang="0">
                  <a:pos x="93" y="148"/>
                </a:cxn>
                <a:cxn ang="0">
                  <a:pos x="62" y="129"/>
                </a:cxn>
                <a:cxn ang="0">
                  <a:pos x="35" y="103"/>
                </a:cxn>
                <a:cxn ang="0">
                  <a:pos x="16" y="71"/>
                </a:cxn>
                <a:cxn ang="0">
                  <a:pos x="4" y="35"/>
                </a:cxn>
                <a:cxn ang="0">
                  <a:pos x="0" y="0"/>
                </a:cxn>
              </a:cxnLst>
              <a:rect l="0" t="0" r="r" b="b"/>
              <a:pathLst>
                <a:path w="328" h="165">
                  <a:moveTo>
                    <a:pt x="328" y="0"/>
                  </a:moveTo>
                  <a:lnTo>
                    <a:pt x="323" y="35"/>
                  </a:lnTo>
                  <a:lnTo>
                    <a:pt x="311" y="71"/>
                  </a:lnTo>
                  <a:lnTo>
                    <a:pt x="292" y="103"/>
                  </a:lnTo>
                  <a:lnTo>
                    <a:pt x="266" y="129"/>
                  </a:lnTo>
                  <a:lnTo>
                    <a:pt x="235" y="148"/>
                  </a:lnTo>
                  <a:lnTo>
                    <a:pt x="201" y="160"/>
                  </a:lnTo>
                  <a:lnTo>
                    <a:pt x="165" y="165"/>
                  </a:lnTo>
                  <a:lnTo>
                    <a:pt x="127" y="160"/>
                  </a:lnTo>
                  <a:lnTo>
                    <a:pt x="93" y="148"/>
                  </a:lnTo>
                  <a:lnTo>
                    <a:pt x="62" y="129"/>
                  </a:lnTo>
                  <a:lnTo>
                    <a:pt x="35" y="103"/>
                  </a:lnTo>
                  <a:lnTo>
                    <a:pt x="16" y="71"/>
                  </a:lnTo>
                  <a:lnTo>
                    <a:pt x="4" y="35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6" name="Freeform 1060"/>
            <p:cNvSpPr>
              <a:spLocks/>
            </p:cNvSpPr>
            <p:nvPr/>
          </p:nvSpPr>
          <p:spPr bwMode="auto">
            <a:xfrm>
              <a:off x="7874" y="9107"/>
              <a:ext cx="262" cy="0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0" y="0"/>
                </a:cxn>
              </a:cxnLst>
              <a:rect l="0" t="0" r="r" b="b"/>
              <a:pathLst>
                <a:path w="262">
                  <a:moveTo>
                    <a:pt x="26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7" name="Freeform 1061"/>
            <p:cNvSpPr>
              <a:spLocks/>
            </p:cNvSpPr>
            <p:nvPr/>
          </p:nvSpPr>
          <p:spPr bwMode="auto">
            <a:xfrm>
              <a:off x="7841" y="9107"/>
              <a:ext cx="33" cy="33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4" y="16"/>
                </a:cxn>
                <a:cxn ang="0">
                  <a:pos x="16" y="4"/>
                </a:cxn>
                <a:cxn ang="0">
                  <a:pos x="33" y="0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4" y="16"/>
                  </a:lnTo>
                  <a:lnTo>
                    <a:pt x="16" y="4"/>
                  </a:lnTo>
                  <a:lnTo>
                    <a:pt x="3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8" name="Freeform 1062"/>
            <p:cNvSpPr>
              <a:spLocks/>
            </p:cNvSpPr>
            <p:nvPr/>
          </p:nvSpPr>
          <p:spPr bwMode="auto">
            <a:xfrm>
              <a:off x="7841" y="9140"/>
              <a:ext cx="0" cy="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0"/>
                </a:cxn>
              </a:cxnLst>
              <a:rect l="0" t="0" r="r" b="b"/>
              <a:pathLst>
                <a:path h="641">
                  <a:moveTo>
                    <a:pt x="0" y="0"/>
                  </a:moveTo>
                  <a:lnTo>
                    <a:pt x="0" y="64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79" name="Freeform 1063"/>
            <p:cNvSpPr>
              <a:spLocks/>
            </p:cNvSpPr>
            <p:nvPr/>
          </p:nvSpPr>
          <p:spPr bwMode="auto">
            <a:xfrm>
              <a:off x="8170" y="9140"/>
              <a:ext cx="0" cy="641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0" y="0"/>
                </a:cxn>
              </a:cxnLst>
              <a:rect l="0" t="0" r="r" b="b"/>
              <a:pathLst>
                <a:path h="641">
                  <a:moveTo>
                    <a:pt x="0" y="6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0" name="Freeform 1064"/>
            <p:cNvSpPr>
              <a:spLocks/>
            </p:cNvSpPr>
            <p:nvPr/>
          </p:nvSpPr>
          <p:spPr bwMode="auto">
            <a:xfrm>
              <a:off x="8136" y="9107"/>
              <a:ext cx="3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4"/>
                </a:cxn>
                <a:cxn ang="0">
                  <a:pos x="28" y="16"/>
                </a:cxn>
                <a:cxn ang="0">
                  <a:pos x="33" y="3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16" y="4"/>
                  </a:lnTo>
                  <a:lnTo>
                    <a:pt x="28" y="16"/>
                  </a:ln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1" name="Freeform 1065"/>
            <p:cNvSpPr>
              <a:spLocks/>
            </p:cNvSpPr>
            <p:nvPr/>
          </p:nvSpPr>
          <p:spPr bwMode="auto">
            <a:xfrm>
              <a:off x="7990" y="9107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2" name="Freeform 1066"/>
            <p:cNvSpPr>
              <a:spLocks/>
            </p:cNvSpPr>
            <p:nvPr/>
          </p:nvSpPr>
          <p:spPr bwMode="auto">
            <a:xfrm>
              <a:off x="8023" y="9107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3" name="Freeform 1067"/>
            <p:cNvSpPr>
              <a:spLocks/>
            </p:cNvSpPr>
            <p:nvPr/>
          </p:nvSpPr>
          <p:spPr bwMode="auto">
            <a:xfrm>
              <a:off x="7990" y="9109"/>
              <a:ext cx="31" cy="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6" y="7"/>
                </a:cxn>
                <a:cxn ang="0">
                  <a:pos x="0" y="0"/>
                </a:cxn>
              </a:cxnLst>
              <a:rect l="0" t="0" r="r" b="b"/>
              <a:pathLst>
                <a:path w="31" h="7">
                  <a:moveTo>
                    <a:pt x="31" y="0"/>
                  </a:moveTo>
                  <a:lnTo>
                    <a:pt x="16" y="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4" name="Freeform 1068"/>
            <p:cNvSpPr>
              <a:spLocks/>
            </p:cNvSpPr>
            <p:nvPr/>
          </p:nvSpPr>
          <p:spPr bwMode="auto">
            <a:xfrm>
              <a:off x="8021" y="9109"/>
              <a:ext cx="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5" name="Freeform 1069"/>
            <p:cNvSpPr>
              <a:spLocks/>
            </p:cNvSpPr>
            <p:nvPr/>
          </p:nvSpPr>
          <p:spPr bwMode="auto">
            <a:xfrm>
              <a:off x="7994" y="9140"/>
              <a:ext cx="22" cy="24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2" y="19"/>
                </a:cxn>
                <a:cxn ang="0">
                  <a:pos x="0" y="12"/>
                </a:cxn>
                <a:cxn ang="0">
                  <a:pos x="2" y="4"/>
                </a:cxn>
                <a:cxn ang="0">
                  <a:pos x="12" y="0"/>
                </a:cxn>
                <a:cxn ang="0">
                  <a:pos x="19" y="4"/>
                </a:cxn>
                <a:cxn ang="0">
                  <a:pos x="21" y="12"/>
                </a:cxn>
                <a:cxn ang="0">
                  <a:pos x="19" y="19"/>
                </a:cxn>
                <a:cxn ang="0">
                  <a:pos x="12" y="23"/>
                </a:cxn>
              </a:cxnLst>
              <a:rect l="0" t="0" r="r" b="b"/>
              <a:pathLst>
                <a:path w="22" h="24">
                  <a:moveTo>
                    <a:pt x="12" y="23"/>
                  </a:moveTo>
                  <a:lnTo>
                    <a:pt x="2" y="19"/>
                  </a:lnTo>
                  <a:lnTo>
                    <a:pt x="0" y="12"/>
                  </a:lnTo>
                  <a:lnTo>
                    <a:pt x="2" y="4"/>
                  </a:lnTo>
                  <a:lnTo>
                    <a:pt x="12" y="0"/>
                  </a:lnTo>
                  <a:lnTo>
                    <a:pt x="19" y="4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12" y="2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6" name="Freeform 1070"/>
            <p:cNvSpPr>
              <a:spLocks/>
            </p:cNvSpPr>
            <p:nvPr/>
          </p:nvSpPr>
          <p:spPr bwMode="auto">
            <a:xfrm>
              <a:off x="7990" y="9135"/>
              <a:ext cx="33" cy="34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4" y="28"/>
                </a:cxn>
                <a:cxn ang="0">
                  <a:pos x="0" y="16"/>
                </a:cxn>
                <a:cxn ang="0">
                  <a:pos x="4" y="4"/>
                </a:cxn>
                <a:cxn ang="0">
                  <a:pos x="16" y="0"/>
                </a:cxn>
                <a:cxn ang="0">
                  <a:pos x="28" y="4"/>
                </a:cxn>
                <a:cxn ang="0">
                  <a:pos x="33" y="16"/>
                </a:cxn>
                <a:cxn ang="0">
                  <a:pos x="28" y="28"/>
                </a:cxn>
                <a:cxn ang="0">
                  <a:pos x="16" y="33"/>
                </a:cxn>
              </a:cxnLst>
              <a:rect l="0" t="0" r="r" b="b"/>
              <a:pathLst>
                <a:path w="33" h="34">
                  <a:moveTo>
                    <a:pt x="16" y="33"/>
                  </a:moveTo>
                  <a:lnTo>
                    <a:pt x="4" y="28"/>
                  </a:lnTo>
                  <a:lnTo>
                    <a:pt x="0" y="16"/>
                  </a:lnTo>
                  <a:lnTo>
                    <a:pt x="4" y="4"/>
                  </a:lnTo>
                  <a:lnTo>
                    <a:pt x="16" y="0"/>
                  </a:lnTo>
                  <a:lnTo>
                    <a:pt x="28" y="4"/>
                  </a:lnTo>
                  <a:lnTo>
                    <a:pt x="33" y="16"/>
                  </a:lnTo>
                  <a:lnTo>
                    <a:pt x="28" y="28"/>
                  </a:lnTo>
                  <a:lnTo>
                    <a:pt x="16" y="3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7" name="Freeform 1071"/>
            <p:cNvSpPr>
              <a:spLocks/>
            </p:cNvSpPr>
            <p:nvPr/>
          </p:nvSpPr>
          <p:spPr bwMode="auto">
            <a:xfrm>
              <a:off x="7994" y="9152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8" name="Freeform 1072"/>
            <p:cNvSpPr>
              <a:spLocks/>
            </p:cNvSpPr>
            <p:nvPr/>
          </p:nvSpPr>
          <p:spPr bwMode="auto">
            <a:xfrm>
              <a:off x="8006" y="9140"/>
              <a:ext cx="0" cy="2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0"/>
                </a:cxn>
              </a:cxnLst>
              <a:rect l="0" t="0" r="r" b="b"/>
              <a:pathLst>
                <a:path h="24">
                  <a:moveTo>
                    <a:pt x="0" y="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89" name="Freeform 1073"/>
            <p:cNvSpPr>
              <a:spLocks/>
            </p:cNvSpPr>
            <p:nvPr/>
          </p:nvSpPr>
          <p:spPr bwMode="auto">
            <a:xfrm>
              <a:off x="8215" y="952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0" name="Freeform 1074"/>
            <p:cNvSpPr>
              <a:spLocks/>
            </p:cNvSpPr>
            <p:nvPr/>
          </p:nvSpPr>
          <p:spPr bwMode="auto">
            <a:xfrm>
              <a:off x="2931" y="10795"/>
              <a:ext cx="86" cy="87"/>
            </a:xfrm>
            <a:custGeom>
              <a:avLst/>
              <a:gdLst/>
              <a:ahLst/>
              <a:cxnLst>
                <a:cxn ang="0">
                  <a:pos x="86" y="86"/>
                </a:cxn>
                <a:cxn ang="0">
                  <a:pos x="0" y="0"/>
                </a:cxn>
              </a:cxnLst>
              <a:rect l="0" t="0" r="r" b="b"/>
              <a:pathLst>
                <a:path w="86" h="87">
                  <a:moveTo>
                    <a:pt x="86" y="86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1" name="Freeform 1075"/>
            <p:cNvSpPr>
              <a:spLocks/>
            </p:cNvSpPr>
            <p:nvPr/>
          </p:nvSpPr>
          <p:spPr bwMode="auto">
            <a:xfrm>
              <a:off x="3785" y="10882"/>
              <a:ext cx="57" cy="338"/>
            </a:xfrm>
            <a:custGeom>
              <a:avLst/>
              <a:gdLst/>
              <a:ahLst/>
              <a:cxnLst>
                <a:cxn ang="0">
                  <a:pos x="57" y="338"/>
                </a:cxn>
                <a:cxn ang="0">
                  <a:pos x="57" y="55"/>
                </a:cxn>
                <a:cxn ang="0">
                  <a:pos x="0" y="0"/>
                </a:cxn>
              </a:cxnLst>
              <a:rect l="0" t="0" r="r" b="b"/>
              <a:pathLst>
                <a:path w="57" h="338">
                  <a:moveTo>
                    <a:pt x="57" y="338"/>
                  </a:moveTo>
                  <a:lnTo>
                    <a:pt x="57" y="55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2" name="Freeform 1076"/>
            <p:cNvSpPr>
              <a:spLocks/>
            </p:cNvSpPr>
            <p:nvPr/>
          </p:nvSpPr>
          <p:spPr bwMode="auto">
            <a:xfrm>
              <a:off x="7807" y="9968"/>
              <a:ext cx="0" cy="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43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7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3" name="Freeform 1077"/>
            <p:cNvSpPr>
              <a:spLocks/>
            </p:cNvSpPr>
            <p:nvPr/>
          </p:nvSpPr>
          <p:spPr bwMode="auto">
            <a:xfrm>
              <a:off x="8287" y="3633"/>
              <a:ext cx="0" cy="225"/>
            </a:xfrm>
            <a:custGeom>
              <a:avLst/>
              <a:gdLst/>
              <a:ahLst/>
              <a:cxnLst>
                <a:cxn ang="0">
                  <a:pos x="0" y="225"/>
                </a:cxn>
                <a:cxn ang="0">
                  <a:pos x="0" y="0"/>
                </a:cxn>
              </a:cxnLst>
              <a:rect l="0" t="0" r="r" b="b"/>
              <a:pathLst>
                <a:path h="225">
                  <a:moveTo>
                    <a:pt x="0" y="22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4" name="Freeform 1078"/>
            <p:cNvSpPr>
              <a:spLocks/>
            </p:cNvSpPr>
            <p:nvPr/>
          </p:nvSpPr>
          <p:spPr bwMode="auto">
            <a:xfrm>
              <a:off x="8229" y="3688"/>
              <a:ext cx="0" cy="11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0" y="0"/>
                </a:cxn>
              </a:cxnLst>
              <a:rect l="0" t="0" r="r" b="b"/>
              <a:pathLst>
                <a:path h="115">
                  <a:moveTo>
                    <a:pt x="0" y="11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5" name="Freeform 1079"/>
            <p:cNvSpPr>
              <a:spLocks/>
            </p:cNvSpPr>
            <p:nvPr/>
          </p:nvSpPr>
          <p:spPr bwMode="auto">
            <a:xfrm>
              <a:off x="8117" y="3633"/>
              <a:ext cx="0" cy="225"/>
            </a:xfrm>
            <a:custGeom>
              <a:avLst/>
              <a:gdLst/>
              <a:ahLst/>
              <a:cxnLst>
                <a:cxn ang="0">
                  <a:pos x="0" y="225"/>
                </a:cxn>
                <a:cxn ang="0">
                  <a:pos x="0" y="0"/>
                </a:cxn>
              </a:cxnLst>
              <a:rect l="0" t="0" r="r" b="b"/>
              <a:pathLst>
                <a:path h="225">
                  <a:moveTo>
                    <a:pt x="0" y="22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6" name="Freeform 1080"/>
            <p:cNvSpPr>
              <a:spLocks/>
            </p:cNvSpPr>
            <p:nvPr/>
          </p:nvSpPr>
          <p:spPr bwMode="auto">
            <a:xfrm>
              <a:off x="8172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7" name="Freeform 1081"/>
            <p:cNvSpPr>
              <a:spLocks/>
            </p:cNvSpPr>
            <p:nvPr/>
          </p:nvSpPr>
          <p:spPr bwMode="auto">
            <a:xfrm>
              <a:off x="8201" y="3292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8" name="Freeform 1082"/>
            <p:cNvSpPr>
              <a:spLocks/>
            </p:cNvSpPr>
            <p:nvPr/>
          </p:nvSpPr>
          <p:spPr bwMode="auto">
            <a:xfrm>
              <a:off x="8229" y="3292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499" name="Freeform 1083"/>
            <p:cNvSpPr>
              <a:spLocks/>
            </p:cNvSpPr>
            <p:nvPr/>
          </p:nvSpPr>
          <p:spPr bwMode="auto">
            <a:xfrm>
              <a:off x="8287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0" name="Freeform 1084"/>
            <p:cNvSpPr>
              <a:spLocks/>
            </p:cNvSpPr>
            <p:nvPr/>
          </p:nvSpPr>
          <p:spPr bwMode="auto">
            <a:xfrm>
              <a:off x="8117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1" name="Freeform 1085"/>
            <p:cNvSpPr>
              <a:spLocks/>
            </p:cNvSpPr>
            <p:nvPr/>
          </p:nvSpPr>
          <p:spPr bwMode="auto">
            <a:xfrm>
              <a:off x="8172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2" name="Freeform 1086"/>
            <p:cNvSpPr>
              <a:spLocks/>
            </p:cNvSpPr>
            <p:nvPr/>
          </p:nvSpPr>
          <p:spPr bwMode="auto">
            <a:xfrm>
              <a:off x="8201" y="3858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3" name="Freeform 1087"/>
            <p:cNvSpPr>
              <a:spLocks/>
            </p:cNvSpPr>
            <p:nvPr/>
          </p:nvSpPr>
          <p:spPr bwMode="auto">
            <a:xfrm>
              <a:off x="8229" y="3858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4" name="Freeform 1088"/>
            <p:cNvSpPr>
              <a:spLocks/>
            </p:cNvSpPr>
            <p:nvPr/>
          </p:nvSpPr>
          <p:spPr bwMode="auto">
            <a:xfrm>
              <a:off x="8287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5" name="Freeform 1089"/>
            <p:cNvSpPr>
              <a:spLocks/>
            </p:cNvSpPr>
            <p:nvPr/>
          </p:nvSpPr>
          <p:spPr bwMode="auto">
            <a:xfrm>
              <a:off x="8117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6" name="Freeform 1090"/>
            <p:cNvSpPr>
              <a:spLocks/>
            </p:cNvSpPr>
            <p:nvPr/>
          </p:nvSpPr>
          <p:spPr bwMode="auto">
            <a:xfrm>
              <a:off x="6500" y="10200"/>
              <a:ext cx="144" cy="511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0"/>
                </a:cxn>
                <a:cxn ang="0">
                  <a:pos x="0" y="0"/>
                </a:cxn>
                <a:cxn ang="0">
                  <a:pos x="0" y="510"/>
                </a:cxn>
                <a:cxn ang="0">
                  <a:pos x="143" y="0"/>
                </a:cxn>
              </a:cxnLst>
              <a:rect l="0" t="0" r="r" b="b"/>
              <a:pathLst>
                <a:path w="144" h="511">
                  <a:moveTo>
                    <a:pt x="143" y="0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510"/>
                  </a:lnTo>
                  <a:lnTo>
                    <a:pt x="143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7" name="Freeform 1091"/>
            <p:cNvSpPr>
              <a:spLocks/>
            </p:cNvSpPr>
            <p:nvPr/>
          </p:nvSpPr>
          <p:spPr bwMode="auto">
            <a:xfrm>
              <a:off x="6500" y="10200"/>
              <a:ext cx="144" cy="511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510"/>
                </a:cxn>
                <a:cxn ang="0">
                  <a:pos x="0" y="510"/>
                </a:cxn>
                <a:cxn ang="0">
                  <a:pos x="0" y="0"/>
                </a:cxn>
                <a:cxn ang="0">
                  <a:pos x="143" y="0"/>
                </a:cxn>
                <a:cxn ang="0">
                  <a:pos x="0" y="510"/>
                </a:cxn>
              </a:cxnLst>
              <a:rect l="0" t="0" r="r" b="b"/>
              <a:pathLst>
                <a:path w="144" h="511">
                  <a:moveTo>
                    <a:pt x="143" y="0"/>
                  </a:moveTo>
                  <a:lnTo>
                    <a:pt x="143" y="510"/>
                  </a:lnTo>
                  <a:lnTo>
                    <a:pt x="0" y="51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0" y="51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8" name="Freeform 1092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09" name="Freeform 1093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0" name="Freeform 1094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141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508" y="0"/>
                </a:cxn>
                <a:cxn ang="0">
                  <a:pos x="508" y="141"/>
                </a:cxn>
                <a:cxn ang="0">
                  <a:pos x="0" y="0"/>
                </a:cxn>
              </a:cxnLst>
              <a:rect l="0" t="0" r="r" b="b"/>
              <a:pathLst>
                <a:path w="509" h="141">
                  <a:moveTo>
                    <a:pt x="50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508" y="0"/>
                  </a:lnTo>
                  <a:lnTo>
                    <a:pt x="508" y="141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1" name="Freeform 1095"/>
            <p:cNvSpPr>
              <a:spLocks/>
            </p:cNvSpPr>
            <p:nvPr/>
          </p:nvSpPr>
          <p:spPr bwMode="auto">
            <a:xfrm>
              <a:off x="5368" y="8953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2" name="Freeform 1096"/>
            <p:cNvSpPr>
              <a:spLocks/>
            </p:cNvSpPr>
            <p:nvPr/>
          </p:nvSpPr>
          <p:spPr bwMode="auto">
            <a:xfrm>
              <a:off x="5368" y="8953"/>
              <a:ext cx="511" cy="511"/>
            </a:xfrm>
            <a:custGeom>
              <a:avLst/>
              <a:gdLst/>
              <a:ahLst/>
              <a:cxnLst>
                <a:cxn ang="0">
                  <a:pos x="510" y="510"/>
                </a:cxn>
                <a:cxn ang="0">
                  <a:pos x="484" y="431"/>
                </a:cxn>
                <a:cxn ang="0">
                  <a:pos x="448" y="355"/>
                </a:cxn>
                <a:cxn ang="0">
                  <a:pos x="405" y="283"/>
                </a:cxn>
                <a:cxn ang="0">
                  <a:pos x="352" y="218"/>
                </a:cxn>
                <a:cxn ang="0">
                  <a:pos x="292" y="158"/>
                </a:cxn>
                <a:cxn ang="0">
                  <a:pos x="227" y="105"/>
                </a:cxn>
                <a:cxn ang="0">
                  <a:pos x="155" y="62"/>
                </a:cxn>
                <a:cxn ang="0">
                  <a:pos x="79" y="26"/>
                </a:cxn>
                <a:cxn ang="0">
                  <a:pos x="0" y="0"/>
                </a:cxn>
              </a:cxnLst>
              <a:rect l="0" t="0" r="r" b="b"/>
              <a:pathLst>
                <a:path w="511" h="511">
                  <a:moveTo>
                    <a:pt x="510" y="510"/>
                  </a:moveTo>
                  <a:lnTo>
                    <a:pt x="484" y="431"/>
                  </a:lnTo>
                  <a:lnTo>
                    <a:pt x="448" y="355"/>
                  </a:lnTo>
                  <a:lnTo>
                    <a:pt x="405" y="283"/>
                  </a:lnTo>
                  <a:lnTo>
                    <a:pt x="352" y="218"/>
                  </a:lnTo>
                  <a:lnTo>
                    <a:pt x="292" y="158"/>
                  </a:lnTo>
                  <a:lnTo>
                    <a:pt x="227" y="105"/>
                  </a:lnTo>
                  <a:lnTo>
                    <a:pt x="155" y="62"/>
                  </a:lnTo>
                  <a:lnTo>
                    <a:pt x="79" y="26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3" name="Freeform 1097"/>
            <p:cNvSpPr>
              <a:spLocks/>
            </p:cNvSpPr>
            <p:nvPr/>
          </p:nvSpPr>
          <p:spPr bwMode="auto">
            <a:xfrm>
              <a:off x="6699" y="9577"/>
              <a:ext cx="5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1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4" name="Freeform 1098"/>
            <p:cNvSpPr>
              <a:spLocks/>
            </p:cNvSpPr>
            <p:nvPr/>
          </p:nvSpPr>
          <p:spPr bwMode="auto">
            <a:xfrm>
              <a:off x="6699" y="9577"/>
              <a:ext cx="511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76" y="434"/>
                </a:cxn>
                <a:cxn ang="0">
                  <a:pos x="151" y="405"/>
                </a:cxn>
                <a:cxn ang="0">
                  <a:pos x="220" y="369"/>
                </a:cxn>
                <a:cxn ang="0">
                  <a:pos x="287" y="323"/>
                </a:cxn>
                <a:cxn ang="0">
                  <a:pos x="345" y="271"/>
                </a:cxn>
                <a:cxn ang="0">
                  <a:pos x="398" y="211"/>
                </a:cxn>
                <a:cxn ang="0">
                  <a:pos x="443" y="146"/>
                </a:cxn>
                <a:cxn ang="0">
                  <a:pos x="482" y="74"/>
                </a:cxn>
                <a:cxn ang="0">
                  <a:pos x="510" y="0"/>
                </a:cxn>
              </a:cxnLst>
              <a:rect l="0" t="0" r="r" b="b"/>
              <a:pathLst>
                <a:path w="511" h="453">
                  <a:moveTo>
                    <a:pt x="0" y="453"/>
                  </a:moveTo>
                  <a:lnTo>
                    <a:pt x="76" y="434"/>
                  </a:lnTo>
                  <a:lnTo>
                    <a:pt x="151" y="405"/>
                  </a:lnTo>
                  <a:lnTo>
                    <a:pt x="220" y="369"/>
                  </a:lnTo>
                  <a:lnTo>
                    <a:pt x="287" y="323"/>
                  </a:lnTo>
                  <a:lnTo>
                    <a:pt x="345" y="271"/>
                  </a:lnTo>
                  <a:lnTo>
                    <a:pt x="398" y="211"/>
                  </a:lnTo>
                  <a:lnTo>
                    <a:pt x="443" y="146"/>
                  </a:lnTo>
                  <a:lnTo>
                    <a:pt x="482" y="74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5" name="Freeform 1099"/>
            <p:cNvSpPr>
              <a:spLocks/>
            </p:cNvSpPr>
            <p:nvPr/>
          </p:nvSpPr>
          <p:spPr bwMode="auto">
            <a:xfrm>
              <a:off x="6047" y="10882"/>
              <a:ext cx="5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1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6" name="Freeform 1100"/>
            <p:cNvSpPr>
              <a:spLocks/>
            </p:cNvSpPr>
            <p:nvPr/>
          </p:nvSpPr>
          <p:spPr bwMode="auto">
            <a:xfrm>
              <a:off x="6047" y="10882"/>
              <a:ext cx="511" cy="508"/>
            </a:xfrm>
            <a:custGeom>
              <a:avLst/>
              <a:gdLst/>
              <a:ahLst/>
              <a:cxnLst>
                <a:cxn ang="0">
                  <a:pos x="0" y="508"/>
                </a:cxn>
                <a:cxn ang="0">
                  <a:pos x="79" y="482"/>
                </a:cxn>
                <a:cxn ang="0">
                  <a:pos x="155" y="443"/>
                </a:cxn>
                <a:cxn ang="0">
                  <a:pos x="225" y="400"/>
                </a:cxn>
                <a:cxn ang="0">
                  <a:pos x="290" y="347"/>
                </a:cxn>
                <a:cxn ang="0">
                  <a:pos x="350" y="287"/>
                </a:cxn>
                <a:cxn ang="0">
                  <a:pos x="402" y="223"/>
                </a:cxn>
                <a:cxn ang="0">
                  <a:pos x="446" y="153"/>
                </a:cxn>
                <a:cxn ang="0">
                  <a:pos x="482" y="76"/>
                </a:cxn>
                <a:cxn ang="0">
                  <a:pos x="510" y="0"/>
                </a:cxn>
              </a:cxnLst>
              <a:rect l="0" t="0" r="r" b="b"/>
              <a:pathLst>
                <a:path w="511" h="508">
                  <a:moveTo>
                    <a:pt x="0" y="508"/>
                  </a:moveTo>
                  <a:lnTo>
                    <a:pt x="79" y="482"/>
                  </a:lnTo>
                  <a:lnTo>
                    <a:pt x="155" y="443"/>
                  </a:lnTo>
                  <a:lnTo>
                    <a:pt x="225" y="400"/>
                  </a:lnTo>
                  <a:lnTo>
                    <a:pt x="290" y="347"/>
                  </a:lnTo>
                  <a:lnTo>
                    <a:pt x="350" y="287"/>
                  </a:lnTo>
                  <a:lnTo>
                    <a:pt x="402" y="223"/>
                  </a:lnTo>
                  <a:lnTo>
                    <a:pt x="446" y="153"/>
                  </a:lnTo>
                  <a:lnTo>
                    <a:pt x="482" y="76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7" name="Freeform 1101"/>
            <p:cNvSpPr>
              <a:spLocks/>
            </p:cNvSpPr>
            <p:nvPr/>
          </p:nvSpPr>
          <p:spPr bwMode="auto">
            <a:xfrm>
              <a:off x="4461" y="11335"/>
              <a:ext cx="511" cy="508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0"/>
                </a:cxn>
                <a:cxn ang="0">
                  <a:pos x="4" y="64"/>
                </a:cxn>
                <a:cxn ang="0">
                  <a:pos x="16" y="131"/>
                </a:cxn>
                <a:cxn ang="0">
                  <a:pos x="38" y="194"/>
                </a:cxn>
                <a:cxn ang="0">
                  <a:pos x="69" y="254"/>
                </a:cxn>
                <a:cxn ang="0">
                  <a:pos x="105" y="309"/>
                </a:cxn>
                <a:cxn ang="0">
                  <a:pos x="148" y="359"/>
                </a:cxn>
                <a:cxn ang="0">
                  <a:pos x="199" y="402"/>
                </a:cxn>
                <a:cxn ang="0">
                  <a:pos x="254" y="441"/>
                </a:cxn>
                <a:cxn ang="0">
                  <a:pos x="314" y="470"/>
                </a:cxn>
                <a:cxn ang="0">
                  <a:pos x="378" y="491"/>
                </a:cxn>
                <a:cxn ang="0">
                  <a:pos x="443" y="503"/>
                </a:cxn>
                <a:cxn ang="0">
                  <a:pos x="510" y="508"/>
                </a:cxn>
              </a:cxnLst>
              <a:rect l="0" t="0" r="r" b="b"/>
              <a:pathLst>
                <a:path w="511" h="508">
                  <a:moveTo>
                    <a:pt x="510" y="0"/>
                  </a:moveTo>
                  <a:lnTo>
                    <a:pt x="0" y="0"/>
                  </a:lnTo>
                  <a:lnTo>
                    <a:pt x="4" y="64"/>
                  </a:lnTo>
                  <a:lnTo>
                    <a:pt x="16" y="131"/>
                  </a:lnTo>
                  <a:lnTo>
                    <a:pt x="38" y="194"/>
                  </a:lnTo>
                  <a:lnTo>
                    <a:pt x="69" y="254"/>
                  </a:lnTo>
                  <a:lnTo>
                    <a:pt x="105" y="309"/>
                  </a:lnTo>
                  <a:lnTo>
                    <a:pt x="148" y="359"/>
                  </a:lnTo>
                  <a:lnTo>
                    <a:pt x="199" y="402"/>
                  </a:lnTo>
                  <a:lnTo>
                    <a:pt x="254" y="441"/>
                  </a:lnTo>
                  <a:lnTo>
                    <a:pt x="314" y="470"/>
                  </a:lnTo>
                  <a:lnTo>
                    <a:pt x="378" y="491"/>
                  </a:lnTo>
                  <a:lnTo>
                    <a:pt x="443" y="503"/>
                  </a:lnTo>
                  <a:lnTo>
                    <a:pt x="510" y="508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8" name="Freeform 1102"/>
            <p:cNvSpPr>
              <a:spLocks/>
            </p:cNvSpPr>
            <p:nvPr/>
          </p:nvSpPr>
          <p:spPr bwMode="auto">
            <a:xfrm>
              <a:off x="3895" y="9068"/>
              <a:ext cx="509" cy="509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0"/>
                </a:cxn>
                <a:cxn ang="0">
                  <a:pos x="4" y="67"/>
                </a:cxn>
                <a:cxn ang="0">
                  <a:pos x="16" y="131"/>
                </a:cxn>
                <a:cxn ang="0">
                  <a:pos x="38" y="194"/>
                </a:cxn>
                <a:cxn ang="0">
                  <a:pos x="67" y="254"/>
                </a:cxn>
                <a:cxn ang="0">
                  <a:pos x="105" y="309"/>
                </a:cxn>
                <a:cxn ang="0">
                  <a:pos x="148" y="359"/>
                </a:cxn>
                <a:cxn ang="0">
                  <a:pos x="199" y="402"/>
                </a:cxn>
                <a:cxn ang="0">
                  <a:pos x="254" y="441"/>
                </a:cxn>
                <a:cxn ang="0">
                  <a:pos x="314" y="470"/>
                </a:cxn>
                <a:cxn ang="0">
                  <a:pos x="376" y="491"/>
                </a:cxn>
                <a:cxn ang="0">
                  <a:pos x="443" y="506"/>
                </a:cxn>
                <a:cxn ang="0">
                  <a:pos x="508" y="508"/>
                </a:cxn>
              </a:cxnLst>
              <a:rect l="0" t="0" r="r" b="b"/>
              <a:pathLst>
                <a:path w="509" h="509">
                  <a:moveTo>
                    <a:pt x="508" y="0"/>
                  </a:moveTo>
                  <a:lnTo>
                    <a:pt x="0" y="0"/>
                  </a:lnTo>
                  <a:lnTo>
                    <a:pt x="4" y="67"/>
                  </a:lnTo>
                  <a:lnTo>
                    <a:pt x="16" y="131"/>
                  </a:lnTo>
                  <a:lnTo>
                    <a:pt x="38" y="194"/>
                  </a:lnTo>
                  <a:lnTo>
                    <a:pt x="67" y="254"/>
                  </a:lnTo>
                  <a:lnTo>
                    <a:pt x="105" y="309"/>
                  </a:lnTo>
                  <a:lnTo>
                    <a:pt x="148" y="359"/>
                  </a:lnTo>
                  <a:lnTo>
                    <a:pt x="199" y="402"/>
                  </a:lnTo>
                  <a:lnTo>
                    <a:pt x="254" y="441"/>
                  </a:lnTo>
                  <a:lnTo>
                    <a:pt x="314" y="470"/>
                  </a:lnTo>
                  <a:lnTo>
                    <a:pt x="376" y="491"/>
                  </a:lnTo>
                  <a:lnTo>
                    <a:pt x="443" y="506"/>
                  </a:lnTo>
                  <a:lnTo>
                    <a:pt x="508" y="508"/>
                  </a:lnTo>
                </a:path>
              </a:pathLst>
            </a:custGeom>
            <a:noFill/>
            <a:ln w="9143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19" name="Freeform 1103"/>
            <p:cNvSpPr>
              <a:spLocks/>
            </p:cNvSpPr>
            <p:nvPr/>
          </p:nvSpPr>
          <p:spPr bwMode="auto">
            <a:xfrm>
              <a:off x="3470" y="5103"/>
              <a:ext cx="509" cy="0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0"/>
                </a:cxn>
              </a:cxnLst>
              <a:rect l="0" t="0" r="r" b="b"/>
              <a:pathLst>
                <a:path w="509">
                  <a:moveTo>
                    <a:pt x="508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0" name="Freeform 1104"/>
            <p:cNvSpPr>
              <a:spLocks/>
            </p:cNvSpPr>
            <p:nvPr/>
          </p:nvSpPr>
          <p:spPr bwMode="auto">
            <a:xfrm>
              <a:off x="3470" y="4693"/>
              <a:ext cx="509" cy="410"/>
            </a:xfrm>
            <a:custGeom>
              <a:avLst/>
              <a:gdLst/>
              <a:ahLst/>
              <a:cxnLst>
                <a:cxn ang="0">
                  <a:pos x="508" y="11"/>
                </a:cxn>
                <a:cxn ang="0">
                  <a:pos x="453" y="2"/>
                </a:cxn>
                <a:cxn ang="0">
                  <a:pos x="395" y="0"/>
                </a:cxn>
                <a:cxn ang="0">
                  <a:pos x="338" y="4"/>
                </a:cxn>
                <a:cxn ang="0">
                  <a:pos x="283" y="19"/>
                </a:cxn>
                <a:cxn ang="0">
                  <a:pos x="230" y="40"/>
                </a:cxn>
                <a:cxn ang="0">
                  <a:pos x="179" y="69"/>
                </a:cxn>
                <a:cxn ang="0">
                  <a:pos x="134" y="105"/>
                </a:cxn>
                <a:cxn ang="0">
                  <a:pos x="95" y="146"/>
                </a:cxn>
                <a:cxn ang="0">
                  <a:pos x="62" y="191"/>
                </a:cxn>
                <a:cxn ang="0">
                  <a:pos x="33" y="242"/>
                </a:cxn>
                <a:cxn ang="0">
                  <a:pos x="14" y="295"/>
                </a:cxn>
                <a:cxn ang="0">
                  <a:pos x="2" y="352"/>
                </a:cxn>
                <a:cxn ang="0">
                  <a:pos x="0" y="410"/>
                </a:cxn>
              </a:cxnLst>
              <a:rect l="0" t="0" r="r" b="b"/>
              <a:pathLst>
                <a:path w="509" h="410">
                  <a:moveTo>
                    <a:pt x="508" y="11"/>
                  </a:moveTo>
                  <a:lnTo>
                    <a:pt x="453" y="2"/>
                  </a:lnTo>
                  <a:lnTo>
                    <a:pt x="395" y="0"/>
                  </a:lnTo>
                  <a:lnTo>
                    <a:pt x="338" y="4"/>
                  </a:lnTo>
                  <a:lnTo>
                    <a:pt x="283" y="19"/>
                  </a:lnTo>
                  <a:lnTo>
                    <a:pt x="230" y="40"/>
                  </a:lnTo>
                  <a:lnTo>
                    <a:pt x="179" y="69"/>
                  </a:lnTo>
                  <a:lnTo>
                    <a:pt x="134" y="105"/>
                  </a:lnTo>
                  <a:lnTo>
                    <a:pt x="95" y="146"/>
                  </a:lnTo>
                  <a:lnTo>
                    <a:pt x="62" y="191"/>
                  </a:lnTo>
                  <a:lnTo>
                    <a:pt x="33" y="242"/>
                  </a:lnTo>
                  <a:lnTo>
                    <a:pt x="14" y="295"/>
                  </a:lnTo>
                  <a:lnTo>
                    <a:pt x="2" y="352"/>
                  </a:lnTo>
                  <a:lnTo>
                    <a:pt x="0" y="410"/>
                  </a:lnTo>
                </a:path>
              </a:pathLst>
            </a:custGeom>
            <a:noFill/>
            <a:ln w="9143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1" name="Freeform 1105"/>
            <p:cNvSpPr>
              <a:spLocks/>
            </p:cNvSpPr>
            <p:nvPr/>
          </p:nvSpPr>
          <p:spPr bwMode="auto">
            <a:xfrm>
              <a:off x="5169" y="4535"/>
              <a:ext cx="595" cy="5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4"/>
                </a:cxn>
                <a:cxn ang="0">
                  <a:pos x="71" y="592"/>
                </a:cxn>
                <a:cxn ang="0">
                  <a:pos x="143" y="578"/>
                </a:cxn>
                <a:cxn ang="0">
                  <a:pos x="211" y="556"/>
                </a:cxn>
                <a:cxn ang="0">
                  <a:pos x="278" y="527"/>
                </a:cxn>
                <a:cxn ang="0">
                  <a:pos x="338" y="489"/>
                </a:cxn>
                <a:cxn ang="0">
                  <a:pos x="395" y="446"/>
                </a:cxn>
                <a:cxn ang="0">
                  <a:pos x="446" y="395"/>
                </a:cxn>
                <a:cxn ang="0">
                  <a:pos x="489" y="338"/>
                </a:cxn>
                <a:cxn ang="0">
                  <a:pos x="527" y="278"/>
                </a:cxn>
                <a:cxn ang="0">
                  <a:pos x="556" y="211"/>
                </a:cxn>
                <a:cxn ang="0">
                  <a:pos x="578" y="143"/>
                </a:cxn>
                <a:cxn ang="0">
                  <a:pos x="592" y="71"/>
                </a:cxn>
                <a:cxn ang="0">
                  <a:pos x="594" y="0"/>
                </a:cxn>
              </a:cxnLst>
              <a:rect l="0" t="0" r="r" b="b"/>
              <a:pathLst>
                <a:path w="595" h="595">
                  <a:moveTo>
                    <a:pt x="0" y="0"/>
                  </a:moveTo>
                  <a:lnTo>
                    <a:pt x="0" y="594"/>
                  </a:lnTo>
                  <a:lnTo>
                    <a:pt x="71" y="592"/>
                  </a:lnTo>
                  <a:lnTo>
                    <a:pt x="143" y="578"/>
                  </a:lnTo>
                  <a:lnTo>
                    <a:pt x="211" y="556"/>
                  </a:lnTo>
                  <a:lnTo>
                    <a:pt x="278" y="527"/>
                  </a:lnTo>
                  <a:lnTo>
                    <a:pt x="338" y="489"/>
                  </a:lnTo>
                  <a:lnTo>
                    <a:pt x="395" y="446"/>
                  </a:lnTo>
                  <a:lnTo>
                    <a:pt x="446" y="395"/>
                  </a:lnTo>
                  <a:lnTo>
                    <a:pt x="489" y="338"/>
                  </a:lnTo>
                  <a:lnTo>
                    <a:pt x="527" y="278"/>
                  </a:lnTo>
                  <a:lnTo>
                    <a:pt x="556" y="211"/>
                  </a:lnTo>
                  <a:lnTo>
                    <a:pt x="578" y="143"/>
                  </a:lnTo>
                  <a:lnTo>
                    <a:pt x="592" y="71"/>
                  </a:lnTo>
                  <a:lnTo>
                    <a:pt x="594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2" name="Freeform 1106"/>
            <p:cNvSpPr>
              <a:spLocks/>
            </p:cNvSpPr>
            <p:nvPr/>
          </p:nvSpPr>
          <p:spPr bwMode="auto">
            <a:xfrm>
              <a:off x="4744" y="9068"/>
              <a:ext cx="511" cy="5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08"/>
                </a:cxn>
                <a:cxn ang="0">
                  <a:pos x="67" y="506"/>
                </a:cxn>
                <a:cxn ang="0">
                  <a:pos x="131" y="491"/>
                </a:cxn>
                <a:cxn ang="0">
                  <a:pos x="196" y="470"/>
                </a:cxn>
                <a:cxn ang="0">
                  <a:pos x="254" y="441"/>
                </a:cxn>
                <a:cxn ang="0">
                  <a:pos x="311" y="402"/>
                </a:cxn>
                <a:cxn ang="0">
                  <a:pos x="362" y="359"/>
                </a:cxn>
                <a:cxn ang="0">
                  <a:pos x="405" y="309"/>
                </a:cxn>
                <a:cxn ang="0">
                  <a:pos x="441" y="254"/>
                </a:cxn>
                <a:cxn ang="0">
                  <a:pos x="472" y="194"/>
                </a:cxn>
                <a:cxn ang="0">
                  <a:pos x="494" y="131"/>
                </a:cxn>
                <a:cxn ang="0">
                  <a:pos x="506" y="67"/>
                </a:cxn>
                <a:cxn ang="0">
                  <a:pos x="510" y="0"/>
                </a:cxn>
              </a:cxnLst>
              <a:rect l="0" t="0" r="r" b="b"/>
              <a:pathLst>
                <a:path w="511" h="509">
                  <a:moveTo>
                    <a:pt x="0" y="0"/>
                  </a:moveTo>
                  <a:lnTo>
                    <a:pt x="0" y="508"/>
                  </a:lnTo>
                  <a:lnTo>
                    <a:pt x="67" y="506"/>
                  </a:lnTo>
                  <a:lnTo>
                    <a:pt x="131" y="491"/>
                  </a:lnTo>
                  <a:lnTo>
                    <a:pt x="196" y="470"/>
                  </a:lnTo>
                  <a:lnTo>
                    <a:pt x="254" y="441"/>
                  </a:lnTo>
                  <a:lnTo>
                    <a:pt x="311" y="402"/>
                  </a:lnTo>
                  <a:lnTo>
                    <a:pt x="362" y="359"/>
                  </a:lnTo>
                  <a:lnTo>
                    <a:pt x="405" y="309"/>
                  </a:lnTo>
                  <a:lnTo>
                    <a:pt x="441" y="254"/>
                  </a:lnTo>
                  <a:lnTo>
                    <a:pt x="472" y="194"/>
                  </a:lnTo>
                  <a:lnTo>
                    <a:pt x="494" y="131"/>
                  </a:lnTo>
                  <a:lnTo>
                    <a:pt x="506" y="67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3" name="Freeform 1107"/>
            <p:cNvSpPr>
              <a:spLocks/>
            </p:cNvSpPr>
            <p:nvPr/>
          </p:nvSpPr>
          <p:spPr bwMode="auto">
            <a:xfrm>
              <a:off x="5850" y="11872"/>
              <a:ext cx="141" cy="509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0"/>
                </a:cxn>
                <a:cxn ang="0">
                  <a:pos x="0" y="0"/>
                </a:cxn>
                <a:cxn ang="0">
                  <a:pos x="0" y="508"/>
                </a:cxn>
                <a:cxn ang="0">
                  <a:pos x="141" y="0"/>
                </a:cxn>
              </a:cxnLst>
              <a:rect l="0" t="0" r="r" b="b"/>
              <a:pathLst>
                <a:path w="141" h="509">
                  <a:moveTo>
                    <a:pt x="141" y="0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508"/>
                  </a:lnTo>
                  <a:lnTo>
                    <a:pt x="141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4" name="Freeform 1108"/>
            <p:cNvSpPr>
              <a:spLocks/>
            </p:cNvSpPr>
            <p:nvPr/>
          </p:nvSpPr>
          <p:spPr bwMode="auto">
            <a:xfrm>
              <a:off x="5850" y="11872"/>
              <a:ext cx="141" cy="509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508"/>
                </a:cxn>
                <a:cxn ang="0">
                  <a:pos x="0" y="508"/>
                </a:cxn>
                <a:cxn ang="0">
                  <a:pos x="0" y="0"/>
                </a:cxn>
                <a:cxn ang="0">
                  <a:pos x="141" y="0"/>
                </a:cxn>
                <a:cxn ang="0">
                  <a:pos x="0" y="508"/>
                </a:cxn>
              </a:cxnLst>
              <a:rect l="0" t="0" r="r" b="b"/>
              <a:pathLst>
                <a:path w="141" h="509">
                  <a:moveTo>
                    <a:pt x="141" y="0"/>
                  </a:moveTo>
                  <a:lnTo>
                    <a:pt x="141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0" y="50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5" name="Freeform 1109"/>
            <p:cNvSpPr>
              <a:spLocks/>
            </p:cNvSpPr>
            <p:nvPr/>
          </p:nvSpPr>
          <p:spPr bwMode="auto">
            <a:xfrm>
              <a:off x="6500" y="10455"/>
              <a:ext cx="72" cy="0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0"/>
                </a:cxn>
              </a:cxnLst>
              <a:rect l="0" t="0" r="r" b="b"/>
              <a:pathLst>
                <a:path w="72">
                  <a:moveTo>
                    <a:pt x="7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6" name="Freeform 1110"/>
            <p:cNvSpPr>
              <a:spLocks/>
            </p:cNvSpPr>
            <p:nvPr/>
          </p:nvSpPr>
          <p:spPr bwMode="auto">
            <a:xfrm>
              <a:off x="6670" y="5228"/>
              <a:ext cx="125" cy="8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  <a:cxn ang="0">
                  <a:pos x="0" y="81"/>
                </a:cxn>
              </a:cxnLst>
              <a:rect l="0" t="0" r="r" b="b"/>
              <a:pathLst>
                <a:path w="125" h="81">
                  <a:moveTo>
                    <a:pt x="124" y="0"/>
                  </a:moveTo>
                  <a:lnTo>
                    <a:pt x="0" y="0"/>
                  </a:lnTo>
                  <a:lnTo>
                    <a:pt x="0" y="81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7" name="Freeform 1111"/>
            <p:cNvSpPr>
              <a:spLocks/>
            </p:cNvSpPr>
            <p:nvPr/>
          </p:nvSpPr>
          <p:spPr bwMode="auto">
            <a:xfrm>
              <a:off x="6670" y="5353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8" name="Freeform 1112"/>
            <p:cNvSpPr>
              <a:spLocks/>
            </p:cNvSpPr>
            <p:nvPr/>
          </p:nvSpPr>
          <p:spPr bwMode="auto">
            <a:xfrm>
              <a:off x="6776" y="5353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29" name="Freeform 1113"/>
            <p:cNvSpPr>
              <a:spLocks/>
            </p:cNvSpPr>
            <p:nvPr/>
          </p:nvSpPr>
          <p:spPr bwMode="auto">
            <a:xfrm>
              <a:off x="6670" y="5393"/>
              <a:ext cx="84" cy="84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43"/>
                </a:cxn>
                <a:cxn ang="0">
                  <a:pos x="83" y="83"/>
                </a:cxn>
              </a:cxnLst>
              <a:rect l="0" t="0" r="r" b="b"/>
              <a:pathLst>
                <a:path w="84" h="84">
                  <a:moveTo>
                    <a:pt x="83" y="0"/>
                  </a:moveTo>
                  <a:lnTo>
                    <a:pt x="0" y="43"/>
                  </a:ln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0" name="Freeform 1114"/>
            <p:cNvSpPr>
              <a:spLocks/>
            </p:cNvSpPr>
            <p:nvPr/>
          </p:nvSpPr>
          <p:spPr bwMode="auto">
            <a:xfrm>
              <a:off x="6670" y="552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1" name="Freeform 1115"/>
            <p:cNvSpPr>
              <a:spLocks/>
            </p:cNvSpPr>
            <p:nvPr/>
          </p:nvSpPr>
          <p:spPr bwMode="auto">
            <a:xfrm>
              <a:off x="6776" y="5520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2" name="Freeform 1116"/>
            <p:cNvSpPr>
              <a:spLocks/>
            </p:cNvSpPr>
            <p:nvPr/>
          </p:nvSpPr>
          <p:spPr bwMode="auto">
            <a:xfrm>
              <a:off x="6670" y="5561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3" name="Freeform 1117"/>
            <p:cNvSpPr>
              <a:spLocks/>
            </p:cNvSpPr>
            <p:nvPr/>
          </p:nvSpPr>
          <p:spPr bwMode="auto">
            <a:xfrm>
              <a:off x="6670" y="5561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83" y="43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83" y="43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4" name="Freeform 1118"/>
            <p:cNvSpPr>
              <a:spLocks/>
            </p:cNvSpPr>
            <p:nvPr/>
          </p:nvSpPr>
          <p:spPr bwMode="auto">
            <a:xfrm>
              <a:off x="6627" y="5688"/>
              <a:ext cx="127" cy="8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105" y="83"/>
                </a:cxn>
                <a:cxn ang="0">
                  <a:pos x="127" y="62"/>
                </a:cxn>
                <a:cxn ang="0">
                  <a:pos x="127" y="21"/>
                </a:cxn>
                <a:cxn ang="0">
                  <a:pos x="105" y="0"/>
                </a:cxn>
                <a:cxn ang="0">
                  <a:pos x="64" y="0"/>
                </a:cxn>
                <a:cxn ang="0">
                  <a:pos x="43" y="21"/>
                </a:cxn>
                <a:cxn ang="0">
                  <a:pos x="43" y="83"/>
                </a:cxn>
              </a:cxnLst>
              <a:rect l="0" t="0" r="r" b="b"/>
              <a:pathLst>
                <a:path w="127" h="84">
                  <a:moveTo>
                    <a:pt x="21" y="0"/>
                  </a:moveTo>
                  <a:lnTo>
                    <a:pt x="0" y="21"/>
                  </a:lnTo>
                  <a:lnTo>
                    <a:pt x="0" y="62"/>
                  </a:lnTo>
                  <a:lnTo>
                    <a:pt x="21" y="83"/>
                  </a:lnTo>
                  <a:lnTo>
                    <a:pt x="105" y="83"/>
                  </a:lnTo>
                  <a:lnTo>
                    <a:pt x="127" y="62"/>
                  </a:lnTo>
                  <a:lnTo>
                    <a:pt x="127" y="21"/>
                  </a:lnTo>
                  <a:lnTo>
                    <a:pt x="105" y="0"/>
                  </a:lnTo>
                  <a:lnTo>
                    <a:pt x="64" y="0"/>
                  </a:lnTo>
                  <a:lnTo>
                    <a:pt x="43" y="21"/>
                  </a:lnTo>
                  <a:lnTo>
                    <a:pt x="43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5" name="Freeform 1119"/>
            <p:cNvSpPr>
              <a:spLocks/>
            </p:cNvSpPr>
            <p:nvPr/>
          </p:nvSpPr>
          <p:spPr bwMode="auto">
            <a:xfrm>
              <a:off x="6670" y="5940"/>
              <a:ext cx="12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2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125" h="84">
                  <a:moveTo>
                    <a:pt x="0" y="0"/>
                  </a:moveTo>
                  <a:lnTo>
                    <a:pt x="124" y="0"/>
                  </a:lnTo>
                  <a:lnTo>
                    <a:pt x="124" y="62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6" name="Freeform 1120"/>
            <p:cNvSpPr>
              <a:spLocks/>
            </p:cNvSpPr>
            <p:nvPr/>
          </p:nvSpPr>
          <p:spPr bwMode="auto">
            <a:xfrm>
              <a:off x="6670" y="5959"/>
              <a:ext cx="63" cy="6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4"/>
                </a:cxn>
              </a:cxnLst>
              <a:rect l="0" t="0" r="r" b="b"/>
              <a:pathLst>
                <a:path w="63" h="65">
                  <a:moveTo>
                    <a:pt x="62" y="0"/>
                  </a:moveTo>
                  <a:lnTo>
                    <a:pt x="0" y="64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7" name="Freeform 1121"/>
            <p:cNvSpPr>
              <a:spLocks/>
            </p:cNvSpPr>
            <p:nvPr/>
          </p:nvSpPr>
          <p:spPr bwMode="auto">
            <a:xfrm>
              <a:off x="6670" y="6065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8" name="Freeform 1122"/>
            <p:cNvSpPr>
              <a:spLocks/>
            </p:cNvSpPr>
            <p:nvPr/>
          </p:nvSpPr>
          <p:spPr bwMode="auto">
            <a:xfrm>
              <a:off x="6670" y="6192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19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39" name="Freeform 1123"/>
            <p:cNvSpPr>
              <a:spLocks/>
            </p:cNvSpPr>
            <p:nvPr/>
          </p:nvSpPr>
          <p:spPr bwMode="auto">
            <a:xfrm>
              <a:off x="6670" y="6317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0" name="Freeform 1124"/>
            <p:cNvSpPr>
              <a:spLocks/>
            </p:cNvSpPr>
            <p:nvPr/>
          </p:nvSpPr>
          <p:spPr bwMode="auto">
            <a:xfrm>
              <a:off x="6711" y="6317"/>
              <a:ext cx="43" cy="4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3" y="21"/>
                </a:cxn>
                <a:cxn ang="0">
                  <a:pos x="21" y="43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lnTo>
                    <a:pt x="43" y="21"/>
                  </a:lnTo>
                  <a:lnTo>
                    <a:pt x="21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1" name="Freeform 1125"/>
            <p:cNvSpPr>
              <a:spLocks/>
            </p:cNvSpPr>
            <p:nvPr/>
          </p:nvSpPr>
          <p:spPr bwMode="auto">
            <a:xfrm>
              <a:off x="6670" y="6360"/>
              <a:ext cx="84" cy="41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0" y="40"/>
                </a:cxn>
              </a:cxnLst>
              <a:rect l="0" t="0" r="r" b="b"/>
              <a:pathLst>
                <a:path w="84" h="41">
                  <a:moveTo>
                    <a:pt x="62" y="0"/>
                  </a:moveTo>
                  <a:lnTo>
                    <a:pt x="83" y="19"/>
                  </a:lnTo>
                  <a:lnTo>
                    <a:pt x="62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2" name="Freeform 1126"/>
            <p:cNvSpPr>
              <a:spLocks/>
            </p:cNvSpPr>
            <p:nvPr/>
          </p:nvSpPr>
          <p:spPr bwMode="auto">
            <a:xfrm>
              <a:off x="4171" y="6293"/>
              <a:ext cx="127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1" y="83"/>
                </a:cxn>
                <a:cxn ang="0">
                  <a:pos x="105" y="83"/>
                </a:cxn>
                <a:cxn ang="0">
                  <a:pos x="127" y="64"/>
                </a:cxn>
                <a:cxn ang="0">
                  <a:pos x="127" y="0"/>
                </a:cxn>
              </a:cxnLst>
              <a:rect l="0" t="0" r="r" b="b"/>
              <a:pathLst>
                <a:path w="127" h="84">
                  <a:moveTo>
                    <a:pt x="0" y="0"/>
                  </a:moveTo>
                  <a:lnTo>
                    <a:pt x="0" y="64"/>
                  </a:lnTo>
                  <a:lnTo>
                    <a:pt x="21" y="83"/>
                  </a:lnTo>
                  <a:lnTo>
                    <a:pt x="105" y="83"/>
                  </a:lnTo>
                  <a:lnTo>
                    <a:pt x="127" y="64"/>
                  </a:lnTo>
                  <a:lnTo>
                    <a:pt x="1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3" name="Freeform 1127"/>
            <p:cNvSpPr>
              <a:spLocks/>
            </p:cNvSpPr>
            <p:nvPr/>
          </p:nvSpPr>
          <p:spPr bwMode="auto">
            <a:xfrm>
              <a:off x="4171" y="6314"/>
              <a:ext cx="127" cy="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</a:cxnLst>
              <a:rect l="0" t="0" r="r" b="b"/>
              <a:pathLst>
                <a:path w="127">
                  <a:moveTo>
                    <a:pt x="12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4" name="Freeform 1128"/>
            <p:cNvSpPr>
              <a:spLocks/>
            </p:cNvSpPr>
            <p:nvPr/>
          </p:nvSpPr>
          <p:spPr bwMode="auto">
            <a:xfrm>
              <a:off x="4171" y="642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5" name="Freeform 1129"/>
            <p:cNvSpPr>
              <a:spLocks/>
            </p:cNvSpPr>
            <p:nvPr/>
          </p:nvSpPr>
          <p:spPr bwMode="auto">
            <a:xfrm>
              <a:off x="4276" y="6420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6" name="Freeform 1130"/>
            <p:cNvSpPr>
              <a:spLocks/>
            </p:cNvSpPr>
            <p:nvPr/>
          </p:nvSpPr>
          <p:spPr bwMode="auto">
            <a:xfrm>
              <a:off x="4171" y="6461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7" name="Freeform 1131"/>
            <p:cNvSpPr>
              <a:spLocks/>
            </p:cNvSpPr>
            <p:nvPr/>
          </p:nvSpPr>
          <p:spPr bwMode="auto">
            <a:xfrm>
              <a:off x="4171" y="6461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4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4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8" name="Freeform 1132"/>
            <p:cNvSpPr>
              <a:spLocks/>
            </p:cNvSpPr>
            <p:nvPr/>
          </p:nvSpPr>
          <p:spPr bwMode="auto">
            <a:xfrm>
              <a:off x="4171" y="6588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49" name="Freeform 1133"/>
            <p:cNvSpPr>
              <a:spLocks/>
            </p:cNvSpPr>
            <p:nvPr/>
          </p:nvSpPr>
          <p:spPr bwMode="auto">
            <a:xfrm>
              <a:off x="4276" y="6588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0" name="Freeform 1134"/>
            <p:cNvSpPr>
              <a:spLocks/>
            </p:cNvSpPr>
            <p:nvPr/>
          </p:nvSpPr>
          <p:spPr bwMode="auto">
            <a:xfrm>
              <a:off x="4171" y="6629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1" name="Freeform 1135"/>
            <p:cNvSpPr>
              <a:spLocks/>
            </p:cNvSpPr>
            <p:nvPr/>
          </p:nvSpPr>
          <p:spPr bwMode="auto">
            <a:xfrm>
              <a:off x="4171" y="6629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4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4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2" name="Freeform 1136"/>
            <p:cNvSpPr>
              <a:spLocks/>
            </p:cNvSpPr>
            <p:nvPr/>
          </p:nvSpPr>
          <p:spPr bwMode="auto">
            <a:xfrm>
              <a:off x="4130" y="6756"/>
              <a:ext cx="125" cy="8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19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105" y="83"/>
                </a:cxn>
                <a:cxn ang="0">
                  <a:pos x="124" y="62"/>
                </a:cxn>
                <a:cxn ang="0">
                  <a:pos x="124" y="19"/>
                </a:cxn>
                <a:cxn ang="0">
                  <a:pos x="105" y="0"/>
                </a:cxn>
                <a:cxn ang="0">
                  <a:pos x="62" y="0"/>
                </a:cxn>
                <a:cxn ang="0">
                  <a:pos x="40" y="19"/>
                </a:cxn>
                <a:cxn ang="0">
                  <a:pos x="40" y="83"/>
                </a:cxn>
              </a:cxnLst>
              <a:rect l="0" t="0" r="r" b="b"/>
              <a:pathLst>
                <a:path w="125" h="84">
                  <a:moveTo>
                    <a:pt x="21" y="0"/>
                  </a:moveTo>
                  <a:lnTo>
                    <a:pt x="0" y="19"/>
                  </a:lnTo>
                  <a:lnTo>
                    <a:pt x="0" y="62"/>
                  </a:lnTo>
                  <a:lnTo>
                    <a:pt x="21" y="83"/>
                  </a:lnTo>
                  <a:lnTo>
                    <a:pt x="105" y="83"/>
                  </a:lnTo>
                  <a:lnTo>
                    <a:pt x="124" y="62"/>
                  </a:lnTo>
                  <a:lnTo>
                    <a:pt x="124" y="19"/>
                  </a:lnTo>
                  <a:lnTo>
                    <a:pt x="105" y="0"/>
                  </a:lnTo>
                  <a:lnTo>
                    <a:pt x="62" y="0"/>
                  </a:lnTo>
                  <a:lnTo>
                    <a:pt x="40" y="19"/>
                  </a:lnTo>
                  <a:lnTo>
                    <a:pt x="4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3" name="Freeform 1137"/>
            <p:cNvSpPr>
              <a:spLocks/>
            </p:cNvSpPr>
            <p:nvPr/>
          </p:nvSpPr>
          <p:spPr bwMode="auto">
            <a:xfrm>
              <a:off x="4171" y="7005"/>
              <a:ext cx="127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  <a:cxn ang="0">
                  <a:pos x="127" y="64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4" y="64"/>
                </a:cxn>
                <a:cxn ang="0">
                  <a:pos x="64" y="0"/>
                </a:cxn>
              </a:cxnLst>
              <a:rect l="0" t="0" r="r" b="b"/>
              <a:pathLst>
                <a:path w="127" h="84">
                  <a:moveTo>
                    <a:pt x="0" y="0"/>
                  </a:moveTo>
                  <a:lnTo>
                    <a:pt x="127" y="0"/>
                  </a:lnTo>
                  <a:lnTo>
                    <a:pt x="127" y="64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4" y="64"/>
                  </a:lnTo>
                  <a:lnTo>
                    <a:pt x="6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4" name="Freeform 1138"/>
            <p:cNvSpPr>
              <a:spLocks/>
            </p:cNvSpPr>
            <p:nvPr/>
          </p:nvSpPr>
          <p:spPr bwMode="auto">
            <a:xfrm>
              <a:off x="4171" y="7027"/>
              <a:ext cx="65" cy="62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0" y="62"/>
                </a:cxn>
              </a:cxnLst>
              <a:rect l="0" t="0" r="r" b="b"/>
              <a:pathLst>
                <a:path w="65" h="62">
                  <a:moveTo>
                    <a:pt x="64" y="0"/>
                  </a:moveTo>
                  <a:lnTo>
                    <a:pt x="0" y="62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5" name="Freeform 1139"/>
            <p:cNvSpPr>
              <a:spLocks/>
            </p:cNvSpPr>
            <p:nvPr/>
          </p:nvSpPr>
          <p:spPr bwMode="auto">
            <a:xfrm>
              <a:off x="4171" y="7132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6" name="Freeform 1140"/>
            <p:cNvSpPr>
              <a:spLocks/>
            </p:cNvSpPr>
            <p:nvPr/>
          </p:nvSpPr>
          <p:spPr bwMode="auto">
            <a:xfrm>
              <a:off x="4171" y="7257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7" name="Freeform 1141"/>
            <p:cNvSpPr>
              <a:spLocks/>
            </p:cNvSpPr>
            <p:nvPr/>
          </p:nvSpPr>
          <p:spPr bwMode="auto">
            <a:xfrm>
              <a:off x="4171" y="7384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8" name="Freeform 1142"/>
            <p:cNvSpPr>
              <a:spLocks/>
            </p:cNvSpPr>
            <p:nvPr/>
          </p:nvSpPr>
          <p:spPr bwMode="auto">
            <a:xfrm>
              <a:off x="4214" y="7384"/>
              <a:ext cx="41" cy="4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0" y="21"/>
                </a:cxn>
                <a:cxn ang="0">
                  <a:pos x="21" y="40"/>
                </a:cxn>
                <a:cxn ang="0">
                  <a:pos x="0" y="40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40" y="21"/>
                  </a:lnTo>
                  <a:lnTo>
                    <a:pt x="21" y="40"/>
                  </a:lnTo>
                  <a:lnTo>
                    <a:pt x="0" y="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59" name="Freeform 1143"/>
            <p:cNvSpPr>
              <a:spLocks/>
            </p:cNvSpPr>
            <p:nvPr/>
          </p:nvSpPr>
          <p:spPr bwMode="auto">
            <a:xfrm>
              <a:off x="4171" y="7425"/>
              <a:ext cx="84" cy="4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83" y="21"/>
                </a:cxn>
                <a:cxn ang="0">
                  <a:pos x="64" y="43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64" y="0"/>
                  </a:moveTo>
                  <a:lnTo>
                    <a:pt x="83" y="21"/>
                  </a:lnTo>
                  <a:lnTo>
                    <a:pt x="64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0" name="Freeform 1144"/>
            <p:cNvSpPr>
              <a:spLocks/>
            </p:cNvSpPr>
            <p:nvPr/>
          </p:nvSpPr>
          <p:spPr bwMode="auto">
            <a:xfrm>
              <a:off x="3660" y="9370"/>
              <a:ext cx="12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</a:cxnLst>
              <a:rect l="0" t="0" r="r" b="b"/>
              <a:pathLst>
                <a:path w="127">
                  <a:moveTo>
                    <a:pt x="0" y="0"/>
                  </a:moveTo>
                  <a:lnTo>
                    <a:pt x="1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1" name="Freeform 1145"/>
            <p:cNvSpPr>
              <a:spLocks/>
            </p:cNvSpPr>
            <p:nvPr/>
          </p:nvSpPr>
          <p:spPr bwMode="auto">
            <a:xfrm>
              <a:off x="3722" y="9370"/>
              <a:ext cx="65" cy="82"/>
            </a:xfrm>
            <a:custGeom>
              <a:avLst/>
              <a:gdLst/>
              <a:ahLst/>
              <a:cxnLst>
                <a:cxn ang="0">
                  <a:pos x="64" y="81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5" h="82">
                  <a:moveTo>
                    <a:pt x="64" y="81"/>
                  </a:move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2" name="Freeform 1146"/>
            <p:cNvSpPr>
              <a:spLocks/>
            </p:cNvSpPr>
            <p:nvPr/>
          </p:nvSpPr>
          <p:spPr bwMode="auto">
            <a:xfrm>
              <a:off x="3660" y="9390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3" name="Freeform 1147"/>
            <p:cNvSpPr>
              <a:spLocks/>
            </p:cNvSpPr>
            <p:nvPr/>
          </p:nvSpPr>
          <p:spPr bwMode="auto">
            <a:xfrm>
              <a:off x="3660" y="9495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4" name="Freeform 1148"/>
            <p:cNvSpPr>
              <a:spLocks/>
            </p:cNvSpPr>
            <p:nvPr/>
          </p:nvSpPr>
          <p:spPr bwMode="auto">
            <a:xfrm>
              <a:off x="3765" y="94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5" name="Freeform 1149"/>
            <p:cNvSpPr>
              <a:spLocks/>
            </p:cNvSpPr>
            <p:nvPr/>
          </p:nvSpPr>
          <p:spPr bwMode="auto">
            <a:xfrm>
              <a:off x="3744" y="9536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6" name="Freeform 1150"/>
            <p:cNvSpPr>
              <a:spLocks/>
            </p:cNvSpPr>
            <p:nvPr/>
          </p:nvSpPr>
          <p:spPr bwMode="auto">
            <a:xfrm>
              <a:off x="3660" y="9579"/>
              <a:ext cx="127" cy="41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21" y="40"/>
                </a:cxn>
              </a:cxnLst>
              <a:rect l="0" t="0" r="r" b="b"/>
              <a:pathLst>
                <a:path w="127" h="41">
                  <a:moveTo>
                    <a:pt x="127" y="0"/>
                  </a:moveTo>
                  <a:lnTo>
                    <a:pt x="21" y="0"/>
                  </a:lnTo>
                  <a:lnTo>
                    <a:pt x="0" y="21"/>
                  </a:lnTo>
                  <a:lnTo>
                    <a:pt x="21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7" name="Freeform 1151"/>
            <p:cNvSpPr>
              <a:spLocks/>
            </p:cNvSpPr>
            <p:nvPr/>
          </p:nvSpPr>
          <p:spPr bwMode="auto">
            <a:xfrm>
              <a:off x="3660" y="9663"/>
              <a:ext cx="84" cy="84"/>
            </a:xfrm>
            <a:custGeom>
              <a:avLst/>
              <a:gdLst/>
              <a:ahLst/>
              <a:cxnLst>
                <a:cxn ang="0">
                  <a:pos x="83" y="83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83" y="83"/>
                  </a:moveTo>
                  <a:lnTo>
                    <a:pt x="83" y="21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8" name="Freeform 1152"/>
            <p:cNvSpPr>
              <a:spLocks/>
            </p:cNvSpPr>
            <p:nvPr/>
          </p:nvSpPr>
          <p:spPr bwMode="auto">
            <a:xfrm>
              <a:off x="3660" y="9788"/>
              <a:ext cx="12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</a:cxnLst>
              <a:rect l="0" t="0" r="r" b="b"/>
              <a:pathLst>
                <a:path w="127">
                  <a:moveTo>
                    <a:pt x="0" y="0"/>
                  </a:moveTo>
                  <a:lnTo>
                    <a:pt x="1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69" name="Freeform 1153"/>
            <p:cNvSpPr>
              <a:spLocks/>
            </p:cNvSpPr>
            <p:nvPr/>
          </p:nvSpPr>
          <p:spPr bwMode="auto">
            <a:xfrm>
              <a:off x="3660" y="9788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0" name="Freeform 1154"/>
            <p:cNvSpPr>
              <a:spLocks/>
            </p:cNvSpPr>
            <p:nvPr/>
          </p:nvSpPr>
          <p:spPr bwMode="auto">
            <a:xfrm>
              <a:off x="3660" y="9915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62"/>
                </a:cxn>
                <a:cxn ang="0">
                  <a:pos x="62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43" y="62"/>
                  </a:lnTo>
                  <a:lnTo>
                    <a:pt x="62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1" name="Freeform 1155"/>
            <p:cNvSpPr>
              <a:spLocks/>
            </p:cNvSpPr>
            <p:nvPr/>
          </p:nvSpPr>
          <p:spPr bwMode="auto">
            <a:xfrm>
              <a:off x="3660" y="1004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2" name="Freeform 1156"/>
            <p:cNvSpPr>
              <a:spLocks/>
            </p:cNvSpPr>
            <p:nvPr/>
          </p:nvSpPr>
          <p:spPr bwMode="auto">
            <a:xfrm>
              <a:off x="3660" y="10040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3" name="Freeform 1157"/>
            <p:cNvSpPr>
              <a:spLocks/>
            </p:cNvSpPr>
            <p:nvPr/>
          </p:nvSpPr>
          <p:spPr bwMode="auto">
            <a:xfrm>
              <a:off x="3782" y="11853"/>
              <a:ext cx="6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4"/>
                </a:cxn>
                <a:cxn ang="0">
                  <a:pos x="62" y="21"/>
                </a:cxn>
              </a:cxnLst>
              <a:rect l="0" t="0" r="r" b="b"/>
              <a:pathLst>
                <a:path w="63" h="84">
                  <a:moveTo>
                    <a:pt x="0" y="0"/>
                  </a:moveTo>
                  <a:lnTo>
                    <a:pt x="0" y="64"/>
                  </a:lnTo>
                  <a:lnTo>
                    <a:pt x="21" y="83"/>
                  </a:lnTo>
                  <a:lnTo>
                    <a:pt x="40" y="83"/>
                  </a:lnTo>
                  <a:lnTo>
                    <a:pt x="62" y="64"/>
                  </a:lnTo>
                  <a:lnTo>
                    <a:pt x="62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4" name="Freeform 1158"/>
            <p:cNvSpPr>
              <a:spLocks/>
            </p:cNvSpPr>
            <p:nvPr/>
          </p:nvSpPr>
          <p:spPr bwMode="auto">
            <a:xfrm>
              <a:off x="3845" y="11853"/>
              <a:ext cx="62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4"/>
                  </a:moveTo>
                  <a:lnTo>
                    <a:pt x="21" y="83"/>
                  </a:lnTo>
                  <a:lnTo>
                    <a:pt x="43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5" name="Freeform 1159"/>
            <p:cNvSpPr>
              <a:spLocks/>
            </p:cNvSpPr>
            <p:nvPr/>
          </p:nvSpPr>
          <p:spPr bwMode="auto">
            <a:xfrm>
              <a:off x="3782" y="11875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6" name="Freeform 1160"/>
            <p:cNvSpPr>
              <a:spLocks/>
            </p:cNvSpPr>
            <p:nvPr/>
          </p:nvSpPr>
          <p:spPr bwMode="auto">
            <a:xfrm>
              <a:off x="3782" y="11980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19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7" name="Freeform 1161"/>
            <p:cNvSpPr>
              <a:spLocks/>
            </p:cNvSpPr>
            <p:nvPr/>
          </p:nvSpPr>
          <p:spPr bwMode="auto">
            <a:xfrm>
              <a:off x="3782" y="12105"/>
              <a:ext cx="84" cy="4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83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8" name="Freeform 1162"/>
            <p:cNvSpPr>
              <a:spLocks/>
            </p:cNvSpPr>
            <p:nvPr/>
          </p:nvSpPr>
          <p:spPr bwMode="auto">
            <a:xfrm>
              <a:off x="3739" y="12105"/>
              <a:ext cx="127" cy="84"/>
            </a:xfrm>
            <a:custGeom>
              <a:avLst/>
              <a:gdLst/>
              <a:ahLst/>
              <a:cxnLst>
                <a:cxn ang="0">
                  <a:pos x="127" y="83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27" h="84">
                  <a:moveTo>
                    <a:pt x="127" y="83"/>
                  </a:moveTo>
                  <a:lnTo>
                    <a:pt x="0" y="21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79" name="Freeform 1163"/>
            <p:cNvSpPr>
              <a:spLocks/>
            </p:cNvSpPr>
            <p:nvPr/>
          </p:nvSpPr>
          <p:spPr bwMode="auto">
            <a:xfrm>
              <a:off x="3782" y="12357"/>
              <a:ext cx="6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2"/>
                </a:cxn>
                <a:cxn ang="0">
                  <a:pos x="62" y="21"/>
                </a:cxn>
              </a:cxnLst>
              <a:rect l="0" t="0" r="r" b="b"/>
              <a:pathLst>
                <a:path w="63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0" y="83"/>
                  </a:lnTo>
                  <a:lnTo>
                    <a:pt x="62" y="62"/>
                  </a:lnTo>
                  <a:lnTo>
                    <a:pt x="62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0" name="Freeform 1164"/>
            <p:cNvSpPr>
              <a:spLocks/>
            </p:cNvSpPr>
            <p:nvPr/>
          </p:nvSpPr>
          <p:spPr bwMode="auto">
            <a:xfrm>
              <a:off x="3845" y="12357"/>
              <a:ext cx="62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2"/>
                  </a:moveTo>
                  <a:lnTo>
                    <a:pt x="21" y="83"/>
                  </a:lnTo>
                  <a:lnTo>
                    <a:pt x="4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1" name="Freeform 1165"/>
            <p:cNvSpPr>
              <a:spLocks/>
            </p:cNvSpPr>
            <p:nvPr/>
          </p:nvSpPr>
          <p:spPr bwMode="auto">
            <a:xfrm>
              <a:off x="3782" y="12378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2" name="Freeform 1166"/>
            <p:cNvSpPr>
              <a:spLocks/>
            </p:cNvSpPr>
            <p:nvPr/>
          </p:nvSpPr>
          <p:spPr bwMode="auto">
            <a:xfrm>
              <a:off x="3782" y="12484"/>
              <a:ext cx="84" cy="8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2"/>
                </a:cxn>
                <a:cxn ang="0">
                  <a:pos x="62" y="81"/>
                </a:cxn>
                <a:cxn ang="0">
                  <a:pos x="83" y="62"/>
                </a:cxn>
                <a:cxn ang="0">
                  <a:pos x="83" y="19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19"/>
                </a:cxn>
                <a:cxn ang="0">
                  <a:pos x="0" y="62"/>
                </a:cxn>
              </a:cxnLst>
              <a:rect l="0" t="0" r="r" b="b"/>
              <a:pathLst>
                <a:path w="84" h="82">
                  <a:moveTo>
                    <a:pt x="40" y="0"/>
                  </a:moveTo>
                  <a:lnTo>
                    <a:pt x="40" y="62"/>
                  </a:lnTo>
                  <a:lnTo>
                    <a:pt x="62" y="81"/>
                  </a:lnTo>
                  <a:lnTo>
                    <a:pt x="83" y="62"/>
                  </a:lnTo>
                  <a:lnTo>
                    <a:pt x="83" y="19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3" name="Freeform 1167"/>
            <p:cNvSpPr>
              <a:spLocks/>
            </p:cNvSpPr>
            <p:nvPr/>
          </p:nvSpPr>
          <p:spPr bwMode="auto">
            <a:xfrm>
              <a:off x="3782" y="12609"/>
              <a:ext cx="84" cy="84"/>
            </a:xfrm>
            <a:custGeom>
              <a:avLst/>
              <a:gdLst/>
              <a:ahLst/>
              <a:cxnLst>
                <a:cxn ang="0">
                  <a:pos x="40" y="83"/>
                </a:cxn>
                <a:cxn ang="0">
                  <a:pos x="0" y="40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40"/>
                </a:cxn>
                <a:cxn ang="0">
                  <a:pos x="40" y="83"/>
                </a:cxn>
              </a:cxnLst>
              <a:rect l="0" t="0" r="r" b="b"/>
              <a:pathLst>
                <a:path w="84" h="84">
                  <a:moveTo>
                    <a:pt x="40" y="83"/>
                  </a:moveTo>
                  <a:lnTo>
                    <a:pt x="0" y="40"/>
                  </a:ln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40"/>
                  </a:lnTo>
                  <a:lnTo>
                    <a:pt x="40" y="8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4" name="Freeform 1168"/>
            <p:cNvSpPr>
              <a:spLocks/>
            </p:cNvSpPr>
            <p:nvPr/>
          </p:nvSpPr>
          <p:spPr bwMode="auto">
            <a:xfrm>
              <a:off x="3782" y="12693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5" name="Freeform 1169"/>
            <p:cNvSpPr>
              <a:spLocks/>
            </p:cNvSpPr>
            <p:nvPr/>
          </p:nvSpPr>
          <p:spPr bwMode="auto">
            <a:xfrm>
              <a:off x="3782" y="12733"/>
              <a:ext cx="12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4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125" h="84">
                  <a:moveTo>
                    <a:pt x="0" y="0"/>
                  </a:moveTo>
                  <a:lnTo>
                    <a:pt x="124" y="0"/>
                  </a:lnTo>
                  <a:lnTo>
                    <a:pt x="124" y="64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6" name="Freeform 1170"/>
            <p:cNvSpPr>
              <a:spLocks/>
            </p:cNvSpPr>
            <p:nvPr/>
          </p:nvSpPr>
          <p:spPr bwMode="auto">
            <a:xfrm>
              <a:off x="3782" y="12755"/>
              <a:ext cx="63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3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7" name="Freeform 1171"/>
            <p:cNvSpPr>
              <a:spLocks/>
            </p:cNvSpPr>
            <p:nvPr/>
          </p:nvSpPr>
          <p:spPr bwMode="auto">
            <a:xfrm>
              <a:off x="3782" y="12861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8" name="Freeform 1172"/>
            <p:cNvSpPr>
              <a:spLocks/>
            </p:cNvSpPr>
            <p:nvPr/>
          </p:nvSpPr>
          <p:spPr bwMode="auto">
            <a:xfrm>
              <a:off x="3782" y="12985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89" name="Freeform 1173"/>
            <p:cNvSpPr>
              <a:spLocks/>
            </p:cNvSpPr>
            <p:nvPr/>
          </p:nvSpPr>
          <p:spPr bwMode="auto">
            <a:xfrm>
              <a:off x="3782" y="13112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0" name="Freeform 1174"/>
            <p:cNvSpPr>
              <a:spLocks/>
            </p:cNvSpPr>
            <p:nvPr/>
          </p:nvSpPr>
          <p:spPr bwMode="auto">
            <a:xfrm>
              <a:off x="3823" y="13112"/>
              <a:ext cx="43" cy="4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3" y="21"/>
                </a:cxn>
                <a:cxn ang="0">
                  <a:pos x="21" y="40"/>
                </a:cxn>
                <a:cxn ang="0">
                  <a:pos x="0" y="40"/>
                </a:cxn>
              </a:cxnLst>
              <a:rect l="0" t="0" r="r" b="b"/>
              <a:pathLst>
                <a:path w="43" h="41">
                  <a:moveTo>
                    <a:pt x="21" y="0"/>
                  </a:moveTo>
                  <a:lnTo>
                    <a:pt x="43" y="21"/>
                  </a:lnTo>
                  <a:lnTo>
                    <a:pt x="21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1" name="Freeform 1175"/>
            <p:cNvSpPr>
              <a:spLocks/>
            </p:cNvSpPr>
            <p:nvPr/>
          </p:nvSpPr>
          <p:spPr bwMode="auto">
            <a:xfrm>
              <a:off x="3782" y="13153"/>
              <a:ext cx="84" cy="4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21"/>
                </a:cxn>
                <a:cxn ang="0">
                  <a:pos x="62" y="43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62" y="0"/>
                  </a:moveTo>
                  <a:lnTo>
                    <a:pt x="83" y="21"/>
                  </a:lnTo>
                  <a:lnTo>
                    <a:pt x="62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2" name="Freeform 1176"/>
            <p:cNvSpPr>
              <a:spLocks/>
            </p:cNvSpPr>
            <p:nvPr/>
          </p:nvSpPr>
          <p:spPr bwMode="auto">
            <a:xfrm>
              <a:off x="7412" y="11369"/>
              <a:ext cx="124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40" y="40"/>
                </a:cxn>
                <a:cxn ang="0">
                  <a:pos x="124" y="83"/>
                </a:cxn>
                <a:cxn ang="0">
                  <a:pos x="0" y="83"/>
                </a:cxn>
              </a:cxnLst>
              <a:rect l="0" t="0" r="r" b="b"/>
              <a:pathLst>
                <a:path w="124" h="84">
                  <a:moveTo>
                    <a:pt x="0" y="0"/>
                  </a:moveTo>
                  <a:lnTo>
                    <a:pt x="124" y="0"/>
                  </a:lnTo>
                  <a:lnTo>
                    <a:pt x="40" y="40"/>
                  </a:lnTo>
                  <a:lnTo>
                    <a:pt x="124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3" name="Freeform 1177"/>
            <p:cNvSpPr>
              <a:spLocks/>
            </p:cNvSpPr>
            <p:nvPr/>
          </p:nvSpPr>
          <p:spPr bwMode="auto">
            <a:xfrm>
              <a:off x="7412" y="11493"/>
              <a:ext cx="83" cy="63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43"/>
                </a:cxn>
                <a:cxn ang="0">
                  <a:pos x="62" y="62"/>
                </a:cxn>
                <a:cxn ang="0">
                  <a:pos x="21" y="62"/>
                </a:cxn>
                <a:cxn ang="0">
                  <a:pos x="0" y="43"/>
                </a:cxn>
              </a:cxnLst>
              <a:rect l="0" t="0" r="r" b="b"/>
              <a:pathLst>
                <a:path w="83" h="63">
                  <a:moveTo>
                    <a:pt x="0" y="43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43"/>
                  </a:lnTo>
                  <a:lnTo>
                    <a:pt x="62" y="62"/>
                  </a:lnTo>
                  <a:lnTo>
                    <a:pt x="21" y="62"/>
                  </a:lnTo>
                  <a:lnTo>
                    <a:pt x="0" y="4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4" name="Freeform 1178"/>
            <p:cNvSpPr>
              <a:spLocks/>
            </p:cNvSpPr>
            <p:nvPr/>
          </p:nvSpPr>
          <p:spPr bwMode="auto">
            <a:xfrm>
              <a:off x="7412" y="11556"/>
              <a:ext cx="21" cy="2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5" name="Freeform 1179"/>
            <p:cNvSpPr>
              <a:spLocks/>
            </p:cNvSpPr>
            <p:nvPr/>
          </p:nvSpPr>
          <p:spPr bwMode="auto">
            <a:xfrm>
              <a:off x="7412" y="11620"/>
              <a:ext cx="8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0" y="62"/>
                </a:cxn>
                <a:cxn ang="0">
                  <a:pos x="40" y="19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83"/>
                </a:cxn>
              </a:cxnLst>
              <a:rect l="0" t="0" r="r" b="b"/>
              <a:pathLst>
                <a:path w="83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0" y="62"/>
                  </a:lnTo>
                  <a:lnTo>
                    <a:pt x="40" y="19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6" name="Freeform 1180"/>
            <p:cNvSpPr>
              <a:spLocks/>
            </p:cNvSpPr>
            <p:nvPr/>
          </p:nvSpPr>
          <p:spPr bwMode="auto">
            <a:xfrm>
              <a:off x="7495" y="11745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7" name="Freeform 1181"/>
            <p:cNvSpPr>
              <a:spLocks/>
            </p:cNvSpPr>
            <p:nvPr/>
          </p:nvSpPr>
          <p:spPr bwMode="auto">
            <a:xfrm>
              <a:off x="7412" y="11786"/>
              <a:ext cx="124" cy="43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21" y="43"/>
                </a:cxn>
              </a:cxnLst>
              <a:rect l="0" t="0" r="r" b="b"/>
              <a:pathLst>
                <a:path w="124" h="43">
                  <a:moveTo>
                    <a:pt x="124" y="0"/>
                  </a:moveTo>
                  <a:lnTo>
                    <a:pt x="21" y="0"/>
                  </a:lnTo>
                  <a:lnTo>
                    <a:pt x="0" y="21"/>
                  </a:lnTo>
                  <a:lnTo>
                    <a:pt x="21" y="43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8" name="Freeform 1182"/>
            <p:cNvSpPr>
              <a:spLocks/>
            </p:cNvSpPr>
            <p:nvPr/>
          </p:nvSpPr>
          <p:spPr bwMode="auto">
            <a:xfrm>
              <a:off x="7412" y="11870"/>
              <a:ext cx="83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4"/>
                </a:cxn>
                <a:cxn ang="0">
                  <a:pos x="62" y="83"/>
                </a:cxn>
                <a:cxn ang="0">
                  <a:pos x="83" y="64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4"/>
                </a:cxn>
              </a:cxnLst>
              <a:rect l="0" t="0" r="r" b="b"/>
              <a:pathLst>
                <a:path w="83" h="84">
                  <a:moveTo>
                    <a:pt x="40" y="0"/>
                  </a:moveTo>
                  <a:lnTo>
                    <a:pt x="40" y="64"/>
                  </a:lnTo>
                  <a:lnTo>
                    <a:pt x="62" y="83"/>
                  </a:lnTo>
                  <a:lnTo>
                    <a:pt x="83" y="64"/>
                  </a:lnTo>
                  <a:lnTo>
                    <a:pt x="83" y="21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599" name="Freeform 1183"/>
            <p:cNvSpPr>
              <a:spLocks/>
            </p:cNvSpPr>
            <p:nvPr/>
          </p:nvSpPr>
          <p:spPr bwMode="auto">
            <a:xfrm>
              <a:off x="7412" y="11997"/>
              <a:ext cx="8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0" name="Freeform 1184"/>
            <p:cNvSpPr>
              <a:spLocks/>
            </p:cNvSpPr>
            <p:nvPr/>
          </p:nvSpPr>
          <p:spPr bwMode="auto">
            <a:xfrm>
              <a:off x="7452" y="11997"/>
              <a:ext cx="4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0"/>
                </a:cxn>
                <a:cxn ang="0">
                  <a:pos x="43" y="62"/>
                </a:cxn>
                <a:cxn ang="0">
                  <a:pos x="21" y="83"/>
                </a:cxn>
              </a:cxnLst>
              <a:rect l="0" t="0" r="r" b="b"/>
              <a:pathLst>
                <a:path w="43" h="84">
                  <a:moveTo>
                    <a:pt x="0" y="0"/>
                  </a:moveTo>
                  <a:lnTo>
                    <a:pt x="43" y="40"/>
                  </a:lnTo>
                  <a:lnTo>
                    <a:pt x="43" y="62"/>
                  </a:lnTo>
                  <a:lnTo>
                    <a:pt x="21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1" name="Freeform 1185"/>
            <p:cNvSpPr>
              <a:spLocks/>
            </p:cNvSpPr>
            <p:nvPr/>
          </p:nvSpPr>
          <p:spPr bwMode="auto">
            <a:xfrm>
              <a:off x="7200" y="11369"/>
              <a:ext cx="6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4" y="62"/>
                </a:cxn>
                <a:cxn ang="0">
                  <a:pos x="64" y="19"/>
                </a:cxn>
              </a:cxnLst>
              <a:rect l="0" t="0" r="r" b="b"/>
              <a:pathLst>
                <a:path w="65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3" y="83"/>
                  </a:lnTo>
                  <a:lnTo>
                    <a:pt x="64" y="62"/>
                  </a:lnTo>
                  <a:lnTo>
                    <a:pt x="64" y="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2" name="Freeform 1186"/>
            <p:cNvSpPr>
              <a:spLocks/>
            </p:cNvSpPr>
            <p:nvPr/>
          </p:nvSpPr>
          <p:spPr bwMode="auto">
            <a:xfrm>
              <a:off x="7265" y="11369"/>
              <a:ext cx="63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19" y="83"/>
                </a:cxn>
                <a:cxn ang="0">
                  <a:pos x="40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63" h="84">
                  <a:moveTo>
                    <a:pt x="0" y="62"/>
                  </a:moveTo>
                  <a:lnTo>
                    <a:pt x="19" y="83"/>
                  </a:lnTo>
                  <a:lnTo>
                    <a:pt x="40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3" name="Freeform 1187"/>
            <p:cNvSpPr>
              <a:spLocks/>
            </p:cNvSpPr>
            <p:nvPr/>
          </p:nvSpPr>
          <p:spPr bwMode="auto">
            <a:xfrm>
              <a:off x="7200" y="11388"/>
              <a:ext cx="128" cy="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</a:cxnLst>
              <a:rect l="0" t="0" r="r" b="b"/>
              <a:pathLst>
                <a:path w="128">
                  <a:moveTo>
                    <a:pt x="12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4" name="Freeform 1188"/>
            <p:cNvSpPr>
              <a:spLocks/>
            </p:cNvSpPr>
            <p:nvPr/>
          </p:nvSpPr>
          <p:spPr bwMode="auto">
            <a:xfrm>
              <a:off x="7200" y="11493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62"/>
                </a:cxn>
                <a:cxn ang="0">
                  <a:pos x="64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4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43" y="62"/>
                  </a:lnTo>
                  <a:lnTo>
                    <a:pt x="64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4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5" name="Freeform 1189"/>
            <p:cNvSpPr>
              <a:spLocks/>
            </p:cNvSpPr>
            <p:nvPr/>
          </p:nvSpPr>
          <p:spPr bwMode="auto">
            <a:xfrm>
              <a:off x="7200" y="11620"/>
              <a:ext cx="84" cy="84"/>
            </a:xfrm>
            <a:custGeom>
              <a:avLst/>
              <a:gdLst/>
              <a:ahLst/>
              <a:cxnLst>
                <a:cxn ang="0">
                  <a:pos x="43" y="83"/>
                </a:cxn>
                <a:cxn ang="0">
                  <a:pos x="0" y="40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19"/>
                </a:cxn>
                <a:cxn ang="0">
                  <a:pos x="83" y="40"/>
                </a:cxn>
                <a:cxn ang="0">
                  <a:pos x="43" y="83"/>
                </a:cxn>
              </a:cxnLst>
              <a:rect l="0" t="0" r="r" b="b"/>
              <a:pathLst>
                <a:path w="84" h="84">
                  <a:moveTo>
                    <a:pt x="43" y="83"/>
                  </a:moveTo>
                  <a:lnTo>
                    <a:pt x="0" y="40"/>
                  </a:lnTo>
                  <a:lnTo>
                    <a:pt x="0" y="19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19"/>
                  </a:lnTo>
                  <a:lnTo>
                    <a:pt x="83" y="40"/>
                  </a:lnTo>
                  <a:lnTo>
                    <a:pt x="43" y="8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6" name="Freeform 1190"/>
            <p:cNvSpPr>
              <a:spLocks/>
            </p:cNvSpPr>
            <p:nvPr/>
          </p:nvSpPr>
          <p:spPr bwMode="auto">
            <a:xfrm>
              <a:off x="7200" y="11704"/>
              <a:ext cx="128" cy="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</a:cxnLst>
              <a:rect l="0" t="0" r="r" b="b"/>
              <a:pathLst>
                <a:path w="128">
                  <a:moveTo>
                    <a:pt x="12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7" name="Freeform 1191"/>
            <p:cNvSpPr>
              <a:spLocks/>
            </p:cNvSpPr>
            <p:nvPr/>
          </p:nvSpPr>
          <p:spPr bwMode="auto">
            <a:xfrm>
              <a:off x="7200" y="11745"/>
              <a:ext cx="128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  <a:cxn ang="0">
                  <a:pos x="127" y="62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4" y="62"/>
                </a:cxn>
                <a:cxn ang="0">
                  <a:pos x="64" y="0"/>
                </a:cxn>
              </a:cxnLst>
              <a:rect l="0" t="0" r="r" b="b"/>
              <a:pathLst>
                <a:path w="128" h="84">
                  <a:moveTo>
                    <a:pt x="0" y="0"/>
                  </a:moveTo>
                  <a:lnTo>
                    <a:pt x="127" y="0"/>
                  </a:lnTo>
                  <a:lnTo>
                    <a:pt x="127" y="62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4" y="62"/>
                  </a:lnTo>
                  <a:lnTo>
                    <a:pt x="6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8" name="Freeform 1192"/>
            <p:cNvSpPr>
              <a:spLocks/>
            </p:cNvSpPr>
            <p:nvPr/>
          </p:nvSpPr>
          <p:spPr bwMode="auto">
            <a:xfrm>
              <a:off x="7200" y="11767"/>
              <a:ext cx="65" cy="62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0" y="62"/>
                </a:cxn>
              </a:cxnLst>
              <a:rect l="0" t="0" r="r" b="b"/>
              <a:pathLst>
                <a:path w="65" h="62">
                  <a:moveTo>
                    <a:pt x="64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09" name="Freeform 1193"/>
            <p:cNvSpPr>
              <a:spLocks/>
            </p:cNvSpPr>
            <p:nvPr/>
          </p:nvSpPr>
          <p:spPr bwMode="auto">
            <a:xfrm>
              <a:off x="7200" y="11870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0" name="Freeform 1194"/>
            <p:cNvSpPr>
              <a:spLocks/>
            </p:cNvSpPr>
            <p:nvPr/>
          </p:nvSpPr>
          <p:spPr bwMode="auto">
            <a:xfrm>
              <a:off x="7200" y="11997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1" name="Freeform 1195"/>
            <p:cNvSpPr>
              <a:spLocks/>
            </p:cNvSpPr>
            <p:nvPr/>
          </p:nvSpPr>
          <p:spPr bwMode="auto">
            <a:xfrm>
              <a:off x="7200" y="12122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2" name="Freeform 1196"/>
            <p:cNvSpPr>
              <a:spLocks/>
            </p:cNvSpPr>
            <p:nvPr/>
          </p:nvSpPr>
          <p:spPr bwMode="auto">
            <a:xfrm>
              <a:off x="7244" y="12122"/>
              <a:ext cx="40" cy="4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0" y="21"/>
                </a:cxn>
                <a:cxn ang="0">
                  <a:pos x="21" y="43"/>
                </a:cxn>
                <a:cxn ang="0">
                  <a:pos x="0" y="43"/>
                </a:cxn>
              </a:cxnLst>
              <a:rect l="0" t="0" r="r" b="b"/>
              <a:pathLst>
                <a:path w="40" h="43">
                  <a:moveTo>
                    <a:pt x="21" y="0"/>
                  </a:moveTo>
                  <a:lnTo>
                    <a:pt x="40" y="21"/>
                  </a:lnTo>
                  <a:lnTo>
                    <a:pt x="21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3" name="Freeform 1197"/>
            <p:cNvSpPr>
              <a:spLocks/>
            </p:cNvSpPr>
            <p:nvPr/>
          </p:nvSpPr>
          <p:spPr bwMode="auto">
            <a:xfrm>
              <a:off x="7200" y="12165"/>
              <a:ext cx="84" cy="41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83" y="21"/>
                </a:cxn>
                <a:cxn ang="0">
                  <a:pos x="64" y="40"/>
                </a:cxn>
                <a:cxn ang="0">
                  <a:pos x="0" y="40"/>
                </a:cxn>
              </a:cxnLst>
              <a:rect l="0" t="0" r="r" b="b"/>
              <a:pathLst>
                <a:path w="84" h="41">
                  <a:moveTo>
                    <a:pt x="64" y="0"/>
                  </a:moveTo>
                  <a:lnTo>
                    <a:pt x="83" y="21"/>
                  </a:lnTo>
                  <a:lnTo>
                    <a:pt x="64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4" name="Freeform 1198"/>
            <p:cNvSpPr>
              <a:spLocks/>
            </p:cNvSpPr>
            <p:nvPr/>
          </p:nvSpPr>
          <p:spPr bwMode="auto">
            <a:xfrm>
              <a:off x="6279" y="7936"/>
              <a:ext cx="125" cy="84"/>
            </a:xfrm>
            <a:custGeom>
              <a:avLst/>
              <a:gdLst/>
              <a:ahLst/>
              <a:cxnLst>
                <a:cxn ang="0">
                  <a:pos x="62" y="62"/>
                </a:cxn>
                <a:cxn ang="0">
                  <a:pos x="62" y="83"/>
                </a:cxn>
                <a:cxn ang="0">
                  <a:pos x="0" y="83"/>
                </a:cxn>
                <a:cxn ang="0">
                  <a:pos x="0" y="21"/>
                </a:cxn>
                <a:cxn ang="0">
                  <a:pos x="19" y="0"/>
                </a:cxn>
                <a:cxn ang="0">
                  <a:pos x="103" y="0"/>
                </a:cxn>
                <a:cxn ang="0">
                  <a:pos x="124" y="21"/>
                </a:cxn>
                <a:cxn ang="0">
                  <a:pos x="124" y="83"/>
                </a:cxn>
              </a:cxnLst>
              <a:rect l="0" t="0" r="r" b="b"/>
              <a:pathLst>
                <a:path w="125" h="84">
                  <a:moveTo>
                    <a:pt x="62" y="62"/>
                  </a:moveTo>
                  <a:lnTo>
                    <a:pt x="62" y="83"/>
                  </a:lnTo>
                  <a:lnTo>
                    <a:pt x="0" y="83"/>
                  </a:lnTo>
                  <a:lnTo>
                    <a:pt x="0" y="21"/>
                  </a:lnTo>
                  <a:lnTo>
                    <a:pt x="19" y="0"/>
                  </a:lnTo>
                  <a:lnTo>
                    <a:pt x="103" y="0"/>
                  </a:lnTo>
                  <a:lnTo>
                    <a:pt x="124" y="21"/>
                  </a:lnTo>
                  <a:lnTo>
                    <a:pt x="124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5" name="Freeform 1199"/>
            <p:cNvSpPr>
              <a:spLocks/>
            </p:cNvSpPr>
            <p:nvPr/>
          </p:nvSpPr>
          <p:spPr bwMode="auto">
            <a:xfrm>
              <a:off x="6279" y="8061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6" name="Freeform 1200"/>
            <p:cNvSpPr>
              <a:spLocks/>
            </p:cNvSpPr>
            <p:nvPr/>
          </p:nvSpPr>
          <p:spPr bwMode="auto">
            <a:xfrm>
              <a:off x="6382" y="8061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7" name="Freeform 1201"/>
            <p:cNvSpPr>
              <a:spLocks/>
            </p:cNvSpPr>
            <p:nvPr/>
          </p:nvSpPr>
          <p:spPr bwMode="auto">
            <a:xfrm>
              <a:off x="6279" y="8104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8" name="Freeform 1202"/>
            <p:cNvSpPr>
              <a:spLocks/>
            </p:cNvSpPr>
            <p:nvPr/>
          </p:nvSpPr>
          <p:spPr bwMode="auto">
            <a:xfrm>
              <a:off x="6320" y="8104"/>
              <a:ext cx="4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0"/>
                </a:cxn>
                <a:cxn ang="0">
                  <a:pos x="43" y="62"/>
                </a:cxn>
                <a:cxn ang="0">
                  <a:pos x="21" y="83"/>
                </a:cxn>
              </a:cxnLst>
              <a:rect l="0" t="0" r="r" b="b"/>
              <a:pathLst>
                <a:path w="43" h="84">
                  <a:moveTo>
                    <a:pt x="0" y="0"/>
                  </a:moveTo>
                  <a:lnTo>
                    <a:pt x="43" y="40"/>
                  </a:lnTo>
                  <a:lnTo>
                    <a:pt x="43" y="62"/>
                  </a:lnTo>
                  <a:lnTo>
                    <a:pt x="21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19" name="Freeform 1203"/>
            <p:cNvSpPr>
              <a:spLocks/>
            </p:cNvSpPr>
            <p:nvPr/>
          </p:nvSpPr>
          <p:spPr bwMode="auto">
            <a:xfrm>
              <a:off x="6279" y="8229"/>
              <a:ext cx="125" cy="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9" y="0"/>
                </a:cxn>
                <a:cxn ang="0">
                  <a:pos x="0" y="21"/>
                </a:cxn>
              </a:cxnLst>
              <a:rect l="0" t="0" r="r" b="b"/>
              <a:pathLst>
                <a:path w="125" h="21">
                  <a:moveTo>
                    <a:pt x="124" y="0"/>
                  </a:moveTo>
                  <a:lnTo>
                    <a:pt x="19" y="0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0" name="Freeform 1204"/>
            <p:cNvSpPr>
              <a:spLocks/>
            </p:cNvSpPr>
            <p:nvPr/>
          </p:nvSpPr>
          <p:spPr bwMode="auto">
            <a:xfrm>
              <a:off x="6279" y="8291"/>
              <a:ext cx="63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19" y="83"/>
                </a:cxn>
                <a:cxn ang="0">
                  <a:pos x="40" y="83"/>
                </a:cxn>
                <a:cxn ang="0">
                  <a:pos x="62" y="64"/>
                </a:cxn>
                <a:cxn ang="0">
                  <a:pos x="62" y="21"/>
                </a:cxn>
              </a:cxnLst>
              <a:rect l="0" t="0" r="r" b="b"/>
              <a:pathLst>
                <a:path w="63" h="84">
                  <a:moveTo>
                    <a:pt x="0" y="0"/>
                  </a:moveTo>
                  <a:lnTo>
                    <a:pt x="0" y="64"/>
                  </a:lnTo>
                  <a:lnTo>
                    <a:pt x="19" y="83"/>
                  </a:lnTo>
                  <a:lnTo>
                    <a:pt x="40" y="83"/>
                  </a:lnTo>
                  <a:lnTo>
                    <a:pt x="62" y="64"/>
                  </a:lnTo>
                  <a:lnTo>
                    <a:pt x="62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1" name="Freeform 1205"/>
            <p:cNvSpPr>
              <a:spLocks/>
            </p:cNvSpPr>
            <p:nvPr/>
          </p:nvSpPr>
          <p:spPr bwMode="auto">
            <a:xfrm>
              <a:off x="6342" y="8291"/>
              <a:ext cx="62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4"/>
                  </a:moveTo>
                  <a:lnTo>
                    <a:pt x="21" y="83"/>
                  </a:lnTo>
                  <a:lnTo>
                    <a:pt x="40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2" name="Freeform 1206"/>
            <p:cNvSpPr>
              <a:spLocks/>
            </p:cNvSpPr>
            <p:nvPr/>
          </p:nvSpPr>
          <p:spPr bwMode="auto">
            <a:xfrm>
              <a:off x="6279" y="8313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3" name="Freeform 1207"/>
            <p:cNvSpPr>
              <a:spLocks/>
            </p:cNvSpPr>
            <p:nvPr/>
          </p:nvSpPr>
          <p:spPr bwMode="auto">
            <a:xfrm>
              <a:off x="6279" y="8418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2"/>
                </a:cxn>
                <a:cxn ang="0">
                  <a:pos x="62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19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40" y="62"/>
                  </a:lnTo>
                  <a:lnTo>
                    <a:pt x="62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2" y="0"/>
                  </a:lnTo>
                  <a:lnTo>
                    <a:pt x="19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4" name="Freeform 1208"/>
            <p:cNvSpPr>
              <a:spLocks/>
            </p:cNvSpPr>
            <p:nvPr/>
          </p:nvSpPr>
          <p:spPr bwMode="auto">
            <a:xfrm>
              <a:off x="6279" y="8543"/>
              <a:ext cx="84" cy="84"/>
            </a:xfrm>
            <a:custGeom>
              <a:avLst/>
              <a:gdLst/>
              <a:ahLst/>
              <a:cxnLst>
                <a:cxn ang="0">
                  <a:pos x="40" y="83"/>
                </a:cxn>
                <a:cxn ang="0">
                  <a:pos x="0" y="43"/>
                </a:cxn>
                <a:cxn ang="0">
                  <a:pos x="0" y="21"/>
                </a:cxn>
                <a:cxn ang="0">
                  <a:pos x="19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43"/>
                </a:cxn>
                <a:cxn ang="0">
                  <a:pos x="40" y="83"/>
                </a:cxn>
              </a:cxnLst>
              <a:rect l="0" t="0" r="r" b="b"/>
              <a:pathLst>
                <a:path w="84" h="84">
                  <a:moveTo>
                    <a:pt x="40" y="83"/>
                  </a:moveTo>
                  <a:lnTo>
                    <a:pt x="0" y="43"/>
                  </a:lnTo>
                  <a:lnTo>
                    <a:pt x="0" y="21"/>
                  </a:lnTo>
                  <a:lnTo>
                    <a:pt x="19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43"/>
                  </a:lnTo>
                  <a:lnTo>
                    <a:pt x="40" y="8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5" name="Freeform 1209"/>
            <p:cNvSpPr>
              <a:spLocks/>
            </p:cNvSpPr>
            <p:nvPr/>
          </p:nvSpPr>
          <p:spPr bwMode="auto">
            <a:xfrm>
              <a:off x="6279" y="8627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6" name="Freeform 1210"/>
            <p:cNvSpPr>
              <a:spLocks/>
            </p:cNvSpPr>
            <p:nvPr/>
          </p:nvSpPr>
          <p:spPr bwMode="auto">
            <a:xfrm>
              <a:off x="6279" y="8670"/>
              <a:ext cx="12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2"/>
                </a:cxn>
                <a:cxn ang="0">
                  <a:pos x="103" y="83"/>
                </a:cxn>
                <a:cxn ang="0">
                  <a:pos x="8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125" h="84">
                  <a:moveTo>
                    <a:pt x="0" y="0"/>
                  </a:moveTo>
                  <a:lnTo>
                    <a:pt x="124" y="0"/>
                  </a:lnTo>
                  <a:lnTo>
                    <a:pt x="124" y="62"/>
                  </a:lnTo>
                  <a:lnTo>
                    <a:pt x="103" y="83"/>
                  </a:lnTo>
                  <a:lnTo>
                    <a:pt x="8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7" name="Freeform 1211"/>
            <p:cNvSpPr>
              <a:spLocks/>
            </p:cNvSpPr>
            <p:nvPr/>
          </p:nvSpPr>
          <p:spPr bwMode="auto">
            <a:xfrm>
              <a:off x="6279" y="8692"/>
              <a:ext cx="63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3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8" name="Freeform 1212"/>
            <p:cNvSpPr>
              <a:spLocks/>
            </p:cNvSpPr>
            <p:nvPr/>
          </p:nvSpPr>
          <p:spPr bwMode="auto">
            <a:xfrm>
              <a:off x="6279" y="8795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19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19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19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19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29" name="Freeform 1213"/>
            <p:cNvSpPr>
              <a:spLocks/>
            </p:cNvSpPr>
            <p:nvPr/>
          </p:nvSpPr>
          <p:spPr bwMode="auto">
            <a:xfrm>
              <a:off x="6279" y="8922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19"/>
                </a:cxn>
                <a:cxn ang="0">
                  <a:pos x="19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19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19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30" name="Freeform 1214"/>
            <p:cNvSpPr>
              <a:spLocks/>
            </p:cNvSpPr>
            <p:nvPr/>
          </p:nvSpPr>
          <p:spPr bwMode="auto">
            <a:xfrm>
              <a:off x="6279" y="9047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31" name="Freeform 1215"/>
            <p:cNvSpPr>
              <a:spLocks/>
            </p:cNvSpPr>
            <p:nvPr/>
          </p:nvSpPr>
          <p:spPr bwMode="auto">
            <a:xfrm>
              <a:off x="6320" y="9047"/>
              <a:ext cx="43" cy="4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3" y="21"/>
                </a:cxn>
                <a:cxn ang="0">
                  <a:pos x="21" y="43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lnTo>
                    <a:pt x="43" y="21"/>
                  </a:lnTo>
                  <a:lnTo>
                    <a:pt x="21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1632" name="Freeform 1216"/>
            <p:cNvSpPr>
              <a:spLocks/>
            </p:cNvSpPr>
            <p:nvPr/>
          </p:nvSpPr>
          <p:spPr bwMode="auto">
            <a:xfrm>
              <a:off x="6279" y="9090"/>
              <a:ext cx="84" cy="41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0" y="40"/>
                </a:cxn>
              </a:cxnLst>
              <a:rect l="0" t="0" r="r" b="b"/>
              <a:pathLst>
                <a:path w="84" h="41">
                  <a:moveTo>
                    <a:pt x="62" y="0"/>
                  </a:moveTo>
                  <a:lnTo>
                    <a:pt x="83" y="19"/>
                  </a:lnTo>
                  <a:lnTo>
                    <a:pt x="62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</p:grpSp>
      <p:sp>
        <p:nvSpPr>
          <p:cNvPr id="1220" name="مربع نص 1219"/>
          <p:cNvSpPr txBox="1"/>
          <p:nvPr/>
        </p:nvSpPr>
        <p:spPr>
          <a:xfrm>
            <a:off x="714348" y="1285860"/>
            <a:ext cx="183415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466872" y="1181385"/>
            <a:ext cx="421025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Over Heat Transfer Coefficients 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571736" y="1909752"/>
          <a:ext cx="3929090" cy="3876704"/>
        </p:xfrm>
        <a:graphic>
          <a:graphicData uri="http://schemas.openxmlformats.org/drawingml/2006/table">
            <a:tbl>
              <a:tblPr/>
              <a:tblGrid>
                <a:gridCol w="2294402"/>
                <a:gridCol w="1634688"/>
              </a:tblGrid>
              <a:tr h="492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wall Type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 (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W/ m</a:t>
                      </a:r>
                      <a:r>
                        <a:rPr kumimoji="0" lang="en-US" sz="18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C)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Internal wall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2.493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External wall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2.601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Ceiling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2.683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1.701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83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Class window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6.7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83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wooden door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83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Stair wall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3.05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Abstract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sp>
        <p:nvSpPr>
          <p:cNvPr id="1220" name="مربع نص 1219"/>
          <p:cNvSpPr txBox="1"/>
          <p:nvPr/>
        </p:nvSpPr>
        <p:spPr>
          <a:xfrm>
            <a:off x="571472" y="1214422"/>
            <a:ext cx="325762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Heating load for second floor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2467" name="Group 3"/>
          <p:cNvGrpSpPr>
            <a:grpSpLocks/>
          </p:cNvGrpSpPr>
          <p:nvPr/>
        </p:nvGrpSpPr>
        <p:grpSpPr bwMode="auto">
          <a:xfrm rot="16200000">
            <a:off x="2107390" y="396073"/>
            <a:ext cx="4929221" cy="7280301"/>
            <a:chOff x="2415" y="2942"/>
            <a:chExt cx="7069" cy="10780"/>
          </a:xfrm>
        </p:grpSpPr>
        <p:sp>
          <p:nvSpPr>
            <p:cNvPr id="62468" name="Freeform 4"/>
            <p:cNvSpPr>
              <a:spLocks/>
            </p:cNvSpPr>
            <p:nvPr/>
          </p:nvSpPr>
          <p:spPr bwMode="auto">
            <a:xfrm>
              <a:off x="2422" y="12892"/>
              <a:ext cx="0" cy="822"/>
            </a:xfrm>
            <a:custGeom>
              <a:avLst/>
              <a:gdLst/>
              <a:ahLst/>
              <a:cxnLst>
                <a:cxn ang="0">
                  <a:pos x="0" y="822"/>
                </a:cxn>
                <a:cxn ang="0">
                  <a:pos x="0" y="0"/>
                </a:cxn>
              </a:cxnLst>
              <a:rect l="0" t="0" r="r" b="b"/>
              <a:pathLst>
                <a:path h="822">
                  <a:moveTo>
                    <a:pt x="0" y="82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auto">
            <a:xfrm>
              <a:off x="2422" y="13714"/>
              <a:ext cx="113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32" y="0"/>
                </a:cxn>
              </a:cxnLst>
              <a:rect l="0" t="0" r="r" b="b"/>
              <a:pathLst>
                <a:path w="1132">
                  <a:moveTo>
                    <a:pt x="0" y="0"/>
                  </a:moveTo>
                  <a:lnTo>
                    <a:pt x="113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auto">
            <a:xfrm>
              <a:off x="2593" y="12892"/>
              <a:ext cx="0" cy="652"/>
            </a:xfrm>
            <a:custGeom>
              <a:avLst/>
              <a:gdLst/>
              <a:ahLst/>
              <a:cxnLst>
                <a:cxn ang="0">
                  <a:pos x="0" y="652"/>
                </a:cxn>
                <a:cxn ang="0">
                  <a:pos x="0" y="0"/>
                </a:cxn>
              </a:cxnLst>
              <a:rect l="0" t="0" r="r" b="b"/>
              <a:pathLst>
                <a:path h="652">
                  <a:moveTo>
                    <a:pt x="0" y="65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1" name="Freeform 7"/>
            <p:cNvSpPr>
              <a:spLocks/>
            </p:cNvSpPr>
            <p:nvPr/>
          </p:nvSpPr>
          <p:spPr bwMode="auto">
            <a:xfrm>
              <a:off x="2593" y="13544"/>
              <a:ext cx="96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1" y="0"/>
                </a:cxn>
              </a:cxnLst>
              <a:rect l="0" t="0" r="r" b="b"/>
              <a:pathLst>
                <a:path w="961">
                  <a:moveTo>
                    <a:pt x="0" y="0"/>
                  </a:moveTo>
                  <a:lnTo>
                    <a:pt x="96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2" name="Freeform 8"/>
            <p:cNvSpPr>
              <a:spLocks/>
            </p:cNvSpPr>
            <p:nvPr/>
          </p:nvSpPr>
          <p:spPr bwMode="auto">
            <a:xfrm>
              <a:off x="2422" y="1289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3" name="Freeform 9"/>
            <p:cNvSpPr>
              <a:spLocks/>
            </p:cNvSpPr>
            <p:nvPr/>
          </p:nvSpPr>
          <p:spPr bwMode="auto">
            <a:xfrm>
              <a:off x="3554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4" name="Freeform 10"/>
            <p:cNvSpPr>
              <a:spLocks/>
            </p:cNvSpPr>
            <p:nvPr/>
          </p:nvSpPr>
          <p:spPr bwMode="auto">
            <a:xfrm>
              <a:off x="2422" y="10599"/>
              <a:ext cx="0" cy="1386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0" y="0"/>
                </a:cxn>
              </a:cxnLst>
              <a:rect l="0" t="0" r="r" b="b"/>
              <a:pathLst>
                <a:path h="1386">
                  <a:moveTo>
                    <a:pt x="0" y="13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5" name="Freeform 11"/>
            <p:cNvSpPr>
              <a:spLocks/>
            </p:cNvSpPr>
            <p:nvPr/>
          </p:nvSpPr>
          <p:spPr bwMode="auto">
            <a:xfrm>
              <a:off x="4404" y="9701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6" name="Freeform 12"/>
            <p:cNvSpPr>
              <a:spLocks/>
            </p:cNvSpPr>
            <p:nvPr/>
          </p:nvSpPr>
          <p:spPr bwMode="auto">
            <a:xfrm>
              <a:off x="4404" y="9773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7" name="Freeform 13"/>
            <p:cNvSpPr>
              <a:spLocks/>
            </p:cNvSpPr>
            <p:nvPr/>
          </p:nvSpPr>
          <p:spPr bwMode="auto">
            <a:xfrm>
              <a:off x="4404" y="9913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8" name="Freeform 14"/>
            <p:cNvSpPr>
              <a:spLocks/>
            </p:cNvSpPr>
            <p:nvPr/>
          </p:nvSpPr>
          <p:spPr bwMode="auto">
            <a:xfrm>
              <a:off x="4404" y="998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79" name="Freeform 15"/>
            <p:cNvSpPr>
              <a:spLocks/>
            </p:cNvSpPr>
            <p:nvPr/>
          </p:nvSpPr>
          <p:spPr bwMode="auto">
            <a:xfrm>
              <a:off x="4404" y="1012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0" name="Freeform 16"/>
            <p:cNvSpPr>
              <a:spLocks/>
            </p:cNvSpPr>
            <p:nvPr/>
          </p:nvSpPr>
          <p:spPr bwMode="auto">
            <a:xfrm>
              <a:off x="4404" y="10193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1" name="Freeform 17"/>
            <p:cNvSpPr>
              <a:spLocks/>
            </p:cNvSpPr>
            <p:nvPr/>
          </p:nvSpPr>
          <p:spPr bwMode="auto">
            <a:xfrm>
              <a:off x="4404" y="1033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2" name="Freeform 18"/>
            <p:cNvSpPr>
              <a:spLocks/>
            </p:cNvSpPr>
            <p:nvPr/>
          </p:nvSpPr>
          <p:spPr bwMode="auto">
            <a:xfrm>
              <a:off x="4404" y="10404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3" name="Freeform 19"/>
            <p:cNvSpPr>
              <a:spLocks/>
            </p:cNvSpPr>
            <p:nvPr/>
          </p:nvSpPr>
          <p:spPr bwMode="auto">
            <a:xfrm>
              <a:off x="4404" y="1054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4" name="Freeform 20"/>
            <p:cNvSpPr>
              <a:spLocks/>
            </p:cNvSpPr>
            <p:nvPr/>
          </p:nvSpPr>
          <p:spPr bwMode="auto">
            <a:xfrm>
              <a:off x="4404" y="1061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5" name="Freeform 21"/>
            <p:cNvSpPr>
              <a:spLocks/>
            </p:cNvSpPr>
            <p:nvPr/>
          </p:nvSpPr>
          <p:spPr bwMode="auto">
            <a:xfrm>
              <a:off x="4404" y="10754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6" name="Freeform 22"/>
            <p:cNvSpPr>
              <a:spLocks/>
            </p:cNvSpPr>
            <p:nvPr/>
          </p:nvSpPr>
          <p:spPr bwMode="auto">
            <a:xfrm>
              <a:off x="4404" y="1082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7" name="Freeform 23"/>
            <p:cNvSpPr>
              <a:spLocks/>
            </p:cNvSpPr>
            <p:nvPr/>
          </p:nvSpPr>
          <p:spPr bwMode="auto">
            <a:xfrm>
              <a:off x="4404" y="10963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8" name="Freeform 24"/>
            <p:cNvSpPr>
              <a:spLocks/>
            </p:cNvSpPr>
            <p:nvPr/>
          </p:nvSpPr>
          <p:spPr bwMode="auto">
            <a:xfrm>
              <a:off x="4404" y="11035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89" name="Freeform 25"/>
            <p:cNvSpPr>
              <a:spLocks/>
            </p:cNvSpPr>
            <p:nvPr/>
          </p:nvSpPr>
          <p:spPr bwMode="auto">
            <a:xfrm>
              <a:off x="4404" y="11174"/>
              <a:ext cx="103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3"/>
                </a:cxn>
              </a:cxnLst>
              <a:rect l="0" t="0" r="r" b="b"/>
              <a:pathLst>
                <a:path w="103" h="103">
                  <a:moveTo>
                    <a:pt x="0" y="0"/>
                  </a:moveTo>
                  <a:lnTo>
                    <a:pt x="103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0" name="Freeform 26"/>
            <p:cNvSpPr>
              <a:spLocks/>
            </p:cNvSpPr>
            <p:nvPr/>
          </p:nvSpPr>
          <p:spPr bwMode="auto">
            <a:xfrm>
              <a:off x="438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1" name="Freeform 27"/>
            <p:cNvSpPr>
              <a:spLocks/>
            </p:cNvSpPr>
            <p:nvPr/>
          </p:nvSpPr>
          <p:spPr bwMode="auto">
            <a:xfrm>
              <a:off x="4420" y="9577"/>
              <a:ext cx="41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0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2" name="Freeform 28"/>
            <p:cNvSpPr>
              <a:spLocks/>
            </p:cNvSpPr>
            <p:nvPr/>
          </p:nvSpPr>
          <p:spPr bwMode="auto">
            <a:xfrm>
              <a:off x="4404" y="9577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3" name="Freeform 29"/>
            <p:cNvSpPr>
              <a:spLocks/>
            </p:cNvSpPr>
            <p:nvPr/>
          </p:nvSpPr>
          <p:spPr bwMode="auto">
            <a:xfrm>
              <a:off x="4461" y="9577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4" name="Freeform 30"/>
            <p:cNvSpPr>
              <a:spLocks/>
            </p:cNvSpPr>
            <p:nvPr/>
          </p:nvSpPr>
          <p:spPr bwMode="auto">
            <a:xfrm>
              <a:off x="4871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5" name="Freeform 31"/>
            <p:cNvSpPr>
              <a:spLocks/>
            </p:cNvSpPr>
            <p:nvPr/>
          </p:nvSpPr>
          <p:spPr bwMode="auto">
            <a:xfrm>
              <a:off x="4802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6" name="Freeform 32"/>
            <p:cNvSpPr>
              <a:spLocks/>
            </p:cNvSpPr>
            <p:nvPr/>
          </p:nvSpPr>
          <p:spPr bwMode="auto">
            <a:xfrm>
              <a:off x="4660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7" name="Freeform 33"/>
            <p:cNvSpPr>
              <a:spLocks/>
            </p:cNvSpPr>
            <p:nvPr/>
          </p:nvSpPr>
          <p:spPr bwMode="auto">
            <a:xfrm>
              <a:off x="4591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8" name="Freeform 34"/>
            <p:cNvSpPr>
              <a:spLocks/>
            </p:cNvSpPr>
            <p:nvPr/>
          </p:nvSpPr>
          <p:spPr bwMode="auto">
            <a:xfrm>
              <a:off x="4240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499" name="Freeform 35"/>
            <p:cNvSpPr>
              <a:spLocks/>
            </p:cNvSpPr>
            <p:nvPr/>
          </p:nvSpPr>
          <p:spPr bwMode="auto">
            <a:xfrm>
              <a:off x="4171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0" name="Freeform 36"/>
            <p:cNvSpPr>
              <a:spLocks/>
            </p:cNvSpPr>
            <p:nvPr/>
          </p:nvSpPr>
          <p:spPr bwMode="auto">
            <a:xfrm>
              <a:off x="4029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1" name="Freeform 37"/>
            <p:cNvSpPr>
              <a:spLocks/>
            </p:cNvSpPr>
            <p:nvPr/>
          </p:nvSpPr>
          <p:spPr bwMode="auto">
            <a:xfrm>
              <a:off x="396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2" name="Freeform 38"/>
            <p:cNvSpPr>
              <a:spLocks/>
            </p:cNvSpPr>
            <p:nvPr/>
          </p:nvSpPr>
          <p:spPr bwMode="auto">
            <a:xfrm>
              <a:off x="3821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3" name="Freeform 39"/>
            <p:cNvSpPr>
              <a:spLocks/>
            </p:cNvSpPr>
            <p:nvPr/>
          </p:nvSpPr>
          <p:spPr bwMode="auto">
            <a:xfrm>
              <a:off x="3749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4" name="Freeform 40"/>
            <p:cNvSpPr>
              <a:spLocks/>
            </p:cNvSpPr>
            <p:nvPr/>
          </p:nvSpPr>
          <p:spPr bwMode="auto">
            <a:xfrm>
              <a:off x="3610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5" name="Freeform 41"/>
            <p:cNvSpPr>
              <a:spLocks/>
            </p:cNvSpPr>
            <p:nvPr/>
          </p:nvSpPr>
          <p:spPr bwMode="auto">
            <a:xfrm>
              <a:off x="3540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6" name="Freeform 42"/>
            <p:cNvSpPr>
              <a:spLocks/>
            </p:cNvSpPr>
            <p:nvPr/>
          </p:nvSpPr>
          <p:spPr bwMode="auto">
            <a:xfrm>
              <a:off x="3398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7" name="Freeform 43"/>
            <p:cNvSpPr>
              <a:spLocks/>
            </p:cNvSpPr>
            <p:nvPr/>
          </p:nvSpPr>
          <p:spPr bwMode="auto">
            <a:xfrm>
              <a:off x="3329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8" name="Freeform 44"/>
            <p:cNvSpPr>
              <a:spLocks/>
            </p:cNvSpPr>
            <p:nvPr/>
          </p:nvSpPr>
          <p:spPr bwMode="auto">
            <a:xfrm>
              <a:off x="3190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09" name="Freeform 45"/>
            <p:cNvSpPr>
              <a:spLocks/>
            </p:cNvSpPr>
            <p:nvPr/>
          </p:nvSpPr>
          <p:spPr bwMode="auto">
            <a:xfrm>
              <a:off x="3118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0" name="Freeform 46"/>
            <p:cNvSpPr>
              <a:spLocks/>
            </p:cNvSpPr>
            <p:nvPr/>
          </p:nvSpPr>
          <p:spPr bwMode="auto">
            <a:xfrm>
              <a:off x="2979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1" name="Freeform 47"/>
            <p:cNvSpPr>
              <a:spLocks/>
            </p:cNvSpPr>
            <p:nvPr/>
          </p:nvSpPr>
          <p:spPr bwMode="auto">
            <a:xfrm>
              <a:off x="2909" y="1122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2" name="Freeform 48"/>
            <p:cNvSpPr>
              <a:spLocks/>
            </p:cNvSpPr>
            <p:nvPr/>
          </p:nvSpPr>
          <p:spPr bwMode="auto">
            <a:xfrm>
              <a:off x="2768" y="11220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3" name="Freeform 49"/>
            <p:cNvSpPr>
              <a:spLocks/>
            </p:cNvSpPr>
            <p:nvPr/>
          </p:nvSpPr>
          <p:spPr bwMode="auto">
            <a:xfrm>
              <a:off x="2698" y="11220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4" name="Freeform 50"/>
            <p:cNvSpPr>
              <a:spLocks/>
            </p:cNvSpPr>
            <p:nvPr/>
          </p:nvSpPr>
          <p:spPr bwMode="auto">
            <a:xfrm>
              <a:off x="2593" y="11253"/>
              <a:ext cx="21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4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lnTo>
                    <a:pt x="21" y="24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5" name="Freeform 51"/>
            <p:cNvSpPr>
              <a:spLocks/>
            </p:cNvSpPr>
            <p:nvPr/>
          </p:nvSpPr>
          <p:spPr bwMode="auto">
            <a:xfrm>
              <a:off x="2593" y="10599"/>
              <a:ext cx="0" cy="1386"/>
            </a:xfrm>
            <a:custGeom>
              <a:avLst/>
              <a:gdLst/>
              <a:ahLst/>
              <a:cxnLst>
                <a:cxn ang="0">
                  <a:pos x="0" y="1386"/>
                </a:cxn>
                <a:cxn ang="0">
                  <a:pos x="0" y="0"/>
                </a:cxn>
              </a:cxnLst>
              <a:rect l="0" t="0" r="r" b="b"/>
              <a:pathLst>
                <a:path h="1386">
                  <a:moveTo>
                    <a:pt x="0" y="13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6" name="Freeform 52"/>
            <p:cNvSpPr>
              <a:spLocks/>
            </p:cNvSpPr>
            <p:nvPr/>
          </p:nvSpPr>
          <p:spPr bwMode="auto">
            <a:xfrm>
              <a:off x="2593" y="11277"/>
              <a:ext cx="23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79" y="0"/>
                </a:cxn>
              </a:cxnLst>
              <a:rect l="0" t="0" r="r" b="b"/>
              <a:pathLst>
                <a:path w="2379">
                  <a:moveTo>
                    <a:pt x="0" y="0"/>
                  </a:moveTo>
                  <a:lnTo>
                    <a:pt x="237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7" name="Freeform 53"/>
            <p:cNvSpPr>
              <a:spLocks/>
            </p:cNvSpPr>
            <p:nvPr/>
          </p:nvSpPr>
          <p:spPr bwMode="auto">
            <a:xfrm>
              <a:off x="2593" y="11220"/>
              <a:ext cx="18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1" y="0"/>
                </a:cxn>
              </a:cxnLst>
              <a:rect l="0" t="0" r="r" b="b"/>
              <a:pathLst>
                <a:path w="1811">
                  <a:moveTo>
                    <a:pt x="0" y="0"/>
                  </a:moveTo>
                  <a:lnTo>
                    <a:pt x="181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8" name="Freeform 54"/>
            <p:cNvSpPr>
              <a:spLocks/>
            </p:cNvSpPr>
            <p:nvPr/>
          </p:nvSpPr>
          <p:spPr bwMode="auto">
            <a:xfrm>
              <a:off x="4461" y="11220"/>
              <a:ext cx="56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6" y="0"/>
                </a:cxn>
              </a:cxnLst>
              <a:rect l="0" t="0" r="r" b="b"/>
              <a:pathLst>
                <a:path w="566">
                  <a:moveTo>
                    <a:pt x="0" y="0"/>
                  </a:move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19" name="Freeform 55"/>
            <p:cNvSpPr>
              <a:spLocks/>
            </p:cNvSpPr>
            <p:nvPr/>
          </p:nvSpPr>
          <p:spPr bwMode="auto">
            <a:xfrm>
              <a:off x="2422" y="1198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0" name="Freeform 56"/>
            <p:cNvSpPr>
              <a:spLocks/>
            </p:cNvSpPr>
            <p:nvPr/>
          </p:nvSpPr>
          <p:spPr bwMode="auto">
            <a:xfrm>
              <a:off x="2422" y="10599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1" name="Freeform 57"/>
            <p:cNvSpPr>
              <a:spLocks/>
            </p:cNvSpPr>
            <p:nvPr/>
          </p:nvSpPr>
          <p:spPr bwMode="auto">
            <a:xfrm>
              <a:off x="2422" y="8898"/>
              <a:ext cx="0" cy="794"/>
            </a:xfrm>
            <a:custGeom>
              <a:avLst/>
              <a:gdLst/>
              <a:ahLst/>
              <a:cxnLst>
                <a:cxn ang="0">
                  <a:pos x="0" y="793"/>
                </a:cxn>
                <a:cxn ang="0">
                  <a:pos x="0" y="0"/>
                </a:cxn>
              </a:cxnLst>
              <a:rect l="0" t="0" r="r" b="b"/>
              <a:pathLst>
                <a:path h="794">
                  <a:moveTo>
                    <a:pt x="0" y="79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2" name="Freeform 58"/>
            <p:cNvSpPr>
              <a:spLocks/>
            </p:cNvSpPr>
            <p:nvPr/>
          </p:nvSpPr>
          <p:spPr bwMode="auto">
            <a:xfrm>
              <a:off x="2593" y="906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3" name="Freeform 59"/>
            <p:cNvSpPr>
              <a:spLocks/>
            </p:cNvSpPr>
            <p:nvPr/>
          </p:nvSpPr>
          <p:spPr bwMode="auto">
            <a:xfrm>
              <a:off x="2422" y="969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4" name="Freeform 60"/>
            <p:cNvSpPr>
              <a:spLocks/>
            </p:cNvSpPr>
            <p:nvPr/>
          </p:nvSpPr>
          <p:spPr bwMode="auto">
            <a:xfrm>
              <a:off x="2760" y="8332"/>
              <a:ext cx="0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0"/>
                </a:cxn>
              </a:cxnLst>
              <a:rect l="0" t="0" r="r" b="b"/>
              <a:pathLst>
                <a:path h="566">
                  <a:moveTo>
                    <a:pt x="0" y="56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5" name="Freeform 61"/>
            <p:cNvSpPr>
              <a:spLocks/>
            </p:cNvSpPr>
            <p:nvPr/>
          </p:nvSpPr>
          <p:spPr bwMode="auto">
            <a:xfrm>
              <a:off x="2422" y="8898"/>
              <a:ext cx="3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8" y="0"/>
                </a:cxn>
              </a:cxnLst>
              <a:rect l="0" t="0" r="r" b="b"/>
              <a:pathLst>
                <a:path w="338">
                  <a:moveTo>
                    <a:pt x="0" y="0"/>
                  </a:moveTo>
                  <a:lnTo>
                    <a:pt x="3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6" name="Freeform 62"/>
            <p:cNvSpPr>
              <a:spLocks/>
            </p:cNvSpPr>
            <p:nvPr/>
          </p:nvSpPr>
          <p:spPr bwMode="auto">
            <a:xfrm>
              <a:off x="2931" y="8332"/>
              <a:ext cx="0" cy="2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63"/>
                </a:cxn>
              </a:cxnLst>
              <a:rect l="0" t="0" r="r" b="b"/>
              <a:pathLst>
                <a:path h="2463">
                  <a:moveTo>
                    <a:pt x="0" y="0"/>
                  </a:moveTo>
                  <a:lnTo>
                    <a:pt x="0" y="246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7" name="Freeform 63"/>
            <p:cNvSpPr>
              <a:spLocks/>
            </p:cNvSpPr>
            <p:nvPr/>
          </p:nvSpPr>
          <p:spPr bwMode="auto">
            <a:xfrm>
              <a:off x="3027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8" name="Freeform 64"/>
            <p:cNvSpPr>
              <a:spLocks/>
            </p:cNvSpPr>
            <p:nvPr/>
          </p:nvSpPr>
          <p:spPr bwMode="auto">
            <a:xfrm>
              <a:off x="2955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29" name="Freeform 65"/>
            <p:cNvSpPr>
              <a:spLocks/>
            </p:cNvSpPr>
            <p:nvPr/>
          </p:nvSpPr>
          <p:spPr bwMode="auto">
            <a:xfrm>
              <a:off x="2477" y="9068"/>
              <a:ext cx="45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3" y="0"/>
                </a:cxn>
              </a:cxnLst>
              <a:rect l="0" t="0" r="r" b="b"/>
              <a:pathLst>
                <a:path w="454">
                  <a:moveTo>
                    <a:pt x="0" y="0"/>
                  </a:move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0" name="Freeform 66"/>
            <p:cNvSpPr>
              <a:spLocks/>
            </p:cNvSpPr>
            <p:nvPr/>
          </p:nvSpPr>
          <p:spPr bwMode="auto">
            <a:xfrm>
              <a:off x="2760" y="8332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1" name="Freeform 67"/>
            <p:cNvSpPr>
              <a:spLocks/>
            </p:cNvSpPr>
            <p:nvPr/>
          </p:nvSpPr>
          <p:spPr bwMode="auto">
            <a:xfrm>
              <a:off x="4972" y="11951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2" name="Freeform 68"/>
            <p:cNvSpPr>
              <a:spLocks/>
            </p:cNvSpPr>
            <p:nvPr/>
          </p:nvSpPr>
          <p:spPr bwMode="auto">
            <a:xfrm>
              <a:off x="4972" y="12021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3" name="Freeform 69"/>
            <p:cNvSpPr>
              <a:spLocks/>
            </p:cNvSpPr>
            <p:nvPr/>
          </p:nvSpPr>
          <p:spPr bwMode="auto">
            <a:xfrm>
              <a:off x="4972" y="1216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4" name="Freeform 70"/>
            <p:cNvSpPr>
              <a:spLocks/>
            </p:cNvSpPr>
            <p:nvPr/>
          </p:nvSpPr>
          <p:spPr bwMode="auto">
            <a:xfrm>
              <a:off x="4972" y="12232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5" name="Freeform 71"/>
            <p:cNvSpPr>
              <a:spLocks/>
            </p:cNvSpPr>
            <p:nvPr/>
          </p:nvSpPr>
          <p:spPr bwMode="auto">
            <a:xfrm>
              <a:off x="4972" y="12371"/>
              <a:ext cx="67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7"/>
                </a:cxn>
              </a:cxnLst>
              <a:rect l="0" t="0" r="r" b="b"/>
              <a:pathLst>
                <a:path w="67" h="67">
                  <a:moveTo>
                    <a:pt x="0" y="0"/>
                  </a:moveTo>
                  <a:lnTo>
                    <a:pt x="67" y="6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6" name="Freeform 72"/>
            <p:cNvSpPr>
              <a:spLocks/>
            </p:cNvSpPr>
            <p:nvPr/>
          </p:nvSpPr>
          <p:spPr bwMode="auto">
            <a:xfrm>
              <a:off x="4972" y="1244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7" name="Freeform 73"/>
            <p:cNvSpPr>
              <a:spLocks/>
            </p:cNvSpPr>
            <p:nvPr/>
          </p:nvSpPr>
          <p:spPr bwMode="auto">
            <a:xfrm>
              <a:off x="5027" y="12438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8" name="Freeform 74"/>
            <p:cNvSpPr>
              <a:spLocks/>
            </p:cNvSpPr>
            <p:nvPr/>
          </p:nvSpPr>
          <p:spPr bwMode="auto">
            <a:xfrm>
              <a:off x="5027" y="12381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39" name="Freeform 75"/>
            <p:cNvSpPr>
              <a:spLocks/>
            </p:cNvSpPr>
            <p:nvPr/>
          </p:nvSpPr>
          <p:spPr bwMode="auto">
            <a:xfrm>
              <a:off x="4972" y="1258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0" name="Freeform 76"/>
            <p:cNvSpPr>
              <a:spLocks/>
            </p:cNvSpPr>
            <p:nvPr/>
          </p:nvSpPr>
          <p:spPr bwMode="auto">
            <a:xfrm>
              <a:off x="4972" y="12652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1" name="Freeform 77"/>
            <p:cNvSpPr>
              <a:spLocks/>
            </p:cNvSpPr>
            <p:nvPr/>
          </p:nvSpPr>
          <p:spPr bwMode="auto">
            <a:xfrm>
              <a:off x="4972" y="12793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2" name="Freeform 78"/>
            <p:cNvSpPr>
              <a:spLocks/>
            </p:cNvSpPr>
            <p:nvPr/>
          </p:nvSpPr>
          <p:spPr bwMode="auto">
            <a:xfrm>
              <a:off x="4972" y="12863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3" name="Freeform 79"/>
            <p:cNvSpPr>
              <a:spLocks/>
            </p:cNvSpPr>
            <p:nvPr/>
          </p:nvSpPr>
          <p:spPr bwMode="auto">
            <a:xfrm>
              <a:off x="4972" y="1300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4" name="Freeform 80"/>
            <p:cNvSpPr>
              <a:spLocks/>
            </p:cNvSpPr>
            <p:nvPr/>
          </p:nvSpPr>
          <p:spPr bwMode="auto">
            <a:xfrm>
              <a:off x="4972" y="13074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5" name="Freeform 81"/>
            <p:cNvSpPr>
              <a:spLocks/>
            </p:cNvSpPr>
            <p:nvPr/>
          </p:nvSpPr>
          <p:spPr bwMode="auto">
            <a:xfrm>
              <a:off x="4972" y="13213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6" name="Freeform 82"/>
            <p:cNvSpPr>
              <a:spLocks/>
            </p:cNvSpPr>
            <p:nvPr/>
          </p:nvSpPr>
          <p:spPr bwMode="auto">
            <a:xfrm>
              <a:off x="4972" y="13283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7" name="Freeform 83"/>
            <p:cNvSpPr>
              <a:spLocks/>
            </p:cNvSpPr>
            <p:nvPr/>
          </p:nvSpPr>
          <p:spPr bwMode="auto">
            <a:xfrm>
              <a:off x="4972" y="13424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8" name="Freeform 84"/>
            <p:cNvSpPr>
              <a:spLocks/>
            </p:cNvSpPr>
            <p:nvPr/>
          </p:nvSpPr>
          <p:spPr bwMode="auto">
            <a:xfrm>
              <a:off x="4972" y="13494"/>
              <a:ext cx="48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0"/>
                </a:cxn>
              </a:cxnLst>
              <a:rect l="0" t="0" r="r" b="b"/>
              <a:pathLst>
                <a:path w="48" h="50">
                  <a:moveTo>
                    <a:pt x="0" y="0"/>
                  </a:moveTo>
                  <a:lnTo>
                    <a:pt x="47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49" name="Freeform 85"/>
            <p:cNvSpPr>
              <a:spLocks/>
            </p:cNvSpPr>
            <p:nvPr/>
          </p:nvSpPr>
          <p:spPr bwMode="auto">
            <a:xfrm>
              <a:off x="4461" y="13544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0" name="Freeform 86"/>
            <p:cNvSpPr>
              <a:spLocks/>
            </p:cNvSpPr>
            <p:nvPr/>
          </p:nvSpPr>
          <p:spPr bwMode="auto">
            <a:xfrm>
              <a:off x="4461" y="13714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1" name="Freeform 87"/>
            <p:cNvSpPr>
              <a:spLocks/>
            </p:cNvSpPr>
            <p:nvPr/>
          </p:nvSpPr>
          <p:spPr bwMode="auto">
            <a:xfrm>
              <a:off x="4461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2" name="Freeform 88"/>
            <p:cNvSpPr>
              <a:spLocks/>
            </p:cNvSpPr>
            <p:nvPr/>
          </p:nvSpPr>
          <p:spPr bwMode="auto">
            <a:xfrm>
              <a:off x="5226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3" name="Freeform 89"/>
            <p:cNvSpPr>
              <a:spLocks/>
            </p:cNvSpPr>
            <p:nvPr/>
          </p:nvSpPr>
          <p:spPr bwMode="auto">
            <a:xfrm>
              <a:off x="5027" y="12438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4" name="Freeform 90"/>
            <p:cNvSpPr>
              <a:spLocks/>
            </p:cNvSpPr>
            <p:nvPr/>
          </p:nvSpPr>
          <p:spPr bwMode="auto">
            <a:xfrm>
              <a:off x="5003" y="11843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5" name="Freeform 91"/>
            <p:cNvSpPr>
              <a:spLocks/>
            </p:cNvSpPr>
            <p:nvPr/>
          </p:nvSpPr>
          <p:spPr bwMode="auto">
            <a:xfrm>
              <a:off x="5027" y="11843"/>
              <a:ext cx="0" cy="538"/>
            </a:xfrm>
            <a:custGeom>
              <a:avLst/>
              <a:gdLst/>
              <a:ahLst/>
              <a:cxnLst>
                <a:cxn ang="0">
                  <a:pos x="0" y="537"/>
                </a:cxn>
                <a:cxn ang="0">
                  <a:pos x="0" y="0"/>
                </a:cxn>
              </a:cxnLst>
              <a:rect l="0" t="0" r="r" b="b"/>
              <a:pathLst>
                <a:path h="538">
                  <a:moveTo>
                    <a:pt x="0" y="53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6" name="Freeform 92"/>
            <p:cNvSpPr>
              <a:spLocks/>
            </p:cNvSpPr>
            <p:nvPr/>
          </p:nvSpPr>
          <p:spPr bwMode="auto">
            <a:xfrm>
              <a:off x="4972" y="11843"/>
              <a:ext cx="0" cy="1701"/>
            </a:xfrm>
            <a:custGeom>
              <a:avLst/>
              <a:gdLst/>
              <a:ahLst/>
              <a:cxnLst>
                <a:cxn ang="0">
                  <a:pos x="0" y="1700"/>
                </a:cxn>
                <a:cxn ang="0">
                  <a:pos x="0" y="0"/>
                </a:cxn>
              </a:cxnLst>
              <a:rect l="0" t="0" r="r" b="b"/>
              <a:pathLst>
                <a:path h="1701">
                  <a:moveTo>
                    <a:pt x="0" y="170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7" name="Freeform 93"/>
            <p:cNvSpPr>
              <a:spLocks/>
            </p:cNvSpPr>
            <p:nvPr/>
          </p:nvSpPr>
          <p:spPr bwMode="auto">
            <a:xfrm>
              <a:off x="5303" y="11325"/>
              <a:ext cx="7" cy="1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9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lnTo>
                    <a:pt x="0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8" name="Freeform 94"/>
            <p:cNvSpPr>
              <a:spLocks/>
            </p:cNvSpPr>
            <p:nvPr/>
          </p:nvSpPr>
          <p:spPr bwMode="auto">
            <a:xfrm>
              <a:off x="5202" y="11227"/>
              <a:ext cx="108" cy="10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7"/>
                </a:cxn>
              </a:cxnLst>
              <a:rect l="0" t="0" r="r" b="b"/>
              <a:pathLst>
                <a:path w="108" h="108">
                  <a:moveTo>
                    <a:pt x="107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59" name="Freeform 95"/>
            <p:cNvSpPr>
              <a:spLocks/>
            </p:cNvSpPr>
            <p:nvPr/>
          </p:nvSpPr>
          <p:spPr bwMode="auto">
            <a:xfrm>
              <a:off x="5104" y="11220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0" name="Freeform 96"/>
            <p:cNvSpPr>
              <a:spLocks/>
            </p:cNvSpPr>
            <p:nvPr/>
          </p:nvSpPr>
          <p:spPr bwMode="auto">
            <a:xfrm>
              <a:off x="2780" y="13619"/>
              <a:ext cx="38" cy="3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8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1" name="Freeform 97"/>
            <p:cNvSpPr>
              <a:spLocks/>
            </p:cNvSpPr>
            <p:nvPr/>
          </p:nvSpPr>
          <p:spPr bwMode="auto">
            <a:xfrm>
              <a:off x="5003" y="11220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2" name="Freeform 98"/>
            <p:cNvSpPr>
              <a:spLocks/>
            </p:cNvSpPr>
            <p:nvPr/>
          </p:nvSpPr>
          <p:spPr bwMode="auto">
            <a:xfrm>
              <a:off x="2679" y="13544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3" name="Freeform 99"/>
            <p:cNvSpPr>
              <a:spLocks/>
            </p:cNvSpPr>
            <p:nvPr/>
          </p:nvSpPr>
          <p:spPr bwMode="auto">
            <a:xfrm>
              <a:off x="4972" y="11220"/>
              <a:ext cx="43" cy="4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5"/>
                </a:cxn>
              </a:cxnLst>
              <a:rect l="0" t="0" r="r" b="b"/>
              <a:pathLst>
                <a:path w="43" h="45">
                  <a:moveTo>
                    <a:pt x="43" y="0"/>
                  </a:moveTo>
                  <a:lnTo>
                    <a:pt x="0" y="4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4" name="Freeform 100"/>
            <p:cNvSpPr>
              <a:spLocks/>
            </p:cNvSpPr>
            <p:nvPr/>
          </p:nvSpPr>
          <p:spPr bwMode="auto">
            <a:xfrm>
              <a:off x="2581" y="13544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5" name="Freeform 101"/>
            <p:cNvSpPr>
              <a:spLocks/>
            </p:cNvSpPr>
            <p:nvPr/>
          </p:nvSpPr>
          <p:spPr bwMode="auto">
            <a:xfrm>
              <a:off x="2480" y="13544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6" name="Freeform 102"/>
            <p:cNvSpPr>
              <a:spLocks/>
            </p:cNvSpPr>
            <p:nvPr/>
          </p:nvSpPr>
          <p:spPr bwMode="auto">
            <a:xfrm>
              <a:off x="2477" y="13544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7" name="Freeform 103"/>
            <p:cNvSpPr>
              <a:spLocks/>
            </p:cNvSpPr>
            <p:nvPr/>
          </p:nvSpPr>
          <p:spPr bwMode="auto">
            <a:xfrm>
              <a:off x="2535" y="11342"/>
              <a:ext cx="58" cy="5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55"/>
                </a:cxn>
              </a:cxnLst>
              <a:rect l="0" t="0" r="r" b="b"/>
              <a:pathLst>
                <a:path w="58" h="55">
                  <a:moveTo>
                    <a:pt x="57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8" name="Freeform 104"/>
            <p:cNvSpPr>
              <a:spLocks/>
            </p:cNvSpPr>
            <p:nvPr/>
          </p:nvSpPr>
          <p:spPr bwMode="auto">
            <a:xfrm>
              <a:off x="2477" y="1124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69" name="Freeform 105"/>
            <p:cNvSpPr>
              <a:spLocks/>
            </p:cNvSpPr>
            <p:nvPr/>
          </p:nvSpPr>
          <p:spPr bwMode="auto">
            <a:xfrm>
              <a:off x="4665" y="8989"/>
              <a:ext cx="79" cy="79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9"/>
                </a:cxn>
              </a:cxnLst>
              <a:rect l="0" t="0" r="r" b="b"/>
              <a:pathLst>
                <a:path w="79" h="79">
                  <a:moveTo>
                    <a:pt x="79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0" name="Freeform 106"/>
            <p:cNvSpPr>
              <a:spLocks/>
            </p:cNvSpPr>
            <p:nvPr/>
          </p:nvSpPr>
          <p:spPr bwMode="auto">
            <a:xfrm>
              <a:off x="2477" y="11141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1" name="Freeform 107"/>
            <p:cNvSpPr>
              <a:spLocks/>
            </p:cNvSpPr>
            <p:nvPr/>
          </p:nvSpPr>
          <p:spPr bwMode="auto">
            <a:xfrm>
              <a:off x="4564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2" name="Freeform 108"/>
            <p:cNvSpPr>
              <a:spLocks/>
            </p:cNvSpPr>
            <p:nvPr/>
          </p:nvSpPr>
          <p:spPr bwMode="auto">
            <a:xfrm>
              <a:off x="2477" y="11057"/>
              <a:ext cx="99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9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3" name="Freeform 109"/>
            <p:cNvSpPr>
              <a:spLocks/>
            </p:cNvSpPr>
            <p:nvPr/>
          </p:nvSpPr>
          <p:spPr bwMode="auto">
            <a:xfrm>
              <a:off x="4288" y="8955"/>
              <a:ext cx="56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4" name="Freeform 110"/>
            <p:cNvSpPr>
              <a:spLocks/>
            </p:cNvSpPr>
            <p:nvPr/>
          </p:nvSpPr>
          <p:spPr bwMode="auto">
            <a:xfrm>
              <a:off x="4219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5" name="Freeform 111"/>
            <p:cNvSpPr>
              <a:spLocks/>
            </p:cNvSpPr>
            <p:nvPr/>
          </p:nvSpPr>
          <p:spPr bwMode="auto">
            <a:xfrm>
              <a:off x="4404" y="901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6" name="Freeform 112"/>
            <p:cNvSpPr>
              <a:spLocks/>
            </p:cNvSpPr>
            <p:nvPr/>
          </p:nvSpPr>
          <p:spPr bwMode="auto">
            <a:xfrm>
              <a:off x="4464" y="8955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7" name="Freeform 113"/>
            <p:cNvSpPr>
              <a:spLocks/>
            </p:cNvSpPr>
            <p:nvPr/>
          </p:nvSpPr>
          <p:spPr bwMode="auto">
            <a:xfrm>
              <a:off x="4404" y="8955"/>
              <a:ext cx="74" cy="7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1"/>
                </a:cxn>
              </a:cxnLst>
              <a:rect l="0" t="0" r="r" b="b"/>
              <a:pathLst>
                <a:path w="74" h="72">
                  <a:moveTo>
                    <a:pt x="74" y="0"/>
                  </a:moveTo>
                  <a:lnTo>
                    <a:pt x="0" y="7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8" name="Freeform 114"/>
            <p:cNvSpPr>
              <a:spLocks/>
            </p:cNvSpPr>
            <p:nvPr/>
          </p:nvSpPr>
          <p:spPr bwMode="auto">
            <a:xfrm>
              <a:off x="2861" y="8999"/>
              <a:ext cx="70" cy="69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69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79" name="Freeform 115"/>
            <p:cNvSpPr>
              <a:spLocks/>
            </p:cNvSpPr>
            <p:nvPr/>
          </p:nvSpPr>
          <p:spPr bwMode="auto">
            <a:xfrm>
              <a:off x="2763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0" name="Freeform 116"/>
            <p:cNvSpPr>
              <a:spLocks/>
            </p:cNvSpPr>
            <p:nvPr/>
          </p:nvSpPr>
          <p:spPr bwMode="auto">
            <a:xfrm>
              <a:off x="2662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1" name="Freeform 117"/>
            <p:cNvSpPr>
              <a:spLocks/>
            </p:cNvSpPr>
            <p:nvPr/>
          </p:nvSpPr>
          <p:spPr bwMode="auto">
            <a:xfrm>
              <a:off x="2561" y="895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2" name="Freeform 118"/>
            <p:cNvSpPr>
              <a:spLocks/>
            </p:cNvSpPr>
            <p:nvPr/>
          </p:nvSpPr>
          <p:spPr bwMode="auto">
            <a:xfrm>
              <a:off x="2477" y="8955"/>
              <a:ext cx="99" cy="96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5"/>
                </a:cxn>
              </a:cxnLst>
              <a:rect l="0" t="0" r="r" b="b"/>
              <a:pathLst>
                <a:path w="99" h="96">
                  <a:moveTo>
                    <a:pt x="98" y="0"/>
                  </a:moveTo>
                  <a:lnTo>
                    <a:pt x="0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3" name="Freeform 119"/>
            <p:cNvSpPr>
              <a:spLocks/>
            </p:cNvSpPr>
            <p:nvPr/>
          </p:nvSpPr>
          <p:spPr bwMode="auto">
            <a:xfrm>
              <a:off x="4689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4" name="Freeform 120"/>
            <p:cNvSpPr>
              <a:spLocks/>
            </p:cNvSpPr>
            <p:nvPr/>
          </p:nvSpPr>
          <p:spPr bwMode="auto">
            <a:xfrm>
              <a:off x="4588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5" name="Freeform 121"/>
            <p:cNvSpPr>
              <a:spLocks/>
            </p:cNvSpPr>
            <p:nvPr/>
          </p:nvSpPr>
          <p:spPr bwMode="auto">
            <a:xfrm>
              <a:off x="4487" y="89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6" name="Freeform 122"/>
            <p:cNvSpPr>
              <a:spLocks/>
            </p:cNvSpPr>
            <p:nvPr/>
          </p:nvSpPr>
          <p:spPr bwMode="auto">
            <a:xfrm>
              <a:off x="4404" y="8972"/>
              <a:ext cx="9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5"/>
                </a:cxn>
              </a:cxnLst>
              <a:rect l="0" t="0" r="r" b="b"/>
              <a:pathLst>
                <a:path w="98" h="96">
                  <a:moveTo>
                    <a:pt x="0" y="0"/>
                  </a:moveTo>
                  <a:lnTo>
                    <a:pt x="98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7" name="Freeform 123"/>
            <p:cNvSpPr>
              <a:spLocks/>
            </p:cNvSpPr>
            <p:nvPr/>
          </p:nvSpPr>
          <p:spPr bwMode="auto">
            <a:xfrm>
              <a:off x="5253" y="11220"/>
              <a:ext cx="57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9"/>
                </a:cxn>
              </a:cxnLst>
              <a:rect l="0" t="0" r="r" b="b"/>
              <a:pathLst>
                <a:path w="57" h="60">
                  <a:moveTo>
                    <a:pt x="0" y="0"/>
                  </a:moveTo>
                  <a:lnTo>
                    <a:pt x="57" y="5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8" name="Freeform 124"/>
            <p:cNvSpPr>
              <a:spLocks/>
            </p:cNvSpPr>
            <p:nvPr/>
          </p:nvSpPr>
          <p:spPr bwMode="auto">
            <a:xfrm>
              <a:off x="2885" y="8955"/>
              <a:ext cx="4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6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89" name="Freeform 125"/>
            <p:cNvSpPr>
              <a:spLocks/>
            </p:cNvSpPr>
            <p:nvPr/>
          </p:nvSpPr>
          <p:spPr bwMode="auto">
            <a:xfrm>
              <a:off x="5152" y="11220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0" name="Freeform 126"/>
            <p:cNvSpPr>
              <a:spLocks/>
            </p:cNvSpPr>
            <p:nvPr/>
          </p:nvSpPr>
          <p:spPr bwMode="auto">
            <a:xfrm>
              <a:off x="2784" y="89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1" name="Freeform 127"/>
            <p:cNvSpPr>
              <a:spLocks/>
            </p:cNvSpPr>
            <p:nvPr/>
          </p:nvSpPr>
          <p:spPr bwMode="auto">
            <a:xfrm>
              <a:off x="5051" y="11220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2" name="Freeform 128"/>
            <p:cNvSpPr>
              <a:spLocks/>
            </p:cNvSpPr>
            <p:nvPr/>
          </p:nvSpPr>
          <p:spPr bwMode="auto">
            <a:xfrm>
              <a:off x="268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3" name="Freeform 129"/>
            <p:cNvSpPr>
              <a:spLocks/>
            </p:cNvSpPr>
            <p:nvPr/>
          </p:nvSpPr>
          <p:spPr bwMode="auto">
            <a:xfrm>
              <a:off x="4972" y="11239"/>
              <a:ext cx="9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4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4" name="Freeform 130"/>
            <p:cNvSpPr>
              <a:spLocks/>
            </p:cNvSpPr>
            <p:nvPr/>
          </p:nvSpPr>
          <p:spPr bwMode="auto">
            <a:xfrm>
              <a:off x="258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5" name="Freeform 131"/>
            <p:cNvSpPr>
              <a:spLocks/>
            </p:cNvSpPr>
            <p:nvPr/>
          </p:nvSpPr>
          <p:spPr bwMode="auto">
            <a:xfrm>
              <a:off x="2485" y="8955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6" name="Freeform 132"/>
            <p:cNvSpPr>
              <a:spLocks/>
            </p:cNvSpPr>
            <p:nvPr/>
          </p:nvSpPr>
          <p:spPr bwMode="auto">
            <a:xfrm>
              <a:off x="2477" y="9049"/>
              <a:ext cx="22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9"/>
                </a:cxn>
              </a:cxnLst>
              <a:rect l="0" t="0" r="r" b="b"/>
              <a:pathLst>
                <a:path w="22" h="19">
                  <a:moveTo>
                    <a:pt x="0" y="0"/>
                  </a:moveTo>
                  <a:lnTo>
                    <a:pt x="21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7" name="Freeform 133"/>
            <p:cNvSpPr>
              <a:spLocks/>
            </p:cNvSpPr>
            <p:nvPr/>
          </p:nvSpPr>
          <p:spPr bwMode="auto">
            <a:xfrm>
              <a:off x="2585" y="11057"/>
              <a:ext cx="8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7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8" name="Freeform 134"/>
            <p:cNvSpPr>
              <a:spLocks/>
            </p:cNvSpPr>
            <p:nvPr/>
          </p:nvSpPr>
          <p:spPr bwMode="auto">
            <a:xfrm>
              <a:off x="2485" y="11057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599" name="Freeform 135"/>
            <p:cNvSpPr>
              <a:spLocks/>
            </p:cNvSpPr>
            <p:nvPr/>
          </p:nvSpPr>
          <p:spPr bwMode="auto">
            <a:xfrm>
              <a:off x="2477" y="11150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0" name="Freeform 136"/>
            <p:cNvSpPr>
              <a:spLocks/>
            </p:cNvSpPr>
            <p:nvPr/>
          </p:nvSpPr>
          <p:spPr bwMode="auto">
            <a:xfrm>
              <a:off x="2477" y="11251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1" name="Freeform 137"/>
            <p:cNvSpPr>
              <a:spLocks/>
            </p:cNvSpPr>
            <p:nvPr/>
          </p:nvSpPr>
          <p:spPr bwMode="auto">
            <a:xfrm>
              <a:off x="2477" y="11352"/>
              <a:ext cx="46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</a:cxnLst>
              <a:rect l="0" t="0" r="r" b="b"/>
              <a:pathLst>
                <a:path w="46" h="45">
                  <a:moveTo>
                    <a:pt x="0" y="0"/>
                  </a:moveTo>
                  <a:lnTo>
                    <a:pt x="45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2" name="Freeform 138"/>
            <p:cNvSpPr>
              <a:spLocks/>
            </p:cNvSpPr>
            <p:nvPr/>
          </p:nvSpPr>
          <p:spPr bwMode="auto">
            <a:xfrm>
              <a:off x="2768" y="13544"/>
              <a:ext cx="50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0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3" name="Freeform 139"/>
            <p:cNvSpPr>
              <a:spLocks/>
            </p:cNvSpPr>
            <p:nvPr/>
          </p:nvSpPr>
          <p:spPr bwMode="auto">
            <a:xfrm>
              <a:off x="2667" y="1354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4" name="Freeform 140"/>
            <p:cNvSpPr>
              <a:spLocks/>
            </p:cNvSpPr>
            <p:nvPr/>
          </p:nvSpPr>
          <p:spPr bwMode="auto">
            <a:xfrm>
              <a:off x="2566" y="13544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5" name="Freeform 141"/>
            <p:cNvSpPr>
              <a:spLocks/>
            </p:cNvSpPr>
            <p:nvPr/>
          </p:nvSpPr>
          <p:spPr bwMode="auto">
            <a:xfrm>
              <a:off x="2477" y="13554"/>
              <a:ext cx="104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3"/>
                </a:cxn>
              </a:cxnLst>
              <a:rect l="0" t="0" r="r" b="b"/>
              <a:pathLst>
                <a:path w="104" h="103">
                  <a:moveTo>
                    <a:pt x="0" y="0"/>
                  </a:moveTo>
                  <a:lnTo>
                    <a:pt x="103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6" name="Freeform 142"/>
            <p:cNvSpPr>
              <a:spLocks/>
            </p:cNvSpPr>
            <p:nvPr/>
          </p:nvSpPr>
          <p:spPr bwMode="auto">
            <a:xfrm>
              <a:off x="2477" y="13655"/>
              <a:ext cx="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2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7" name="Freeform 143"/>
            <p:cNvSpPr>
              <a:spLocks/>
            </p:cNvSpPr>
            <p:nvPr/>
          </p:nvSpPr>
          <p:spPr bwMode="auto">
            <a:xfrm>
              <a:off x="4077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8" name="Freeform 144"/>
            <p:cNvSpPr>
              <a:spLocks/>
            </p:cNvSpPr>
            <p:nvPr/>
          </p:nvSpPr>
          <p:spPr bwMode="auto">
            <a:xfrm>
              <a:off x="4008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09" name="Freeform 145"/>
            <p:cNvSpPr>
              <a:spLocks/>
            </p:cNvSpPr>
            <p:nvPr/>
          </p:nvSpPr>
          <p:spPr bwMode="auto">
            <a:xfrm>
              <a:off x="3866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0" name="Freeform 146"/>
            <p:cNvSpPr>
              <a:spLocks/>
            </p:cNvSpPr>
            <p:nvPr/>
          </p:nvSpPr>
          <p:spPr bwMode="auto">
            <a:xfrm>
              <a:off x="3797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1" name="Freeform 147"/>
            <p:cNvSpPr>
              <a:spLocks/>
            </p:cNvSpPr>
            <p:nvPr/>
          </p:nvSpPr>
          <p:spPr bwMode="auto">
            <a:xfrm>
              <a:off x="3658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2" name="Freeform 148"/>
            <p:cNvSpPr>
              <a:spLocks/>
            </p:cNvSpPr>
            <p:nvPr/>
          </p:nvSpPr>
          <p:spPr bwMode="auto">
            <a:xfrm>
              <a:off x="3586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3" name="Freeform 149"/>
            <p:cNvSpPr>
              <a:spLocks/>
            </p:cNvSpPr>
            <p:nvPr/>
          </p:nvSpPr>
          <p:spPr bwMode="auto">
            <a:xfrm>
              <a:off x="3446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4" name="Freeform 150"/>
            <p:cNvSpPr>
              <a:spLocks/>
            </p:cNvSpPr>
            <p:nvPr/>
          </p:nvSpPr>
          <p:spPr bwMode="auto">
            <a:xfrm>
              <a:off x="3377" y="8955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5" name="Freeform 151"/>
            <p:cNvSpPr>
              <a:spLocks/>
            </p:cNvSpPr>
            <p:nvPr/>
          </p:nvSpPr>
          <p:spPr bwMode="auto">
            <a:xfrm>
              <a:off x="3235" y="8955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6" name="Freeform 152"/>
            <p:cNvSpPr>
              <a:spLocks/>
            </p:cNvSpPr>
            <p:nvPr/>
          </p:nvSpPr>
          <p:spPr bwMode="auto">
            <a:xfrm>
              <a:off x="3166" y="8955"/>
              <a:ext cx="57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7" name="Freeform 153"/>
            <p:cNvSpPr>
              <a:spLocks/>
            </p:cNvSpPr>
            <p:nvPr/>
          </p:nvSpPr>
          <p:spPr bwMode="auto">
            <a:xfrm>
              <a:off x="2931" y="9011"/>
              <a:ext cx="147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2" y="0"/>
                </a:cxn>
              </a:cxnLst>
              <a:rect l="0" t="0" r="r" b="b"/>
              <a:pathLst>
                <a:path w="1473">
                  <a:moveTo>
                    <a:pt x="0" y="0"/>
                  </a:moveTo>
                  <a:lnTo>
                    <a:pt x="147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8" name="Freeform 154"/>
            <p:cNvSpPr>
              <a:spLocks/>
            </p:cNvSpPr>
            <p:nvPr/>
          </p:nvSpPr>
          <p:spPr bwMode="auto">
            <a:xfrm>
              <a:off x="2931" y="8955"/>
              <a:ext cx="18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08" y="0"/>
                </a:cxn>
              </a:cxnLst>
              <a:rect l="0" t="0" r="r" b="b"/>
              <a:pathLst>
                <a:path w="1808">
                  <a:moveTo>
                    <a:pt x="0" y="0"/>
                  </a:moveTo>
                  <a:lnTo>
                    <a:pt x="18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19" name="Rectangle 155"/>
            <p:cNvSpPr>
              <a:spLocks/>
            </p:cNvSpPr>
            <p:nvPr/>
          </p:nvSpPr>
          <p:spPr bwMode="auto">
            <a:xfrm>
              <a:off x="2477" y="8955"/>
              <a:ext cx="453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0" name="Freeform 156"/>
            <p:cNvSpPr>
              <a:spLocks/>
            </p:cNvSpPr>
            <p:nvPr/>
          </p:nvSpPr>
          <p:spPr bwMode="auto">
            <a:xfrm>
              <a:off x="7524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1" name="Freeform 157"/>
            <p:cNvSpPr>
              <a:spLocks/>
            </p:cNvSpPr>
            <p:nvPr/>
          </p:nvSpPr>
          <p:spPr bwMode="auto">
            <a:xfrm>
              <a:off x="7455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2" name="Freeform 158"/>
            <p:cNvSpPr>
              <a:spLocks/>
            </p:cNvSpPr>
            <p:nvPr/>
          </p:nvSpPr>
          <p:spPr bwMode="auto">
            <a:xfrm>
              <a:off x="7313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3" name="Freeform 159"/>
            <p:cNvSpPr>
              <a:spLocks/>
            </p:cNvSpPr>
            <p:nvPr/>
          </p:nvSpPr>
          <p:spPr bwMode="auto">
            <a:xfrm>
              <a:off x="7244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4" name="Freeform 160"/>
            <p:cNvSpPr>
              <a:spLocks/>
            </p:cNvSpPr>
            <p:nvPr/>
          </p:nvSpPr>
          <p:spPr bwMode="auto">
            <a:xfrm>
              <a:off x="7104" y="7142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5" name="Freeform 161"/>
            <p:cNvSpPr>
              <a:spLocks/>
            </p:cNvSpPr>
            <p:nvPr/>
          </p:nvSpPr>
          <p:spPr bwMode="auto">
            <a:xfrm>
              <a:off x="7033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6" name="Freeform 162"/>
            <p:cNvSpPr>
              <a:spLocks/>
            </p:cNvSpPr>
            <p:nvPr/>
          </p:nvSpPr>
          <p:spPr bwMode="auto">
            <a:xfrm>
              <a:off x="6893" y="7142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7" name="Freeform 163"/>
            <p:cNvSpPr>
              <a:spLocks/>
            </p:cNvSpPr>
            <p:nvPr/>
          </p:nvSpPr>
          <p:spPr bwMode="auto">
            <a:xfrm>
              <a:off x="6824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8" name="Freeform 164"/>
            <p:cNvSpPr>
              <a:spLocks/>
            </p:cNvSpPr>
            <p:nvPr/>
          </p:nvSpPr>
          <p:spPr bwMode="auto">
            <a:xfrm>
              <a:off x="6682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29" name="Freeform 165"/>
            <p:cNvSpPr>
              <a:spLocks/>
            </p:cNvSpPr>
            <p:nvPr/>
          </p:nvSpPr>
          <p:spPr bwMode="auto">
            <a:xfrm>
              <a:off x="6613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0" name="Freeform 166"/>
            <p:cNvSpPr>
              <a:spLocks/>
            </p:cNvSpPr>
            <p:nvPr/>
          </p:nvSpPr>
          <p:spPr bwMode="auto">
            <a:xfrm>
              <a:off x="6471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1" name="Freeform 167"/>
            <p:cNvSpPr>
              <a:spLocks/>
            </p:cNvSpPr>
            <p:nvPr/>
          </p:nvSpPr>
          <p:spPr bwMode="auto">
            <a:xfrm>
              <a:off x="6402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2" name="Freeform 168"/>
            <p:cNvSpPr>
              <a:spLocks/>
            </p:cNvSpPr>
            <p:nvPr/>
          </p:nvSpPr>
          <p:spPr bwMode="auto">
            <a:xfrm>
              <a:off x="6263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3" name="Freeform 169"/>
            <p:cNvSpPr>
              <a:spLocks/>
            </p:cNvSpPr>
            <p:nvPr/>
          </p:nvSpPr>
          <p:spPr bwMode="auto">
            <a:xfrm>
              <a:off x="6193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4" name="Freeform 170"/>
            <p:cNvSpPr>
              <a:spLocks/>
            </p:cNvSpPr>
            <p:nvPr/>
          </p:nvSpPr>
          <p:spPr bwMode="auto">
            <a:xfrm>
              <a:off x="6051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5" name="Freeform 171"/>
            <p:cNvSpPr>
              <a:spLocks/>
            </p:cNvSpPr>
            <p:nvPr/>
          </p:nvSpPr>
          <p:spPr bwMode="auto">
            <a:xfrm>
              <a:off x="5982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6" name="Freeform 172"/>
            <p:cNvSpPr>
              <a:spLocks/>
            </p:cNvSpPr>
            <p:nvPr/>
          </p:nvSpPr>
          <p:spPr bwMode="auto">
            <a:xfrm>
              <a:off x="5840" y="7142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7" name="Freeform 173"/>
            <p:cNvSpPr>
              <a:spLocks/>
            </p:cNvSpPr>
            <p:nvPr/>
          </p:nvSpPr>
          <p:spPr bwMode="auto">
            <a:xfrm>
              <a:off x="5771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8" name="Freeform 174"/>
            <p:cNvSpPr>
              <a:spLocks/>
            </p:cNvSpPr>
            <p:nvPr/>
          </p:nvSpPr>
          <p:spPr bwMode="auto">
            <a:xfrm>
              <a:off x="7663" y="9174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39" name="Freeform 175"/>
            <p:cNvSpPr>
              <a:spLocks/>
            </p:cNvSpPr>
            <p:nvPr/>
          </p:nvSpPr>
          <p:spPr bwMode="auto">
            <a:xfrm>
              <a:off x="7663" y="9243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0" name="Freeform 176"/>
            <p:cNvSpPr>
              <a:spLocks/>
            </p:cNvSpPr>
            <p:nvPr/>
          </p:nvSpPr>
          <p:spPr bwMode="auto">
            <a:xfrm>
              <a:off x="7663" y="9385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1" name="Freeform 177"/>
            <p:cNvSpPr>
              <a:spLocks/>
            </p:cNvSpPr>
            <p:nvPr/>
          </p:nvSpPr>
          <p:spPr bwMode="auto">
            <a:xfrm>
              <a:off x="7663" y="9454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2" name="Freeform 178"/>
            <p:cNvSpPr>
              <a:spLocks/>
            </p:cNvSpPr>
            <p:nvPr/>
          </p:nvSpPr>
          <p:spPr bwMode="auto">
            <a:xfrm>
              <a:off x="7531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3" name="Freeform 179"/>
            <p:cNvSpPr>
              <a:spLocks/>
            </p:cNvSpPr>
            <p:nvPr/>
          </p:nvSpPr>
          <p:spPr bwMode="auto">
            <a:xfrm>
              <a:off x="7462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4" name="Freeform 180"/>
            <p:cNvSpPr>
              <a:spLocks/>
            </p:cNvSpPr>
            <p:nvPr/>
          </p:nvSpPr>
          <p:spPr bwMode="auto">
            <a:xfrm>
              <a:off x="7323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5" name="Freeform 181"/>
            <p:cNvSpPr>
              <a:spLocks/>
            </p:cNvSpPr>
            <p:nvPr/>
          </p:nvSpPr>
          <p:spPr bwMode="auto">
            <a:xfrm>
              <a:off x="725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6" name="Freeform 182"/>
            <p:cNvSpPr>
              <a:spLocks/>
            </p:cNvSpPr>
            <p:nvPr/>
          </p:nvSpPr>
          <p:spPr bwMode="auto">
            <a:xfrm>
              <a:off x="7112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7" name="Freeform 183"/>
            <p:cNvSpPr>
              <a:spLocks/>
            </p:cNvSpPr>
            <p:nvPr/>
          </p:nvSpPr>
          <p:spPr bwMode="auto">
            <a:xfrm>
              <a:off x="7042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8" name="Freeform 184"/>
            <p:cNvSpPr>
              <a:spLocks/>
            </p:cNvSpPr>
            <p:nvPr/>
          </p:nvSpPr>
          <p:spPr bwMode="auto">
            <a:xfrm>
              <a:off x="690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49" name="Freeform 185"/>
            <p:cNvSpPr>
              <a:spLocks/>
            </p:cNvSpPr>
            <p:nvPr/>
          </p:nvSpPr>
          <p:spPr bwMode="auto">
            <a:xfrm>
              <a:off x="6831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0" name="Freeform 186"/>
            <p:cNvSpPr>
              <a:spLocks/>
            </p:cNvSpPr>
            <p:nvPr/>
          </p:nvSpPr>
          <p:spPr bwMode="auto">
            <a:xfrm>
              <a:off x="6692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1" name="Freeform 187"/>
            <p:cNvSpPr>
              <a:spLocks/>
            </p:cNvSpPr>
            <p:nvPr/>
          </p:nvSpPr>
          <p:spPr bwMode="auto">
            <a:xfrm>
              <a:off x="6620" y="9464"/>
              <a:ext cx="79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2" name="Freeform 188"/>
            <p:cNvSpPr>
              <a:spLocks/>
            </p:cNvSpPr>
            <p:nvPr/>
          </p:nvSpPr>
          <p:spPr bwMode="auto">
            <a:xfrm>
              <a:off x="6481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3" name="Freeform 189"/>
            <p:cNvSpPr>
              <a:spLocks/>
            </p:cNvSpPr>
            <p:nvPr/>
          </p:nvSpPr>
          <p:spPr bwMode="auto">
            <a:xfrm>
              <a:off x="6411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4" name="Freeform 190"/>
            <p:cNvSpPr>
              <a:spLocks/>
            </p:cNvSpPr>
            <p:nvPr/>
          </p:nvSpPr>
          <p:spPr bwMode="auto">
            <a:xfrm>
              <a:off x="6270" y="9464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5" name="Freeform 191"/>
            <p:cNvSpPr>
              <a:spLocks/>
            </p:cNvSpPr>
            <p:nvPr/>
          </p:nvSpPr>
          <p:spPr bwMode="auto">
            <a:xfrm>
              <a:off x="6200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6" name="Freeform 192"/>
            <p:cNvSpPr>
              <a:spLocks/>
            </p:cNvSpPr>
            <p:nvPr/>
          </p:nvSpPr>
          <p:spPr bwMode="auto">
            <a:xfrm>
              <a:off x="6061" y="9464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7" name="Freeform 193"/>
            <p:cNvSpPr>
              <a:spLocks/>
            </p:cNvSpPr>
            <p:nvPr/>
          </p:nvSpPr>
          <p:spPr bwMode="auto">
            <a:xfrm>
              <a:off x="5989" y="9464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8" name="Freeform 194"/>
            <p:cNvSpPr>
              <a:spLocks/>
            </p:cNvSpPr>
            <p:nvPr/>
          </p:nvSpPr>
          <p:spPr bwMode="auto">
            <a:xfrm>
              <a:off x="5879" y="9493"/>
              <a:ext cx="26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8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lnTo>
                    <a:pt x="26" y="2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59" name="Freeform 195"/>
            <p:cNvSpPr>
              <a:spLocks/>
            </p:cNvSpPr>
            <p:nvPr/>
          </p:nvSpPr>
          <p:spPr bwMode="auto">
            <a:xfrm>
              <a:off x="5879" y="9522"/>
              <a:ext cx="7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5" y="0"/>
                </a:cxn>
              </a:cxnLst>
              <a:rect l="0" t="0" r="r" b="b"/>
              <a:pathLst>
                <a:path w="765">
                  <a:moveTo>
                    <a:pt x="0" y="0"/>
                  </a:moveTo>
                  <a:lnTo>
                    <a:pt x="7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0" name="Freeform 196"/>
            <p:cNvSpPr>
              <a:spLocks/>
            </p:cNvSpPr>
            <p:nvPr/>
          </p:nvSpPr>
          <p:spPr bwMode="auto">
            <a:xfrm>
              <a:off x="6699" y="9522"/>
              <a:ext cx="11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8" y="0"/>
                </a:cxn>
              </a:cxnLst>
              <a:rect l="0" t="0" r="r" b="b"/>
              <a:pathLst>
                <a:path w="1108">
                  <a:moveTo>
                    <a:pt x="0" y="0"/>
                  </a:moveTo>
                  <a:lnTo>
                    <a:pt x="11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1" name="Freeform 197"/>
            <p:cNvSpPr>
              <a:spLocks/>
            </p:cNvSpPr>
            <p:nvPr/>
          </p:nvSpPr>
          <p:spPr bwMode="auto">
            <a:xfrm>
              <a:off x="5879" y="9464"/>
              <a:ext cx="17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84" y="0"/>
                </a:cxn>
              </a:cxnLst>
              <a:rect l="0" t="0" r="r" b="b"/>
              <a:pathLst>
                <a:path w="1784">
                  <a:moveTo>
                    <a:pt x="0" y="0"/>
                  </a:moveTo>
                  <a:lnTo>
                    <a:pt x="178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2" name="Freeform 198"/>
            <p:cNvSpPr>
              <a:spLocks/>
            </p:cNvSpPr>
            <p:nvPr/>
          </p:nvSpPr>
          <p:spPr bwMode="auto">
            <a:xfrm>
              <a:off x="6699" y="9522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3" name="Freeform 199"/>
            <p:cNvSpPr>
              <a:spLocks/>
            </p:cNvSpPr>
            <p:nvPr/>
          </p:nvSpPr>
          <p:spPr bwMode="auto">
            <a:xfrm>
              <a:off x="6644" y="9522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4" name="Freeform 200"/>
            <p:cNvSpPr>
              <a:spLocks/>
            </p:cNvSpPr>
            <p:nvPr/>
          </p:nvSpPr>
          <p:spPr bwMode="auto">
            <a:xfrm>
              <a:off x="7697" y="9068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5" name="Freeform 201"/>
            <p:cNvSpPr>
              <a:spLocks/>
            </p:cNvSpPr>
            <p:nvPr/>
          </p:nvSpPr>
          <p:spPr bwMode="auto">
            <a:xfrm>
              <a:off x="9230" y="7156"/>
              <a:ext cx="0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3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6" name="Freeform 202"/>
            <p:cNvSpPr>
              <a:spLocks/>
            </p:cNvSpPr>
            <p:nvPr/>
          </p:nvSpPr>
          <p:spPr bwMode="auto">
            <a:xfrm>
              <a:off x="9230" y="7243"/>
              <a:ext cx="0" cy="1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82"/>
                </a:cxn>
              </a:cxnLst>
              <a:rect l="0" t="0" r="r" b="b"/>
              <a:pathLst>
                <a:path h="1182">
                  <a:moveTo>
                    <a:pt x="0" y="0"/>
                  </a:moveTo>
                  <a:lnTo>
                    <a:pt x="0" y="118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7" name="Freeform 203"/>
            <p:cNvSpPr>
              <a:spLocks/>
            </p:cNvSpPr>
            <p:nvPr/>
          </p:nvSpPr>
          <p:spPr bwMode="auto">
            <a:xfrm>
              <a:off x="9074" y="6881"/>
              <a:ext cx="0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8" name="Freeform 204"/>
            <p:cNvSpPr>
              <a:spLocks/>
            </p:cNvSpPr>
            <p:nvPr/>
          </p:nvSpPr>
          <p:spPr bwMode="auto">
            <a:xfrm>
              <a:off x="9074" y="6931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69" name="Freeform 205"/>
            <p:cNvSpPr>
              <a:spLocks/>
            </p:cNvSpPr>
            <p:nvPr/>
          </p:nvSpPr>
          <p:spPr bwMode="auto">
            <a:xfrm>
              <a:off x="9074" y="8644"/>
              <a:ext cx="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0" name="Freeform 206"/>
            <p:cNvSpPr>
              <a:spLocks/>
            </p:cNvSpPr>
            <p:nvPr/>
          </p:nvSpPr>
          <p:spPr bwMode="auto">
            <a:xfrm>
              <a:off x="8918" y="6691"/>
              <a:ext cx="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</a:cxnLst>
              <a:rect l="0" t="0" r="r" b="b"/>
              <a:pathLst>
                <a:path h="41">
                  <a:moveTo>
                    <a:pt x="0" y="0"/>
                  </a:move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1" name="Freeform 207"/>
            <p:cNvSpPr>
              <a:spLocks/>
            </p:cNvSpPr>
            <p:nvPr/>
          </p:nvSpPr>
          <p:spPr bwMode="auto">
            <a:xfrm>
              <a:off x="8918" y="6775"/>
              <a:ext cx="0" cy="2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15"/>
                </a:cxn>
              </a:cxnLst>
              <a:rect l="0" t="0" r="r" b="b"/>
              <a:pathLst>
                <a:path h="2116">
                  <a:moveTo>
                    <a:pt x="0" y="0"/>
                  </a:moveTo>
                  <a:lnTo>
                    <a:pt x="0" y="211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2" name="Freeform 208"/>
            <p:cNvSpPr>
              <a:spLocks/>
            </p:cNvSpPr>
            <p:nvPr/>
          </p:nvSpPr>
          <p:spPr bwMode="auto">
            <a:xfrm>
              <a:off x="8762" y="6230"/>
              <a:ext cx="0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"/>
                </a:cxn>
              </a:cxnLst>
              <a:rect l="0" t="0" r="r" b="b"/>
              <a:pathLst>
                <a:path h="34">
                  <a:moveTo>
                    <a:pt x="0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3" name="Freeform 209"/>
            <p:cNvSpPr>
              <a:spLocks/>
            </p:cNvSpPr>
            <p:nvPr/>
          </p:nvSpPr>
          <p:spPr bwMode="auto">
            <a:xfrm>
              <a:off x="8762" y="6307"/>
              <a:ext cx="0" cy="25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90"/>
                </a:cxn>
              </a:cxnLst>
              <a:rect l="0" t="0" r="r" b="b"/>
              <a:pathLst>
                <a:path h="2591">
                  <a:moveTo>
                    <a:pt x="0" y="0"/>
                  </a:moveTo>
                  <a:lnTo>
                    <a:pt x="0" y="259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4" name="Freeform 210"/>
            <p:cNvSpPr>
              <a:spLocks/>
            </p:cNvSpPr>
            <p:nvPr/>
          </p:nvSpPr>
          <p:spPr bwMode="auto">
            <a:xfrm>
              <a:off x="8688" y="6307"/>
              <a:ext cx="3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>
                  <a:moveTo>
                    <a:pt x="0" y="0"/>
                  </a:moveTo>
                  <a:lnTo>
                    <a:pt x="3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5" name="Freeform 211"/>
            <p:cNvSpPr>
              <a:spLocks/>
            </p:cNvSpPr>
            <p:nvPr/>
          </p:nvSpPr>
          <p:spPr bwMode="auto">
            <a:xfrm>
              <a:off x="8762" y="6307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6" name="Freeform 212"/>
            <p:cNvSpPr>
              <a:spLocks/>
            </p:cNvSpPr>
            <p:nvPr/>
          </p:nvSpPr>
          <p:spPr bwMode="auto">
            <a:xfrm>
              <a:off x="8606" y="6362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7" name="Freeform 213"/>
            <p:cNvSpPr>
              <a:spLocks/>
            </p:cNvSpPr>
            <p:nvPr/>
          </p:nvSpPr>
          <p:spPr bwMode="auto">
            <a:xfrm>
              <a:off x="8606" y="6463"/>
              <a:ext cx="0" cy="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34"/>
                </a:cxn>
              </a:cxnLst>
              <a:rect l="0" t="0" r="r" b="b"/>
              <a:pathLst>
                <a:path h="2435">
                  <a:moveTo>
                    <a:pt x="0" y="0"/>
                  </a:moveTo>
                  <a:lnTo>
                    <a:pt x="0" y="243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8" name="Freeform 214"/>
            <p:cNvSpPr>
              <a:spLocks/>
            </p:cNvSpPr>
            <p:nvPr/>
          </p:nvSpPr>
          <p:spPr bwMode="auto">
            <a:xfrm>
              <a:off x="8450" y="6408"/>
              <a:ext cx="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1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79" name="Freeform 215"/>
            <p:cNvSpPr>
              <a:spLocks/>
            </p:cNvSpPr>
            <p:nvPr/>
          </p:nvSpPr>
          <p:spPr bwMode="auto">
            <a:xfrm>
              <a:off x="8450" y="6463"/>
              <a:ext cx="0" cy="2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34"/>
                </a:cxn>
              </a:cxnLst>
              <a:rect l="0" t="0" r="r" b="b"/>
              <a:pathLst>
                <a:path h="2435">
                  <a:moveTo>
                    <a:pt x="0" y="0"/>
                  </a:moveTo>
                  <a:lnTo>
                    <a:pt x="0" y="243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0" name="Freeform 216"/>
            <p:cNvSpPr>
              <a:spLocks/>
            </p:cNvSpPr>
            <p:nvPr/>
          </p:nvSpPr>
          <p:spPr bwMode="auto">
            <a:xfrm>
              <a:off x="8400" y="6463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1" name="Freeform 217"/>
            <p:cNvSpPr>
              <a:spLocks/>
            </p:cNvSpPr>
            <p:nvPr/>
          </p:nvSpPr>
          <p:spPr bwMode="auto">
            <a:xfrm>
              <a:off x="8450" y="6463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2" name="Freeform 218"/>
            <p:cNvSpPr>
              <a:spLocks/>
            </p:cNvSpPr>
            <p:nvPr/>
          </p:nvSpPr>
          <p:spPr bwMode="auto">
            <a:xfrm>
              <a:off x="8400" y="6619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3" name="Freeform 219"/>
            <p:cNvSpPr>
              <a:spLocks/>
            </p:cNvSpPr>
            <p:nvPr/>
          </p:nvSpPr>
          <p:spPr bwMode="auto">
            <a:xfrm>
              <a:off x="8450" y="6619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4" name="Freeform 220"/>
            <p:cNvSpPr>
              <a:spLocks/>
            </p:cNvSpPr>
            <p:nvPr/>
          </p:nvSpPr>
          <p:spPr bwMode="auto">
            <a:xfrm>
              <a:off x="8400" y="677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5" name="Freeform 221"/>
            <p:cNvSpPr>
              <a:spLocks/>
            </p:cNvSpPr>
            <p:nvPr/>
          </p:nvSpPr>
          <p:spPr bwMode="auto">
            <a:xfrm>
              <a:off x="8450" y="6775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6" name="Freeform 222"/>
            <p:cNvSpPr>
              <a:spLocks/>
            </p:cNvSpPr>
            <p:nvPr/>
          </p:nvSpPr>
          <p:spPr bwMode="auto">
            <a:xfrm>
              <a:off x="8918" y="6775"/>
              <a:ext cx="7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</a:cxnLst>
              <a:rect l="0" t="0" r="r" b="b"/>
              <a:pathLst>
                <a:path w="77">
                  <a:moveTo>
                    <a:pt x="0" y="0"/>
                  </a:moveTo>
                  <a:lnTo>
                    <a:pt x="7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7" name="Freeform 223"/>
            <p:cNvSpPr>
              <a:spLocks/>
            </p:cNvSpPr>
            <p:nvPr/>
          </p:nvSpPr>
          <p:spPr bwMode="auto">
            <a:xfrm>
              <a:off x="8371" y="6931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8" name="Freeform 224"/>
            <p:cNvSpPr>
              <a:spLocks/>
            </p:cNvSpPr>
            <p:nvPr/>
          </p:nvSpPr>
          <p:spPr bwMode="auto">
            <a:xfrm>
              <a:off x="8450" y="6931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89" name="Freeform 225"/>
            <p:cNvSpPr>
              <a:spLocks/>
            </p:cNvSpPr>
            <p:nvPr/>
          </p:nvSpPr>
          <p:spPr bwMode="auto">
            <a:xfrm>
              <a:off x="9074" y="6931"/>
              <a:ext cx="3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</a:cxnLst>
              <a:rect l="0" t="0" r="r" b="b"/>
              <a:pathLst>
                <a:path w="33">
                  <a:moveTo>
                    <a:pt x="0" y="0"/>
                  </a:moveTo>
                  <a:lnTo>
                    <a:pt x="3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0" name="Freeform 226"/>
            <p:cNvSpPr>
              <a:spLocks/>
            </p:cNvSpPr>
            <p:nvPr/>
          </p:nvSpPr>
          <p:spPr bwMode="auto">
            <a:xfrm>
              <a:off x="8294" y="7087"/>
              <a:ext cx="0" cy="18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11"/>
                </a:cxn>
              </a:cxnLst>
              <a:rect l="0" t="0" r="r" b="b"/>
              <a:pathLst>
                <a:path h="1811">
                  <a:moveTo>
                    <a:pt x="0" y="0"/>
                  </a:moveTo>
                  <a:lnTo>
                    <a:pt x="0" y="181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1" name="Freeform 227"/>
            <p:cNvSpPr>
              <a:spLocks/>
            </p:cNvSpPr>
            <p:nvPr/>
          </p:nvSpPr>
          <p:spPr bwMode="auto">
            <a:xfrm>
              <a:off x="8294" y="7087"/>
              <a:ext cx="89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</a:cxnLst>
              <a:rect l="0" t="0" r="r" b="b"/>
              <a:pathLst>
                <a:path w="893">
                  <a:moveTo>
                    <a:pt x="0" y="0"/>
                  </a:moveTo>
                  <a:lnTo>
                    <a:pt x="89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2" name="Freeform 228"/>
            <p:cNvSpPr>
              <a:spLocks/>
            </p:cNvSpPr>
            <p:nvPr/>
          </p:nvSpPr>
          <p:spPr bwMode="auto">
            <a:xfrm>
              <a:off x="8138" y="7243"/>
              <a:ext cx="0" cy="16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55"/>
                </a:cxn>
              </a:cxnLst>
              <a:rect l="0" t="0" r="r" b="b"/>
              <a:pathLst>
                <a:path h="1655">
                  <a:moveTo>
                    <a:pt x="0" y="0"/>
                  </a:moveTo>
                  <a:lnTo>
                    <a:pt x="0" y="165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3" name="Freeform 229"/>
            <p:cNvSpPr>
              <a:spLocks/>
            </p:cNvSpPr>
            <p:nvPr/>
          </p:nvSpPr>
          <p:spPr bwMode="auto">
            <a:xfrm>
              <a:off x="8138" y="7243"/>
              <a:ext cx="104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48" y="0"/>
                </a:cxn>
              </a:cxnLst>
              <a:rect l="0" t="0" r="r" b="b"/>
              <a:pathLst>
                <a:path w="1049">
                  <a:moveTo>
                    <a:pt x="0" y="0"/>
                  </a:moveTo>
                  <a:lnTo>
                    <a:pt x="104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4" name="Freeform 230"/>
            <p:cNvSpPr>
              <a:spLocks/>
            </p:cNvSpPr>
            <p:nvPr/>
          </p:nvSpPr>
          <p:spPr bwMode="auto">
            <a:xfrm>
              <a:off x="9230" y="7243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5" name="Freeform 231"/>
            <p:cNvSpPr>
              <a:spLocks/>
            </p:cNvSpPr>
            <p:nvPr/>
          </p:nvSpPr>
          <p:spPr bwMode="auto">
            <a:xfrm>
              <a:off x="7982" y="7298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6" name="Freeform 232"/>
            <p:cNvSpPr>
              <a:spLocks/>
            </p:cNvSpPr>
            <p:nvPr/>
          </p:nvSpPr>
          <p:spPr bwMode="auto">
            <a:xfrm>
              <a:off x="7982" y="7399"/>
              <a:ext cx="0" cy="14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9"/>
                </a:cxn>
              </a:cxnLst>
              <a:rect l="0" t="0" r="r" b="b"/>
              <a:pathLst>
                <a:path h="1499">
                  <a:moveTo>
                    <a:pt x="0" y="0"/>
                  </a:moveTo>
                  <a:lnTo>
                    <a:pt x="0" y="149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7" name="Freeform 233"/>
            <p:cNvSpPr>
              <a:spLocks/>
            </p:cNvSpPr>
            <p:nvPr/>
          </p:nvSpPr>
          <p:spPr bwMode="auto">
            <a:xfrm>
              <a:off x="7834" y="7399"/>
              <a:ext cx="148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0"/>
                </a:cxn>
              </a:cxnLst>
              <a:rect l="0" t="0" r="r" b="b"/>
              <a:pathLst>
                <a:path w="1480">
                  <a:moveTo>
                    <a:pt x="0" y="0"/>
                  </a:moveTo>
                  <a:lnTo>
                    <a:pt x="14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8" name="Freeform 234"/>
            <p:cNvSpPr>
              <a:spLocks/>
            </p:cNvSpPr>
            <p:nvPr/>
          </p:nvSpPr>
          <p:spPr bwMode="auto">
            <a:xfrm>
              <a:off x="7834" y="7555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699" name="Freeform 235"/>
            <p:cNvSpPr>
              <a:spLocks/>
            </p:cNvSpPr>
            <p:nvPr/>
          </p:nvSpPr>
          <p:spPr bwMode="auto">
            <a:xfrm>
              <a:off x="7834" y="7711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0" name="Freeform 236"/>
            <p:cNvSpPr>
              <a:spLocks/>
            </p:cNvSpPr>
            <p:nvPr/>
          </p:nvSpPr>
          <p:spPr bwMode="auto">
            <a:xfrm>
              <a:off x="7834" y="7866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1" name="Freeform 237"/>
            <p:cNvSpPr>
              <a:spLocks/>
            </p:cNvSpPr>
            <p:nvPr/>
          </p:nvSpPr>
          <p:spPr bwMode="auto">
            <a:xfrm>
              <a:off x="7834" y="8022"/>
              <a:ext cx="1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8" y="0"/>
                </a:cxn>
              </a:cxnLst>
              <a:rect l="0" t="0" r="r" b="b"/>
              <a:pathLst>
                <a:path w="1508">
                  <a:moveTo>
                    <a:pt x="0" y="0"/>
                  </a:moveTo>
                  <a:lnTo>
                    <a:pt x="1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2" name="Freeform 238"/>
            <p:cNvSpPr>
              <a:spLocks/>
            </p:cNvSpPr>
            <p:nvPr/>
          </p:nvSpPr>
          <p:spPr bwMode="auto">
            <a:xfrm>
              <a:off x="7834" y="8178"/>
              <a:ext cx="148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0"/>
                </a:cxn>
              </a:cxnLst>
              <a:rect l="0" t="0" r="r" b="b"/>
              <a:pathLst>
                <a:path w="1480">
                  <a:moveTo>
                    <a:pt x="0" y="0"/>
                  </a:moveTo>
                  <a:lnTo>
                    <a:pt x="14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3" name="Freeform 239"/>
            <p:cNvSpPr>
              <a:spLocks/>
            </p:cNvSpPr>
            <p:nvPr/>
          </p:nvSpPr>
          <p:spPr bwMode="auto">
            <a:xfrm>
              <a:off x="7834" y="8334"/>
              <a:ext cx="1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52" y="0"/>
                </a:cxn>
              </a:cxnLst>
              <a:rect l="0" t="0" r="r" b="b"/>
              <a:pathLst>
                <a:path w="1353">
                  <a:moveTo>
                    <a:pt x="0" y="0"/>
                  </a:moveTo>
                  <a:lnTo>
                    <a:pt x="13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4" name="Freeform 240"/>
            <p:cNvSpPr>
              <a:spLocks/>
            </p:cNvSpPr>
            <p:nvPr/>
          </p:nvSpPr>
          <p:spPr bwMode="auto">
            <a:xfrm>
              <a:off x="9230" y="8334"/>
              <a:ext cx="3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5" name="Freeform 241"/>
            <p:cNvSpPr>
              <a:spLocks/>
            </p:cNvSpPr>
            <p:nvPr/>
          </p:nvSpPr>
          <p:spPr bwMode="auto">
            <a:xfrm>
              <a:off x="7834" y="8488"/>
              <a:ext cx="1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52" y="0"/>
                </a:cxn>
              </a:cxnLst>
              <a:rect l="0" t="0" r="r" b="b"/>
              <a:pathLst>
                <a:path w="1353">
                  <a:moveTo>
                    <a:pt x="0" y="0"/>
                  </a:moveTo>
                  <a:lnTo>
                    <a:pt x="13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6" name="Freeform 242"/>
            <p:cNvSpPr>
              <a:spLocks/>
            </p:cNvSpPr>
            <p:nvPr/>
          </p:nvSpPr>
          <p:spPr bwMode="auto">
            <a:xfrm>
              <a:off x="7834" y="8644"/>
              <a:ext cx="119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6" y="0"/>
                </a:cxn>
              </a:cxnLst>
              <a:rect l="0" t="0" r="r" b="b"/>
              <a:pathLst>
                <a:path w="1197">
                  <a:moveTo>
                    <a:pt x="0" y="0"/>
                  </a:moveTo>
                  <a:lnTo>
                    <a:pt x="119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7" name="Freeform 243"/>
            <p:cNvSpPr>
              <a:spLocks/>
            </p:cNvSpPr>
            <p:nvPr/>
          </p:nvSpPr>
          <p:spPr bwMode="auto">
            <a:xfrm>
              <a:off x="9074" y="8644"/>
              <a:ext cx="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8" name="Freeform 244"/>
            <p:cNvSpPr>
              <a:spLocks/>
            </p:cNvSpPr>
            <p:nvPr/>
          </p:nvSpPr>
          <p:spPr bwMode="auto">
            <a:xfrm>
              <a:off x="7834" y="8800"/>
              <a:ext cx="10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41" y="0"/>
                </a:cxn>
              </a:cxnLst>
              <a:rect l="0" t="0" r="r" b="b"/>
              <a:pathLst>
                <a:path w="1041">
                  <a:moveTo>
                    <a:pt x="0" y="0"/>
                  </a:moveTo>
                  <a:lnTo>
                    <a:pt x="104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09" name="Freeform 245"/>
            <p:cNvSpPr>
              <a:spLocks/>
            </p:cNvSpPr>
            <p:nvPr/>
          </p:nvSpPr>
          <p:spPr bwMode="auto">
            <a:xfrm>
              <a:off x="8918" y="8800"/>
              <a:ext cx="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0"/>
                </a:cxn>
              </a:cxnLst>
              <a:rect l="0" t="0" r="r" b="b"/>
              <a:pathLst>
                <a:path w="79">
                  <a:moveTo>
                    <a:pt x="0" y="0"/>
                  </a:moveTo>
                  <a:lnTo>
                    <a:pt x="7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0" name="Freeform 246"/>
            <p:cNvSpPr>
              <a:spLocks/>
            </p:cNvSpPr>
            <p:nvPr/>
          </p:nvSpPr>
          <p:spPr bwMode="auto">
            <a:xfrm>
              <a:off x="8357" y="6413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1" name="Freeform 247"/>
            <p:cNvSpPr>
              <a:spLocks/>
            </p:cNvSpPr>
            <p:nvPr/>
          </p:nvSpPr>
          <p:spPr bwMode="auto">
            <a:xfrm>
              <a:off x="8342" y="6600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2" name="Freeform 248"/>
            <p:cNvSpPr>
              <a:spLocks/>
            </p:cNvSpPr>
            <p:nvPr/>
          </p:nvSpPr>
          <p:spPr bwMode="auto">
            <a:xfrm>
              <a:off x="8342" y="6799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3" name="Freeform 249"/>
            <p:cNvSpPr>
              <a:spLocks/>
            </p:cNvSpPr>
            <p:nvPr/>
          </p:nvSpPr>
          <p:spPr bwMode="auto">
            <a:xfrm>
              <a:off x="8213" y="6869"/>
              <a:ext cx="129" cy="1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9" y="129"/>
                </a:cxn>
              </a:cxnLst>
              <a:rect l="0" t="0" r="r" b="b"/>
              <a:pathLst>
                <a:path w="129" h="129">
                  <a:moveTo>
                    <a:pt x="0" y="0"/>
                  </a:moveTo>
                  <a:lnTo>
                    <a:pt x="129" y="12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4" name="Freeform 250"/>
            <p:cNvSpPr>
              <a:spLocks/>
            </p:cNvSpPr>
            <p:nvPr/>
          </p:nvSpPr>
          <p:spPr bwMode="auto">
            <a:xfrm>
              <a:off x="8143" y="7001"/>
              <a:ext cx="120" cy="1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9"/>
                </a:cxn>
              </a:cxnLst>
              <a:rect l="0" t="0" r="r" b="b"/>
              <a:pathLst>
                <a:path w="120" h="119">
                  <a:moveTo>
                    <a:pt x="0" y="0"/>
                  </a:moveTo>
                  <a:lnTo>
                    <a:pt x="119" y="11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5" name="Freeform 251"/>
            <p:cNvSpPr>
              <a:spLocks/>
            </p:cNvSpPr>
            <p:nvPr/>
          </p:nvSpPr>
          <p:spPr bwMode="auto">
            <a:xfrm>
              <a:off x="8035" y="7092"/>
              <a:ext cx="123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3" h="124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6" name="Freeform 252"/>
            <p:cNvSpPr>
              <a:spLocks/>
            </p:cNvSpPr>
            <p:nvPr/>
          </p:nvSpPr>
          <p:spPr bwMode="auto">
            <a:xfrm>
              <a:off x="7882" y="7140"/>
              <a:ext cx="1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3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lnTo>
                    <a:pt x="143" y="1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7" name="Freeform 253"/>
            <p:cNvSpPr>
              <a:spLocks/>
            </p:cNvSpPr>
            <p:nvPr/>
          </p:nvSpPr>
          <p:spPr bwMode="auto">
            <a:xfrm>
              <a:off x="7685" y="7142"/>
              <a:ext cx="175" cy="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5" y="175"/>
                </a:cxn>
              </a:cxnLst>
              <a:rect l="0" t="0" r="r" b="b"/>
              <a:pathLst>
                <a:path w="175" h="175">
                  <a:moveTo>
                    <a:pt x="0" y="0"/>
                  </a:moveTo>
                  <a:lnTo>
                    <a:pt x="175" y="17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8" name="Freeform 254"/>
            <p:cNvSpPr>
              <a:spLocks/>
            </p:cNvSpPr>
            <p:nvPr/>
          </p:nvSpPr>
          <p:spPr bwMode="auto">
            <a:xfrm>
              <a:off x="7663" y="7322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19" name="Freeform 255"/>
            <p:cNvSpPr>
              <a:spLocks/>
            </p:cNvSpPr>
            <p:nvPr/>
          </p:nvSpPr>
          <p:spPr bwMode="auto">
            <a:xfrm>
              <a:off x="7663" y="7521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0" name="Freeform 256"/>
            <p:cNvSpPr>
              <a:spLocks/>
            </p:cNvSpPr>
            <p:nvPr/>
          </p:nvSpPr>
          <p:spPr bwMode="auto">
            <a:xfrm>
              <a:off x="7663" y="7723"/>
              <a:ext cx="106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</a:cxnLst>
              <a:rect l="0" t="0" r="r" b="b"/>
              <a:pathLst>
                <a:path w="106" h="105">
                  <a:moveTo>
                    <a:pt x="0" y="0"/>
                  </a:moveTo>
                  <a:lnTo>
                    <a:pt x="105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1" name="Freeform 257"/>
            <p:cNvSpPr>
              <a:spLocks/>
            </p:cNvSpPr>
            <p:nvPr/>
          </p:nvSpPr>
          <p:spPr bwMode="auto">
            <a:xfrm>
              <a:off x="8239" y="8898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2" name="Freeform 258"/>
            <p:cNvSpPr>
              <a:spLocks/>
            </p:cNvSpPr>
            <p:nvPr/>
          </p:nvSpPr>
          <p:spPr bwMode="auto">
            <a:xfrm>
              <a:off x="8038" y="8898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3" name="Freeform 259"/>
            <p:cNvSpPr>
              <a:spLocks/>
            </p:cNvSpPr>
            <p:nvPr/>
          </p:nvSpPr>
          <p:spPr bwMode="auto">
            <a:xfrm>
              <a:off x="7673" y="8735"/>
              <a:ext cx="161" cy="1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158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160" y="15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4" name="Freeform 260"/>
            <p:cNvSpPr>
              <a:spLocks/>
            </p:cNvSpPr>
            <p:nvPr/>
          </p:nvSpPr>
          <p:spPr bwMode="auto">
            <a:xfrm>
              <a:off x="7838" y="8898"/>
              <a:ext cx="164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3" y="165"/>
                </a:cxn>
              </a:cxnLst>
              <a:rect l="0" t="0" r="r" b="b"/>
              <a:pathLst>
                <a:path w="164" h="165">
                  <a:moveTo>
                    <a:pt x="0" y="0"/>
                  </a:moveTo>
                  <a:lnTo>
                    <a:pt x="163" y="16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5" name="Freeform 261"/>
            <p:cNvSpPr>
              <a:spLocks/>
            </p:cNvSpPr>
            <p:nvPr/>
          </p:nvSpPr>
          <p:spPr bwMode="auto">
            <a:xfrm>
              <a:off x="7663" y="8924"/>
              <a:ext cx="1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143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lnTo>
                    <a:pt x="143" y="14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6" name="Freeform 262"/>
            <p:cNvSpPr>
              <a:spLocks/>
            </p:cNvSpPr>
            <p:nvPr/>
          </p:nvSpPr>
          <p:spPr bwMode="auto">
            <a:xfrm>
              <a:off x="8263" y="642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7" name="Freeform 263"/>
            <p:cNvSpPr>
              <a:spLocks/>
            </p:cNvSpPr>
            <p:nvPr/>
          </p:nvSpPr>
          <p:spPr bwMode="auto">
            <a:xfrm>
              <a:off x="8289" y="6446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8" name="Freeform 264"/>
            <p:cNvSpPr>
              <a:spLocks/>
            </p:cNvSpPr>
            <p:nvPr/>
          </p:nvSpPr>
          <p:spPr bwMode="auto">
            <a:xfrm>
              <a:off x="8342" y="6499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29" name="Freeform 265"/>
            <p:cNvSpPr>
              <a:spLocks/>
            </p:cNvSpPr>
            <p:nvPr/>
          </p:nvSpPr>
          <p:spPr bwMode="auto">
            <a:xfrm>
              <a:off x="8364" y="6720"/>
              <a:ext cx="36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5"/>
                </a:cxn>
              </a:cxnLst>
              <a:rect l="0" t="0" r="r" b="b"/>
              <a:pathLst>
                <a:path w="36" h="36">
                  <a:moveTo>
                    <a:pt x="0" y="0"/>
                  </a:moveTo>
                  <a:lnTo>
                    <a:pt x="35" y="35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0" name="Freeform 266"/>
            <p:cNvSpPr>
              <a:spLocks/>
            </p:cNvSpPr>
            <p:nvPr/>
          </p:nvSpPr>
          <p:spPr bwMode="auto">
            <a:xfrm>
              <a:off x="8263" y="6821"/>
              <a:ext cx="108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7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107" y="10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1" name="Freeform 267"/>
            <p:cNvSpPr>
              <a:spLocks/>
            </p:cNvSpPr>
            <p:nvPr/>
          </p:nvSpPr>
          <p:spPr bwMode="auto">
            <a:xfrm>
              <a:off x="8182" y="6941"/>
              <a:ext cx="107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5"/>
                </a:cxn>
              </a:cxnLst>
              <a:rect l="0" t="0" r="r" b="b"/>
              <a:pathLst>
                <a:path w="107" h="105">
                  <a:moveTo>
                    <a:pt x="0" y="0"/>
                  </a:moveTo>
                  <a:lnTo>
                    <a:pt x="107" y="10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2" name="Freeform 268"/>
            <p:cNvSpPr>
              <a:spLocks/>
            </p:cNvSpPr>
            <p:nvPr/>
          </p:nvSpPr>
          <p:spPr bwMode="auto">
            <a:xfrm>
              <a:off x="8093" y="7051"/>
              <a:ext cx="96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5"/>
                </a:cxn>
              </a:cxnLst>
              <a:rect l="0" t="0" r="r" b="b"/>
              <a:pathLst>
                <a:path w="96" h="96">
                  <a:moveTo>
                    <a:pt x="0" y="0"/>
                  </a:moveTo>
                  <a:lnTo>
                    <a:pt x="95" y="9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3" name="Freeform 269"/>
            <p:cNvSpPr>
              <a:spLocks/>
            </p:cNvSpPr>
            <p:nvPr/>
          </p:nvSpPr>
          <p:spPr bwMode="auto">
            <a:xfrm>
              <a:off x="7966" y="7123"/>
              <a:ext cx="122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2" y="124"/>
                </a:cxn>
              </a:cxnLst>
              <a:rect l="0" t="0" r="r" b="b"/>
              <a:pathLst>
                <a:path w="122" h="125">
                  <a:moveTo>
                    <a:pt x="0" y="0"/>
                  </a:moveTo>
                  <a:lnTo>
                    <a:pt x="122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4" name="Freeform 270"/>
            <p:cNvSpPr>
              <a:spLocks/>
            </p:cNvSpPr>
            <p:nvPr/>
          </p:nvSpPr>
          <p:spPr bwMode="auto">
            <a:xfrm>
              <a:off x="7783" y="7142"/>
              <a:ext cx="31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28"/>
                </a:cxn>
              </a:cxnLst>
              <a:rect l="0" t="0" r="r" b="b"/>
              <a:pathLst>
                <a:path w="31" h="29">
                  <a:moveTo>
                    <a:pt x="0" y="0"/>
                  </a:moveTo>
                  <a:lnTo>
                    <a:pt x="31" y="28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5" name="Freeform 271"/>
            <p:cNvSpPr>
              <a:spLocks/>
            </p:cNvSpPr>
            <p:nvPr/>
          </p:nvSpPr>
          <p:spPr bwMode="auto">
            <a:xfrm>
              <a:off x="7838" y="7197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6" name="Freeform 272"/>
            <p:cNvSpPr>
              <a:spLocks/>
            </p:cNvSpPr>
            <p:nvPr/>
          </p:nvSpPr>
          <p:spPr bwMode="auto">
            <a:xfrm>
              <a:off x="7862" y="7221"/>
              <a:ext cx="87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83"/>
                </a:cxn>
              </a:cxnLst>
              <a:rect l="0" t="0" r="r" b="b"/>
              <a:pathLst>
                <a:path w="87" h="84">
                  <a:moveTo>
                    <a:pt x="0" y="0"/>
                  </a:moveTo>
                  <a:lnTo>
                    <a:pt x="86" y="8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7" name="Freeform 273"/>
            <p:cNvSpPr>
              <a:spLocks/>
            </p:cNvSpPr>
            <p:nvPr/>
          </p:nvSpPr>
          <p:spPr bwMode="auto">
            <a:xfrm>
              <a:off x="7663" y="7221"/>
              <a:ext cx="51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50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lnTo>
                    <a:pt x="50" y="5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8" name="Freeform 274"/>
            <p:cNvSpPr>
              <a:spLocks/>
            </p:cNvSpPr>
            <p:nvPr/>
          </p:nvSpPr>
          <p:spPr bwMode="auto">
            <a:xfrm>
              <a:off x="7738" y="729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39" name="Freeform 275"/>
            <p:cNvSpPr>
              <a:spLocks/>
            </p:cNvSpPr>
            <p:nvPr/>
          </p:nvSpPr>
          <p:spPr bwMode="auto">
            <a:xfrm>
              <a:off x="7764" y="7322"/>
              <a:ext cx="70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70" h="69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0" name="Freeform 276"/>
            <p:cNvSpPr>
              <a:spLocks/>
            </p:cNvSpPr>
            <p:nvPr/>
          </p:nvSpPr>
          <p:spPr bwMode="auto">
            <a:xfrm>
              <a:off x="7663" y="7423"/>
              <a:ext cx="125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4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1" name="Freeform 277"/>
            <p:cNvSpPr>
              <a:spLocks/>
            </p:cNvSpPr>
            <p:nvPr/>
          </p:nvSpPr>
          <p:spPr bwMode="auto">
            <a:xfrm>
              <a:off x="7815" y="757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2" name="Freeform 278"/>
            <p:cNvSpPr>
              <a:spLocks/>
            </p:cNvSpPr>
            <p:nvPr/>
          </p:nvSpPr>
          <p:spPr bwMode="auto">
            <a:xfrm>
              <a:off x="7663" y="7622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3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3" name="Freeform 279"/>
            <p:cNvSpPr>
              <a:spLocks/>
            </p:cNvSpPr>
            <p:nvPr/>
          </p:nvSpPr>
          <p:spPr bwMode="auto">
            <a:xfrm>
              <a:off x="7714" y="7672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4" name="Freeform 280"/>
            <p:cNvSpPr>
              <a:spLocks/>
            </p:cNvSpPr>
            <p:nvPr/>
          </p:nvSpPr>
          <p:spPr bwMode="auto">
            <a:xfrm>
              <a:off x="7738" y="7699"/>
              <a:ext cx="96" cy="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93"/>
                </a:cxn>
              </a:cxnLst>
              <a:rect l="0" t="0" r="r" b="b"/>
              <a:pathLst>
                <a:path w="96" h="93">
                  <a:moveTo>
                    <a:pt x="0" y="0"/>
                  </a:moveTo>
                  <a:lnTo>
                    <a:pt x="95" y="9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5" name="Freeform 281"/>
            <p:cNvSpPr>
              <a:spLocks/>
            </p:cNvSpPr>
            <p:nvPr/>
          </p:nvSpPr>
          <p:spPr bwMode="auto">
            <a:xfrm>
              <a:off x="7663" y="7821"/>
              <a:ext cx="5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lnTo>
                    <a:pt x="4" y="7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6" name="Freeform 282"/>
            <p:cNvSpPr>
              <a:spLocks/>
            </p:cNvSpPr>
            <p:nvPr/>
          </p:nvSpPr>
          <p:spPr bwMode="auto">
            <a:xfrm>
              <a:off x="8342" y="9003"/>
              <a:ext cx="58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6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7" name="Freeform 283"/>
            <p:cNvSpPr>
              <a:spLocks/>
            </p:cNvSpPr>
            <p:nvPr/>
          </p:nvSpPr>
          <p:spPr bwMode="auto">
            <a:xfrm>
              <a:off x="8229" y="9090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8" name="Freeform 284"/>
            <p:cNvSpPr>
              <a:spLocks/>
            </p:cNvSpPr>
            <p:nvPr/>
          </p:nvSpPr>
          <p:spPr bwMode="auto">
            <a:xfrm>
              <a:off x="8229" y="9289"/>
              <a:ext cx="171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49" name="Freeform 285"/>
            <p:cNvSpPr>
              <a:spLocks/>
            </p:cNvSpPr>
            <p:nvPr/>
          </p:nvSpPr>
          <p:spPr bwMode="auto">
            <a:xfrm>
              <a:off x="8229" y="9490"/>
              <a:ext cx="17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170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170" y="17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0" name="Freeform 286"/>
            <p:cNvSpPr>
              <a:spLocks/>
            </p:cNvSpPr>
            <p:nvPr/>
          </p:nvSpPr>
          <p:spPr bwMode="auto">
            <a:xfrm>
              <a:off x="8229" y="9689"/>
              <a:ext cx="65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64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64" y="6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1" name="Freeform 287"/>
            <p:cNvSpPr>
              <a:spLocks/>
            </p:cNvSpPr>
            <p:nvPr/>
          </p:nvSpPr>
          <p:spPr bwMode="auto">
            <a:xfrm>
              <a:off x="8340" y="8898"/>
              <a:ext cx="60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62"/>
                </a:cxn>
              </a:cxnLst>
              <a:rect l="0" t="0" r="r" b="b"/>
              <a:pathLst>
                <a:path w="60" h="62">
                  <a:moveTo>
                    <a:pt x="0" y="0"/>
                  </a:moveTo>
                  <a:lnTo>
                    <a:pt x="59" y="6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2" name="Freeform 288"/>
            <p:cNvSpPr>
              <a:spLocks/>
            </p:cNvSpPr>
            <p:nvPr/>
          </p:nvSpPr>
          <p:spPr bwMode="auto">
            <a:xfrm>
              <a:off x="8138" y="8898"/>
              <a:ext cx="27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3" name="Freeform 289"/>
            <p:cNvSpPr>
              <a:spLocks/>
            </p:cNvSpPr>
            <p:nvPr/>
          </p:nvSpPr>
          <p:spPr bwMode="auto">
            <a:xfrm>
              <a:off x="8189" y="8948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4" name="Freeform 290"/>
            <p:cNvSpPr>
              <a:spLocks/>
            </p:cNvSpPr>
            <p:nvPr/>
          </p:nvSpPr>
          <p:spPr bwMode="auto">
            <a:xfrm>
              <a:off x="8309" y="9068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5" name="Freeform 291"/>
            <p:cNvSpPr>
              <a:spLocks/>
            </p:cNvSpPr>
            <p:nvPr/>
          </p:nvSpPr>
          <p:spPr bwMode="auto">
            <a:xfrm>
              <a:off x="8364" y="9123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6" name="Freeform 292"/>
            <p:cNvSpPr>
              <a:spLocks/>
            </p:cNvSpPr>
            <p:nvPr/>
          </p:nvSpPr>
          <p:spPr bwMode="auto">
            <a:xfrm>
              <a:off x="8390" y="9150"/>
              <a:ext cx="1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7" name="Freeform 293"/>
            <p:cNvSpPr>
              <a:spLocks/>
            </p:cNvSpPr>
            <p:nvPr/>
          </p:nvSpPr>
          <p:spPr bwMode="auto">
            <a:xfrm>
              <a:off x="7774" y="8735"/>
              <a:ext cx="6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57"/>
                </a:cxn>
              </a:cxnLst>
              <a:rect l="0" t="0" r="r" b="b"/>
              <a:pathLst>
                <a:path w="60" h="57">
                  <a:moveTo>
                    <a:pt x="0" y="0"/>
                  </a:moveTo>
                  <a:lnTo>
                    <a:pt x="59" y="57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8" name="Freeform 294"/>
            <p:cNvSpPr>
              <a:spLocks/>
            </p:cNvSpPr>
            <p:nvPr/>
          </p:nvSpPr>
          <p:spPr bwMode="auto">
            <a:xfrm>
              <a:off x="8229" y="9191"/>
              <a:ext cx="1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59" name="Freeform 295"/>
            <p:cNvSpPr>
              <a:spLocks/>
            </p:cNvSpPr>
            <p:nvPr/>
          </p:nvSpPr>
          <p:spPr bwMode="auto">
            <a:xfrm>
              <a:off x="8263" y="9224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0" name="Freeform 296"/>
            <p:cNvSpPr>
              <a:spLocks/>
            </p:cNvSpPr>
            <p:nvPr/>
          </p:nvSpPr>
          <p:spPr bwMode="auto">
            <a:xfrm>
              <a:off x="8289" y="9250"/>
              <a:ext cx="111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1" h="111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1" name="Freeform 297"/>
            <p:cNvSpPr>
              <a:spLocks/>
            </p:cNvSpPr>
            <p:nvPr/>
          </p:nvSpPr>
          <p:spPr bwMode="auto">
            <a:xfrm>
              <a:off x="7939" y="8900"/>
              <a:ext cx="63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62"/>
                </a:cxn>
              </a:cxnLst>
              <a:rect l="0" t="0" r="r" b="b"/>
              <a:pathLst>
                <a:path w="63" h="63">
                  <a:moveTo>
                    <a:pt x="0" y="0"/>
                  </a:moveTo>
                  <a:lnTo>
                    <a:pt x="62" y="6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2" name="Freeform 298"/>
            <p:cNvSpPr>
              <a:spLocks/>
            </p:cNvSpPr>
            <p:nvPr/>
          </p:nvSpPr>
          <p:spPr bwMode="auto">
            <a:xfrm>
              <a:off x="7663" y="8824"/>
              <a:ext cx="125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24"/>
                </a:cxn>
              </a:cxnLst>
              <a:rect l="0" t="0" r="r" b="b"/>
              <a:pathLst>
                <a:path w="125" h="124">
                  <a:moveTo>
                    <a:pt x="0" y="0"/>
                  </a:moveTo>
                  <a:lnTo>
                    <a:pt x="124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3" name="Freeform 299"/>
            <p:cNvSpPr>
              <a:spLocks/>
            </p:cNvSpPr>
            <p:nvPr/>
          </p:nvSpPr>
          <p:spPr bwMode="auto">
            <a:xfrm>
              <a:off x="7815" y="8975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4" name="Freeform 300"/>
            <p:cNvSpPr>
              <a:spLocks/>
            </p:cNvSpPr>
            <p:nvPr/>
          </p:nvSpPr>
          <p:spPr bwMode="auto">
            <a:xfrm>
              <a:off x="7838" y="8999"/>
              <a:ext cx="70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69"/>
                </a:cxn>
              </a:cxnLst>
              <a:rect l="0" t="0" r="r" b="b"/>
              <a:pathLst>
                <a:path w="70" h="69">
                  <a:moveTo>
                    <a:pt x="0" y="0"/>
                  </a:moveTo>
                  <a:lnTo>
                    <a:pt x="69" y="69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5" name="Freeform 301"/>
            <p:cNvSpPr>
              <a:spLocks/>
            </p:cNvSpPr>
            <p:nvPr/>
          </p:nvSpPr>
          <p:spPr bwMode="auto">
            <a:xfrm>
              <a:off x="8229" y="9390"/>
              <a:ext cx="84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6"/>
                </a:cxn>
              </a:cxnLst>
              <a:rect l="0" t="0" r="r" b="b"/>
              <a:pathLst>
                <a:path w="84" h="86">
                  <a:moveTo>
                    <a:pt x="0" y="0"/>
                  </a:moveTo>
                  <a:lnTo>
                    <a:pt x="83" y="86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6" name="Freeform 302"/>
            <p:cNvSpPr>
              <a:spLocks/>
            </p:cNvSpPr>
            <p:nvPr/>
          </p:nvSpPr>
          <p:spPr bwMode="auto">
            <a:xfrm>
              <a:off x="8340" y="9500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7" name="Freeform 303"/>
            <p:cNvSpPr>
              <a:spLocks/>
            </p:cNvSpPr>
            <p:nvPr/>
          </p:nvSpPr>
          <p:spPr bwMode="auto">
            <a:xfrm>
              <a:off x="8364" y="9526"/>
              <a:ext cx="36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8" name="Freeform 304"/>
            <p:cNvSpPr>
              <a:spLocks/>
            </p:cNvSpPr>
            <p:nvPr/>
          </p:nvSpPr>
          <p:spPr bwMode="auto">
            <a:xfrm>
              <a:off x="7663" y="9025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4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69" name="Freeform 305"/>
            <p:cNvSpPr>
              <a:spLocks/>
            </p:cNvSpPr>
            <p:nvPr/>
          </p:nvSpPr>
          <p:spPr bwMode="auto">
            <a:xfrm>
              <a:off x="8239" y="9601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0" name="Freeform 306"/>
            <p:cNvSpPr>
              <a:spLocks/>
            </p:cNvSpPr>
            <p:nvPr/>
          </p:nvSpPr>
          <p:spPr bwMode="auto">
            <a:xfrm>
              <a:off x="8263" y="9625"/>
              <a:ext cx="127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124"/>
                </a:cxn>
              </a:cxnLst>
              <a:rect l="0" t="0" r="r" b="b"/>
              <a:pathLst>
                <a:path w="127" h="124">
                  <a:moveTo>
                    <a:pt x="0" y="0"/>
                  </a:moveTo>
                  <a:lnTo>
                    <a:pt x="127" y="12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1" name="Freeform 307"/>
            <p:cNvSpPr>
              <a:spLocks/>
            </p:cNvSpPr>
            <p:nvPr/>
          </p:nvSpPr>
          <p:spPr bwMode="auto">
            <a:xfrm>
              <a:off x="8400" y="8898"/>
              <a:ext cx="0" cy="856"/>
            </a:xfrm>
            <a:custGeom>
              <a:avLst/>
              <a:gdLst/>
              <a:ahLst/>
              <a:cxnLst>
                <a:cxn ang="0">
                  <a:pos x="0" y="856"/>
                </a:cxn>
                <a:cxn ang="0">
                  <a:pos x="0" y="0"/>
                </a:cxn>
              </a:cxnLst>
              <a:rect l="0" t="0" r="r" b="b"/>
              <a:pathLst>
                <a:path h="856">
                  <a:moveTo>
                    <a:pt x="0" y="85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2" name="Freeform 308"/>
            <p:cNvSpPr>
              <a:spLocks/>
            </p:cNvSpPr>
            <p:nvPr/>
          </p:nvSpPr>
          <p:spPr bwMode="auto">
            <a:xfrm>
              <a:off x="8229" y="9068"/>
              <a:ext cx="0" cy="686"/>
            </a:xfrm>
            <a:custGeom>
              <a:avLst/>
              <a:gdLst/>
              <a:ahLst/>
              <a:cxnLst>
                <a:cxn ang="0">
                  <a:pos x="0" y="686"/>
                </a:cxn>
                <a:cxn ang="0">
                  <a:pos x="0" y="0"/>
                </a:cxn>
              </a:cxnLst>
              <a:rect l="0" t="0" r="r" b="b"/>
              <a:pathLst>
                <a:path h="686">
                  <a:moveTo>
                    <a:pt x="0" y="6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3" name="Freeform 309"/>
            <p:cNvSpPr>
              <a:spLocks/>
            </p:cNvSpPr>
            <p:nvPr/>
          </p:nvSpPr>
          <p:spPr bwMode="auto">
            <a:xfrm>
              <a:off x="8229" y="9754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4" name="Freeform 310"/>
            <p:cNvSpPr>
              <a:spLocks/>
            </p:cNvSpPr>
            <p:nvPr/>
          </p:nvSpPr>
          <p:spPr bwMode="auto">
            <a:xfrm>
              <a:off x="7834" y="8898"/>
              <a:ext cx="107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4" y="0"/>
                </a:cxn>
              </a:cxnLst>
              <a:rect l="0" t="0" r="r" b="b"/>
              <a:pathLst>
                <a:path w="1074">
                  <a:moveTo>
                    <a:pt x="0" y="0"/>
                  </a:moveTo>
                  <a:lnTo>
                    <a:pt x="107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5" name="Freeform 311"/>
            <p:cNvSpPr>
              <a:spLocks/>
            </p:cNvSpPr>
            <p:nvPr/>
          </p:nvSpPr>
          <p:spPr bwMode="auto">
            <a:xfrm>
              <a:off x="7663" y="9068"/>
              <a:ext cx="56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6" y="0"/>
                </a:cxn>
              </a:cxnLst>
              <a:rect l="0" t="0" r="r" b="b"/>
              <a:pathLst>
                <a:path w="566">
                  <a:moveTo>
                    <a:pt x="0" y="0"/>
                  </a:move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6" name="Freeform 312"/>
            <p:cNvSpPr>
              <a:spLocks/>
            </p:cNvSpPr>
            <p:nvPr/>
          </p:nvSpPr>
          <p:spPr bwMode="auto">
            <a:xfrm>
              <a:off x="7834" y="8735"/>
              <a:ext cx="0" cy="163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0"/>
                </a:cxn>
              </a:cxnLst>
              <a:rect l="0" t="0" r="r" b="b"/>
              <a:pathLst>
                <a:path h="163">
                  <a:moveTo>
                    <a:pt x="0" y="16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7" name="Freeform 313"/>
            <p:cNvSpPr>
              <a:spLocks/>
            </p:cNvSpPr>
            <p:nvPr/>
          </p:nvSpPr>
          <p:spPr bwMode="auto">
            <a:xfrm>
              <a:off x="7834" y="7317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8" name="Freeform 314"/>
            <p:cNvSpPr>
              <a:spLocks/>
            </p:cNvSpPr>
            <p:nvPr/>
          </p:nvSpPr>
          <p:spPr bwMode="auto">
            <a:xfrm>
              <a:off x="7663" y="8735"/>
              <a:ext cx="0" cy="7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29"/>
                </a:cxn>
              </a:cxnLst>
              <a:rect l="0" t="0" r="r" b="b"/>
              <a:pathLst>
                <a:path h="729">
                  <a:moveTo>
                    <a:pt x="0" y="0"/>
                  </a:moveTo>
                  <a:lnTo>
                    <a:pt x="0" y="72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79" name="Freeform 315"/>
            <p:cNvSpPr>
              <a:spLocks/>
            </p:cNvSpPr>
            <p:nvPr/>
          </p:nvSpPr>
          <p:spPr bwMode="auto">
            <a:xfrm>
              <a:off x="7663" y="7142"/>
              <a:ext cx="0" cy="686"/>
            </a:xfrm>
            <a:custGeom>
              <a:avLst/>
              <a:gdLst/>
              <a:ahLst/>
              <a:cxnLst>
                <a:cxn ang="0">
                  <a:pos x="0" y="686"/>
                </a:cxn>
                <a:cxn ang="0">
                  <a:pos x="0" y="0"/>
                </a:cxn>
              </a:cxnLst>
              <a:rect l="0" t="0" r="r" b="b"/>
              <a:pathLst>
                <a:path h="686">
                  <a:moveTo>
                    <a:pt x="0" y="68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0" name="Freeform 316"/>
            <p:cNvSpPr>
              <a:spLocks/>
            </p:cNvSpPr>
            <p:nvPr/>
          </p:nvSpPr>
          <p:spPr bwMode="auto">
            <a:xfrm>
              <a:off x="7663" y="8735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1" name="Freeform 317"/>
            <p:cNvSpPr>
              <a:spLocks/>
            </p:cNvSpPr>
            <p:nvPr/>
          </p:nvSpPr>
          <p:spPr bwMode="auto">
            <a:xfrm>
              <a:off x="7663" y="7828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2" name="Freeform 318"/>
            <p:cNvSpPr>
              <a:spLocks/>
            </p:cNvSpPr>
            <p:nvPr/>
          </p:nvSpPr>
          <p:spPr bwMode="auto">
            <a:xfrm>
              <a:off x="8400" y="6413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3" name="Freeform 319"/>
            <p:cNvSpPr>
              <a:spLocks/>
            </p:cNvSpPr>
            <p:nvPr/>
          </p:nvSpPr>
          <p:spPr bwMode="auto">
            <a:xfrm>
              <a:off x="8229" y="6413"/>
              <a:ext cx="0" cy="338"/>
            </a:xfrm>
            <a:custGeom>
              <a:avLst/>
              <a:gdLst/>
              <a:ahLst/>
              <a:cxnLst>
                <a:cxn ang="0">
                  <a:pos x="0" y="338"/>
                </a:cxn>
                <a:cxn ang="0">
                  <a:pos x="0" y="0"/>
                </a:cxn>
              </a:cxnLst>
              <a:rect l="0" t="0" r="r" b="b"/>
              <a:pathLst>
                <a:path h="338">
                  <a:moveTo>
                    <a:pt x="0" y="33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4" name="Freeform 320"/>
            <p:cNvSpPr>
              <a:spLocks/>
            </p:cNvSpPr>
            <p:nvPr/>
          </p:nvSpPr>
          <p:spPr bwMode="auto">
            <a:xfrm>
              <a:off x="8270" y="8996"/>
              <a:ext cx="72" cy="7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71"/>
                </a:cxn>
              </a:cxnLst>
              <a:rect l="0" t="0" r="r" b="b"/>
              <a:pathLst>
                <a:path w="72" h="72">
                  <a:moveTo>
                    <a:pt x="71" y="0"/>
                  </a:moveTo>
                  <a:lnTo>
                    <a:pt x="0" y="7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5" name="Freeform 321"/>
            <p:cNvSpPr>
              <a:spLocks/>
            </p:cNvSpPr>
            <p:nvPr/>
          </p:nvSpPr>
          <p:spPr bwMode="auto">
            <a:xfrm>
              <a:off x="8170" y="8955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6" name="Freeform 322"/>
            <p:cNvSpPr>
              <a:spLocks/>
            </p:cNvSpPr>
            <p:nvPr/>
          </p:nvSpPr>
          <p:spPr bwMode="auto">
            <a:xfrm>
              <a:off x="8069" y="8955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7" name="Freeform 323"/>
            <p:cNvSpPr>
              <a:spLocks/>
            </p:cNvSpPr>
            <p:nvPr/>
          </p:nvSpPr>
          <p:spPr bwMode="auto">
            <a:xfrm>
              <a:off x="8002" y="8955"/>
              <a:ext cx="81" cy="8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79"/>
                </a:cxn>
              </a:cxnLst>
              <a:rect l="0" t="0" r="r" b="b"/>
              <a:pathLst>
                <a:path w="81" h="80">
                  <a:moveTo>
                    <a:pt x="81" y="0"/>
                  </a:moveTo>
                  <a:lnTo>
                    <a:pt x="0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8" name="Freeform 324"/>
            <p:cNvSpPr>
              <a:spLocks/>
            </p:cNvSpPr>
            <p:nvPr/>
          </p:nvSpPr>
          <p:spPr bwMode="auto">
            <a:xfrm>
              <a:off x="8328" y="6792"/>
              <a:ext cx="14" cy="1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6"/>
                </a:cxn>
              </a:cxnLst>
              <a:rect l="0" t="0" r="r" b="b"/>
              <a:pathLst>
                <a:path w="14" h="17">
                  <a:moveTo>
                    <a:pt x="14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89" name="Freeform 325"/>
            <p:cNvSpPr>
              <a:spLocks/>
            </p:cNvSpPr>
            <p:nvPr/>
          </p:nvSpPr>
          <p:spPr bwMode="auto">
            <a:xfrm>
              <a:off x="8229" y="669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0" name="Freeform 326"/>
            <p:cNvSpPr>
              <a:spLocks/>
            </p:cNvSpPr>
            <p:nvPr/>
          </p:nvSpPr>
          <p:spPr bwMode="auto">
            <a:xfrm>
              <a:off x="8229" y="6593"/>
              <a:ext cx="113" cy="112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2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1" name="Freeform 327"/>
            <p:cNvSpPr>
              <a:spLocks/>
            </p:cNvSpPr>
            <p:nvPr/>
          </p:nvSpPr>
          <p:spPr bwMode="auto">
            <a:xfrm>
              <a:off x="8229" y="649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2" name="Freeform 328"/>
            <p:cNvSpPr>
              <a:spLocks/>
            </p:cNvSpPr>
            <p:nvPr/>
          </p:nvSpPr>
          <p:spPr bwMode="auto">
            <a:xfrm>
              <a:off x="8229" y="6468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3" name="Freeform 329"/>
            <p:cNvSpPr>
              <a:spLocks/>
            </p:cNvSpPr>
            <p:nvPr/>
          </p:nvSpPr>
          <p:spPr bwMode="auto">
            <a:xfrm>
              <a:off x="8311" y="6468"/>
              <a:ext cx="31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4" name="Freeform 330"/>
            <p:cNvSpPr>
              <a:spLocks/>
            </p:cNvSpPr>
            <p:nvPr/>
          </p:nvSpPr>
          <p:spPr bwMode="auto">
            <a:xfrm>
              <a:off x="8229" y="6485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5" name="Freeform 331"/>
            <p:cNvSpPr>
              <a:spLocks/>
            </p:cNvSpPr>
            <p:nvPr/>
          </p:nvSpPr>
          <p:spPr bwMode="auto">
            <a:xfrm>
              <a:off x="8229" y="6586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6" name="Freeform 332"/>
            <p:cNvSpPr>
              <a:spLocks/>
            </p:cNvSpPr>
            <p:nvPr/>
          </p:nvSpPr>
          <p:spPr bwMode="auto">
            <a:xfrm>
              <a:off x="8229" y="6686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7" name="Freeform 333"/>
            <p:cNvSpPr>
              <a:spLocks/>
            </p:cNvSpPr>
            <p:nvPr/>
          </p:nvSpPr>
          <p:spPr bwMode="auto">
            <a:xfrm>
              <a:off x="8229" y="6787"/>
              <a:ext cx="2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lnTo>
                    <a:pt x="21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8" name="Freeform 334"/>
            <p:cNvSpPr>
              <a:spLocks/>
            </p:cNvSpPr>
            <p:nvPr/>
          </p:nvSpPr>
          <p:spPr bwMode="auto">
            <a:xfrm>
              <a:off x="8297" y="8955"/>
              <a:ext cx="45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7"/>
                </a:cxn>
              </a:cxnLst>
              <a:rect l="0" t="0" r="r" b="b"/>
              <a:pathLst>
                <a:path w="45" h="48">
                  <a:moveTo>
                    <a:pt x="0" y="0"/>
                  </a:moveTo>
                  <a:lnTo>
                    <a:pt x="45" y="4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799" name="Freeform 335"/>
            <p:cNvSpPr>
              <a:spLocks/>
            </p:cNvSpPr>
            <p:nvPr/>
          </p:nvSpPr>
          <p:spPr bwMode="auto">
            <a:xfrm>
              <a:off x="8196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0" name="Freeform 336"/>
            <p:cNvSpPr>
              <a:spLocks/>
            </p:cNvSpPr>
            <p:nvPr/>
          </p:nvSpPr>
          <p:spPr bwMode="auto">
            <a:xfrm>
              <a:off x="8095" y="8955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1" name="Freeform 337"/>
            <p:cNvSpPr>
              <a:spLocks/>
            </p:cNvSpPr>
            <p:nvPr/>
          </p:nvSpPr>
          <p:spPr bwMode="auto">
            <a:xfrm>
              <a:off x="8002" y="8963"/>
              <a:ext cx="108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" y="105"/>
                </a:cxn>
              </a:cxnLst>
              <a:rect l="0" t="0" r="r" b="b"/>
              <a:pathLst>
                <a:path w="108" h="105">
                  <a:moveTo>
                    <a:pt x="0" y="0"/>
                  </a:moveTo>
                  <a:lnTo>
                    <a:pt x="107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2" name="Freeform 338"/>
            <p:cNvSpPr>
              <a:spLocks/>
            </p:cNvSpPr>
            <p:nvPr/>
          </p:nvSpPr>
          <p:spPr bwMode="auto">
            <a:xfrm>
              <a:off x="8002" y="9063"/>
              <a:ext cx="7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7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3" name="Freeform 339"/>
            <p:cNvSpPr>
              <a:spLocks/>
            </p:cNvSpPr>
            <p:nvPr/>
          </p:nvSpPr>
          <p:spPr bwMode="auto">
            <a:xfrm>
              <a:off x="7834" y="6751"/>
              <a:ext cx="566" cy="566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71" y="561"/>
                </a:cxn>
                <a:cxn ang="0">
                  <a:pos x="146" y="546"/>
                </a:cxn>
                <a:cxn ang="0">
                  <a:pos x="215" y="522"/>
                </a:cxn>
                <a:cxn ang="0">
                  <a:pos x="283" y="491"/>
                </a:cxn>
                <a:cxn ang="0">
                  <a:pos x="343" y="450"/>
                </a:cxn>
                <a:cxn ang="0">
                  <a:pos x="400" y="400"/>
                </a:cxn>
                <a:cxn ang="0">
                  <a:pos x="448" y="345"/>
                </a:cxn>
                <a:cxn ang="0">
                  <a:pos x="489" y="283"/>
                </a:cxn>
                <a:cxn ang="0">
                  <a:pos x="522" y="218"/>
                </a:cxn>
                <a:cxn ang="0">
                  <a:pos x="546" y="146"/>
                </a:cxn>
                <a:cxn ang="0">
                  <a:pos x="561" y="74"/>
                </a:cxn>
                <a:cxn ang="0">
                  <a:pos x="566" y="0"/>
                </a:cxn>
              </a:cxnLst>
              <a:rect l="0" t="0" r="r" b="b"/>
              <a:pathLst>
                <a:path w="566" h="566">
                  <a:moveTo>
                    <a:pt x="0" y="566"/>
                  </a:moveTo>
                  <a:lnTo>
                    <a:pt x="71" y="561"/>
                  </a:lnTo>
                  <a:lnTo>
                    <a:pt x="146" y="546"/>
                  </a:lnTo>
                  <a:lnTo>
                    <a:pt x="215" y="522"/>
                  </a:lnTo>
                  <a:lnTo>
                    <a:pt x="283" y="491"/>
                  </a:lnTo>
                  <a:lnTo>
                    <a:pt x="343" y="450"/>
                  </a:lnTo>
                  <a:lnTo>
                    <a:pt x="400" y="400"/>
                  </a:lnTo>
                  <a:lnTo>
                    <a:pt x="448" y="345"/>
                  </a:lnTo>
                  <a:lnTo>
                    <a:pt x="489" y="283"/>
                  </a:lnTo>
                  <a:lnTo>
                    <a:pt x="522" y="218"/>
                  </a:lnTo>
                  <a:lnTo>
                    <a:pt x="546" y="146"/>
                  </a:lnTo>
                  <a:lnTo>
                    <a:pt x="561" y="74"/>
                  </a:lnTo>
                  <a:lnTo>
                    <a:pt x="56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4" name="Freeform 340"/>
            <p:cNvSpPr>
              <a:spLocks/>
            </p:cNvSpPr>
            <p:nvPr/>
          </p:nvSpPr>
          <p:spPr bwMode="auto">
            <a:xfrm>
              <a:off x="7834" y="6751"/>
              <a:ext cx="395" cy="391"/>
            </a:xfrm>
            <a:custGeom>
              <a:avLst/>
              <a:gdLst/>
              <a:ahLst/>
              <a:cxnLst>
                <a:cxn ang="0">
                  <a:pos x="0" y="390"/>
                </a:cxn>
                <a:cxn ang="0">
                  <a:pos x="59" y="383"/>
                </a:cxn>
                <a:cxn ang="0">
                  <a:pos x="117" y="366"/>
                </a:cxn>
                <a:cxn ang="0">
                  <a:pos x="172" y="340"/>
                </a:cxn>
                <a:cxn ang="0">
                  <a:pos x="223" y="309"/>
                </a:cxn>
                <a:cxn ang="0">
                  <a:pos x="268" y="268"/>
                </a:cxn>
                <a:cxn ang="0">
                  <a:pos x="309" y="223"/>
                </a:cxn>
                <a:cxn ang="0">
                  <a:pos x="343" y="172"/>
                </a:cxn>
                <a:cxn ang="0">
                  <a:pos x="369" y="117"/>
                </a:cxn>
                <a:cxn ang="0">
                  <a:pos x="386" y="59"/>
                </a:cxn>
                <a:cxn ang="0">
                  <a:pos x="395" y="0"/>
                </a:cxn>
              </a:cxnLst>
              <a:rect l="0" t="0" r="r" b="b"/>
              <a:pathLst>
                <a:path w="395" h="391">
                  <a:moveTo>
                    <a:pt x="0" y="390"/>
                  </a:moveTo>
                  <a:lnTo>
                    <a:pt x="59" y="383"/>
                  </a:lnTo>
                  <a:lnTo>
                    <a:pt x="117" y="366"/>
                  </a:lnTo>
                  <a:lnTo>
                    <a:pt x="172" y="340"/>
                  </a:lnTo>
                  <a:lnTo>
                    <a:pt x="223" y="309"/>
                  </a:lnTo>
                  <a:lnTo>
                    <a:pt x="268" y="268"/>
                  </a:lnTo>
                  <a:lnTo>
                    <a:pt x="309" y="223"/>
                  </a:lnTo>
                  <a:lnTo>
                    <a:pt x="343" y="172"/>
                  </a:lnTo>
                  <a:lnTo>
                    <a:pt x="369" y="117"/>
                  </a:lnTo>
                  <a:lnTo>
                    <a:pt x="386" y="59"/>
                  </a:ln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5" name="Freeform 341"/>
            <p:cNvSpPr>
              <a:spLocks/>
            </p:cNvSpPr>
            <p:nvPr/>
          </p:nvSpPr>
          <p:spPr bwMode="auto">
            <a:xfrm>
              <a:off x="5296" y="6809"/>
              <a:ext cx="1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6" name="Freeform 342"/>
            <p:cNvSpPr>
              <a:spLocks/>
            </p:cNvSpPr>
            <p:nvPr/>
          </p:nvSpPr>
          <p:spPr bwMode="auto">
            <a:xfrm>
              <a:off x="5255" y="6837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7" name="Freeform 343"/>
            <p:cNvSpPr>
              <a:spLocks/>
            </p:cNvSpPr>
            <p:nvPr/>
          </p:nvSpPr>
          <p:spPr bwMode="auto">
            <a:xfrm>
              <a:off x="5255" y="697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8" name="Freeform 344"/>
            <p:cNvSpPr>
              <a:spLocks/>
            </p:cNvSpPr>
            <p:nvPr/>
          </p:nvSpPr>
          <p:spPr bwMode="auto">
            <a:xfrm>
              <a:off x="5255" y="704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09" name="Freeform 345"/>
            <p:cNvSpPr>
              <a:spLocks/>
            </p:cNvSpPr>
            <p:nvPr/>
          </p:nvSpPr>
          <p:spPr bwMode="auto">
            <a:xfrm>
              <a:off x="5421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0" name="Freeform 346"/>
            <p:cNvSpPr>
              <a:spLocks/>
            </p:cNvSpPr>
            <p:nvPr/>
          </p:nvSpPr>
          <p:spPr bwMode="auto">
            <a:xfrm>
              <a:off x="5255" y="718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1" name="Freeform 347"/>
            <p:cNvSpPr>
              <a:spLocks/>
            </p:cNvSpPr>
            <p:nvPr/>
          </p:nvSpPr>
          <p:spPr bwMode="auto">
            <a:xfrm>
              <a:off x="5351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2" name="Freeform 348"/>
            <p:cNvSpPr>
              <a:spLocks/>
            </p:cNvSpPr>
            <p:nvPr/>
          </p:nvSpPr>
          <p:spPr bwMode="auto">
            <a:xfrm>
              <a:off x="5255" y="725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3" name="Freeform 349"/>
            <p:cNvSpPr>
              <a:spLocks/>
            </p:cNvSpPr>
            <p:nvPr/>
          </p:nvSpPr>
          <p:spPr bwMode="auto">
            <a:xfrm>
              <a:off x="5255" y="739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4" name="Freeform 350"/>
            <p:cNvSpPr>
              <a:spLocks/>
            </p:cNvSpPr>
            <p:nvPr/>
          </p:nvSpPr>
          <p:spPr bwMode="auto">
            <a:xfrm>
              <a:off x="5255" y="746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5" name="Freeform 351"/>
            <p:cNvSpPr>
              <a:spLocks/>
            </p:cNvSpPr>
            <p:nvPr/>
          </p:nvSpPr>
          <p:spPr bwMode="auto">
            <a:xfrm>
              <a:off x="5255" y="760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6" name="Freeform 352"/>
            <p:cNvSpPr>
              <a:spLocks/>
            </p:cNvSpPr>
            <p:nvPr/>
          </p:nvSpPr>
          <p:spPr bwMode="auto">
            <a:xfrm>
              <a:off x="5255" y="767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7" name="Freeform 353"/>
            <p:cNvSpPr>
              <a:spLocks/>
            </p:cNvSpPr>
            <p:nvPr/>
          </p:nvSpPr>
          <p:spPr bwMode="auto">
            <a:xfrm>
              <a:off x="5255" y="7818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8" name="Freeform 354"/>
            <p:cNvSpPr>
              <a:spLocks/>
            </p:cNvSpPr>
            <p:nvPr/>
          </p:nvSpPr>
          <p:spPr bwMode="auto">
            <a:xfrm>
              <a:off x="5255" y="788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19" name="Freeform 355"/>
            <p:cNvSpPr>
              <a:spLocks/>
            </p:cNvSpPr>
            <p:nvPr/>
          </p:nvSpPr>
          <p:spPr bwMode="auto">
            <a:xfrm>
              <a:off x="5255" y="802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0" name="Freeform 356"/>
            <p:cNvSpPr>
              <a:spLocks/>
            </p:cNvSpPr>
            <p:nvPr/>
          </p:nvSpPr>
          <p:spPr bwMode="auto">
            <a:xfrm>
              <a:off x="5255" y="809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1" name="Freeform 357"/>
            <p:cNvSpPr>
              <a:spLocks/>
            </p:cNvSpPr>
            <p:nvPr/>
          </p:nvSpPr>
          <p:spPr bwMode="auto">
            <a:xfrm>
              <a:off x="5255" y="823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2" name="Freeform 358"/>
            <p:cNvSpPr>
              <a:spLocks/>
            </p:cNvSpPr>
            <p:nvPr/>
          </p:nvSpPr>
          <p:spPr bwMode="auto">
            <a:xfrm>
              <a:off x="5255" y="8308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3" name="Freeform 359"/>
            <p:cNvSpPr>
              <a:spLocks/>
            </p:cNvSpPr>
            <p:nvPr/>
          </p:nvSpPr>
          <p:spPr bwMode="auto">
            <a:xfrm>
              <a:off x="5255" y="844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4" name="Freeform 360"/>
            <p:cNvSpPr>
              <a:spLocks/>
            </p:cNvSpPr>
            <p:nvPr/>
          </p:nvSpPr>
          <p:spPr bwMode="auto">
            <a:xfrm>
              <a:off x="5255" y="851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5" name="Freeform 361"/>
            <p:cNvSpPr>
              <a:spLocks/>
            </p:cNvSpPr>
            <p:nvPr/>
          </p:nvSpPr>
          <p:spPr bwMode="auto">
            <a:xfrm>
              <a:off x="5255" y="86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6" name="Freeform 362"/>
            <p:cNvSpPr>
              <a:spLocks/>
            </p:cNvSpPr>
            <p:nvPr/>
          </p:nvSpPr>
          <p:spPr bwMode="auto">
            <a:xfrm>
              <a:off x="5255" y="873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7" name="Freeform 363"/>
            <p:cNvSpPr>
              <a:spLocks/>
            </p:cNvSpPr>
            <p:nvPr/>
          </p:nvSpPr>
          <p:spPr bwMode="auto">
            <a:xfrm>
              <a:off x="5255" y="8869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8" name="Freeform 364"/>
            <p:cNvSpPr>
              <a:spLocks/>
            </p:cNvSpPr>
            <p:nvPr/>
          </p:nvSpPr>
          <p:spPr bwMode="auto">
            <a:xfrm>
              <a:off x="5255" y="893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29" name="Freeform 365"/>
            <p:cNvSpPr>
              <a:spLocks/>
            </p:cNvSpPr>
            <p:nvPr/>
          </p:nvSpPr>
          <p:spPr bwMode="auto">
            <a:xfrm>
              <a:off x="5255" y="908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0" name="Freeform 366"/>
            <p:cNvSpPr>
              <a:spLocks/>
            </p:cNvSpPr>
            <p:nvPr/>
          </p:nvSpPr>
          <p:spPr bwMode="auto">
            <a:xfrm>
              <a:off x="5255" y="9150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1" name="Freeform 367"/>
            <p:cNvSpPr>
              <a:spLocks/>
            </p:cNvSpPr>
            <p:nvPr/>
          </p:nvSpPr>
          <p:spPr bwMode="auto">
            <a:xfrm>
              <a:off x="5255" y="9289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2" name="Freeform 368"/>
            <p:cNvSpPr>
              <a:spLocks/>
            </p:cNvSpPr>
            <p:nvPr/>
          </p:nvSpPr>
          <p:spPr bwMode="auto">
            <a:xfrm>
              <a:off x="5255" y="936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3" name="Freeform 369"/>
            <p:cNvSpPr>
              <a:spLocks/>
            </p:cNvSpPr>
            <p:nvPr/>
          </p:nvSpPr>
          <p:spPr bwMode="auto">
            <a:xfrm>
              <a:off x="5255" y="9500"/>
              <a:ext cx="19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1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19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4" name="Freeform 370"/>
            <p:cNvSpPr>
              <a:spLocks/>
            </p:cNvSpPr>
            <p:nvPr/>
          </p:nvSpPr>
          <p:spPr bwMode="auto">
            <a:xfrm>
              <a:off x="5255" y="6809"/>
              <a:ext cx="0" cy="2713"/>
            </a:xfrm>
            <a:custGeom>
              <a:avLst/>
              <a:gdLst/>
              <a:ahLst/>
              <a:cxnLst>
                <a:cxn ang="0">
                  <a:pos x="0" y="2712"/>
                </a:cxn>
                <a:cxn ang="0">
                  <a:pos x="0" y="0"/>
                </a:cxn>
              </a:cxnLst>
              <a:rect l="0" t="0" r="r" b="b"/>
              <a:pathLst>
                <a:path h="2713">
                  <a:moveTo>
                    <a:pt x="0" y="271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5" name="Freeform 371"/>
            <p:cNvSpPr>
              <a:spLocks/>
            </p:cNvSpPr>
            <p:nvPr/>
          </p:nvSpPr>
          <p:spPr bwMode="auto">
            <a:xfrm>
              <a:off x="5358" y="9464"/>
              <a:ext cx="10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6" name="Freeform 372"/>
            <p:cNvSpPr>
              <a:spLocks/>
            </p:cNvSpPr>
            <p:nvPr/>
          </p:nvSpPr>
          <p:spPr bwMode="auto">
            <a:xfrm>
              <a:off x="5310" y="7200"/>
              <a:ext cx="0" cy="2264"/>
            </a:xfrm>
            <a:custGeom>
              <a:avLst/>
              <a:gdLst/>
              <a:ahLst/>
              <a:cxnLst>
                <a:cxn ang="0">
                  <a:pos x="0" y="2264"/>
                </a:cxn>
                <a:cxn ang="0">
                  <a:pos x="0" y="0"/>
                </a:cxn>
              </a:cxnLst>
              <a:rect l="0" t="0" r="r" b="b"/>
              <a:pathLst>
                <a:path h="2264">
                  <a:moveTo>
                    <a:pt x="0" y="226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7" name="Freeform 373"/>
            <p:cNvSpPr>
              <a:spLocks/>
            </p:cNvSpPr>
            <p:nvPr/>
          </p:nvSpPr>
          <p:spPr bwMode="auto">
            <a:xfrm>
              <a:off x="5310" y="6809"/>
              <a:ext cx="0" cy="333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0" y="0"/>
                </a:cxn>
              </a:cxnLst>
              <a:rect l="0" t="0" r="r" b="b"/>
              <a:pathLst>
                <a:path h="333">
                  <a:moveTo>
                    <a:pt x="0" y="33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8" name="Freeform 374"/>
            <p:cNvSpPr>
              <a:spLocks/>
            </p:cNvSpPr>
            <p:nvPr/>
          </p:nvSpPr>
          <p:spPr bwMode="auto">
            <a:xfrm>
              <a:off x="5255" y="9522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39" name="Freeform 375"/>
            <p:cNvSpPr>
              <a:spLocks/>
            </p:cNvSpPr>
            <p:nvPr/>
          </p:nvSpPr>
          <p:spPr bwMode="auto">
            <a:xfrm>
              <a:off x="5310" y="9464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0" name="Freeform 376"/>
            <p:cNvSpPr>
              <a:spLocks/>
            </p:cNvSpPr>
            <p:nvPr/>
          </p:nvSpPr>
          <p:spPr bwMode="auto">
            <a:xfrm>
              <a:off x="5222" y="6720"/>
              <a:ext cx="88" cy="89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88"/>
                </a:cxn>
              </a:cxnLst>
              <a:rect l="0" t="0" r="r" b="b"/>
              <a:pathLst>
                <a:path w="88" h="89">
                  <a:moveTo>
                    <a:pt x="88" y="0"/>
                  </a:moveTo>
                  <a:lnTo>
                    <a:pt x="0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1" name="Freeform 377"/>
            <p:cNvSpPr>
              <a:spLocks/>
            </p:cNvSpPr>
            <p:nvPr/>
          </p:nvSpPr>
          <p:spPr bwMode="auto">
            <a:xfrm>
              <a:off x="5121" y="6696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2" name="Freeform 378"/>
            <p:cNvSpPr>
              <a:spLocks/>
            </p:cNvSpPr>
            <p:nvPr/>
          </p:nvSpPr>
          <p:spPr bwMode="auto">
            <a:xfrm>
              <a:off x="5022" y="669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3" name="Freeform 379"/>
            <p:cNvSpPr>
              <a:spLocks/>
            </p:cNvSpPr>
            <p:nvPr/>
          </p:nvSpPr>
          <p:spPr bwMode="auto">
            <a:xfrm>
              <a:off x="4972" y="6696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4" name="Freeform 380"/>
            <p:cNvSpPr>
              <a:spLocks/>
            </p:cNvSpPr>
            <p:nvPr/>
          </p:nvSpPr>
          <p:spPr bwMode="auto">
            <a:xfrm>
              <a:off x="5233" y="6696"/>
              <a:ext cx="77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6"/>
                </a:cxn>
              </a:cxnLst>
              <a:rect l="0" t="0" r="r" b="b"/>
              <a:pathLst>
                <a:path w="77" h="77">
                  <a:moveTo>
                    <a:pt x="0" y="0"/>
                  </a:moveTo>
                  <a:lnTo>
                    <a:pt x="76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5" name="Freeform 381"/>
            <p:cNvSpPr>
              <a:spLocks/>
            </p:cNvSpPr>
            <p:nvPr/>
          </p:nvSpPr>
          <p:spPr bwMode="auto">
            <a:xfrm>
              <a:off x="5133" y="6696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6" name="Freeform 382"/>
            <p:cNvSpPr>
              <a:spLocks/>
            </p:cNvSpPr>
            <p:nvPr/>
          </p:nvSpPr>
          <p:spPr bwMode="auto">
            <a:xfrm>
              <a:off x="5032" y="6696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7" name="Freeform 383"/>
            <p:cNvSpPr>
              <a:spLocks/>
            </p:cNvSpPr>
            <p:nvPr/>
          </p:nvSpPr>
          <p:spPr bwMode="auto">
            <a:xfrm>
              <a:off x="4972" y="6734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8" name="Freeform 384"/>
            <p:cNvSpPr>
              <a:spLocks/>
            </p:cNvSpPr>
            <p:nvPr/>
          </p:nvSpPr>
          <p:spPr bwMode="auto">
            <a:xfrm>
              <a:off x="5632" y="7142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49" name="Freeform 385"/>
            <p:cNvSpPr>
              <a:spLocks/>
            </p:cNvSpPr>
            <p:nvPr/>
          </p:nvSpPr>
          <p:spPr bwMode="auto">
            <a:xfrm>
              <a:off x="5560" y="7142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0" name="Freeform 386"/>
            <p:cNvSpPr>
              <a:spLocks/>
            </p:cNvSpPr>
            <p:nvPr/>
          </p:nvSpPr>
          <p:spPr bwMode="auto">
            <a:xfrm>
              <a:off x="5310" y="7142"/>
              <a:ext cx="252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3" y="0"/>
                </a:cxn>
              </a:cxnLst>
              <a:rect l="0" t="0" r="r" b="b"/>
              <a:pathLst>
                <a:path w="2524">
                  <a:moveTo>
                    <a:pt x="0" y="0"/>
                  </a:moveTo>
                  <a:lnTo>
                    <a:pt x="25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1" name="Freeform 387"/>
            <p:cNvSpPr>
              <a:spLocks/>
            </p:cNvSpPr>
            <p:nvPr/>
          </p:nvSpPr>
          <p:spPr bwMode="auto">
            <a:xfrm>
              <a:off x="8229" y="6413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2" name="Freeform 388"/>
            <p:cNvSpPr>
              <a:spLocks/>
            </p:cNvSpPr>
            <p:nvPr/>
          </p:nvSpPr>
          <p:spPr bwMode="auto">
            <a:xfrm>
              <a:off x="8400" y="9013"/>
              <a:ext cx="55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6" y="0"/>
                </a:cxn>
              </a:cxnLst>
              <a:rect l="0" t="0" r="r" b="b"/>
              <a:pathLst>
                <a:path w="556">
                  <a:moveTo>
                    <a:pt x="0" y="0"/>
                  </a:moveTo>
                  <a:lnTo>
                    <a:pt x="55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3" name="Freeform 389"/>
            <p:cNvSpPr>
              <a:spLocks/>
            </p:cNvSpPr>
            <p:nvPr/>
          </p:nvSpPr>
          <p:spPr bwMode="auto">
            <a:xfrm>
              <a:off x="8762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4" name="Freeform 390"/>
            <p:cNvSpPr>
              <a:spLocks/>
            </p:cNvSpPr>
            <p:nvPr/>
          </p:nvSpPr>
          <p:spPr bwMode="auto">
            <a:xfrm>
              <a:off x="8606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5" name="Freeform 391"/>
            <p:cNvSpPr>
              <a:spLocks/>
            </p:cNvSpPr>
            <p:nvPr/>
          </p:nvSpPr>
          <p:spPr bwMode="auto">
            <a:xfrm>
              <a:off x="8450" y="5897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6" name="Freeform 392"/>
            <p:cNvSpPr>
              <a:spLocks/>
            </p:cNvSpPr>
            <p:nvPr/>
          </p:nvSpPr>
          <p:spPr bwMode="auto">
            <a:xfrm>
              <a:off x="8400" y="5590"/>
              <a:ext cx="0" cy="369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0" y="0"/>
                </a:cxn>
              </a:cxnLst>
              <a:rect l="0" t="0" r="r" b="b"/>
              <a:pathLst>
                <a:path h="369">
                  <a:moveTo>
                    <a:pt x="0" y="36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7" name="Freeform 393"/>
            <p:cNvSpPr>
              <a:spLocks/>
            </p:cNvSpPr>
            <p:nvPr/>
          </p:nvSpPr>
          <p:spPr bwMode="auto">
            <a:xfrm>
              <a:off x="8229" y="5590"/>
              <a:ext cx="0" cy="369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0" y="0"/>
                </a:cxn>
              </a:cxnLst>
              <a:rect l="0" t="0" r="r" b="b"/>
              <a:pathLst>
                <a:path h="369">
                  <a:moveTo>
                    <a:pt x="0" y="36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8" name="Freeform 394"/>
            <p:cNvSpPr>
              <a:spLocks/>
            </p:cNvSpPr>
            <p:nvPr/>
          </p:nvSpPr>
          <p:spPr bwMode="auto">
            <a:xfrm>
              <a:off x="8229" y="5959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59" name="Freeform 395"/>
            <p:cNvSpPr>
              <a:spLocks/>
            </p:cNvSpPr>
            <p:nvPr/>
          </p:nvSpPr>
          <p:spPr bwMode="auto">
            <a:xfrm>
              <a:off x="8229" y="5590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0" name="Freeform 396"/>
            <p:cNvSpPr>
              <a:spLocks/>
            </p:cNvSpPr>
            <p:nvPr/>
          </p:nvSpPr>
          <p:spPr bwMode="auto">
            <a:xfrm>
              <a:off x="8400" y="5897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1" name="Freeform 397"/>
            <p:cNvSpPr>
              <a:spLocks/>
            </p:cNvSpPr>
            <p:nvPr/>
          </p:nvSpPr>
          <p:spPr bwMode="auto">
            <a:xfrm>
              <a:off x="8400" y="5782"/>
              <a:ext cx="62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3" y="0"/>
                </a:cxn>
              </a:cxnLst>
              <a:rect l="0" t="0" r="r" b="b"/>
              <a:pathLst>
                <a:path w="623">
                  <a:moveTo>
                    <a:pt x="0" y="0"/>
                  </a:moveTo>
                  <a:lnTo>
                    <a:pt x="6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2" name="Freeform 398"/>
            <p:cNvSpPr>
              <a:spLocks/>
            </p:cNvSpPr>
            <p:nvPr/>
          </p:nvSpPr>
          <p:spPr bwMode="auto">
            <a:xfrm>
              <a:off x="8851" y="5995"/>
              <a:ext cx="2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3" name="Freeform 399"/>
            <p:cNvSpPr>
              <a:spLocks/>
            </p:cNvSpPr>
            <p:nvPr/>
          </p:nvSpPr>
          <p:spPr bwMode="auto">
            <a:xfrm>
              <a:off x="8810" y="6151"/>
              <a:ext cx="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65">
                  <a:moveTo>
                    <a:pt x="0" y="0"/>
                  </a:moveTo>
                  <a:lnTo>
                    <a:pt x="6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4" name="Freeform 400"/>
            <p:cNvSpPr>
              <a:spLocks/>
            </p:cNvSpPr>
            <p:nvPr/>
          </p:nvSpPr>
          <p:spPr bwMode="auto">
            <a:xfrm>
              <a:off x="8908" y="5897"/>
              <a:ext cx="0" cy="7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84"/>
                </a:cxn>
              </a:cxnLst>
              <a:rect l="0" t="0" r="r" b="b"/>
              <a:pathLst>
                <a:path h="784">
                  <a:moveTo>
                    <a:pt x="0" y="0"/>
                  </a:moveTo>
                  <a:lnTo>
                    <a:pt x="0" y="78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5" name="Freeform 401"/>
            <p:cNvSpPr>
              <a:spLocks/>
            </p:cNvSpPr>
            <p:nvPr/>
          </p:nvSpPr>
          <p:spPr bwMode="auto">
            <a:xfrm>
              <a:off x="9023" y="5782"/>
              <a:ext cx="0" cy="8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53"/>
                </a:cxn>
              </a:cxnLst>
              <a:rect l="0" t="0" r="r" b="b"/>
              <a:pathLst>
                <a:path h="854">
                  <a:moveTo>
                    <a:pt x="0" y="0"/>
                  </a:moveTo>
                  <a:lnTo>
                    <a:pt x="0" y="85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6" name="Freeform 402"/>
            <p:cNvSpPr>
              <a:spLocks/>
            </p:cNvSpPr>
            <p:nvPr/>
          </p:nvSpPr>
          <p:spPr bwMode="auto">
            <a:xfrm>
              <a:off x="8908" y="6681"/>
              <a:ext cx="454" cy="2217"/>
            </a:xfrm>
            <a:custGeom>
              <a:avLst/>
              <a:gdLst/>
              <a:ahLst/>
              <a:cxnLst>
                <a:cxn ang="0">
                  <a:pos x="0" y="2216"/>
                </a:cxn>
                <a:cxn ang="0">
                  <a:pos x="83" y="2127"/>
                </a:cxn>
                <a:cxn ang="0">
                  <a:pos x="158" y="2029"/>
                </a:cxn>
                <a:cxn ang="0">
                  <a:pos x="225" y="1926"/>
                </a:cxn>
                <a:cxn ang="0">
                  <a:pos x="285" y="1820"/>
                </a:cxn>
                <a:cxn ang="0">
                  <a:pos x="335" y="1707"/>
                </a:cxn>
                <a:cxn ang="0">
                  <a:pos x="378" y="1592"/>
                </a:cxn>
                <a:cxn ang="0">
                  <a:pos x="412" y="1475"/>
                </a:cxn>
                <a:cxn ang="0">
                  <a:pos x="434" y="1352"/>
                </a:cxn>
                <a:cxn ang="0">
                  <a:pos x="448" y="1232"/>
                </a:cxn>
                <a:cxn ang="0">
                  <a:pos x="453" y="1108"/>
                </a:cxn>
                <a:cxn ang="0">
                  <a:pos x="448" y="985"/>
                </a:cxn>
                <a:cxn ang="0">
                  <a:pos x="434" y="863"/>
                </a:cxn>
                <a:cxn ang="0">
                  <a:pos x="412" y="743"/>
                </a:cxn>
                <a:cxn ang="0">
                  <a:pos x="378" y="626"/>
                </a:cxn>
                <a:cxn ang="0">
                  <a:pos x="335" y="510"/>
                </a:cxn>
                <a:cxn ang="0">
                  <a:pos x="285" y="398"/>
                </a:cxn>
                <a:cxn ang="0">
                  <a:pos x="225" y="290"/>
                </a:cxn>
                <a:cxn ang="0">
                  <a:pos x="158" y="189"/>
                </a:cxn>
                <a:cxn ang="0">
                  <a:pos x="83" y="91"/>
                </a:cxn>
                <a:cxn ang="0">
                  <a:pos x="0" y="0"/>
                </a:cxn>
              </a:cxnLst>
              <a:rect l="0" t="0" r="r" b="b"/>
              <a:pathLst>
                <a:path w="454" h="2217">
                  <a:moveTo>
                    <a:pt x="0" y="2216"/>
                  </a:moveTo>
                  <a:lnTo>
                    <a:pt x="83" y="2127"/>
                  </a:lnTo>
                  <a:lnTo>
                    <a:pt x="158" y="2029"/>
                  </a:lnTo>
                  <a:lnTo>
                    <a:pt x="225" y="1926"/>
                  </a:lnTo>
                  <a:lnTo>
                    <a:pt x="285" y="1820"/>
                  </a:lnTo>
                  <a:lnTo>
                    <a:pt x="335" y="1707"/>
                  </a:lnTo>
                  <a:lnTo>
                    <a:pt x="378" y="1592"/>
                  </a:lnTo>
                  <a:lnTo>
                    <a:pt x="412" y="1475"/>
                  </a:lnTo>
                  <a:lnTo>
                    <a:pt x="434" y="1352"/>
                  </a:lnTo>
                  <a:lnTo>
                    <a:pt x="448" y="1232"/>
                  </a:lnTo>
                  <a:lnTo>
                    <a:pt x="453" y="1108"/>
                  </a:lnTo>
                  <a:lnTo>
                    <a:pt x="448" y="985"/>
                  </a:lnTo>
                  <a:lnTo>
                    <a:pt x="434" y="863"/>
                  </a:lnTo>
                  <a:lnTo>
                    <a:pt x="412" y="743"/>
                  </a:lnTo>
                  <a:lnTo>
                    <a:pt x="378" y="626"/>
                  </a:lnTo>
                  <a:lnTo>
                    <a:pt x="335" y="510"/>
                  </a:lnTo>
                  <a:lnTo>
                    <a:pt x="285" y="398"/>
                  </a:lnTo>
                  <a:lnTo>
                    <a:pt x="225" y="290"/>
                  </a:lnTo>
                  <a:lnTo>
                    <a:pt x="158" y="189"/>
                  </a:lnTo>
                  <a:lnTo>
                    <a:pt x="83" y="91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7" name="Freeform 403"/>
            <p:cNvSpPr>
              <a:spLocks/>
            </p:cNvSpPr>
            <p:nvPr/>
          </p:nvSpPr>
          <p:spPr bwMode="auto">
            <a:xfrm>
              <a:off x="8956" y="6636"/>
              <a:ext cx="521" cy="2377"/>
            </a:xfrm>
            <a:custGeom>
              <a:avLst/>
              <a:gdLst/>
              <a:ahLst/>
              <a:cxnLst>
                <a:cxn ang="0">
                  <a:pos x="0" y="2377"/>
                </a:cxn>
                <a:cxn ang="0">
                  <a:pos x="86" y="2285"/>
                </a:cxn>
                <a:cxn ang="0">
                  <a:pos x="167" y="2190"/>
                </a:cxn>
                <a:cxn ang="0">
                  <a:pos x="239" y="2086"/>
                </a:cxn>
                <a:cxn ang="0">
                  <a:pos x="304" y="1981"/>
                </a:cxn>
                <a:cxn ang="0">
                  <a:pos x="362" y="1868"/>
                </a:cxn>
                <a:cxn ang="0">
                  <a:pos x="410" y="1753"/>
                </a:cxn>
                <a:cxn ang="0">
                  <a:pos x="450" y="1633"/>
                </a:cxn>
                <a:cxn ang="0">
                  <a:pos x="482" y="1513"/>
                </a:cxn>
                <a:cxn ang="0">
                  <a:pos x="503" y="1388"/>
                </a:cxn>
                <a:cxn ang="0">
                  <a:pos x="515" y="1264"/>
                </a:cxn>
                <a:cxn ang="0">
                  <a:pos x="520" y="1139"/>
                </a:cxn>
                <a:cxn ang="0">
                  <a:pos x="513" y="1014"/>
                </a:cxn>
                <a:cxn ang="0">
                  <a:pos x="498" y="889"/>
                </a:cxn>
                <a:cxn ang="0">
                  <a:pos x="474" y="767"/>
                </a:cxn>
                <a:cxn ang="0">
                  <a:pos x="441" y="645"/>
                </a:cxn>
                <a:cxn ang="0">
                  <a:pos x="400" y="527"/>
                </a:cxn>
                <a:cxn ang="0">
                  <a:pos x="347" y="412"/>
                </a:cxn>
                <a:cxn ang="0">
                  <a:pos x="290" y="302"/>
                </a:cxn>
                <a:cxn ang="0">
                  <a:pos x="223" y="196"/>
                </a:cxn>
                <a:cxn ang="0">
                  <a:pos x="148" y="95"/>
                </a:cxn>
                <a:cxn ang="0">
                  <a:pos x="67" y="0"/>
                </a:cxn>
              </a:cxnLst>
              <a:rect l="0" t="0" r="r" b="b"/>
              <a:pathLst>
                <a:path w="521" h="2377">
                  <a:moveTo>
                    <a:pt x="0" y="2377"/>
                  </a:moveTo>
                  <a:lnTo>
                    <a:pt x="86" y="2285"/>
                  </a:lnTo>
                  <a:lnTo>
                    <a:pt x="167" y="2190"/>
                  </a:lnTo>
                  <a:lnTo>
                    <a:pt x="239" y="2086"/>
                  </a:lnTo>
                  <a:lnTo>
                    <a:pt x="304" y="1981"/>
                  </a:lnTo>
                  <a:lnTo>
                    <a:pt x="362" y="1868"/>
                  </a:lnTo>
                  <a:lnTo>
                    <a:pt x="410" y="1753"/>
                  </a:lnTo>
                  <a:lnTo>
                    <a:pt x="450" y="1633"/>
                  </a:lnTo>
                  <a:lnTo>
                    <a:pt x="482" y="1513"/>
                  </a:lnTo>
                  <a:lnTo>
                    <a:pt x="503" y="1388"/>
                  </a:lnTo>
                  <a:lnTo>
                    <a:pt x="515" y="1264"/>
                  </a:lnTo>
                  <a:lnTo>
                    <a:pt x="520" y="1139"/>
                  </a:lnTo>
                  <a:lnTo>
                    <a:pt x="513" y="1014"/>
                  </a:lnTo>
                  <a:lnTo>
                    <a:pt x="498" y="889"/>
                  </a:lnTo>
                  <a:lnTo>
                    <a:pt x="474" y="767"/>
                  </a:lnTo>
                  <a:lnTo>
                    <a:pt x="441" y="645"/>
                  </a:lnTo>
                  <a:lnTo>
                    <a:pt x="400" y="527"/>
                  </a:lnTo>
                  <a:lnTo>
                    <a:pt x="347" y="412"/>
                  </a:lnTo>
                  <a:lnTo>
                    <a:pt x="290" y="302"/>
                  </a:lnTo>
                  <a:lnTo>
                    <a:pt x="223" y="196"/>
                  </a:lnTo>
                  <a:lnTo>
                    <a:pt x="148" y="95"/>
                  </a:lnTo>
                  <a:lnTo>
                    <a:pt x="6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8" name="Freeform 404"/>
            <p:cNvSpPr>
              <a:spLocks/>
            </p:cNvSpPr>
            <p:nvPr/>
          </p:nvSpPr>
          <p:spPr bwMode="auto">
            <a:xfrm>
              <a:off x="7719" y="9068"/>
              <a:ext cx="0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3"/>
                </a:cxn>
              </a:cxnLst>
              <a:rect l="0" t="0" r="r" b="b"/>
              <a:pathLst>
                <a:path h="454">
                  <a:moveTo>
                    <a:pt x="0" y="0"/>
                  </a:moveTo>
                  <a:lnTo>
                    <a:pt x="0" y="45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69" name="Freeform 405"/>
            <p:cNvSpPr>
              <a:spLocks/>
            </p:cNvSpPr>
            <p:nvPr/>
          </p:nvSpPr>
          <p:spPr bwMode="auto">
            <a:xfrm>
              <a:off x="5310" y="7200"/>
              <a:ext cx="2353" cy="0"/>
            </a:xfrm>
            <a:custGeom>
              <a:avLst/>
              <a:gdLst/>
              <a:ahLst/>
              <a:cxnLst>
                <a:cxn ang="0">
                  <a:pos x="2353" y="0"/>
                </a:cxn>
                <a:cxn ang="0">
                  <a:pos x="0" y="0"/>
                </a:cxn>
              </a:cxnLst>
              <a:rect l="0" t="0" r="r" b="b"/>
              <a:pathLst>
                <a:path w="2353">
                  <a:moveTo>
                    <a:pt x="235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0" name="Freeform 406"/>
            <p:cNvSpPr>
              <a:spLocks/>
            </p:cNvSpPr>
            <p:nvPr/>
          </p:nvSpPr>
          <p:spPr bwMode="auto">
            <a:xfrm>
              <a:off x="4972" y="6696"/>
              <a:ext cx="338" cy="113"/>
            </a:xfrm>
            <a:custGeom>
              <a:avLst/>
              <a:gdLst/>
              <a:ahLst/>
              <a:cxnLst>
                <a:cxn ang="0">
                  <a:pos x="283" y="112"/>
                </a:cxn>
                <a:cxn ang="0">
                  <a:pos x="338" y="112"/>
                </a:cxn>
                <a:cxn ang="0">
                  <a:pos x="33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338" y="112"/>
                </a:cxn>
              </a:cxnLst>
              <a:rect l="0" t="0" r="r" b="b"/>
              <a:pathLst>
                <a:path w="338" h="113">
                  <a:moveTo>
                    <a:pt x="283" y="112"/>
                  </a:moveTo>
                  <a:lnTo>
                    <a:pt x="338" y="112"/>
                  </a:lnTo>
                  <a:lnTo>
                    <a:pt x="33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338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1" name="Rectangle 407"/>
            <p:cNvSpPr>
              <a:spLocks/>
            </p:cNvSpPr>
            <p:nvPr/>
          </p:nvSpPr>
          <p:spPr bwMode="auto">
            <a:xfrm>
              <a:off x="8229" y="6468"/>
              <a:ext cx="112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2" name="Rectangle 408"/>
            <p:cNvSpPr>
              <a:spLocks/>
            </p:cNvSpPr>
            <p:nvPr/>
          </p:nvSpPr>
          <p:spPr bwMode="auto">
            <a:xfrm>
              <a:off x="4972" y="6696"/>
              <a:ext cx="338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3" name="Freeform 409"/>
            <p:cNvSpPr>
              <a:spLocks/>
            </p:cNvSpPr>
            <p:nvPr/>
          </p:nvSpPr>
          <p:spPr bwMode="auto">
            <a:xfrm>
              <a:off x="5368" y="9464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4" name="Freeform 410"/>
            <p:cNvSpPr>
              <a:spLocks/>
            </p:cNvSpPr>
            <p:nvPr/>
          </p:nvSpPr>
          <p:spPr bwMode="auto">
            <a:xfrm>
              <a:off x="5879" y="9464"/>
              <a:ext cx="0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5" name="Freeform 411"/>
            <p:cNvSpPr>
              <a:spLocks/>
            </p:cNvSpPr>
            <p:nvPr/>
          </p:nvSpPr>
          <p:spPr bwMode="auto">
            <a:xfrm>
              <a:off x="6644" y="9577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6" name="Freeform 412"/>
            <p:cNvSpPr>
              <a:spLocks/>
            </p:cNvSpPr>
            <p:nvPr/>
          </p:nvSpPr>
          <p:spPr bwMode="auto">
            <a:xfrm>
              <a:off x="8148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7" name="Freeform 413"/>
            <p:cNvSpPr>
              <a:spLocks/>
            </p:cNvSpPr>
            <p:nvPr/>
          </p:nvSpPr>
          <p:spPr bwMode="auto">
            <a:xfrm>
              <a:off x="8078" y="1071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8" name="Freeform 414"/>
            <p:cNvSpPr>
              <a:spLocks/>
            </p:cNvSpPr>
            <p:nvPr/>
          </p:nvSpPr>
          <p:spPr bwMode="auto">
            <a:xfrm>
              <a:off x="7937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79" name="Freeform 415"/>
            <p:cNvSpPr>
              <a:spLocks/>
            </p:cNvSpPr>
            <p:nvPr/>
          </p:nvSpPr>
          <p:spPr bwMode="auto">
            <a:xfrm>
              <a:off x="7867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0" name="Freeform 416"/>
            <p:cNvSpPr>
              <a:spLocks/>
            </p:cNvSpPr>
            <p:nvPr/>
          </p:nvSpPr>
          <p:spPr bwMode="auto">
            <a:xfrm>
              <a:off x="7728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1" name="Freeform 417"/>
            <p:cNvSpPr>
              <a:spLocks/>
            </p:cNvSpPr>
            <p:nvPr/>
          </p:nvSpPr>
          <p:spPr bwMode="auto">
            <a:xfrm>
              <a:off x="765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2" name="Freeform 418"/>
            <p:cNvSpPr>
              <a:spLocks/>
            </p:cNvSpPr>
            <p:nvPr/>
          </p:nvSpPr>
          <p:spPr bwMode="auto">
            <a:xfrm>
              <a:off x="7517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3" name="Freeform 419"/>
            <p:cNvSpPr>
              <a:spLocks/>
            </p:cNvSpPr>
            <p:nvPr/>
          </p:nvSpPr>
          <p:spPr bwMode="auto">
            <a:xfrm>
              <a:off x="7448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4" name="Freeform 420"/>
            <p:cNvSpPr>
              <a:spLocks/>
            </p:cNvSpPr>
            <p:nvPr/>
          </p:nvSpPr>
          <p:spPr bwMode="auto">
            <a:xfrm>
              <a:off x="730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5" name="Freeform 421"/>
            <p:cNvSpPr>
              <a:spLocks/>
            </p:cNvSpPr>
            <p:nvPr/>
          </p:nvSpPr>
          <p:spPr bwMode="auto">
            <a:xfrm>
              <a:off x="7236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6" name="Freeform 422"/>
            <p:cNvSpPr>
              <a:spLocks/>
            </p:cNvSpPr>
            <p:nvPr/>
          </p:nvSpPr>
          <p:spPr bwMode="auto">
            <a:xfrm>
              <a:off x="7095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7" name="Freeform 423"/>
            <p:cNvSpPr>
              <a:spLocks/>
            </p:cNvSpPr>
            <p:nvPr/>
          </p:nvSpPr>
          <p:spPr bwMode="auto">
            <a:xfrm>
              <a:off x="7025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8" name="Freeform 424"/>
            <p:cNvSpPr>
              <a:spLocks/>
            </p:cNvSpPr>
            <p:nvPr/>
          </p:nvSpPr>
          <p:spPr bwMode="auto">
            <a:xfrm>
              <a:off x="6886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89" name="Freeform 425"/>
            <p:cNvSpPr>
              <a:spLocks/>
            </p:cNvSpPr>
            <p:nvPr/>
          </p:nvSpPr>
          <p:spPr bwMode="auto">
            <a:xfrm>
              <a:off x="6817" y="10711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0" name="Freeform 426"/>
            <p:cNvSpPr>
              <a:spLocks/>
            </p:cNvSpPr>
            <p:nvPr/>
          </p:nvSpPr>
          <p:spPr bwMode="auto">
            <a:xfrm>
              <a:off x="6644" y="10678"/>
              <a:ext cx="89" cy="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88"/>
                </a:cxn>
              </a:cxnLst>
              <a:rect l="0" t="0" r="r" b="b"/>
              <a:pathLst>
                <a:path w="89" h="88">
                  <a:moveTo>
                    <a:pt x="0" y="0"/>
                  </a:moveTo>
                  <a:lnTo>
                    <a:pt x="88" y="8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1" name="Freeform 427"/>
            <p:cNvSpPr>
              <a:spLocks/>
            </p:cNvSpPr>
            <p:nvPr/>
          </p:nvSpPr>
          <p:spPr bwMode="auto">
            <a:xfrm>
              <a:off x="6606" y="10711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2" name="Freeform 428"/>
            <p:cNvSpPr>
              <a:spLocks/>
            </p:cNvSpPr>
            <p:nvPr/>
          </p:nvSpPr>
          <p:spPr bwMode="auto">
            <a:xfrm>
              <a:off x="6464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3" name="Freeform 429"/>
            <p:cNvSpPr>
              <a:spLocks/>
            </p:cNvSpPr>
            <p:nvPr/>
          </p:nvSpPr>
          <p:spPr bwMode="auto">
            <a:xfrm>
              <a:off x="6394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4" name="Freeform 430"/>
            <p:cNvSpPr>
              <a:spLocks/>
            </p:cNvSpPr>
            <p:nvPr/>
          </p:nvSpPr>
          <p:spPr bwMode="auto">
            <a:xfrm>
              <a:off x="6255" y="1071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5" name="Freeform 431"/>
            <p:cNvSpPr>
              <a:spLocks/>
            </p:cNvSpPr>
            <p:nvPr/>
          </p:nvSpPr>
          <p:spPr bwMode="auto">
            <a:xfrm>
              <a:off x="6183" y="1071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6" name="Freeform 432"/>
            <p:cNvSpPr>
              <a:spLocks/>
            </p:cNvSpPr>
            <p:nvPr/>
          </p:nvSpPr>
          <p:spPr bwMode="auto">
            <a:xfrm>
              <a:off x="5991" y="10659"/>
              <a:ext cx="111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07"/>
                </a:cxn>
              </a:cxnLst>
              <a:rect l="0" t="0" r="r" b="b"/>
              <a:pathLst>
                <a:path w="111" h="107">
                  <a:moveTo>
                    <a:pt x="0" y="0"/>
                  </a:moveTo>
                  <a:lnTo>
                    <a:pt x="11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7" name="Freeform 433"/>
            <p:cNvSpPr>
              <a:spLocks/>
            </p:cNvSpPr>
            <p:nvPr/>
          </p:nvSpPr>
          <p:spPr bwMode="auto">
            <a:xfrm>
              <a:off x="5991" y="10728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8" name="Freeform 434"/>
            <p:cNvSpPr>
              <a:spLocks/>
            </p:cNvSpPr>
            <p:nvPr/>
          </p:nvSpPr>
          <p:spPr bwMode="auto">
            <a:xfrm>
              <a:off x="6047" y="10766"/>
              <a:ext cx="218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2" y="0"/>
                </a:cxn>
              </a:cxnLst>
              <a:rect l="0" t="0" r="r" b="b"/>
              <a:pathLst>
                <a:path w="2182">
                  <a:moveTo>
                    <a:pt x="0" y="0"/>
                  </a:moveTo>
                  <a:lnTo>
                    <a:pt x="218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899" name="Freeform 435"/>
            <p:cNvSpPr>
              <a:spLocks/>
            </p:cNvSpPr>
            <p:nvPr/>
          </p:nvSpPr>
          <p:spPr bwMode="auto">
            <a:xfrm>
              <a:off x="6047" y="10711"/>
              <a:ext cx="59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7" y="0"/>
                </a:cxn>
              </a:cxnLst>
              <a:rect l="0" t="0" r="r" b="b"/>
              <a:pathLst>
                <a:path w="597">
                  <a:moveTo>
                    <a:pt x="0" y="0"/>
                  </a:moveTo>
                  <a:lnTo>
                    <a:pt x="59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0" name="Freeform 436"/>
            <p:cNvSpPr>
              <a:spLocks/>
            </p:cNvSpPr>
            <p:nvPr/>
          </p:nvSpPr>
          <p:spPr bwMode="auto">
            <a:xfrm>
              <a:off x="6699" y="10711"/>
              <a:ext cx="153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30" y="0"/>
                </a:cxn>
              </a:cxnLst>
              <a:rect l="0" t="0" r="r" b="b"/>
              <a:pathLst>
                <a:path w="1530">
                  <a:moveTo>
                    <a:pt x="0" y="0"/>
                  </a:moveTo>
                  <a:lnTo>
                    <a:pt x="153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1" name="Freeform 437"/>
            <p:cNvSpPr>
              <a:spLocks/>
            </p:cNvSpPr>
            <p:nvPr/>
          </p:nvSpPr>
          <p:spPr bwMode="auto">
            <a:xfrm>
              <a:off x="8229" y="10150"/>
              <a:ext cx="0" cy="1305"/>
            </a:xfrm>
            <a:custGeom>
              <a:avLst/>
              <a:gdLst/>
              <a:ahLst/>
              <a:cxnLst>
                <a:cxn ang="0">
                  <a:pos x="0" y="1304"/>
                </a:cxn>
                <a:cxn ang="0">
                  <a:pos x="0" y="0"/>
                </a:cxn>
              </a:cxnLst>
              <a:rect l="0" t="0" r="r" b="b"/>
              <a:pathLst>
                <a:path h="1305">
                  <a:moveTo>
                    <a:pt x="0" y="130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2" name="Freeform 438"/>
            <p:cNvSpPr>
              <a:spLocks/>
            </p:cNvSpPr>
            <p:nvPr/>
          </p:nvSpPr>
          <p:spPr bwMode="auto">
            <a:xfrm>
              <a:off x="6644" y="1004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3" name="Freeform 439"/>
            <p:cNvSpPr>
              <a:spLocks/>
            </p:cNvSpPr>
            <p:nvPr/>
          </p:nvSpPr>
          <p:spPr bwMode="auto">
            <a:xfrm>
              <a:off x="6644" y="10116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4" name="Freeform 440"/>
            <p:cNvSpPr>
              <a:spLocks/>
            </p:cNvSpPr>
            <p:nvPr/>
          </p:nvSpPr>
          <p:spPr bwMode="auto">
            <a:xfrm>
              <a:off x="6644" y="10258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5" name="Freeform 441"/>
            <p:cNvSpPr>
              <a:spLocks/>
            </p:cNvSpPr>
            <p:nvPr/>
          </p:nvSpPr>
          <p:spPr bwMode="auto">
            <a:xfrm>
              <a:off x="6644" y="10328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6" name="Freeform 442"/>
            <p:cNvSpPr>
              <a:spLocks/>
            </p:cNvSpPr>
            <p:nvPr/>
          </p:nvSpPr>
          <p:spPr bwMode="auto">
            <a:xfrm>
              <a:off x="6644" y="10467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7" name="Freeform 443"/>
            <p:cNvSpPr>
              <a:spLocks/>
            </p:cNvSpPr>
            <p:nvPr/>
          </p:nvSpPr>
          <p:spPr bwMode="auto">
            <a:xfrm>
              <a:off x="6644" y="1053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8" name="Freeform 444"/>
            <p:cNvSpPr>
              <a:spLocks/>
            </p:cNvSpPr>
            <p:nvPr/>
          </p:nvSpPr>
          <p:spPr bwMode="auto">
            <a:xfrm>
              <a:off x="6699" y="10030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09" name="Freeform 445"/>
            <p:cNvSpPr>
              <a:spLocks/>
            </p:cNvSpPr>
            <p:nvPr/>
          </p:nvSpPr>
          <p:spPr bwMode="auto">
            <a:xfrm>
              <a:off x="6644" y="10030"/>
              <a:ext cx="0" cy="681"/>
            </a:xfrm>
            <a:custGeom>
              <a:avLst/>
              <a:gdLst/>
              <a:ahLst/>
              <a:cxnLst>
                <a:cxn ang="0">
                  <a:pos x="0" y="681"/>
                </a:cxn>
                <a:cxn ang="0">
                  <a:pos x="0" y="0"/>
                </a:cxn>
              </a:cxnLst>
              <a:rect l="0" t="0" r="r" b="b"/>
              <a:pathLst>
                <a:path h="681">
                  <a:moveTo>
                    <a:pt x="0" y="68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0" name="Freeform 446"/>
            <p:cNvSpPr>
              <a:spLocks/>
            </p:cNvSpPr>
            <p:nvPr/>
          </p:nvSpPr>
          <p:spPr bwMode="auto">
            <a:xfrm>
              <a:off x="9074" y="11381"/>
              <a:ext cx="0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h="26">
                  <a:moveTo>
                    <a:pt x="0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1" name="Freeform 447"/>
            <p:cNvSpPr>
              <a:spLocks/>
            </p:cNvSpPr>
            <p:nvPr/>
          </p:nvSpPr>
          <p:spPr bwMode="auto">
            <a:xfrm>
              <a:off x="9074" y="11450"/>
              <a:ext cx="0" cy="10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26"/>
                </a:cxn>
              </a:cxnLst>
              <a:rect l="0" t="0" r="r" b="b"/>
              <a:pathLst>
                <a:path h="1027">
                  <a:moveTo>
                    <a:pt x="0" y="0"/>
                  </a:moveTo>
                  <a:lnTo>
                    <a:pt x="0" y="102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2" name="Freeform 448"/>
            <p:cNvSpPr>
              <a:spLocks/>
            </p:cNvSpPr>
            <p:nvPr/>
          </p:nvSpPr>
          <p:spPr bwMode="auto">
            <a:xfrm>
              <a:off x="8918" y="10920"/>
              <a:ext cx="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</a:cxnLst>
              <a:rect l="0" t="0" r="r" b="b"/>
              <a:pathLst>
                <a:path h="19">
                  <a:moveTo>
                    <a:pt x="0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3" name="Freeform 449"/>
            <p:cNvSpPr>
              <a:spLocks/>
            </p:cNvSpPr>
            <p:nvPr/>
          </p:nvSpPr>
          <p:spPr bwMode="auto">
            <a:xfrm>
              <a:off x="8918" y="10982"/>
              <a:ext cx="0" cy="19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54"/>
                </a:cxn>
              </a:cxnLst>
              <a:rect l="0" t="0" r="r" b="b"/>
              <a:pathLst>
                <a:path h="1955">
                  <a:moveTo>
                    <a:pt x="0" y="0"/>
                  </a:moveTo>
                  <a:lnTo>
                    <a:pt x="0" y="195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4" name="Freeform 450"/>
            <p:cNvSpPr>
              <a:spLocks/>
            </p:cNvSpPr>
            <p:nvPr/>
          </p:nvSpPr>
          <p:spPr bwMode="auto">
            <a:xfrm>
              <a:off x="8762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5" name="Freeform 451"/>
            <p:cNvSpPr>
              <a:spLocks/>
            </p:cNvSpPr>
            <p:nvPr/>
          </p:nvSpPr>
          <p:spPr bwMode="auto">
            <a:xfrm>
              <a:off x="8762" y="10826"/>
              <a:ext cx="0" cy="1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25"/>
                </a:cxn>
              </a:cxnLst>
              <a:rect l="0" t="0" r="r" b="b"/>
              <a:pathLst>
                <a:path h="1826">
                  <a:moveTo>
                    <a:pt x="0" y="0"/>
                  </a:moveTo>
                  <a:lnTo>
                    <a:pt x="0" y="182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6" name="Freeform 452"/>
            <p:cNvSpPr>
              <a:spLocks/>
            </p:cNvSpPr>
            <p:nvPr/>
          </p:nvSpPr>
          <p:spPr bwMode="auto">
            <a:xfrm>
              <a:off x="8762" y="12695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7" name="Freeform 453"/>
            <p:cNvSpPr>
              <a:spLocks/>
            </p:cNvSpPr>
            <p:nvPr/>
          </p:nvSpPr>
          <p:spPr bwMode="auto">
            <a:xfrm>
              <a:off x="8606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8" name="Freeform 454"/>
            <p:cNvSpPr>
              <a:spLocks/>
            </p:cNvSpPr>
            <p:nvPr/>
          </p:nvSpPr>
          <p:spPr bwMode="auto">
            <a:xfrm>
              <a:off x="8606" y="10826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19" name="Freeform 455"/>
            <p:cNvSpPr>
              <a:spLocks/>
            </p:cNvSpPr>
            <p:nvPr/>
          </p:nvSpPr>
          <p:spPr bwMode="auto">
            <a:xfrm>
              <a:off x="8606" y="12539"/>
              <a:ext cx="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</a:cxnLst>
              <a:rect l="0" t="0" r="r" b="b"/>
              <a:pathLst>
                <a:path h="41">
                  <a:moveTo>
                    <a:pt x="0" y="0"/>
                  </a:move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0" name="Freeform 456"/>
            <p:cNvSpPr>
              <a:spLocks/>
            </p:cNvSpPr>
            <p:nvPr/>
          </p:nvSpPr>
          <p:spPr bwMode="auto">
            <a:xfrm>
              <a:off x="8450" y="10766"/>
              <a:ext cx="0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</a:cxnLst>
              <a:rect l="0" t="0" r="r" b="b"/>
              <a:pathLst>
                <a:path h="17">
                  <a:moveTo>
                    <a:pt x="0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1" name="Freeform 457"/>
            <p:cNvSpPr>
              <a:spLocks/>
            </p:cNvSpPr>
            <p:nvPr/>
          </p:nvSpPr>
          <p:spPr bwMode="auto">
            <a:xfrm>
              <a:off x="8450" y="10826"/>
              <a:ext cx="0" cy="16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1"/>
                </a:cxn>
              </a:cxnLst>
              <a:rect l="0" t="0" r="r" b="b"/>
              <a:pathLst>
                <a:path h="1672">
                  <a:moveTo>
                    <a:pt x="0" y="0"/>
                  </a:moveTo>
                  <a:lnTo>
                    <a:pt x="0" y="167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2" name="Freeform 458"/>
            <p:cNvSpPr>
              <a:spLocks/>
            </p:cNvSpPr>
            <p:nvPr/>
          </p:nvSpPr>
          <p:spPr bwMode="auto">
            <a:xfrm>
              <a:off x="8400" y="10826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3" name="Freeform 459"/>
            <p:cNvSpPr>
              <a:spLocks/>
            </p:cNvSpPr>
            <p:nvPr/>
          </p:nvSpPr>
          <p:spPr bwMode="auto">
            <a:xfrm>
              <a:off x="8450" y="10826"/>
              <a:ext cx="4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2" y="0"/>
                </a:cxn>
              </a:cxnLst>
              <a:rect l="0" t="0" r="r" b="b"/>
              <a:pathLst>
                <a:path w="422">
                  <a:moveTo>
                    <a:pt x="0" y="0"/>
                  </a:moveTo>
                  <a:lnTo>
                    <a:pt x="42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4" name="Freeform 460"/>
            <p:cNvSpPr>
              <a:spLocks/>
            </p:cNvSpPr>
            <p:nvPr/>
          </p:nvSpPr>
          <p:spPr bwMode="auto">
            <a:xfrm>
              <a:off x="8400" y="10982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5" name="Freeform 461"/>
            <p:cNvSpPr>
              <a:spLocks/>
            </p:cNvSpPr>
            <p:nvPr/>
          </p:nvSpPr>
          <p:spPr bwMode="auto">
            <a:xfrm>
              <a:off x="8450" y="10982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6" name="Freeform 462"/>
            <p:cNvSpPr>
              <a:spLocks/>
            </p:cNvSpPr>
            <p:nvPr/>
          </p:nvSpPr>
          <p:spPr bwMode="auto">
            <a:xfrm>
              <a:off x="8918" y="10982"/>
              <a:ext cx="2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</a:cxnLst>
              <a:rect l="0" t="0" r="r" b="b"/>
              <a:pathLst>
                <a:path w="26">
                  <a:moveTo>
                    <a:pt x="0" y="0"/>
                  </a:moveTo>
                  <a:lnTo>
                    <a:pt x="26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7" name="Freeform 463"/>
            <p:cNvSpPr>
              <a:spLocks/>
            </p:cNvSpPr>
            <p:nvPr/>
          </p:nvSpPr>
          <p:spPr bwMode="auto">
            <a:xfrm>
              <a:off x="8400" y="11138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8" name="Freeform 464"/>
            <p:cNvSpPr>
              <a:spLocks/>
            </p:cNvSpPr>
            <p:nvPr/>
          </p:nvSpPr>
          <p:spPr bwMode="auto">
            <a:xfrm>
              <a:off x="8450" y="11138"/>
              <a:ext cx="55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4" y="0"/>
                </a:cxn>
              </a:cxnLst>
              <a:rect l="0" t="0" r="r" b="b"/>
              <a:pathLst>
                <a:path w="554">
                  <a:moveTo>
                    <a:pt x="0" y="0"/>
                  </a:moveTo>
                  <a:lnTo>
                    <a:pt x="55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29" name="Freeform 465"/>
            <p:cNvSpPr>
              <a:spLocks/>
            </p:cNvSpPr>
            <p:nvPr/>
          </p:nvSpPr>
          <p:spPr bwMode="auto">
            <a:xfrm>
              <a:off x="8400" y="11294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0" name="Freeform 466"/>
            <p:cNvSpPr>
              <a:spLocks/>
            </p:cNvSpPr>
            <p:nvPr/>
          </p:nvSpPr>
          <p:spPr bwMode="auto">
            <a:xfrm>
              <a:off x="8450" y="11294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1" name="Freeform 467"/>
            <p:cNvSpPr>
              <a:spLocks/>
            </p:cNvSpPr>
            <p:nvPr/>
          </p:nvSpPr>
          <p:spPr bwMode="auto">
            <a:xfrm>
              <a:off x="8400" y="11450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2" name="Freeform 468"/>
            <p:cNvSpPr>
              <a:spLocks/>
            </p:cNvSpPr>
            <p:nvPr/>
          </p:nvSpPr>
          <p:spPr bwMode="auto">
            <a:xfrm>
              <a:off x="8450" y="11450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3" name="Freeform 469"/>
            <p:cNvSpPr>
              <a:spLocks/>
            </p:cNvSpPr>
            <p:nvPr/>
          </p:nvSpPr>
          <p:spPr bwMode="auto">
            <a:xfrm>
              <a:off x="9074" y="11450"/>
              <a:ext cx="1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0"/>
                </a:cxn>
              </a:cxnLst>
              <a:rect l="0" t="0" r="r" b="b"/>
              <a:pathLst>
                <a:path w="14">
                  <a:moveTo>
                    <a:pt x="0" y="0"/>
                  </a:move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4" name="Freeform 470"/>
            <p:cNvSpPr>
              <a:spLocks/>
            </p:cNvSpPr>
            <p:nvPr/>
          </p:nvSpPr>
          <p:spPr bwMode="auto">
            <a:xfrm>
              <a:off x="8400" y="11606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5" name="Freeform 471"/>
            <p:cNvSpPr>
              <a:spLocks/>
            </p:cNvSpPr>
            <p:nvPr/>
          </p:nvSpPr>
          <p:spPr bwMode="auto">
            <a:xfrm>
              <a:off x="8450" y="11606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6" name="Freeform 472"/>
            <p:cNvSpPr>
              <a:spLocks/>
            </p:cNvSpPr>
            <p:nvPr/>
          </p:nvSpPr>
          <p:spPr bwMode="auto">
            <a:xfrm>
              <a:off x="9074" y="11606"/>
              <a:ext cx="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7" name="Freeform 473"/>
            <p:cNvSpPr>
              <a:spLocks/>
            </p:cNvSpPr>
            <p:nvPr/>
          </p:nvSpPr>
          <p:spPr bwMode="auto">
            <a:xfrm>
              <a:off x="8400" y="11760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8" name="Freeform 474"/>
            <p:cNvSpPr>
              <a:spLocks/>
            </p:cNvSpPr>
            <p:nvPr/>
          </p:nvSpPr>
          <p:spPr bwMode="auto">
            <a:xfrm>
              <a:off x="8450" y="11760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39" name="Freeform 475"/>
            <p:cNvSpPr>
              <a:spLocks/>
            </p:cNvSpPr>
            <p:nvPr/>
          </p:nvSpPr>
          <p:spPr bwMode="auto">
            <a:xfrm>
              <a:off x="9074" y="1176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0" name="Freeform 476"/>
            <p:cNvSpPr>
              <a:spLocks/>
            </p:cNvSpPr>
            <p:nvPr/>
          </p:nvSpPr>
          <p:spPr bwMode="auto">
            <a:xfrm>
              <a:off x="8400" y="11915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1" name="Freeform 477"/>
            <p:cNvSpPr>
              <a:spLocks/>
            </p:cNvSpPr>
            <p:nvPr/>
          </p:nvSpPr>
          <p:spPr bwMode="auto">
            <a:xfrm>
              <a:off x="8450" y="11915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2" name="Freeform 478"/>
            <p:cNvSpPr>
              <a:spLocks/>
            </p:cNvSpPr>
            <p:nvPr/>
          </p:nvSpPr>
          <p:spPr bwMode="auto">
            <a:xfrm>
              <a:off x="9074" y="11915"/>
              <a:ext cx="6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2" y="0"/>
                </a:cxn>
              </a:cxnLst>
              <a:rect l="0" t="0" r="r" b="b"/>
              <a:pathLst>
                <a:path w="62">
                  <a:moveTo>
                    <a:pt x="0" y="0"/>
                  </a:move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3" name="Freeform 479"/>
            <p:cNvSpPr>
              <a:spLocks/>
            </p:cNvSpPr>
            <p:nvPr/>
          </p:nvSpPr>
          <p:spPr bwMode="auto">
            <a:xfrm>
              <a:off x="8400" y="12071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4" name="Freeform 480"/>
            <p:cNvSpPr>
              <a:spLocks/>
            </p:cNvSpPr>
            <p:nvPr/>
          </p:nvSpPr>
          <p:spPr bwMode="auto">
            <a:xfrm>
              <a:off x="8450" y="12071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5" name="Freeform 481"/>
            <p:cNvSpPr>
              <a:spLocks/>
            </p:cNvSpPr>
            <p:nvPr/>
          </p:nvSpPr>
          <p:spPr bwMode="auto">
            <a:xfrm>
              <a:off x="9074" y="12071"/>
              <a:ext cx="5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6" name="Freeform 482"/>
            <p:cNvSpPr>
              <a:spLocks/>
            </p:cNvSpPr>
            <p:nvPr/>
          </p:nvSpPr>
          <p:spPr bwMode="auto">
            <a:xfrm>
              <a:off x="8400" y="12227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7" name="Freeform 483"/>
            <p:cNvSpPr>
              <a:spLocks/>
            </p:cNvSpPr>
            <p:nvPr/>
          </p:nvSpPr>
          <p:spPr bwMode="auto">
            <a:xfrm>
              <a:off x="8450" y="12227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8" name="Freeform 484"/>
            <p:cNvSpPr>
              <a:spLocks/>
            </p:cNvSpPr>
            <p:nvPr/>
          </p:nvSpPr>
          <p:spPr bwMode="auto">
            <a:xfrm>
              <a:off x="9074" y="12227"/>
              <a:ext cx="4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0"/>
                </a:cxn>
              </a:cxnLst>
              <a:rect l="0" t="0" r="r" b="b"/>
              <a:pathLst>
                <a:path w="43">
                  <a:moveTo>
                    <a:pt x="0" y="0"/>
                  </a:moveTo>
                  <a:lnTo>
                    <a:pt x="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49" name="Freeform 485"/>
            <p:cNvSpPr>
              <a:spLocks/>
            </p:cNvSpPr>
            <p:nvPr/>
          </p:nvSpPr>
          <p:spPr bwMode="auto">
            <a:xfrm>
              <a:off x="8400" y="12383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0" name="Freeform 486"/>
            <p:cNvSpPr>
              <a:spLocks/>
            </p:cNvSpPr>
            <p:nvPr/>
          </p:nvSpPr>
          <p:spPr bwMode="auto">
            <a:xfrm>
              <a:off x="8450" y="12383"/>
              <a:ext cx="5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" y="0"/>
                </a:cxn>
              </a:cxnLst>
              <a:rect l="0" t="0" r="r" b="b"/>
              <a:pathLst>
                <a:path w="581">
                  <a:moveTo>
                    <a:pt x="0" y="0"/>
                  </a:moveTo>
                  <a:lnTo>
                    <a:pt x="58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1" name="Freeform 487"/>
            <p:cNvSpPr>
              <a:spLocks/>
            </p:cNvSpPr>
            <p:nvPr/>
          </p:nvSpPr>
          <p:spPr bwMode="auto">
            <a:xfrm>
              <a:off x="9074" y="12383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2" name="Freeform 488"/>
            <p:cNvSpPr>
              <a:spLocks/>
            </p:cNvSpPr>
            <p:nvPr/>
          </p:nvSpPr>
          <p:spPr bwMode="auto">
            <a:xfrm>
              <a:off x="8491" y="12539"/>
              <a:ext cx="7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" y="0"/>
                </a:cxn>
              </a:cxnLst>
              <a:rect l="0" t="0" r="r" b="b"/>
              <a:pathLst>
                <a:path w="72">
                  <a:moveTo>
                    <a:pt x="0" y="0"/>
                  </a:moveTo>
                  <a:lnTo>
                    <a:pt x="7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3" name="Freeform 489"/>
            <p:cNvSpPr>
              <a:spLocks/>
            </p:cNvSpPr>
            <p:nvPr/>
          </p:nvSpPr>
          <p:spPr bwMode="auto">
            <a:xfrm>
              <a:off x="8606" y="12539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4" name="Freeform 490"/>
            <p:cNvSpPr>
              <a:spLocks/>
            </p:cNvSpPr>
            <p:nvPr/>
          </p:nvSpPr>
          <p:spPr bwMode="auto">
            <a:xfrm>
              <a:off x="8762" y="12695"/>
              <a:ext cx="24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</a:cxnLst>
              <a:rect l="0" t="0" r="r" b="b"/>
              <a:pathLst>
                <a:path w="249">
                  <a:moveTo>
                    <a:pt x="0" y="0"/>
                  </a:moveTo>
                  <a:lnTo>
                    <a:pt x="24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5" name="Freeform 491"/>
            <p:cNvSpPr>
              <a:spLocks/>
            </p:cNvSpPr>
            <p:nvPr/>
          </p:nvSpPr>
          <p:spPr bwMode="auto">
            <a:xfrm>
              <a:off x="8834" y="12851"/>
              <a:ext cx="4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6" name="Freeform 492"/>
            <p:cNvSpPr>
              <a:spLocks/>
            </p:cNvSpPr>
            <p:nvPr/>
          </p:nvSpPr>
          <p:spPr bwMode="auto">
            <a:xfrm>
              <a:off x="8918" y="12851"/>
              <a:ext cx="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7" name="Freeform 493"/>
            <p:cNvSpPr>
              <a:spLocks/>
            </p:cNvSpPr>
            <p:nvPr/>
          </p:nvSpPr>
          <p:spPr bwMode="auto">
            <a:xfrm>
              <a:off x="8400" y="1213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8" name="Freeform 494"/>
            <p:cNvSpPr>
              <a:spLocks/>
            </p:cNvSpPr>
            <p:nvPr/>
          </p:nvSpPr>
          <p:spPr bwMode="auto">
            <a:xfrm>
              <a:off x="8400" y="10150"/>
              <a:ext cx="0" cy="1305"/>
            </a:xfrm>
            <a:custGeom>
              <a:avLst/>
              <a:gdLst/>
              <a:ahLst/>
              <a:cxnLst>
                <a:cxn ang="0">
                  <a:pos x="0" y="1304"/>
                </a:cxn>
                <a:cxn ang="0">
                  <a:pos x="0" y="0"/>
                </a:cxn>
              </a:cxnLst>
              <a:rect l="0" t="0" r="r" b="b"/>
              <a:pathLst>
                <a:path h="1305">
                  <a:moveTo>
                    <a:pt x="0" y="130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59" name="Freeform 495"/>
            <p:cNvSpPr>
              <a:spLocks/>
            </p:cNvSpPr>
            <p:nvPr/>
          </p:nvSpPr>
          <p:spPr bwMode="auto">
            <a:xfrm>
              <a:off x="8229" y="1213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0" name="Freeform 496"/>
            <p:cNvSpPr>
              <a:spLocks/>
            </p:cNvSpPr>
            <p:nvPr/>
          </p:nvSpPr>
          <p:spPr bwMode="auto">
            <a:xfrm>
              <a:off x="8229" y="1253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1" name="Freeform 497"/>
            <p:cNvSpPr>
              <a:spLocks/>
            </p:cNvSpPr>
            <p:nvPr/>
          </p:nvSpPr>
          <p:spPr bwMode="auto">
            <a:xfrm>
              <a:off x="8229" y="12134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2" name="Freeform 498"/>
            <p:cNvSpPr>
              <a:spLocks/>
            </p:cNvSpPr>
            <p:nvPr/>
          </p:nvSpPr>
          <p:spPr bwMode="auto">
            <a:xfrm>
              <a:off x="8229" y="1145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3" name="Freeform 499"/>
            <p:cNvSpPr>
              <a:spLocks/>
            </p:cNvSpPr>
            <p:nvPr/>
          </p:nvSpPr>
          <p:spPr bwMode="auto">
            <a:xfrm>
              <a:off x="8229" y="10150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4" name="Freeform 500"/>
            <p:cNvSpPr>
              <a:spLocks/>
            </p:cNvSpPr>
            <p:nvPr/>
          </p:nvSpPr>
          <p:spPr bwMode="auto">
            <a:xfrm>
              <a:off x="8244" y="11299"/>
              <a:ext cx="98" cy="9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98"/>
                </a:cxn>
              </a:cxnLst>
              <a:rect l="0" t="0" r="r" b="b"/>
              <a:pathLst>
                <a:path w="98" h="98">
                  <a:moveTo>
                    <a:pt x="98" y="0"/>
                  </a:moveTo>
                  <a:lnTo>
                    <a:pt x="0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5" name="Freeform 501"/>
            <p:cNvSpPr>
              <a:spLocks/>
            </p:cNvSpPr>
            <p:nvPr/>
          </p:nvSpPr>
          <p:spPr bwMode="auto">
            <a:xfrm>
              <a:off x="8229" y="11198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6" name="Freeform 502"/>
            <p:cNvSpPr>
              <a:spLocks/>
            </p:cNvSpPr>
            <p:nvPr/>
          </p:nvSpPr>
          <p:spPr bwMode="auto">
            <a:xfrm>
              <a:off x="8229" y="11100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7" name="Freeform 503"/>
            <p:cNvSpPr>
              <a:spLocks/>
            </p:cNvSpPr>
            <p:nvPr/>
          </p:nvSpPr>
          <p:spPr bwMode="auto">
            <a:xfrm>
              <a:off x="8229" y="11057"/>
              <a:ext cx="56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6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8" name="Freeform 504"/>
            <p:cNvSpPr>
              <a:spLocks/>
            </p:cNvSpPr>
            <p:nvPr/>
          </p:nvSpPr>
          <p:spPr bwMode="auto">
            <a:xfrm>
              <a:off x="8294" y="11057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4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7" y="4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69" name="Freeform 505"/>
            <p:cNvSpPr>
              <a:spLocks/>
            </p:cNvSpPr>
            <p:nvPr/>
          </p:nvSpPr>
          <p:spPr bwMode="auto">
            <a:xfrm>
              <a:off x="8229" y="1109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0" name="Freeform 506"/>
            <p:cNvSpPr>
              <a:spLocks/>
            </p:cNvSpPr>
            <p:nvPr/>
          </p:nvSpPr>
          <p:spPr bwMode="auto">
            <a:xfrm>
              <a:off x="8229" y="1119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1" name="Freeform 507"/>
            <p:cNvSpPr>
              <a:spLocks/>
            </p:cNvSpPr>
            <p:nvPr/>
          </p:nvSpPr>
          <p:spPr bwMode="auto">
            <a:xfrm>
              <a:off x="8229" y="11292"/>
              <a:ext cx="10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5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2" name="Freeform 508"/>
            <p:cNvSpPr>
              <a:spLocks/>
            </p:cNvSpPr>
            <p:nvPr/>
          </p:nvSpPr>
          <p:spPr bwMode="auto">
            <a:xfrm>
              <a:off x="8229" y="11393"/>
              <a:ext cx="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3" name="Freeform 509"/>
            <p:cNvSpPr>
              <a:spLocks/>
            </p:cNvSpPr>
            <p:nvPr/>
          </p:nvSpPr>
          <p:spPr bwMode="auto">
            <a:xfrm>
              <a:off x="8400" y="10766"/>
              <a:ext cx="44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" y="0"/>
                </a:cxn>
              </a:cxnLst>
              <a:rect l="0" t="0" r="r" b="b"/>
              <a:pathLst>
                <a:path w="444">
                  <a:moveTo>
                    <a:pt x="0" y="0"/>
                  </a:moveTo>
                  <a:lnTo>
                    <a:pt x="4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4" name="Freeform 510"/>
            <p:cNvSpPr>
              <a:spLocks/>
            </p:cNvSpPr>
            <p:nvPr/>
          </p:nvSpPr>
          <p:spPr bwMode="auto">
            <a:xfrm>
              <a:off x="8400" y="1065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5" name="Freeform 511"/>
            <p:cNvSpPr>
              <a:spLocks/>
            </p:cNvSpPr>
            <p:nvPr/>
          </p:nvSpPr>
          <p:spPr bwMode="auto">
            <a:xfrm>
              <a:off x="7577" y="13204"/>
              <a:ext cx="133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31" y="0"/>
                </a:cxn>
              </a:cxnLst>
              <a:rect l="0" t="0" r="r" b="b"/>
              <a:pathLst>
                <a:path w="1331">
                  <a:moveTo>
                    <a:pt x="0" y="0"/>
                  </a:moveTo>
                  <a:lnTo>
                    <a:pt x="133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6" name="Freeform 512"/>
            <p:cNvSpPr>
              <a:spLocks/>
            </p:cNvSpPr>
            <p:nvPr/>
          </p:nvSpPr>
          <p:spPr bwMode="auto">
            <a:xfrm>
              <a:off x="7577" y="13033"/>
              <a:ext cx="65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52" y="0"/>
                </a:cxn>
              </a:cxnLst>
              <a:rect l="0" t="0" r="r" b="b"/>
              <a:pathLst>
                <a:path w="652">
                  <a:moveTo>
                    <a:pt x="0" y="0"/>
                  </a:moveTo>
                  <a:lnTo>
                    <a:pt x="65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7" name="Freeform 513"/>
            <p:cNvSpPr>
              <a:spLocks/>
            </p:cNvSpPr>
            <p:nvPr/>
          </p:nvSpPr>
          <p:spPr bwMode="auto">
            <a:xfrm>
              <a:off x="7577" y="13033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8" name="Freeform 514"/>
            <p:cNvSpPr>
              <a:spLocks/>
            </p:cNvSpPr>
            <p:nvPr/>
          </p:nvSpPr>
          <p:spPr bwMode="auto">
            <a:xfrm>
              <a:off x="8762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79" name="Freeform 515"/>
            <p:cNvSpPr>
              <a:spLocks/>
            </p:cNvSpPr>
            <p:nvPr/>
          </p:nvSpPr>
          <p:spPr bwMode="auto">
            <a:xfrm>
              <a:off x="8606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0" name="Freeform 516"/>
            <p:cNvSpPr>
              <a:spLocks/>
            </p:cNvSpPr>
            <p:nvPr/>
          </p:nvSpPr>
          <p:spPr bwMode="auto">
            <a:xfrm>
              <a:off x="8450" y="13007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1" name="Freeform 517"/>
            <p:cNvSpPr>
              <a:spLocks/>
            </p:cNvSpPr>
            <p:nvPr/>
          </p:nvSpPr>
          <p:spPr bwMode="auto">
            <a:xfrm>
              <a:off x="8400" y="13007"/>
              <a:ext cx="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2" name="Freeform 518"/>
            <p:cNvSpPr>
              <a:spLocks/>
            </p:cNvSpPr>
            <p:nvPr/>
          </p:nvSpPr>
          <p:spPr bwMode="auto">
            <a:xfrm>
              <a:off x="8450" y="13007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3" name="Freeform 519"/>
            <p:cNvSpPr>
              <a:spLocks/>
            </p:cNvSpPr>
            <p:nvPr/>
          </p:nvSpPr>
          <p:spPr bwMode="auto">
            <a:xfrm>
              <a:off x="8400" y="12983"/>
              <a:ext cx="0" cy="221"/>
            </a:xfrm>
            <a:custGeom>
              <a:avLst/>
              <a:gdLst/>
              <a:ahLst/>
              <a:cxnLst>
                <a:cxn ang="0">
                  <a:pos x="0" y="220"/>
                </a:cxn>
                <a:cxn ang="0">
                  <a:pos x="0" y="0"/>
                </a:cxn>
              </a:cxnLst>
              <a:rect l="0" t="0" r="r" b="b"/>
              <a:pathLst>
                <a:path h="221">
                  <a:moveTo>
                    <a:pt x="0" y="22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4" name="Freeform 520"/>
            <p:cNvSpPr>
              <a:spLocks/>
            </p:cNvSpPr>
            <p:nvPr/>
          </p:nvSpPr>
          <p:spPr bwMode="auto">
            <a:xfrm>
              <a:off x="8229" y="12983"/>
              <a:ext cx="0" cy="50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0"/>
                </a:cxn>
              </a:cxnLst>
              <a:rect l="0" t="0" r="r" b="b"/>
              <a:pathLst>
                <a:path h="50">
                  <a:moveTo>
                    <a:pt x="0" y="5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5" name="Freeform 521"/>
            <p:cNvSpPr>
              <a:spLocks/>
            </p:cNvSpPr>
            <p:nvPr/>
          </p:nvSpPr>
          <p:spPr bwMode="auto">
            <a:xfrm>
              <a:off x="8229" y="12983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6" name="Freeform 522"/>
            <p:cNvSpPr>
              <a:spLocks/>
            </p:cNvSpPr>
            <p:nvPr/>
          </p:nvSpPr>
          <p:spPr bwMode="auto">
            <a:xfrm>
              <a:off x="8299" y="13103"/>
              <a:ext cx="43" cy="4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43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7" name="Freeform 523"/>
            <p:cNvSpPr>
              <a:spLocks/>
            </p:cNvSpPr>
            <p:nvPr/>
          </p:nvSpPr>
          <p:spPr bwMode="auto">
            <a:xfrm>
              <a:off x="8198" y="13033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8" name="Freeform 524"/>
            <p:cNvSpPr>
              <a:spLocks/>
            </p:cNvSpPr>
            <p:nvPr/>
          </p:nvSpPr>
          <p:spPr bwMode="auto">
            <a:xfrm>
              <a:off x="8098" y="13033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89" name="Freeform 525"/>
            <p:cNvSpPr>
              <a:spLocks/>
            </p:cNvSpPr>
            <p:nvPr/>
          </p:nvSpPr>
          <p:spPr bwMode="auto">
            <a:xfrm>
              <a:off x="8002" y="13033"/>
              <a:ext cx="110" cy="10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0" y="107"/>
                </a:cxn>
              </a:cxnLst>
              <a:rect l="0" t="0" r="r" b="b"/>
              <a:pathLst>
                <a:path w="110" h="108">
                  <a:moveTo>
                    <a:pt x="110" y="0"/>
                  </a:moveTo>
                  <a:lnTo>
                    <a:pt x="0" y="10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0" name="Freeform 526"/>
            <p:cNvSpPr>
              <a:spLocks/>
            </p:cNvSpPr>
            <p:nvPr/>
          </p:nvSpPr>
          <p:spPr bwMode="auto">
            <a:xfrm>
              <a:off x="8002" y="13033"/>
              <a:ext cx="9" cy="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1" name="Freeform 527"/>
            <p:cNvSpPr>
              <a:spLocks/>
            </p:cNvSpPr>
            <p:nvPr/>
          </p:nvSpPr>
          <p:spPr bwMode="auto">
            <a:xfrm>
              <a:off x="8268" y="13033"/>
              <a:ext cx="74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2" name="Freeform 528"/>
            <p:cNvSpPr>
              <a:spLocks/>
            </p:cNvSpPr>
            <p:nvPr/>
          </p:nvSpPr>
          <p:spPr bwMode="auto">
            <a:xfrm>
              <a:off x="8167" y="1303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3" name="Freeform 529"/>
            <p:cNvSpPr>
              <a:spLocks/>
            </p:cNvSpPr>
            <p:nvPr/>
          </p:nvSpPr>
          <p:spPr bwMode="auto">
            <a:xfrm>
              <a:off x="8066" y="13033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4" name="Freeform 530"/>
            <p:cNvSpPr>
              <a:spLocks/>
            </p:cNvSpPr>
            <p:nvPr/>
          </p:nvSpPr>
          <p:spPr bwMode="auto">
            <a:xfrm>
              <a:off x="8002" y="13069"/>
              <a:ext cx="79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79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5" name="Freeform 531"/>
            <p:cNvSpPr>
              <a:spLocks/>
            </p:cNvSpPr>
            <p:nvPr/>
          </p:nvSpPr>
          <p:spPr bwMode="auto">
            <a:xfrm>
              <a:off x="8400" y="13091"/>
              <a:ext cx="44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" y="0"/>
                </a:cxn>
              </a:cxnLst>
              <a:rect l="0" t="0" r="r" b="b"/>
              <a:pathLst>
                <a:path w="444">
                  <a:moveTo>
                    <a:pt x="0" y="0"/>
                  </a:moveTo>
                  <a:lnTo>
                    <a:pt x="4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6" name="Freeform 532"/>
            <p:cNvSpPr>
              <a:spLocks/>
            </p:cNvSpPr>
            <p:nvPr/>
          </p:nvSpPr>
          <p:spPr bwMode="auto">
            <a:xfrm>
              <a:off x="8908" y="10654"/>
              <a:ext cx="312" cy="2550"/>
            </a:xfrm>
            <a:custGeom>
              <a:avLst/>
              <a:gdLst/>
              <a:ahLst/>
              <a:cxnLst>
                <a:cxn ang="0">
                  <a:pos x="0" y="2549"/>
                </a:cxn>
                <a:cxn ang="0">
                  <a:pos x="71" y="2401"/>
                </a:cxn>
                <a:cxn ang="0">
                  <a:pos x="134" y="2247"/>
                </a:cxn>
                <a:cxn ang="0">
                  <a:pos x="189" y="2091"/>
                </a:cxn>
                <a:cxn ang="0">
                  <a:pos x="232" y="1930"/>
                </a:cxn>
                <a:cxn ang="0">
                  <a:pos x="266" y="1770"/>
                </a:cxn>
                <a:cxn ang="0">
                  <a:pos x="292" y="1604"/>
                </a:cxn>
                <a:cxn ang="0">
                  <a:pos x="307" y="1441"/>
                </a:cxn>
                <a:cxn ang="0">
                  <a:pos x="311" y="1276"/>
                </a:cxn>
                <a:cxn ang="0">
                  <a:pos x="307" y="1110"/>
                </a:cxn>
                <a:cxn ang="0">
                  <a:pos x="292" y="945"/>
                </a:cxn>
                <a:cxn ang="0">
                  <a:pos x="266" y="781"/>
                </a:cxn>
                <a:cxn ang="0">
                  <a:pos x="232" y="618"/>
                </a:cxn>
                <a:cxn ang="0">
                  <a:pos x="189" y="460"/>
                </a:cxn>
                <a:cxn ang="0">
                  <a:pos x="134" y="302"/>
                </a:cxn>
                <a:cxn ang="0">
                  <a:pos x="71" y="148"/>
                </a:cxn>
                <a:cxn ang="0">
                  <a:pos x="0" y="0"/>
                </a:cxn>
              </a:cxnLst>
              <a:rect l="0" t="0" r="r" b="b"/>
              <a:pathLst>
                <a:path w="312" h="2550">
                  <a:moveTo>
                    <a:pt x="0" y="2549"/>
                  </a:moveTo>
                  <a:lnTo>
                    <a:pt x="71" y="2401"/>
                  </a:lnTo>
                  <a:lnTo>
                    <a:pt x="134" y="2247"/>
                  </a:lnTo>
                  <a:lnTo>
                    <a:pt x="189" y="2091"/>
                  </a:lnTo>
                  <a:lnTo>
                    <a:pt x="232" y="1930"/>
                  </a:lnTo>
                  <a:lnTo>
                    <a:pt x="266" y="1770"/>
                  </a:lnTo>
                  <a:lnTo>
                    <a:pt x="292" y="1604"/>
                  </a:lnTo>
                  <a:lnTo>
                    <a:pt x="307" y="1441"/>
                  </a:lnTo>
                  <a:lnTo>
                    <a:pt x="311" y="1276"/>
                  </a:lnTo>
                  <a:lnTo>
                    <a:pt x="307" y="1110"/>
                  </a:lnTo>
                  <a:lnTo>
                    <a:pt x="292" y="945"/>
                  </a:lnTo>
                  <a:lnTo>
                    <a:pt x="266" y="781"/>
                  </a:lnTo>
                  <a:lnTo>
                    <a:pt x="232" y="618"/>
                  </a:lnTo>
                  <a:lnTo>
                    <a:pt x="189" y="460"/>
                  </a:lnTo>
                  <a:lnTo>
                    <a:pt x="134" y="302"/>
                  </a:lnTo>
                  <a:lnTo>
                    <a:pt x="71" y="148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7" name="Freeform 533"/>
            <p:cNvSpPr>
              <a:spLocks/>
            </p:cNvSpPr>
            <p:nvPr/>
          </p:nvSpPr>
          <p:spPr bwMode="auto">
            <a:xfrm>
              <a:off x="8844" y="10766"/>
              <a:ext cx="292" cy="2325"/>
            </a:xfrm>
            <a:custGeom>
              <a:avLst/>
              <a:gdLst/>
              <a:ahLst/>
              <a:cxnLst>
                <a:cxn ang="0">
                  <a:pos x="0" y="2324"/>
                </a:cxn>
                <a:cxn ang="0">
                  <a:pos x="67" y="2187"/>
                </a:cxn>
                <a:cxn ang="0">
                  <a:pos x="127" y="2048"/>
                </a:cxn>
                <a:cxn ang="0">
                  <a:pos x="177" y="1906"/>
                </a:cxn>
                <a:cxn ang="0">
                  <a:pos x="218" y="1760"/>
                </a:cxn>
                <a:cxn ang="0">
                  <a:pos x="249" y="1614"/>
                </a:cxn>
                <a:cxn ang="0">
                  <a:pos x="273" y="1463"/>
                </a:cxn>
                <a:cxn ang="0">
                  <a:pos x="287" y="1314"/>
                </a:cxn>
                <a:cxn ang="0">
                  <a:pos x="292" y="1163"/>
                </a:cxn>
                <a:cxn ang="0">
                  <a:pos x="287" y="1012"/>
                </a:cxn>
                <a:cxn ang="0">
                  <a:pos x="273" y="861"/>
                </a:cxn>
                <a:cxn ang="0">
                  <a:pos x="249" y="710"/>
                </a:cxn>
                <a:cxn ang="0">
                  <a:pos x="218" y="563"/>
                </a:cxn>
                <a:cxn ang="0">
                  <a:pos x="177" y="417"/>
                </a:cxn>
                <a:cxn ang="0">
                  <a:pos x="127" y="275"/>
                </a:cxn>
                <a:cxn ang="0">
                  <a:pos x="67" y="136"/>
                </a:cxn>
                <a:cxn ang="0">
                  <a:pos x="0" y="0"/>
                </a:cxn>
              </a:cxnLst>
              <a:rect l="0" t="0" r="r" b="b"/>
              <a:pathLst>
                <a:path w="292" h="2325">
                  <a:moveTo>
                    <a:pt x="0" y="2324"/>
                  </a:moveTo>
                  <a:lnTo>
                    <a:pt x="67" y="2187"/>
                  </a:lnTo>
                  <a:lnTo>
                    <a:pt x="127" y="2048"/>
                  </a:lnTo>
                  <a:lnTo>
                    <a:pt x="177" y="1906"/>
                  </a:lnTo>
                  <a:lnTo>
                    <a:pt x="218" y="1760"/>
                  </a:lnTo>
                  <a:lnTo>
                    <a:pt x="249" y="1614"/>
                  </a:lnTo>
                  <a:lnTo>
                    <a:pt x="273" y="1463"/>
                  </a:lnTo>
                  <a:lnTo>
                    <a:pt x="287" y="1314"/>
                  </a:lnTo>
                  <a:lnTo>
                    <a:pt x="292" y="1163"/>
                  </a:lnTo>
                  <a:lnTo>
                    <a:pt x="287" y="1012"/>
                  </a:lnTo>
                  <a:lnTo>
                    <a:pt x="273" y="861"/>
                  </a:lnTo>
                  <a:lnTo>
                    <a:pt x="249" y="710"/>
                  </a:lnTo>
                  <a:lnTo>
                    <a:pt x="218" y="563"/>
                  </a:lnTo>
                  <a:lnTo>
                    <a:pt x="177" y="417"/>
                  </a:lnTo>
                  <a:lnTo>
                    <a:pt x="127" y="275"/>
                  </a:lnTo>
                  <a:lnTo>
                    <a:pt x="67" y="136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8" name="Freeform 534"/>
            <p:cNvSpPr>
              <a:spLocks/>
            </p:cNvSpPr>
            <p:nvPr/>
          </p:nvSpPr>
          <p:spPr bwMode="auto">
            <a:xfrm>
              <a:off x="5991" y="10867"/>
              <a:ext cx="12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4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12" y="1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2999" name="Freeform 535"/>
            <p:cNvSpPr>
              <a:spLocks/>
            </p:cNvSpPr>
            <p:nvPr/>
          </p:nvSpPr>
          <p:spPr bwMode="auto">
            <a:xfrm>
              <a:off x="6015" y="10541"/>
              <a:ext cx="32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3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lnTo>
                    <a:pt x="31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0" name="Freeform 536"/>
            <p:cNvSpPr>
              <a:spLocks/>
            </p:cNvSpPr>
            <p:nvPr/>
          </p:nvSpPr>
          <p:spPr bwMode="auto">
            <a:xfrm>
              <a:off x="5991" y="10541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1" name="Freeform 537"/>
            <p:cNvSpPr>
              <a:spLocks/>
            </p:cNvSpPr>
            <p:nvPr/>
          </p:nvSpPr>
          <p:spPr bwMode="auto">
            <a:xfrm>
              <a:off x="5991" y="11498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2" name="Freeform 538"/>
            <p:cNvSpPr>
              <a:spLocks/>
            </p:cNvSpPr>
            <p:nvPr/>
          </p:nvSpPr>
          <p:spPr bwMode="auto">
            <a:xfrm>
              <a:off x="5991" y="1157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3" name="Freeform 539"/>
            <p:cNvSpPr>
              <a:spLocks/>
            </p:cNvSpPr>
            <p:nvPr/>
          </p:nvSpPr>
          <p:spPr bwMode="auto">
            <a:xfrm>
              <a:off x="5991" y="11709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4" name="Freeform 540"/>
            <p:cNvSpPr>
              <a:spLocks/>
            </p:cNvSpPr>
            <p:nvPr/>
          </p:nvSpPr>
          <p:spPr bwMode="auto">
            <a:xfrm>
              <a:off x="5991" y="11779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5" name="Freeform 541"/>
            <p:cNvSpPr>
              <a:spLocks/>
            </p:cNvSpPr>
            <p:nvPr/>
          </p:nvSpPr>
          <p:spPr bwMode="auto">
            <a:xfrm>
              <a:off x="5991" y="1192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6" name="Freeform 542"/>
            <p:cNvSpPr>
              <a:spLocks/>
            </p:cNvSpPr>
            <p:nvPr/>
          </p:nvSpPr>
          <p:spPr bwMode="auto">
            <a:xfrm>
              <a:off x="5991" y="11990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7" name="Freeform 543"/>
            <p:cNvSpPr>
              <a:spLocks/>
            </p:cNvSpPr>
            <p:nvPr/>
          </p:nvSpPr>
          <p:spPr bwMode="auto">
            <a:xfrm>
              <a:off x="5991" y="12129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8" name="Freeform 544"/>
            <p:cNvSpPr>
              <a:spLocks/>
            </p:cNvSpPr>
            <p:nvPr/>
          </p:nvSpPr>
          <p:spPr bwMode="auto">
            <a:xfrm>
              <a:off x="5991" y="1220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09" name="Freeform 545"/>
            <p:cNvSpPr>
              <a:spLocks/>
            </p:cNvSpPr>
            <p:nvPr/>
          </p:nvSpPr>
          <p:spPr bwMode="auto">
            <a:xfrm>
              <a:off x="5991" y="12340"/>
              <a:ext cx="56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0" name="Freeform 546"/>
            <p:cNvSpPr>
              <a:spLocks/>
            </p:cNvSpPr>
            <p:nvPr/>
          </p:nvSpPr>
          <p:spPr bwMode="auto">
            <a:xfrm>
              <a:off x="5963" y="12381"/>
              <a:ext cx="84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86"/>
                </a:cxn>
              </a:cxnLst>
              <a:rect l="0" t="0" r="r" b="b"/>
              <a:pathLst>
                <a:path w="84" h="86">
                  <a:moveTo>
                    <a:pt x="0" y="0"/>
                  </a:moveTo>
                  <a:lnTo>
                    <a:pt x="83" y="8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1" name="Freeform 547"/>
            <p:cNvSpPr>
              <a:spLocks/>
            </p:cNvSpPr>
            <p:nvPr/>
          </p:nvSpPr>
          <p:spPr bwMode="auto">
            <a:xfrm>
              <a:off x="5824" y="12381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2" name="Freeform 548"/>
            <p:cNvSpPr>
              <a:spLocks/>
            </p:cNvSpPr>
            <p:nvPr/>
          </p:nvSpPr>
          <p:spPr bwMode="auto">
            <a:xfrm>
              <a:off x="5752" y="12381"/>
              <a:ext cx="57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3" name="Freeform 549"/>
            <p:cNvSpPr>
              <a:spLocks/>
            </p:cNvSpPr>
            <p:nvPr/>
          </p:nvSpPr>
          <p:spPr bwMode="auto">
            <a:xfrm>
              <a:off x="5612" y="12381"/>
              <a:ext cx="58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4" name="Freeform 550"/>
            <p:cNvSpPr>
              <a:spLocks/>
            </p:cNvSpPr>
            <p:nvPr/>
          </p:nvSpPr>
          <p:spPr bwMode="auto">
            <a:xfrm>
              <a:off x="5543" y="12381"/>
              <a:ext cx="5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5" name="Freeform 551"/>
            <p:cNvSpPr>
              <a:spLocks/>
            </p:cNvSpPr>
            <p:nvPr/>
          </p:nvSpPr>
          <p:spPr bwMode="auto">
            <a:xfrm>
              <a:off x="5481" y="12438"/>
              <a:ext cx="51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0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6" name="Freeform 552"/>
            <p:cNvSpPr>
              <a:spLocks/>
            </p:cNvSpPr>
            <p:nvPr/>
          </p:nvSpPr>
          <p:spPr bwMode="auto">
            <a:xfrm>
              <a:off x="5481" y="12381"/>
              <a:ext cx="51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0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7" name="Freeform 553"/>
            <p:cNvSpPr>
              <a:spLocks/>
            </p:cNvSpPr>
            <p:nvPr/>
          </p:nvSpPr>
          <p:spPr bwMode="auto">
            <a:xfrm>
              <a:off x="5991" y="12551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8" name="Freeform 554"/>
            <p:cNvSpPr>
              <a:spLocks/>
            </p:cNvSpPr>
            <p:nvPr/>
          </p:nvSpPr>
          <p:spPr bwMode="auto">
            <a:xfrm>
              <a:off x="5991" y="12621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19" name="Freeform 555"/>
            <p:cNvSpPr>
              <a:spLocks/>
            </p:cNvSpPr>
            <p:nvPr/>
          </p:nvSpPr>
          <p:spPr bwMode="auto">
            <a:xfrm>
              <a:off x="5991" y="12760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0" name="Freeform 556"/>
            <p:cNvSpPr>
              <a:spLocks/>
            </p:cNvSpPr>
            <p:nvPr/>
          </p:nvSpPr>
          <p:spPr bwMode="auto">
            <a:xfrm>
              <a:off x="5991" y="12832"/>
              <a:ext cx="5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6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1" name="Freeform 557"/>
            <p:cNvSpPr>
              <a:spLocks/>
            </p:cNvSpPr>
            <p:nvPr/>
          </p:nvSpPr>
          <p:spPr bwMode="auto">
            <a:xfrm>
              <a:off x="5991" y="12971"/>
              <a:ext cx="5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2" name="Freeform 558"/>
            <p:cNvSpPr>
              <a:spLocks/>
            </p:cNvSpPr>
            <p:nvPr/>
          </p:nvSpPr>
          <p:spPr bwMode="auto">
            <a:xfrm>
              <a:off x="5991" y="13033"/>
              <a:ext cx="67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8" y="0"/>
                </a:cxn>
              </a:cxnLst>
              <a:rect l="0" t="0" r="r" b="b"/>
              <a:pathLst>
                <a:path w="679">
                  <a:moveTo>
                    <a:pt x="0" y="0"/>
                  </a:moveTo>
                  <a:lnTo>
                    <a:pt x="67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3" name="Freeform 559"/>
            <p:cNvSpPr>
              <a:spLocks/>
            </p:cNvSpPr>
            <p:nvPr/>
          </p:nvSpPr>
          <p:spPr bwMode="auto">
            <a:xfrm>
              <a:off x="5622" y="13714"/>
              <a:ext cx="54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9" y="0"/>
                </a:cxn>
              </a:cxnLst>
              <a:rect l="0" t="0" r="r" b="b"/>
              <a:pathLst>
                <a:path w="540">
                  <a:moveTo>
                    <a:pt x="0" y="0"/>
                  </a:moveTo>
                  <a:lnTo>
                    <a:pt x="53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4" name="Freeform 560"/>
            <p:cNvSpPr>
              <a:spLocks/>
            </p:cNvSpPr>
            <p:nvPr/>
          </p:nvSpPr>
          <p:spPr bwMode="auto">
            <a:xfrm>
              <a:off x="5622" y="13544"/>
              <a:ext cx="36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9" y="0"/>
                </a:cxn>
              </a:cxnLst>
              <a:rect l="0" t="0" r="r" b="b"/>
              <a:pathLst>
                <a:path w="369">
                  <a:moveTo>
                    <a:pt x="0" y="0"/>
                  </a:moveTo>
                  <a:lnTo>
                    <a:pt x="36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5" name="Freeform 561"/>
            <p:cNvSpPr>
              <a:spLocks/>
            </p:cNvSpPr>
            <p:nvPr/>
          </p:nvSpPr>
          <p:spPr bwMode="auto">
            <a:xfrm>
              <a:off x="5622" y="13544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6" name="Freeform 562"/>
            <p:cNvSpPr>
              <a:spLocks/>
            </p:cNvSpPr>
            <p:nvPr/>
          </p:nvSpPr>
          <p:spPr bwMode="auto">
            <a:xfrm>
              <a:off x="6162" y="13204"/>
              <a:ext cx="50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8" y="0"/>
                </a:cxn>
              </a:cxnLst>
              <a:rect l="0" t="0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7" name="Freeform 563"/>
            <p:cNvSpPr>
              <a:spLocks/>
            </p:cNvSpPr>
            <p:nvPr/>
          </p:nvSpPr>
          <p:spPr bwMode="auto">
            <a:xfrm>
              <a:off x="6162" y="13204"/>
              <a:ext cx="0" cy="510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0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8" name="Freeform 564"/>
            <p:cNvSpPr>
              <a:spLocks/>
            </p:cNvSpPr>
            <p:nvPr/>
          </p:nvSpPr>
          <p:spPr bwMode="auto">
            <a:xfrm>
              <a:off x="5991" y="12438"/>
              <a:ext cx="0" cy="1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05"/>
                </a:cxn>
              </a:cxnLst>
              <a:rect l="0" t="0" r="r" b="b"/>
              <a:pathLst>
                <a:path h="1106">
                  <a:moveTo>
                    <a:pt x="0" y="0"/>
                  </a:moveTo>
                  <a:lnTo>
                    <a:pt x="0" y="1105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29" name="Freeform 565"/>
            <p:cNvSpPr>
              <a:spLocks/>
            </p:cNvSpPr>
            <p:nvPr/>
          </p:nvSpPr>
          <p:spPr bwMode="auto">
            <a:xfrm>
              <a:off x="6670" y="13033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0" name="Freeform 566"/>
            <p:cNvSpPr>
              <a:spLocks/>
            </p:cNvSpPr>
            <p:nvPr/>
          </p:nvSpPr>
          <p:spPr bwMode="auto">
            <a:xfrm>
              <a:off x="6085" y="13638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1" name="Freeform 567"/>
            <p:cNvSpPr>
              <a:spLocks/>
            </p:cNvSpPr>
            <p:nvPr/>
          </p:nvSpPr>
          <p:spPr bwMode="auto">
            <a:xfrm>
              <a:off x="5991" y="135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2" name="Freeform 568"/>
            <p:cNvSpPr>
              <a:spLocks/>
            </p:cNvSpPr>
            <p:nvPr/>
          </p:nvSpPr>
          <p:spPr bwMode="auto">
            <a:xfrm>
              <a:off x="5991" y="134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3" name="Freeform 569"/>
            <p:cNvSpPr>
              <a:spLocks/>
            </p:cNvSpPr>
            <p:nvPr/>
          </p:nvSpPr>
          <p:spPr bwMode="auto">
            <a:xfrm>
              <a:off x="5991" y="13338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4" name="Freeform 570"/>
            <p:cNvSpPr>
              <a:spLocks/>
            </p:cNvSpPr>
            <p:nvPr/>
          </p:nvSpPr>
          <p:spPr bwMode="auto">
            <a:xfrm>
              <a:off x="5991" y="13237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5" name="Freeform 571"/>
            <p:cNvSpPr>
              <a:spLocks/>
            </p:cNvSpPr>
            <p:nvPr/>
          </p:nvSpPr>
          <p:spPr bwMode="auto">
            <a:xfrm>
              <a:off x="5991" y="1313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6" name="Freeform 572"/>
            <p:cNvSpPr>
              <a:spLocks/>
            </p:cNvSpPr>
            <p:nvPr/>
          </p:nvSpPr>
          <p:spPr bwMode="auto">
            <a:xfrm>
              <a:off x="5991" y="13036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7" name="Freeform 573"/>
            <p:cNvSpPr>
              <a:spLocks/>
            </p:cNvSpPr>
            <p:nvPr/>
          </p:nvSpPr>
          <p:spPr bwMode="auto">
            <a:xfrm>
              <a:off x="5991" y="13033"/>
              <a:ext cx="17" cy="1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</a:cxnLst>
              <a:rect l="0" t="0" r="r" b="b"/>
              <a:pathLst>
                <a:path w="17" h="17">
                  <a:moveTo>
                    <a:pt x="16" y="0"/>
                  </a:moveTo>
                  <a:lnTo>
                    <a:pt x="0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8" name="Freeform 574"/>
            <p:cNvSpPr>
              <a:spLocks/>
            </p:cNvSpPr>
            <p:nvPr/>
          </p:nvSpPr>
          <p:spPr bwMode="auto">
            <a:xfrm>
              <a:off x="6063" y="13033"/>
              <a:ext cx="41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0" y="4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39" name="Freeform 575"/>
            <p:cNvSpPr>
              <a:spLocks/>
            </p:cNvSpPr>
            <p:nvPr/>
          </p:nvSpPr>
          <p:spPr bwMode="auto">
            <a:xfrm>
              <a:off x="5991" y="130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0" name="Freeform 576"/>
            <p:cNvSpPr>
              <a:spLocks/>
            </p:cNvSpPr>
            <p:nvPr/>
          </p:nvSpPr>
          <p:spPr bwMode="auto">
            <a:xfrm>
              <a:off x="5991" y="13160"/>
              <a:ext cx="113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1" name="Freeform 577"/>
            <p:cNvSpPr>
              <a:spLocks/>
            </p:cNvSpPr>
            <p:nvPr/>
          </p:nvSpPr>
          <p:spPr bwMode="auto">
            <a:xfrm>
              <a:off x="5991" y="13261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2" name="Freeform 578"/>
            <p:cNvSpPr>
              <a:spLocks/>
            </p:cNvSpPr>
            <p:nvPr/>
          </p:nvSpPr>
          <p:spPr bwMode="auto">
            <a:xfrm>
              <a:off x="5991" y="1336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3" name="Freeform 579"/>
            <p:cNvSpPr>
              <a:spLocks/>
            </p:cNvSpPr>
            <p:nvPr/>
          </p:nvSpPr>
          <p:spPr bwMode="auto">
            <a:xfrm>
              <a:off x="5991" y="13463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4" name="Freeform 580"/>
            <p:cNvSpPr>
              <a:spLocks/>
            </p:cNvSpPr>
            <p:nvPr/>
          </p:nvSpPr>
          <p:spPr bwMode="auto">
            <a:xfrm>
              <a:off x="5991" y="13561"/>
              <a:ext cx="94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4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5" name="Freeform 581"/>
            <p:cNvSpPr>
              <a:spLocks/>
            </p:cNvSpPr>
            <p:nvPr/>
          </p:nvSpPr>
          <p:spPr bwMode="auto">
            <a:xfrm>
              <a:off x="6023" y="11390"/>
              <a:ext cx="24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23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6" name="Freeform 582"/>
            <p:cNvSpPr>
              <a:spLocks/>
            </p:cNvSpPr>
            <p:nvPr/>
          </p:nvSpPr>
          <p:spPr bwMode="auto">
            <a:xfrm>
              <a:off x="5991" y="11390"/>
              <a:ext cx="0" cy="991"/>
            </a:xfrm>
            <a:custGeom>
              <a:avLst/>
              <a:gdLst/>
              <a:ahLst/>
              <a:cxnLst>
                <a:cxn ang="0">
                  <a:pos x="0" y="990"/>
                </a:cxn>
                <a:cxn ang="0">
                  <a:pos x="0" y="0"/>
                </a:cxn>
              </a:cxnLst>
              <a:rect l="0" t="0" r="r" b="b"/>
              <a:pathLst>
                <a:path h="991">
                  <a:moveTo>
                    <a:pt x="0" y="99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7" name="Freeform 583"/>
            <p:cNvSpPr>
              <a:spLocks/>
            </p:cNvSpPr>
            <p:nvPr/>
          </p:nvSpPr>
          <p:spPr bwMode="auto">
            <a:xfrm>
              <a:off x="6047" y="11390"/>
              <a:ext cx="0" cy="1643"/>
            </a:xfrm>
            <a:custGeom>
              <a:avLst/>
              <a:gdLst/>
              <a:ahLst/>
              <a:cxnLst>
                <a:cxn ang="0">
                  <a:pos x="0" y="1643"/>
                </a:cxn>
                <a:cxn ang="0">
                  <a:pos x="0" y="0"/>
                </a:cxn>
              </a:cxnLst>
              <a:rect l="0" t="0" r="r" b="b"/>
              <a:pathLst>
                <a:path h="1643">
                  <a:moveTo>
                    <a:pt x="0" y="164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8" name="Freeform 584"/>
            <p:cNvSpPr>
              <a:spLocks/>
            </p:cNvSpPr>
            <p:nvPr/>
          </p:nvSpPr>
          <p:spPr bwMode="auto">
            <a:xfrm>
              <a:off x="6047" y="10766"/>
              <a:ext cx="0" cy="116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0" y="0"/>
                </a:cxn>
              </a:cxnLst>
              <a:rect l="0" t="0" r="r" b="b"/>
              <a:pathLst>
                <a:path h="116">
                  <a:moveTo>
                    <a:pt x="0" y="11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49" name="Rectangle 585"/>
            <p:cNvSpPr>
              <a:spLocks/>
            </p:cNvSpPr>
            <p:nvPr/>
          </p:nvSpPr>
          <p:spPr bwMode="auto">
            <a:xfrm>
              <a:off x="8229" y="11057"/>
              <a:ext cx="112" cy="340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0" name="Rectangle 586"/>
            <p:cNvSpPr>
              <a:spLocks/>
            </p:cNvSpPr>
            <p:nvPr/>
          </p:nvSpPr>
          <p:spPr bwMode="auto">
            <a:xfrm>
              <a:off x="8002" y="13033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1" name="Freeform 587"/>
            <p:cNvSpPr>
              <a:spLocks/>
            </p:cNvSpPr>
            <p:nvPr/>
          </p:nvSpPr>
          <p:spPr bwMode="auto">
            <a:xfrm>
              <a:off x="6644" y="10030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2" name="Freeform 588"/>
            <p:cNvSpPr>
              <a:spLocks/>
            </p:cNvSpPr>
            <p:nvPr/>
          </p:nvSpPr>
          <p:spPr bwMode="auto">
            <a:xfrm>
              <a:off x="5991" y="10882"/>
              <a:ext cx="56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3" name="Freeform 589"/>
            <p:cNvSpPr>
              <a:spLocks/>
            </p:cNvSpPr>
            <p:nvPr/>
          </p:nvSpPr>
          <p:spPr bwMode="auto">
            <a:xfrm>
              <a:off x="5991" y="11390"/>
              <a:ext cx="56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4" name="Freeform 590"/>
            <p:cNvSpPr>
              <a:spLocks/>
            </p:cNvSpPr>
            <p:nvPr/>
          </p:nvSpPr>
          <p:spPr bwMode="auto">
            <a:xfrm>
              <a:off x="5085" y="1238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5" name="Freeform 591"/>
            <p:cNvSpPr>
              <a:spLocks/>
            </p:cNvSpPr>
            <p:nvPr/>
          </p:nvSpPr>
          <p:spPr bwMode="auto">
            <a:xfrm>
              <a:off x="5481" y="12381"/>
              <a:ext cx="0" cy="5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6" name="Rectangle 592"/>
            <p:cNvSpPr>
              <a:spLocks/>
            </p:cNvSpPr>
            <p:nvPr/>
          </p:nvSpPr>
          <p:spPr bwMode="auto">
            <a:xfrm>
              <a:off x="4404" y="8955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7" name="Freeform 593"/>
            <p:cNvSpPr>
              <a:spLocks/>
            </p:cNvSpPr>
            <p:nvPr/>
          </p:nvSpPr>
          <p:spPr bwMode="auto">
            <a:xfrm>
              <a:off x="4404" y="9577"/>
              <a:ext cx="57" cy="0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0"/>
                </a:cxn>
              </a:cxnLst>
              <a:rect l="0" t="0" r="r" b="b"/>
              <a:pathLst>
                <a:path w="57">
                  <a:moveTo>
                    <a:pt x="5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8" name="Rectangle 594"/>
            <p:cNvSpPr>
              <a:spLocks/>
            </p:cNvSpPr>
            <p:nvPr/>
          </p:nvSpPr>
          <p:spPr bwMode="auto">
            <a:xfrm>
              <a:off x="4972" y="11220"/>
              <a:ext cx="338" cy="115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59" name="Freeform 595"/>
            <p:cNvSpPr>
              <a:spLocks/>
            </p:cNvSpPr>
            <p:nvPr/>
          </p:nvSpPr>
          <p:spPr bwMode="auto">
            <a:xfrm>
              <a:off x="4972" y="11843"/>
              <a:ext cx="55" cy="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0"/>
                </a:cxn>
              </a:cxnLst>
              <a:rect l="0" t="0" r="r" b="b"/>
              <a:pathLst>
                <a:path w="55">
                  <a:moveTo>
                    <a:pt x="5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0" name="Freeform 596"/>
            <p:cNvSpPr>
              <a:spLocks/>
            </p:cNvSpPr>
            <p:nvPr/>
          </p:nvSpPr>
          <p:spPr bwMode="auto">
            <a:xfrm>
              <a:off x="5991" y="10541"/>
              <a:ext cx="56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  <a:cxn ang="0">
                  <a:pos x="55" y="170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55" y="0"/>
                  </a:lnTo>
                  <a:lnTo>
                    <a:pt x="55" y="17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1" name="Freeform 597"/>
            <p:cNvSpPr>
              <a:spLocks/>
            </p:cNvSpPr>
            <p:nvPr/>
          </p:nvSpPr>
          <p:spPr bwMode="auto">
            <a:xfrm>
              <a:off x="5085" y="12438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2" name="Freeform 598"/>
            <p:cNvSpPr>
              <a:spLocks/>
            </p:cNvSpPr>
            <p:nvPr/>
          </p:nvSpPr>
          <p:spPr bwMode="auto">
            <a:xfrm>
              <a:off x="8400" y="5959"/>
              <a:ext cx="4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3" y="0"/>
                </a:cxn>
              </a:cxnLst>
              <a:rect l="0" t="0" r="r" b="b"/>
              <a:pathLst>
                <a:path w="453">
                  <a:moveTo>
                    <a:pt x="0" y="0"/>
                  </a:move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3" name="Freeform 599"/>
            <p:cNvSpPr>
              <a:spLocks/>
            </p:cNvSpPr>
            <p:nvPr/>
          </p:nvSpPr>
          <p:spPr bwMode="auto">
            <a:xfrm>
              <a:off x="8400" y="12530"/>
              <a:ext cx="453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453" y="453"/>
                </a:cxn>
                <a:cxn ang="0">
                  <a:pos x="438" y="386"/>
                </a:cxn>
                <a:cxn ang="0">
                  <a:pos x="417" y="321"/>
                </a:cxn>
                <a:cxn ang="0">
                  <a:pos x="386" y="259"/>
                </a:cxn>
                <a:cxn ang="0">
                  <a:pos x="347" y="201"/>
                </a:cxn>
                <a:cxn ang="0">
                  <a:pos x="302" y="151"/>
                </a:cxn>
                <a:cxn ang="0">
                  <a:pos x="251" y="105"/>
                </a:cxn>
                <a:cxn ang="0">
                  <a:pos x="194" y="67"/>
                </a:cxn>
                <a:cxn ang="0">
                  <a:pos x="131" y="35"/>
                </a:cxn>
                <a:cxn ang="0">
                  <a:pos x="67" y="14"/>
                </a:cxn>
                <a:cxn ang="0">
                  <a:pos x="0" y="0"/>
                </a:cxn>
              </a:cxnLst>
              <a:rect l="0" t="0" r="r" b="b"/>
              <a:pathLst>
                <a:path w="453" h="453">
                  <a:moveTo>
                    <a:pt x="0" y="453"/>
                  </a:moveTo>
                  <a:lnTo>
                    <a:pt x="453" y="453"/>
                  </a:lnTo>
                  <a:lnTo>
                    <a:pt x="438" y="386"/>
                  </a:lnTo>
                  <a:lnTo>
                    <a:pt x="417" y="321"/>
                  </a:lnTo>
                  <a:lnTo>
                    <a:pt x="386" y="259"/>
                  </a:lnTo>
                  <a:lnTo>
                    <a:pt x="347" y="201"/>
                  </a:lnTo>
                  <a:lnTo>
                    <a:pt x="302" y="151"/>
                  </a:lnTo>
                  <a:lnTo>
                    <a:pt x="251" y="105"/>
                  </a:lnTo>
                  <a:lnTo>
                    <a:pt x="194" y="67"/>
                  </a:lnTo>
                  <a:lnTo>
                    <a:pt x="131" y="35"/>
                  </a:lnTo>
                  <a:lnTo>
                    <a:pt x="67" y="1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4" name="Freeform 600"/>
            <p:cNvSpPr>
              <a:spLocks/>
            </p:cNvSpPr>
            <p:nvPr/>
          </p:nvSpPr>
          <p:spPr bwMode="auto">
            <a:xfrm>
              <a:off x="8400" y="5959"/>
              <a:ext cx="453" cy="454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67" y="438"/>
                </a:cxn>
                <a:cxn ang="0">
                  <a:pos x="131" y="417"/>
                </a:cxn>
                <a:cxn ang="0">
                  <a:pos x="194" y="386"/>
                </a:cxn>
                <a:cxn ang="0">
                  <a:pos x="251" y="347"/>
                </a:cxn>
                <a:cxn ang="0">
                  <a:pos x="302" y="302"/>
                </a:cxn>
                <a:cxn ang="0">
                  <a:pos x="347" y="251"/>
                </a:cxn>
                <a:cxn ang="0">
                  <a:pos x="386" y="194"/>
                </a:cxn>
                <a:cxn ang="0">
                  <a:pos x="417" y="131"/>
                </a:cxn>
                <a:cxn ang="0">
                  <a:pos x="438" y="67"/>
                </a:cxn>
                <a:cxn ang="0">
                  <a:pos x="453" y="0"/>
                </a:cxn>
              </a:cxnLst>
              <a:rect l="0" t="0" r="r" b="b"/>
              <a:pathLst>
                <a:path w="453" h="454">
                  <a:moveTo>
                    <a:pt x="0" y="453"/>
                  </a:moveTo>
                  <a:lnTo>
                    <a:pt x="67" y="438"/>
                  </a:lnTo>
                  <a:lnTo>
                    <a:pt x="131" y="417"/>
                  </a:lnTo>
                  <a:lnTo>
                    <a:pt x="194" y="386"/>
                  </a:lnTo>
                  <a:lnTo>
                    <a:pt x="251" y="347"/>
                  </a:lnTo>
                  <a:lnTo>
                    <a:pt x="302" y="302"/>
                  </a:lnTo>
                  <a:lnTo>
                    <a:pt x="347" y="251"/>
                  </a:lnTo>
                  <a:lnTo>
                    <a:pt x="386" y="194"/>
                  </a:lnTo>
                  <a:lnTo>
                    <a:pt x="417" y="131"/>
                  </a:lnTo>
                  <a:lnTo>
                    <a:pt x="438" y="67"/>
                  </a:lnTo>
                  <a:lnTo>
                    <a:pt x="453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5" name="Freeform 601"/>
            <p:cNvSpPr>
              <a:spLocks/>
            </p:cNvSpPr>
            <p:nvPr/>
          </p:nvSpPr>
          <p:spPr bwMode="auto">
            <a:xfrm>
              <a:off x="5085" y="12438"/>
              <a:ext cx="396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62" y="379"/>
                </a:cxn>
                <a:cxn ang="0">
                  <a:pos x="122" y="352"/>
                </a:cxn>
                <a:cxn ang="0">
                  <a:pos x="179" y="319"/>
                </a:cxn>
                <a:cxn ang="0">
                  <a:pos x="232" y="278"/>
                </a:cxn>
                <a:cxn ang="0">
                  <a:pos x="278" y="232"/>
                </a:cxn>
                <a:cxn ang="0">
                  <a:pos x="319" y="179"/>
                </a:cxn>
                <a:cxn ang="0">
                  <a:pos x="352" y="124"/>
                </a:cxn>
                <a:cxn ang="0">
                  <a:pos x="379" y="62"/>
                </a:cxn>
                <a:cxn ang="0">
                  <a:pos x="395" y="0"/>
                </a:cxn>
              </a:cxnLst>
              <a:rect l="0" t="0" r="r" b="b"/>
              <a:pathLst>
                <a:path w="396" h="396">
                  <a:moveTo>
                    <a:pt x="0" y="395"/>
                  </a:moveTo>
                  <a:lnTo>
                    <a:pt x="62" y="379"/>
                  </a:lnTo>
                  <a:lnTo>
                    <a:pt x="122" y="352"/>
                  </a:lnTo>
                  <a:lnTo>
                    <a:pt x="179" y="319"/>
                  </a:lnTo>
                  <a:lnTo>
                    <a:pt x="232" y="278"/>
                  </a:lnTo>
                  <a:lnTo>
                    <a:pt x="278" y="232"/>
                  </a:lnTo>
                  <a:lnTo>
                    <a:pt x="319" y="179"/>
                  </a:lnTo>
                  <a:lnTo>
                    <a:pt x="352" y="124"/>
                  </a:lnTo>
                  <a:lnTo>
                    <a:pt x="379" y="62"/>
                  </a:ln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6" name="Rectangle 602"/>
            <p:cNvSpPr>
              <a:spLocks/>
            </p:cNvSpPr>
            <p:nvPr/>
          </p:nvSpPr>
          <p:spPr bwMode="auto">
            <a:xfrm>
              <a:off x="5991" y="13033"/>
              <a:ext cx="112" cy="623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7" name="Rectangle 603"/>
            <p:cNvSpPr>
              <a:spLocks/>
            </p:cNvSpPr>
            <p:nvPr/>
          </p:nvSpPr>
          <p:spPr bwMode="auto">
            <a:xfrm>
              <a:off x="2477" y="13544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8" name="Rectangle 604"/>
            <p:cNvSpPr>
              <a:spLocks/>
            </p:cNvSpPr>
            <p:nvPr/>
          </p:nvSpPr>
          <p:spPr bwMode="auto">
            <a:xfrm>
              <a:off x="8002" y="8955"/>
              <a:ext cx="340" cy="112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69" name="Rectangle 605"/>
            <p:cNvSpPr>
              <a:spLocks/>
            </p:cNvSpPr>
            <p:nvPr/>
          </p:nvSpPr>
          <p:spPr bwMode="auto">
            <a:xfrm>
              <a:off x="2477" y="11057"/>
              <a:ext cx="115" cy="340"/>
            </a:xfrm>
            <a:prstGeom prst="rect">
              <a:avLst/>
            </a:prstGeom>
            <a:noFill/>
            <a:ln w="9143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0" name="Freeform 606"/>
            <p:cNvSpPr>
              <a:spLocks/>
            </p:cNvSpPr>
            <p:nvPr/>
          </p:nvSpPr>
          <p:spPr bwMode="auto">
            <a:xfrm>
              <a:off x="3554" y="13599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1" name="Freeform 607"/>
            <p:cNvSpPr>
              <a:spLocks/>
            </p:cNvSpPr>
            <p:nvPr/>
          </p:nvSpPr>
          <p:spPr bwMode="auto">
            <a:xfrm>
              <a:off x="3554" y="13628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2" name="Freeform 608"/>
            <p:cNvSpPr>
              <a:spLocks/>
            </p:cNvSpPr>
            <p:nvPr/>
          </p:nvSpPr>
          <p:spPr bwMode="auto">
            <a:xfrm>
              <a:off x="3554" y="13657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3" name="Freeform 609"/>
            <p:cNvSpPr>
              <a:spLocks/>
            </p:cNvSpPr>
            <p:nvPr/>
          </p:nvSpPr>
          <p:spPr bwMode="auto">
            <a:xfrm>
              <a:off x="3554" y="1371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4" name="Freeform 610"/>
            <p:cNvSpPr>
              <a:spLocks/>
            </p:cNvSpPr>
            <p:nvPr/>
          </p:nvSpPr>
          <p:spPr bwMode="auto">
            <a:xfrm>
              <a:off x="3554" y="1354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5" name="Freeform 611"/>
            <p:cNvSpPr>
              <a:spLocks/>
            </p:cNvSpPr>
            <p:nvPr/>
          </p:nvSpPr>
          <p:spPr bwMode="auto">
            <a:xfrm>
              <a:off x="2477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6" name="Freeform 612"/>
            <p:cNvSpPr>
              <a:spLocks/>
            </p:cNvSpPr>
            <p:nvPr/>
          </p:nvSpPr>
          <p:spPr bwMode="auto">
            <a:xfrm>
              <a:off x="2506" y="1198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7" name="Freeform 613"/>
            <p:cNvSpPr>
              <a:spLocks/>
            </p:cNvSpPr>
            <p:nvPr/>
          </p:nvSpPr>
          <p:spPr bwMode="auto">
            <a:xfrm>
              <a:off x="2535" y="1198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8" name="Freeform 614"/>
            <p:cNvSpPr>
              <a:spLocks/>
            </p:cNvSpPr>
            <p:nvPr/>
          </p:nvSpPr>
          <p:spPr bwMode="auto">
            <a:xfrm>
              <a:off x="2593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79" name="Freeform 615"/>
            <p:cNvSpPr>
              <a:spLocks/>
            </p:cNvSpPr>
            <p:nvPr/>
          </p:nvSpPr>
          <p:spPr bwMode="auto">
            <a:xfrm>
              <a:off x="2422" y="1198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0" name="Freeform 616"/>
            <p:cNvSpPr>
              <a:spLocks/>
            </p:cNvSpPr>
            <p:nvPr/>
          </p:nvSpPr>
          <p:spPr bwMode="auto">
            <a:xfrm>
              <a:off x="2477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1" name="Freeform 617"/>
            <p:cNvSpPr>
              <a:spLocks/>
            </p:cNvSpPr>
            <p:nvPr/>
          </p:nvSpPr>
          <p:spPr bwMode="auto">
            <a:xfrm>
              <a:off x="2506" y="96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2" name="Freeform 618"/>
            <p:cNvSpPr>
              <a:spLocks/>
            </p:cNvSpPr>
            <p:nvPr/>
          </p:nvSpPr>
          <p:spPr bwMode="auto">
            <a:xfrm>
              <a:off x="2535" y="9692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3" name="Freeform 619"/>
            <p:cNvSpPr>
              <a:spLocks/>
            </p:cNvSpPr>
            <p:nvPr/>
          </p:nvSpPr>
          <p:spPr bwMode="auto">
            <a:xfrm>
              <a:off x="2593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4" name="Freeform 620"/>
            <p:cNvSpPr>
              <a:spLocks/>
            </p:cNvSpPr>
            <p:nvPr/>
          </p:nvSpPr>
          <p:spPr bwMode="auto">
            <a:xfrm>
              <a:off x="2422" y="9692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5" name="Freeform 621"/>
            <p:cNvSpPr>
              <a:spLocks/>
            </p:cNvSpPr>
            <p:nvPr/>
          </p:nvSpPr>
          <p:spPr bwMode="auto">
            <a:xfrm>
              <a:off x="2760" y="6319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6" name="Freeform 622"/>
            <p:cNvSpPr>
              <a:spLocks/>
            </p:cNvSpPr>
            <p:nvPr/>
          </p:nvSpPr>
          <p:spPr bwMode="auto">
            <a:xfrm>
              <a:off x="2818" y="6581"/>
              <a:ext cx="0" cy="340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0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7" name="Freeform 623"/>
            <p:cNvSpPr>
              <a:spLocks/>
            </p:cNvSpPr>
            <p:nvPr/>
          </p:nvSpPr>
          <p:spPr bwMode="auto">
            <a:xfrm>
              <a:off x="2931" y="6319"/>
              <a:ext cx="0" cy="1106"/>
            </a:xfrm>
            <a:custGeom>
              <a:avLst/>
              <a:gdLst/>
              <a:ahLst/>
              <a:cxnLst>
                <a:cxn ang="0">
                  <a:pos x="0" y="1105"/>
                </a:cxn>
                <a:cxn ang="0">
                  <a:pos x="0" y="0"/>
                </a:cxn>
              </a:cxnLst>
              <a:rect l="0" t="0" r="r" b="b"/>
              <a:pathLst>
                <a:path h="1106">
                  <a:moveTo>
                    <a:pt x="0" y="110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8" name="Freeform 624"/>
            <p:cNvSpPr>
              <a:spLocks/>
            </p:cNvSpPr>
            <p:nvPr/>
          </p:nvSpPr>
          <p:spPr bwMode="auto">
            <a:xfrm>
              <a:off x="2760" y="7425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89" name="Freeform 625"/>
            <p:cNvSpPr>
              <a:spLocks/>
            </p:cNvSpPr>
            <p:nvPr/>
          </p:nvSpPr>
          <p:spPr bwMode="auto">
            <a:xfrm>
              <a:off x="2760" y="6319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0" name="Freeform 626"/>
            <p:cNvSpPr>
              <a:spLocks/>
            </p:cNvSpPr>
            <p:nvPr/>
          </p:nvSpPr>
          <p:spPr bwMode="auto">
            <a:xfrm>
              <a:off x="2904" y="6895"/>
              <a:ext cx="27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7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1" name="Freeform 627"/>
            <p:cNvSpPr>
              <a:spLocks/>
            </p:cNvSpPr>
            <p:nvPr/>
          </p:nvSpPr>
          <p:spPr bwMode="auto">
            <a:xfrm>
              <a:off x="2818" y="6794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2" name="Freeform 628"/>
            <p:cNvSpPr>
              <a:spLocks/>
            </p:cNvSpPr>
            <p:nvPr/>
          </p:nvSpPr>
          <p:spPr bwMode="auto">
            <a:xfrm>
              <a:off x="2818" y="6696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3" name="Freeform 629"/>
            <p:cNvSpPr>
              <a:spLocks/>
            </p:cNvSpPr>
            <p:nvPr/>
          </p:nvSpPr>
          <p:spPr bwMode="auto">
            <a:xfrm>
              <a:off x="2818" y="6595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4" name="Freeform 630"/>
            <p:cNvSpPr>
              <a:spLocks/>
            </p:cNvSpPr>
            <p:nvPr/>
          </p:nvSpPr>
          <p:spPr bwMode="auto">
            <a:xfrm>
              <a:off x="2818" y="6581"/>
              <a:ext cx="26" cy="2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26"/>
                </a:cxn>
              </a:cxnLst>
              <a:rect l="0" t="0" r="r" b="b"/>
              <a:pathLst>
                <a:path w="26" h="26">
                  <a:moveTo>
                    <a:pt x="26" y="0"/>
                  </a:moveTo>
                  <a:lnTo>
                    <a:pt x="0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5" name="Freeform 631"/>
            <p:cNvSpPr>
              <a:spLocks/>
            </p:cNvSpPr>
            <p:nvPr/>
          </p:nvSpPr>
          <p:spPr bwMode="auto">
            <a:xfrm>
              <a:off x="2916" y="6581"/>
              <a:ext cx="15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6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4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6" name="Freeform 632"/>
            <p:cNvSpPr>
              <a:spLocks/>
            </p:cNvSpPr>
            <p:nvPr/>
          </p:nvSpPr>
          <p:spPr bwMode="auto">
            <a:xfrm>
              <a:off x="2818" y="6583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7" name="Freeform 633"/>
            <p:cNvSpPr>
              <a:spLocks/>
            </p:cNvSpPr>
            <p:nvPr/>
          </p:nvSpPr>
          <p:spPr bwMode="auto">
            <a:xfrm>
              <a:off x="2818" y="6684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8" name="Freeform 634"/>
            <p:cNvSpPr>
              <a:spLocks/>
            </p:cNvSpPr>
            <p:nvPr/>
          </p:nvSpPr>
          <p:spPr bwMode="auto">
            <a:xfrm>
              <a:off x="2818" y="6785"/>
              <a:ext cx="113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099" name="Freeform 635"/>
            <p:cNvSpPr>
              <a:spLocks/>
            </p:cNvSpPr>
            <p:nvPr/>
          </p:nvSpPr>
          <p:spPr bwMode="auto">
            <a:xfrm>
              <a:off x="2818" y="6883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0" name="Freeform 636"/>
            <p:cNvSpPr>
              <a:spLocks/>
            </p:cNvSpPr>
            <p:nvPr/>
          </p:nvSpPr>
          <p:spPr bwMode="auto">
            <a:xfrm>
              <a:off x="2818" y="6921"/>
              <a:ext cx="113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3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1" name="Freeform 637"/>
            <p:cNvSpPr>
              <a:spLocks/>
            </p:cNvSpPr>
            <p:nvPr/>
          </p:nvSpPr>
          <p:spPr bwMode="auto">
            <a:xfrm>
              <a:off x="2818" y="6581"/>
              <a:ext cx="113" cy="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  <a:cxn ang="0">
                  <a:pos x="112" y="340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2" y="0"/>
                  </a:lnTo>
                  <a:lnTo>
                    <a:pt x="112" y="3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2" name="Freeform 638"/>
            <p:cNvSpPr>
              <a:spLocks/>
            </p:cNvSpPr>
            <p:nvPr/>
          </p:nvSpPr>
          <p:spPr bwMode="auto">
            <a:xfrm>
              <a:off x="2818" y="6581"/>
              <a:ext cx="113" cy="34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  <a:cxn ang="0">
                  <a:pos x="0" y="340"/>
                </a:cxn>
                <a:cxn ang="0">
                  <a:pos x="112" y="340"/>
                </a:cxn>
              </a:cxnLst>
              <a:rect l="0" t="0" r="r" b="b"/>
              <a:pathLst>
                <a:path w="113" h="340">
                  <a:moveTo>
                    <a:pt x="11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2" y="3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3" name="Freeform 639"/>
            <p:cNvSpPr>
              <a:spLocks/>
            </p:cNvSpPr>
            <p:nvPr/>
          </p:nvSpPr>
          <p:spPr bwMode="auto">
            <a:xfrm>
              <a:off x="2818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4" name="Freeform 640"/>
            <p:cNvSpPr>
              <a:spLocks/>
            </p:cNvSpPr>
            <p:nvPr/>
          </p:nvSpPr>
          <p:spPr bwMode="auto">
            <a:xfrm>
              <a:off x="2847" y="742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5" name="Freeform 641"/>
            <p:cNvSpPr>
              <a:spLocks/>
            </p:cNvSpPr>
            <p:nvPr/>
          </p:nvSpPr>
          <p:spPr bwMode="auto">
            <a:xfrm>
              <a:off x="2876" y="7425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6" name="Freeform 642"/>
            <p:cNvSpPr>
              <a:spLocks/>
            </p:cNvSpPr>
            <p:nvPr/>
          </p:nvSpPr>
          <p:spPr bwMode="auto">
            <a:xfrm>
              <a:off x="2931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7" name="Freeform 643"/>
            <p:cNvSpPr>
              <a:spLocks/>
            </p:cNvSpPr>
            <p:nvPr/>
          </p:nvSpPr>
          <p:spPr bwMode="auto">
            <a:xfrm>
              <a:off x="2760" y="7425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8" name="Freeform 644"/>
            <p:cNvSpPr>
              <a:spLocks/>
            </p:cNvSpPr>
            <p:nvPr/>
          </p:nvSpPr>
          <p:spPr bwMode="auto">
            <a:xfrm>
              <a:off x="2760" y="5017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09" name="Freeform 645"/>
            <p:cNvSpPr>
              <a:spLocks/>
            </p:cNvSpPr>
            <p:nvPr/>
          </p:nvSpPr>
          <p:spPr bwMode="auto">
            <a:xfrm>
              <a:off x="3015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0" name="Freeform 646"/>
            <p:cNvSpPr>
              <a:spLocks/>
            </p:cNvSpPr>
            <p:nvPr/>
          </p:nvSpPr>
          <p:spPr bwMode="auto">
            <a:xfrm>
              <a:off x="2945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1" name="Freeform 647"/>
            <p:cNvSpPr>
              <a:spLocks/>
            </p:cNvSpPr>
            <p:nvPr/>
          </p:nvSpPr>
          <p:spPr bwMode="auto">
            <a:xfrm>
              <a:off x="2931" y="5017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2" name="Freeform 648"/>
            <p:cNvSpPr>
              <a:spLocks/>
            </p:cNvSpPr>
            <p:nvPr/>
          </p:nvSpPr>
          <p:spPr bwMode="auto">
            <a:xfrm>
              <a:off x="2760" y="5413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3" name="Freeform 649"/>
            <p:cNvSpPr>
              <a:spLocks/>
            </p:cNvSpPr>
            <p:nvPr/>
          </p:nvSpPr>
          <p:spPr bwMode="auto">
            <a:xfrm>
              <a:off x="2760" y="5017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4" name="Freeform 650"/>
            <p:cNvSpPr>
              <a:spLocks/>
            </p:cNvSpPr>
            <p:nvPr/>
          </p:nvSpPr>
          <p:spPr bwMode="auto">
            <a:xfrm>
              <a:off x="4689" y="5149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5" name="Freeform 651"/>
            <p:cNvSpPr>
              <a:spLocks/>
            </p:cNvSpPr>
            <p:nvPr/>
          </p:nvSpPr>
          <p:spPr bwMode="auto">
            <a:xfrm>
              <a:off x="4629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6" name="Freeform 652"/>
            <p:cNvSpPr>
              <a:spLocks/>
            </p:cNvSpPr>
            <p:nvPr/>
          </p:nvSpPr>
          <p:spPr bwMode="auto">
            <a:xfrm>
              <a:off x="4689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7" name="Freeform 653"/>
            <p:cNvSpPr>
              <a:spLocks/>
            </p:cNvSpPr>
            <p:nvPr/>
          </p:nvSpPr>
          <p:spPr bwMode="auto">
            <a:xfrm>
              <a:off x="4744" y="5103"/>
              <a:ext cx="0" cy="113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0"/>
                </a:cxn>
              </a:cxnLst>
              <a:rect l="0" t="0" r="r" b="b"/>
              <a:pathLst>
                <a:path h="113">
                  <a:moveTo>
                    <a:pt x="0" y="11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8" name="Freeform 654"/>
            <p:cNvSpPr>
              <a:spLocks/>
            </p:cNvSpPr>
            <p:nvPr/>
          </p:nvSpPr>
          <p:spPr bwMode="auto">
            <a:xfrm>
              <a:off x="4487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19" name="Freeform 655"/>
            <p:cNvSpPr>
              <a:spLocks/>
            </p:cNvSpPr>
            <p:nvPr/>
          </p:nvSpPr>
          <p:spPr bwMode="auto">
            <a:xfrm>
              <a:off x="4418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0" name="Freeform 656"/>
            <p:cNvSpPr>
              <a:spLocks/>
            </p:cNvSpPr>
            <p:nvPr/>
          </p:nvSpPr>
          <p:spPr bwMode="auto">
            <a:xfrm>
              <a:off x="4279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1" name="Freeform 657"/>
            <p:cNvSpPr>
              <a:spLocks/>
            </p:cNvSpPr>
            <p:nvPr/>
          </p:nvSpPr>
          <p:spPr bwMode="auto">
            <a:xfrm>
              <a:off x="4207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2" name="Freeform 658"/>
            <p:cNvSpPr>
              <a:spLocks/>
            </p:cNvSpPr>
            <p:nvPr/>
          </p:nvSpPr>
          <p:spPr bwMode="auto">
            <a:xfrm>
              <a:off x="4010" y="5103"/>
              <a:ext cx="27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3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6" y="2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3" name="Freeform 659"/>
            <p:cNvSpPr>
              <a:spLocks/>
            </p:cNvSpPr>
            <p:nvPr/>
          </p:nvSpPr>
          <p:spPr bwMode="auto">
            <a:xfrm>
              <a:off x="4068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4" name="Freeform 660"/>
            <p:cNvSpPr>
              <a:spLocks/>
            </p:cNvSpPr>
            <p:nvPr/>
          </p:nvSpPr>
          <p:spPr bwMode="auto">
            <a:xfrm>
              <a:off x="3857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5" name="Freeform 661"/>
            <p:cNvSpPr>
              <a:spLocks/>
            </p:cNvSpPr>
            <p:nvPr/>
          </p:nvSpPr>
          <p:spPr bwMode="auto">
            <a:xfrm>
              <a:off x="3979" y="5142"/>
              <a:ext cx="19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6"/>
                </a:cxn>
              </a:cxnLst>
              <a:rect l="0" t="0" r="r" b="b"/>
              <a:pathLst>
                <a:path w="19" h="16">
                  <a:moveTo>
                    <a:pt x="0" y="0"/>
                  </a:moveTo>
                  <a:lnTo>
                    <a:pt x="19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6" name="Freeform 662"/>
            <p:cNvSpPr>
              <a:spLocks/>
            </p:cNvSpPr>
            <p:nvPr/>
          </p:nvSpPr>
          <p:spPr bwMode="auto">
            <a:xfrm>
              <a:off x="3998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7" name="Freeform 663"/>
            <p:cNvSpPr>
              <a:spLocks/>
            </p:cNvSpPr>
            <p:nvPr/>
          </p:nvSpPr>
          <p:spPr bwMode="auto">
            <a:xfrm>
              <a:off x="3787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8" name="Freeform 664"/>
            <p:cNvSpPr>
              <a:spLocks/>
            </p:cNvSpPr>
            <p:nvPr/>
          </p:nvSpPr>
          <p:spPr bwMode="auto">
            <a:xfrm>
              <a:off x="3979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29" name="Freeform 665"/>
            <p:cNvSpPr>
              <a:spLocks/>
            </p:cNvSpPr>
            <p:nvPr/>
          </p:nvSpPr>
          <p:spPr bwMode="auto">
            <a:xfrm>
              <a:off x="4037" y="5103"/>
              <a:ext cx="0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0"/>
                </a:cxn>
              </a:cxnLst>
              <a:rect l="0" t="0" r="r" b="b"/>
              <a:pathLst>
                <a:path h="55">
                  <a:moveTo>
                    <a:pt x="0" y="5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0" name="Freeform 666"/>
            <p:cNvSpPr>
              <a:spLocks/>
            </p:cNvSpPr>
            <p:nvPr/>
          </p:nvSpPr>
          <p:spPr bwMode="auto">
            <a:xfrm>
              <a:off x="3646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1" name="Freeform 667"/>
            <p:cNvSpPr>
              <a:spLocks/>
            </p:cNvSpPr>
            <p:nvPr/>
          </p:nvSpPr>
          <p:spPr bwMode="auto">
            <a:xfrm>
              <a:off x="3576" y="5158"/>
              <a:ext cx="58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8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2" name="Freeform 668"/>
            <p:cNvSpPr>
              <a:spLocks/>
            </p:cNvSpPr>
            <p:nvPr/>
          </p:nvSpPr>
          <p:spPr bwMode="auto">
            <a:xfrm>
              <a:off x="3437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3" name="Freeform 669"/>
            <p:cNvSpPr>
              <a:spLocks/>
            </p:cNvSpPr>
            <p:nvPr/>
          </p:nvSpPr>
          <p:spPr bwMode="auto">
            <a:xfrm>
              <a:off x="3367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4" name="Freeform 670"/>
            <p:cNvSpPr>
              <a:spLocks/>
            </p:cNvSpPr>
            <p:nvPr/>
          </p:nvSpPr>
          <p:spPr bwMode="auto">
            <a:xfrm>
              <a:off x="3226" y="5158"/>
              <a:ext cx="57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57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5" name="Freeform 671"/>
            <p:cNvSpPr>
              <a:spLocks/>
            </p:cNvSpPr>
            <p:nvPr/>
          </p:nvSpPr>
          <p:spPr bwMode="auto">
            <a:xfrm>
              <a:off x="3156" y="5158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6" name="Freeform 672"/>
            <p:cNvSpPr>
              <a:spLocks/>
            </p:cNvSpPr>
            <p:nvPr/>
          </p:nvSpPr>
          <p:spPr bwMode="auto">
            <a:xfrm>
              <a:off x="2931" y="5158"/>
              <a:ext cx="17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58" y="0"/>
                </a:cxn>
              </a:cxnLst>
              <a:rect l="0" t="0" r="r" b="b"/>
              <a:pathLst>
                <a:path w="1758">
                  <a:moveTo>
                    <a:pt x="0" y="0"/>
                  </a:moveTo>
                  <a:lnTo>
                    <a:pt x="175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7" name="Freeform 673"/>
            <p:cNvSpPr>
              <a:spLocks/>
            </p:cNvSpPr>
            <p:nvPr/>
          </p:nvSpPr>
          <p:spPr bwMode="auto">
            <a:xfrm>
              <a:off x="2931" y="5216"/>
              <a:ext cx="18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13" y="0"/>
                </a:cxn>
              </a:cxnLst>
              <a:rect l="0" t="0" r="r" b="b"/>
              <a:pathLst>
                <a:path w="1813">
                  <a:moveTo>
                    <a:pt x="0" y="0"/>
                  </a:moveTo>
                  <a:lnTo>
                    <a:pt x="181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8" name="Freeform 674"/>
            <p:cNvSpPr>
              <a:spLocks/>
            </p:cNvSpPr>
            <p:nvPr/>
          </p:nvSpPr>
          <p:spPr bwMode="auto">
            <a:xfrm>
              <a:off x="4689" y="5103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39" name="Freeform 675"/>
            <p:cNvSpPr>
              <a:spLocks/>
            </p:cNvSpPr>
            <p:nvPr/>
          </p:nvSpPr>
          <p:spPr bwMode="auto">
            <a:xfrm>
              <a:off x="3979" y="5103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0" name="Freeform 676"/>
            <p:cNvSpPr>
              <a:spLocks/>
            </p:cNvSpPr>
            <p:nvPr/>
          </p:nvSpPr>
          <p:spPr bwMode="auto">
            <a:xfrm>
              <a:off x="2818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1" name="Freeform 677"/>
            <p:cNvSpPr>
              <a:spLocks/>
            </p:cNvSpPr>
            <p:nvPr/>
          </p:nvSpPr>
          <p:spPr bwMode="auto">
            <a:xfrm>
              <a:off x="2847" y="5413"/>
              <a:ext cx="0" cy="906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6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2" name="Freeform 678"/>
            <p:cNvSpPr>
              <a:spLocks/>
            </p:cNvSpPr>
            <p:nvPr/>
          </p:nvSpPr>
          <p:spPr bwMode="auto">
            <a:xfrm>
              <a:off x="2876" y="5413"/>
              <a:ext cx="0" cy="906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6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3" name="Freeform 679"/>
            <p:cNvSpPr>
              <a:spLocks/>
            </p:cNvSpPr>
            <p:nvPr/>
          </p:nvSpPr>
          <p:spPr bwMode="auto">
            <a:xfrm>
              <a:off x="2931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4" name="Freeform 680"/>
            <p:cNvSpPr>
              <a:spLocks/>
            </p:cNvSpPr>
            <p:nvPr/>
          </p:nvSpPr>
          <p:spPr bwMode="auto">
            <a:xfrm>
              <a:off x="2760" y="5413"/>
              <a:ext cx="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6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5" name="Freeform 681"/>
            <p:cNvSpPr>
              <a:spLocks/>
            </p:cNvSpPr>
            <p:nvPr/>
          </p:nvSpPr>
          <p:spPr bwMode="auto">
            <a:xfrm>
              <a:off x="8287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6" name="Freeform 682"/>
            <p:cNvSpPr>
              <a:spLocks/>
            </p:cNvSpPr>
            <p:nvPr/>
          </p:nvSpPr>
          <p:spPr bwMode="auto">
            <a:xfrm>
              <a:off x="8313" y="11455"/>
              <a:ext cx="0" cy="679"/>
            </a:xfrm>
            <a:custGeom>
              <a:avLst/>
              <a:gdLst/>
              <a:ahLst/>
              <a:cxnLst>
                <a:cxn ang="0">
                  <a:pos x="0" y="678"/>
                </a:cxn>
                <a:cxn ang="0">
                  <a:pos x="0" y="0"/>
                </a:cxn>
              </a:cxnLst>
              <a:rect l="0" t="0" r="r" b="b"/>
              <a:pathLst>
                <a:path h="679">
                  <a:moveTo>
                    <a:pt x="0" y="67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7" name="Freeform 683"/>
            <p:cNvSpPr>
              <a:spLocks/>
            </p:cNvSpPr>
            <p:nvPr/>
          </p:nvSpPr>
          <p:spPr bwMode="auto">
            <a:xfrm>
              <a:off x="8342" y="11455"/>
              <a:ext cx="0" cy="679"/>
            </a:xfrm>
            <a:custGeom>
              <a:avLst/>
              <a:gdLst/>
              <a:ahLst/>
              <a:cxnLst>
                <a:cxn ang="0">
                  <a:pos x="0" y="678"/>
                </a:cxn>
                <a:cxn ang="0">
                  <a:pos x="0" y="0"/>
                </a:cxn>
              </a:cxnLst>
              <a:rect l="0" t="0" r="r" b="b"/>
              <a:pathLst>
                <a:path h="679">
                  <a:moveTo>
                    <a:pt x="0" y="67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8" name="Freeform 684"/>
            <p:cNvSpPr>
              <a:spLocks/>
            </p:cNvSpPr>
            <p:nvPr/>
          </p:nvSpPr>
          <p:spPr bwMode="auto">
            <a:xfrm>
              <a:off x="8400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49" name="Freeform 685"/>
            <p:cNvSpPr>
              <a:spLocks/>
            </p:cNvSpPr>
            <p:nvPr/>
          </p:nvSpPr>
          <p:spPr bwMode="auto">
            <a:xfrm>
              <a:off x="8229" y="11455"/>
              <a:ext cx="0" cy="6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78"/>
                </a:cxn>
              </a:cxnLst>
              <a:rect l="0" t="0" r="r" b="b"/>
              <a:pathLst>
                <a:path h="679">
                  <a:moveTo>
                    <a:pt x="0" y="0"/>
                  </a:moveTo>
                  <a:lnTo>
                    <a:pt x="0" y="678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0" name="Freeform 686"/>
            <p:cNvSpPr>
              <a:spLocks/>
            </p:cNvSpPr>
            <p:nvPr/>
          </p:nvSpPr>
          <p:spPr bwMode="auto">
            <a:xfrm>
              <a:off x="8287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1" name="Freeform 687"/>
            <p:cNvSpPr>
              <a:spLocks/>
            </p:cNvSpPr>
            <p:nvPr/>
          </p:nvSpPr>
          <p:spPr bwMode="auto">
            <a:xfrm>
              <a:off x="8313" y="975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2" name="Freeform 688"/>
            <p:cNvSpPr>
              <a:spLocks/>
            </p:cNvSpPr>
            <p:nvPr/>
          </p:nvSpPr>
          <p:spPr bwMode="auto">
            <a:xfrm>
              <a:off x="8342" y="9754"/>
              <a:ext cx="0" cy="396"/>
            </a:xfrm>
            <a:custGeom>
              <a:avLst/>
              <a:gdLst/>
              <a:ahLst/>
              <a:cxnLst>
                <a:cxn ang="0">
                  <a:pos x="0" y="395"/>
                </a:cxn>
                <a:cxn ang="0">
                  <a:pos x="0" y="0"/>
                </a:cxn>
              </a:cxnLst>
              <a:rect l="0" t="0" r="r" b="b"/>
              <a:pathLst>
                <a:path h="396">
                  <a:moveTo>
                    <a:pt x="0" y="39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3" name="Freeform 689"/>
            <p:cNvSpPr>
              <a:spLocks/>
            </p:cNvSpPr>
            <p:nvPr/>
          </p:nvSpPr>
          <p:spPr bwMode="auto">
            <a:xfrm>
              <a:off x="8400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4" name="Freeform 690"/>
            <p:cNvSpPr>
              <a:spLocks/>
            </p:cNvSpPr>
            <p:nvPr/>
          </p:nvSpPr>
          <p:spPr bwMode="auto">
            <a:xfrm>
              <a:off x="8229" y="9754"/>
              <a:ext cx="0" cy="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95"/>
                </a:cxn>
              </a:cxnLst>
              <a:rect l="0" t="0" r="r" b="b"/>
              <a:pathLst>
                <a:path h="396">
                  <a:moveTo>
                    <a:pt x="0" y="0"/>
                  </a:moveTo>
                  <a:lnTo>
                    <a:pt x="0" y="395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5" name="Freeform 691"/>
            <p:cNvSpPr>
              <a:spLocks/>
            </p:cNvSpPr>
            <p:nvPr/>
          </p:nvSpPr>
          <p:spPr bwMode="auto">
            <a:xfrm>
              <a:off x="7719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6" name="Freeform 692"/>
            <p:cNvSpPr>
              <a:spLocks/>
            </p:cNvSpPr>
            <p:nvPr/>
          </p:nvSpPr>
          <p:spPr bwMode="auto">
            <a:xfrm>
              <a:off x="7747" y="7828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7" name="Freeform 693"/>
            <p:cNvSpPr>
              <a:spLocks/>
            </p:cNvSpPr>
            <p:nvPr/>
          </p:nvSpPr>
          <p:spPr bwMode="auto">
            <a:xfrm>
              <a:off x="7776" y="7828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8" name="Freeform 694"/>
            <p:cNvSpPr>
              <a:spLocks/>
            </p:cNvSpPr>
            <p:nvPr/>
          </p:nvSpPr>
          <p:spPr bwMode="auto">
            <a:xfrm>
              <a:off x="7834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59" name="Freeform 695"/>
            <p:cNvSpPr>
              <a:spLocks/>
            </p:cNvSpPr>
            <p:nvPr/>
          </p:nvSpPr>
          <p:spPr bwMode="auto">
            <a:xfrm>
              <a:off x="7663" y="7828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0" name="Freeform 696"/>
            <p:cNvSpPr>
              <a:spLocks/>
            </p:cNvSpPr>
            <p:nvPr/>
          </p:nvSpPr>
          <p:spPr bwMode="auto">
            <a:xfrm>
              <a:off x="2760" y="4422"/>
              <a:ext cx="0" cy="254"/>
            </a:xfrm>
            <a:custGeom>
              <a:avLst/>
              <a:gdLst/>
              <a:ahLst/>
              <a:cxnLst>
                <a:cxn ang="0">
                  <a:pos x="0" y="254"/>
                </a:cxn>
                <a:cxn ang="0">
                  <a:pos x="0" y="0"/>
                </a:cxn>
              </a:cxnLst>
              <a:rect l="0" t="0" r="r" b="b"/>
              <a:pathLst>
                <a:path h="254">
                  <a:moveTo>
                    <a:pt x="0" y="25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1" name="Freeform 697"/>
            <p:cNvSpPr>
              <a:spLocks/>
            </p:cNvSpPr>
            <p:nvPr/>
          </p:nvSpPr>
          <p:spPr bwMode="auto">
            <a:xfrm>
              <a:off x="2931" y="4535"/>
              <a:ext cx="0" cy="141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0" y="0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2" name="Freeform 698"/>
            <p:cNvSpPr>
              <a:spLocks/>
            </p:cNvSpPr>
            <p:nvPr/>
          </p:nvSpPr>
          <p:spPr bwMode="auto">
            <a:xfrm>
              <a:off x="2760" y="4676"/>
              <a:ext cx="17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1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3" name="Freeform 699"/>
            <p:cNvSpPr>
              <a:spLocks/>
            </p:cNvSpPr>
            <p:nvPr/>
          </p:nvSpPr>
          <p:spPr bwMode="auto">
            <a:xfrm>
              <a:off x="2760" y="4422"/>
              <a:ext cx="22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8" y="0"/>
                </a:cxn>
              </a:cxnLst>
              <a:rect l="0" t="0" r="r" b="b"/>
              <a:pathLst>
                <a:path w="2238">
                  <a:moveTo>
                    <a:pt x="0" y="0"/>
                  </a:moveTo>
                  <a:lnTo>
                    <a:pt x="22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4" name="Freeform 700"/>
            <p:cNvSpPr>
              <a:spLocks/>
            </p:cNvSpPr>
            <p:nvPr/>
          </p:nvSpPr>
          <p:spPr bwMode="auto">
            <a:xfrm>
              <a:off x="4706" y="4535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5" name="Freeform 701"/>
            <p:cNvSpPr>
              <a:spLocks/>
            </p:cNvSpPr>
            <p:nvPr/>
          </p:nvSpPr>
          <p:spPr bwMode="auto">
            <a:xfrm>
              <a:off x="4689" y="4587"/>
              <a:ext cx="55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7"/>
                </a:cxn>
              </a:cxnLst>
              <a:rect l="0" t="0" r="r" b="b"/>
              <a:pathLst>
                <a:path w="55" h="58">
                  <a:moveTo>
                    <a:pt x="0" y="0"/>
                  </a:moveTo>
                  <a:lnTo>
                    <a:pt x="55" y="5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6" name="Freeform 702"/>
            <p:cNvSpPr>
              <a:spLocks/>
            </p:cNvSpPr>
            <p:nvPr/>
          </p:nvSpPr>
          <p:spPr bwMode="auto">
            <a:xfrm>
              <a:off x="4689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7" name="Freeform 703"/>
            <p:cNvSpPr>
              <a:spLocks/>
            </p:cNvSpPr>
            <p:nvPr/>
          </p:nvSpPr>
          <p:spPr bwMode="auto">
            <a:xfrm>
              <a:off x="4744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8" name="Freeform 704"/>
            <p:cNvSpPr>
              <a:spLocks/>
            </p:cNvSpPr>
            <p:nvPr/>
          </p:nvSpPr>
          <p:spPr bwMode="auto">
            <a:xfrm>
              <a:off x="3979" y="4650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69" name="Freeform 705"/>
            <p:cNvSpPr>
              <a:spLocks/>
            </p:cNvSpPr>
            <p:nvPr/>
          </p:nvSpPr>
          <p:spPr bwMode="auto">
            <a:xfrm>
              <a:off x="4005" y="4535"/>
              <a:ext cx="32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31"/>
                </a:cxn>
              </a:cxnLst>
              <a:rect l="0" t="0" r="r" b="b"/>
              <a:pathLst>
                <a:path w="32" h="31">
                  <a:moveTo>
                    <a:pt x="0" y="0"/>
                  </a:moveTo>
                  <a:lnTo>
                    <a:pt x="31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0" name="Freeform 706"/>
            <p:cNvSpPr>
              <a:spLocks/>
            </p:cNvSpPr>
            <p:nvPr/>
          </p:nvSpPr>
          <p:spPr bwMode="auto">
            <a:xfrm>
              <a:off x="3979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1" name="Freeform 707"/>
            <p:cNvSpPr>
              <a:spLocks/>
            </p:cNvSpPr>
            <p:nvPr/>
          </p:nvSpPr>
          <p:spPr bwMode="auto">
            <a:xfrm>
              <a:off x="4037" y="4535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2" name="Freeform 708"/>
            <p:cNvSpPr>
              <a:spLocks/>
            </p:cNvSpPr>
            <p:nvPr/>
          </p:nvSpPr>
          <p:spPr bwMode="auto">
            <a:xfrm>
              <a:off x="5114" y="4458"/>
              <a:ext cx="55" cy="5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55"/>
                </a:cxn>
              </a:cxnLst>
              <a:rect l="0" t="0" r="r" b="b"/>
              <a:pathLst>
                <a:path w="55" h="55">
                  <a:moveTo>
                    <a:pt x="55" y="0"/>
                  </a:moveTo>
                  <a:lnTo>
                    <a:pt x="0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3" name="Freeform 709"/>
            <p:cNvSpPr>
              <a:spLocks/>
            </p:cNvSpPr>
            <p:nvPr/>
          </p:nvSpPr>
          <p:spPr bwMode="auto">
            <a:xfrm>
              <a:off x="5164" y="4422"/>
              <a:ext cx="5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4" name="Freeform 710"/>
            <p:cNvSpPr>
              <a:spLocks/>
            </p:cNvSpPr>
            <p:nvPr/>
          </p:nvSpPr>
          <p:spPr bwMode="auto">
            <a:xfrm>
              <a:off x="5114" y="4472"/>
              <a:ext cx="5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5" name="Freeform 711"/>
            <p:cNvSpPr>
              <a:spLocks/>
            </p:cNvSpPr>
            <p:nvPr/>
          </p:nvSpPr>
          <p:spPr bwMode="auto">
            <a:xfrm>
              <a:off x="5114" y="4422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6" name="Freeform 712"/>
            <p:cNvSpPr>
              <a:spLocks/>
            </p:cNvSpPr>
            <p:nvPr/>
          </p:nvSpPr>
          <p:spPr bwMode="auto">
            <a:xfrm>
              <a:off x="2931" y="4535"/>
              <a:ext cx="223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8" y="0"/>
                </a:cxn>
              </a:cxnLst>
              <a:rect l="0" t="0" r="r" b="b"/>
              <a:pathLst>
                <a:path w="2238">
                  <a:moveTo>
                    <a:pt x="0" y="0"/>
                  </a:moveTo>
                  <a:lnTo>
                    <a:pt x="2238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7" name="Freeform 713"/>
            <p:cNvSpPr>
              <a:spLocks/>
            </p:cNvSpPr>
            <p:nvPr/>
          </p:nvSpPr>
          <p:spPr bwMode="auto">
            <a:xfrm>
              <a:off x="5092" y="4513"/>
              <a:ext cx="22" cy="2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22" h="22">
                  <a:moveTo>
                    <a:pt x="21" y="0"/>
                  </a:move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8" name="Freeform 714"/>
            <p:cNvSpPr>
              <a:spLocks/>
            </p:cNvSpPr>
            <p:nvPr/>
          </p:nvSpPr>
          <p:spPr bwMode="auto">
            <a:xfrm>
              <a:off x="4998" y="4415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79" name="Freeform 715"/>
            <p:cNvSpPr>
              <a:spLocks/>
            </p:cNvSpPr>
            <p:nvPr/>
          </p:nvSpPr>
          <p:spPr bwMode="auto">
            <a:xfrm>
              <a:off x="4998" y="43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0" name="Freeform 716"/>
            <p:cNvSpPr>
              <a:spLocks/>
            </p:cNvSpPr>
            <p:nvPr/>
          </p:nvSpPr>
          <p:spPr bwMode="auto">
            <a:xfrm>
              <a:off x="5030" y="4112"/>
              <a:ext cx="84" cy="84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83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1" name="Freeform 717"/>
            <p:cNvSpPr>
              <a:spLocks/>
            </p:cNvSpPr>
            <p:nvPr/>
          </p:nvSpPr>
          <p:spPr bwMode="auto">
            <a:xfrm>
              <a:off x="4998" y="4014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2" name="Freeform 718"/>
            <p:cNvSpPr>
              <a:spLocks/>
            </p:cNvSpPr>
            <p:nvPr/>
          </p:nvSpPr>
          <p:spPr bwMode="auto">
            <a:xfrm>
              <a:off x="4998" y="39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3" name="Freeform 719"/>
            <p:cNvSpPr>
              <a:spLocks/>
            </p:cNvSpPr>
            <p:nvPr/>
          </p:nvSpPr>
          <p:spPr bwMode="auto">
            <a:xfrm>
              <a:off x="4998" y="38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4" name="Freeform 720"/>
            <p:cNvSpPr>
              <a:spLocks/>
            </p:cNvSpPr>
            <p:nvPr/>
          </p:nvSpPr>
          <p:spPr bwMode="auto">
            <a:xfrm>
              <a:off x="4998" y="3712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5" name="Freeform 721"/>
            <p:cNvSpPr>
              <a:spLocks/>
            </p:cNvSpPr>
            <p:nvPr/>
          </p:nvSpPr>
          <p:spPr bwMode="auto">
            <a:xfrm>
              <a:off x="4998" y="3614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6" name="Freeform 722"/>
            <p:cNvSpPr>
              <a:spLocks/>
            </p:cNvSpPr>
            <p:nvPr/>
          </p:nvSpPr>
          <p:spPr bwMode="auto">
            <a:xfrm>
              <a:off x="4998" y="3513"/>
              <a:ext cx="116" cy="11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2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7" name="Freeform 723"/>
            <p:cNvSpPr>
              <a:spLocks/>
            </p:cNvSpPr>
            <p:nvPr/>
          </p:nvSpPr>
          <p:spPr bwMode="auto">
            <a:xfrm>
              <a:off x="4998" y="34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8" name="Freeform 724"/>
            <p:cNvSpPr>
              <a:spLocks/>
            </p:cNvSpPr>
            <p:nvPr/>
          </p:nvSpPr>
          <p:spPr bwMode="auto">
            <a:xfrm>
              <a:off x="4998" y="3311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89" name="Freeform 725"/>
            <p:cNvSpPr>
              <a:spLocks/>
            </p:cNvSpPr>
            <p:nvPr/>
          </p:nvSpPr>
          <p:spPr bwMode="auto">
            <a:xfrm>
              <a:off x="4998" y="3290"/>
              <a:ext cx="36" cy="36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</a:cxnLst>
              <a:rect l="0" t="0" r="r" b="b"/>
              <a:pathLst>
                <a:path w="36" h="36">
                  <a:moveTo>
                    <a:pt x="35" y="0"/>
                  </a:moveTo>
                  <a:lnTo>
                    <a:pt x="0" y="3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0" name="Freeform 726"/>
            <p:cNvSpPr>
              <a:spLocks/>
            </p:cNvSpPr>
            <p:nvPr/>
          </p:nvSpPr>
          <p:spPr bwMode="auto">
            <a:xfrm>
              <a:off x="5034" y="3290"/>
              <a:ext cx="80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80" h="79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1" name="Freeform 727"/>
            <p:cNvSpPr>
              <a:spLocks/>
            </p:cNvSpPr>
            <p:nvPr/>
          </p:nvSpPr>
          <p:spPr bwMode="auto">
            <a:xfrm>
              <a:off x="4998" y="33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2" name="Freeform 728"/>
            <p:cNvSpPr>
              <a:spLocks/>
            </p:cNvSpPr>
            <p:nvPr/>
          </p:nvSpPr>
          <p:spPr bwMode="auto">
            <a:xfrm>
              <a:off x="4998" y="3458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3" name="Freeform 729"/>
            <p:cNvSpPr>
              <a:spLocks/>
            </p:cNvSpPr>
            <p:nvPr/>
          </p:nvSpPr>
          <p:spPr bwMode="auto">
            <a:xfrm>
              <a:off x="4998" y="3556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4" name="Freeform 730"/>
            <p:cNvSpPr>
              <a:spLocks/>
            </p:cNvSpPr>
            <p:nvPr/>
          </p:nvSpPr>
          <p:spPr bwMode="auto">
            <a:xfrm>
              <a:off x="4998" y="3657"/>
              <a:ext cx="116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2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5" name="Freeform 731"/>
            <p:cNvSpPr>
              <a:spLocks/>
            </p:cNvSpPr>
            <p:nvPr/>
          </p:nvSpPr>
          <p:spPr bwMode="auto">
            <a:xfrm>
              <a:off x="4998" y="37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6" name="Freeform 732"/>
            <p:cNvSpPr>
              <a:spLocks/>
            </p:cNvSpPr>
            <p:nvPr/>
          </p:nvSpPr>
          <p:spPr bwMode="auto">
            <a:xfrm>
              <a:off x="4998" y="3858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7" name="Freeform 733"/>
            <p:cNvSpPr>
              <a:spLocks/>
            </p:cNvSpPr>
            <p:nvPr/>
          </p:nvSpPr>
          <p:spPr bwMode="auto">
            <a:xfrm>
              <a:off x="4998" y="39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8" name="Freeform 734"/>
            <p:cNvSpPr>
              <a:spLocks/>
            </p:cNvSpPr>
            <p:nvPr/>
          </p:nvSpPr>
          <p:spPr bwMode="auto">
            <a:xfrm>
              <a:off x="4998" y="4057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199" name="Freeform 735"/>
            <p:cNvSpPr>
              <a:spLocks/>
            </p:cNvSpPr>
            <p:nvPr/>
          </p:nvSpPr>
          <p:spPr bwMode="auto">
            <a:xfrm>
              <a:off x="4998" y="4158"/>
              <a:ext cx="39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8"/>
                </a:cxn>
              </a:cxnLst>
              <a:rect l="0" t="0" r="r" b="b"/>
              <a:pathLst>
                <a:path w="39" h="38">
                  <a:moveTo>
                    <a:pt x="0" y="0"/>
                  </a:moveTo>
                  <a:lnTo>
                    <a:pt x="38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0" name="Freeform 736"/>
            <p:cNvSpPr>
              <a:spLocks/>
            </p:cNvSpPr>
            <p:nvPr/>
          </p:nvSpPr>
          <p:spPr bwMode="auto">
            <a:xfrm>
              <a:off x="4998" y="4213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1" name="Freeform 737"/>
            <p:cNvSpPr>
              <a:spLocks/>
            </p:cNvSpPr>
            <p:nvPr/>
          </p:nvSpPr>
          <p:spPr bwMode="auto">
            <a:xfrm>
              <a:off x="4998" y="4196"/>
              <a:ext cx="32" cy="3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1"/>
                </a:cxn>
              </a:cxnLst>
              <a:rect l="0" t="0" r="r" b="b"/>
              <a:pathLst>
                <a:path w="32" h="32">
                  <a:moveTo>
                    <a:pt x="31" y="0"/>
                  </a:moveTo>
                  <a:lnTo>
                    <a:pt x="0" y="31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2" name="Freeform 738"/>
            <p:cNvSpPr>
              <a:spLocks/>
            </p:cNvSpPr>
            <p:nvPr/>
          </p:nvSpPr>
          <p:spPr bwMode="auto">
            <a:xfrm>
              <a:off x="5034" y="3213"/>
              <a:ext cx="80" cy="77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76"/>
                </a:cxn>
              </a:cxnLst>
              <a:rect l="0" t="0" r="r" b="b"/>
              <a:pathLst>
                <a:path w="80" h="77">
                  <a:moveTo>
                    <a:pt x="79" y="0"/>
                  </a:moveTo>
                  <a:lnTo>
                    <a:pt x="0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3" name="Freeform 739"/>
            <p:cNvSpPr>
              <a:spLocks/>
            </p:cNvSpPr>
            <p:nvPr/>
          </p:nvSpPr>
          <p:spPr bwMode="auto">
            <a:xfrm>
              <a:off x="8193" y="3201"/>
              <a:ext cx="36" cy="3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3"/>
                </a:cxn>
              </a:cxnLst>
              <a:rect l="0" t="0" r="r" b="b"/>
              <a:pathLst>
                <a:path w="36" h="34">
                  <a:moveTo>
                    <a:pt x="35" y="0"/>
                  </a:moveTo>
                  <a:lnTo>
                    <a:pt x="0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4" name="Freeform 740"/>
            <p:cNvSpPr>
              <a:spLocks/>
            </p:cNvSpPr>
            <p:nvPr/>
          </p:nvSpPr>
          <p:spPr bwMode="auto">
            <a:xfrm>
              <a:off x="8117" y="3100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5" name="Freeform 741"/>
            <p:cNvSpPr>
              <a:spLocks/>
            </p:cNvSpPr>
            <p:nvPr/>
          </p:nvSpPr>
          <p:spPr bwMode="auto">
            <a:xfrm>
              <a:off x="8117" y="3064"/>
              <a:ext cx="50" cy="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0" y="50"/>
                </a:cxn>
              </a:cxnLst>
              <a:rect l="0" t="0" r="r" b="b"/>
              <a:pathLst>
                <a:path w="50" h="51">
                  <a:moveTo>
                    <a:pt x="50" y="0"/>
                  </a:moveTo>
                  <a:lnTo>
                    <a:pt x="0" y="50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6" name="Freeform 742"/>
            <p:cNvSpPr>
              <a:spLocks/>
            </p:cNvSpPr>
            <p:nvPr/>
          </p:nvSpPr>
          <p:spPr bwMode="auto">
            <a:xfrm>
              <a:off x="8213" y="3064"/>
              <a:ext cx="16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16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lnTo>
                    <a:pt x="16" y="1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7" name="Freeform 743"/>
            <p:cNvSpPr>
              <a:spLocks/>
            </p:cNvSpPr>
            <p:nvPr/>
          </p:nvSpPr>
          <p:spPr bwMode="auto">
            <a:xfrm>
              <a:off x="8117" y="3067"/>
              <a:ext cx="112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2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8" name="Freeform 744"/>
            <p:cNvSpPr>
              <a:spLocks/>
            </p:cNvSpPr>
            <p:nvPr/>
          </p:nvSpPr>
          <p:spPr bwMode="auto">
            <a:xfrm>
              <a:off x="8117" y="3167"/>
              <a:ext cx="67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67"/>
                </a:cxn>
              </a:cxnLst>
              <a:rect l="0" t="0" r="r" b="b"/>
              <a:pathLst>
                <a:path w="67" h="68">
                  <a:moveTo>
                    <a:pt x="0" y="0"/>
                  </a:moveTo>
                  <a:lnTo>
                    <a:pt x="67" y="6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09" name="Freeform 745"/>
            <p:cNvSpPr>
              <a:spLocks/>
            </p:cNvSpPr>
            <p:nvPr/>
          </p:nvSpPr>
          <p:spPr bwMode="auto">
            <a:xfrm>
              <a:off x="8117" y="3064"/>
              <a:ext cx="0" cy="228"/>
            </a:xfrm>
            <a:custGeom>
              <a:avLst/>
              <a:gdLst/>
              <a:ahLst/>
              <a:cxnLst>
                <a:cxn ang="0">
                  <a:pos x="0" y="227"/>
                </a:cxn>
                <a:cxn ang="0">
                  <a:pos x="0" y="0"/>
                </a:cxn>
              </a:cxnLst>
              <a:rect l="0" t="0" r="r" b="b"/>
              <a:pathLst>
                <a:path h="228">
                  <a:moveTo>
                    <a:pt x="0" y="22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0" name="Freeform 746"/>
            <p:cNvSpPr>
              <a:spLocks/>
            </p:cNvSpPr>
            <p:nvPr/>
          </p:nvSpPr>
          <p:spPr bwMode="auto">
            <a:xfrm>
              <a:off x="8285" y="3119"/>
              <a:ext cx="2" cy="173"/>
            </a:xfrm>
            <a:custGeom>
              <a:avLst/>
              <a:gdLst/>
              <a:ahLst/>
              <a:cxnLst>
                <a:cxn ang="0">
                  <a:pos x="2" y="172"/>
                </a:cxn>
                <a:cxn ang="0">
                  <a:pos x="0" y="0"/>
                </a:cxn>
              </a:cxnLst>
              <a:rect l="0" t="0" r="r" b="b"/>
              <a:pathLst>
                <a:path w="2" h="173">
                  <a:moveTo>
                    <a:pt x="2" y="17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1" name="Freeform 747"/>
            <p:cNvSpPr>
              <a:spLocks/>
            </p:cNvSpPr>
            <p:nvPr/>
          </p:nvSpPr>
          <p:spPr bwMode="auto">
            <a:xfrm>
              <a:off x="8229" y="3064"/>
              <a:ext cx="0" cy="171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1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2" name="Freeform 748"/>
            <p:cNvSpPr>
              <a:spLocks/>
            </p:cNvSpPr>
            <p:nvPr/>
          </p:nvSpPr>
          <p:spPr bwMode="auto">
            <a:xfrm>
              <a:off x="8400" y="2949"/>
              <a:ext cx="0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0" y="0"/>
                </a:cxn>
              </a:cxnLst>
              <a:rect l="0" t="0" r="r" b="b"/>
              <a:pathLst>
                <a:path h="170">
                  <a:moveTo>
                    <a:pt x="0" y="17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3" name="Freeform 749"/>
            <p:cNvSpPr>
              <a:spLocks/>
            </p:cNvSpPr>
            <p:nvPr/>
          </p:nvSpPr>
          <p:spPr bwMode="auto">
            <a:xfrm>
              <a:off x="8265" y="2987"/>
              <a:ext cx="77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7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4" name="Freeform 750"/>
            <p:cNvSpPr>
              <a:spLocks/>
            </p:cNvSpPr>
            <p:nvPr/>
          </p:nvSpPr>
          <p:spPr bwMode="auto">
            <a:xfrm>
              <a:off x="8167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5" name="Freeform 751"/>
            <p:cNvSpPr>
              <a:spLocks/>
            </p:cNvSpPr>
            <p:nvPr/>
          </p:nvSpPr>
          <p:spPr bwMode="auto">
            <a:xfrm>
              <a:off x="80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6" name="Freeform 752"/>
            <p:cNvSpPr>
              <a:spLocks/>
            </p:cNvSpPr>
            <p:nvPr/>
          </p:nvSpPr>
          <p:spPr bwMode="auto">
            <a:xfrm>
              <a:off x="7966" y="3026"/>
              <a:ext cx="36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8"/>
                </a:cxn>
              </a:cxnLst>
              <a:rect l="0" t="0" r="r" b="b"/>
              <a:pathLst>
                <a:path w="36" h="38">
                  <a:moveTo>
                    <a:pt x="35" y="0"/>
                  </a:moveTo>
                  <a:lnTo>
                    <a:pt x="0" y="3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7" name="Freeform 753"/>
            <p:cNvSpPr>
              <a:spLocks/>
            </p:cNvSpPr>
            <p:nvPr/>
          </p:nvSpPr>
          <p:spPr bwMode="auto">
            <a:xfrm>
              <a:off x="78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8" name="Freeform 754"/>
            <p:cNvSpPr>
              <a:spLocks/>
            </p:cNvSpPr>
            <p:nvPr/>
          </p:nvSpPr>
          <p:spPr bwMode="auto">
            <a:xfrm>
              <a:off x="77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19" name="Freeform 755"/>
            <p:cNvSpPr>
              <a:spLocks/>
            </p:cNvSpPr>
            <p:nvPr/>
          </p:nvSpPr>
          <p:spPr bwMode="auto">
            <a:xfrm>
              <a:off x="7666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0" name="Freeform 756"/>
            <p:cNvSpPr>
              <a:spLocks/>
            </p:cNvSpPr>
            <p:nvPr/>
          </p:nvSpPr>
          <p:spPr bwMode="auto">
            <a:xfrm>
              <a:off x="75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1" name="Freeform 757"/>
            <p:cNvSpPr>
              <a:spLocks/>
            </p:cNvSpPr>
            <p:nvPr/>
          </p:nvSpPr>
          <p:spPr bwMode="auto">
            <a:xfrm>
              <a:off x="7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2" name="Freeform 758"/>
            <p:cNvSpPr>
              <a:spLocks/>
            </p:cNvSpPr>
            <p:nvPr/>
          </p:nvSpPr>
          <p:spPr bwMode="auto">
            <a:xfrm>
              <a:off x="7364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3" name="Freeform 759"/>
            <p:cNvSpPr>
              <a:spLocks/>
            </p:cNvSpPr>
            <p:nvPr/>
          </p:nvSpPr>
          <p:spPr bwMode="auto">
            <a:xfrm>
              <a:off x="7265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4" name="Freeform 760"/>
            <p:cNvSpPr>
              <a:spLocks/>
            </p:cNvSpPr>
            <p:nvPr/>
          </p:nvSpPr>
          <p:spPr bwMode="auto">
            <a:xfrm>
              <a:off x="71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5" name="Freeform 761"/>
            <p:cNvSpPr>
              <a:spLocks/>
            </p:cNvSpPr>
            <p:nvPr/>
          </p:nvSpPr>
          <p:spPr bwMode="auto">
            <a:xfrm>
              <a:off x="7064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6" name="Freeform 762"/>
            <p:cNvSpPr>
              <a:spLocks/>
            </p:cNvSpPr>
            <p:nvPr/>
          </p:nvSpPr>
          <p:spPr bwMode="auto">
            <a:xfrm>
              <a:off x="6963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7" name="Freeform 763"/>
            <p:cNvSpPr>
              <a:spLocks/>
            </p:cNvSpPr>
            <p:nvPr/>
          </p:nvSpPr>
          <p:spPr bwMode="auto">
            <a:xfrm>
              <a:off x="6865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8" name="Freeform 764"/>
            <p:cNvSpPr>
              <a:spLocks/>
            </p:cNvSpPr>
            <p:nvPr/>
          </p:nvSpPr>
          <p:spPr bwMode="auto">
            <a:xfrm>
              <a:off x="67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29" name="Freeform 765"/>
            <p:cNvSpPr>
              <a:spLocks/>
            </p:cNvSpPr>
            <p:nvPr/>
          </p:nvSpPr>
          <p:spPr bwMode="auto">
            <a:xfrm>
              <a:off x="6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0" name="Freeform 766"/>
            <p:cNvSpPr>
              <a:spLocks/>
            </p:cNvSpPr>
            <p:nvPr/>
          </p:nvSpPr>
          <p:spPr bwMode="auto">
            <a:xfrm>
              <a:off x="6562" y="2949"/>
              <a:ext cx="116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6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1" name="Freeform 767"/>
            <p:cNvSpPr>
              <a:spLocks/>
            </p:cNvSpPr>
            <p:nvPr/>
          </p:nvSpPr>
          <p:spPr bwMode="auto">
            <a:xfrm>
              <a:off x="6464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2" name="Freeform 768"/>
            <p:cNvSpPr>
              <a:spLocks/>
            </p:cNvSpPr>
            <p:nvPr/>
          </p:nvSpPr>
          <p:spPr bwMode="auto">
            <a:xfrm>
              <a:off x="63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3" name="Freeform 769"/>
            <p:cNvSpPr>
              <a:spLocks/>
            </p:cNvSpPr>
            <p:nvPr/>
          </p:nvSpPr>
          <p:spPr bwMode="auto">
            <a:xfrm>
              <a:off x="62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4" name="Freeform 770"/>
            <p:cNvSpPr>
              <a:spLocks/>
            </p:cNvSpPr>
            <p:nvPr/>
          </p:nvSpPr>
          <p:spPr bwMode="auto">
            <a:xfrm>
              <a:off x="6162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5" name="Freeform 771"/>
            <p:cNvSpPr>
              <a:spLocks/>
            </p:cNvSpPr>
            <p:nvPr/>
          </p:nvSpPr>
          <p:spPr bwMode="auto">
            <a:xfrm>
              <a:off x="60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6" name="Freeform 772"/>
            <p:cNvSpPr>
              <a:spLocks/>
            </p:cNvSpPr>
            <p:nvPr/>
          </p:nvSpPr>
          <p:spPr bwMode="auto">
            <a:xfrm>
              <a:off x="5963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7" name="Freeform 773"/>
            <p:cNvSpPr>
              <a:spLocks/>
            </p:cNvSpPr>
            <p:nvPr/>
          </p:nvSpPr>
          <p:spPr bwMode="auto">
            <a:xfrm>
              <a:off x="58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8" name="Freeform 774"/>
            <p:cNvSpPr>
              <a:spLocks/>
            </p:cNvSpPr>
            <p:nvPr/>
          </p:nvSpPr>
          <p:spPr bwMode="auto">
            <a:xfrm>
              <a:off x="57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39" name="Freeform 775"/>
            <p:cNvSpPr>
              <a:spLocks/>
            </p:cNvSpPr>
            <p:nvPr/>
          </p:nvSpPr>
          <p:spPr bwMode="auto">
            <a:xfrm>
              <a:off x="5663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0" name="Freeform 776"/>
            <p:cNvSpPr>
              <a:spLocks/>
            </p:cNvSpPr>
            <p:nvPr/>
          </p:nvSpPr>
          <p:spPr bwMode="auto">
            <a:xfrm>
              <a:off x="55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1" name="Freeform 777"/>
            <p:cNvSpPr>
              <a:spLocks/>
            </p:cNvSpPr>
            <p:nvPr/>
          </p:nvSpPr>
          <p:spPr bwMode="auto">
            <a:xfrm>
              <a:off x="5461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2" name="Freeform 778"/>
            <p:cNvSpPr>
              <a:spLocks/>
            </p:cNvSpPr>
            <p:nvPr/>
          </p:nvSpPr>
          <p:spPr bwMode="auto">
            <a:xfrm>
              <a:off x="5361" y="2949"/>
              <a:ext cx="115" cy="11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5"/>
                </a:cxn>
              </a:cxnLst>
              <a:rect l="0" t="0" r="r" b="b"/>
              <a:pathLst>
                <a:path w="115" h="115">
                  <a:moveTo>
                    <a:pt x="115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3" name="Freeform 779"/>
            <p:cNvSpPr>
              <a:spLocks/>
            </p:cNvSpPr>
            <p:nvPr/>
          </p:nvSpPr>
          <p:spPr bwMode="auto">
            <a:xfrm>
              <a:off x="5262" y="2949"/>
              <a:ext cx="113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3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4" name="Freeform 780"/>
            <p:cNvSpPr>
              <a:spLocks/>
            </p:cNvSpPr>
            <p:nvPr/>
          </p:nvSpPr>
          <p:spPr bwMode="auto">
            <a:xfrm>
              <a:off x="5162" y="2949"/>
              <a:ext cx="112" cy="115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5"/>
                </a:cxn>
              </a:cxnLst>
              <a:rect l="0" t="0" r="r" b="b"/>
              <a:pathLst>
                <a:path w="112" h="115">
                  <a:moveTo>
                    <a:pt x="112" y="0"/>
                  </a:moveTo>
                  <a:lnTo>
                    <a:pt x="0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5" name="Freeform 781"/>
            <p:cNvSpPr>
              <a:spLocks/>
            </p:cNvSpPr>
            <p:nvPr/>
          </p:nvSpPr>
          <p:spPr bwMode="auto">
            <a:xfrm>
              <a:off x="5114" y="2949"/>
              <a:ext cx="60" cy="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62"/>
                </a:cxn>
              </a:cxnLst>
              <a:rect l="0" t="0" r="r" b="b"/>
              <a:pathLst>
                <a:path w="60" h="62">
                  <a:moveTo>
                    <a:pt x="59" y="0"/>
                  </a:moveTo>
                  <a:lnTo>
                    <a:pt x="0" y="62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6" name="Freeform 782"/>
            <p:cNvSpPr>
              <a:spLocks/>
            </p:cNvSpPr>
            <p:nvPr/>
          </p:nvSpPr>
          <p:spPr bwMode="auto">
            <a:xfrm>
              <a:off x="7999" y="2949"/>
              <a:ext cx="3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2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7" name="Freeform 783"/>
            <p:cNvSpPr>
              <a:spLocks/>
            </p:cNvSpPr>
            <p:nvPr/>
          </p:nvSpPr>
          <p:spPr bwMode="auto">
            <a:xfrm>
              <a:off x="7898" y="2949"/>
              <a:ext cx="104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" y="105"/>
                </a:cxn>
              </a:cxnLst>
              <a:rect l="0" t="0" r="r" b="b"/>
              <a:pathLst>
                <a:path w="104" h="106">
                  <a:moveTo>
                    <a:pt x="0" y="0"/>
                  </a:moveTo>
                  <a:lnTo>
                    <a:pt x="103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8" name="Freeform 784"/>
            <p:cNvSpPr>
              <a:spLocks/>
            </p:cNvSpPr>
            <p:nvPr/>
          </p:nvSpPr>
          <p:spPr bwMode="auto">
            <a:xfrm>
              <a:off x="77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49" name="Freeform 785"/>
            <p:cNvSpPr>
              <a:spLocks/>
            </p:cNvSpPr>
            <p:nvPr/>
          </p:nvSpPr>
          <p:spPr bwMode="auto">
            <a:xfrm>
              <a:off x="76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0" name="Freeform 786"/>
            <p:cNvSpPr>
              <a:spLocks/>
            </p:cNvSpPr>
            <p:nvPr/>
          </p:nvSpPr>
          <p:spPr bwMode="auto">
            <a:xfrm>
              <a:off x="7599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1" name="Freeform 787"/>
            <p:cNvSpPr>
              <a:spLocks/>
            </p:cNvSpPr>
            <p:nvPr/>
          </p:nvSpPr>
          <p:spPr bwMode="auto">
            <a:xfrm>
              <a:off x="74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2" name="Freeform 788"/>
            <p:cNvSpPr>
              <a:spLocks/>
            </p:cNvSpPr>
            <p:nvPr/>
          </p:nvSpPr>
          <p:spPr bwMode="auto">
            <a:xfrm>
              <a:off x="7397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3" name="Freeform 789"/>
            <p:cNvSpPr>
              <a:spLocks/>
            </p:cNvSpPr>
            <p:nvPr/>
          </p:nvSpPr>
          <p:spPr bwMode="auto">
            <a:xfrm>
              <a:off x="7299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4" name="Freeform 790"/>
            <p:cNvSpPr>
              <a:spLocks/>
            </p:cNvSpPr>
            <p:nvPr/>
          </p:nvSpPr>
          <p:spPr bwMode="auto">
            <a:xfrm>
              <a:off x="7198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5" name="Freeform 791"/>
            <p:cNvSpPr>
              <a:spLocks/>
            </p:cNvSpPr>
            <p:nvPr/>
          </p:nvSpPr>
          <p:spPr bwMode="auto">
            <a:xfrm>
              <a:off x="70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6" name="Freeform 792"/>
            <p:cNvSpPr>
              <a:spLocks/>
            </p:cNvSpPr>
            <p:nvPr/>
          </p:nvSpPr>
          <p:spPr bwMode="auto">
            <a:xfrm>
              <a:off x="69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7" name="Freeform 793"/>
            <p:cNvSpPr>
              <a:spLocks/>
            </p:cNvSpPr>
            <p:nvPr/>
          </p:nvSpPr>
          <p:spPr bwMode="auto">
            <a:xfrm>
              <a:off x="6896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8" name="Freeform 794"/>
            <p:cNvSpPr>
              <a:spLocks/>
            </p:cNvSpPr>
            <p:nvPr/>
          </p:nvSpPr>
          <p:spPr bwMode="auto">
            <a:xfrm>
              <a:off x="67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59" name="Freeform 795"/>
            <p:cNvSpPr>
              <a:spLocks/>
            </p:cNvSpPr>
            <p:nvPr/>
          </p:nvSpPr>
          <p:spPr bwMode="auto">
            <a:xfrm>
              <a:off x="6697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0" name="Freeform 796"/>
            <p:cNvSpPr>
              <a:spLocks/>
            </p:cNvSpPr>
            <p:nvPr/>
          </p:nvSpPr>
          <p:spPr bwMode="auto">
            <a:xfrm>
              <a:off x="65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1" name="Freeform 797"/>
            <p:cNvSpPr>
              <a:spLocks/>
            </p:cNvSpPr>
            <p:nvPr/>
          </p:nvSpPr>
          <p:spPr bwMode="auto">
            <a:xfrm>
              <a:off x="64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2" name="Freeform 798"/>
            <p:cNvSpPr>
              <a:spLocks/>
            </p:cNvSpPr>
            <p:nvPr/>
          </p:nvSpPr>
          <p:spPr bwMode="auto">
            <a:xfrm>
              <a:off x="6397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3" name="Freeform 799"/>
            <p:cNvSpPr>
              <a:spLocks/>
            </p:cNvSpPr>
            <p:nvPr/>
          </p:nvSpPr>
          <p:spPr bwMode="auto">
            <a:xfrm>
              <a:off x="62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4" name="Freeform 800"/>
            <p:cNvSpPr>
              <a:spLocks/>
            </p:cNvSpPr>
            <p:nvPr/>
          </p:nvSpPr>
          <p:spPr bwMode="auto">
            <a:xfrm>
              <a:off x="6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5" name="Freeform 801"/>
            <p:cNvSpPr>
              <a:spLocks/>
            </p:cNvSpPr>
            <p:nvPr/>
          </p:nvSpPr>
          <p:spPr bwMode="auto">
            <a:xfrm>
              <a:off x="6095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6" name="Freeform 802"/>
            <p:cNvSpPr>
              <a:spLocks/>
            </p:cNvSpPr>
            <p:nvPr/>
          </p:nvSpPr>
          <p:spPr bwMode="auto">
            <a:xfrm>
              <a:off x="5996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7" name="Freeform 803"/>
            <p:cNvSpPr>
              <a:spLocks/>
            </p:cNvSpPr>
            <p:nvPr/>
          </p:nvSpPr>
          <p:spPr bwMode="auto">
            <a:xfrm>
              <a:off x="58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8" name="Freeform 804"/>
            <p:cNvSpPr>
              <a:spLocks/>
            </p:cNvSpPr>
            <p:nvPr/>
          </p:nvSpPr>
          <p:spPr bwMode="auto">
            <a:xfrm>
              <a:off x="57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69" name="Freeform 805"/>
            <p:cNvSpPr>
              <a:spLocks/>
            </p:cNvSpPr>
            <p:nvPr/>
          </p:nvSpPr>
          <p:spPr bwMode="auto">
            <a:xfrm>
              <a:off x="5694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0" name="Freeform 806"/>
            <p:cNvSpPr>
              <a:spLocks/>
            </p:cNvSpPr>
            <p:nvPr/>
          </p:nvSpPr>
          <p:spPr bwMode="auto">
            <a:xfrm>
              <a:off x="5596" y="2949"/>
              <a:ext cx="11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1" name="Freeform 807"/>
            <p:cNvSpPr>
              <a:spLocks/>
            </p:cNvSpPr>
            <p:nvPr/>
          </p:nvSpPr>
          <p:spPr bwMode="auto">
            <a:xfrm>
              <a:off x="54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2" name="Freeform 808"/>
            <p:cNvSpPr>
              <a:spLocks/>
            </p:cNvSpPr>
            <p:nvPr/>
          </p:nvSpPr>
          <p:spPr bwMode="auto">
            <a:xfrm>
              <a:off x="5394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3" name="Freeform 809"/>
            <p:cNvSpPr>
              <a:spLocks/>
            </p:cNvSpPr>
            <p:nvPr/>
          </p:nvSpPr>
          <p:spPr bwMode="auto">
            <a:xfrm>
              <a:off x="5293" y="2949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4" name="Freeform 810"/>
            <p:cNvSpPr>
              <a:spLocks/>
            </p:cNvSpPr>
            <p:nvPr/>
          </p:nvSpPr>
          <p:spPr bwMode="auto">
            <a:xfrm>
              <a:off x="5195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5" name="Freeform 811"/>
            <p:cNvSpPr>
              <a:spLocks/>
            </p:cNvSpPr>
            <p:nvPr/>
          </p:nvSpPr>
          <p:spPr bwMode="auto">
            <a:xfrm>
              <a:off x="5114" y="2968"/>
              <a:ext cx="93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95"/>
                </a:cxn>
              </a:cxnLst>
              <a:rect l="0" t="0" r="r" b="b"/>
              <a:pathLst>
                <a:path w="93" h="96">
                  <a:moveTo>
                    <a:pt x="0" y="0"/>
                  </a:moveTo>
                  <a:lnTo>
                    <a:pt x="93" y="9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6" name="Freeform 812"/>
            <p:cNvSpPr>
              <a:spLocks/>
            </p:cNvSpPr>
            <p:nvPr/>
          </p:nvSpPr>
          <p:spPr bwMode="auto">
            <a:xfrm>
              <a:off x="8002" y="2949"/>
              <a:ext cx="76" cy="7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0" y="76"/>
                </a:cxn>
              </a:cxnLst>
              <a:rect l="0" t="0" r="r" b="b"/>
              <a:pathLst>
                <a:path w="76" h="77">
                  <a:moveTo>
                    <a:pt x="76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7" name="Freeform 813"/>
            <p:cNvSpPr>
              <a:spLocks/>
            </p:cNvSpPr>
            <p:nvPr/>
          </p:nvSpPr>
          <p:spPr bwMode="auto">
            <a:xfrm>
              <a:off x="4998" y="311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8" name="Freeform 814"/>
            <p:cNvSpPr>
              <a:spLocks/>
            </p:cNvSpPr>
            <p:nvPr/>
          </p:nvSpPr>
          <p:spPr bwMode="auto">
            <a:xfrm>
              <a:off x="4998" y="3011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79" name="Freeform 815"/>
            <p:cNvSpPr>
              <a:spLocks/>
            </p:cNvSpPr>
            <p:nvPr/>
          </p:nvSpPr>
          <p:spPr bwMode="auto">
            <a:xfrm>
              <a:off x="4998" y="2949"/>
              <a:ext cx="75" cy="77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76"/>
                </a:cxn>
              </a:cxnLst>
              <a:rect l="0" t="0" r="r" b="b"/>
              <a:pathLst>
                <a:path w="75" h="77">
                  <a:moveTo>
                    <a:pt x="74" y="0"/>
                  </a:moveTo>
                  <a:lnTo>
                    <a:pt x="0" y="7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0" name="Freeform 816"/>
            <p:cNvSpPr>
              <a:spLocks/>
            </p:cNvSpPr>
            <p:nvPr/>
          </p:nvSpPr>
          <p:spPr bwMode="auto">
            <a:xfrm>
              <a:off x="3089" y="4465"/>
              <a:ext cx="70" cy="7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69"/>
                </a:cxn>
              </a:cxnLst>
              <a:rect l="0" t="0" r="r" b="b"/>
              <a:pathLst>
                <a:path w="70" h="70">
                  <a:moveTo>
                    <a:pt x="69" y="0"/>
                  </a:moveTo>
                  <a:lnTo>
                    <a:pt x="0" y="6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1" name="Freeform 817"/>
            <p:cNvSpPr>
              <a:spLocks/>
            </p:cNvSpPr>
            <p:nvPr/>
          </p:nvSpPr>
          <p:spPr bwMode="auto">
            <a:xfrm>
              <a:off x="2988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2" name="Freeform 818"/>
            <p:cNvSpPr>
              <a:spLocks/>
            </p:cNvSpPr>
            <p:nvPr/>
          </p:nvSpPr>
          <p:spPr bwMode="auto">
            <a:xfrm>
              <a:off x="2888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3" name="Freeform 819"/>
            <p:cNvSpPr>
              <a:spLocks/>
            </p:cNvSpPr>
            <p:nvPr/>
          </p:nvSpPr>
          <p:spPr bwMode="auto">
            <a:xfrm>
              <a:off x="2818" y="4422"/>
              <a:ext cx="82" cy="84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0" y="83"/>
                </a:cxn>
              </a:cxnLst>
              <a:rect l="0" t="0" r="r" b="b"/>
              <a:pathLst>
                <a:path w="82" h="84">
                  <a:moveTo>
                    <a:pt x="81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4" name="Freeform 820"/>
            <p:cNvSpPr>
              <a:spLocks/>
            </p:cNvSpPr>
            <p:nvPr/>
          </p:nvSpPr>
          <p:spPr bwMode="auto">
            <a:xfrm>
              <a:off x="8299" y="2949"/>
              <a:ext cx="43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43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4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5" name="Freeform 821"/>
            <p:cNvSpPr>
              <a:spLocks/>
            </p:cNvSpPr>
            <p:nvPr/>
          </p:nvSpPr>
          <p:spPr bwMode="auto">
            <a:xfrm>
              <a:off x="8198" y="2949"/>
              <a:ext cx="115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5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6" name="Freeform 822"/>
            <p:cNvSpPr>
              <a:spLocks/>
            </p:cNvSpPr>
            <p:nvPr/>
          </p:nvSpPr>
          <p:spPr bwMode="auto">
            <a:xfrm>
              <a:off x="8100" y="2949"/>
              <a:ext cx="113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3" h="115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7" name="Freeform 823"/>
            <p:cNvSpPr>
              <a:spLocks/>
            </p:cNvSpPr>
            <p:nvPr/>
          </p:nvSpPr>
          <p:spPr bwMode="auto">
            <a:xfrm>
              <a:off x="8002" y="2954"/>
              <a:ext cx="110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10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10" y="11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8" name="Freeform 824"/>
            <p:cNvSpPr>
              <a:spLocks/>
            </p:cNvSpPr>
            <p:nvPr/>
          </p:nvSpPr>
          <p:spPr bwMode="auto">
            <a:xfrm>
              <a:off x="8002" y="3055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89" name="Freeform 825"/>
            <p:cNvSpPr>
              <a:spLocks/>
            </p:cNvSpPr>
            <p:nvPr/>
          </p:nvSpPr>
          <p:spPr bwMode="auto">
            <a:xfrm>
              <a:off x="8210" y="4403"/>
              <a:ext cx="19" cy="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0" name="Freeform 826"/>
            <p:cNvSpPr>
              <a:spLocks/>
            </p:cNvSpPr>
            <p:nvPr/>
          </p:nvSpPr>
          <p:spPr bwMode="auto">
            <a:xfrm>
              <a:off x="8117" y="430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1" name="Freeform 827"/>
            <p:cNvSpPr>
              <a:spLocks/>
            </p:cNvSpPr>
            <p:nvPr/>
          </p:nvSpPr>
          <p:spPr bwMode="auto">
            <a:xfrm>
              <a:off x="8117" y="4256"/>
              <a:ext cx="60" cy="6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59"/>
                </a:cxn>
              </a:cxnLst>
              <a:rect l="0" t="0" r="r" b="b"/>
              <a:pathLst>
                <a:path w="60" h="60">
                  <a:moveTo>
                    <a:pt x="59" y="0"/>
                  </a:moveTo>
                  <a:lnTo>
                    <a:pt x="0" y="59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2" name="Freeform 828"/>
            <p:cNvSpPr>
              <a:spLocks/>
            </p:cNvSpPr>
            <p:nvPr/>
          </p:nvSpPr>
          <p:spPr bwMode="auto">
            <a:xfrm>
              <a:off x="8203" y="425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26"/>
                </a:cxn>
              </a:cxnLst>
              <a:rect l="0" t="0" r="r" b="b"/>
              <a:pathLst>
                <a:path w="26" h="27">
                  <a:moveTo>
                    <a:pt x="0" y="0"/>
                  </a:moveTo>
                  <a:lnTo>
                    <a:pt x="26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3" name="Freeform 829"/>
            <p:cNvSpPr>
              <a:spLocks/>
            </p:cNvSpPr>
            <p:nvPr/>
          </p:nvSpPr>
          <p:spPr bwMode="auto">
            <a:xfrm>
              <a:off x="8117" y="4268"/>
              <a:ext cx="112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5"/>
                </a:cxn>
              </a:cxnLst>
              <a:rect l="0" t="0" r="r" b="b"/>
              <a:pathLst>
                <a:path w="112" h="116">
                  <a:moveTo>
                    <a:pt x="0" y="0"/>
                  </a:moveTo>
                  <a:lnTo>
                    <a:pt x="112" y="115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4" name="Freeform 830"/>
            <p:cNvSpPr>
              <a:spLocks/>
            </p:cNvSpPr>
            <p:nvPr/>
          </p:nvSpPr>
          <p:spPr bwMode="auto">
            <a:xfrm>
              <a:off x="8117" y="4369"/>
              <a:ext cx="52" cy="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2"/>
                </a:cxn>
              </a:cxnLst>
              <a:rect l="0" t="0" r="r" b="b"/>
              <a:pathLst>
                <a:path w="52" h="53">
                  <a:moveTo>
                    <a:pt x="0" y="0"/>
                  </a:moveTo>
                  <a:lnTo>
                    <a:pt x="52" y="5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5" name="Freeform 831"/>
            <p:cNvSpPr>
              <a:spLocks/>
            </p:cNvSpPr>
            <p:nvPr/>
          </p:nvSpPr>
          <p:spPr bwMode="auto">
            <a:xfrm>
              <a:off x="7997" y="4530"/>
              <a:ext cx="5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6" name="Freeform 832"/>
            <p:cNvSpPr>
              <a:spLocks/>
            </p:cNvSpPr>
            <p:nvPr/>
          </p:nvSpPr>
          <p:spPr bwMode="auto">
            <a:xfrm>
              <a:off x="7896" y="4429"/>
              <a:ext cx="106" cy="106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105"/>
                </a:cxn>
              </a:cxnLst>
              <a:rect l="0" t="0" r="r" b="b"/>
              <a:pathLst>
                <a:path w="106" h="106">
                  <a:moveTo>
                    <a:pt x="105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7" name="Freeform 833"/>
            <p:cNvSpPr>
              <a:spLocks/>
            </p:cNvSpPr>
            <p:nvPr/>
          </p:nvSpPr>
          <p:spPr bwMode="auto">
            <a:xfrm>
              <a:off x="7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8" name="Freeform 834"/>
            <p:cNvSpPr>
              <a:spLocks/>
            </p:cNvSpPr>
            <p:nvPr/>
          </p:nvSpPr>
          <p:spPr bwMode="auto">
            <a:xfrm>
              <a:off x="76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299" name="Freeform 835"/>
            <p:cNvSpPr>
              <a:spLocks/>
            </p:cNvSpPr>
            <p:nvPr/>
          </p:nvSpPr>
          <p:spPr bwMode="auto">
            <a:xfrm>
              <a:off x="75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0" name="Freeform 836"/>
            <p:cNvSpPr>
              <a:spLocks/>
            </p:cNvSpPr>
            <p:nvPr/>
          </p:nvSpPr>
          <p:spPr bwMode="auto">
            <a:xfrm>
              <a:off x="74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1" name="Freeform 837"/>
            <p:cNvSpPr>
              <a:spLocks/>
            </p:cNvSpPr>
            <p:nvPr/>
          </p:nvSpPr>
          <p:spPr bwMode="auto">
            <a:xfrm>
              <a:off x="7395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2" name="Freeform 838"/>
            <p:cNvSpPr>
              <a:spLocks/>
            </p:cNvSpPr>
            <p:nvPr/>
          </p:nvSpPr>
          <p:spPr bwMode="auto">
            <a:xfrm>
              <a:off x="7294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3" name="Freeform 839"/>
            <p:cNvSpPr>
              <a:spLocks/>
            </p:cNvSpPr>
            <p:nvPr/>
          </p:nvSpPr>
          <p:spPr bwMode="auto">
            <a:xfrm>
              <a:off x="7196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4" name="Freeform 840"/>
            <p:cNvSpPr>
              <a:spLocks/>
            </p:cNvSpPr>
            <p:nvPr/>
          </p:nvSpPr>
          <p:spPr bwMode="auto">
            <a:xfrm>
              <a:off x="70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5" name="Freeform 841"/>
            <p:cNvSpPr>
              <a:spLocks/>
            </p:cNvSpPr>
            <p:nvPr/>
          </p:nvSpPr>
          <p:spPr bwMode="auto">
            <a:xfrm>
              <a:off x="6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6" name="Freeform 842"/>
            <p:cNvSpPr>
              <a:spLocks/>
            </p:cNvSpPr>
            <p:nvPr/>
          </p:nvSpPr>
          <p:spPr bwMode="auto">
            <a:xfrm>
              <a:off x="6893" y="4422"/>
              <a:ext cx="116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6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7" name="Freeform 843"/>
            <p:cNvSpPr>
              <a:spLocks/>
            </p:cNvSpPr>
            <p:nvPr/>
          </p:nvSpPr>
          <p:spPr bwMode="auto">
            <a:xfrm>
              <a:off x="6795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8" name="Freeform 844"/>
            <p:cNvSpPr>
              <a:spLocks/>
            </p:cNvSpPr>
            <p:nvPr/>
          </p:nvSpPr>
          <p:spPr bwMode="auto">
            <a:xfrm>
              <a:off x="66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09" name="Freeform 845"/>
            <p:cNvSpPr>
              <a:spLocks/>
            </p:cNvSpPr>
            <p:nvPr/>
          </p:nvSpPr>
          <p:spPr bwMode="auto">
            <a:xfrm>
              <a:off x="65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0" name="Freeform 846"/>
            <p:cNvSpPr>
              <a:spLocks/>
            </p:cNvSpPr>
            <p:nvPr/>
          </p:nvSpPr>
          <p:spPr bwMode="auto">
            <a:xfrm>
              <a:off x="6493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1" name="Freeform 847"/>
            <p:cNvSpPr>
              <a:spLocks/>
            </p:cNvSpPr>
            <p:nvPr/>
          </p:nvSpPr>
          <p:spPr bwMode="auto">
            <a:xfrm>
              <a:off x="63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2" name="Freeform 848"/>
            <p:cNvSpPr>
              <a:spLocks/>
            </p:cNvSpPr>
            <p:nvPr/>
          </p:nvSpPr>
          <p:spPr bwMode="auto">
            <a:xfrm>
              <a:off x="6294" y="4422"/>
              <a:ext cx="112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2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3" name="Freeform 849"/>
            <p:cNvSpPr>
              <a:spLocks/>
            </p:cNvSpPr>
            <p:nvPr/>
          </p:nvSpPr>
          <p:spPr bwMode="auto">
            <a:xfrm>
              <a:off x="61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4" name="Freeform 850"/>
            <p:cNvSpPr>
              <a:spLocks/>
            </p:cNvSpPr>
            <p:nvPr/>
          </p:nvSpPr>
          <p:spPr bwMode="auto">
            <a:xfrm>
              <a:off x="6092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5" name="Freeform 851"/>
            <p:cNvSpPr>
              <a:spLocks/>
            </p:cNvSpPr>
            <p:nvPr/>
          </p:nvSpPr>
          <p:spPr bwMode="auto">
            <a:xfrm>
              <a:off x="5994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6" name="Freeform 852"/>
            <p:cNvSpPr>
              <a:spLocks/>
            </p:cNvSpPr>
            <p:nvPr/>
          </p:nvSpPr>
          <p:spPr bwMode="auto">
            <a:xfrm>
              <a:off x="5893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7" name="Freeform 853"/>
            <p:cNvSpPr>
              <a:spLocks/>
            </p:cNvSpPr>
            <p:nvPr/>
          </p:nvSpPr>
          <p:spPr bwMode="auto">
            <a:xfrm>
              <a:off x="5792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8" name="Freeform 854"/>
            <p:cNvSpPr>
              <a:spLocks/>
            </p:cNvSpPr>
            <p:nvPr/>
          </p:nvSpPr>
          <p:spPr bwMode="auto">
            <a:xfrm>
              <a:off x="5764" y="4422"/>
              <a:ext cx="40" cy="41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40"/>
                </a:cxn>
              </a:cxnLst>
              <a:rect l="0" t="0" r="r" b="b"/>
              <a:pathLst>
                <a:path w="40" h="41">
                  <a:moveTo>
                    <a:pt x="40" y="0"/>
                  </a:moveTo>
                  <a:lnTo>
                    <a:pt x="0" y="40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19" name="Freeform 855"/>
            <p:cNvSpPr>
              <a:spLocks/>
            </p:cNvSpPr>
            <p:nvPr/>
          </p:nvSpPr>
          <p:spPr bwMode="auto">
            <a:xfrm>
              <a:off x="7968" y="4422"/>
              <a:ext cx="3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0" name="Freeform 856"/>
            <p:cNvSpPr>
              <a:spLocks/>
            </p:cNvSpPr>
            <p:nvPr/>
          </p:nvSpPr>
          <p:spPr bwMode="auto">
            <a:xfrm>
              <a:off x="78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1" name="Freeform 857"/>
            <p:cNvSpPr>
              <a:spLocks/>
            </p:cNvSpPr>
            <p:nvPr/>
          </p:nvSpPr>
          <p:spPr bwMode="auto">
            <a:xfrm>
              <a:off x="7769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2" name="Freeform 858"/>
            <p:cNvSpPr>
              <a:spLocks/>
            </p:cNvSpPr>
            <p:nvPr/>
          </p:nvSpPr>
          <p:spPr bwMode="auto">
            <a:xfrm>
              <a:off x="76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3" name="Freeform 859"/>
            <p:cNvSpPr>
              <a:spLocks/>
            </p:cNvSpPr>
            <p:nvPr/>
          </p:nvSpPr>
          <p:spPr bwMode="auto">
            <a:xfrm>
              <a:off x="7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4" name="Freeform 860"/>
            <p:cNvSpPr>
              <a:spLocks/>
            </p:cNvSpPr>
            <p:nvPr/>
          </p:nvSpPr>
          <p:spPr bwMode="auto">
            <a:xfrm>
              <a:off x="7467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5" name="Freeform 861"/>
            <p:cNvSpPr>
              <a:spLocks/>
            </p:cNvSpPr>
            <p:nvPr/>
          </p:nvSpPr>
          <p:spPr bwMode="auto">
            <a:xfrm>
              <a:off x="73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6" name="Freeform 862"/>
            <p:cNvSpPr>
              <a:spLocks/>
            </p:cNvSpPr>
            <p:nvPr/>
          </p:nvSpPr>
          <p:spPr bwMode="auto">
            <a:xfrm>
              <a:off x="7268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7" name="Freeform 863"/>
            <p:cNvSpPr>
              <a:spLocks/>
            </p:cNvSpPr>
            <p:nvPr/>
          </p:nvSpPr>
          <p:spPr bwMode="auto">
            <a:xfrm>
              <a:off x="71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8" name="Freeform 864"/>
            <p:cNvSpPr>
              <a:spLocks/>
            </p:cNvSpPr>
            <p:nvPr/>
          </p:nvSpPr>
          <p:spPr bwMode="auto">
            <a:xfrm>
              <a:off x="70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29" name="Freeform 865"/>
            <p:cNvSpPr>
              <a:spLocks/>
            </p:cNvSpPr>
            <p:nvPr/>
          </p:nvSpPr>
          <p:spPr bwMode="auto">
            <a:xfrm>
              <a:off x="6968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0" name="Freeform 866"/>
            <p:cNvSpPr>
              <a:spLocks/>
            </p:cNvSpPr>
            <p:nvPr/>
          </p:nvSpPr>
          <p:spPr bwMode="auto">
            <a:xfrm>
              <a:off x="68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1" name="Freeform 867"/>
            <p:cNvSpPr>
              <a:spLocks/>
            </p:cNvSpPr>
            <p:nvPr/>
          </p:nvSpPr>
          <p:spPr bwMode="auto">
            <a:xfrm>
              <a:off x="67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2" name="Freeform 868"/>
            <p:cNvSpPr>
              <a:spLocks/>
            </p:cNvSpPr>
            <p:nvPr/>
          </p:nvSpPr>
          <p:spPr bwMode="auto">
            <a:xfrm>
              <a:off x="6666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3" name="Freeform 869"/>
            <p:cNvSpPr>
              <a:spLocks/>
            </p:cNvSpPr>
            <p:nvPr/>
          </p:nvSpPr>
          <p:spPr bwMode="auto">
            <a:xfrm>
              <a:off x="6567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4" name="Freeform 870"/>
            <p:cNvSpPr>
              <a:spLocks/>
            </p:cNvSpPr>
            <p:nvPr/>
          </p:nvSpPr>
          <p:spPr bwMode="auto">
            <a:xfrm>
              <a:off x="64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5" name="Freeform 871"/>
            <p:cNvSpPr>
              <a:spLocks/>
            </p:cNvSpPr>
            <p:nvPr/>
          </p:nvSpPr>
          <p:spPr bwMode="auto">
            <a:xfrm>
              <a:off x="6366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6" name="Freeform 872"/>
            <p:cNvSpPr>
              <a:spLocks/>
            </p:cNvSpPr>
            <p:nvPr/>
          </p:nvSpPr>
          <p:spPr bwMode="auto">
            <a:xfrm>
              <a:off x="6265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7" name="Freeform 873"/>
            <p:cNvSpPr>
              <a:spLocks/>
            </p:cNvSpPr>
            <p:nvPr/>
          </p:nvSpPr>
          <p:spPr bwMode="auto">
            <a:xfrm>
              <a:off x="6167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8" name="Freeform 874"/>
            <p:cNvSpPr>
              <a:spLocks/>
            </p:cNvSpPr>
            <p:nvPr/>
          </p:nvSpPr>
          <p:spPr bwMode="auto">
            <a:xfrm>
              <a:off x="6066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39" name="Freeform 875"/>
            <p:cNvSpPr>
              <a:spLocks/>
            </p:cNvSpPr>
            <p:nvPr/>
          </p:nvSpPr>
          <p:spPr bwMode="auto">
            <a:xfrm>
              <a:off x="5965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0" name="Freeform 876"/>
            <p:cNvSpPr>
              <a:spLocks/>
            </p:cNvSpPr>
            <p:nvPr/>
          </p:nvSpPr>
          <p:spPr bwMode="auto">
            <a:xfrm>
              <a:off x="5864" y="4422"/>
              <a:ext cx="11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1" name="Freeform 877"/>
            <p:cNvSpPr>
              <a:spLocks/>
            </p:cNvSpPr>
            <p:nvPr/>
          </p:nvSpPr>
          <p:spPr bwMode="auto">
            <a:xfrm>
              <a:off x="5764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2" name="Freeform 878"/>
            <p:cNvSpPr>
              <a:spLocks/>
            </p:cNvSpPr>
            <p:nvPr/>
          </p:nvSpPr>
          <p:spPr bwMode="auto">
            <a:xfrm>
              <a:off x="5764" y="4523"/>
              <a:ext cx="14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2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14" y="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3" name="Freeform 879"/>
            <p:cNvSpPr>
              <a:spLocks/>
            </p:cNvSpPr>
            <p:nvPr/>
          </p:nvSpPr>
          <p:spPr bwMode="auto">
            <a:xfrm>
              <a:off x="5764" y="4422"/>
              <a:ext cx="235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53" y="0"/>
                </a:cxn>
              </a:cxnLst>
              <a:rect l="0" t="0" r="r" b="b"/>
              <a:pathLst>
                <a:path w="2353">
                  <a:moveTo>
                    <a:pt x="0" y="0"/>
                  </a:moveTo>
                  <a:lnTo>
                    <a:pt x="235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4" name="Freeform 880"/>
            <p:cNvSpPr>
              <a:spLocks/>
            </p:cNvSpPr>
            <p:nvPr/>
          </p:nvSpPr>
          <p:spPr bwMode="auto">
            <a:xfrm>
              <a:off x="5764" y="4535"/>
              <a:ext cx="246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65" y="0"/>
                </a:cxn>
              </a:cxnLst>
              <a:rect l="0" t="0" r="r" b="b"/>
              <a:pathLst>
                <a:path w="2465">
                  <a:moveTo>
                    <a:pt x="0" y="0"/>
                  </a:moveTo>
                  <a:lnTo>
                    <a:pt x="246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5" name="Freeform 881"/>
            <p:cNvSpPr>
              <a:spLocks/>
            </p:cNvSpPr>
            <p:nvPr/>
          </p:nvSpPr>
          <p:spPr bwMode="auto">
            <a:xfrm>
              <a:off x="8229" y="4535"/>
              <a:ext cx="0" cy="14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0"/>
                </a:cxn>
              </a:cxnLst>
              <a:rect l="0" t="0" r="r" b="b"/>
              <a:pathLst>
                <a:path h="148">
                  <a:moveTo>
                    <a:pt x="0" y="14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6" name="Freeform 882"/>
            <p:cNvSpPr>
              <a:spLocks/>
            </p:cNvSpPr>
            <p:nvPr/>
          </p:nvSpPr>
          <p:spPr bwMode="auto">
            <a:xfrm>
              <a:off x="8117" y="4199"/>
              <a:ext cx="0" cy="223"/>
            </a:xfrm>
            <a:custGeom>
              <a:avLst/>
              <a:gdLst/>
              <a:ahLst/>
              <a:cxnLst>
                <a:cxn ang="0">
                  <a:pos x="0" y="223"/>
                </a:cxn>
                <a:cxn ang="0">
                  <a:pos x="0" y="0"/>
                </a:cxn>
              </a:cxnLst>
              <a:rect l="0" t="0" r="r" b="b"/>
              <a:pathLst>
                <a:path h="223">
                  <a:moveTo>
                    <a:pt x="0" y="2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7" name="Freeform 883"/>
            <p:cNvSpPr>
              <a:spLocks/>
            </p:cNvSpPr>
            <p:nvPr/>
          </p:nvSpPr>
          <p:spPr bwMode="auto">
            <a:xfrm>
              <a:off x="8287" y="4199"/>
              <a:ext cx="0" cy="173"/>
            </a:xfrm>
            <a:custGeom>
              <a:avLst/>
              <a:gdLst/>
              <a:ahLst/>
              <a:cxnLst>
                <a:cxn ang="0">
                  <a:pos x="0" y="172"/>
                </a:cxn>
                <a:cxn ang="0">
                  <a:pos x="0" y="0"/>
                </a:cxn>
              </a:cxnLst>
              <a:rect l="0" t="0" r="r" b="b"/>
              <a:pathLst>
                <a:path h="173">
                  <a:moveTo>
                    <a:pt x="0" y="17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8" name="Freeform 884"/>
            <p:cNvSpPr>
              <a:spLocks/>
            </p:cNvSpPr>
            <p:nvPr/>
          </p:nvSpPr>
          <p:spPr bwMode="auto">
            <a:xfrm>
              <a:off x="8229" y="4256"/>
              <a:ext cx="0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0" y="0"/>
                </a:cxn>
              </a:cxnLst>
              <a:rect l="0" t="0" r="r" b="b"/>
              <a:pathLst>
                <a:path h="166">
                  <a:moveTo>
                    <a:pt x="0" y="16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49" name="Freeform 885"/>
            <p:cNvSpPr>
              <a:spLocks/>
            </p:cNvSpPr>
            <p:nvPr/>
          </p:nvSpPr>
          <p:spPr bwMode="auto">
            <a:xfrm>
              <a:off x="8400" y="4372"/>
              <a:ext cx="0" cy="311"/>
            </a:xfrm>
            <a:custGeom>
              <a:avLst/>
              <a:gdLst/>
              <a:ahLst/>
              <a:cxnLst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h="311">
                  <a:moveTo>
                    <a:pt x="0" y="311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0" name="Freeform 886"/>
            <p:cNvSpPr>
              <a:spLocks/>
            </p:cNvSpPr>
            <p:nvPr/>
          </p:nvSpPr>
          <p:spPr bwMode="auto">
            <a:xfrm>
              <a:off x="8297" y="4489"/>
              <a:ext cx="45" cy="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0" y="4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1" name="Freeform 887"/>
            <p:cNvSpPr>
              <a:spLocks/>
            </p:cNvSpPr>
            <p:nvPr/>
          </p:nvSpPr>
          <p:spPr bwMode="auto">
            <a:xfrm>
              <a:off x="8196" y="4422"/>
              <a:ext cx="113" cy="11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112"/>
                </a:cxn>
              </a:cxnLst>
              <a:rect l="0" t="0" r="r" b="b"/>
              <a:pathLst>
                <a:path w="113" h="113">
                  <a:moveTo>
                    <a:pt x="112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2" name="Freeform 888"/>
            <p:cNvSpPr>
              <a:spLocks/>
            </p:cNvSpPr>
            <p:nvPr/>
          </p:nvSpPr>
          <p:spPr bwMode="auto">
            <a:xfrm>
              <a:off x="8095" y="4422"/>
              <a:ext cx="115" cy="1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112"/>
                </a:cxn>
              </a:cxnLst>
              <a:rect l="0" t="0" r="r" b="b"/>
              <a:pathLst>
                <a:path w="115" h="113">
                  <a:moveTo>
                    <a:pt x="115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3" name="Freeform 889"/>
            <p:cNvSpPr>
              <a:spLocks/>
            </p:cNvSpPr>
            <p:nvPr/>
          </p:nvSpPr>
          <p:spPr bwMode="auto">
            <a:xfrm>
              <a:off x="8002" y="4422"/>
              <a:ext cx="108" cy="108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0" y="107"/>
                </a:cxn>
              </a:cxnLst>
              <a:rect l="0" t="0" r="r" b="b"/>
              <a:pathLst>
                <a:path w="108" h="108">
                  <a:moveTo>
                    <a:pt x="107" y="0"/>
                  </a:moveTo>
                  <a:lnTo>
                    <a:pt x="0" y="107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4" name="Freeform 890"/>
            <p:cNvSpPr>
              <a:spLocks/>
            </p:cNvSpPr>
            <p:nvPr/>
          </p:nvSpPr>
          <p:spPr bwMode="auto">
            <a:xfrm>
              <a:off x="8002" y="4422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7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5" name="Freeform 891"/>
            <p:cNvSpPr>
              <a:spLocks/>
            </p:cNvSpPr>
            <p:nvPr/>
          </p:nvSpPr>
          <p:spPr bwMode="auto">
            <a:xfrm>
              <a:off x="8268" y="4422"/>
              <a:ext cx="74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4" y="74"/>
                </a:cxn>
              </a:cxnLst>
              <a:rect l="0" t="0" r="r" b="b"/>
              <a:pathLst>
                <a:path w="74" h="74">
                  <a:moveTo>
                    <a:pt x="0" y="0"/>
                  </a:moveTo>
                  <a:lnTo>
                    <a:pt x="74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6" name="Freeform 892"/>
            <p:cNvSpPr>
              <a:spLocks/>
            </p:cNvSpPr>
            <p:nvPr/>
          </p:nvSpPr>
          <p:spPr bwMode="auto">
            <a:xfrm>
              <a:off x="817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7" name="Freeform 893"/>
            <p:cNvSpPr>
              <a:spLocks/>
            </p:cNvSpPr>
            <p:nvPr/>
          </p:nvSpPr>
          <p:spPr bwMode="auto">
            <a:xfrm>
              <a:off x="8069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8" name="Freeform 894"/>
            <p:cNvSpPr>
              <a:spLocks/>
            </p:cNvSpPr>
            <p:nvPr/>
          </p:nvSpPr>
          <p:spPr bwMode="auto">
            <a:xfrm>
              <a:off x="8002" y="4455"/>
              <a:ext cx="79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9"/>
                </a:cxn>
              </a:cxnLst>
              <a:rect l="0" t="0" r="r" b="b"/>
              <a:pathLst>
                <a:path w="79" h="80">
                  <a:moveTo>
                    <a:pt x="0" y="0"/>
                  </a:moveTo>
                  <a:lnTo>
                    <a:pt x="79" y="7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59" name="Freeform 895"/>
            <p:cNvSpPr>
              <a:spLocks/>
            </p:cNvSpPr>
            <p:nvPr/>
          </p:nvSpPr>
          <p:spPr bwMode="auto">
            <a:xfrm>
              <a:off x="5094" y="2949"/>
              <a:ext cx="2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9"/>
                </a:cxn>
              </a:cxnLst>
              <a:rect l="0" t="0" r="r" b="b"/>
              <a:pathLst>
                <a:path w="20" h="19">
                  <a:moveTo>
                    <a:pt x="0" y="0"/>
                  </a:moveTo>
                  <a:lnTo>
                    <a:pt x="19" y="19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0" name="Freeform 896"/>
            <p:cNvSpPr>
              <a:spLocks/>
            </p:cNvSpPr>
            <p:nvPr/>
          </p:nvSpPr>
          <p:spPr bwMode="auto">
            <a:xfrm>
              <a:off x="4998" y="2956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1" name="Freeform 897"/>
            <p:cNvSpPr>
              <a:spLocks/>
            </p:cNvSpPr>
            <p:nvPr/>
          </p:nvSpPr>
          <p:spPr bwMode="auto">
            <a:xfrm>
              <a:off x="4998" y="3055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2" name="Freeform 898"/>
            <p:cNvSpPr>
              <a:spLocks/>
            </p:cNvSpPr>
            <p:nvPr/>
          </p:nvSpPr>
          <p:spPr bwMode="auto">
            <a:xfrm>
              <a:off x="4998" y="3155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3" name="Freeform 899"/>
            <p:cNvSpPr>
              <a:spLocks/>
            </p:cNvSpPr>
            <p:nvPr/>
          </p:nvSpPr>
          <p:spPr bwMode="auto">
            <a:xfrm>
              <a:off x="4998" y="3256"/>
              <a:ext cx="36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3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lnTo>
                    <a:pt x="35" y="3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4" name="Freeform 900"/>
            <p:cNvSpPr>
              <a:spLocks/>
            </p:cNvSpPr>
            <p:nvPr/>
          </p:nvSpPr>
          <p:spPr bwMode="auto">
            <a:xfrm>
              <a:off x="5037" y="4196"/>
              <a:ext cx="77" cy="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74"/>
                </a:cxn>
              </a:cxnLst>
              <a:rect l="0" t="0" r="r" b="b"/>
              <a:pathLst>
                <a:path w="77" h="75">
                  <a:moveTo>
                    <a:pt x="0" y="0"/>
                  </a:moveTo>
                  <a:lnTo>
                    <a:pt x="76" y="7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5" name="Freeform 901"/>
            <p:cNvSpPr>
              <a:spLocks/>
            </p:cNvSpPr>
            <p:nvPr/>
          </p:nvSpPr>
          <p:spPr bwMode="auto">
            <a:xfrm>
              <a:off x="4998" y="4259"/>
              <a:ext cx="116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6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6" name="Freeform 902"/>
            <p:cNvSpPr>
              <a:spLocks/>
            </p:cNvSpPr>
            <p:nvPr/>
          </p:nvSpPr>
          <p:spPr bwMode="auto">
            <a:xfrm>
              <a:off x="4998" y="4357"/>
              <a:ext cx="116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5"/>
                </a:cxn>
              </a:cxnLst>
              <a:rect l="0" t="0" r="r" b="b"/>
              <a:pathLst>
                <a:path w="116" h="115">
                  <a:moveTo>
                    <a:pt x="0" y="0"/>
                  </a:moveTo>
                  <a:lnTo>
                    <a:pt x="115" y="11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7" name="Freeform 903"/>
            <p:cNvSpPr>
              <a:spLocks/>
            </p:cNvSpPr>
            <p:nvPr/>
          </p:nvSpPr>
          <p:spPr bwMode="auto">
            <a:xfrm>
              <a:off x="4998" y="4458"/>
              <a:ext cx="80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76"/>
                </a:cxn>
              </a:cxnLst>
              <a:rect l="0" t="0" r="r" b="b"/>
              <a:pathLst>
                <a:path w="80" h="77">
                  <a:moveTo>
                    <a:pt x="0" y="0"/>
                  </a:moveTo>
                  <a:lnTo>
                    <a:pt x="79" y="76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8" name="Freeform 904"/>
            <p:cNvSpPr>
              <a:spLocks/>
            </p:cNvSpPr>
            <p:nvPr/>
          </p:nvSpPr>
          <p:spPr bwMode="auto">
            <a:xfrm>
              <a:off x="3060" y="4422"/>
              <a:ext cx="99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98"/>
                </a:cxn>
              </a:cxnLst>
              <a:rect l="0" t="0" r="r" b="b"/>
              <a:pathLst>
                <a:path w="99" h="98">
                  <a:moveTo>
                    <a:pt x="0" y="0"/>
                  </a:moveTo>
                  <a:lnTo>
                    <a:pt x="98" y="98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69" name="Freeform 905"/>
            <p:cNvSpPr>
              <a:spLocks/>
            </p:cNvSpPr>
            <p:nvPr/>
          </p:nvSpPr>
          <p:spPr bwMode="auto">
            <a:xfrm>
              <a:off x="2960" y="4422"/>
              <a:ext cx="112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12"/>
                </a:cxn>
              </a:cxnLst>
              <a:rect l="0" t="0" r="r" b="b"/>
              <a:pathLst>
                <a:path w="112" h="113">
                  <a:moveTo>
                    <a:pt x="0" y="0"/>
                  </a:moveTo>
                  <a:lnTo>
                    <a:pt x="112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0" name="Freeform 906"/>
            <p:cNvSpPr>
              <a:spLocks/>
            </p:cNvSpPr>
            <p:nvPr/>
          </p:nvSpPr>
          <p:spPr bwMode="auto">
            <a:xfrm>
              <a:off x="2859" y="4422"/>
              <a:ext cx="11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" y="112"/>
                </a:cxn>
              </a:cxnLst>
              <a:rect l="0" t="0" r="r" b="b"/>
              <a:pathLst>
                <a:path w="115" h="113">
                  <a:moveTo>
                    <a:pt x="0" y="0"/>
                  </a:moveTo>
                  <a:lnTo>
                    <a:pt x="115" y="11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1" name="Freeform 907"/>
            <p:cNvSpPr>
              <a:spLocks/>
            </p:cNvSpPr>
            <p:nvPr/>
          </p:nvSpPr>
          <p:spPr bwMode="auto">
            <a:xfrm>
              <a:off x="2818" y="4479"/>
              <a:ext cx="55" cy="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55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lnTo>
                    <a:pt x="55" y="5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2" name="Freeform 908"/>
            <p:cNvSpPr>
              <a:spLocks/>
            </p:cNvSpPr>
            <p:nvPr/>
          </p:nvSpPr>
          <p:spPr bwMode="auto">
            <a:xfrm>
              <a:off x="5114" y="3064"/>
              <a:ext cx="0" cy="13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57"/>
                </a:cxn>
              </a:cxnLst>
              <a:rect l="0" t="0" r="r" b="b"/>
              <a:pathLst>
                <a:path h="1358">
                  <a:moveTo>
                    <a:pt x="0" y="0"/>
                  </a:moveTo>
                  <a:lnTo>
                    <a:pt x="0" y="1357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3" name="Freeform 909"/>
            <p:cNvSpPr>
              <a:spLocks/>
            </p:cNvSpPr>
            <p:nvPr/>
          </p:nvSpPr>
          <p:spPr bwMode="auto">
            <a:xfrm>
              <a:off x="5850" y="3798"/>
              <a:ext cx="164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43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4" name="Freeform 910"/>
            <p:cNvSpPr>
              <a:spLocks/>
            </p:cNvSpPr>
            <p:nvPr/>
          </p:nvSpPr>
          <p:spPr bwMode="auto">
            <a:xfrm>
              <a:off x="590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5" name="Freeform 911"/>
            <p:cNvSpPr>
              <a:spLocks/>
            </p:cNvSpPr>
            <p:nvPr/>
          </p:nvSpPr>
          <p:spPr bwMode="auto">
            <a:xfrm>
              <a:off x="607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6" name="Freeform 912"/>
            <p:cNvSpPr>
              <a:spLocks/>
            </p:cNvSpPr>
            <p:nvPr/>
          </p:nvSpPr>
          <p:spPr bwMode="auto">
            <a:xfrm>
              <a:off x="624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7" name="Freeform 913"/>
            <p:cNvSpPr>
              <a:spLocks/>
            </p:cNvSpPr>
            <p:nvPr/>
          </p:nvSpPr>
          <p:spPr bwMode="auto">
            <a:xfrm>
              <a:off x="641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8" name="Freeform 914"/>
            <p:cNvSpPr>
              <a:spLocks/>
            </p:cNvSpPr>
            <p:nvPr/>
          </p:nvSpPr>
          <p:spPr bwMode="auto">
            <a:xfrm>
              <a:off x="658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79" name="Freeform 915"/>
            <p:cNvSpPr>
              <a:spLocks/>
            </p:cNvSpPr>
            <p:nvPr/>
          </p:nvSpPr>
          <p:spPr bwMode="auto">
            <a:xfrm>
              <a:off x="675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0" name="Freeform 916"/>
            <p:cNvSpPr>
              <a:spLocks/>
            </p:cNvSpPr>
            <p:nvPr/>
          </p:nvSpPr>
          <p:spPr bwMode="auto">
            <a:xfrm>
              <a:off x="6927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1" name="Freeform 917"/>
            <p:cNvSpPr>
              <a:spLocks/>
            </p:cNvSpPr>
            <p:nvPr/>
          </p:nvSpPr>
          <p:spPr bwMode="auto">
            <a:xfrm>
              <a:off x="709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2" name="Freeform 918"/>
            <p:cNvSpPr>
              <a:spLocks/>
            </p:cNvSpPr>
            <p:nvPr/>
          </p:nvSpPr>
          <p:spPr bwMode="auto">
            <a:xfrm>
              <a:off x="7265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3" name="Freeform 919"/>
            <p:cNvSpPr>
              <a:spLocks/>
            </p:cNvSpPr>
            <p:nvPr/>
          </p:nvSpPr>
          <p:spPr bwMode="auto">
            <a:xfrm>
              <a:off x="7436" y="3798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4" name="Freeform 920"/>
            <p:cNvSpPr>
              <a:spLocks/>
            </p:cNvSpPr>
            <p:nvPr/>
          </p:nvSpPr>
          <p:spPr bwMode="auto">
            <a:xfrm>
              <a:off x="590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5" name="Freeform 921"/>
            <p:cNvSpPr>
              <a:spLocks/>
            </p:cNvSpPr>
            <p:nvPr/>
          </p:nvSpPr>
          <p:spPr bwMode="auto">
            <a:xfrm>
              <a:off x="5850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6" name="Freeform 922"/>
            <p:cNvSpPr>
              <a:spLocks/>
            </p:cNvSpPr>
            <p:nvPr/>
          </p:nvSpPr>
          <p:spPr bwMode="auto">
            <a:xfrm>
              <a:off x="4998" y="2949"/>
              <a:ext cx="0" cy="1586"/>
            </a:xfrm>
            <a:custGeom>
              <a:avLst/>
              <a:gdLst/>
              <a:ahLst/>
              <a:cxnLst>
                <a:cxn ang="0">
                  <a:pos x="0" y="1585"/>
                </a:cxn>
                <a:cxn ang="0">
                  <a:pos x="0" y="0"/>
                </a:cxn>
              </a:cxnLst>
              <a:rect l="0" t="0" r="r" b="b"/>
              <a:pathLst>
                <a:path h="1586">
                  <a:moveTo>
                    <a:pt x="0" y="158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7" name="Freeform 923"/>
            <p:cNvSpPr>
              <a:spLocks/>
            </p:cNvSpPr>
            <p:nvPr/>
          </p:nvSpPr>
          <p:spPr bwMode="auto">
            <a:xfrm>
              <a:off x="8229" y="4683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8" name="Freeform 924"/>
            <p:cNvSpPr>
              <a:spLocks/>
            </p:cNvSpPr>
            <p:nvPr/>
          </p:nvSpPr>
          <p:spPr bwMode="auto">
            <a:xfrm>
              <a:off x="4998" y="2949"/>
              <a:ext cx="3402" cy="0"/>
            </a:xfrm>
            <a:custGeom>
              <a:avLst/>
              <a:gdLst/>
              <a:ahLst/>
              <a:cxnLst>
                <a:cxn ang="0">
                  <a:pos x="3401" y="0"/>
                </a:cxn>
                <a:cxn ang="0">
                  <a:pos x="0" y="0"/>
                </a:cxn>
              </a:cxnLst>
              <a:rect l="0" t="0" r="r" b="b"/>
              <a:pathLst>
                <a:path w="3402">
                  <a:moveTo>
                    <a:pt x="340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89" name="Freeform 925"/>
            <p:cNvSpPr>
              <a:spLocks/>
            </p:cNvSpPr>
            <p:nvPr/>
          </p:nvSpPr>
          <p:spPr bwMode="auto">
            <a:xfrm>
              <a:off x="8229" y="3064"/>
              <a:ext cx="171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1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0" name="Freeform 926"/>
            <p:cNvSpPr>
              <a:spLocks/>
            </p:cNvSpPr>
            <p:nvPr/>
          </p:nvSpPr>
          <p:spPr bwMode="auto">
            <a:xfrm>
              <a:off x="5114" y="3064"/>
              <a:ext cx="300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03" y="0"/>
                </a:cxn>
              </a:cxnLst>
              <a:rect l="0" t="0" r="r" b="b"/>
              <a:pathLst>
                <a:path w="3003">
                  <a:moveTo>
                    <a:pt x="0" y="0"/>
                  </a:moveTo>
                  <a:lnTo>
                    <a:pt x="300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1" name="Freeform 927"/>
            <p:cNvSpPr>
              <a:spLocks/>
            </p:cNvSpPr>
            <p:nvPr/>
          </p:nvSpPr>
          <p:spPr bwMode="auto">
            <a:xfrm>
              <a:off x="8285" y="3119"/>
              <a:ext cx="115" cy="0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0"/>
                </a:cxn>
              </a:cxnLst>
              <a:rect l="0" t="0" r="r" b="b"/>
              <a:pathLst>
                <a:path w="115">
                  <a:moveTo>
                    <a:pt x="11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2" name="Freeform 928"/>
            <p:cNvSpPr>
              <a:spLocks/>
            </p:cNvSpPr>
            <p:nvPr/>
          </p:nvSpPr>
          <p:spPr bwMode="auto">
            <a:xfrm>
              <a:off x="5850" y="3688"/>
              <a:ext cx="1643" cy="0"/>
            </a:xfrm>
            <a:custGeom>
              <a:avLst/>
              <a:gdLst/>
              <a:ahLst/>
              <a:cxnLst>
                <a:cxn ang="0">
                  <a:pos x="1643" y="0"/>
                </a:cxn>
                <a:cxn ang="0">
                  <a:pos x="0" y="0"/>
                </a:cxn>
              </a:cxnLst>
              <a:rect l="0" t="0" r="r" b="b"/>
              <a:pathLst>
                <a:path w="1643">
                  <a:moveTo>
                    <a:pt x="164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3" name="Freeform 929"/>
            <p:cNvSpPr>
              <a:spLocks/>
            </p:cNvSpPr>
            <p:nvPr/>
          </p:nvSpPr>
          <p:spPr bwMode="auto">
            <a:xfrm>
              <a:off x="4689" y="4705"/>
              <a:ext cx="5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</a:cxnLst>
              <a:rect l="0" t="0" r="r" b="b"/>
              <a:pathLst>
                <a:path w="55">
                  <a:moveTo>
                    <a:pt x="0" y="0"/>
                  </a:moveTo>
                  <a:lnTo>
                    <a:pt x="55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4" name="Freeform 930"/>
            <p:cNvSpPr>
              <a:spLocks/>
            </p:cNvSpPr>
            <p:nvPr/>
          </p:nvSpPr>
          <p:spPr bwMode="auto">
            <a:xfrm>
              <a:off x="3979" y="4705"/>
              <a:ext cx="5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5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5" name="Freeform 931"/>
            <p:cNvSpPr>
              <a:spLocks/>
            </p:cNvSpPr>
            <p:nvPr/>
          </p:nvSpPr>
          <p:spPr bwMode="auto">
            <a:xfrm>
              <a:off x="8002" y="4422"/>
              <a:ext cx="340" cy="113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340" y="112"/>
                </a:cxn>
                <a:cxn ang="0">
                  <a:pos x="340" y="0"/>
                </a:cxn>
                <a:cxn ang="0">
                  <a:pos x="227" y="0"/>
                </a:cxn>
              </a:cxnLst>
              <a:rect l="0" t="0" r="r" b="b"/>
              <a:pathLst>
                <a:path w="340" h="113">
                  <a:moveTo>
                    <a:pt x="0" y="112"/>
                  </a:moveTo>
                  <a:lnTo>
                    <a:pt x="340" y="112"/>
                  </a:lnTo>
                  <a:lnTo>
                    <a:pt x="340" y="0"/>
                  </a:lnTo>
                  <a:lnTo>
                    <a:pt x="227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6" name="Freeform 932"/>
            <p:cNvSpPr>
              <a:spLocks/>
            </p:cNvSpPr>
            <p:nvPr/>
          </p:nvSpPr>
          <p:spPr bwMode="auto">
            <a:xfrm>
              <a:off x="8002" y="2949"/>
              <a:ext cx="340" cy="115"/>
            </a:xfrm>
            <a:custGeom>
              <a:avLst/>
              <a:gdLst/>
              <a:ahLst/>
              <a:cxnLst>
                <a:cxn ang="0">
                  <a:pos x="227" y="115"/>
                </a:cxn>
                <a:cxn ang="0">
                  <a:pos x="340" y="115"/>
                </a:cxn>
                <a:cxn ang="0">
                  <a:pos x="340" y="0"/>
                </a:cxn>
                <a:cxn ang="0">
                  <a:pos x="0" y="0"/>
                </a:cxn>
              </a:cxnLst>
              <a:rect l="0" t="0" r="r" b="b"/>
              <a:pathLst>
                <a:path w="340" h="115">
                  <a:moveTo>
                    <a:pt x="227" y="115"/>
                  </a:moveTo>
                  <a:lnTo>
                    <a:pt x="340" y="115"/>
                  </a:lnTo>
                  <a:lnTo>
                    <a:pt x="340" y="0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7" name="Rectangle 933"/>
            <p:cNvSpPr>
              <a:spLocks/>
            </p:cNvSpPr>
            <p:nvPr/>
          </p:nvSpPr>
          <p:spPr bwMode="auto">
            <a:xfrm>
              <a:off x="2818" y="4422"/>
              <a:ext cx="340" cy="112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8" name="Freeform 934"/>
            <p:cNvSpPr>
              <a:spLocks/>
            </p:cNvSpPr>
            <p:nvPr/>
          </p:nvSpPr>
          <p:spPr bwMode="auto">
            <a:xfrm>
              <a:off x="4998" y="4196"/>
              <a:ext cx="116" cy="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8"/>
                </a:cxn>
                <a:cxn ang="0">
                  <a:pos x="115" y="338"/>
                </a:cxn>
              </a:cxnLst>
              <a:rect l="0" t="0" r="r" b="b"/>
              <a:pathLst>
                <a:path w="116" h="339">
                  <a:moveTo>
                    <a:pt x="0" y="0"/>
                  </a:moveTo>
                  <a:lnTo>
                    <a:pt x="0" y="338"/>
                  </a:lnTo>
                  <a:lnTo>
                    <a:pt x="115" y="33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399" name="Freeform 935"/>
            <p:cNvSpPr>
              <a:spLocks/>
            </p:cNvSpPr>
            <p:nvPr/>
          </p:nvSpPr>
          <p:spPr bwMode="auto">
            <a:xfrm>
              <a:off x="4998" y="2949"/>
              <a:ext cx="116" cy="341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w="116" h="341">
                  <a:moveTo>
                    <a:pt x="115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0" name="Freeform 936"/>
            <p:cNvSpPr>
              <a:spLocks/>
            </p:cNvSpPr>
            <p:nvPr/>
          </p:nvSpPr>
          <p:spPr bwMode="auto">
            <a:xfrm>
              <a:off x="5169" y="4422"/>
              <a:ext cx="0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2"/>
                </a:cxn>
              </a:cxnLst>
              <a:rect l="0" t="0" r="r" b="b"/>
              <a:pathLst>
                <a:path h="113">
                  <a:moveTo>
                    <a:pt x="0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1" name="Freeform 937"/>
            <p:cNvSpPr>
              <a:spLocks/>
            </p:cNvSpPr>
            <p:nvPr/>
          </p:nvSpPr>
          <p:spPr bwMode="auto">
            <a:xfrm>
              <a:off x="5764" y="4422"/>
              <a:ext cx="0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2"/>
                </a:cxn>
              </a:cxnLst>
              <a:rect l="0" t="0" r="r" b="b"/>
              <a:pathLst>
                <a:path h="113">
                  <a:moveTo>
                    <a:pt x="0" y="0"/>
                  </a:moveTo>
                  <a:lnTo>
                    <a:pt x="0" y="11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2" name="Freeform 938"/>
            <p:cNvSpPr>
              <a:spLocks/>
            </p:cNvSpPr>
            <p:nvPr/>
          </p:nvSpPr>
          <p:spPr bwMode="auto">
            <a:xfrm>
              <a:off x="8287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3" name="Freeform 939"/>
            <p:cNvSpPr>
              <a:spLocks/>
            </p:cNvSpPr>
            <p:nvPr/>
          </p:nvSpPr>
          <p:spPr bwMode="auto">
            <a:xfrm>
              <a:off x="8313" y="4683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4" name="Freeform 940"/>
            <p:cNvSpPr>
              <a:spLocks/>
            </p:cNvSpPr>
            <p:nvPr/>
          </p:nvSpPr>
          <p:spPr bwMode="auto">
            <a:xfrm>
              <a:off x="8342" y="4683"/>
              <a:ext cx="0" cy="907"/>
            </a:xfrm>
            <a:custGeom>
              <a:avLst/>
              <a:gdLst/>
              <a:ahLst/>
              <a:cxnLst>
                <a:cxn ang="0">
                  <a:pos x="0" y="906"/>
                </a:cxn>
                <a:cxn ang="0">
                  <a:pos x="0" y="0"/>
                </a:cxn>
              </a:cxnLst>
              <a:rect l="0" t="0" r="r" b="b"/>
              <a:pathLst>
                <a:path h="907">
                  <a:moveTo>
                    <a:pt x="0" y="906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5" name="Freeform 941"/>
            <p:cNvSpPr>
              <a:spLocks/>
            </p:cNvSpPr>
            <p:nvPr/>
          </p:nvSpPr>
          <p:spPr bwMode="auto">
            <a:xfrm>
              <a:off x="8400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6" name="Freeform 942"/>
            <p:cNvSpPr>
              <a:spLocks/>
            </p:cNvSpPr>
            <p:nvPr/>
          </p:nvSpPr>
          <p:spPr bwMode="auto">
            <a:xfrm>
              <a:off x="8229" y="4683"/>
              <a:ext cx="0" cy="9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6"/>
                </a:cxn>
              </a:cxnLst>
              <a:rect l="0" t="0" r="r" b="b"/>
              <a:pathLst>
                <a:path h="907">
                  <a:moveTo>
                    <a:pt x="0" y="0"/>
                  </a:moveTo>
                  <a:lnTo>
                    <a:pt x="0" y="906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7" name="Freeform 943"/>
            <p:cNvSpPr>
              <a:spLocks/>
            </p:cNvSpPr>
            <p:nvPr/>
          </p:nvSpPr>
          <p:spPr bwMode="auto">
            <a:xfrm>
              <a:off x="5226" y="13599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8" name="Freeform 944"/>
            <p:cNvSpPr>
              <a:spLocks/>
            </p:cNvSpPr>
            <p:nvPr/>
          </p:nvSpPr>
          <p:spPr bwMode="auto">
            <a:xfrm>
              <a:off x="5226" y="13628"/>
              <a:ext cx="39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5" y="0"/>
                </a:cxn>
              </a:cxnLst>
              <a:rect l="0" t="0" r="r" b="b"/>
              <a:pathLst>
                <a:path w="396">
                  <a:moveTo>
                    <a:pt x="0" y="0"/>
                  </a:move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09" name="Freeform 945"/>
            <p:cNvSpPr>
              <a:spLocks/>
            </p:cNvSpPr>
            <p:nvPr/>
          </p:nvSpPr>
          <p:spPr bwMode="auto">
            <a:xfrm>
              <a:off x="5226" y="13657"/>
              <a:ext cx="39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5" y="0"/>
                </a:cxn>
              </a:cxnLst>
              <a:rect l="0" t="0" r="r" b="b"/>
              <a:pathLst>
                <a:path w="396">
                  <a:moveTo>
                    <a:pt x="0" y="0"/>
                  </a:moveTo>
                  <a:lnTo>
                    <a:pt x="395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0" name="Freeform 946"/>
            <p:cNvSpPr>
              <a:spLocks/>
            </p:cNvSpPr>
            <p:nvPr/>
          </p:nvSpPr>
          <p:spPr bwMode="auto">
            <a:xfrm>
              <a:off x="5226" y="13714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1" name="Freeform 947"/>
            <p:cNvSpPr>
              <a:spLocks/>
            </p:cNvSpPr>
            <p:nvPr/>
          </p:nvSpPr>
          <p:spPr bwMode="auto">
            <a:xfrm>
              <a:off x="5226" y="13544"/>
              <a:ext cx="396" cy="0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0" y="0"/>
                </a:cxn>
              </a:cxnLst>
              <a:rect l="0" t="0" r="r" b="b"/>
              <a:pathLst>
                <a:path w="396">
                  <a:moveTo>
                    <a:pt x="395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2" name="Freeform 948"/>
            <p:cNvSpPr>
              <a:spLocks/>
            </p:cNvSpPr>
            <p:nvPr/>
          </p:nvSpPr>
          <p:spPr bwMode="auto">
            <a:xfrm>
              <a:off x="6670" y="13091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3" name="Freeform 949"/>
            <p:cNvSpPr>
              <a:spLocks/>
            </p:cNvSpPr>
            <p:nvPr/>
          </p:nvSpPr>
          <p:spPr bwMode="auto">
            <a:xfrm>
              <a:off x="6670" y="13120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4" name="Freeform 950"/>
            <p:cNvSpPr>
              <a:spLocks/>
            </p:cNvSpPr>
            <p:nvPr/>
          </p:nvSpPr>
          <p:spPr bwMode="auto">
            <a:xfrm>
              <a:off x="6670" y="13146"/>
              <a:ext cx="90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6" y="0"/>
                </a:cxn>
              </a:cxnLst>
              <a:rect l="0" t="0" r="r" b="b"/>
              <a:pathLst>
                <a:path w="907">
                  <a:moveTo>
                    <a:pt x="0" y="0"/>
                  </a:moveTo>
                  <a:lnTo>
                    <a:pt x="906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5" name="Freeform 951"/>
            <p:cNvSpPr>
              <a:spLocks/>
            </p:cNvSpPr>
            <p:nvPr/>
          </p:nvSpPr>
          <p:spPr bwMode="auto">
            <a:xfrm>
              <a:off x="6670" y="13204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6" name="Freeform 952"/>
            <p:cNvSpPr>
              <a:spLocks/>
            </p:cNvSpPr>
            <p:nvPr/>
          </p:nvSpPr>
          <p:spPr bwMode="auto">
            <a:xfrm>
              <a:off x="6670" y="13033"/>
              <a:ext cx="907" cy="0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</a:cxnLst>
              <a:rect l="0" t="0" r="r" b="b"/>
              <a:pathLst>
                <a:path w="907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7" name="Freeform 953"/>
            <p:cNvSpPr>
              <a:spLocks/>
            </p:cNvSpPr>
            <p:nvPr/>
          </p:nvSpPr>
          <p:spPr bwMode="auto">
            <a:xfrm>
              <a:off x="607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8" name="Freeform 954"/>
            <p:cNvSpPr>
              <a:spLocks/>
            </p:cNvSpPr>
            <p:nvPr/>
          </p:nvSpPr>
          <p:spPr bwMode="auto">
            <a:xfrm>
              <a:off x="624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19" name="Freeform 955"/>
            <p:cNvSpPr>
              <a:spLocks/>
            </p:cNvSpPr>
            <p:nvPr/>
          </p:nvSpPr>
          <p:spPr bwMode="auto">
            <a:xfrm>
              <a:off x="641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0" name="Freeform 956"/>
            <p:cNvSpPr>
              <a:spLocks/>
            </p:cNvSpPr>
            <p:nvPr/>
          </p:nvSpPr>
          <p:spPr bwMode="auto">
            <a:xfrm>
              <a:off x="658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1" name="Freeform 957"/>
            <p:cNvSpPr>
              <a:spLocks/>
            </p:cNvSpPr>
            <p:nvPr/>
          </p:nvSpPr>
          <p:spPr bwMode="auto">
            <a:xfrm>
              <a:off x="6757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2" name="Freeform 958"/>
            <p:cNvSpPr>
              <a:spLocks/>
            </p:cNvSpPr>
            <p:nvPr/>
          </p:nvSpPr>
          <p:spPr bwMode="auto">
            <a:xfrm>
              <a:off x="692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3" name="Freeform 959"/>
            <p:cNvSpPr>
              <a:spLocks/>
            </p:cNvSpPr>
            <p:nvPr/>
          </p:nvSpPr>
          <p:spPr bwMode="auto">
            <a:xfrm>
              <a:off x="709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4" name="Freeform 960"/>
            <p:cNvSpPr>
              <a:spLocks/>
            </p:cNvSpPr>
            <p:nvPr/>
          </p:nvSpPr>
          <p:spPr bwMode="auto">
            <a:xfrm>
              <a:off x="7265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5" name="Freeform 961"/>
            <p:cNvSpPr>
              <a:spLocks/>
            </p:cNvSpPr>
            <p:nvPr/>
          </p:nvSpPr>
          <p:spPr bwMode="auto">
            <a:xfrm>
              <a:off x="7436" y="3064"/>
              <a:ext cx="0" cy="624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0" y="0"/>
                </a:cxn>
              </a:cxnLst>
              <a:rect l="0" t="0" r="r" b="b"/>
              <a:pathLst>
                <a:path h="624">
                  <a:moveTo>
                    <a:pt x="0" y="6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6" name="Freeform 962"/>
            <p:cNvSpPr>
              <a:spLocks/>
            </p:cNvSpPr>
            <p:nvPr/>
          </p:nvSpPr>
          <p:spPr bwMode="auto">
            <a:xfrm>
              <a:off x="7493" y="3688"/>
              <a:ext cx="0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0"/>
                </a:cxn>
              </a:cxnLst>
              <a:rect l="0" t="0" r="r" b="b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7" name="Freeform 963"/>
            <p:cNvSpPr>
              <a:spLocks/>
            </p:cNvSpPr>
            <p:nvPr/>
          </p:nvSpPr>
          <p:spPr bwMode="auto">
            <a:xfrm>
              <a:off x="8287" y="4372"/>
              <a:ext cx="11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8" name="Freeform 964"/>
            <p:cNvSpPr>
              <a:spLocks/>
            </p:cNvSpPr>
            <p:nvPr/>
          </p:nvSpPr>
          <p:spPr bwMode="auto">
            <a:xfrm>
              <a:off x="8117" y="4199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29" name="Freeform 965"/>
            <p:cNvSpPr>
              <a:spLocks/>
            </p:cNvSpPr>
            <p:nvPr/>
          </p:nvSpPr>
          <p:spPr bwMode="auto">
            <a:xfrm>
              <a:off x="8273" y="3633"/>
              <a:ext cx="14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0" name="Freeform 966"/>
            <p:cNvSpPr>
              <a:spLocks/>
            </p:cNvSpPr>
            <p:nvPr/>
          </p:nvSpPr>
          <p:spPr bwMode="auto">
            <a:xfrm>
              <a:off x="8117" y="3676"/>
              <a:ext cx="1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12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11" y="12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1" name="Freeform 967"/>
            <p:cNvSpPr>
              <a:spLocks/>
            </p:cNvSpPr>
            <p:nvPr/>
          </p:nvSpPr>
          <p:spPr bwMode="auto">
            <a:xfrm>
              <a:off x="8229" y="3791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2" name="Freeform 968"/>
            <p:cNvSpPr>
              <a:spLocks/>
            </p:cNvSpPr>
            <p:nvPr/>
          </p:nvSpPr>
          <p:spPr bwMode="auto">
            <a:xfrm>
              <a:off x="8184" y="3645"/>
              <a:ext cx="45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3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45" y="43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3" name="Freeform 969"/>
            <p:cNvSpPr>
              <a:spLocks/>
            </p:cNvSpPr>
            <p:nvPr/>
          </p:nvSpPr>
          <p:spPr bwMode="auto">
            <a:xfrm>
              <a:off x="8229" y="3690"/>
              <a:ext cx="58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8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4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4" name="Freeform 970"/>
            <p:cNvSpPr>
              <a:spLocks/>
            </p:cNvSpPr>
            <p:nvPr/>
          </p:nvSpPr>
          <p:spPr bwMode="auto">
            <a:xfrm>
              <a:off x="8141" y="3803"/>
              <a:ext cx="5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55"/>
                </a:cxn>
              </a:cxnLst>
              <a:rect l="0" t="0" r="r" b="b"/>
              <a:pathLst>
                <a:path w="57" h="55">
                  <a:moveTo>
                    <a:pt x="0" y="0"/>
                  </a:moveTo>
                  <a:lnTo>
                    <a:pt x="57" y="55"/>
                  </a:lnTo>
                </a:path>
              </a:pathLst>
            </a:custGeom>
            <a:noFill/>
            <a:ln w="9143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5" name="Freeform 971"/>
            <p:cNvSpPr>
              <a:spLocks/>
            </p:cNvSpPr>
            <p:nvPr/>
          </p:nvSpPr>
          <p:spPr bwMode="auto">
            <a:xfrm>
              <a:off x="8117" y="3858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6" name="Freeform 972"/>
            <p:cNvSpPr>
              <a:spLocks/>
            </p:cNvSpPr>
            <p:nvPr/>
          </p:nvSpPr>
          <p:spPr bwMode="auto">
            <a:xfrm>
              <a:off x="8225" y="3798"/>
              <a:ext cx="4" cy="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0" y="4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7" name="Freeform 973"/>
            <p:cNvSpPr>
              <a:spLocks/>
            </p:cNvSpPr>
            <p:nvPr/>
          </p:nvSpPr>
          <p:spPr bwMode="auto">
            <a:xfrm>
              <a:off x="8126" y="3697"/>
              <a:ext cx="103" cy="106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105"/>
                </a:cxn>
              </a:cxnLst>
              <a:rect l="0" t="0" r="r" b="b"/>
              <a:pathLst>
                <a:path w="103" h="106">
                  <a:moveTo>
                    <a:pt x="103" y="0"/>
                  </a:moveTo>
                  <a:lnTo>
                    <a:pt x="0" y="105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8" name="Freeform 974"/>
            <p:cNvSpPr>
              <a:spLocks/>
            </p:cNvSpPr>
            <p:nvPr/>
          </p:nvSpPr>
          <p:spPr bwMode="auto">
            <a:xfrm>
              <a:off x="8117" y="3688"/>
              <a:ext cx="21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3"/>
                </a:cxn>
              </a:cxnLst>
              <a:rect l="0" t="0" r="r" b="b"/>
              <a:pathLst>
                <a:path w="21" h="24">
                  <a:moveTo>
                    <a:pt x="21" y="0"/>
                  </a:moveTo>
                  <a:lnTo>
                    <a:pt x="0" y="23"/>
                  </a:lnTo>
                </a:path>
              </a:pathLst>
            </a:custGeom>
            <a:noFill/>
            <a:ln w="9143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39" name="Freeform 975"/>
            <p:cNvSpPr>
              <a:spLocks/>
            </p:cNvSpPr>
            <p:nvPr/>
          </p:nvSpPr>
          <p:spPr bwMode="auto">
            <a:xfrm>
              <a:off x="8229" y="3688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0" name="Freeform 976"/>
            <p:cNvSpPr>
              <a:spLocks/>
            </p:cNvSpPr>
            <p:nvPr/>
          </p:nvSpPr>
          <p:spPr bwMode="auto">
            <a:xfrm>
              <a:off x="8129" y="3688"/>
              <a:ext cx="100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03"/>
                </a:cxn>
              </a:cxnLst>
              <a:rect l="0" t="0" r="r" b="b"/>
              <a:pathLst>
                <a:path w="100" h="103">
                  <a:moveTo>
                    <a:pt x="0" y="0"/>
                  </a:moveTo>
                  <a:lnTo>
                    <a:pt x="100" y="103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1" name="Freeform 977"/>
            <p:cNvSpPr>
              <a:spLocks/>
            </p:cNvSpPr>
            <p:nvPr/>
          </p:nvSpPr>
          <p:spPr bwMode="auto">
            <a:xfrm>
              <a:off x="8117" y="3777"/>
              <a:ext cx="2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6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lnTo>
                    <a:pt x="23" y="26"/>
                  </a:lnTo>
                </a:path>
              </a:pathLst>
            </a:custGeom>
            <a:noFill/>
            <a:ln w="9144">
              <a:solidFill>
                <a:srgbClr val="76767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2" name="Freeform 978"/>
            <p:cNvSpPr>
              <a:spLocks/>
            </p:cNvSpPr>
            <p:nvPr/>
          </p:nvSpPr>
          <p:spPr bwMode="auto">
            <a:xfrm>
              <a:off x="8117" y="3803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3" name="Freeform 979"/>
            <p:cNvSpPr>
              <a:spLocks/>
            </p:cNvSpPr>
            <p:nvPr/>
          </p:nvSpPr>
          <p:spPr bwMode="auto">
            <a:xfrm>
              <a:off x="8117" y="4256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4" name="Freeform 980"/>
            <p:cNvSpPr>
              <a:spLocks/>
            </p:cNvSpPr>
            <p:nvPr/>
          </p:nvSpPr>
          <p:spPr bwMode="auto">
            <a:xfrm>
              <a:off x="8117" y="3292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5" name="Freeform 981"/>
            <p:cNvSpPr>
              <a:spLocks/>
            </p:cNvSpPr>
            <p:nvPr/>
          </p:nvSpPr>
          <p:spPr bwMode="auto">
            <a:xfrm>
              <a:off x="8117" y="3633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6" name="Freeform 982"/>
            <p:cNvSpPr>
              <a:spLocks/>
            </p:cNvSpPr>
            <p:nvPr/>
          </p:nvSpPr>
          <p:spPr bwMode="auto">
            <a:xfrm>
              <a:off x="8117" y="3688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7" name="Freeform 983"/>
            <p:cNvSpPr>
              <a:spLocks/>
            </p:cNvSpPr>
            <p:nvPr/>
          </p:nvSpPr>
          <p:spPr bwMode="auto">
            <a:xfrm>
              <a:off x="8117" y="3235"/>
              <a:ext cx="112" cy="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>
                  <a:moveTo>
                    <a:pt x="11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8" name="Freeform 984"/>
            <p:cNvSpPr>
              <a:spLocks/>
            </p:cNvSpPr>
            <p:nvPr/>
          </p:nvSpPr>
          <p:spPr bwMode="auto">
            <a:xfrm>
              <a:off x="2818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49" name="Freeform 985"/>
            <p:cNvSpPr>
              <a:spLocks/>
            </p:cNvSpPr>
            <p:nvPr/>
          </p:nvSpPr>
          <p:spPr bwMode="auto">
            <a:xfrm>
              <a:off x="2847" y="467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0" name="Freeform 986"/>
            <p:cNvSpPr>
              <a:spLocks/>
            </p:cNvSpPr>
            <p:nvPr/>
          </p:nvSpPr>
          <p:spPr bwMode="auto">
            <a:xfrm>
              <a:off x="2876" y="4676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1" name="Freeform 987"/>
            <p:cNvSpPr>
              <a:spLocks/>
            </p:cNvSpPr>
            <p:nvPr/>
          </p:nvSpPr>
          <p:spPr bwMode="auto">
            <a:xfrm>
              <a:off x="2931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2" name="Freeform 988"/>
            <p:cNvSpPr>
              <a:spLocks/>
            </p:cNvSpPr>
            <p:nvPr/>
          </p:nvSpPr>
          <p:spPr bwMode="auto">
            <a:xfrm>
              <a:off x="2760" y="4676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3" name="Freeform 989"/>
            <p:cNvSpPr>
              <a:spLocks/>
            </p:cNvSpPr>
            <p:nvPr/>
          </p:nvSpPr>
          <p:spPr bwMode="auto">
            <a:xfrm>
              <a:off x="3547" y="11052"/>
              <a:ext cx="27" cy="29"/>
            </a:xfrm>
            <a:custGeom>
              <a:avLst/>
              <a:gdLst/>
              <a:ahLst/>
              <a:cxnLst>
                <a:cxn ang="0">
                  <a:pos x="26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6" y="14"/>
                </a:cxn>
              </a:cxnLst>
              <a:rect l="0" t="0" r="r" b="b"/>
              <a:pathLst>
                <a:path w="27" h="29">
                  <a:moveTo>
                    <a:pt x="26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6" y="14"/>
                  </a:lnTo>
                  <a:close/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4" name="Freeform 990"/>
            <p:cNvSpPr>
              <a:spLocks/>
            </p:cNvSpPr>
            <p:nvPr/>
          </p:nvSpPr>
          <p:spPr bwMode="auto">
            <a:xfrm>
              <a:off x="3391" y="11109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5" name="Freeform 991"/>
            <p:cNvSpPr>
              <a:spLocks/>
            </p:cNvSpPr>
            <p:nvPr/>
          </p:nvSpPr>
          <p:spPr bwMode="auto">
            <a:xfrm>
              <a:off x="3291" y="11052"/>
              <a:ext cx="28" cy="29"/>
            </a:xfrm>
            <a:custGeom>
              <a:avLst/>
              <a:gdLst/>
              <a:ahLst/>
              <a:cxnLst>
                <a:cxn ang="0">
                  <a:pos x="28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4" y="23"/>
                </a:cxn>
                <a:cxn ang="0">
                  <a:pos x="0" y="14"/>
                </a:cxn>
                <a:cxn ang="0">
                  <a:pos x="4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8" y="14"/>
                </a:cxn>
              </a:cxnLst>
              <a:rect l="0" t="0" r="r" b="b"/>
              <a:pathLst>
                <a:path w="28" h="29">
                  <a:moveTo>
                    <a:pt x="28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4" y="23"/>
                  </a:lnTo>
                  <a:lnTo>
                    <a:pt x="0" y="14"/>
                  </a:lnTo>
                  <a:lnTo>
                    <a:pt x="4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8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6" name="Freeform 992"/>
            <p:cNvSpPr>
              <a:spLocks/>
            </p:cNvSpPr>
            <p:nvPr/>
          </p:nvSpPr>
          <p:spPr bwMode="auto">
            <a:xfrm>
              <a:off x="3221" y="11153"/>
              <a:ext cx="4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>
                  <a:moveTo>
                    <a:pt x="0" y="0"/>
                  </a:moveTo>
                  <a:lnTo>
                    <a:pt x="42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7" name="Freeform 993"/>
            <p:cNvSpPr>
              <a:spLocks/>
            </p:cNvSpPr>
            <p:nvPr/>
          </p:nvSpPr>
          <p:spPr bwMode="auto">
            <a:xfrm>
              <a:off x="3646" y="10882"/>
              <a:ext cx="13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9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8" name="Freeform 994"/>
            <p:cNvSpPr>
              <a:spLocks/>
            </p:cNvSpPr>
            <p:nvPr/>
          </p:nvSpPr>
          <p:spPr bwMode="auto">
            <a:xfrm>
              <a:off x="3504" y="10882"/>
              <a:ext cx="113" cy="115"/>
            </a:xfrm>
            <a:custGeom>
              <a:avLst/>
              <a:gdLst/>
              <a:ahLst/>
              <a:cxnLst>
                <a:cxn ang="0">
                  <a:pos x="112" y="57"/>
                </a:cxn>
                <a:cxn ang="0">
                  <a:pos x="107" y="79"/>
                </a:cxn>
                <a:cxn ang="0">
                  <a:pos x="95" y="98"/>
                </a:cxn>
                <a:cxn ang="0">
                  <a:pos x="79" y="110"/>
                </a:cxn>
                <a:cxn ang="0">
                  <a:pos x="57" y="115"/>
                </a:cxn>
                <a:cxn ang="0">
                  <a:pos x="35" y="110"/>
                </a:cxn>
                <a:cxn ang="0">
                  <a:pos x="16" y="98"/>
                </a:cxn>
                <a:cxn ang="0">
                  <a:pos x="4" y="79"/>
                </a:cxn>
                <a:cxn ang="0">
                  <a:pos x="0" y="57"/>
                </a:cxn>
                <a:cxn ang="0">
                  <a:pos x="4" y="35"/>
                </a:cxn>
                <a:cxn ang="0">
                  <a:pos x="16" y="16"/>
                </a:cxn>
                <a:cxn ang="0">
                  <a:pos x="35" y="4"/>
                </a:cxn>
                <a:cxn ang="0">
                  <a:pos x="57" y="0"/>
                </a:cxn>
                <a:cxn ang="0">
                  <a:pos x="79" y="4"/>
                </a:cxn>
                <a:cxn ang="0">
                  <a:pos x="95" y="16"/>
                </a:cxn>
                <a:cxn ang="0">
                  <a:pos x="107" y="35"/>
                </a:cxn>
                <a:cxn ang="0">
                  <a:pos x="112" y="57"/>
                </a:cxn>
              </a:cxnLst>
              <a:rect l="0" t="0" r="r" b="b"/>
              <a:pathLst>
                <a:path w="113" h="115">
                  <a:moveTo>
                    <a:pt x="112" y="57"/>
                  </a:moveTo>
                  <a:lnTo>
                    <a:pt x="107" y="79"/>
                  </a:lnTo>
                  <a:lnTo>
                    <a:pt x="95" y="98"/>
                  </a:lnTo>
                  <a:lnTo>
                    <a:pt x="79" y="110"/>
                  </a:lnTo>
                  <a:lnTo>
                    <a:pt x="57" y="115"/>
                  </a:lnTo>
                  <a:lnTo>
                    <a:pt x="35" y="110"/>
                  </a:lnTo>
                  <a:lnTo>
                    <a:pt x="16" y="98"/>
                  </a:lnTo>
                  <a:lnTo>
                    <a:pt x="4" y="79"/>
                  </a:lnTo>
                  <a:lnTo>
                    <a:pt x="0" y="57"/>
                  </a:lnTo>
                  <a:lnTo>
                    <a:pt x="4" y="35"/>
                  </a:lnTo>
                  <a:lnTo>
                    <a:pt x="16" y="16"/>
                  </a:lnTo>
                  <a:lnTo>
                    <a:pt x="35" y="4"/>
                  </a:lnTo>
                  <a:lnTo>
                    <a:pt x="57" y="0"/>
                  </a:lnTo>
                  <a:lnTo>
                    <a:pt x="79" y="4"/>
                  </a:lnTo>
                  <a:lnTo>
                    <a:pt x="95" y="16"/>
                  </a:lnTo>
                  <a:lnTo>
                    <a:pt x="107" y="35"/>
                  </a:lnTo>
                  <a:lnTo>
                    <a:pt x="112" y="57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59" name="Freeform 995"/>
            <p:cNvSpPr>
              <a:spLocks/>
            </p:cNvSpPr>
            <p:nvPr/>
          </p:nvSpPr>
          <p:spPr bwMode="auto">
            <a:xfrm>
              <a:off x="3518" y="10896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1"/>
                </a:cxn>
                <a:cxn ang="0">
                  <a:pos x="43" y="86"/>
                </a:cxn>
                <a:cxn ang="0">
                  <a:pos x="26" y="81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6" y="4"/>
                </a:cxn>
                <a:cxn ang="0">
                  <a:pos x="43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1"/>
                  </a:lnTo>
                  <a:lnTo>
                    <a:pt x="43" y="86"/>
                  </a:lnTo>
                  <a:lnTo>
                    <a:pt x="26" y="81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6" y="4"/>
                  </a:lnTo>
                  <a:lnTo>
                    <a:pt x="43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0" name="Freeform 996"/>
            <p:cNvSpPr>
              <a:spLocks/>
            </p:cNvSpPr>
            <p:nvPr/>
          </p:nvSpPr>
          <p:spPr bwMode="auto">
            <a:xfrm>
              <a:off x="3533" y="10910"/>
              <a:ext cx="55" cy="58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43"/>
                </a:cxn>
                <a:cxn ang="0">
                  <a:pos x="40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2" y="43"/>
                </a:cxn>
                <a:cxn ang="0">
                  <a:pos x="0" y="28"/>
                </a:cxn>
                <a:cxn ang="0">
                  <a:pos x="2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0" y="4"/>
                </a:cxn>
                <a:cxn ang="0">
                  <a:pos x="52" y="14"/>
                </a:cxn>
                <a:cxn ang="0">
                  <a:pos x="55" y="28"/>
                </a:cxn>
              </a:cxnLst>
              <a:rect l="0" t="0" r="r" b="b"/>
              <a:pathLst>
                <a:path w="55" h="58">
                  <a:moveTo>
                    <a:pt x="55" y="28"/>
                  </a:moveTo>
                  <a:lnTo>
                    <a:pt x="52" y="43"/>
                  </a:lnTo>
                  <a:lnTo>
                    <a:pt x="40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2" y="43"/>
                  </a:lnTo>
                  <a:lnTo>
                    <a:pt x="0" y="28"/>
                  </a:lnTo>
                  <a:lnTo>
                    <a:pt x="2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2" y="14"/>
                  </a:lnTo>
                  <a:lnTo>
                    <a:pt x="55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1" name="Freeform 997"/>
            <p:cNvSpPr>
              <a:spLocks/>
            </p:cNvSpPr>
            <p:nvPr/>
          </p:nvSpPr>
          <p:spPr bwMode="auto">
            <a:xfrm>
              <a:off x="3547" y="10925"/>
              <a:ext cx="27" cy="29"/>
            </a:xfrm>
            <a:custGeom>
              <a:avLst/>
              <a:gdLst/>
              <a:ahLst/>
              <a:cxnLst>
                <a:cxn ang="0">
                  <a:pos x="26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2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6" y="14"/>
                </a:cxn>
              </a:cxnLst>
              <a:rect l="0" t="0" r="r" b="b"/>
              <a:pathLst>
                <a:path w="27" h="29">
                  <a:moveTo>
                    <a:pt x="26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2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6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2" name="Freeform 998"/>
            <p:cNvSpPr>
              <a:spLocks/>
            </p:cNvSpPr>
            <p:nvPr/>
          </p:nvSpPr>
          <p:spPr bwMode="auto">
            <a:xfrm>
              <a:off x="3533" y="10841"/>
              <a:ext cx="0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3" name="Freeform 999"/>
            <p:cNvSpPr>
              <a:spLocks/>
            </p:cNvSpPr>
            <p:nvPr/>
          </p:nvSpPr>
          <p:spPr bwMode="auto">
            <a:xfrm>
              <a:off x="3562" y="10841"/>
              <a:ext cx="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4" name="Freeform 1000"/>
            <p:cNvSpPr>
              <a:spLocks/>
            </p:cNvSpPr>
            <p:nvPr/>
          </p:nvSpPr>
          <p:spPr bwMode="auto">
            <a:xfrm>
              <a:off x="3391" y="10910"/>
              <a:ext cx="84" cy="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0"/>
                </a:cxn>
              </a:cxnLst>
              <a:rect l="0" t="0" r="r" b="b"/>
              <a:pathLst>
                <a:path w="84">
                  <a:moveTo>
                    <a:pt x="83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5" name="Freeform 1001"/>
            <p:cNvSpPr>
              <a:spLocks/>
            </p:cNvSpPr>
            <p:nvPr/>
          </p:nvSpPr>
          <p:spPr bwMode="auto">
            <a:xfrm>
              <a:off x="3334" y="10841"/>
              <a:ext cx="0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6" name="Freeform 1002"/>
            <p:cNvSpPr>
              <a:spLocks/>
            </p:cNvSpPr>
            <p:nvPr/>
          </p:nvSpPr>
          <p:spPr bwMode="auto">
            <a:xfrm>
              <a:off x="3291" y="10925"/>
              <a:ext cx="28" cy="29"/>
            </a:xfrm>
            <a:custGeom>
              <a:avLst/>
              <a:gdLst/>
              <a:ahLst/>
              <a:cxnLst>
                <a:cxn ang="0">
                  <a:pos x="28" y="14"/>
                </a:cxn>
                <a:cxn ang="0">
                  <a:pos x="23" y="23"/>
                </a:cxn>
                <a:cxn ang="0">
                  <a:pos x="14" y="28"/>
                </a:cxn>
                <a:cxn ang="0">
                  <a:pos x="4" y="23"/>
                </a:cxn>
                <a:cxn ang="0">
                  <a:pos x="0" y="14"/>
                </a:cxn>
                <a:cxn ang="0">
                  <a:pos x="4" y="4"/>
                </a:cxn>
                <a:cxn ang="0">
                  <a:pos x="14" y="0"/>
                </a:cxn>
                <a:cxn ang="0">
                  <a:pos x="23" y="4"/>
                </a:cxn>
                <a:cxn ang="0">
                  <a:pos x="28" y="14"/>
                </a:cxn>
              </a:cxnLst>
              <a:rect l="0" t="0" r="r" b="b"/>
              <a:pathLst>
                <a:path w="28" h="29">
                  <a:moveTo>
                    <a:pt x="28" y="14"/>
                  </a:moveTo>
                  <a:lnTo>
                    <a:pt x="23" y="23"/>
                  </a:lnTo>
                  <a:lnTo>
                    <a:pt x="14" y="28"/>
                  </a:lnTo>
                  <a:lnTo>
                    <a:pt x="4" y="23"/>
                  </a:lnTo>
                  <a:lnTo>
                    <a:pt x="0" y="14"/>
                  </a:lnTo>
                  <a:lnTo>
                    <a:pt x="4" y="4"/>
                  </a:lnTo>
                  <a:lnTo>
                    <a:pt x="14" y="0"/>
                  </a:lnTo>
                  <a:lnTo>
                    <a:pt x="23" y="4"/>
                  </a:lnTo>
                  <a:lnTo>
                    <a:pt x="28" y="14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7" name="Freeform 1003"/>
            <p:cNvSpPr>
              <a:spLocks/>
            </p:cNvSpPr>
            <p:nvPr/>
          </p:nvSpPr>
          <p:spPr bwMode="auto">
            <a:xfrm>
              <a:off x="3305" y="10841"/>
              <a:ext cx="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8" name="Freeform 1004"/>
            <p:cNvSpPr>
              <a:spLocks/>
            </p:cNvSpPr>
            <p:nvPr/>
          </p:nvSpPr>
          <p:spPr bwMode="auto">
            <a:xfrm>
              <a:off x="3243" y="10834"/>
              <a:ext cx="38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1" y="0"/>
                </a:cxn>
              </a:cxnLst>
              <a:rect l="0" t="0" r="r" b="b"/>
              <a:pathLst>
                <a:path w="381">
                  <a:moveTo>
                    <a:pt x="0" y="0"/>
                  </a:moveTo>
                  <a:lnTo>
                    <a:pt x="381" y="0"/>
                  </a:lnTo>
                </a:path>
              </a:pathLst>
            </a:custGeom>
            <a:noFill/>
            <a:ln w="19545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69" name="Freeform 1005"/>
            <p:cNvSpPr>
              <a:spLocks/>
            </p:cNvSpPr>
            <p:nvPr/>
          </p:nvSpPr>
          <p:spPr bwMode="auto">
            <a:xfrm>
              <a:off x="3264" y="10896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1"/>
                </a:cxn>
                <a:cxn ang="0">
                  <a:pos x="40" y="86"/>
                </a:cxn>
                <a:cxn ang="0">
                  <a:pos x="23" y="81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3" y="4"/>
                </a:cxn>
                <a:cxn ang="0">
                  <a:pos x="40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1"/>
                  </a:lnTo>
                  <a:lnTo>
                    <a:pt x="40" y="86"/>
                  </a:lnTo>
                  <a:lnTo>
                    <a:pt x="23" y="81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3" y="4"/>
                  </a:lnTo>
                  <a:lnTo>
                    <a:pt x="40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0" name="Freeform 1006"/>
            <p:cNvSpPr>
              <a:spLocks/>
            </p:cNvSpPr>
            <p:nvPr/>
          </p:nvSpPr>
          <p:spPr bwMode="auto">
            <a:xfrm>
              <a:off x="3276" y="10910"/>
              <a:ext cx="58" cy="58"/>
            </a:xfrm>
            <a:custGeom>
              <a:avLst/>
              <a:gdLst/>
              <a:ahLst/>
              <a:cxnLst>
                <a:cxn ang="0">
                  <a:pos x="57" y="28"/>
                </a:cxn>
                <a:cxn ang="0">
                  <a:pos x="52" y="43"/>
                </a:cxn>
                <a:cxn ang="0">
                  <a:pos x="43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4" y="43"/>
                </a:cxn>
                <a:cxn ang="0">
                  <a:pos x="0" y="28"/>
                </a:cxn>
                <a:cxn ang="0">
                  <a:pos x="4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3" y="4"/>
                </a:cxn>
                <a:cxn ang="0">
                  <a:pos x="52" y="14"/>
                </a:cxn>
                <a:cxn ang="0">
                  <a:pos x="57" y="28"/>
                </a:cxn>
              </a:cxnLst>
              <a:rect l="0" t="0" r="r" b="b"/>
              <a:pathLst>
                <a:path w="58" h="58">
                  <a:moveTo>
                    <a:pt x="57" y="28"/>
                  </a:moveTo>
                  <a:lnTo>
                    <a:pt x="52" y="43"/>
                  </a:lnTo>
                  <a:lnTo>
                    <a:pt x="43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4" y="43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3" y="4"/>
                  </a:lnTo>
                  <a:lnTo>
                    <a:pt x="52" y="14"/>
                  </a:lnTo>
                  <a:lnTo>
                    <a:pt x="57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1" name="Freeform 1007"/>
            <p:cNvSpPr>
              <a:spLocks/>
            </p:cNvSpPr>
            <p:nvPr/>
          </p:nvSpPr>
          <p:spPr bwMode="auto">
            <a:xfrm>
              <a:off x="3461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2" name="Freeform 1008"/>
            <p:cNvSpPr>
              <a:spLocks/>
            </p:cNvSpPr>
            <p:nvPr/>
          </p:nvSpPr>
          <p:spPr bwMode="auto">
            <a:xfrm>
              <a:off x="3446" y="10910"/>
              <a:ext cx="0" cy="19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3" name="Freeform 1009"/>
            <p:cNvSpPr>
              <a:spLocks/>
            </p:cNvSpPr>
            <p:nvPr/>
          </p:nvSpPr>
          <p:spPr bwMode="auto">
            <a:xfrm>
              <a:off x="3432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4" name="Freeform 1010"/>
            <p:cNvSpPr>
              <a:spLocks/>
            </p:cNvSpPr>
            <p:nvPr/>
          </p:nvSpPr>
          <p:spPr bwMode="auto">
            <a:xfrm>
              <a:off x="3418" y="10910"/>
              <a:ext cx="0" cy="19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5" name="Freeform 1011"/>
            <p:cNvSpPr>
              <a:spLocks/>
            </p:cNvSpPr>
            <p:nvPr/>
          </p:nvSpPr>
          <p:spPr bwMode="auto">
            <a:xfrm>
              <a:off x="3406" y="10910"/>
              <a:ext cx="0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9"/>
                </a:cxn>
              </a:cxnLst>
              <a:rect l="0" t="0" r="r" b="b"/>
              <a:pathLst>
                <a:path h="199">
                  <a:moveTo>
                    <a:pt x="0" y="0"/>
                  </a:moveTo>
                  <a:lnTo>
                    <a:pt x="0" y="199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6" name="Rectangle 1012"/>
            <p:cNvSpPr>
              <a:spLocks/>
            </p:cNvSpPr>
            <p:nvPr/>
          </p:nvSpPr>
          <p:spPr bwMode="auto">
            <a:xfrm>
              <a:off x="3391" y="10896"/>
              <a:ext cx="83" cy="227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7" name="Freeform 1013"/>
            <p:cNvSpPr>
              <a:spLocks/>
            </p:cNvSpPr>
            <p:nvPr/>
          </p:nvSpPr>
          <p:spPr bwMode="auto">
            <a:xfrm>
              <a:off x="3518" y="11023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3"/>
                </a:cxn>
                <a:cxn ang="0">
                  <a:pos x="43" y="86"/>
                </a:cxn>
                <a:cxn ang="0">
                  <a:pos x="26" y="83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6" y="4"/>
                </a:cxn>
                <a:cxn ang="0">
                  <a:pos x="43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3"/>
                  </a:lnTo>
                  <a:lnTo>
                    <a:pt x="43" y="86"/>
                  </a:lnTo>
                  <a:lnTo>
                    <a:pt x="26" y="83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6" y="4"/>
                  </a:lnTo>
                  <a:lnTo>
                    <a:pt x="43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8" name="Freeform 1014"/>
            <p:cNvSpPr>
              <a:spLocks/>
            </p:cNvSpPr>
            <p:nvPr/>
          </p:nvSpPr>
          <p:spPr bwMode="auto">
            <a:xfrm>
              <a:off x="3533" y="11038"/>
              <a:ext cx="55" cy="57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52" y="43"/>
                </a:cxn>
                <a:cxn ang="0">
                  <a:pos x="40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2" y="43"/>
                </a:cxn>
                <a:cxn ang="0">
                  <a:pos x="0" y="28"/>
                </a:cxn>
                <a:cxn ang="0">
                  <a:pos x="2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0" y="4"/>
                </a:cxn>
                <a:cxn ang="0">
                  <a:pos x="52" y="14"/>
                </a:cxn>
                <a:cxn ang="0">
                  <a:pos x="55" y="28"/>
                </a:cxn>
              </a:cxnLst>
              <a:rect l="0" t="0" r="r" b="b"/>
              <a:pathLst>
                <a:path w="55" h="57">
                  <a:moveTo>
                    <a:pt x="55" y="28"/>
                  </a:moveTo>
                  <a:lnTo>
                    <a:pt x="52" y="43"/>
                  </a:lnTo>
                  <a:lnTo>
                    <a:pt x="40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2" y="43"/>
                  </a:lnTo>
                  <a:lnTo>
                    <a:pt x="0" y="28"/>
                  </a:lnTo>
                  <a:lnTo>
                    <a:pt x="2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0" y="4"/>
                  </a:lnTo>
                  <a:lnTo>
                    <a:pt x="52" y="14"/>
                  </a:lnTo>
                  <a:lnTo>
                    <a:pt x="55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79" name="Freeform 1015"/>
            <p:cNvSpPr>
              <a:spLocks/>
            </p:cNvSpPr>
            <p:nvPr/>
          </p:nvSpPr>
          <p:spPr bwMode="auto">
            <a:xfrm>
              <a:off x="3250" y="11011"/>
              <a:ext cx="113" cy="113"/>
            </a:xfrm>
            <a:custGeom>
              <a:avLst/>
              <a:gdLst/>
              <a:ahLst/>
              <a:cxnLst>
                <a:cxn ang="0">
                  <a:pos x="112" y="55"/>
                </a:cxn>
                <a:cxn ang="0">
                  <a:pos x="107" y="76"/>
                </a:cxn>
                <a:cxn ang="0">
                  <a:pos x="95" y="95"/>
                </a:cxn>
                <a:cxn ang="0">
                  <a:pos x="76" y="107"/>
                </a:cxn>
                <a:cxn ang="0">
                  <a:pos x="55" y="112"/>
                </a:cxn>
                <a:cxn ang="0">
                  <a:pos x="33" y="107"/>
                </a:cxn>
                <a:cxn ang="0">
                  <a:pos x="16" y="95"/>
                </a:cxn>
                <a:cxn ang="0">
                  <a:pos x="2" y="76"/>
                </a:cxn>
                <a:cxn ang="0">
                  <a:pos x="0" y="55"/>
                </a:cxn>
                <a:cxn ang="0">
                  <a:pos x="2" y="33"/>
                </a:cxn>
                <a:cxn ang="0">
                  <a:pos x="16" y="14"/>
                </a:cxn>
                <a:cxn ang="0">
                  <a:pos x="33" y="2"/>
                </a:cxn>
                <a:cxn ang="0">
                  <a:pos x="55" y="0"/>
                </a:cxn>
                <a:cxn ang="0">
                  <a:pos x="76" y="2"/>
                </a:cxn>
                <a:cxn ang="0">
                  <a:pos x="95" y="14"/>
                </a:cxn>
                <a:cxn ang="0">
                  <a:pos x="107" y="33"/>
                </a:cxn>
                <a:cxn ang="0">
                  <a:pos x="112" y="55"/>
                </a:cxn>
              </a:cxnLst>
              <a:rect l="0" t="0" r="r" b="b"/>
              <a:pathLst>
                <a:path w="113" h="113">
                  <a:moveTo>
                    <a:pt x="112" y="55"/>
                  </a:moveTo>
                  <a:lnTo>
                    <a:pt x="107" y="76"/>
                  </a:lnTo>
                  <a:lnTo>
                    <a:pt x="95" y="95"/>
                  </a:lnTo>
                  <a:lnTo>
                    <a:pt x="76" y="107"/>
                  </a:lnTo>
                  <a:lnTo>
                    <a:pt x="55" y="112"/>
                  </a:lnTo>
                  <a:lnTo>
                    <a:pt x="33" y="107"/>
                  </a:lnTo>
                  <a:lnTo>
                    <a:pt x="16" y="95"/>
                  </a:lnTo>
                  <a:lnTo>
                    <a:pt x="2" y="76"/>
                  </a:lnTo>
                  <a:lnTo>
                    <a:pt x="0" y="55"/>
                  </a:lnTo>
                  <a:lnTo>
                    <a:pt x="2" y="33"/>
                  </a:lnTo>
                  <a:lnTo>
                    <a:pt x="16" y="14"/>
                  </a:lnTo>
                  <a:lnTo>
                    <a:pt x="33" y="2"/>
                  </a:lnTo>
                  <a:lnTo>
                    <a:pt x="55" y="0"/>
                  </a:lnTo>
                  <a:lnTo>
                    <a:pt x="76" y="2"/>
                  </a:lnTo>
                  <a:lnTo>
                    <a:pt x="95" y="14"/>
                  </a:lnTo>
                  <a:lnTo>
                    <a:pt x="107" y="33"/>
                  </a:lnTo>
                  <a:lnTo>
                    <a:pt x="112" y="55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0" name="Freeform 1016"/>
            <p:cNvSpPr>
              <a:spLocks/>
            </p:cNvSpPr>
            <p:nvPr/>
          </p:nvSpPr>
          <p:spPr bwMode="auto">
            <a:xfrm>
              <a:off x="3264" y="11023"/>
              <a:ext cx="84" cy="86"/>
            </a:xfrm>
            <a:custGeom>
              <a:avLst/>
              <a:gdLst/>
              <a:ahLst/>
              <a:cxnLst>
                <a:cxn ang="0">
                  <a:pos x="83" y="43"/>
                </a:cxn>
                <a:cxn ang="0">
                  <a:pos x="81" y="59"/>
                </a:cxn>
                <a:cxn ang="0">
                  <a:pos x="71" y="74"/>
                </a:cxn>
                <a:cxn ang="0">
                  <a:pos x="57" y="83"/>
                </a:cxn>
                <a:cxn ang="0">
                  <a:pos x="40" y="86"/>
                </a:cxn>
                <a:cxn ang="0">
                  <a:pos x="23" y="83"/>
                </a:cxn>
                <a:cxn ang="0">
                  <a:pos x="11" y="74"/>
                </a:cxn>
                <a:cxn ang="0">
                  <a:pos x="2" y="59"/>
                </a:cxn>
                <a:cxn ang="0">
                  <a:pos x="0" y="43"/>
                </a:cxn>
                <a:cxn ang="0">
                  <a:pos x="2" y="26"/>
                </a:cxn>
                <a:cxn ang="0">
                  <a:pos x="11" y="14"/>
                </a:cxn>
                <a:cxn ang="0">
                  <a:pos x="23" y="4"/>
                </a:cxn>
                <a:cxn ang="0">
                  <a:pos x="40" y="0"/>
                </a:cxn>
                <a:cxn ang="0">
                  <a:pos x="57" y="4"/>
                </a:cxn>
                <a:cxn ang="0">
                  <a:pos x="71" y="14"/>
                </a:cxn>
                <a:cxn ang="0">
                  <a:pos x="81" y="26"/>
                </a:cxn>
                <a:cxn ang="0">
                  <a:pos x="83" y="43"/>
                </a:cxn>
              </a:cxnLst>
              <a:rect l="0" t="0" r="r" b="b"/>
              <a:pathLst>
                <a:path w="84" h="86">
                  <a:moveTo>
                    <a:pt x="83" y="43"/>
                  </a:moveTo>
                  <a:lnTo>
                    <a:pt x="81" y="59"/>
                  </a:lnTo>
                  <a:lnTo>
                    <a:pt x="71" y="74"/>
                  </a:lnTo>
                  <a:lnTo>
                    <a:pt x="57" y="83"/>
                  </a:lnTo>
                  <a:lnTo>
                    <a:pt x="40" y="86"/>
                  </a:lnTo>
                  <a:lnTo>
                    <a:pt x="23" y="83"/>
                  </a:lnTo>
                  <a:lnTo>
                    <a:pt x="11" y="74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1" y="14"/>
                  </a:lnTo>
                  <a:lnTo>
                    <a:pt x="23" y="4"/>
                  </a:lnTo>
                  <a:lnTo>
                    <a:pt x="40" y="0"/>
                  </a:lnTo>
                  <a:lnTo>
                    <a:pt x="57" y="4"/>
                  </a:lnTo>
                  <a:lnTo>
                    <a:pt x="71" y="14"/>
                  </a:lnTo>
                  <a:lnTo>
                    <a:pt x="81" y="26"/>
                  </a:lnTo>
                  <a:lnTo>
                    <a:pt x="83" y="4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1" name="Freeform 1017"/>
            <p:cNvSpPr>
              <a:spLocks/>
            </p:cNvSpPr>
            <p:nvPr/>
          </p:nvSpPr>
          <p:spPr bwMode="auto">
            <a:xfrm>
              <a:off x="3276" y="11038"/>
              <a:ext cx="58" cy="57"/>
            </a:xfrm>
            <a:custGeom>
              <a:avLst/>
              <a:gdLst/>
              <a:ahLst/>
              <a:cxnLst>
                <a:cxn ang="0">
                  <a:pos x="57" y="28"/>
                </a:cxn>
                <a:cxn ang="0">
                  <a:pos x="52" y="43"/>
                </a:cxn>
                <a:cxn ang="0">
                  <a:pos x="43" y="52"/>
                </a:cxn>
                <a:cxn ang="0">
                  <a:pos x="28" y="57"/>
                </a:cxn>
                <a:cxn ang="0">
                  <a:pos x="14" y="52"/>
                </a:cxn>
                <a:cxn ang="0">
                  <a:pos x="4" y="43"/>
                </a:cxn>
                <a:cxn ang="0">
                  <a:pos x="0" y="28"/>
                </a:cxn>
                <a:cxn ang="0">
                  <a:pos x="4" y="14"/>
                </a:cxn>
                <a:cxn ang="0">
                  <a:pos x="14" y="4"/>
                </a:cxn>
                <a:cxn ang="0">
                  <a:pos x="28" y="0"/>
                </a:cxn>
                <a:cxn ang="0">
                  <a:pos x="43" y="4"/>
                </a:cxn>
                <a:cxn ang="0">
                  <a:pos x="52" y="14"/>
                </a:cxn>
                <a:cxn ang="0">
                  <a:pos x="57" y="28"/>
                </a:cxn>
              </a:cxnLst>
              <a:rect l="0" t="0" r="r" b="b"/>
              <a:pathLst>
                <a:path w="58" h="57">
                  <a:moveTo>
                    <a:pt x="57" y="28"/>
                  </a:moveTo>
                  <a:lnTo>
                    <a:pt x="52" y="43"/>
                  </a:lnTo>
                  <a:lnTo>
                    <a:pt x="43" y="52"/>
                  </a:lnTo>
                  <a:lnTo>
                    <a:pt x="28" y="57"/>
                  </a:lnTo>
                  <a:lnTo>
                    <a:pt x="14" y="52"/>
                  </a:lnTo>
                  <a:lnTo>
                    <a:pt x="4" y="43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  <a:lnTo>
                    <a:pt x="43" y="4"/>
                  </a:lnTo>
                  <a:lnTo>
                    <a:pt x="52" y="14"/>
                  </a:lnTo>
                  <a:lnTo>
                    <a:pt x="57" y="28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2" name="Freeform 1018"/>
            <p:cNvSpPr>
              <a:spLocks/>
            </p:cNvSpPr>
            <p:nvPr/>
          </p:nvSpPr>
          <p:spPr bwMode="auto">
            <a:xfrm>
              <a:off x="3017" y="10882"/>
              <a:ext cx="20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3" y="0"/>
                </a:cxn>
              </a:cxnLst>
              <a:rect l="0" t="0" r="r" b="b"/>
              <a:pathLst>
                <a:path w="204">
                  <a:moveTo>
                    <a:pt x="0" y="0"/>
                  </a:moveTo>
                  <a:lnTo>
                    <a:pt x="20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3" name="Rectangle 1019"/>
            <p:cNvSpPr>
              <a:spLocks/>
            </p:cNvSpPr>
            <p:nvPr/>
          </p:nvSpPr>
          <p:spPr bwMode="auto">
            <a:xfrm>
              <a:off x="3221" y="10855"/>
              <a:ext cx="424" cy="338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4" name="Freeform 1020"/>
            <p:cNvSpPr>
              <a:spLocks/>
            </p:cNvSpPr>
            <p:nvPr/>
          </p:nvSpPr>
          <p:spPr bwMode="auto">
            <a:xfrm>
              <a:off x="2669" y="9910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5" name="Freeform 1021"/>
            <p:cNvSpPr>
              <a:spLocks/>
            </p:cNvSpPr>
            <p:nvPr/>
          </p:nvSpPr>
          <p:spPr bwMode="auto">
            <a:xfrm>
              <a:off x="2593" y="9889"/>
              <a:ext cx="19" cy="2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2"/>
                </a:cxn>
                <a:cxn ang="0">
                  <a:pos x="2" y="12"/>
                </a:cxn>
                <a:cxn ang="0">
                  <a:pos x="0" y="21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9" y="2"/>
                  </a:lnTo>
                  <a:lnTo>
                    <a:pt x="2" y="12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6" name="Freeform 1022"/>
            <p:cNvSpPr>
              <a:spLocks/>
            </p:cNvSpPr>
            <p:nvPr/>
          </p:nvSpPr>
          <p:spPr bwMode="auto">
            <a:xfrm>
              <a:off x="2760" y="10016"/>
              <a:ext cx="15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7" y="14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7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7" name="Freeform 1023"/>
            <p:cNvSpPr>
              <a:spLocks/>
            </p:cNvSpPr>
            <p:nvPr/>
          </p:nvSpPr>
          <p:spPr bwMode="auto">
            <a:xfrm>
              <a:off x="2753" y="10008"/>
              <a:ext cx="29" cy="2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  <a:cxn ang="0">
                  <a:pos x="4" y="26"/>
                </a:cxn>
                <a:cxn ang="0">
                  <a:pos x="14" y="28"/>
                </a:cxn>
                <a:cxn ang="0">
                  <a:pos x="26" y="26"/>
                </a:cxn>
                <a:cxn ang="0">
                  <a:pos x="28" y="14"/>
                </a:cxn>
                <a:cxn ang="0">
                  <a:pos x="26" y="4"/>
                </a:cxn>
                <a:cxn ang="0">
                  <a:pos x="14" y="0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4" y="26"/>
                  </a:lnTo>
                  <a:lnTo>
                    <a:pt x="14" y="28"/>
                  </a:lnTo>
                  <a:lnTo>
                    <a:pt x="26" y="26"/>
                  </a:lnTo>
                  <a:lnTo>
                    <a:pt x="28" y="14"/>
                  </a:lnTo>
                  <a:lnTo>
                    <a:pt x="26" y="4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8" name="Freeform 1024"/>
            <p:cNvSpPr>
              <a:spLocks/>
            </p:cNvSpPr>
            <p:nvPr/>
          </p:nvSpPr>
          <p:spPr bwMode="auto">
            <a:xfrm>
              <a:off x="2854" y="9910"/>
              <a:ext cx="14" cy="1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5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89" name="Freeform 1025"/>
            <p:cNvSpPr>
              <a:spLocks/>
            </p:cNvSpPr>
            <p:nvPr/>
          </p:nvSpPr>
          <p:spPr bwMode="auto">
            <a:xfrm>
              <a:off x="2868" y="9889"/>
              <a:ext cx="22" cy="21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6" y="12"/>
                </a:cxn>
                <a:cxn ang="0">
                  <a:pos x="9" y="2"/>
                </a:cxn>
                <a:cxn ang="0">
                  <a:pos x="0" y="0"/>
                </a:cxn>
              </a:cxnLst>
              <a:rect l="0" t="0" r="r" b="b"/>
              <a:pathLst>
                <a:path w="22" h="21">
                  <a:moveTo>
                    <a:pt x="21" y="21"/>
                  </a:moveTo>
                  <a:lnTo>
                    <a:pt x="16" y="12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0" name="Freeform 1026"/>
            <p:cNvSpPr>
              <a:spLocks/>
            </p:cNvSpPr>
            <p:nvPr/>
          </p:nvSpPr>
          <p:spPr bwMode="auto">
            <a:xfrm>
              <a:off x="2684" y="9910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1" name="Freeform 1027"/>
            <p:cNvSpPr>
              <a:spLocks/>
            </p:cNvSpPr>
            <p:nvPr/>
          </p:nvSpPr>
          <p:spPr bwMode="auto">
            <a:xfrm>
              <a:off x="2612" y="9889"/>
              <a:ext cx="25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2" name="Freeform 1028"/>
            <p:cNvSpPr>
              <a:spLocks/>
            </p:cNvSpPr>
            <p:nvPr/>
          </p:nvSpPr>
          <p:spPr bwMode="auto">
            <a:xfrm>
              <a:off x="2669" y="10119"/>
              <a:ext cx="1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4" y="14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lnTo>
                    <a:pt x="4" y="9"/>
                  </a:lnTo>
                  <a:lnTo>
                    <a:pt x="14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3" name="Freeform 1029"/>
            <p:cNvSpPr>
              <a:spLocks/>
            </p:cNvSpPr>
            <p:nvPr/>
          </p:nvSpPr>
          <p:spPr bwMode="auto">
            <a:xfrm>
              <a:off x="2669" y="10155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</a:cxnLst>
              <a:rect l="0" t="0" r="r" b="b"/>
              <a:pathLst>
                <a:path w="15" h="14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4" name="Freeform 1030"/>
            <p:cNvSpPr>
              <a:spLocks/>
            </p:cNvSpPr>
            <p:nvPr/>
          </p:nvSpPr>
          <p:spPr bwMode="auto">
            <a:xfrm>
              <a:off x="2669" y="10363"/>
              <a:ext cx="15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4" y="14"/>
                </a:cxn>
              </a:cxnLst>
              <a:rect l="0" t="0" r="r" b="b"/>
              <a:pathLst>
                <a:path w="15" h="15">
                  <a:moveTo>
                    <a:pt x="0" y="0"/>
                  </a:moveTo>
                  <a:lnTo>
                    <a:pt x="4" y="9"/>
                  </a:lnTo>
                  <a:lnTo>
                    <a:pt x="14" y="14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5" name="Freeform 1031"/>
            <p:cNvSpPr>
              <a:spLocks/>
            </p:cNvSpPr>
            <p:nvPr/>
          </p:nvSpPr>
          <p:spPr bwMode="auto">
            <a:xfrm>
              <a:off x="2593" y="10378"/>
              <a:ext cx="19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9"/>
                </a:cxn>
                <a:cxn ang="0">
                  <a:pos x="9" y="19"/>
                </a:cxn>
                <a:cxn ang="0">
                  <a:pos x="19" y="21"/>
                </a:cxn>
              </a:cxnLst>
              <a:rect l="0" t="0" r="r" b="b"/>
              <a:pathLst>
                <a:path w="19" h="21">
                  <a:moveTo>
                    <a:pt x="0" y="0"/>
                  </a:moveTo>
                  <a:lnTo>
                    <a:pt x="2" y="9"/>
                  </a:lnTo>
                  <a:lnTo>
                    <a:pt x="9" y="19"/>
                  </a:lnTo>
                  <a:lnTo>
                    <a:pt x="19" y="2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6" name="Freeform 1032"/>
            <p:cNvSpPr>
              <a:spLocks/>
            </p:cNvSpPr>
            <p:nvPr/>
          </p:nvSpPr>
          <p:spPr bwMode="auto">
            <a:xfrm>
              <a:off x="2669" y="10169"/>
              <a:ext cx="0" cy="194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0" y="0"/>
                </a:cxn>
              </a:cxnLst>
              <a:rect l="0" t="0" r="r" b="b"/>
              <a:pathLst>
                <a:path h="194">
                  <a:moveTo>
                    <a:pt x="0" y="19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7" name="Freeform 1033"/>
            <p:cNvSpPr>
              <a:spLocks/>
            </p:cNvSpPr>
            <p:nvPr/>
          </p:nvSpPr>
          <p:spPr bwMode="auto">
            <a:xfrm>
              <a:off x="2854" y="10119"/>
              <a:ext cx="14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4">
                  <a:moveTo>
                    <a:pt x="0" y="14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8" name="Freeform 1034"/>
            <p:cNvSpPr>
              <a:spLocks/>
            </p:cNvSpPr>
            <p:nvPr/>
          </p:nvSpPr>
          <p:spPr bwMode="auto">
            <a:xfrm>
              <a:off x="2854" y="10155"/>
              <a:ext cx="14" cy="14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9" y="4"/>
                </a:cxn>
                <a:cxn ang="0">
                  <a:pos x="0" y="0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499" name="Freeform 1035"/>
            <p:cNvSpPr>
              <a:spLocks/>
            </p:cNvSpPr>
            <p:nvPr/>
          </p:nvSpPr>
          <p:spPr bwMode="auto">
            <a:xfrm>
              <a:off x="2760" y="10258"/>
              <a:ext cx="15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2" y="11"/>
                </a:cxn>
                <a:cxn ang="0">
                  <a:pos x="7" y="14"/>
                </a:cxn>
                <a:cxn ang="0">
                  <a:pos x="11" y="11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2" y="11"/>
                  </a:lnTo>
                  <a:lnTo>
                    <a:pt x="7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0" name="Freeform 1036"/>
            <p:cNvSpPr>
              <a:spLocks/>
            </p:cNvSpPr>
            <p:nvPr/>
          </p:nvSpPr>
          <p:spPr bwMode="auto">
            <a:xfrm>
              <a:off x="2753" y="10251"/>
              <a:ext cx="29" cy="2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" y="4"/>
                </a:cxn>
                <a:cxn ang="0">
                  <a:pos x="0" y="14"/>
                </a:cxn>
                <a:cxn ang="0">
                  <a:pos x="4" y="23"/>
                </a:cxn>
                <a:cxn ang="0">
                  <a:pos x="14" y="28"/>
                </a:cxn>
                <a:cxn ang="0">
                  <a:pos x="26" y="23"/>
                </a:cxn>
                <a:cxn ang="0">
                  <a:pos x="28" y="14"/>
                </a:cxn>
                <a:cxn ang="0">
                  <a:pos x="26" y="4"/>
                </a:cxn>
                <a:cxn ang="0">
                  <a:pos x="14" y="0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4" y="23"/>
                  </a:lnTo>
                  <a:lnTo>
                    <a:pt x="14" y="28"/>
                  </a:lnTo>
                  <a:lnTo>
                    <a:pt x="26" y="23"/>
                  </a:lnTo>
                  <a:lnTo>
                    <a:pt x="28" y="14"/>
                  </a:lnTo>
                  <a:lnTo>
                    <a:pt x="26" y="4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1" name="Freeform 1037"/>
            <p:cNvSpPr>
              <a:spLocks/>
            </p:cNvSpPr>
            <p:nvPr/>
          </p:nvSpPr>
          <p:spPr bwMode="auto">
            <a:xfrm>
              <a:off x="2854" y="10363"/>
              <a:ext cx="14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9" y="9"/>
                </a:cxn>
                <a:cxn ang="0">
                  <a:pos x="14" y="0"/>
                </a:cxn>
              </a:cxnLst>
              <a:rect l="0" t="0" r="r" b="b"/>
              <a:pathLst>
                <a:path w="14" h="15">
                  <a:moveTo>
                    <a:pt x="0" y="14"/>
                  </a:moveTo>
                  <a:lnTo>
                    <a:pt x="9" y="9"/>
                  </a:lnTo>
                  <a:lnTo>
                    <a:pt x="14" y="0"/>
                  </a:lnTo>
                </a:path>
              </a:pathLst>
            </a:custGeom>
            <a:noFill/>
            <a:ln w="9143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2" name="Freeform 1038"/>
            <p:cNvSpPr>
              <a:spLocks/>
            </p:cNvSpPr>
            <p:nvPr/>
          </p:nvSpPr>
          <p:spPr bwMode="auto">
            <a:xfrm>
              <a:off x="2868" y="10378"/>
              <a:ext cx="22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9" y="19"/>
                </a:cxn>
                <a:cxn ang="0">
                  <a:pos x="16" y="9"/>
                </a:cxn>
                <a:cxn ang="0">
                  <a:pos x="21" y="0"/>
                </a:cxn>
              </a:cxnLst>
              <a:rect l="0" t="0" r="r" b="b"/>
              <a:pathLst>
                <a:path w="22" h="21">
                  <a:moveTo>
                    <a:pt x="0" y="21"/>
                  </a:moveTo>
                  <a:lnTo>
                    <a:pt x="9" y="19"/>
                  </a:lnTo>
                  <a:lnTo>
                    <a:pt x="16" y="9"/>
                  </a:ln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3" name="Freeform 1039"/>
            <p:cNvSpPr>
              <a:spLocks/>
            </p:cNvSpPr>
            <p:nvPr/>
          </p:nvSpPr>
          <p:spPr bwMode="auto">
            <a:xfrm>
              <a:off x="2868" y="10169"/>
              <a:ext cx="0" cy="1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4"/>
                </a:cxn>
              </a:cxnLst>
              <a:rect l="0" t="0" r="r" b="b"/>
              <a:pathLst>
                <a:path h="194">
                  <a:moveTo>
                    <a:pt x="0" y="0"/>
                  </a:moveTo>
                  <a:lnTo>
                    <a:pt x="0" y="19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4" name="Freeform 1040"/>
            <p:cNvSpPr>
              <a:spLocks/>
            </p:cNvSpPr>
            <p:nvPr/>
          </p:nvSpPr>
          <p:spPr bwMode="auto">
            <a:xfrm>
              <a:off x="2684" y="10378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5" name="Freeform 1041"/>
            <p:cNvSpPr>
              <a:spLocks/>
            </p:cNvSpPr>
            <p:nvPr/>
          </p:nvSpPr>
          <p:spPr bwMode="auto">
            <a:xfrm>
              <a:off x="2612" y="10399"/>
              <a:ext cx="256" cy="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0"/>
                </a:cxn>
              </a:cxnLst>
              <a:rect l="0" t="0" r="r" b="b"/>
              <a:pathLst>
                <a:path w="256">
                  <a:moveTo>
                    <a:pt x="256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6" name="Freeform 1042"/>
            <p:cNvSpPr>
              <a:spLocks/>
            </p:cNvSpPr>
            <p:nvPr/>
          </p:nvSpPr>
          <p:spPr bwMode="auto">
            <a:xfrm>
              <a:off x="2684" y="10133"/>
              <a:ext cx="17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" y="0"/>
                </a:cxn>
              </a:cxnLst>
              <a:rect l="0" t="0" r="r" b="b"/>
              <a:pathLst>
                <a:path w="170">
                  <a:moveTo>
                    <a:pt x="0" y="0"/>
                  </a:moveTo>
                  <a:lnTo>
                    <a:pt x="17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7" name="Freeform 1043"/>
            <p:cNvSpPr>
              <a:spLocks/>
            </p:cNvSpPr>
            <p:nvPr/>
          </p:nvSpPr>
          <p:spPr bwMode="auto">
            <a:xfrm>
              <a:off x="2684" y="10155"/>
              <a:ext cx="170" cy="0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0" y="0"/>
                </a:cxn>
              </a:cxnLst>
              <a:rect l="0" t="0" r="r" b="b"/>
              <a:pathLst>
                <a:path w="170">
                  <a:moveTo>
                    <a:pt x="17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8" name="Freeform 1044"/>
            <p:cNvSpPr>
              <a:spLocks/>
            </p:cNvSpPr>
            <p:nvPr/>
          </p:nvSpPr>
          <p:spPr bwMode="auto">
            <a:xfrm>
              <a:off x="2890" y="9910"/>
              <a:ext cx="0" cy="4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7"/>
                </a:cxn>
              </a:cxnLst>
              <a:rect l="0" t="0" r="r" b="b"/>
              <a:pathLst>
                <a:path h="468">
                  <a:moveTo>
                    <a:pt x="0" y="0"/>
                  </a:moveTo>
                  <a:lnTo>
                    <a:pt x="0" y="467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09" name="Freeform 1045"/>
            <p:cNvSpPr>
              <a:spLocks/>
            </p:cNvSpPr>
            <p:nvPr/>
          </p:nvSpPr>
          <p:spPr bwMode="auto">
            <a:xfrm>
              <a:off x="2593" y="9910"/>
              <a:ext cx="0" cy="468"/>
            </a:xfrm>
            <a:custGeom>
              <a:avLst/>
              <a:gdLst/>
              <a:ahLst/>
              <a:cxnLst>
                <a:cxn ang="0">
                  <a:pos x="0" y="467"/>
                </a:cxn>
                <a:cxn ang="0">
                  <a:pos x="0" y="0"/>
                </a:cxn>
              </a:cxnLst>
              <a:rect l="0" t="0" r="r" b="b"/>
              <a:pathLst>
                <a:path h="468">
                  <a:moveTo>
                    <a:pt x="0" y="467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0" name="Freeform 1046"/>
            <p:cNvSpPr>
              <a:spLocks/>
            </p:cNvSpPr>
            <p:nvPr/>
          </p:nvSpPr>
          <p:spPr bwMode="auto">
            <a:xfrm>
              <a:off x="2648" y="9889"/>
              <a:ext cx="0" cy="510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0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1" name="Freeform 1047"/>
            <p:cNvSpPr>
              <a:spLocks/>
            </p:cNvSpPr>
            <p:nvPr/>
          </p:nvSpPr>
          <p:spPr bwMode="auto">
            <a:xfrm>
              <a:off x="2669" y="9925"/>
              <a:ext cx="0" cy="194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0" y="0"/>
                </a:cxn>
              </a:cxnLst>
              <a:rect l="0" t="0" r="r" b="b"/>
              <a:pathLst>
                <a:path h="194">
                  <a:moveTo>
                    <a:pt x="0" y="194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2" name="Freeform 1048"/>
            <p:cNvSpPr>
              <a:spLocks/>
            </p:cNvSpPr>
            <p:nvPr/>
          </p:nvSpPr>
          <p:spPr bwMode="auto">
            <a:xfrm>
              <a:off x="2868" y="9925"/>
              <a:ext cx="0" cy="1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4"/>
                </a:cxn>
              </a:cxnLst>
              <a:rect l="0" t="0" r="r" b="b"/>
              <a:pathLst>
                <a:path h="194">
                  <a:moveTo>
                    <a:pt x="0" y="0"/>
                  </a:moveTo>
                  <a:lnTo>
                    <a:pt x="0" y="19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3" name="Freeform 1049"/>
            <p:cNvSpPr>
              <a:spLocks/>
            </p:cNvSpPr>
            <p:nvPr/>
          </p:nvSpPr>
          <p:spPr bwMode="auto">
            <a:xfrm>
              <a:off x="4212" y="10776"/>
              <a:ext cx="0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h="29">
                  <a:moveTo>
                    <a:pt x="0" y="28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4" name="Freeform 1050"/>
            <p:cNvSpPr>
              <a:spLocks/>
            </p:cNvSpPr>
            <p:nvPr/>
          </p:nvSpPr>
          <p:spPr bwMode="auto">
            <a:xfrm>
              <a:off x="4197" y="10776"/>
              <a:ext cx="29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28" y="14"/>
                </a:cxn>
              </a:cxnLst>
              <a:rect l="0" t="0" r="r" b="b"/>
              <a:pathLst>
                <a:path w="29" h="14">
                  <a:moveTo>
                    <a:pt x="0" y="14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28" y="14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5" name="Freeform 1051"/>
            <p:cNvSpPr>
              <a:spLocks/>
            </p:cNvSpPr>
            <p:nvPr/>
          </p:nvSpPr>
          <p:spPr bwMode="auto">
            <a:xfrm>
              <a:off x="3871" y="10805"/>
              <a:ext cx="511" cy="0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0"/>
                </a:cxn>
              </a:cxnLst>
              <a:rect l="0" t="0" r="r" b="b"/>
              <a:pathLst>
                <a:path w="511">
                  <a:moveTo>
                    <a:pt x="510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6" name="Rectangle 1052"/>
            <p:cNvSpPr>
              <a:spLocks/>
            </p:cNvSpPr>
            <p:nvPr/>
          </p:nvSpPr>
          <p:spPr bwMode="auto">
            <a:xfrm>
              <a:off x="3871" y="10790"/>
              <a:ext cx="510" cy="395"/>
            </a:xfrm>
            <a:prstGeom prst="rect">
              <a:avLst/>
            </a:prstGeom>
            <a:noFill/>
            <a:ln w="9144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7" name="Freeform 1053"/>
            <p:cNvSpPr>
              <a:spLocks/>
            </p:cNvSpPr>
            <p:nvPr/>
          </p:nvSpPr>
          <p:spPr bwMode="auto">
            <a:xfrm>
              <a:off x="7807" y="9073"/>
              <a:ext cx="12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" y="2"/>
                </a:cxn>
                <a:cxn ang="0">
                  <a:pos x="12" y="0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lnTo>
                    <a:pt x="2" y="2"/>
                  </a:lnTo>
                  <a:lnTo>
                    <a:pt x="12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8" name="Freeform 1054"/>
            <p:cNvSpPr>
              <a:spLocks/>
            </p:cNvSpPr>
            <p:nvPr/>
          </p:nvSpPr>
          <p:spPr bwMode="auto">
            <a:xfrm>
              <a:off x="7807" y="9085"/>
              <a:ext cx="0" cy="8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2"/>
                </a:cxn>
              </a:cxnLst>
              <a:rect l="0" t="0" r="r" b="b"/>
              <a:pathLst>
                <a:path h="883">
                  <a:moveTo>
                    <a:pt x="0" y="0"/>
                  </a:moveTo>
                  <a:lnTo>
                    <a:pt x="0" y="88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19" name="Freeform 1055"/>
            <p:cNvSpPr>
              <a:spLocks/>
            </p:cNvSpPr>
            <p:nvPr/>
          </p:nvSpPr>
          <p:spPr bwMode="auto">
            <a:xfrm>
              <a:off x="7807" y="9968"/>
              <a:ext cx="12" cy="12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2" y="7"/>
                </a:cxn>
                <a:cxn ang="0">
                  <a:pos x="0" y="0"/>
                </a:cxn>
              </a:cxnLst>
              <a:rect l="0" t="0" r="r" b="b"/>
              <a:pathLst>
                <a:path w="12" h="12">
                  <a:moveTo>
                    <a:pt x="12" y="11"/>
                  </a:move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0" name="Freeform 1056"/>
            <p:cNvSpPr>
              <a:spLocks/>
            </p:cNvSpPr>
            <p:nvPr/>
          </p:nvSpPr>
          <p:spPr bwMode="auto">
            <a:xfrm>
              <a:off x="7819" y="9980"/>
              <a:ext cx="37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4" y="0"/>
                </a:cxn>
              </a:cxnLst>
              <a:rect l="0" t="0" r="r" b="b"/>
              <a:pathLst>
                <a:path w="375">
                  <a:moveTo>
                    <a:pt x="0" y="0"/>
                  </a:moveTo>
                  <a:lnTo>
                    <a:pt x="374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1" name="Freeform 1057"/>
            <p:cNvSpPr>
              <a:spLocks/>
            </p:cNvSpPr>
            <p:nvPr/>
          </p:nvSpPr>
          <p:spPr bwMode="auto">
            <a:xfrm>
              <a:off x="8193" y="9968"/>
              <a:ext cx="10" cy="12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7" y="7"/>
                </a:cxn>
                <a:cxn ang="0">
                  <a:pos x="0" y="11"/>
                </a:cxn>
              </a:cxnLst>
              <a:rect l="0" t="0" r="r" b="b"/>
              <a:pathLst>
                <a:path w="10" h="12">
                  <a:moveTo>
                    <a:pt x="9" y="0"/>
                  </a:moveTo>
                  <a:lnTo>
                    <a:pt x="7" y="7"/>
                  </a:lnTo>
                  <a:lnTo>
                    <a:pt x="0" y="11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2" name="Freeform 1058"/>
            <p:cNvSpPr>
              <a:spLocks/>
            </p:cNvSpPr>
            <p:nvPr/>
          </p:nvSpPr>
          <p:spPr bwMode="auto">
            <a:xfrm>
              <a:off x="8203" y="9085"/>
              <a:ext cx="0" cy="883"/>
            </a:xfrm>
            <a:custGeom>
              <a:avLst/>
              <a:gdLst/>
              <a:ahLst/>
              <a:cxnLst>
                <a:cxn ang="0">
                  <a:pos x="0" y="882"/>
                </a:cxn>
                <a:cxn ang="0">
                  <a:pos x="0" y="0"/>
                </a:cxn>
              </a:cxnLst>
              <a:rect l="0" t="0" r="r" b="b"/>
              <a:pathLst>
                <a:path h="883">
                  <a:moveTo>
                    <a:pt x="0" y="882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3" name="Freeform 1059"/>
            <p:cNvSpPr>
              <a:spLocks/>
            </p:cNvSpPr>
            <p:nvPr/>
          </p:nvSpPr>
          <p:spPr bwMode="auto">
            <a:xfrm>
              <a:off x="8193" y="9073"/>
              <a:ext cx="10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"/>
                </a:cxn>
                <a:cxn ang="0">
                  <a:pos x="9" y="12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7" y="2"/>
                  </a:lnTo>
                  <a:lnTo>
                    <a:pt x="9" y="1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4" name="Freeform 1060"/>
            <p:cNvSpPr>
              <a:spLocks/>
            </p:cNvSpPr>
            <p:nvPr/>
          </p:nvSpPr>
          <p:spPr bwMode="auto">
            <a:xfrm>
              <a:off x="7819" y="9073"/>
              <a:ext cx="375" cy="0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0" y="0"/>
                </a:cxn>
              </a:cxnLst>
              <a:rect l="0" t="0" r="r" b="b"/>
              <a:pathLst>
                <a:path w="375">
                  <a:moveTo>
                    <a:pt x="37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5" name="Freeform 1061"/>
            <p:cNvSpPr>
              <a:spLocks/>
            </p:cNvSpPr>
            <p:nvPr/>
          </p:nvSpPr>
          <p:spPr bwMode="auto">
            <a:xfrm>
              <a:off x="7841" y="9781"/>
              <a:ext cx="328" cy="165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323" y="35"/>
                </a:cxn>
                <a:cxn ang="0">
                  <a:pos x="311" y="71"/>
                </a:cxn>
                <a:cxn ang="0">
                  <a:pos x="292" y="103"/>
                </a:cxn>
                <a:cxn ang="0">
                  <a:pos x="266" y="129"/>
                </a:cxn>
                <a:cxn ang="0">
                  <a:pos x="235" y="148"/>
                </a:cxn>
                <a:cxn ang="0">
                  <a:pos x="201" y="160"/>
                </a:cxn>
                <a:cxn ang="0">
                  <a:pos x="165" y="165"/>
                </a:cxn>
                <a:cxn ang="0">
                  <a:pos x="127" y="160"/>
                </a:cxn>
                <a:cxn ang="0">
                  <a:pos x="93" y="148"/>
                </a:cxn>
                <a:cxn ang="0">
                  <a:pos x="62" y="129"/>
                </a:cxn>
                <a:cxn ang="0">
                  <a:pos x="35" y="103"/>
                </a:cxn>
                <a:cxn ang="0">
                  <a:pos x="16" y="71"/>
                </a:cxn>
                <a:cxn ang="0">
                  <a:pos x="4" y="35"/>
                </a:cxn>
                <a:cxn ang="0">
                  <a:pos x="0" y="0"/>
                </a:cxn>
              </a:cxnLst>
              <a:rect l="0" t="0" r="r" b="b"/>
              <a:pathLst>
                <a:path w="328" h="165">
                  <a:moveTo>
                    <a:pt x="328" y="0"/>
                  </a:moveTo>
                  <a:lnTo>
                    <a:pt x="323" y="35"/>
                  </a:lnTo>
                  <a:lnTo>
                    <a:pt x="311" y="71"/>
                  </a:lnTo>
                  <a:lnTo>
                    <a:pt x="292" y="103"/>
                  </a:lnTo>
                  <a:lnTo>
                    <a:pt x="266" y="129"/>
                  </a:lnTo>
                  <a:lnTo>
                    <a:pt x="235" y="148"/>
                  </a:lnTo>
                  <a:lnTo>
                    <a:pt x="201" y="160"/>
                  </a:lnTo>
                  <a:lnTo>
                    <a:pt x="165" y="165"/>
                  </a:lnTo>
                  <a:lnTo>
                    <a:pt x="127" y="160"/>
                  </a:lnTo>
                  <a:lnTo>
                    <a:pt x="93" y="148"/>
                  </a:lnTo>
                  <a:lnTo>
                    <a:pt x="62" y="129"/>
                  </a:lnTo>
                  <a:lnTo>
                    <a:pt x="35" y="103"/>
                  </a:lnTo>
                  <a:lnTo>
                    <a:pt x="16" y="71"/>
                  </a:lnTo>
                  <a:lnTo>
                    <a:pt x="4" y="35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6" name="Freeform 1062"/>
            <p:cNvSpPr>
              <a:spLocks/>
            </p:cNvSpPr>
            <p:nvPr/>
          </p:nvSpPr>
          <p:spPr bwMode="auto">
            <a:xfrm>
              <a:off x="7874" y="9107"/>
              <a:ext cx="262" cy="0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0" y="0"/>
                </a:cxn>
              </a:cxnLst>
              <a:rect l="0" t="0" r="r" b="b"/>
              <a:pathLst>
                <a:path w="262">
                  <a:moveTo>
                    <a:pt x="26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7" name="Freeform 1063"/>
            <p:cNvSpPr>
              <a:spLocks/>
            </p:cNvSpPr>
            <p:nvPr/>
          </p:nvSpPr>
          <p:spPr bwMode="auto">
            <a:xfrm>
              <a:off x="7841" y="9107"/>
              <a:ext cx="33" cy="33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4" y="16"/>
                </a:cxn>
                <a:cxn ang="0">
                  <a:pos x="16" y="4"/>
                </a:cxn>
                <a:cxn ang="0">
                  <a:pos x="33" y="0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4" y="16"/>
                  </a:lnTo>
                  <a:lnTo>
                    <a:pt x="16" y="4"/>
                  </a:lnTo>
                  <a:lnTo>
                    <a:pt x="33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8" name="Freeform 1064"/>
            <p:cNvSpPr>
              <a:spLocks/>
            </p:cNvSpPr>
            <p:nvPr/>
          </p:nvSpPr>
          <p:spPr bwMode="auto">
            <a:xfrm>
              <a:off x="7841" y="9140"/>
              <a:ext cx="0" cy="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0"/>
                </a:cxn>
              </a:cxnLst>
              <a:rect l="0" t="0" r="r" b="b"/>
              <a:pathLst>
                <a:path h="641">
                  <a:moveTo>
                    <a:pt x="0" y="0"/>
                  </a:moveTo>
                  <a:lnTo>
                    <a:pt x="0" y="64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29" name="Freeform 1065"/>
            <p:cNvSpPr>
              <a:spLocks/>
            </p:cNvSpPr>
            <p:nvPr/>
          </p:nvSpPr>
          <p:spPr bwMode="auto">
            <a:xfrm>
              <a:off x="8170" y="9140"/>
              <a:ext cx="0" cy="641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0" y="0"/>
                </a:cxn>
              </a:cxnLst>
              <a:rect l="0" t="0" r="r" b="b"/>
              <a:pathLst>
                <a:path h="641">
                  <a:moveTo>
                    <a:pt x="0" y="6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0" name="Freeform 1066"/>
            <p:cNvSpPr>
              <a:spLocks/>
            </p:cNvSpPr>
            <p:nvPr/>
          </p:nvSpPr>
          <p:spPr bwMode="auto">
            <a:xfrm>
              <a:off x="8136" y="9107"/>
              <a:ext cx="34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4"/>
                </a:cxn>
                <a:cxn ang="0">
                  <a:pos x="28" y="16"/>
                </a:cxn>
                <a:cxn ang="0">
                  <a:pos x="33" y="3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16" y="4"/>
                  </a:lnTo>
                  <a:lnTo>
                    <a:pt x="28" y="16"/>
                  </a:lnTo>
                  <a:lnTo>
                    <a:pt x="33" y="33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1" name="Freeform 1067"/>
            <p:cNvSpPr>
              <a:spLocks/>
            </p:cNvSpPr>
            <p:nvPr/>
          </p:nvSpPr>
          <p:spPr bwMode="auto">
            <a:xfrm>
              <a:off x="7990" y="9107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2" name="Freeform 1068"/>
            <p:cNvSpPr>
              <a:spLocks/>
            </p:cNvSpPr>
            <p:nvPr/>
          </p:nvSpPr>
          <p:spPr bwMode="auto">
            <a:xfrm>
              <a:off x="8023" y="9107"/>
              <a:ext cx="0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3" name="Freeform 1069"/>
            <p:cNvSpPr>
              <a:spLocks/>
            </p:cNvSpPr>
            <p:nvPr/>
          </p:nvSpPr>
          <p:spPr bwMode="auto">
            <a:xfrm>
              <a:off x="7990" y="9109"/>
              <a:ext cx="31" cy="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6" y="7"/>
                </a:cxn>
                <a:cxn ang="0">
                  <a:pos x="0" y="0"/>
                </a:cxn>
              </a:cxnLst>
              <a:rect l="0" t="0" r="r" b="b"/>
              <a:pathLst>
                <a:path w="31" h="7">
                  <a:moveTo>
                    <a:pt x="31" y="0"/>
                  </a:moveTo>
                  <a:lnTo>
                    <a:pt x="16" y="7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4" name="Freeform 1070"/>
            <p:cNvSpPr>
              <a:spLocks/>
            </p:cNvSpPr>
            <p:nvPr/>
          </p:nvSpPr>
          <p:spPr bwMode="auto">
            <a:xfrm>
              <a:off x="8021" y="9109"/>
              <a:ext cx="2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5" name="Freeform 1071"/>
            <p:cNvSpPr>
              <a:spLocks/>
            </p:cNvSpPr>
            <p:nvPr/>
          </p:nvSpPr>
          <p:spPr bwMode="auto">
            <a:xfrm>
              <a:off x="7994" y="9140"/>
              <a:ext cx="22" cy="24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2" y="19"/>
                </a:cxn>
                <a:cxn ang="0">
                  <a:pos x="0" y="12"/>
                </a:cxn>
                <a:cxn ang="0">
                  <a:pos x="2" y="4"/>
                </a:cxn>
                <a:cxn ang="0">
                  <a:pos x="12" y="0"/>
                </a:cxn>
                <a:cxn ang="0">
                  <a:pos x="19" y="4"/>
                </a:cxn>
                <a:cxn ang="0">
                  <a:pos x="21" y="12"/>
                </a:cxn>
                <a:cxn ang="0">
                  <a:pos x="19" y="19"/>
                </a:cxn>
                <a:cxn ang="0">
                  <a:pos x="12" y="23"/>
                </a:cxn>
              </a:cxnLst>
              <a:rect l="0" t="0" r="r" b="b"/>
              <a:pathLst>
                <a:path w="22" h="24">
                  <a:moveTo>
                    <a:pt x="12" y="23"/>
                  </a:moveTo>
                  <a:lnTo>
                    <a:pt x="2" y="19"/>
                  </a:lnTo>
                  <a:lnTo>
                    <a:pt x="0" y="12"/>
                  </a:lnTo>
                  <a:lnTo>
                    <a:pt x="2" y="4"/>
                  </a:lnTo>
                  <a:lnTo>
                    <a:pt x="12" y="0"/>
                  </a:lnTo>
                  <a:lnTo>
                    <a:pt x="19" y="4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12" y="2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6" name="Freeform 1072"/>
            <p:cNvSpPr>
              <a:spLocks/>
            </p:cNvSpPr>
            <p:nvPr/>
          </p:nvSpPr>
          <p:spPr bwMode="auto">
            <a:xfrm>
              <a:off x="7990" y="9135"/>
              <a:ext cx="33" cy="34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4" y="28"/>
                </a:cxn>
                <a:cxn ang="0">
                  <a:pos x="0" y="16"/>
                </a:cxn>
                <a:cxn ang="0">
                  <a:pos x="4" y="4"/>
                </a:cxn>
                <a:cxn ang="0">
                  <a:pos x="16" y="0"/>
                </a:cxn>
                <a:cxn ang="0">
                  <a:pos x="28" y="4"/>
                </a:cxn>
                <a:cxn ang="0">
                  <a:pos x="33" y="16"/>
                </a:cxn>
                <a:cxn ang="0">
                  <a:pos x="28" y="28"/>
                </a:cxn>
                <a:cxn ang="0">
                  <a:pos x="16" y="33"/>
                </a:cxn>
              </a:cxnLst>
              <a:rect l="0" t="0" r="r" b="b"/>
              <a:pathLst>
                <a:path w="33" h="34">
                  <a:moveTo>
                    <a:pt x="16" y="33"/>
                  </a:moveTo>
                  <a:lnTo>
                    <a:pt x="4" y="28"/>
                  </a:lnTo>
                  <a:lnTo>
                    <a:pt x="0" y="16"/>
                  </a:lnTo>
                  <a:lnTo>
                    <a:pt x="4" y="4"/>
                  </a:lnTo>
                  <a:lnTo>
                    <a:pt x="16" y="0"/>
                  </a:lnTo>
                  <a:lnTo>
                    <a:pt x="28" y="4"/>
                  </a:lnTo>
                  <a:lnTo>
                    <a:pt x="33" y="16"/>
                  </a:lnTo>
                  <a:lnTo>
                    <a:pt x="28" y="28"/>
                  </a:lnTo>
                  <a:lnTo>
                    <a:pt x="16" y="33"/>
                  </a:lnTo>
                  <a:close/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7" name="Freeform 1073"/>
            <p:cNvSpPr>
              <a:spLocks/>
            </p:cNvSpPr>
            <p:nvPr/>
          </p:nvSpPr>
          <p:spPr bwMode="auto">
            <a:xfrm>
              <a:off x="7994" y="9152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8" name="Freeform 1074"/>
            <p:cNvSpPr>
              <a:spLocks/>
            </p:cNvSpPr>
            <p:nvPr/>
          </p:nvSpPr>
          <p:spPr bwMode="auto">
            <a:xfrm>
              <a:off x="8006" y="9140"/>
              <a:ext cx="0" cy="2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0"/>
                </a:cxn>
              </a:cxnLst>
              <a:rect l="0" t="0" r="r" b="b"/>
              <a:pathLst>
                <a:path h="24">
                  <a:moveTo>
                    <a:pt x="0" y="23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39" name="Freeform 1075"/>
            <p:cNvSpPr>
              <a:spLocks/>
            </p:cNvSpPr>
            <p:nvPr/>
          </p:nvSpPr>
          <p:spPr bwMode="auto">
            <a:xfrm>
              <a:off x="8215" y="9526"/>
              <a:ext cx="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</a:path>
              </a:pathLst>
            </a:custGeom>
            <a:noFill/>
            <a:ln w="1524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0" name="Freeform 1076"/>
            <p:cNvSpPr>
              <a:spLocks/>
            </p:cNvSpPr>
            <p:nvPr/>
          </p:nvSpPr>
          <p:spPr bwMode="auto">
            <a:xfrm>
              <a:off x="2931" y="10795"/>
              <a:ext cx="86" cy="87"/>
            </a:xfrm>
            <a:custGeom>
              <a:avLst/>
              <a:gdLst/>
              <a:ahLst/>
              <a:cxnLst>
                <a:cxn ang="0">
                  <a:pos x="86" y="86"/>
                </a:cxn>
                <a:cxn ang="0">
                  <a:pos x="0" y="0"/>
                </a:cxn>
              </a:cxnLst>
              <a:rect l="0" t="0" r="r" b="b"/>
              <a:pathLst>
                <a:path w="86" h="87">
                  <a:moveTo>
                    <a:pt x="86" y="86"/>
                  </a:moveTo>
                  <a:lnTo>
                    <a:pt x="0" y="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1" name="Freeform 1077"/>
            <p:cNvSpPr>
              <a:spLocks/>
            </p:cNvSpPr>
            <p:nvPr/>
          </p:nvSpPr>
          <p:spPr bwMode="auto">
            <a:xfrm>
              <a:off x="3785" y="10882"/>
              <a:ext cx="57" cy="338"/>
            </a:xfrm>
            <a:custGeom>
              <a:avLst/>
              <a:gdLst/>
              <a:ahLst/>
              <a:cxnLst>
                <a:cxn ang="0">
                  <a:pos x="57" y="338"/>
                </a:cxn>
                <a:cxn ang="0">
                  <a:pos x="57" y="55"/>
                </a:cxn>
                <a:cxn ang="0">
                  <a:pos x="0" y="0"/>
                </a:cxn>
              </a:cxnLst>
              <a:rect l="0" t="0" r="r" b="b"/>
              <a:pathLst>
                <a:path w="57" h="338">
                  <a:moveTo>
                    <a:pt x="57" y="338"/>
                  </a:moveTo>
                  <a:lnTo>
                    <a:pt x="57" y="55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2" name="Freeform 1078"/>
            <p:cNvSpPr>
              <a:spLocks/>
            </p:cNvSpPr>
            <p:nvPr/>
          </p:nvSpPr>
          <p:spPr bwMode="auto">
            <a:xfrm>
              <a:off x="7807" y="9968"/>
              <a:ext cx="0" cy="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43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7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3" name="Freeform 1079"/>
            <p:cNvSpPr>
              <a:spLocks/>
            </p:cNvSpPr>
            <p:nvPr/>
          </p:nvSpPr>
          <p:spPr bwMode="auto">
            <a:xfrm>
              <a:off x="8287" y="3633"/>
              <a:ext cx="0" cy="225"/>
            </a:xfrm>
            <a:custGeom>
              <a:avLst/>
              <a:gdLst/>
              <a:ahLst/>
              <a:cxnLst>
                <a:cxn ang="0">
                  <a:pos x="0" y="225"/>
                </a:cxn>
                <a:cxn ang="0">
                  <a:pos x="0" y="0"/>
                </a:cxn>
              </a:cxnLst>
              <a:rect l="0" t="0" r="r" b="b"/>
              <a:pathLst>
                <a:path h="225">
                  <a:moveTo>
                    <a:pt x="0" y="22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4" name="Freeform 1080"/>
            <p:cNvSpPr>
              <a:spLocks/>
            </p:cNvSpPr>
            <p:nvPr/>
          </p:nvSpPr>
          <p:spPr bwMode="auto">
            <a:xfrm>
              <a:off x="8229" y="3688"/>
              <a:ext cx="0" cy="11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0" y="0"/>
                </a:cxn>
              </a:cxnLst>
              <a:rect l="0" t="0" r="r" b="b"/>
              <a:pathLst>
                <a:path h="115">
                  <a:moveTo>
                    <a:pt x="0" y="11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5" name="Freeform 1081"/>
            <p:cNvSpPr>
              <a:spLocks/>
            </p:cNvSpPr>
            <p:nvPr/>
          </p:nvSpPr>
          <p:spPr bwMode="auto">
            <a:xfrm>
              <a:off x="8117" y="3633"/>
              <a:ext cx="0" cy="225"/>
            </a:xfrm>
            <a:custGeom>
              <a:avLst/>
              <a:gdLst/>
              <a:ahLst/>
              <a:cxnLst>
                <a:cxn ang="0">
                  <a:pos x="0" y="225"/>
                </a:cxn>
                <a:cxn ang="0">
                  <a:pos x="0" y="0"/>
                </a:cxn>
              </a:cxnLst>
              <a:rect l="0" t="0" r="r" b="b"/>
              <a:pathLst>
                <a:path h="225">
                  <a:moveTo>
                    <a:pt x="0" y="225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6" name="Freeform 1082"/>
            <p:cNvSpPr>
              <a:spLocks/>
            </p:cNvSpPr>
            <p:nvPr/>
          </p:nvSpPr>
          <p:spPr bwMode="auto">
            <a:xfrm>
              <a:off x="8172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7" name="Freeform 1083"/>
            <p:cNvSpPr>
              <a:spLocks/>
            </p:cNvSpPr>
            <p:nvPr/>
          </p:nvSpPr>
          <p:spPr bwMode="auto">
            <a:xfrm>
              <a:off x="8201" y="3292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8" name="Freeform 1084"/>
            <p:cNvSpPr>
              <a:spLocks/>
            </p:cNvSpPr>
            <p:nvPr/>
          </p:nvSpPr>
          <p:spPr bwMode="auto">
            <a:xfrm>
              <a:off x="8229" y="3292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49" name="Freeform 1085"/>
            <p:cNvSpPr>
              <a:spLocks/>
            </p:cNvSpPr>
            <p:nvPr/>
          </p:nvSpPr>
          <p:spPr bwMode="auto">
            <a:xfrm>
              <a:off x="8287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0" name="Freeform 1086"/>
            <p:cNvSpPr>
              <a:spLocks/>
            </p:cNvSpPr>
            <p:nvPr/>
          </p:nvSpPr>
          <p:spPr bwMode="auto">
            <a:xfrm>
              <a:off x="8117" y="3292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1" name="Freeform 1087"/>
            <p:cNvSpPr>
              <a:spLocks/>
            </p:cNvSpPr>
            <p:nvPr/>
          </p:nvSpPr>
          <p:spPr bwMode="auto">
            <a:xfrm>
              <a:off x="8172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2" name="Freeform 1088"/>
            <p:cNvSpPr>
              <a:spLocks/>
            </p:cNvSpPr>
            <p:nvPr/>
          </p:nvSpPr>
          <p:spPr bwMode="auto">
            <a:xfrm>
              <a:off x="8201" y="3858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3" name="Freeform 1089"/>
            <p:cNvSpPr>
              <a:spLocks/>
            </p:cNvSpPr>
            <p:nvPr/>
          </p:nvSpPr>
          <p:spPr bwMode="auto">
            <a:xfrm>
              <a:off x="8229" y="3858"/>
              <a:ext cx="0" cy="34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0" y="0"/>
                </a:cxn>
              </a:cxnLst>
              <a:rect l="0" t="0" r="r" b="b"/>
              <a:pathLst>
                <a:path h="341">
                  <a:moveTo>
                    <a:pt x="0" y="34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4" name="Freeform 1090"/>
            <p:cNvSpPr>
              <a:spLocks/>
            </p:cNvSpPr>
            <p:nvPr/>
          </p:nvSpPr>
          <p:spPr bwMode="auto">
            <a:xfrm>
              <a:off x="8287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5" name="Freeform 1091"/>
            <p:cNvSpPr>
              <a:spLocks/>
            </p:cNvSpPr>
            <p:nvPr/>
          </p:nvSpPr>
          <p:spPr bwMode="auto">
            <a:xfrm>
              <a:off x="8117" y="3858"/>
              <a:ext cx="0" cy="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0"/>
                </a:cxn>
              </a:cxnLst>
              <a:rect l="0" t="0" r="r" b="b"/>
              <a:pathLst>
                <a:path h="341">
                  <a:moveTo>
                    <a:pt x="0" y="0"/>
                  </a:moveTo>
                  <a:lnTo>
                    <a:pt x="0" y="340"/>
                  </a:lnTo>
                </a:path>
              </a:pathLst>
            </a:custGeom>
            <a:noFill/>
            <a:ln w="9144">
              <a:solidFill>
                <a:srgbClr val="DD006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6" name="Freeform 1092"/>
            <p:cNvSpPr>
              <a:spLocks/>
            </p:cNvSpPr>
            <p:nvPr/>
          </p:nvSpPr>
          <p:spPr bwMode="auto">
            <a:xfrm>
              <a:off x="6500" y="10200"/>
              <a:ext cx="144" cy="511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0"/>
                </a:cxn>
                <a:cxn ang="0">
                  <a:pos x="0" y="0"/>
                </a:cxn>
                <a:cxn ang="0">
                  <a:pos x="0" y="51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4" h="511">
                  <a:moveTo>
                    <a:pt x="143" y="0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510"/>
                  </a:lnTo>
                  <a:lnTo>
                    <a:pt x="143" y="0"/>
                  </a:lnTo>
                  <a:lnTo>
                    <a:pt x="143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7" name="Freeform 1093"/>
            <p:cNvSpPr>
              <a:spLocks/>
            </p:cNvSpPr>
            <p:nvPr/>
          </p:nvSpPr>
          <p:spPr bwMode="auto">
            <a:xfrm>
              <a:off x="6500" y="10200"/>
              <a:ext cx="144" cy="511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510"/>
                </a:cxn>
                <a:cxn ang="0">
                  <a:pos x="0" y="510"/>
                </a:cxn>
                <a:cxn ang="0">
                  <a:pos x="0" y="0"/>
                </a:cxn>
                <a:cxn ang="0">
                  <a:pos x="143" y="0"/>
                </a:cxn>
                <a:cxn ang="0">
                  <a:pos x="0" y="510"/>
                </a:cxn>
              </a:cxnLst>
              <a:rect l="0" t="0" r="r" b="b"/>
              <a:pathLst>
                <a:path w="144" h="511">
                  <a:moveTo>
                    <a:pt x="143" y="0"/>
                  </a:moveTo>
                  <a:lnTo>
                    <a:pt x="143" y="510"/>
                  </a:lnTo>
                  <a:lnTo>
                    <a:pt x="0" y="51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0" y="51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8" name="Freeform 1094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59" name="Freeform 1095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508" y="0"/>
                </a:cxn>
                <a:cxn ang="0">
                  <a:pos x="0" y="0"/>
                </a:cxn>
                <a:cxn ang="0">
                  <a:pos x="508" y="141"/>
                </a:cxn>
                <a:cxn ang="0">
                  <a:pos x="508" y="0"/>
                </a:cxn>
              </a:cxnLst>
              <a:rect l="0" t="0" r="r" b="b"/>
              <a:pathLst>
                <a:path w="509" h="141">
                  <a:moveTo>
                    <a:pt x="508" y="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508" y="141"/>
                  </a:lnTo>
                  <a:lnTo>
                    <a:pt x="508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0" name="Freeform 1096"/>
            <p:cNvSpPr>
              <a:spLocks/>
            </p:cNvSpPr>
            <p:nvPr/>
          </p:nvSpPr>
          <p:spPr bwMode="auto">
            <a:xfrm>
              <a:off x="3470" y="4535"/>
              <a:ext cx="509" cy="141"/>
            </a:xfrm>
            <a:custGeom>
              <a:avLst/>
              <a:gdLst/>
              <a:ahLst/>
              <a:cxnLst>
                <a:cxn ang="0">
                  <a:pos x="508" y="141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508" y="0"/>
                </a:cxn>
                <a:cxn ang="0">
                  <a:pos x="508" y="141"/>
                </a:cxn>
                <a:cxn ang="0">
                  <a:pos x="0" y="0"/>
                </a:cxn>
              </a:cxnLst>
              <a:rect l="0" t="0" r="r" b="b"/>
              <a:pathLst>
                <a:path w="509" h="141">
                  <a:moveTo>
                    <a:pt x="50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508" y="0"/>
                  </a:lnTo>
                  <a:lnTo>
                    <a:pt x="508" y="141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1" name="Freeform 1097"/>
            <p:cNvSpPr>
              <a:spLocks/>
            </p:cNvSpPr>
            <p:nvPr/>
          </p:nvSpPr>
          <p:spPr bwMode="auto">
            <a:xfrm>
              <a:off x="5368" y="8953"/>
              <a:ext cx="0" cy="511"/>
            </a:xfrm>
            <a:custGeom>
              <a:avLst/>
              <a:gdLst/>
              <a:ahLst/>
              <a:cxnLst>
                <a:cxn ang="0">
                  <a:pos x="0" y="510"/>
                </a:cxn>
                <a:cxn ang="0">
                  <a:pos x="0" y="0"/>
                </a:cxn>
              </a:cxnLst>
              <a:rect l="0" t="0" r="r" b="b"/>
              <a:pathLst>
                <a:path h="511">
                  <a:moveTo>
                    <a:pt x="0" y="51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2" name="Freeform 1098"/>
            <p:cNvSpPr>
              <a:spLocks/>
            </p:cNvSpPr>
            <p:nvPr/>
          </p:nvSpPr>
          <p:spPr bwMode="auto">
            <a:xfrm>
              <a:off x="5368" y="8953"/>
              <a:ext cx="511" cy="511"/>
            </a:xfrm>
            <a:custGeom>
              <a:avLst/>
              <a:gdLst/>
              <a:ahLst/>
              <a:cxnLst>
                <a:cxn ang="0">
                  <a:pos x="510" y="510"/>
                </a:cxn>
                <a:cxn ang="0">
                  <a:pos x="484" y="431"/>
                </a:cxn>
                <a:cxn ang="0">
                  <a:pos x="448" y="355"/>
                </a:cxn>
                <a:cxn ang="0">
                  <a:pos x="405" y="283"/>
                </a:cxn>
                <a:cxn ang="0">
                  <a:pos x="352" y="218"/>
                </a:cxn>
                <a:cxn ang="0">
                  <a:pos x="292" y="158"/>
                </a:cxn>
                <a:cxn ang="0">
                  <a:pos x="227" y="105"/>
                </a:cxn>
                <a:cxn ang="0">
                  <a:pos x="155" y="62"/>
                </a:cxn>
                <a:cxn ang="0">
                  <a:pos x="79" y="26"/>
                </a:cxn>
                <a:cxn ang="0">
                  <a:pos x="0" y="0"/>
                </a:cxn>
              </a:cxnLst>
              <a:rect l="0" t="0" r="r" b="b"/>
              <a:pathLst>
                <a:path w="511" h="511">
                  <a:moveTo>
                    <a:pt x="510" y="510"/>
                  </a:moveTo>
                  <a:lnTo>
                    <a:pt x="484" y="431"/>
                  </a:lnTo>
                  <a:lnTo>
                    <a:pt x="448" y="355"/>
                  </a:lnTo>
                  <a:lnTo>
                    <a:pt x="405" y="283"/>
                  </a:lnTo>
                  <a:lnTo>
                    <a:pt x="352" y="218"/>
                  </a:lnTo>
                  <a:lnTo>
                    <a:pt x="292" y="158"/>
                  </a:lnTo>
                  <a:lnTo>
                    <a:pt x="227" y="105"/>
                  </a:lnTo>
                  <a:lnTo>
                    <a:pt x="155" y="62"/>
                  </a:lnTo>
                  <a:lnTo>
                    <a:pt x="79" y="26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3" name="Freeform 1099"/>
            <p:cNvSpPr>
              <a:spLocks/>
            </p:cNvSpPr>
            <p:nvPr/>
          </p:nvSpPr>
          <p:spPr bwMode="auto">
            <a:xfrm>
              <a:off x="6699" y="9577"/>
              <a:ext cx="5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1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4" name="Freeform 1100"/>
            <p:cNvSpPr>
              <a:spLocks/>
            </p:cNvSpPr>
            <p:nvPr/>
          </p:nvSpPr>
          <p:spPr bwMode="auto">
            <a:xfrm>
              <a:off x="6699" y="9577"/>
              <a:ext cx="511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76" y="434"/>
                </a:cxn>
                <a:cxn ang="0">
                  <a:pos x="151" y="405"/>
                </a:cxn>
                <a:cxn ang="0">
                  <a:pos x="220" y="369"/>
                </a:cxn>
                <a:cxn ang="0">
                  <a:pos x="287" y="323"/>
                </a:cxn>
                <a:cxn ang="0">
                  <a:pos x="345" y="271"/>
                </a:cxn>
                <a:cxn ang="0">
                  <a:pos x="398" y="211"/>
                </a:cxn>
                <a:cxn ang="0">
                  <a:pos x="443" y="146"/>
                </a:cxn>
                <a:cxn ang="0">
                  <a:pos x="482" y="74"/>
                </a:cxn>
                <a:cxn ang="0">
                  <a:pos x="510" y="0"/>
                </a:cxn>
              </a:cxnLst>
              <a:rect l="0" t="0" r="r" b="b"/>
              <a:pathLst>
                <a:path w="511" h="453">
                  <a:moveTo>
                    <a:pt x="0" y="453"/>
                  </a:moveTo>
                  <a:lnTo>
                    <a:pt x="76" y="434"/>
                  </a:lnTo>
                  <a:lnTo>
                    <a:pt x="151" y="405"/>
                  </a:lnTo>
                  <a:lnTo>
                    <a:pt x="220" y="369"/>
                  </a:lnTo>
                  <a:lnTo>
                    <a:pt x="287" y="323"/>
                  </a:lnTo>
                  <a:lnTo>
                    <a:pt x="345" y="271"/>
                  </a:lnTo>
                  <a:lnTo>
                    <a:pt x="398" y="211"/>
                  </a:lnTo>
                  <a:lnTo>
                    <a:pt x="443" y="146"/>
                  </a:lnTo>
                  <a:lnTo>
                    <a:pt x="482" y="74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5" name="Freeform 1101"/>
            <p:cNvSpPr>
              <a:spLocks/>
            </p:cNvSpPr>
            <p:nvPr/>
          </p:nvSpPr>
          <p:spPr bwMode="auto">
            <a:xfrm>
              <a:off x="6047" y="10882"/>
              <a:ext cx="51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0" y="0"/>
                </a:cxn>
              </a:cxnLst>
              <a:rect l="0" t="0" r="r" b="b"/>
              <a:pathLst>
                <a:path w="511">
                  <a:moveTo>
                    <a:pt x="0" y="0"/>
                  </a:move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6" name="Freeform 1102"/>
            <p:cNvSpPr>
              <a:spLocks/>
            </p:cNvSpPr>
            <p:nvPr/>
          </p:nvSpPr>
          <p:spPr bwMode="auto">
            <a:xfrm>
              <a:off x="6047" y="10882"/>
              <a:ext cx="511" cy="508"/>
            </a:xfrm>
            <a:custGeom>
              <a:avLst/>
              <a:gdLst/>
              <a:ahLst/>
              <a:cxnLst>
                <a:cxn ang="0">
                  <a:pos x="0" y="508"/>
                </a:cxn>
                <a:cxn ang="0">
                  <a:pos x="79" y="482"/>
                </a:cxn>
                <a:cxn ang="0">
                  <a:pos x="155" y="443"/>
                </a:cxn>
                <a:cxn ang="0">
                  <a:pos x="225" y="400"/>
                </a:cxn>
                <a:cxn ang="0">
                  <a:pos x="290" y="347"/>
                </a:cxn>
                <a:cxn ang="0">
                  <a:pos x="350" y="287"/>
                </a:cxn>
                <a:cxn ang="0">
                  <a:pos x="402" y="223"/>
                </a:cxn>
                <a:cxn ang="0">
                  <a:pos x="446" y="153"/>
                </a:cxn>
                <a:cxn ang="0">
                  <a:pos x="482" y="76"/>
                </a:cxn>
                <a:cxn ang="0">
                  <a:pos x="510" y="0"/>
                </a:cxn>
              </a:cxnLst>
              <a:rect l="0" t="0" r="r" b="b"/>
              <a:pathLst>
                <a:path w="511" h="508">
                  <a:moveTo>
                    <a:pt x="0" y="508"/>
                  </a:moveTo>
                  <a:lnTo>
                    <a:pt x="79" y="482"/>
                  </a:lnTo>
                  <a:lnTo>
                    <a:pt x="155" y="443"/>
                  </a:lnTo>
                  <a:lnTo>
                    <a:pt x="225" y="400"/>
                  </a:lnTo>
                  <a:lnTo>
                    <a:pt x="290" y="347"/>
                  </a:lnTo>
                  <a:lnTo>
                    <a:pt x="350" y="287"/>
                  </a:lnTo>
                  <a:lnTo>
                    <a:pt x="402" y="223"/>
                  </a:lnTo>
                  <a:lnTo>
                    <a:pt x="446" y="153"/>
                  </a:lnTo>
                  <a:lnTo>
                    <a:pt x="482" y="76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7" name="Freeform 1103"/>
            <p:cNvSpPr>
              <a:spLocks/>
            </p:cNvSpPr>
            <p:nvPr/>
          </p:nvSpPr>
          <p:spPr bwMode="auto">
            <a:xfrm>
              <a:off x="4461" y="11335"/>
              <a:ext cx="511" cy="508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0"/>
                </a:cxn>
                <a:cxn ang="0">
                  <a:pos x="4" y="64"/>
                </a:cxn>
                <a:cxn ang="0">
                  <a:pos x="16" y="131"/>
                </a:cxn>
                <a:cxn ang="0">
                  <a:pos x="38" y="194"/>
                </a:cxn>
                <a:cxn ang="0">
                  <a:pos x="69" y="254"/>
                </a:cxn>
                <a:cxn ang="0">
                  <a:pos x="105" y="309"/>
                </a:cxn>
                <a:cxn ang="0">
                  <a:pos x="148" y="359"/>
                </a:cxn>
                <a:cxn ang="0">
                  <a:pos x="199" y="402"/>
                </a:cxn>
                <a:cxn ang="0">
                  <a:pos x="254" y="441"/>
                </a:cxn>
                <a:cxn ang="0">
                  <a:pos x="314" y="470"/>
                </a:cxn>
                <a:cxn ang="0">
                  <a:pos x="378" y="491"/>
                </a:cxn>
                <a:cxn ang="0">
                  <a:pos x="443" y="503"/>
                </a:cxn>
                <a:cxn ang="0">
                  <a:pos x="510" y="508"/>
                </a:cxn>
              </a:cxnLst>
              <a:rect l="0" t="0" r="r" b="b"/>
              <a:pathLst>
                <a:path w="511" h="508">
                  <a:moveTo>
                    <a:pt x="510" y="0"/>
                  </a:moveTo>
                  <a:lnTo>
                    <a:pt x="0" y="0"/>
                  </a:lnTo>
                  <a:lnTo>
                    <a:pt x="4" y="64"/>
                  </a:lnTo>
                  <a:lnTo>
                    <a:pt x="16" y="131"/>
                  </a:lnTo>
                  <a:lnTo>
                    <a:pt x="38" y="194"/>
                  </a:lnTo>
                  <a:lnTo>
                    <a:pt x="69" y="254"/>
                  </a:lnTo>
                  <a:lnTo>
                    <a:pt x="105" y="309"/>
                  </a:lnTo>
                  <a:lnTo>
                    <a:pt x="148" y="359"/>
                  </a:lnTo>
                  <a:lnTo>
                    <a:pt x="199" y="402"/>
                  </a:lnTo>
                  <a:lnTo>
                    <a:pt x="254" y="441"/>
                  </a:lnTo>
                  <a:lnTo>
                    <a:pt x="314" y="470"/>
                  </a:lnTo>
                  <a:lnTo>
                    <a:pt x="378" y="491"/>
                  </a:lnTo>
                  <a:lnTo>
                    <a:pt x="443" y="503"/>
                  </a:lnTo>
                  <a:lnTo>
                    <a:pt x="510" y="508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8" name="Freeform 1104"/>
            <p:cNvSpPr>
              <a:spLocks/>
            </p:cNvSpPr>
            <p:nvPr/>
          </p:nvSpPr>
          <p:spPr bwMode="auto">
            <a:xfrm>
              <a:off x="3895" y="9068"/>
              <a:ext cx="509" cy="509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0"/>
                </a:cxn>
                <a:cxn ang="0">
                  <a:pos x="4" y="67"/>
                </a:cxn>
                <a:cxn ang="0">
                  <a:pos x="16" y="131"/>
                </a:cxn>
                <a:cxn ang="0">
                  <a:pos x="38" y="194"/>
                </a:cxn>
                <a:cxn ang="0">
                  <a:pos x="67" y="254"/>
                </a:cxn>
                <a:cxn ang="0">
                  <a:pos x="105" y="309"/>
                </a:cxn>
                <a:cxn ang="0">
                  <a:pos x="148" y="359"/>
                </a:cxn>
                <a:cxn ang="0">
                  <a:pos x="199" y="402"/>
                </a:cxn>
                <a:cxn ang="0">
                  <a:pos x="254" y="441"/>
                </a:cxn>
                <a:cxn ang="0">
                  <a:pos x="314" y="470"/>
                </a:cxn>
                <a:cxn ang="0">
                  <a:pos x="376" y="491"/>
                </a:cxn>
                <a:cxn ang="0">
                  <a:pos x="443" y="506"/>
                </a:cxn>
                <a:cxn ang="0">
                  <a:pos x="508" y="508"/>
                </a:cxn>
              </a:cxnLst>
              <a:rect l="0" t="0" r="r" b="b"/>
              <a:pathLst>
                <a:path w="509" h="509">
                  <a:moveTo>
                    <a:pt x="508" y="0"/>
                  </a:moveTo>
                  <a:lnTo>
                    <a:pt x="0" y="0"/>
                  </a:lnTo>
                  <a:lnTo>
                    <a:pt x="4" y="67"/>
                  </a:lnTo>
                  <a:lnTo>
                    <a:pt x="16" y="131"/>
                  </a:lnTo>
                  <a:lnTo>
                    <a:pt x="38" y="194"/>
                  </a:lnTo>
                  <a:lnTo>
                    <a:pt x="67" y="254"/>
                  </a:lnTo>
                  <a:lnTo>
                    <a:pt x="105" y="309"/>
                  </a:lnTo>
                  <a:lnTo>
                    <a:pt x="148" y="359"/>
                  </a:lnTo>
                  <a:lnTo>
                    <a:pt x="199" y="402"/>
                  </a:lnTo>
                  <a:lnTo>
                    <a:pt x="254" y="441"/>
                  </a:lnTo>
                  <a:lnTo>
                    <a:pt x="314" y="470"/>
                  </a:lnTo>
                  <a:lnTo>
                    <a:pt x="376" y="491"/>
                  </a:lnTo>
                  <a:lnTo>
                    <a:pt x="443" y="506"/>
                  </a:lnTo>
                  <a:lnTo>
                    <a:pt x="508" y="508"/>
                  </a:lnTo>
                </a:path>
              </a:pathLst>
            </a:custGeom>
            <a:noFill/>
            <a:ln w="9143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69" name="Freeform 1105"/>
            <p:cNvSpPr>
              <a:spLocks/>
            </p:cNvSpPr>
            <p:nvPr/>
          </p:nvSpPr>
          <p:spPr bwMode="auto">
            <a:xfrm>
              <a:off x="3470" y="5103"/>
              <a:ext cx="509" cy="0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0"/>
                </a:cxn>
              </a:cxnLst>
              <a:rect l="0" t="0" r="r" b="b"/>
              <a:pathLst>
                <a:path w="509">
                  <a:moveTo>
                    <a:pt x="508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0" name="Freeform 1106"/>
            <p:cNvSpPr>
              <a:spLocks/>
            </p:cNvSpPr>
            <p:nvPr/>
          </p:nvSpPr>
          <p:spPr bwMode="auto">
            <a:xfrm>
              <a:off x="3470" y="4693"/>
              <a:ext cx="509" cy="410"/>
            </a:xfrm>
            <a:custGeom>
              <a:avLst/>
              <a:gdLst/>
              <a:ahLst/>
              <a:cxnLst>
                <a:cxn ang="0">
                  <a:pos x="508" y="11"/>
                </a:cxn>
                <a:cxn ang="0">
                  <a:pos x="453" y="2"/>
                </a:cxn>
                <a:cxn ang="0">
                  <a:pos x="395" y="0"/>
                </a:cxn>
                <a:cxn ang="0">
                  <a:pos x="338" y="4"/>
                </a:cxn>
                <a:cxn ang="0">
                  <a:pos x="283" y="19"/>
                </a:cxn>
                <a:cxn ang="0">
                  <a:pos x="230" y="40"/>
                </a:cxn>
                <a:cxn ang="0">
                  <a:pos x="179" y="69"/>
                </a:cxn>
                <a:cxn ang="0">
                  <a:pos x="134" y="105"/>
                </a:cxn>
                <a:cxn ang="0">
                  <a:pos x="95" y="146"/>
                </a:cxn>
                <a:cxn ang="0">
                  <a:pos x="62" y="191"/>
                </a:cxn>
                <a:cxn ang="0">
                  <a:pos x="33" y="242"/>
                </a:cxn>
                <a:cxn ang="0">
                  <a:pos x="14" y="295"/>
                </a:cxn>
                <a:cxn ang="0">
                  <a:pos x="2" y="352"/>
                </a:cxn>
                <a:cxn ang="0">
                  <a:pos x="0" y="410"/>
                </a:cxn>
              </a:cxnLst>
              <a:rect l="0" t="0" r="r" b="b"/>
              <a:pathLst>
                <a:path w="509" h="410">
                  <a:moveTo>
                    <a:pt x="508" y="11"/>
                  </a:moveTo>
                  <a:lnTo>
                    <a:pt x="453" y="2"/>
                  </a:lnTo>
                  <a:lnTo>
                    <a:pt x="395" y="0"/>
                  </a:lnTo>
                  <a:lnTo>
                    <a:pt x="338" y="4"/>
                  </a:lnTo>
                  <a:lnTo>
                    <a:pt x="283" y="19"/>
                  </a:lnTo>
                  <a:lnTo>
                    <a:pt x="230" y="40"/>
                  </a:lnTo>
                  <a:lnTo>
                    <a:pt x="179" y="69"/>
                  </a:lnTo>
                  <a:lnTo>
                    <a:pt x="134" y="105"/>
                  </a:lnTo>
                  <a:lnTo>
                    <a:pt x="95" y="146"/>
                  </a:lnTo>
                  <a:lnTo>
                    <a:pt x="62" y="191"/>
                  </a:lnTo>
                  <a:lnTo>
                    <a:pt x="33" y="242"/>
                  </a:lnTo>
                  <a:lnTo>
                    <a:pt x="14" y="295"/>
                  </a:lnTo>
                  <a:lnTo>
                    <a:pt x="2" y="352"/>
                  </a:lnTo>
                  <a:lnTo>
                    <a:pt x="0" y="410"/>
                  </a:lnTo>
                </a:path>
              </a:pathLst>
            </a:custGeom>
            <a:noFill/>
            <a:ln w="9143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1" name="Freeform 1107"/>
            <p:cNvSpPr>
              <a:spLocks/>
            </p:cNvSpPr>
            <p:nvPr/>
          </p:nvSpPr>
          <p:spPr bwMode="auto">
            <a:xfrm>
              <a:off x="5169" y="4535"/>
              <a:ext cx="595" cy="5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4"/>
                </a:cxn>
                <a:cxn ang="0">
                  <a:pos x="71" y="592"/>
                </a:cxn>
                <a:cxn ang="0">
                  <a:pos x="143" y="578"/>
                </a:cxn>
                <a:cxn ang="0">
                  <a:pos x="211" y="556"/>
                </a:cxn>
                <a:cxn ang="0">
                  <a:pos x="278" y="527"/>
                </a:cxn>
                <a:cxn ang="0">
                  <a:pos x="338" y="489"/>
                </a:cxn>
                <a:cxn ang="0">
                  <a:pos x="395" y="446"/>
                </a:cxn>
                <a:cxn ang="0">
                  <a:pos x="446" y="395"/>
                </a:cxn>
                <a:cxn ang="0">
                  <a:pos x="489" y="338"/>
                </a:cxn>
                <a:cxn ang="0">
                  <a:pos x="527" y="278"/>
                </a:cxn>
                <a:cxn ang="0">
                  <a:pos x="556" y="211"/>
                </a:cxn>
                <a:cxn ang="0">
                  <a:pos x="578" y="143"/>
                </a:cxn>
                <a:cxn ang="0">
                  <a:pos x="592" y="71"/>
                </a:cxn>
                <a:cxn ang="0">
                  <a:pos x="594" y="0"/>
                </a:cxn>
              </a:cxnLst>
              <a:rect l="0" t="0" r="r" b="b"/>
              <a:pathLst>
                <a:path w="595" h="595">
                  <a:moveTo>
                    <a:pt x="0" y="0"/>
                  </a:moveTo>
                  <a:lnTo>
                    <a:pt x="0" y="594"/>
                  </a:lnTo>
                  <a:lnTo>
                    <a:pt x="71" y="592"/>
                  </a:lnTo>
                  <a:lnTo>
                    <a:pt x="143" y="578"/>
                  </a:lnTo>
                  <a:lnTo>
                    <a:pt x="211" y="556"/>
                  </a:lnTo>
                  <a:lnTo>
                    <a:pt x="278" y="527"/>
                  </a:lnTo>
                  <a:lnTo>
                    <a:pt x="338" y="489"/>
                  </a:lnTo>
                  <a:lnTo>
                    <a:pt x="395" y="446"/>
                  </a:lnTo>
                  <a:lnTo>
                    <a:pt x="446" y="395"/>
                  </a:lnTo>
                  <a:lnTo>
                    <a:pt x="489" y="338"/>
                  </a:lnTo>
                  <a:lnTo>
                    <a:pt x="527" y="278"/>
                  </a:lnTo>
                  <a:lnTo>
                    <a:pt x="556" y="211"/>
                  </a:lnTo>
                  <a:lnTo>
                    <a:pt x="578" y="143"/>
                  </a:lnTo>
                  <a:lnTo>
                    <a:pt x="592" y="71"/>
                  </a:lnTo>
                  <a:lnTo>
                    <a:pt x="594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2" name="Freeform 1108"/>
            <p:cNvSpPr>
              <a:spLocks/>
            </p:cNvSpPr>
            <p:nvPr/>
          </p:nvSpPr>
          <p:spPr bwMode="auto">
            <a:xfrm>
              <a:off x="4744" y="9068"/>
              <a:ext cx="511" cy="5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08"/>
                </a:cxn>
                <a:cxn ang="0">
                  <a:pos x="67" y="506"/>
                </a:cxn>
                <a:cxn ang="0">
                  <a:pos x="131" y="491"/>
                </a:cxn>
                <a:cxn ang="0">
                  <a:pos x="196" y="470"/>
                </a:cxn>
                <a:cxn ang="0">
                  <a:pos x="254" y="441"/>
                </a:cxn>
                <a:cxn ang="0">
                  <a:pos x="311" y="402"/>
                </a:cxn>
                <a:cxn ang="0">
                  <a:pos x="362" y="359"/>
                </a:cxn>
                <a:cxn ang="0">
                  <a:pos x="405" y="309"/>
                </a:cxn>
                <a:cxn ang="0">
                  <a:pos x="441" y="254"/>
                </a:cxn>
                <a:cxn ang="0">
                  <a:pos x="472" y="194"/>
                </a:cxn>
                <a:cxn ang="0">
                  <a:pos x="494" y="131"/>
                </a:cxn>
                <a:cxn ang="0">
                  <a:pos x="506" y="67"/>
                </a:cxn>
                <a:cxn ang="0">
                  <a:pos x="510" y="0"/>
                </a:cxn>
              </a:cxnLst>
              <a:rect l="0" t="0" r="r" b="b"/>
              <a:pathLst>
                <a:path w="511" h="509">
                  <a:moveTo>
                    <a:pt x="0" y="0"/>
                  </a:moveTo>
                  <a:lnTo>
                    <a:pt x="0" y="508"/>
                  </a:lnTo>
                  <a:lnTo>
                    <a:pt x="67" y="506"/>
                  </a:lnTo>
                  <a:lnTo>
                    <a:pt x="131" y="491"/>
                  </a:lnTo>
                  <a:lnTo>
                    <a:pt x="196" y="470"/>
                  </a:lnTo>
                  <a:lnTo>
                    <a:pt x="254" y="441"/>
                  </a:lnTo>
                  <a:lnTo>
                    <a:pt x="311" y="402"/>
                  </a:lnTo>
                  <a:lnTo>
                    <a:pt x="362" y="359"/>
                  </a:lnTo>
                  <a:lnTo>
                    <a:pt x="405" y="309"/>
                  </a:lnTo>
                  <a:lnTo>
                    <a:pt x="441" y="254"/>
                  </a:lnTo>
                  <a:lnTo>
                    <a:pt x="472" y="194"/>
                  </a:lnTo>
                  <a:lnTo>
                    <a:pt x="494" y="131"/>
                  </a:lnTo>
                  <a:lnTo>
                    <a:pt x="506" y="67"/>
                  </a:lnTo>
                  <a:lnTo>
                    <a:pt x="510" y="0"/>
                  </a:lnTo>
                </a:path>
              </a:pathLst>
            </a:custGeom>
            <a:noFill/>
            <a:ln w="9144">
              <a:solidFill>
                <a:srgbClr val="A400D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3" name="Freeform 1109"/>
            <p:cNvSpPr>
              <a:spLocks/>
            </p:cNvSpPr>
            <p:nvPr/>
          </p:nvSpPr>
          <p:spPr bwMode="auto">
            <a:xfrm>
              <a:off x="5850" y="11872"/>
              <a:ext cx="141" cy="509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0"/>
                </a:cxn>
                <a:cxn ang="0">
                  <a:pos x="0" y="0"/>
                </a:cxn>
                <a:cxn ang="0">
                  <a:pos x="0" y="508"/>
                </a:cxn>
                <a:cxn ang="0">
                  <a:pos x="141" y="0"/>
                </a:cxn>
              </a:cxnLst>
              <a:rect l="0" t="0" r="r" b="b"/>
              <a:pathLst>
                <a:path w="141" h="509">
                  <a:moveTo>
                    <a:pt x="141" y="0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508"/>
                  </a:lnTo>
                  <a:lnTo>
                    <a:pt x="141" y="0"/>
                  </a:lnTo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4" name="Freeform 1110"/>
            <p:cNvSpPr>
              <a:spLocks/>
            </p:cNvSpPr>
            <p:nvPr/>
          </p:nvSpPr>
          <p:spPr bwMode="auto">
            <a:xfrm>
              <a:off x="5850" y="11872"/>
              <a:ext cx="141" cy="509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508"/>
                </a:cxn>
                <a:cxn ang="0">
                  <a:pos x="0" y="508"/>
                </a:cxn>
                <a:cxn ang="0">
                  <a:pos x="0" y="0"/>
                </a:cxn>
                <a:cxn ang="0">
                  <a:pos x="141" y="0"/>
                </a:cxn>
                <a:cxn ang="0">
                  <a:pos x="0" y="508"/>
                </a:cxn>
              </a:cxnLst>
              <a:rect l="0" t="0" r="r" b="b"/>
              <a:pathLst>
                <a:path w="141" h="509">
                  <a:moveTo>
                    <a:pt x="141" y="0"/>
                  </a:moveTo>
                  <a:lnTo>
                    <a:pt x="141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141" y="0"/>
                  </a:lnTo>
                  <a:lnTo>
                    <a:pt x="0" y="508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5" name="Freeform 1111"/>
            <p:cNvSpPr>
              <a:spLocks/>
            </p:cNvSpPr>
            <p:nvPr/>
          </p:nvSpPr>
          <p:spPr bwMode="auto">
            <a:xfrm>
              <a:off x="6500" y="10455"/>
              <a:ext cx="72" cy="0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0" y="0"/>
                </a:cxn>
              </a:cxnLst>
              <a:rect l="0" t="0" r="r" b="b"/>
              <a:pathLst>
                <a:path w="72">
                  <a:moveTo>
                    <a:pt x="71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6" name="Freeform 1112"/>
            <p:cNvSpPr>
              <a:spLocks/>
            </p:cNvSpPr>
            <p:nvPr/>
          </p:nvSpPr>
          <p:spPr bwMode="auto">
            <a:xfrm>
              <a:off x="7527" y="5228"/>
              <a:ext cx="127" cy="81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  <a:cxn ang="0">
                  <a:pos x="0" y="81"/>
                </a:cxn>
              </a:cxnLst>
              <a:rect l="0" t="0" r="r" b="b"/>
              <a:pathLst>
                <a:path w="127" h="81">
                  <a:moveTo>
                    <a:pt x="127" y="0"/>
                  </a:moveTo>
                  <a:lnTo>
                    <a:pt x="0" y="0"/>
                  </a:lnTo>
                  <a:lnTo>
                    <a:pt x="0" y="81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7" name="Freeform 1113"/>
            <p:cNvSpPr>
              <a:spLocks/>
            </p:cNvSpPr>
            <p:nvPr/>
          </p:nvSpPr>
          <p:spPr bwMode="auto">
            <a:xfrm>
              <a:off x="7527" y="5353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8" name="Freeform 1114"/>
            <p:cNvSpPr>
              <a:spLocks/>
            </p:cNvSpPr>
            <p:nvPr/>
          </p:nvSpPr>
          <p:spPr bwMode="auto">
            <a:xfrm>
              <a:off x="7632" y="5353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79" name="Freeform 1115"/>
            <p:cNvSpPr>
              <a:spLocks/>
            </p:cNvSpPr>
            <p:nvPr/>
          </p:nvSpPr>
          <p:spPr bwMode="auto">
            <a:xfrm>
              <a:off x="7527" y="5393"/>
              <a:ext cx="84" cy="84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43"/>
                </a:cxn>
                <a:cxn ang="0">
                  <a:pos x="83" y="83"/>
                </a:cxn>
              </a:cxnLst>
              <a:rect l="0" t="0" r="r" b="b"/>
              <a:pathLst>
                <a:path w="84" h="84">
                  <a:moveTo>
                    <a:pt x="83" y="0"/>
                  </a:moveTo>
                  <a:lnTo>
                    <a:pt x="0" y="43"/>
                  </a:ln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0" name="Freeform 1116"/>
            <p:cNvSpPr>
              <a:spLocks/>
            </p:cNvSpPr>
            <p:nvPr/>
          </p:nvSpPr>
          <p:spPr bwMode="auto">
            <a:xfrm>
              <a:off x="7527" y="552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1" name="Freeform 1117"/>
            <p:cNvSpPr>
              <a:spLocks/>
            </p:cNvSpPr>
            <p:nvPr/>
          </p:nvSpPr>
          <p:spPr bwMode="auto">
            <a:xfrm>
              <a:off x="7632" y="5520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2" name="Freeform 1118"/>
            <p:cNvSpPr>
              <a:spLocks/>
            </p:cNvSpPr>
            <p:nvPr/>
          </p:nvSpPr>
          <p:spPr bwMode="auto">
            <a:xfrm>
              <a:off x="7527" y="5561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3" name="Freeform 1119"/>
            <p:cNvSpPr>
              <a:spLocks/>
            </p:cNvSpPr>
            <p:nvPr/>
          </p:nvSpPr>
          <p:spPr bwMode="auto">
            <a:xfrm>
              <a:off x="7527" y="5561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4" name="Freeform 1120"/>
            <p:cNvSpPr>
              <a:spLocks/>
            </p:cNvSpPr>
            <p:nvPr/>
          </p:nvSpPr>
          <p:spPr bwMode="auto">
            <a:xfrm>
              <a:off x="7486" y="5688"/>
              <a:ext cx="125" cy="84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21"/>
                </a:cxn>
                <a:cxn ang="0">
                  <a:pos x="0" y="62"/>
                </a:cxn>
                <a:cxn ang="0">
                  <a:pos x="19" y="83"/>
                </a:cxn>
                <a:cxn ang="0">
                  <a:pos x="103" y="83"/>
                </a:cxn>
                <a:cxn ang="0">
                  <a:pos x="124" y="62"/>
                </a:cxn>
                <a:cxn ang="0">
                  <a:pos x="124" y="21"/>
                </a:cxn>
                <a:cxn ang="0">
                  <a:pos x="103" y="0"/>
                </a:cxn>
                <a:cxn ang="0">
                  <a:pos x="62" y="0"/>
                </a:cxn>
                <a:cxn ang="0">
                  <a:pos x="40" y="21"/>
                </a:cxn>
                <a:cxn ang="0">
                  <a:pos x="40" y="83"/>
                </a:cxn>
              </a:cxnLst>
              <a:rect l="0" t="0" r="r" b="b"/>
              <a:pathLst>
                <a:path w="125" h="84">
                  <a:moveTo>
                    <a:pt x="19" y="0"/>
                  </a:moveTo>
                  <a:lnTo>
                    <a:pt x="0" y="21"/>
                  </a:lnTo>
                  <a:lnTo>
                    <a:pt x="0" y="62"/>
                  </a:lnTo>
                  <a:lnTo>
                    <a:pt x="19" y="83"/>
                  </a:lnTo>
                  <a:lnTo>
                    <a:pt x="103" y="83"/>
                  </a:lnTo>
                  <a:lnTo>
                    <a:pt x="124" y="62"/>
                  </a:lnTo>
                  <a:lnTo>
                    <a:pt x="124" y="21"/>
                  </a:lnTo>
                  <a:lnTo>
                    <a:pt x="103" y="0"/>
                  </a:lnTo>
                  <a:lnTo>
                    <a:pt x="62" y="0"/>
                  </a:lnTo>
                  <a:lnTo>
                    <a:pt x="40" y="21"/>
                  </a:lnTo>
                  <a:lnTo>
                    <a:pt x="4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5" name="Freeform 1121"/>
            <p:cNvSpPr>
              <a:spLocks/>
            </p:cNvSpPr>
            <p:nvPr/>
          </p:nvSpPr>
          <p:spPr bwMode="auto">
            <a:xfrm>
              <a:off x="7527" y="5940"/>
              <a:ext cx="127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  <a:cxn ang="0">
                  <a:pos x="127" y="62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127" h="84">
                  <a:moveTo>
                    <a:pt x="0" y="0"/>
                  </a:moveTo>
                  <a:lnTo>
                    <a:pt x="127" y="0"/>
                  </a:lnTo>
                  <a:lnTo>
                    <a:pt x="127" y="62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6" name="Freeform 1122"/>
            <p:cNvSpPr>
              <a:spLocks/>
            </p:cNvSpPr>
            <p:nvPr/>
          </p:nvSpPr>
          <p:spPr bwMode="auto">
            <a:xfrm>
              <a:off x="7527" y="5959"/>
              <a:ext cx="62" cy="6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4"/>
                </a:cxn>
              </a:cxnLst>
              <a:rect l="0" t="0" r="r" b="b"/>
              <a:pathLst>
                <a:path w="62" h="65">
                  <a:moveTo>
                    <a:pt x="62" y="0"/>
                  </a:moveTo>
                  <a:lnTo>
                    <a:pt x="0" y="64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7" name="Freeform 1123"/>
            <p:cNvSpPr>
              <a:spLocks/>
            </p:cNvSpPr>
            <p:nvPr/>
          </p:nvSpPr>
          <p:spPr bwMode="auto">
            <a:xfrm>
              <a:off x="7527" y="6065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8" name="Freeform 1124"/>
            <p:cNvSpPr>
              <a:spLocks/>
            </p:cNvSpPr>
            <p:nvPr/>
          </p:nvSpPr>
          <p:spPr bwMode="auto">
            <a:xfrm>
              <a:off x="7527" y="6192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19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89" name="Freeform 1125"/>
            <p:cNvSpPr>
              <a:spLocks/>
            </p:cNvSpPr>
            <p:nvPr/>
          </p:nvSpPr>
          <p:spPr bwMode="auto">
            <a:xfrm>
              <a:off x="7527" y="6317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0" name="Freeform 1126"/>
            <p:cNvSpPr>
              <a:spLocks/>
            </p:cNvSpPr>
            <p:nvPr/>
          </p:nvSpPr>
          <p:spPr bwMode="auto">
            <a:xfrm>
              <a:off x="7570" y="6317"/>
              <a:ext cx="41" cy="4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21"/>
                </a:cxn>
                <a:cxn ang="0">
                  <a:pos x="19" y="43"/>
                </a:cxn>
                <a:cxn ang="0">
                  <a:pos x="0" y="43"/>
                </a:cxn>
              </a:cxnLst>
              <a:rect l="0" t="0" r="r" b="b"/>
              <a:pathLst>
                <a:path w="41" h="43">
                  <a:moveTo>
                    <a:pt x="19" y="0"/>
                  </a:moveTo>
                  <a:lnTo>
                    <a:pt x="40" y="21"/>
                  </a:lnTo>
                  <a:lnTo>
                    <a:pt x="19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1" name="Freeform 1127"/>
            <p:cNvSpPr>
              <a:spLocks/>
            </p:cNvSpPr>
            <p:nvPr/>
          </p:nvSpPr>
          <p:spPr bwMode="auto">
            <a:xfrm>
              <a:off x="7527" y="6360"/>
              <a:ext cx="84" cy="41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0" y="40"/>
                </a:cxn>
              </a:cxnLst>
              <a:rect l="0" t="0" r="r" b="b"/>
              <a:pathLst>
                <a:path w="84" h="41">
                  <a:moveTo>
                    <a:pt x="62" y="0"/>
                  </a:moveTo>
                  <a:lnTo>
                    <a:pt x="83" y="19"/>
                  </a:lnTo>
                  <a:lnTo>
                    <a:pt x="62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2" name="Freeform 1128"/>
            <p:cNvSpPr>
              <a:spLocks/>
            </p:cNvSpPr>
            <p:nvPr/>
          </p:nvSpPr>
          <p:spPr bwMode="auto">
            <a:xfrm>
              <a:off x="3355" y="6293"/>
              <a:ext cx="12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1" y="83"/>
                </a:cxn>
                <a:cxn ang="0">
                  <a:pos x="105" y="83"/>
                </a:cxn>
                <a:cxn ang="0">
                  <a:pos x="124" y="64"/>
                </a:cxn>
                <a:cxn ang="0">
                  <a:pos x="124" y="0"/>
                </a:cxn>
              </a:cxnLst>
              <a:rect l="0" t="0" r="r" b="b"/>
              <a:pathLst>
                <a:path w="125" h="84">
                  <a:moveTo>
                    <a:pt x="0" y="0"/>
                  </a:moveTo>
                  <a:lnTo>
                    <a:pt x="0" y="64"/>
                  </a:lnTo>
                  <a:lnTo>
                    <a:pt x="21" y="83"/>
                  </a:lnTo>
                  <a:lnTo>
                    <a:pt x="105" y="83"/>
                  </a:lnTo>
                  <a:lnTo>
                    <a:pt x="124" y="64"/>
                  </a:lnTo>
                  <a:lnTo>
                    <a:pt x="1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3" name="Freeform 1129"/>
            <p:cNvSpPr>
              <a:spLocks/>
            </p:cNvSpPr>
            <p:nvPr/>
          </p:nvSpPr>
          <p:spPr bwMode="auto">
            <a:xfrm>
              <a:off x="3355" y="6314"/>
              <a:ext cx="125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5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4" name="Freeform 1130"/>
            <p:cNvSpPr>
              <a:spLocks/>
            </p:cNvSpPr>
            <p:nvPr/>
          </p:nvSpPr>
          <p:spPr bwMode="auto">
            <a:xfrm>
              <a:off x="3355" y="642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5" name="Freeform 1131"/>
            <p:cNvSpPr>
              <a:spLocks/>
            </p:cNvSpPr>
            <p:nvPr/>
          </p:nvSpPr>
          <p:spPr bwMode="auto">
            <a:xfrm>
              <a:off x="3461" y="6420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6" name="Freeform 1132"/>
            <p:cNvSpPr>
              <a:spLocks/>
            </p:cNvSpPr>
            <p:nvPr/>
          </p:nvSpPr>
          <p:spPr bwMode="auto">
            <a:xfrm>
              <a:off x="3355" y="6461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7" name="Freeform 1133"/>
            <p:cNvSpPr>
              <a:spLocks/>
            </p:cNvSpPr>
            <p:nvPr/>
          </p:nvSpPr>
          <p:spPr bwMode="auto">
            <a:xfrm>
              <a:off x="3355" y="6461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8" name="Freeform 1134"/>
            <p:cNvSpPr>
              <a:spLocks/>
            </p:cNvSpPr>
            <p:nvPr/>
          </p:nvSpPr>
          <p:spPr bwMode="auto">
            <a:xfrm>
              <a:off x="3355" y="6588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599" name="Freeform 1135"/>
            <p:cNvSpPr>
              <a:spLocks/>
            </p:cNvSpPr>
            <p:nvPr/>
          </p:nvSpPr>
          <p:spPr bwMode="auto">
            <a:xfrm>
              <a:off x="3461" y="6588"/>
              <a:ext cx="19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19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0" name="Freeform 1136"/>
            <p:cNvSpPr>
              <a:spLocks/>
            </p:cNvSpPr>
            <p:nvPr/>
          </p:nvSpPr>
          <p:spPr bwMode="auto">
            <a:xfrm>
              <a:off x="3355" y="6629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1" name="Freeform 1137"/>
            <p:cNvSpPr>
              <a:spLocks/>
            </p:cNvSpPr>
            <p:nvPr/>
          </p:nvSpPr>
          <p:spPr bwMode="auto">
            <a:xfrm>
              <a:off x="3355" y="6629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2" name="Freeform 1138"/>
            <p:cNvSpPr>
              <a:spLocks/>
            </p:cNvSpPr>
            <p:nvPr/>
          </p:nvSpPr>
          <p:spPr bwMode="auto">
            <a:xfrm>
              <a:off x="3315" y="6756"/>
              <a:ext cx="124" cy="84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9"/>
                </a:cxn>
                <a:cxn ang="0">
                  <a:pos x="0" y="62"/>
                </a:cxn>
                <a:cxn ang="0">
                  <a:pos x="19" y="83"/>
                </a:cxn>
                <a:cxn ang="0">
                  <a:pos x="103" y="83"/>
                </a:cxn>
                <a:cxn ang="0">
                  <a:pos x="124" y="62"/>
                </a:cxn>
                <a:cxn ang="0">
                  <a:pos x="124" y="19"/>
                </a:cxn>
                <a:cxn ang="0">
                  <a:pos x="103" y="0"/>
                </a:cxn>
                <a:cxn ang="0">
                  <a:pos x="62" y="0"/>
                </a:cxn>
                <a:cxn ang="0">
                  <a:pos x="40" y="19"/>
                </a:cxn>
                <a:cxn ang="0">
                  <a:pos x="40" y="83"/>
                </a:cxn>
              </a:cxnLst>
              <a:rect l="0" t="0" r="r" b="b"/>
              <a:pathLst>
                <a:path w="124" h="84">
                  <a:moveTo>
                    <a:pt x="19" y="0"/>
                  </a:moveTo>
                  <a:lnTo>
                    <a:pt x="0" y="19"/>
                  </a:lnTo>
                  <a:lnTo>
                    <a:pt x="0" y="62"/>
                  </a:lnTo>
                  <a:lnTo>
                    <a:pt x="19" y="83"/>
                  </a:lnTo>
                  <a:lnTo>
                    <a:pt x="103" y="83"/>
                  </a:lnTo>
                  <a:lnTo>
                    <a:pt x="124" y="62"/>
                  </a:lnTo>
                  <a:lnTo>
                    <a:pt x="124" y="19"/>
                  </a:lnTo>
                  <a:lnTo>
                    <a:pt x="103" y="0"/>
                  </a:lnTo>
                  <a:lnTo>
                    <a:pt x="62" y="0"/>
                  </a:lnTo>
                  <a:lnTo>
                    <a:pt x="40" y="19"/>
                  </a:lnTo>
                  <a:lnTo>
                    <a:pt x="4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3" name="Freeform 1139"/>
            <p:cNvSpPr>
              <a:spLocks/>
            </p:cNvSpPr>
            <p:nvPr/>
          </p:nvSpPr>
          <p:spPr bwMode="auto">
            <a:xfrm>
              <a:off x="3355" y="7005"/>
              <a:ext cx="12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4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125" h="84">
                  <a:moveTo>
                    <a:pt x="0" y="0"/>
                  </a:moveTo>
                  <a:lnTo>
                    <a:pt x="124" y="0"/>
                  </a:lnTo>
                  <a:lnTo>
                    <a:pt x="124" y="64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4" name="Freeform 1140"/>
            <p:cNvSpPr>
              <a:spLocks/>
            </p:cNvSpPr>
            <p:nvPr/>
          </p:nvSpPr>
          <p:spPr bwMode="auto">
            <a:xfrm>
              <a:off x="3355" y="7027"/>
              <a:ext cx="63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3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5" name="Freeform 1141"/>
            <p:cNvSpPr>
              <a:spLocks/>
            </p:cNvSpPr>
            <p:nvPr/>
          </p:nvSpPr>
          <p:spPr bwMode="auto">
            <a:xfrm>
              <a:off x="3355" y="7132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6" name="Freeform 1142"/>
            <p:cNvSpPr>
              <a:spLocks/>
            </p:cNvSpPr>
            <p:nvPr/>
          </p:nvSpPr>
          <p:spPr bwMode="auto">
            <a:xfrm>
              <a:off x="3355" y="7257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7" name="Freeform 1143"/>
            <p:cNvSpPr>
              <a:spLocks/>
            </p:cNvSpPr>
            <p:nvPr/>
          </p:nvSpPr>
          <p:spPr bwMode="auto">
            <a:xfrm>
              <a:off x="3355" y="7384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8" name="Freeform 1144"/>
            <p:cNvSpPr>
              <a:spLocks/>
            </p:cNvSpPr>
            <p:nvPr/>
          </p:nvSpPr>
          <p:spPr bwMode="auto">
            <a:xfrm>
              <a:off x="3398" y="7384"/>
              <a:ext cx="41" cy="4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40" y="21"/>
                </a:cxn>
                <a:cxn ang="0">
                  <a:pos x="19" y="40"/>
                </a:cxn>
                <a:cxn ang="0">
                  <a:pos x="0" y="40"/>
                </a:cxn>
              </a:cxnLst>
              <a:rect l="0" t="0" r="r" b="b"/>
              <a:pathLst>
                <a:path w="41" h="41">
                  <a:moveTo>
                    <a:pt x="19" y="0"/>
                  </a:moveTo>
                  <a:lnTo>
                    <a:pt x="40" y="21"/>
                  </a:lnTo>
                  <a:lnTo>
                    <a:pt x="19" y="40"/>
                  </a:lnTo>
                  <a:lnTo>
                    <a:pt x="0" y="40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09" name="Freeform 1145"/>
            <p:cNvSpPr>
              <a:spLocks/>
            </p:cNvSpPr>
            <p:nvPr/>
          </p:nvSpPr>
          <p:spPr bwMode="auto">
            <a:xfrm>
              <a:off x="3355" y="7425"/>
              <a:ext cx="84" cy="4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21"/>
                </a:cxn>
                <a:cxn ang="0">
                  <a:pos x="62" y="43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62" y="0"/>
                  </a:moveTo>
                  <a:lnTo>
                    <a:pt x="83" y="21"/>
                  </a:lnTo>
                  <a:lnTo>
                    <a:pt x="62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0" name="Freeform 1146"/>
            <p:cNvSpPr>
              <a:spLocks/>
            </p:cNvSpPr>
            <p:nvPr/>
          </p:nvSpPr>
          <p:spPr bwMode="auto">
            <a:xfrm>
              <a:off x="4144" y="9721"/>
              <a:ext cx="1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1" name="Freeform 1147"/>
            <p:cNvSpPr>
              <a:spLocks/>
            </p:cNvSpPr>
            <p:nvPr/>
          </p:nvSpPr>
          <p:spPr bwMode="auto">
            <a:xfrm>
              <a:off x="4207" y="9721"/>
              <a:ext cx="62" cy="81"/>
            </a:xfrm>
            <a:custGeom>
              <a:avLst/>
              <a:gdLst/>
              <a:ahLst/>
              <a:cxnLst>
                <a:cxn ang="0">
                  <a:pos x="62" y="81"/>
                </a:cxn>
                <a:cxn ang="0">
                  <a:pos x="0" y="19"/>
                </a:cxn>
                <a:cxn ang="0">
                  <a:pos x="0" y="0"/>
                </a:cxn>
              </a:cxnLst>
              <a:rect l="0" t="0" r="r" b="b"/>
              <a:pathLst>
                <a:path w="62" h="81">
                  <a:moveTo>
                    <a:pt x="62" y="81"/>
                  </a:move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2" name="Freeform 1148"/>
            <p:cNvSpPr>
              <a:spLocks/>
            </p:cNvSpPr>
            <p:nvPr/>
          </p:nvSpPr>
          <p:spPr bwMode="auto">
            <a:xfrm>
              <a:off x="4144" y="9740"/>
              <a:ext cx="63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3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3" name="Freeform 1149"/>
            <p:cNvSpPr>
              <a:spLocks/>
            </p:cNvSpPr>
            <p:nvPr/>
          </p:nvSpPr>
          <p:spPr bwMode="auto">
            <a:xfrm>
              <a:off x="4144" y="9845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4" name="Freeform 1150"/>
            <p:cNvSpPr>
              <a:spLocks/>
            </p:cNvSpPr>
            <p:nvPr/>
          </p:nvSpPr>
          <p:spPr bwMode="auto">
            <a:xfrm>
              <a:off x="4248" y="9845"/>
              <a:ext cx="21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5" name="Freeform 1151"/>
            <p:cNvSpPr>
              <a:spLocks/>
            </p:cNvSpPr>
            <p:nvPr/>
          </p:nvSpPr>
          <p:spPr bwMode="auto">
            <a:xfrm>
              <a:off x="4228" y="9886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6" name="Freeform 1152"/>
            <p:cNvSpPr>
              <a:spLocks/>
            </p:cNvSpPr>
            <p:nvPr/>
          </p:nvSpPr>
          <p:spPr bwMode="auto">
            <a:xfrm>
              <a:off x="4144" y="9929"/>
              <a:ext cx="125" cy="4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9" y="0"/>
                </a:cxn>
                <a:cxn ang="0">
                  <a:pos x="0" y="21"/>
                </a:cxn>
                <a:cxn ang="0">
                  <a:pos x="19" y="40"/>
                </a:cxn>
              </a:cxnLst>
              <a:rect l="0" t="0" r="r" b="b"/>
              <a:pathLst>
                <a:path w="125" h="41">
                  <a:moveTo>
                    <a:pt x="124" y="0"/>
                  </a:moveTo>
                  <a:lnTo>
                    <a:pt x="19" y="0"/>
                  </a:lnTo>
                  <a:lnTo>
                    <a:pt x="0" y="21"/>
                  </a:lnTo>
                  <a:lnTo>
                    <a:pt x="19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7" name="Freeform 1153"/>
            <p:cNvSpPr>
              <a:spLocks/>
            </p:cNvSpPr>
            <p:nvPr/>
          </p:nvSpPr>
          <p:spPr bwMode="auto">
            <a:xfrm>
              <a:off x="4144" y="10013"/>
              <a:ext cx="84" cy="84"/>
            </a:xfrm>
            <a:custGeom>
              <a:avLst/>
              <a:gdLst/>
              <a:ahLst/>
              <a:cxnLst>
                <a:cxn ang="0">
                  <a:pos x="83" y="83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19" y="0"/>
                </a:cxn>
                <a:cxn ang="0">
                  <a:pos x="0" y="21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83" y="83"/>
                  </a:moveTo>
                  <a:lnTo>
                    <a:pt x="83" y="21"/>
                  </a:lnTo>
                  <a:lnTo>
                    <a:pt x="62" y="0"/>
                  </a:lnTo>
                  <a:lnTo>
                    <a:pt x="19" y="0"/>
                  </a:lnTo>
                  <a:lnTo>
                    <a:pt x="0" y="21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8" name="Freeform 1154"/>
            <p:cNvSpPr>
              <a:spLocks/>
            </p:cNvSpPr>
            <p:nvPr/>
          </p:nvSpPr>
          <p:spPr bwMode="auto">
            <a:xfrm>
              <a:off x="4144" y="10138"/>
              <a:ext cx="125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</a:cxnLst>
              <a:rect l="0" t="0" r="r" b="b"/>
              <a:pathLst>
                <a:path w="125">
                  <a:moveTo>
                    <a:pt x="0" y="0"/>
                  </a:moveTo>
                  <a:lnTo>
                    <a:pt x="12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19" name="Freeform 1155"/>
            <p:cNvSpPr>
              <a:spLocks/>
            </p:cNvSpPr>
            <p:nvPr/>
          </p:nvSpPr>
          <p:spPr bwMode="auto">
            <a:xfrm>
              <a:off x="4144" y="10138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83" y="43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83" y="43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0" name="Freeform 1156"/>
            <p:cNvSpPr>
              <a:spLocks/>
            </p:cNvSpPr>
            <p:nvPr/>
          </p:nvSpPr>
          <p:spPr bwMode="auto">
            <a:xfrm>
              <a:off x="4144" y="10265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2"/>
                </a:cxn>
                <a:cxn ang="0">
                  <a:pos x="62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19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40" y="62"/>
                  </a:lnTo>
                  <a:lnTo>
                    <a:pt x="62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2" y="0"/>
                  </a:lnTo>
                  <a:lnTo>
                    <a:pt x="19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1" name="Freeform 1157"/>
            <p:cNvSpPr>
              <a:spLocks/>
            </p:cNvSpPr>
            <p:nvPr/>
          </p:nvSpPr>
          <p:spPr bwMode="auto">
            <a:xfrm>
              <a:off x="4144" y="1039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2" name="Freeform 1158"/>
            <p:cNvSpPr>
              <a:spLocks/>
            </p:cNvSpPr>
            <p:nvPr/>
          </p:nvSpPr>
          <p:spPr bwMode="auto">
            <a:xfrm>
              <a:off x="4144" y="10390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83" y="43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0" y="83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83" y="43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3" name="Freeform 1159"/>
            <p:cNvSpPr>
              <a:spLocks/>
            </p:cNvSpPr>
            <p:nvPr/>
          </p:nvSpPr>
          <p:spPr bwMode="auto">
            <a:xfrm>
              <a:off x="4579" y="11853"/>
              <a:ext cx="62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4"/>
                </a:cxn>
                <a:cxn ang="0">
                  <a:pos x="62" y="21"/>
                </a:cxn>
              </a:cxnLst>
              <a:rect l="0" t="0" r="r" b="b"/>
              <a:pathLst>
                <a:path w="62" h="84">
                  <a:moveTo>
                    <a:pt x="0" y="0"/>
                  </a:moveTo>
                  <a:lnTo>
                    <a:pt x="0" y="64"/>
                  </a:lnTo>
                  <a:lnTo>
                    <a:pt x="21" y="83"/>
                  </a:lnTo>
                  <a:lnTo>
                    <a:pt x="40" y="83"/>
                  </a:lnTo>
                  <a:lnTo>
                    <a:pt x="62" y="64"/>
                  </a:lnTo>
                  <a:lnTo>
                    <a:pt x="62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4" name="Freeform 1160"/>
            <p:cNvSpPr>
              <a:spLocks/>
            </p:cNvSpPr>
            <p:nvPr/>
          </p:nvSpPr>
          <p:spPr bwMode="auto">
            <a:xfrm>
              <a:off x="4641" y="11853"/>
              <a:ext cx="62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4"/>
                  </a:moveTo>
                  <a:lnTo>
                    <a:pt x="21" y="83"/>
                  </a:lnTo>
                  <a:lnTo>
                    <a:pt x="43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5" name="Freeform 1161"/>
            <p:cNvSpPr>
              <a:spLocks/>
            </p:cNvSpPr>
            <p:nvPr/>
          </p:nvSpPr>
          <p:spPr bwMode="auto">
            <a:xfrm>
              <a:off x="4579" y="11875"/>
              <a:ext cx="124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4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6" name="Freeform 1162"/>
            <p:cNvSpPr>
              <a:spLocks/>
            </p:cNvSpPr>
            <p:nvPr/>
          </p:nvSpPr>
          <p:spPr bwMode="auto">
            <a:xfrm>
              <a:off x="4579" y="11980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19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7" name="Freeform 1163"/>
            <p:cNvSpPr>
              <a:spLocks/>
            </p:cNvSpPr>
            <p:nvPr/>
          </p:nvSpPr>
          <p:spPr bwMode="auto">
            <a:xfrm>
              <a:off x="4579" y="12105"/>
              <a:ext cx="84" cy="4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83" y="0"/>
                  </a:move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8" name="Freeform 1164"/>
            <p:cNvSpPr>
              <a:spLocks/>
            </p:cNvSpPr>
            <p:nvPr/>
          </p:nvSpPr>
          <p:spPr bwMode="auto">
            <a:xfrm>
              <a:off x="4535" y="12105"/>
              <a:ext cx="128" cy="84"/>
            </a:xfrm>
            <a:custGeom>
              <a:avLst/>
              <a:gdLst/>
              <a:ahLst/>
              <a:cxnLst>
                <a:cxn ang="0">
                  <a:pos x="127" y="83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28" h="84">
                  <a:moveTo>
                    <a:pt x="127" y="83"/>
                  </a:moveTo>
                  <a:lnTo>
                    <a:pt x="0" y="21"/>
                  </a:ln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29" name="Freeform 1165"/>
            <p:cNvSpPr>
              <a:spLocks/>
            </p:cNvSpPr>
            <p:nvPr/>
          </p:nvSpPr>
          <p:spPr bwMode="auto">
            <a:xfrm>
              <a:off x="4579" y="12357"/>
              <a:ext cx="62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2"/>
                </a:cxn>
                <a:cxn ang="0">
                  <a:pos x="62" y="21"/>
                </a:cxn>
              </a:cxnLst>
              <a:rect l="0" t="0" r="r" b="b"/>
              <a:pathLst>
                <a:path w="62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0" y="83"/>
                  </a:lnTo>
                  <a:lnTo>
                    <a:pt x="62" y="62"/>
                  </a:lnTo>
                  <a:lnTo>
                    <a:pt x="62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0" name="Freeform 1166"/>
            <p:cNvSpPr>
              <a:spLocks/>
            </p:cNvSpPr>
            <p:nvPr/>
          </p:nvSpPr>
          <p:spPr bwMode="auto">
            <a:xfrm>
              <a:off x="4641" y="12357"/>
              <a:ext cx="62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2"/>
                  </a:moveTo>
                  <a:lnTo>
                    <a:pt x="21" y="83"/>
                  </a:lnTo>
                  <a:lnTo>
                    <a:pt x="4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1" name="Freeform 1167"/>
            <p:cNvSpPr>
              <a:spLocks/>
            </p:cNvSpPr>
            <p:nvPr/>
          </p:nvSpPr>
          <p:spPr bwMode="auto">
            <a:xfrm>
              <a:off x="4579" y="12378"/>
              <a:ext cx="124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4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2" name="Freeform 1168"/>
            <p:cNvSpPr>
              <a:spLocks/>
            </p:cNvSpPr>
            <p:nvPr/>
          </p:nvSpPr>
          <p:spPr bwMode="auto">
            <a:xfrm>
              <a:off x="4579" y="12484"/>
              <a:ext cx="84" cy="8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2"/>
                </a:cxn>
                <a:cxn ang="0">
                  <a:pos x="62" y="81"/>
                </a:cxn>
                <a:cxn ang="0">
                  <a:pos x="83" y="62"/>
                </a:cxn>
                <a:cxn ang="0">
                  <a:pos x="83" y="19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19"/>
                </a:cxn>
                <a:cxn ang="0">
                  <a:pos x="0" y="62"/>
                </a:cxn>
              </a:cxnLst>
              <a:rect l="0" t="0" r="r" b="b"/>
              <a:pathLst>
                <a:path w="84" h="82">
                  <a:moveTo>
                    <a:pt x="40" y="0"/>
                  </a:moveTo>
                  <a:lnTo>
                    <a:pt x="40" y="62"/>
                  </a:lnTo>
                  <a:lnTo>
                    <a:pt x="62" y="81"/>
                  </a:lnTo>
                  <a:lnTo>
                    <a:pt x="83" y="62"/>
                  </a:lnTo>
                  <a:lnTo>
                    <a:pt x="83" y="19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3" name="Freeform 1169"/>
            <p:cNvSpPr>
              <a:spLocks/>
            </p:cNvSpPr>
            <p:nvPr/>
          </p:nvSpPr>
          <p:spPr bwMode="auto">
            <a:xfrm>
              <a:off x="4579" y="12609"/>
              <a:ext cx="84" cy="84"/>
            </a:xfrm>
            <a:custGeom>
              <a:avLst/>
              <a:gdLst/>
              <a:ahLst/>
              <a:cxnLst>
                <a:cxn ang="0">
                  <a:pos x="40" y="83"/>
                </a:cxn>
                <a:cxn ang="0">
                  <a:pos x="0" y="40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40"/>
                </a:cxn>
                <a:cxn ang="0">
                  <a:pos x="40" y="83"/>
                </a:cxn>
              </a:cxnLst>
              <a:rect l="0" t="0" r="r" b="b"/>
              <a:pathLst>
                <a:path w="84" h="84">
                  <a:moveTo>
                    <a:pt x="40" y="83"/>
                  </a:moveTo>
                  <a:lnTo>
                    <a:pt x="0" y="40"/>
                  </a:ln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40"/>
                  </a:lnTo>
                  <a:lnTo>
                    <a:pt x="40" y="8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4" name="Freeform 1170"/>
            <p:cNvSpPr>
              <a:spLocks/>
            </p:cNvSpPr>
            <p:nvPr/>
          </p:nvSpPr>
          <p:spPr bwMode="auto">
            <a:xfrm>
              <a:off x="4579" y="12693"/>
              <a:ext cx="124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4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5" name="Freeform 1171"/>
            <p:cNvSpPr>
              <a:spLocks/>
            </p:cNvSpPr>
            <p:nvPr/>
          </p:nvSpPr>
          <p:spPr bwMode="auto">
            <a:xfrm>
              <a:off x="4579" y="12733"/>
              <a:ext cx="124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4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4"/>
                </a:cxn>
                <a:cxn ang="0">
                  <a:pos x="62" y="0"/>
                </a:cxn>
              </a:cxnLst>
              <a:rect l="0" t="0" r="r" b="b"/>
              <a:pathLst>
                <a:path w="124" h="84">
                  <a:moveTo>
                    <a:pt x="0" y="0"/>
                  </a:moveTo>
                  <a:lnTo>
                    <a:pt x="124" y="0"/>
                  </a:lnTo>
                  <a:lnTo>
                    <a:pt x="124" y="64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4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6" name="Freeform 1172"/>
            <p:cNvSpPr>
              <a:spLocks/>
            </p:cNvSpPr>
            <p:nvPr/>
          </p:nvSpPr>
          <p:spPr bwMode="auto">
            <a:xfrm>
              <a:off x="4579" y="12755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7" name="Freeform 1173"/>
            <p:cNvSpPr>
              <a:spLocks/>
            </p:cNvSpPr>
            <p:nvPr/>
          </p:nvSpPr>
          <p:spPr bwMode="auto">
            <a:xfrm>
              <a:off x="4579" y="12861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8" name="Freeform 1174"/>
            <p:cNvSpPr>
              <a:spLocks/>
            </p:cNvSpPr>
            <p:nvPr/>
          </p:nvSpPr>
          <p:spPr bwMode="auto">
            <a:xfrm>
              <a:off x="4579" y="12985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39" name="Freeform 1175"/>
            <p:cNvSpPr>
              <a:spLocks/>
            </p:cNvSpPr>
            <p:nvPr/>
          </p:nvSpPr>
          <p:spPr bwMode="auto">
            <a:xfrm>
              <a:off x="4579" y="13112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0" name="Freeform 1176"/>
            <p:cNvSpPr>
              <a:spLocks/>
            </p:cNvSpPr>
            <p:nvPr/>
          </p:nvSpPr>
          <p:spPr bwMode="auto">
            <a:xfrm>
              <a:off x="4619" y="13112"/>
              <a:ext cx="44" cy="4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3" y="21"/>
                </a:cxn>
                <a:cxn ang="0">
                  <a:pos x="21" y="40"/>
                </a:cxn>
                <a:cxn ang="0">
                  <a:pos x="0" y="40"/>
                </a:cxn>
              </a:cxnLst>
              <a:rect l="0" t="0" r="r" b="b"/>
              <a:pathLst>
                <a:path w="44" h="41">
                  <a:moveTo>
                    <a:pt x="21" y="0"/>
                  </a:moveTo>
                  <a:lnTo>
                    <a:pt x="43" y="21"/>
                  </a:lnTo>
                  <a:lnTo>
                    <a:pt x="21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1" name="Freeform 1177"/>
            <p:cNvSpPr>
              <a:spLocks/>
            </p:cNvSpPr>
            <p:nvPr/>
          </p:nvSpPr>
          <p:spPr bwMode="auto">
            <a:xfrm>
              <a:off x="4579" y="13153"/>
              <a:ext cx="84" cy="4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21"/>
                </a:cxn>
                <a:cxn ang="0">
                  <a:pos x="62" y="43"/>
                </a:cxn>
                <a:cxn ang="0">
                  <a:pos x="0" y="43"/>
                </a:cxn>
              </a:cxnLst>
              <a:rect l="0" t="0" r="r" b="b"/>
              <a:pathLst>
                <a:path w="84" h="43">
                  <a:moveTo>
                    <a:pt x="62" y="0"/>
                  </a:moveTo>
                  <a:lnTo>
                    <a:pt x="83" y="21"/>
                  </a:lnTo>
                  <a:lnTo>
                    <a:pt x="62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2" name="Freeform 1178"/>
            <p:cNvSpPr>
              <a:spLocks/>
            </p:cNvSpPr>
            <p:nvPr/>
          </p:nvSpPr>
          <p:spPr bwMode="auto">
            <a:xfrm>
              <a:off x="7934" y="11369"/>
              <a:ext cx="128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  <a:cxn ang="0">
                  <a:pos x="43" y="40"/>
                </a:cxn>
                <a:cxn ang="0">
                  <a:pos x="127" y="83"/>
                </a:cxn>
                <a:cxn ang="0">
                  <a:pos x="0" y="83"/>
                </a:cxn>
              </a:cxnLst>
              <a:rect l="0" t="0" r="r" b="b"/>
              <a:pathLst>
                <a:path w="128" h="84">
                  <a:moveTo>
                    <a:pt x="0" y="0"/>
                  </a:moveTo>
                  <a:lnTo>
                    <a:pt x="127" y="0"/>
                  </a:lnTo>
                  <a:lnTo>
                    <a:pt x="43" y="40"/>
                  </a:lnTo>
                  <a:lnTo>
                    <a:pt x="127" y="83"/>
                  </a:ln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3" name="Freeform 1179"/>
            <p:cNvSpPr>
              <a:spLocks/>
            </p:cNvSpPr>
            <p:nvPr/>
          </p:nvSpPr>
          <p:spPr bwMode="auto">
            <a:xfrm>
              <a:off x="7934" y="11493"/>
              <a:ext cx="84" cy="63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43"/>
                </a:cxn>
                <a:cxn ang="0">
                  <a:pos x="64" y="62"/>
                </a:cxn>
                <a:cxn ang="0">
                  <a:pos x="21" y="62"/>
                </a:cxn>
                <a:cxn ang="0">
                  <a:pos x="0" y="43"/>
                </a:cxn>
              </a:cxnLst>
              <a:rect l="0" t="0" r="r" b="b"/>
              <a:pathLst>
                <a:path w="84" h="63">
                  <a:moveTo>
                    <a:pt x="0" y="43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43"/>
                  </a:lnTo>
                  <a:lnTo>
                    <a:pt x="64" y="62"/>
                  </a:lnTo>
                  <a:lnTo>
                    <a:pt x="21" y="62"/>
                  </a:lnTo>
                  <a:lnTo>
                    <a:pt x="0" y="4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4" name="Freeform 1180"/>
            <p:cNvSpPr>
              <a:spLocks/>
            </p:cNvSpPr>
            <p:nvPr/>
          </p:nvSpPr>
          <p:spPr bwMode="auto">
            <a:xfrm>
              <a:off x="7934" y="11556"/>
              <a:ext cx="22" cy="2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22" h="21">
                  <a:moveTo>
                    <a:pt x="21" y="0"/>
                  </a:move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5" name="Freeform 1181"/>
            <p:cNvSpPr>
              <a:spLocks/>
            </p:cNvSpPr>
            <p:nvPr/>
          </p:nvSpPr>
          <p:spPr bwMode="auto">
            <a:xfrm>
              <a:off x="7934" y="11620"/>
              <a:ext cx="84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3" y="62"/>
                </a:cxn>
                <a:cxn ang="0">
                  <a:pos x="43" y="19"/>
                </a:cxn>
                <a:cxn ang="0">
                  <a:pos x="64" y="0"/>
                </a:cxn>
                <a:cxn ang="0">
                  <a:pos x="83" y="19"/>
                </a:cxn>
                <a:cxn ang="0">
                  <a:pos x="83" y="83"/>
                </a:cxn>
              </a:cxnLst>
              <a:rect l="0" t="0" r="r" b="b"/>
              <a:pathLst>
                <a:path w="84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3" y="62"/>
                  </a:lnTo>
                  <a:lnTo>
                    <a:pt x="43" y="19"/>
                  </a:lnTo>
                  <a:lnTo>
                    <a:pt x="64" y="0"/>
                  </a:lnTo>
                  <a:lnTo>
                    <a:pt x="83" y="19"/>
                  </a:lnTo>
                  <a:lnTo>
                    <a:pt x="83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6" name="Freeform 1182"/>
            <p:cNvSpPr>
              <a:spLocks/>
            </p:cNvSpPr>
            <p:nvPr/>
          </p:nvSpPr>
          <p:spPr bwMode="auto">
            <a:xfrm>
              <a:off x="8018" y="11745"/>
              <a:ext cx="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"/>
                </a:cxn>
              </a:cxnLst>
              <a:rect l="0" t="0" r="r" b="b"/>
              <a:pathLst>
                <a:path h="84">
                  <a:moveTo>
                    <a:pt x="0" y="0"/>
                  </a:moveTo>
                  <a:lnTo>
                    <a:pt x="0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7" name="Freeform 1183"/>
            <p:cNvSpPr>
              <a:spLocks/>
            </p:cNvSpPr>
            <p:nvPr/>
          </p:nvSpPr>
          <p:spPr bwMode="auto">
            <a:xfrm>
              <a:off x="7934" y="11786"/>
              <a:ext cx="128" cy="43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21" y="43"/>
                </a:cxn>
              </a:cxnLst>
              <a:rect l="0" t="0" r="r" b="b"/>
              <a:pathLst>
                <a:path w="128" h="43">
                  <a:moveTo>
                    <a:pt x="127" y="0"/>
                  </a:moveTo>
                  <a:lnTo>
                    <a:pt x="21" y="0"/>
                  </a:lnTo>
                  <a:lnTo>
                    <a:pt x="0" y="21"/>
                  </a:lnTo>
                  <a:lnTo>
                    <a:pt x="21" y="43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8" name="Freeform 1184"/>
            <p:cNvSpPr>
              <a:spLocks/>
            </p:cNvSpPr>
            <p:nvPr/>
          </p:nvSpPr>
          <p:spPr bwMode="auto">
            <a:xfrm>
              <a:off x="7934" y="11870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64"/>
                </a:cxn>
                <a:cxn ang="0">
                  <a:pos x="64" y="83"/>
                </a:cxn>
                <a:cxn ang="0">
                  <a:pos x="83" y="64"/>
                </a:cxn>
                <a:cxn ang="0">
                  <a:pos x="83" y="21"/>
                </a:cxn>
                <a:cxn ang="0">
                  <a:pos x="64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43" y="64"/>
                  </a:lnTo>
                  <a:lnTo>
                    <a:pt x="64" y="83"/>
                  </a:lnTo>
                  <a:lnTo>
                    <a:pt x="83" y="64"/>
                  </a:lnTo>
                  <a:lnTo>
                    <a:pt x="83" y="21"/>
                  </a:lnTo>
                  <a:lnTo>
                    <a:pt x="64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4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49" name="Freeform 1185"/>
            <p:cNvSpPr>
              <a:spLocks/>
            </p:cNvSpPr>
            <p:nvPr/>
          </p:nvSpPr>
          <p:spPr bwMode="auto">
            <a:xfrm>
              <a:off x="7934" y="11997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0" name="Freeform 1186"/>
            <p:cNvSpPr>
              <a:spLocks/>
            </p:cNvSpPr>
            <p:nvPr/>
          </p:nvSpPr>
          <p:spPr bwMode="auto">
            <a:xfrm>
              <a:off x="7978" y="11997"/>
              <a:ext cx="4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  <a:cxn ang="0">
                  <a:pos x="40" y="62"/>
                </a:cxn>
                <a:cxn ang="0">
                  <a:pos x="21" y="83"/>
                </a:cxn>
              </a:cxnLst>
              <a:rect l="0" t="0" r="r" b="b"/>
              <a:pathLst>
                <a:path w="40" h="84">
                  <a:moveTo>
                    <a:pt x="0" y="0"/>
                  </a:moveTo>
                  <a:lnTo>
                    <a:pt x="40" y="40"/>
                  </a:lnTo>
                  <a:lnTo>
                    <a:pt x="40" y="62"/>
                  </a:lnTo>
                  <a:lnTo>
                    <a:pt x="21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1" name="Freeform 1187"/>
            <p:cNvSpPr>
              <a:spLocks/>
            </p:cNvSpPr>
            <p:nvPr/>
          </p:nvSpPr>
          <p:spPr bwMode="auto">
            <a:xfrm>
              <a:off x="7726" y="11369"/>
              <a:ext cx="62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0" y="83"/>
                </a:cxn>
                <a:cxn ang="0">
                  <a:pos x="62" y="62"/>
                </a:cxn>
                <a:cxn ang="0">
                  <a:pos x="62" y="19"/>
                </a:cxn>
              </a:cxnLst>
              <a:rect l="0" t="0" r="r" b="b"/>
              <a:pathLst>
                <a:path w="62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0" y="83"/>
                  </a:lnTo>
                  <a:lnTo>
                    <a:pt x="62" y="62"/>
                  </a:lnTo>
                  <a:lnTo>
                    <a:pt x="62" y="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2" name="Freeform 1188"/>
            <p:cNvSpPr>
              <a:spLocks/>
            </p:cNvSpPr>
            <p:nvPr/>
          </p:nvSpPr>
          <p:spPr bwMode="auto">
            <a:xfrm>
              <a:off x="7788" y="11369"/>
              <a:ext cx="62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62" h="84">
                  <a:moveTo>
                    <a:pt x="0" y="62"/>
                  </a:moveTo>
                  <a:lnTo>
                    <a:pt x="21" y="83"/>
                  </a:lnTo>
                  <a:lnTo>
                    <a:pt x="4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3" name="Freeform 1189"/>
            <p:cNvSpPr>
              <a:spLocks/>
            </p:cNvSpPr>
            <p:nvPr/>
          </p:nvSpPr>
          <p:spPr bwMode="auto">
            <a:xfrm>
              <a:off x="7726" y="11388"/>
              <a:ext cx="124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4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4" name="Freeform 1190"/>
            <p:cNvSpPr>
              <a:spLocks/>
            </p:cNvSpPr>
            <p:nvPr/>
          </p:nvSpPr>
          <p:spPr bwMode="auto">
            <a:xfrm>
              <a:off x="7726" y="11493"/>
              <a:ext cx="84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62"/>
                </a:cxn>
                <a:cxn ang="0">
                  <a:pos x="62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0" y="0"/>
                  </a:moveTo>
                  <a:lnTo>
                    <a:pt x="40" y="62"/>
                  </a:lnTo>
                  <a:lnTo>
                    <a:pt x="62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2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5" name="Freeform 1191"/>
            <p:cNvSpPr>
              <a:spLocks/>
            </p:cNvSpPr>
            <p:nvPr/>
          </p:nvSpPr>
          <p:spPr bwMode="auto">
            <a:xfrm>
              <a:off x="7726" y="11620"/>
              <a:ext cx="84" cy="84"/>
            </a:xfrm>
            <a:custGeom>
              <a:avLst/>
              <a:gdLst/>
              <a:ahLst/>
              <a:cxnLst>
                <a:cxn ang="0">
                  <a:pos x="40" y="83"/>
                </a:cxn>
                <a:cxn ang="0">
                  <a:pos x="0" y="40"/>
                </a:cxn>
                <a:cxn ang="0">
                  <a:pos x="0" y="19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19"/>
                </a:cxn>
                <a:cxn ang="0">
                  <a:pos x="83" y="40"/>
                </a:cxn>
                <a:cxn ang="0">
                  <a:pos x="40" y="83"/>
                </a:cxn>
              </a:cxnLst>
              <a:rect l="0" t="0" r="r" b="b"/>
              <a:pathLst>
                <a:path w="84" h="84">
                  <a:moveTo>
                    <a:pt x="40" y="83"/>
                  </a:moveTo>
                  <a:lnTo>
                    <a:pt x="0" y="40"/>
                  </a:lnTo>
                  <a:lnTo>
                    <a:pt x="0" y="19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19"/>
                  </a:lnTo>
                  <a:lnTo>
                    <a:pt x="83" y="40"/>
                  </a:lnTo>
                  <a:lnTo>
                    <a:pt x="40" y="83"/>
                  </a:lnTo>
                  <a:close/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6" name="Freeform 1192"/>
            <p:cNvSpPr>
              <a:spLocks/>
            </p:cNvSpPr>
            <p:nvPr/>
          </p:nvSpPr>
          <p:spPr bwMode="auto">
            <a:xfrm>
              <a:off x="7726" y="11704"/>
              <a:ext cx="124" cy="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0"/>
                </a:cxn>
              </a:cxnLst>
              <a:rect l="0" t="0" r="r" b="b"/>
              <a:pathLst>
                <a:path w="124">
                  <a:moveTo>
                    <a:pt x="124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7" name="Freeform 1193"/>
            <p:cNvSpPr>
              <a:spLocks/>
            </p:cNvSpPr>
            <p:nvPr/>
          </p:nvSpPr>
          <p:spPr bwMode="auto">
            <a:xfrm>
              <a:off x="7726" y="11745"/>
              <a:ext cx="124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0"/>
                </a:cxn>
                <a:cxn ang="0">
                  <a:pos x="124" y="62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124" h="84">
                  <a:moveTo>
                    <a:pt x="0" y="0"/>
                  </a:moveTo>
                  <a:lnTo>
                    <a:pt x="124" y="0"/>
                  </a:lnTo>
                  <a:lnTo>
                    <a:pt x="124" y="62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8" name="Freeform 1194"/>
            <p:cNvSpPr>
              <a:spLocks/>
            </p:cNvSpPr>
            <p:nvPr/>
          </p:nvSpPr>
          <p:spPr bwMode="auto">
            <a:xfrm>
              <a:off x="7726" y="11767"/>
              <a:ext cx="62" cy="6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62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59" name="Freeform 1195"/>
            <p:cNvSpPr>
              <a:spLocks/>
            </p:cNvSpPr>
            <p:nvPr/>
          </p:nvSpPr>
          <p:spPr bwMode="auto">
            <a:xfrm>
              <a:off x="7726" y="11870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0" name="Freeform 1196"/>
            <p:cNvSpPr>
              <a:spLocks/>
            </p:cNvSpPr>
            <p:nvPr/>
          </p:nvSpPr>
          <p:spPr bwMode="auto">
            <a:xfrm>
              <a:off x="7726" y="11997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2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2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2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1" name="Freeform 1197"/>
            <p:cNvSpPr>
              <a:spLocks/>
            </p:cNvSpPr>
            <p:nvPr/>
          </p:nvSpPr>
          <p:spPr bwMode="auto">
            <a:xfrm>
              <a:off x="7726" y="12122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2" name="Freeform 1198"/>
            <p:cNvSpPr>
              <a:spLocks/>
            </p:cNvSpPr>
            <p:nvPr/>
          </p:nvSpPr>
          <p:spPr bwMode="auto">
            <a:xfrm>
              <a:off x="7767" y="12122"/>
              <a:ext cx="43" cy="4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3" y="21"/>
                </a:cxn>
                <a:cxn ang="0">
                  <a:pos x="21" y="43"/>
                </a:cxn>
                <a:cxn ang="0">
                  <a:pos x="0" y="43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lnTo>
                    <a:pt x="43" y="21"/>
                  </a:lnTo>
                  <a:lnTo>
                    <a:pt x="21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3" name="Freeform 1199"/>
            <p:cNvSpPr>
              <a:spLocks/>
            </p:cNvSpPr>
            <p:nvPr/>
          </p:nvSpPr>
          <p:spPr bwMode="auto">
            <a:xfrm>
              <a:off x="7726" y="12165"/>
              <a:ext cx="84" cy="41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83" y="21"/>
                </a:cxn>
                <a:cxn ang="0">
                  <a:pos x="62" y="40"/>
                </a:cxn>
                <a:cxn ang="0">
                  <a:pos x="0" y="40"/>
                </a:cxn>
              </a:cxnLst>
              <a:rect l="0" t="0" r="r" b="b"/>
              <a:pathLst>
                <a:path w="84" h="41">
                  <a:moveTo>
                    <a:pt x="62" y="0"/>
                  </a:moveTo>
                  <a:lnTo>
                    <a:pt x="83" y="21"/>
                  </a:lnTo>
                  <a:lnTo>
                    <a:pt x="62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4" name="Freeform 1200"/>
            <p:cNvSpPr>
              <a:spLocks/>
            </p:cNvSpPr>
            <p:nvPr/>
          </p:nvSpPr>
          <p:spPr bwMode="auto">
            <a:xfrm>
              <a:off x="7224" y="7749"/>
              <a:ext cx="128" cy="84"/>
            </a:xfrm>
            <a:custGeom>
              <a:avLst/>
              <a:gdLst/>
              <a:ahLst/>
              <a:cxnLst>
                <a:cxn ang="0">
                  <a:pos x="64" y="62"/>
                </a:cxn>
                <a:cxn ang="0">
                  <a:pos x="64" y="83"/>
                </a:cxn>
                <a:cxn ang="0">
                  <a:pos x="0" y="83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105" y="0"/>
                </a:cxn>
                <a:cxn ang="0">
                  <a:pos x="127" y="21"/>
                </a:cxn>
                <a:cxn ang="0">
                  <a:pos x="127" y="83"/>
                </a:cxn>
              </a:cxnLst>
              <a:rect l="0" t="0" r="r" b="b"/>
              <a:pathLst>
                <a:path w="128" h="84">
                  <a:moveTo>
                    <a:pt x="64" y="62"/>
                  </a:moveTo>
                  <a:lnTo>
                    <a:pt x="64" y="83"/>
                  </a:lnTo>
                  <a:lnTo>
                    <a:pt x="0" y="83"/>
                  </a:lnTo>
                  <a:lnTo>
                    <a:pt x="0" y="21"/>
                  </a:lnTo>
                  <a:lnTo>
                    <a:pt x="21" y="0"/>
                  </a:lnTo>
                  <a:lnTo>
                    <a:pt x="105" y="0"/>
                  </a:lnTo>
                  <a:lnTo>
                    <a:pt x="127" y="21"/>
                  </a:lnTo>
                  <a:lnTo>
                    <a:pt x="127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5" name="Freeform 1201"/>
            <p:cNvSpPr>
              <a:spLocks/>
            </p:cNvSpPr>
            <p:nvPr/>
          </p:nvSpPr>
          <p:spPr bwMode="auto">
            <a:xfrm>
              <a:off x="7224" y="7874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6" name="Freeform 1202"/>
            <p:cNvSpPr>
              <a:spLocks/>
            </p:cNvSpPr>
            <p:nvPr/>
          </p:nvSpPr>
          <p:spPr bwMode="auto">
            <a:xfrm>
              <a:off x="7330" y="7874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2">
                  <a:moveTo>
                    <a:pt x="0" y="0"/>
                  </a:moveTo>
                  <a:lnTo>
                    <a:pt x="21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7" name="Freeform 1203"/>
            <p:cNvSpPr>
              <a:spLocks/>
            </p:cNvSpPr>
            <p:nvPr/>
          </p:nvSpPr>
          <p:spPr bwMode="auto">
            <a:xfrm>
              <a:off x="7224" y="7917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8" name="Freeform 1204"/>
            <p:cNvSpPr>
              <a:spLocks/>
            </p:cNvSpPr>
            <p:nvPr/>
          </p:nvSpPr>
          <p:spPr bwMode="auto">
            <a:xfrm>
              <a:off x="7268" y="7917"/>
              <a:ext cx="40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0"/>
                </a:cxn>
                <a:cxn ang="0">
                  <a:pos x="40" y="62"/>
                </a:cxn>
                <a:cxn ang="0">
                  <a:pos x="21" y="83"/>
                </a:cxn>
              </a:cxnLst>
              <a:rect l="0" t="0" r="r" b="b"/>
              <a:pathLst>
                <a:path w="40" h="84">
                  <a:moveTo>
                    <a:pt x="0" y="0"/>
                  </a:moveTo>
                  <a:lnTo>
                    <a:pt x="40" y="40"/>
                  </a:lnTo>
                  <a:lnTo>
                    <a:pt x="40" y="62"/>
                  </a:lnTo>
                  <a:lnTo>
                    <a:pt x="21" y="8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69" name="Freeform 1205"/>
            <p:cNvSpPr>
              <a:spLocks/>
            </p:cNvSpPr>
            <p:nvPr/>
          </p:nvSpPr>
          <p:spPr bwMode="auto">
            <a:xfrm>
              <a:off x="7224" y="8042"/>
              <a:ext cx="128" cy="21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21" y="0"/>
                </a:cxn>
                <a:cxn ang="0">
                  <a:pos x="0" y="21"/>
                </a:cxn>
              </a:cxnLst>
              <a:rect l="0" t="0" r="r" b="b"/>
              <a:pathLst>
                <a:path w="128" h="21">
                  <a:moveTo>
                    <a:pt x="127" y="0"/>
                  </a:moveTo>
                  <a:lnTo>
                    <a:pt x="21" y="0"/>
                  </a:lnTo>
                  <a:lnTo>
                    <a:pt x="0" y="21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0" name="Freeform 1206"/>
            <p:cNvSpPr>
              <a:spLocks/>
            </p:cNvSpPr>
            <p:nvPr/>
          </p:nvSpPr>
          <p:spPr bwMode="auto">
            <a:xfrm>
              <a:off x="7224" y="8106"/>
              <a:ext cx="65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2"/>
                </a:cxn>
                <a:cxn ang="0">
                  <a:pos x="21" y="83"/>
                </a:cxn>
                <a:cxn ang="0">
                  <a:pos x="43" y="83"/>
                </a:cxn>
                <a:cxn ang="0">
                  <a:pos x="64" y="62"/>
                </a:cxn>
                <a:cxn ang="0">
                  <a:pos x="64" y="19"/>
                </a:cxn>
              </a:cxnLst>
              <a:rect l="0" t="0" r="r" b="b"/>
              <a:pathLst>
                <a:path w="65" h="84">
                  <a:moveTo>
                    <a:pt x="0" y="0"/>
                  </a:moveTo>
                  <a:lnTo>
                    <a:pt x="0" y="62"/>
                  </a:lnTo>
                  <a:lnTo>
                    <a:pt x="21" y="83"/>
                  </a:lnTo>
                  <a:lnTo>
                    <a:pt x="43" y="83"/>
                  </a:lnTo>
                  <a:lnTo>
                    <a:pt x="64" y="62"/>
                  </a:lnTo>
                  <a:lnTo>
                    <a:pt x="64" y="19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1" name="Freeform 1207"/>
            <p:cNvSpPr>
              <a:spLocks/>
            </p:cNvSpPr>
            <p:nvPr/>
          </p:nvSpPr>
          <p:spPr bwMode="auto">
            <a:xfrm>
              <a:off x="7289" y="8106"/>
              <a:ext cx="63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19" y="83"/>
                </a:cxn>
                <a:cxn ang="0">
                  <a:pos x="40" y="83"/>
                </a:cxn>
                <a:cxn ang="0">
                  <a:pos x="62" y="62"/>
                </a:cxn>
                <a:cxn ang="0">
                  <a:pos x="62" y="0"/>
                </a:cxn>
              </a:cxnLst>
              <a:rect l="0" t="0" r="r" b="b"/>
              <a:pathLst>
                <a:path w="63" h="84">
                  <a:moveTo>
                    <a:pt x="0" y="62"/>
                  </a:moveTo>
                  <a:lnTo>
                    <a:pt x="19" y="83"/>
                  </a:lnTo>
                  <a:lnTo>
                    <a:pt x="40" y="83"/>
                  </a:lnTo>
                  <a:lnTo>
                    <a:pt x="62" y="62"/>
                  </a:lnTo>
                  <a:lnTo>
                    <a:pt x="62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2" name="Freeform 1208"/>
            <p:cNvSpPr>
              <a:spLocks/>
            </p:cNvSpPr>
            <p:nvPr/>
          </p:nvSpPr>
          <p:spPr bwMode="auto">
            <a:xfrm>
              <a:off x="7224" y="8125"/>
              <a:ext cx="128" cy="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</a:cxnLst>
              <a:rect l="0" t="0" r="r" b="b"/>
              <a:pathLst>
                <a:path w="128">
                  <a:moveTo>
                    <a:pt x="12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3" name="Freeform 1209"/>
            <p:cNvSpPr>
              <a:spLocks/>
            </p:cNvSpPr>
            <p:nvPr/>
          </p:nvSpPr>
          <p:spPr bwMode="auto">
            <a:xfrm>
              <a:off x="7224" y="8231"/>
              <a:ext cx="84" cy="8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62"/>
                </a:cxn>
                <a:cxn ang="0">
                  <a:pos x="64" y="83"/>
                </a:cxn>
                <a:cxn ang="0">
                  <a:pos x="83" y="62"/>
                </a:cxn>
                <a:cxn ang="0">
                  <a:pos x="83" y="21"/>
                </a:cxn>
                <a:cxn ang="0">
                  <a:pos x="64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43" y="0"/>
                  </a:moveTo>
                  <a:lnTo>
                    <a:pt x="43" y="62"/>
                  </a:lnTo>
                  <a:lnTo>
                    <a:pt x="64" y="83"/>
                  </a:lnTo>
                  <a:lnTo>
                    <a:pt x="83" y="62"/>
                  </a:lnTo>
                  <a:lnTo>
                    <a:pt x="83" y="21"/>
                  </a:lnTo>
                  <a:lnTo>
                    <a:pt x="64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62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4" name="Freeform 1210"/>
            <p:cNvSpPr>
              <a:spLocks/>
            </p:cNvSpPr>
            <p:nvPr/>
          </p:nvSpPr>
          <p:spPr bwMode="auto">
            <a:xfrm>
              <a:off x="7224" y="8356"/>
              <a:ext cx="84" cy="84"/>
            </a:xfrm>
            <a:custGeom>
              <a:avLst/>
              <a:gdLst/>
              <a:ahLst/>
              <a:cxnLst>
                <a:cxn ang="0">
                  <a:pos x="43" y="83"/>
                </a:cxn>
                <a:cxn ang="0">
                  <a:pos x="0" y="43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43"/>
                </a:cxn>
                <a:cxn ang="0">
                  <a:pos x="43" y="83"/>
                </a:cxn>
              </a:cxnLst>
              <a:rect l="0" t="0" r="r" b="b"/>
              <a:pathLst>
                <a:path w="84" h="84">
                  <a:moveTo>
                    <a:pt x="43" y="83"/>
                  </a:moveTo>
                  <a:lnTo>
                    <a:pt x="0" y="43"/>
                  </a:ln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43"/>
                  </a:lnTo>
                  <a:lnTo>
                    <a:pt x="43" y="83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5" name="Freeform 1211"/>
            <p:cNvSpPr>
              <a:spLocks/>
            </p:cNvSpPr>
            <p:nvPr/>
          </p:nvSpPr>
          <p:spPr bwMode="auto">
            <a:xfrm>
              <a:off x="7224" y="8440"/>
              <a:ext cx="128" cy="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0"/>
                </a:cxn>
              </a:cxnLst>
              <a:rect l="0" t="0" r="r" b="b"/>
              <a:pathLst>
                <a:path w="128">
                  <a:moveTo>
                    <a:pt x="127" y="0"/>
                  </a:moveTo>
                  <a:lnTo>
                    <a:pt x="0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6" name="Freeform 1212"/>
            <p:cNvSpPr>
              <a:spLocks/>
            </p:cNvSpPr>
            <p:nvPr/>
          </p:nvSpPr>
          <p:spPr bwMode="auto">
            <a:xfrm>
              <a:off x="7224" y="8483"/>
              <a:ext cx="128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7" y="0"/>
                </a:cxn>
                <a:cxn ang="0">
                  <a:pos x="127" y="62"/>
                </a:cxn>
                <a:cxn ang="0">
                  <a:pos x="105" y="83"/>
                </a:cxn>
                <a:cxn ang="0">
                  <a:pos x="83" y="83"/>
                </a:cxn>
                <a:cxn ang="0">
                  <a:pos x="64" y="62"/>
                </a:cxn>
                <a:cxn ang="0">
                  <a:pos x="64" y="0"/>
                </a:cxn>
              </a:cxnLst>
              <a:rect l="0" t="0" r="r" b="b"/>
              <a:pathLst>
                <a:path w="128" h="84">
                  <a:moveTo>
                    <a:pt x="0" y="0"/>
                  </a:moveTo>
                  <a:lnTo>
                    <a:pt x="127" y="0"/>
                  </a:lnTo>
                  <a:lnTo>
                    <a:pt x="127" y="62"/>
                  </a:lnTo>
                  <a:lnTo>
                    <a:pt x="105" y="83"/>
                  </a:lnTo>
                  <a:lnTo>
                    <a:pt x="83" y="83"/>
                  </a:lnTo>
                  <a:lnTo>
                    <a:pt x="64" y="62"/>
                  </a:lnTo>
                  <a:lnTo>
                    <a:pt x="64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7" name="Freeform 1213"/>
            <p:cNvSpPr>
              <a:spLocks/>
            </p:cNvSpPr>
            <p:nvPr/>
          </p:nvSpPr>
          <p:spPr bwMode="auto">
            <a:xfrm>
              <a:off x="7224" y="8504"/>
              <a:ext cx="65" cy="6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0" y="62"/>
                </a:cxn>
              </a:cxnLst>
              <a:rect l="0" t="0" r="r" b="b"/>
              <a:pathLst>
                <a:path w="65" h="63">
                  <a:moveTo>
                    <a:pt x="64" y="0"/>
                  </a:moveTo>
                  <a:lnTo>
                    <a:pt x="0" y="62"/>
                  </a:lnTo>
                </a:path>
              </a:pathLst>
            </a:custGeom>
            <a:noFill/>
            <a:ln w="914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8" name="Freeform 1214"/>
            <p:cNvSpPr>
              <a:spLocks/>
            </p:cNvSpPr>
            <p:nvPr/>
          </p:nvSpPr>
          <p:spPr bwMode="auto">
            <a:xfrm>
              <a:off x="7224" y="8608"/>
              <a:ext cx="84" cy="8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4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4"/>
                </a:cxn>
              </a:cxnLst>
              <a:rect l="0" t="0" r="r" b="b"/>
              <a:pathLst>
                <a:path w="84" h="84">
                  <a:moveTo>
                    <a:pt x="0" y="64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4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79" name="Freeform 1215"/>
            <p:cNvSpPr>
              <a:spLocks/>
            </p:cNvSpPr>
            <p:nvPr/>
          </p:nvSpPr>
          <p:spPr bwMode="auto">
            <a:xfrm>
              <a:off x="7224" y="8735"/>
              <a:ext cx="84" cy="84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0" y="21"/>
                </a:cxn>
                <a:cxn ang="0">
                  <a:pos x="21" y="0"/>
                </a:cxn>
                <a:cxn ang="0">
                  <a:pos x="64" y="0"/>
                </a:cxn>
                <a:cxn ang="0">
                  <a:pos x="83" y="21"/>
                </a:cxn>
                <a:cxn ang="0">
                  <a:pos x="83" y="62"/>
                </a:cxn>
                <a:cxn ang="0">
                  <a:pos x="64" y="83"/>
                </a:cxn>
                <a:cxn ang="0">
                  <a:pos x="21" y="83"/>
                </a:cxn>
                <a:cxn ang="0">
                  <a:pos x="0" y="62"/>
                </a:cxn>
              </a:cxnLst>
              <a:rect l="0" t="0" r="r" b="b"/>
              <a:pathLst>
                <a:path w="84" h="84">
                  <a:moveTo>
                    <a:pt x="0" y="62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64" y="0"/>
                  </a:lnTo>
                  <a:lnTo>
                    <a:pt x="83" y="21"/>
                  </a:lnTo>
                  <a:lnTo>
                    <a:pt x="83" y="62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80" name="Freeform 1216"/>
            <p:cNvSpPr>
              <a:spLocks/>
            </p:cNvSpPr>
            <p:nvPr/>
          </p:nvSpPr>
          <p:spPr bwMode="auto">
            <a:xfrm>
              <a:off x="7224" y="8860"/>
              <a:ext cx="8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83" y="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81" name="Freeform 1217"/>
            <p:cNvSpPr>
              <a:spLocks/>
            </p:cNvSpPr>
            <p:nvPr/>
          </p:nvSpPr>
          <p:spPr bwMode="auto">
            <a:xfrm>
              <a:off x="7268" y="8860"/>
              <a:ext cx="40" cy="4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0" y="21"/>
                </a:cxn>
                <a:cxn ang="0">
                  <a:pos x="21" y="43"/>
                </a:cxn>
                <a:cxn ang="0">
                  <a:pos x="0" y="43"/>
                </a:cxn>
              </a:cxnLst>
              <a:rect l="0" t="0" r="r" b="b"/>
              <a:pathLst>
                <a:path w="40" h="43">
                  <a:moveTo>
                    <a:pt x="21" y="0"/>
                  </a:moveTo>
                  <a:lnTo>
                    <a:pt x="40" y="21"/>
                  </a:lnTo>
                  <a:lnTo>
                    <a:pt x="21" y="43"/>
                  </a:lnTo>
                  <a:lnTo>
                    <a:pt x="0" y="43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63682" name="Freeform 1218"/>
            <p:cNvSpPr>
              <a:spLocks/>
            </p:cNvSpPr>
            <p:nvPr/>
          </p:nvSpPr>
          <p:spPr bwMode="auto">
            <a:xfrm>
              <a:off x="7224" y="8903"/>
              <a:ext cx="84" cy="4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83" y="21"/>
                </a:cxn>
                <a:cxn ang="0">
                  <a:pos x="64" y="40"/>
                </a:cxn>
                <a:cxn ang="0">
                  <a:pos x="0" y="40"/>
                </a:cxn>
              </a:cxnLst>
              <a:rect l="0" t="0" r="r" b="b"/>
              <a:pathLst>
                <a:path w="84" h="40">
                  <a:moveTo>
                    <a:pt x="64" y="0"/>
                  </a:moveTo>
                  <a:lnTo>
                    <a:pt x="83" y="21"/>
                  </a:lnTo>
                  <a:lnTo>
                    <a:pt x="64" y="40"/>
                  </a:lnTo>
                  <a:lnTo>
                    <a:pt x="0" y="40"/>
                  </a:lnTo>
                </a:path>
              </a:pathLst>
            </a:custGeom>
            <a:noFill/>
            <a:ln w="9144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</p:grpSp>
      <p:sp>
        <p:nvSpPr>
          <p:cNvPr id="2438" name="مربع نص 2437"/>
          <p:cNvSpPr txBox="1"/>
          <p:nvPr/>
        </p:nvSpPr>
        <p:spPr>
          <a:xfrm>
            <a:off x="6164150" y="2928934"/>
            <a:ext cx="162256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=2678.64 w</a:t>
            </a:r>
          </a:p>
          <a:p>
            <a:pPr algn="l" rt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1004.08 w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39" name="مربع نص 2438"/>
          <p:cNvSpPr txBox="1"/>
          <p:nvPr/>
        </p:nvSpPr>
        <p:spPr>
          <a:xfrm>
            <a:off x="6521340" y="5214950"/>
            <a:ext cx="162255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=2532.94 w</a:t>
            </a:r>
          </a:p>
          <a:p>
            <a:pPr algn="l" rt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1095.36w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0" name="مربع نص 2439"/>
          <p:cNvSpPr txBox="1"/>
          <p:nvPr/>
        </p:nvSpPr>
        <p:spPr>
          <a:xfrm>
            <a:off x="3786182" y="3286124"/>
            <a:ext cx="162255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=1843.05 w</a:t>
            </a:r>
          </a:p>
          <a:p>
            <a:pPr algn="l" rt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1082.32w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1" name="مربع نص 2440"/>
          <p:cNvSpPr txBox="1"/>
          <p:nvPr/>
        </p:nvSpPr>
        <p:spPr>
          <a:xfrm>
            <a:off x="2714612" y="4929198"/>
            <a:ext cx="1571263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=5834.51w</a:t>
            </a:r>
          </a:p>
          <a:p>
            <a:pPr algn="l" rt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3398.22w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2" name="مربع نص 2441"/>
          <p:cNvSpPr txBox="1"/>
          <p:nvPr/>
        </p:nvSpPr>
        <p:spPr>
          <a:xfrm>
            <a:off x="5000628" y="5477548"/>
            <a:ext cx="130997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400" baseline="-25000" dirty="0" err="1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=1606.5w</a:t>
            </a:r>
          </a:p>
          <a:p>
            <a:pPr algn="l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400" baseline="-25000" dirty="0" err="1" smtClean="0">
                <a:latin typeface="Times New Roman" pitchFamily="18" charset="0"/>
                <a:cs typeface="Times New Roman" pitchFamily="18" charset="0"/>
              </a:rPr>
              <a:t>s,v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834.56w</a:t>
            </a:r>
            <a:endParaRPr lang="ar-JO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8" grpId="0"/>
      <p:bldP spid="2439" grpId="0"/>
      <p:bldP spid="2440" grpId="0"/>
      <p:bldP spid="2441" grpId="0"/>
      <p:bldP spid="24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Heating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641329" y="1181385"/>
            <a:ext cx="186134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Boiler load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071539" y="2008206"/>
          <a:ext cx="7000923" cy="4206878"/>
        </p:xfrm>
        <a:graphic>
          <a:graphicData uri="http://schemas.openxmlformats.org/drawingml/2006/table">
            <a:tbl>
              <a:tblPr/>
              <a:tblGrid>
                <a:gridCol w="2583037"/>
                <a:gridCol w="1425124"/>
                <a:gridCol w="1300426"/>
                <a:gridCol w="1692336"/>
              </a:tblGrid>
              <a:tr h="84137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Room Type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Wall load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Ventilation load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load 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KW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 Bed room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2678.46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1004.08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3.683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Girls 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bed room 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1843.05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1082.32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2.925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Boy bed room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2532.94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1095.36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3.628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kitchen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1606.55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834.56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2.441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living room &amp; dining room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5834.51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3398.224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9.233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 gridSpan="3"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load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21.910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 gridSpan="3"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Domestic 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9.753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88">
                <a:tc gridSpan="3"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Boiler load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34.830</a:t>
                      </a:r>
                      <a:endParaRPr lang="en-US" sz="1600" kern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Plumbing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767132" y="1428736"/>
            <a:ext cx="160973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1857364"/>
            <a:ext cx="91440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collectors number 1 and 2  have the same connected fixture, and the summation of fixture unit shown in following table: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893076" y="2984735"/>
          <a:ext cx="5357849" cy="3658975"/>
        </p:xfrm>
        <a:graphic>
          <a:graphicData uri="http://schemas.openxmlformats.org/drawingml/2006/table">
            <a:tbl>
              <a:tblPr/>
              <a:tblGrid>
                <a:gridCol w="1877600"/>
                <a:gridCol w="979919"/>
                <a:gridCol w="1143008"/>
                <a:gridCol w="1357322"/>
              </a:tblGrid>
              <a:tr h="367135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FIXTURE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6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57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FU Summation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11.03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245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3/4``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1/2``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767132" y="1428736"/>
            <a:ext cx="160973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1857364"/>
            <a:ext cx="9144000" cy="498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floor main pipe: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393142" y="2857496"/>
          <a:ext cx="4357717" cy="2714646"/>
        </p:xfrm>
        <a:graphic>
          <a:graphicData uri="http://schemas.openxmlformats.org/drawingml/2006/table">
            <a:tbl>
              <a:tblPr/>
              <a:tblGrid>
                <a:gridCol w="1883707"/>
                <a:gridCol w="1112929"/>
                <a:gridCol w="1361081"/>
              </a:tblGrid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FU summation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12.6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16.3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10.7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3/4``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612442" y="1428736"/>
            <a:ext cx="191911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876" y="1857364"/>
            <a:ext cx="2000232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Collector 1 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107390" y="2416514"/>
          <a:ext cx="4929221" cy="4298634"/>
        </p:xfrm>
        <a:graphic>
          <a:graphicData uri="http://schemas.openxmlformats.org/drawingml/2006/table">
            <a:tbl>
              <a:tblPr/>
              <a:tblGrid>
                <a:gridCol w="1608657"/>
                <a:gridCol w="1064628"/>
                <a:gridCol w="1025583"/>
                <a:gridCol w="1230353"/>
              </a:tblGrid>
              <a:tr h="5777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FIXTURE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1214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Bathtub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2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05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4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16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76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Bidet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4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4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FU summation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53540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12.1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52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3/4``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3/4``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612442" y="1428736"/>
            <a:ext cx="191911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876" y="1857364"/>
            <a:ext cx="2000232" cy="498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Collector 2 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839497" y="2571744"/>
          <a:ext cx="5465006" cy="3571902"/>
        </p:xfrm>
        <a:graphic>
          <a:graphicData uri="http://schemas.openxmlformats.org/drawingml/2006/table">
            <a:tbl>
              <a:tblPr/>
              <a:tblGrid>
                <a:gridCol w="1709315"/>
                <a:gridCol w="1135849"/>
                <a:gridCol w="1178328"/>
                <a:gridCol w="1441514"/>
              </a:tblGrid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FIXTURE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Lavatory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48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FU summation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3.15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6.725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10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1/2``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1/2``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Table A-15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612442" y="1428736"/>
            <a:ext cx="191911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2876" y="1857364"/>
            <a:ext cx="2857488" cy="498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 floor main pipe: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393141" y="2714620"/>
          <a:ext cx="4357718" cy="2786082"/>
        </p:xfrm>
        <a:graphic>
          <a:graphicData uri="http://schemas.openxmlformats.org/drawingml/2006/table">
            <a:tbl>
              <a:tblPr/>
              <a:tblGrid>
                <a:gridCol w="1758377"/>
                <a:gridCol w="1414347"/>
                <a:gridCol w="1184994"/>
              </a:tblGrid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#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3.15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Second floor FU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10.45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14.95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10.065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3/4``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06806" y="928670"/>
            <a:ext cx="493038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House Fresh Water Pipe Sizing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201800" y="1681451"/>
            <a:ext cx="474040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First and Second Floors Main pipe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285984" y="2500306"/>
          <a:ext cx="4572032" cy="3143274"/>
        </p:xfrm>
        <a:graphic>
          <a:graphicData uri="http://schemas.openxmlformats.org/drawingml/2006/table">
            <a:tbl>
              <a:tblPr/>
              <a:tblGrid>
                <a:gridCol w="1844855"/>
                <a:gridCol w="1483905"/>
                <a:gridCol w="1243272"/>
              </a:tblGrid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Floors #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Cold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Hot pipe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First floor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12.6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second floor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10.45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5.5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FU summation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23.05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11.5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 (GPM)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20.759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15.58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1.25``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Plumbing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30654" y="3167390"/>
            <a:ext cx="468269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Drainage System Pipe Design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Introduction 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419100" y="1428750"/>
            <a:ext cx="8305800" cy="40005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System Design</a:t>
            </a:r>
            <a:b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and </a:t>
            </a:r>
            <a:b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Selection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61" name="Picture 9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713" y="1347808"/>
            <a:ext cx="841057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998493" y="1262706"/>
            <a:ext cx="314701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System Description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6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313514" y="1262706"/>
            <a:ext cx="251697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Boiler selection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0133" y="2606040"/>
          <a:ext cx="6643734" cy="2180282"/>
        </p:xfrm>
        <a:graphic>
          <a:graphicData uri="http://schemas.openxmlformats.org/drawingml/2006/table">
            <a:tbl>
              <a:tblPr/>
              <a:tblGrid>
                <a:gridCol w="2143140"/>
                <a:gridCol w="1571636"/>
                <a:gridCol w="1214446"/>
                <a:gridCol w="1714512"/>
              </a:tblGrid>
              <a:tr h="112175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System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Heating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load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KW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Boiler type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Boiler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capacity</a:t>
                      </a: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KW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6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Boiler only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34.83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1R4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39.2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6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Boiler &amp; solar system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23.22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Rondo3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23.5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624255" y="1262706"/>
            <a:ext cx="389549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Solar collector selection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107389" y="2334590"/>
          <a:ext cx="4929223" cy="2880360"/>
        </p:xfrm>
        <a:graphic>
          <a:graphicData uri="http://schemas.openxmlformats.org/drawingml/2006/table">
            <a:tbl>
              <a:tblPr/>
              <a:tblGrid>
                <a:gridCol w="3074764"/>
                <a:gridCol w="1854459"/>
              </a:tblGrid>
              <a:tr h="366169">
                <a:tc gridSpan="2"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(AP-30) model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tube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Tube length (m)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1.98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Collector width (m)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2.198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Absorber area (m)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35353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Maximum operating pressure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 bar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69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535353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Optimal flow rate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 L/min/tube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624255" y="1262706"/>
            <a:ext cx="389549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Solar collector selection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142976" y="2143116"/>
          <a:ext cx="6858048" cy="3643339"/>
        </p:xfrm>
        <a:graphic>
          <a:graphicData uri="http://schemas.openxmlformats.org/drawingml/2006/table">
            <a:tbl>
              <a:tblPr/>
              <a:tblGrid>
                <a:gridCol w="1306937"/>
                <a:gridCol w="1836335"/>
                <a:gridCol w="2214578"/>
                <a:gridCol w="1500198"/>
              </a:tblGrid>
              <a:tr h="95103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Month 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Solar radiation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(KWh/m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/day)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Heat collected amount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(KWh/day)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Output heat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(Kw)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November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3.28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4.41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13.22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December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2.65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3.56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10.68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January 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2.85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3.83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11.49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February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3.38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4.54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13.63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March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5.05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6.79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20.36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1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April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9.00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27.01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1464463" y="6072206"/>
            <a:ext cx="621507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Note that the collector efficiency is 56% from chapter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092300" y="1142984"/>
            <a:ext cx="295940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Radiator selection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28596" y="1714488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Die cast aluminum alloy radiator finger which called ROUNDING will be used.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92877" y="2285992"/>
            <a:ext cx="8358246" cy="498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finger type RA600 give 203 watt per finger.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14282" y="2928934"/>
          <a:ext cx="8715436" cy="3476040"/>
        </p:xfrm>
        <a:graphic>
          <a:graphicData uri="http://schemas.openxmlformats.org/drawingml/2006/table">
            <a:tbl>
              <a:tblPr/>
              <a:tblGrid>
                <a:gridCol w="2928957"/>
                <a:gridCol w="1167778"/>
                <a:gridCol w="1154490"/>
                <a:gridCol w="1155231"/>
                <a:gridCol w="1154490"/>
                <a:gridCol w="1154490"/>
              </a:tblGrid>
              <a:tr h="79592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Room Type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Room load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(watt)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# Rad Finger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Finger per room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Radiator number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Length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Master bed room 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3682.54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18.14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Girls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bed room 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2925.37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14.41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Boys  bed room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3628.30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17.87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Kitchen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2441.11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12.03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living room &amp; dining room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9232.73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45.48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368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484" marR="61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696358" y="1142984"/>
            <a:ext cx="375128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Radiator piping system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14298" y="2643182"/>
            <a:ext cx="871540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Using Figure (A–1) with flow 0.525 L/s and pressure drop 375 Pa/m the main steel supply and return pipe diameter was (1.25 in).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14298" y="4518076"/>
            <a:ext cx="871540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plastic tube diameter between the collector and each radiator was (15 mm).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713" y="1347808"/>
            <a:ext cx="841057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15008" y="5143512"/>
            <a:ext cx="105670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0.617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71802" y="5857892"/>
            <a:ext cx="105670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0.093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358082" y="5845750"/>
            <a:ext cx="105670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0.524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372556" y="3692727"/>
            <a:ext cx="10567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0.278 L/s</a:t>
            </a:r>
            <a:endParaRPr lang="ar-JO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286248" y="4572008"/>
            <a:ext cx="10567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0.111 L/s</a:t>
            </a:r>
            <a:endParaRPr lang="ar-JO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42910" y="1500174"/>
            <a:ext cx="117211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0.0778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6357950" y="3714752"/>
            <a:ext cx="10567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 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رابط كسهم مستقيم 13"/>
          <p:cNvCxnSpPr>
            <a:stCxn id="12" idx="1"/>
          </p:cNvCxnSpPr>
          <p:nvPr/>
        </p:nvCxnSpPr>
        <p:spPr>
          <a:xfrm rot="10800000" flipV="1">
            <a:off x="5715008" y="3899418"/>
            <a:ext cx="642942" cy="2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6357951" y="4500570"/>
            <a:ext cx="10567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 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رابط كسهم مستقيم 17"/>
          <p:cNvCxnSpPr>
            <a:stCxn id="17" idx="1"/>
          </p:cNvCxnSpPr>
          <p:nvPr/>
        </p:nvCxnSpPr>
        <p:spPr>
          <a:xfrm rot="10800000" flipV="1">
            <a:off x="5715009" y="4685236"/>
            <a:ext cx="642942" cy="2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ربع نص 18"/>
          <p:cNvSpPr txBox="1"/>
          <p:nvPr/>
        </p:nvSpPr>
        <p:spPr>
          <a:xfrm>
            <a:off x="3000365" y="2857496"/>
            <a:ext cx="10567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 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رابط كسهم مستقيم 19"/>
          <p:cNvCxnSpPr>
            <a:stCxn id="19" idx="1"/>
          </p:cNvCxnSpPr>
          <p:nvPr/>
        </p:nvCxnSpPr>
        <p:spPr>
          <a:xfrm rot="10800000" flipV="1">
            <a:off x="2357423" y="3042162"/>
            <a:ext cx="642942" cy="2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ربع نص 20"/>
          <p:cNvSpPr txBox="1"/>
          <p:nvPr/>
        </p:nvSpPr>
        <p:spPr>
          <a:xfrm>
            <a:off x="2500298" y="1314378"/>
            <a:ext cx="534152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Heat Exchangers Coils Design By NTU Method</a:t>
            </a:r>
            <a:endParaRPr lang="ar-JO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443466" y="5286389"/>
            <a:ext cx="13424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Note that:</a:t>
            </a: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357158" y="5643578"/>
          <a:ext cx="1526517" cy="1000132"/>
        </p:xfrm>
        <a:graphic>
          <a:graphicData uri="http://schemas.openxmlformats.org/presentationml/2006/ole">
            <p:oleObj spid="_x0000_s60417" name="Equation" r:id="rId4" imgW="825142" imgH="54586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7" grpId="0"/>
      <p:bldP spid="19" grpId="0"/>
      <p:bldP spid="21" grpId="0"/>
      <p:bldP spid="2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pic>
        <p:nvPicPr>
          <p:cNvPr id="4" name="Picture 9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713" y="1347808"/>
            <a:ext cx="841057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3287033" y="1142984"/>
            <a:ext cx="256993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Pump Selection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643570" y="3643314"/>
            <a:ext cx="234455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TOP-S 25/13 1~ PN 10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71802" y="5857892"/>
            <a:ext cx="105670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0.093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358082" y="5845750"/>
            <a:ext cx="105670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0.524 L/s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372556" y="3692727"/>
            <a:ext cx="10567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0.278 L/s</a:t>
            </a:r>
            <a:endParaRPr lang="ar-JO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286248" y="4572008"/>
            <a:ext cx="10567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0.111 L/s</a:t>
            </a:r>
            <a:endParaRPr lang="ar-JO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رابط كسهم مستقيم 11"/>
          <p:cNvCxnSpPr/>
          <p:nvPr/>
        </p:nvCxnSpPr>
        <p:spPr>
          <a:xfrm rot="10800000" flipV="1">
            <a:off x="4929190" y="3929066"/>
            <a:ext cx="857256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5715009" y="4500569"/>
            <a:ext cx="23445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Star-RS 25/2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رابط كسهم مستقيم 13"/>
          <p:cNvCxnSpPr>
            <a:endCxn id="10" idx="2"/>
          </p:cNvCxnSpPr>
          <p:nvPr/>
        </p:nvCxnSpPr>
        <p:spPr>
          <a:xfrm rot="10800000" flipV="1">
            <a:off x="4814599" y="4786321"/>
            <a:ext cx="1043287" cy="934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6145168" y="6286520"/>
            <a:ext cx="227158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TOP-S 30/7  1~ PN 10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3214678" y="6286520"/>
            <a:ext cx="24727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Stratos PICO 25/1-6 130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  <p:bldP spid="16" grpId="0"/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System Design and Selection 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90271" y="1142984"/>
            <a:ext cx="256345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System Control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 b="4478"/>
          <a:stretch>
            <a:fillRect/>
          </a:stretch>
        </p:blipFill>
        <p:spPr bwMode="auto">
          <a:xfrm>
            <a:off x="1107257" y="2209800"/>
            <a:ext cx="6929486" cy="3433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15" t="2475" r="2981"/>
          <a:stretch>
            <a:fillRect/>
          </a:stretch>
        </p:blipFill>
        <p:spPr bwMode="auto">
          <a:xfrm>
            <a:off x="2428860" y="2448364"/>
            <a:ext cx="4500594" cy="38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JO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14092" y="1142984"/>
            <a:ext cx="379777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Uses Of Solar Energy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81047" y="1895765"/>
            <a:ext cx="298190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2"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Generating Electricity </a:t>
            </a:r>
          </a:p>
        </p:txBody>
      </p:sp>
      <p:pic>
        <p:nvPicPr>
          <p:cNvPr id="7" name="Picture 5" descr="ec50-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7258" y="2786058"/>
            <a:ext cx="2317750" cy="29718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8" name="مربع نص 7"/>
          <p:cNvSpPr txBox="1"/>
          <p:nvPr/>
        </p:nvSpPr>
        <p:spPr>
          <a:xfrm>
            <a:off x="3357554" y="1895765"/>
            <a:ext cx="249779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2"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Solar water heater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0" y="1428750"/>
            <a:ext cx="9144000" cy="4000500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Result </a:t>
            </a:r>
            <a:b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and Recommendation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Result and Recommendation</a:t>
            </a:r>
            <a:endParaRPr lang="ar-JO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623390" y="1142984"/>
            <a:ext cx="389722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Initial Cost Comparison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مخطط 5"/>
          <p:cNvGraphicFramePr/>
          <p:nvPr/>
        </p:nvGraphicFramePr>
        <p:xfrm>
          <a:off x="1214415" y="1962150"/>
          <a:ext cx="6715171" cy="4324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Result and Recommendation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422213" y="1142984"/>
            <a:ext cx="429957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Running Cost Comparison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مخطط 4"/>
          <p:cNvGraphicFramePr/>
          <p:nvPr/>
        </p:nvGraphicFramePr>
        <p:xfrm>
          <a:off x="1321571" y="1928803"/>
          <a:ext cx="650085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143000"/>
          </a:xfrm>
        </p:spPr>
        <p:txBody>
          <a:bodyPr/>
          <a:lstStyle/>
          <a:p>
            <a:r>
              <a:rPr lang="en-US" dirty="0" smtClean="0"/>
              <a:t>Result and Recommendation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77415" y="1142984"/>
            <a:ext cx="258917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Payback period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785918" y="2331720"/>
          <a:ext cx="6000792" cy="2740354"/>
        </p:xfrm>
        <a:graphic>
          <a:graphicData uri="http://schemas.openxmlformats.org/drawingml/2006/table">
            <a:tbl>
              <a:tblPr/>
              <a:tblGrid>
                <a:gridCol w="2681623"/>
                <a:gridCol w="1634005"/>
                <a:gridCol w="1685164"/>
              </a:tblGrid>
              <a:tr h="896606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System type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Initial cost 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($)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Running cost ($/year)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7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heating without using solar 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4298.27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1214.73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7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heating with using solar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6802.60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728.22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71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Difference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2504.33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486.51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35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Payback period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5.14 Years 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0" y="2821784"/>
            <a:ext cx="9144000" cy="1214432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Recommendation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0" y="2821784"/>
            <a:ext cx="9144000" cy="1214432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End 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JO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06241" y="1405582"/>
            <a:ext cx="719934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Why solar energy can be used in Palestine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5720" y="2951947"/>
            <a:ext cx="815421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Palestine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from the country that have great value of solar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radiation 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5.4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KWH/m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/day).</a:t>
            </a:r>
            <a:endParaRPr lang="ar-JO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world_solar_radiation_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15016"/>
            <a:ext cx="7200000" cy="40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500034" y="2951947"/>
            <a:ext cx="815421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Average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cloudy days in the year about 20-25 days.(according to NASA studies).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285720" y="3167390"/>
            <a:ext cx="8858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dirty="0"/>
              <a:t>Energy resources are either dwindling or </a:t>
            </a:r>
            <a:r>
              <a:rPr lang="en-US" sz="2800" dirty="0" smtClean="0"/>
              <a:t>non-existent.</a:t>
            </a:r>
            <a:endParaRPr lang="en-US" sz="28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285720" y="3167390"/>
            <a:ext cx="8858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800" dirty="0"/>
              <a:t> Increase petroleum fuel unit price recently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143636" y="2786057"/>
            <a:ext cx="16748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Palestine </a:t>
            </a: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رابط كسهم مستقيم 14"/>
          <p:cNvCxnSpPr/>
          <p:nvPr/>
        </p:nvCxnSpPr>
        <p:spPr>
          <a:xfrm rot="10800000" flipV="1">
            <a:off x="4929191" y="3286123"/>
            <a:ext cx="1357322" cy="857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475849" y="6216650"/>
            <a:ext cx="41923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World Solar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Insolation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6" grpId="0"/>
      <p:bldP spid="6" grpId="1"/>
      <p:bldP spid="8" grpId="0"/>
      <p:bldP spid="8" grpId="1"/>
      <p:bldP spid="10" grpId="0"/>
      <p:bldP spid="3075" grpId="0"/>
      <p:bldP spid="3075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3"/>
          <p:cNvSpPr>
            <a:spLocks noGrp="1"/>
          </p:cNvSpPr>
          <p:nvPr>
            <p:ph type="title"/>
          </p:nvPr>
        </p:nvSpPr>
        <p:spPr>
          <a:xfrm>
            <a:off x="419100" y="821519"/>
            <a:ext cx="8305800" cy="5214962"/>
          </a:xfrm>
        </p:spPr>
        <p:txBody>
          <a:bodyPr>
            <a:noAutofit/>
          </a:bodyPr>
          <a:lstStyle/>
          <a:p>
            <a:pPr algn="ctr"/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Flat Plate</a:t>
            </a:r>
            <a:b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Evacuated Tube solar collectors</a:t>
            </a:r>
            <a:endParaRPr lang="ar-JO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975488" y="1405582"/>
            <a:ext cx="519302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Evacuated Tube Solar Collectors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464725" y="1428736"/>
            <a:ext cx="421455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Flat Plate Solar Collectors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Raef Bsharat\Desktop\untitled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6618" y="2143116"/>
            <a:ext cx="5530765" cy="4110059"/>
          </a:xfrm>
          <a:prstGeom prst="rect">
            <a:avLst/>
          </a:prstGeom>
          <a:noFill/>
        </p:spPr>
      </p:pic>
      <p:pic>
        <p:nvPicPr>
          <p:cNvPr id="8" name="صورة 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000" contrast="14000"/>
          </a:blip>
          <a:stretch>
            <a:fillRect/>
          </a:stretch>
        </p:blipFill>
        <p:spPr bwMode="auto">
          <a:xfrm>
            <a:off x="2000232" y="2143116"/>
            <a:ext cx="5143536" cy="414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760671" y="1428736"/>
            <a:ext cx="394325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Evacuated Tube Types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2240" y="2571744"/>
            <a:ext cx="4919521" cy="371477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pic>
        <p:nvPicPr>
          <p:cNvPr id="10" name="Picture 2" descr="non pressure.JPG"/>
          <p:cNvPicPr/>
          <p:nvPr/>
        </p:nvPicPr>
        <p:blipFill>
          <a:blip r:embed="rId4" cstate="print"/>
          <a:srcRect r="14179"/>
          <a:stretch>
            <a:fillRect/>
          </a:stretch>
        </p:blipFill>
        <p:spPr bwMode="auto">
          <a:xfrm>
            <a:off x="2143108" y="2571744"/>
            <a:ext cx="4857784" cy="3714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مربع نص 10"/>
          <p:cNvSpPr txBox="1"/>
          <p:nvPr/>
        </p:nvSpPr>
        <p:spPr>
          <a:xfrm>
            <a:off x="3104194" y="2071678"/>
            <a:ext cx="293561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Glass to Glass Type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802926" y="6357958"/>
            <a:ext cx="35381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a. Evacuated tube with heating pipe.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2868136" y="6345816"/>
            <a:ext cx="34077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b. Evacuated tube with direct flow.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98" y="2571744"/>
            <a:ext cx="8715404" cy="37320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مربع نص 16"/>
          <p:cNvSpPr txBox="1"/>
          <p:nvPr/>
        </p:nvSpPr>
        <p:spPr>
          <a:xfrm>
            <a:off x="3104526" y="2071678"/>
            <a:ext cx="296767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Glass to Metal Type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1" grpId="1"/>
      <p:bldP spid="14" grpId="0"/>
      <p:bldP spid="14" grpId="1"/>
      <p:bldP spid="15" grpId="0"/>
      <p:bldP spid="15" grpId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419100" y="0"/>
            <a:ext cx="8305800" cy="134704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Flat Plate and Evacuated Tube Solar Collectors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6693" y="1428736"/>
            <a:ext cx="87517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Efficiency of Flat plate and Evacuated Tube collectors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71472" y="2071678"/>
            <a:ext cx="8072494" cy="19538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16000" algn="just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Heat collected by solar collectors equal to energy absorbed by the absorber minus the heat loss from the surface directly and indirectly to the surrounding.</a:t>
            </a:r>
            <a:endParaRPr lang="ar-JO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931166" y="4191664"/>
            <a:ext cx="328166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Q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absorbed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Q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loss</a:t>
            </a:r>
            <a:endParaRPr lang="ar-JO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002162" y="5000636"/>
            <a:ext cx="493930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A[ I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*(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τα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)]</a:t>
            </a:r>
            <a:endParaRPr lang="ar-JO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00200" y="5857892"/>
            <a:ext cx="8543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Where (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τα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effective product of transmissivity of  the transparent cover and absorptivity of absorber.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719</TotalTime>
  <Words>1356</Words>
  <Application>Microsoft Office PowerPoint</Application>
  <PresentationFormat>عرض على الشاشة (3:4)‏</PresentationFormat>
  <Paragraphs>494</Paragraphs>
  <Slides>45</Slides>
  <Notes>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45</vt:i4>
      </vt:variant>
    </vt:vector>
  </HeadingPairs>
  <TitlesOfParts>
    <vt:vector size="48" baseType="lpstr">
      <vt:lpstr>تدفق</vt:lpstr>
      <vt:lpstr>Equation</vt:lpstr>
      <vt:lpstr>Microsoft Equation 3.0</vt:lpstr>
      <vt:lpstr>Heating With Solar Heater</vt:lpstr>
      <vt:lpstr>Abstract </vt:lpstr>
      <vt:lpstr>Introduction  </vt:lpstr>
      <vt:lpstr>Introduction</vt:lpstr>
      <vt:lpstr>Introduction</vt:lpstr>
      <vt:lpstr>Flat Plate and Evacuated Tube solar collectors</vt:lpstr>
      <vt:lpstr>Flat Plate and Evacuated Tube Solar Collectors</vt:lpstr>
      <vt:lpstr>Flat Plate and Evacuated Tube Solar Collectors</vt:lpstr>
      <vt:lpstr>Flat Plate and Evacuated Tube Solar Collectors</vt:lpstr>
      <vt:lpstr>Flat Plate and Evacuated Tube Solar Collectors</vt:lpstr>
      <vt:lpstr>Flat Plate and Evacuated Tube Solar Collectors</vt:lpstr>
      <vt:lpstr>Flat Plate and Evacuated Tube Solar Collectors</vt:lpstr>
      <vt:lpstr>Boiler  </vt:lpstr>
      <vt:lpstr>Boiler </vt:lpstr>
      <vt:lpstr>Heating</vt:lpstr>
      <vt:lpstr>Heating </vt:lpstr>
      <vt:lpstr>Heating </vt:lpstr>
      <vt:lpstr>Heating </vt:lpstr>
      <vt:lpstr>Heating </vt:lpstr>
      <vt:lpstr>Heating </vt:lpstr>
      <vt:lpstr>Heating </vt:lpstr>
      <vt:lpstr>Plumbing</vt:lpstr>
      <vt:lpstr>Plumbing </vt:lpstr>
      <vt:lpstr>Plumbing </vt:lpstr>
      <vt:lpstr>Plumbing </vt:lpstr>
      <vt:lpstr>Plumbing </vt:lpstr>
      <vt:lpstr>Plumbing </vt:lpstr>
      <vt:lpstr>Plumbing </vt:lpstr>
      <vt:lpstr>Plumbing </vt:lpstr>
      <vt:lpstr>System Design and  Selection</vt:lpstr>
      <vt:lpstr>System Design and Selection </vt:lpstr>
      <vt:lpstr>System Design and Selection </vt:lpstr>
      <vt:lpstr>System Design and Selection </vt:lpstr>
      <vt:lpstr>System Design and Selection </vt:lpstr>
      <vt:lpstr>System Design and Selection </vt:lpstr>
      <vt:lpstr>System Design and Selection </vt:lpstr>
      <vt:lpstr>System Design and Selection </vt:lpstr>
      <vt:lpstr>System Design and Selection </vt:lpstr>
      <vt:lpstr>System Design and Selection </vt:lpstr>
      <vt:lpstr>Result  and Recommendation </vt:lpstr>
      <vt:lpstr>Result and Recommendation</vt:lpstr>
      <vt:lpstr>Result and Recommendation</vt:lpstr>
      <vt:lpstr>Result and Recommendation</vt:lpstr>
      <vt:lpstr>Recommendation </vt:lpstr>
      <vt:lpstr>The End </vt:lpstr>
    </vt:vector>
  </TitlesOfParts>
  <Company>Asala 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Heating With Solar Heater</dc:title>
  <dc:creator>Raef Bsharat</dc:creator>
  <cp:lastModifiedBy>Raef Bsharat</cp:lastModifiedBy>
  <cp:revision>188</cp:revision>
  <dcterms:created xsi:type="dcterms:W3CDTF">2010-03-23T06:21:24Z</dcterms:created>
  <dcterms:modified xsi:type="dcterms:W3CDTF">2010-03-24T21:13:42Z</dcterms:modified>
</cp:coreProperties>
</file>