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1" r:id="rId3"/>
    <p:sldId id="279" r:id="rId4"/>
    <p:sldId id="281" r:id="rId5"/>
    <p:sldId id="280" r:id="rId6"/>
    <p:sldId id="257" r:id="rId7"/>
    <p:sldId id="283" r:id="rId8"/>
    <p:sldId id="284" r:id="rId9"/>
    <p:sldId id="293" r:id="rId10"/>
    <p:sldId id="294" r:id="rId11"/>
    <p:sldId id="295" r:id="rId12"/>
    <p:sldId id="296" r:id="rId13"/>
    <p:sldId id="275" r:id="rId14"/>
    <p:sldId id="286" r:id="rId15"/>
    <p:sldId id="287" r:id="rId16"/>
    <p:sldId id="288" r:id="rId17"/>
    <p:sldId id="289" r:id="rId18"/>
    <p:sldId id="297" r:id="rId19"/>
    <p:sldId id="276" r:id="rId20"/>
    <p:sldId id="290" r:id="rId21"/>
    <p:sldId id="291" r:id="rId22"/>
    <p:sldId id="292" r:id="rId23"/>
    <p:sldId id="282" r:id="rId24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رحباً" id="{E75E278A-FF0E-49A4-B170-79828D63BBAD}">
          <p14:sldIdLst>
            <p14:sldId id="256"/>
          </p14:sldIdLst>
        </p14:section>
        <p14:section name="تصميم، تحويل تدريجي، إضافة تعليق توضيحي، العمل معاً، أخبرني المزيد" id="{B9B51309-D148-4332-87C2-07BE32FBCA3B}">
          <p14:sldIdLst>
            <p14:sldId id="271"/>
            <p14:sldId id="279"/>
            <p14:sldId id="281"/>
            <p14:sldId id="280"/>
            <p14:sldId id="257"/>
            <p14:sldId id="283"/>
            <p14:sldId id="284"/>
            <p14:sldId id="293"/>
            <p14:sldId id="294"/>
            <p14:sldId id="295"/>
            <p14:sldId id="296"/>
            <p14:sldId id="275"/>
            <p14:sldId id="286"/>
            <p14:sldId id="287"/>
            <p14:sldId id="288"/>
            <p14:sldId id="289"/>
            <p14:sldId id="297"/>
            <p14:sldId id="276"/>
            <p14:sldId id="290"/>
            <p14:sldId id="291"/>
            <p14:sldId id="292"/>
          </p14:sldIdLst>
        </p14:section>
        <p14:section name="تعرّف على المزيد" id="{2CC34DB2-6590-42C0-AD4B-A04C6060184E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65430" autoAdjust="0"/>
    <p:restoredTop sz="86380" autoAdjust="0"/>
  </p:normalViewPr>
  <p:slideViewPr>
    <p:cSldViewPr snapToGrid="0">
      <p:cViewPr varScale="1">
        <p:scale>
          <a:sx n="74" d="100"/>
          <a:sy n="74" d="100"/>
        </p:scale>
        <p:origin x="94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6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377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8889" y="0"/>
            <a:ext cx="2969111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D83133CE-9833-492C-AF36-0D2F72E08C46}" type="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05/09/1439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8889" y="8670972"/>
            <a:ext cx="2969111" cy="47302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103" y="8670971"/>
            <a:ext cx="2971800" cy="473029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9C679768-A2FC-4D08-91F6-8DCE6C566B36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2E8A5E7-B017-47E4-B480-57EC39983DCE}" type="datetime1">
              <a:rPr lang="ar-SA" smtClean="0"/>
              <a:pPr/>
              <a:t>05/09/1439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F61EA0F-A667-4B49-8422-0062BC55E249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 rtlCol="1"/>
          <a:lstStyle/>
          <a:p>
            <a:pPr rtl="1"/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>
          <a:xfrm>
            <a:off x="0" y="8681421"/>
            <a:ext cx="3015933" cy="462579"/>
          </a:xfrm>
        </p:spPr>
        <p:txBody>
          <a:bodyPr rtlCol="1"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10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11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12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45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14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45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15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45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16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45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17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45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19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618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 rtlCol="1"/>
          <a:lstStyle/>
          <a:p>
            <a:pPr rtl="1"/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 وضع "عرض الشرائح"، حدد الأسهم لزيارة الارتباطات.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 rtlCol="1"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23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780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2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2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40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4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8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5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53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6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7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8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1"/>
            <a:fld id="{DF61EA0F-A667-4B49-8422-0062BC55E249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rtl="1"/>
              <a:t>9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5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 userDrawn="1"/>
        </p:nvSpPr>
        <p:spPr bwMode="blackWhite">
          <a:xfrm>
            <a:off x="254949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>
            <a:off x="4794504" y="448056"/>
            <a:ext cx="6876288" cy="640080"/>
          </a:xfrm>
        </p:spPr>
        <p:txBody>
          <a:bodyPr rtlCol="1"/>
          <a:lstStyle>
            <a:lvl1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المستطيل 8"/>
          <p:cNvSpPr/>
          <p:nvPr userDrawn="1"/>
        </p:nvSpPr>
        <p:spPr>
          <a:xfrm>
            <a:off x="252919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 anchorCtr="0"/>
          <a:lstStyle/>
          <a:p>
            <a:pPr algn="ctr" rtl="1"/>
            <a:endParaRPr lang="ar-SA" sz="1800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موصل مستقيم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العنوان 3"/>
          <p:cNvSpPr>
            <a:spLocks noGrp="1"/>
          </p:cNvSpPr>
          <p:nvPr>
            <p:ph type="title" hasCustomPrompt="1"/>
          </p:nvPr>
        </p:nvSpPr>
        <p:spPr>
          <a:xfrm>
            <a:off x="4793674" y="448056"/>
            <a:ext cx="6877119" cy="640080"/>
          </a:xfrm>
        </p:spPr>
        <p:txBody>
          <a:bodyPr rtlCol="1" anchor="b" anchorCtr="0">
            <a:normAutofit/>
          </a:bodyPr>
          <a:lstStyle>
            <a:lvl1pPr algn="r" rtl="1">
              <a:defRPr sz="280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0" hasCustomPrompt="1"/>
          </p:nvPr>
        </p:nvSpPr>
        <p:spPr>
          <a:xfrm>
            <a:off x="7235952" y="1435608"/>
            <a:ext cx="4416552" cy="3977640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/>
              <a:t>تحرير أنماط النص الرئيسي</a:t>
            </a:r>
          </a:p>
          <a:p>
            <a:pPr marL="0" lvl="1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/>
              <a:t>المستوى الثاني</a:t>
            </a:r>
          </a:p>
          <a:p>
            <a:pPr marL="0" lvl="2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/>
              <a:t>المستوى الثالث</a:t>
            </a:r>
          </a:p>
          <a:p>
            <a:pPr marL="0" lvl="3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/>
              <a:t>المستوى الرابع</a:t>
            </a:r>
          </a:p>
          <a:p>
            <a:pPr marL="0" lvl="4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/>
              <a:t>المستوى الخامس</a:t>
            </a:r>
          </a:p>
        </p:txBody>
      </p:sp>
      <p:sp>
        <p:nvSpPr>
          <p:cNvPr id="6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155968F-EB45-4629-ABD7-C94D892D2CAB}" type="datetime1">
              <a:rPr lang="ar-SA" smtClean="0"/>
              <a:pPr/>
              <a:t>05/09/1439</a:t>
            </a:fld>
            <a:endParaRPr lang="ar-SA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/>
          </a:p>
        </p:txBody>
      </p:sp>
      <p:sp>
        <p:nvSpPr>
          <p:cNvPr id="8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54347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المستطيل 8"/>
          <p:cNvSpPr/>
          <p:nvPr userDrawn="1"/>
        </p:nvSpPr>
        <p:spPr>
          <a:xfrm>
            <a:off x="254000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مستطيل 9"/>
          <p:cNvSpPr/>
          <p:nvPr userDrawn="1"/>
        </p:nvSpPr>
        <p:spPr bwMode="blackWhite">
          <a:xfrm>
            <a:off x="254949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>
            <a:off x="4794504" y="1536192"/>
            <a:ext cx="6876288" cy="640080"/>
          </a:xfrm>
        </p:spPr>
        <p:txBody>
          <a:bodyPr rtlCol="1">
            <a:normAutofit/>
          </a:bodyPr>
          <a:lstStyle>
            <a:lvl1pPr algn="r" rtl="1"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3" hasCustomPrompt="1"/>
          </p:nvPr>
        </p:nvSpPr>
        <p:spPr>
          <a:xfrm>
            <a:off x="2206752" y="2560320"/>
            <a:ext cx="9445752" cy="3977640"/>
          </a:xfrm>
        </p:spPr>
        <p:txBody>
          <a:bodyPr vert="horz" lIns="91440" tIns="45720" rIns="91440" bIns="45720" rtlCol="1">
            <a:normAutofit/>
          </a:bodyPr>
          <a:lstStyle>
            <a:lvl1pPr algn="r" rtl="1"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marL="0" lvl="0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 dirty="0"/>
              <a:t>تحرير أنماط النص الرئيسي</a:t>
            </a:r>
          </a:p>
          <a:p>
            <a:pPr lvl="1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الثاني</a:t>
            </a:r>
          </a:p>
          <a:p>
            <a:pPr lvl="2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الثالث</a:t>
            </a:r>
          </a:p>
          <a:p>
            <a:pPr lvl="3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الرابع</a:t>
            </a:r>
          </a:p>
          <a:p>
            <a:pPr lvl="4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المستطيل 6"/>
          <p:cNvSpPr/>
          <p:nvPr/>
        </p:nvSpPr>
        <p:spPr>
          <a:xfrm>
            <a:off x="252919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b" anchorCtr="0"/>
          <a:lstStyle/>
          <a:p>
            <a:pPr algn="ctr" rtl="1"/>
            <a:endParaRPr lang="ar-SA" sz="1800" noProof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794504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1" anchor="b" anchorCtr="0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35952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0" lvl="0" indent="0" rtl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ar-SA" noProof="0" dirty="0"/>
              <a:t>تحرير أنماط النص الرئيسي</a:t>
            </a:r>
          </a:p>
          <a:p>
            <a:pPr lvl="1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الثاني</a:t>
            </a:r>
          </a:p>
          <a:p>
            <a:pPr lvl="2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الثالث</a:t>
            </a:r>
          </a:p>
          <a:p>
            <a:pPr lvl="3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الرابع</a:t>
            </a:r>
          </a:p>
          <a:p>
            <a:pPr lvl="4" rtl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</a:pPr>
            <a:r>
              <a:rPr lang="ar-SA" noProof="0" dirty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2A70CA5-FE95-450D-92D3-2F403B9AD75D}" type="datetime1">
              <a:rPr lang="ar-SA" smtClean="0"/>
              <a:pPr/>
              <a:t>05/09/1439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9860EDB8-5305-433F-BE41-D7A86D811DB3}" type="slidenum">
              <a:rPr lang="ar-SA" smtClean="0"/>
              <a:pPr/>
              <a:t>‹#›</a:t>
            </a:fld>
            <a:endParaRPr lang="ar-SA" dirty="0"/>
          </a:p>
        </p:txBody>
      </p:sp>
      <p:cxnSp>
        <p:nvCxnSpPr>
          <p:cNvPr id="8" name="موصل مستقيم 7"/>
          <p:cNvCxnSpPr/>
          <p:nvPr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lvl1pPr algn="r" defTabSz="914400" rtl="1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r" defTabSz="914400" rtl="1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b="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228600" indent="-228600" algn="r" defTabSz="914400" rtl="1" eaLnBrk="1" latinLnBrk="0" hangingPunct="1">
        <a:lnSpc>
          <a:spcPts val="18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lang="en-US" sz="1200" b="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685800" indent="-228600" algn="r" defTabSz="914400" rtl="1" eaLnBrk="1" latinLnBrk="0" hangingPunct="1">
        <a:lnSpc>
          <a:spcPts val="18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lang="en-US" sz="1200" b="0" kern="120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143000" indent="-228600" algn="r" defTabSz="914400" rtl="1" eaLnBrk="1" latinLnBrk="0" hangingPunct="1">
        <a:lnSpc>
          <a:spcPts val="18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lang="en-US" sz="1200" b="0" kern="1200" dirty="0" smtClean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600200" indent="-228600" algn="r" defTabSz="914400" rtl="1" eaLnBrk="1" latinLnBrk="0" hangingPunct="1">
        <a:lnSpc>
          <a:spcPts val="18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lang="en-US" sz="1200" b="0" kern="1200" dirty="0" smtClean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057400" indent="-228600" algn="r" defTabSz="914400" rtl="1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r" defTabSz="914400" rtl="1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r" defTabSz="914400" rtl="1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r" defTabSz="914400" rtl="1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" y="351693"/>
            <a:ext cx="4644008" cy="309524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564606" y="1624876"/>
            <a:ext cx="617079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600" b="1" spc="150" dirty="0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WE HEAR YOU</a:t>
            </a:r>
            <a:endParaRPr lang="ar-SA" sz="66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772039" y="3623876"/>
            <a:ext cx="275216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Presented By: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Aya Sabbah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Duha Shawareb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676503" y="5250256"/>
            <a:ext cx="270056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Supervisor :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Dr.Raed Al-</a:t>
            </a:r>
            <a:r>
              <a:rPr lang="en-US" sz="2400" b="1" dirty="0" err="1" smtClean="0">
                <a:solidFill>
                  <a:schemeClr val="bg1"/>
                </a:solidFill>
              </a:rPr>
              <a:t>Qadi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11817" y="509509"/>
            <a:ext cx="73030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Sign Gesture Recognition Using SVM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" name="صورة 11" descr="svmfeatureextra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389" y="1806784"/>
            <a:ext cx="5312207" cy="3757993"/>
          </a:xfrm>
          <a:prstGeom prst="rect">
            <a:avLst/>
          </a:prstGeom>
        </p:spPr>
      </p:pic>
      <p:pic>
        <p:nvPicPr>
          <p:cNvPr id="17" name="صورة 16" descr="Screenshot_2018-04-29-21-27-10 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82103" y="1615843"/>
            <a:ext cx="2167273" cy="1558432"/>
          </a:xfrm>
          <a:prstGeom prst="rect">
            <a:avLst/>
          </a:prstGeom>
        </p:spPr>
      </p:pic>
      <p:pic>
        <p:nvPicPr>
          <p:cNvPr id="18" name="صورة 17" descr="Screenshot_2018-04-29-21-27-19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08831" y="1537179"/>
            <a:ext cx="2251352" cy="1619968"/>
          </a:xfrm>
          <a:prstGeom prst="rect">
            <a:avLst/>
          </a:prstGeom>
        </p:spPr>
      </p:pic>
      <p:pic>
        <p:nvPicPr>
          <p:cNvPr id="19" name="صورة 18" descr="Screenshot_2018-04-29-21-27-21 (2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97208" y="3735976"/>
            <a:ext cx="2738787" cy="209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11817" y="509509"/>
            <a:ext cx="109562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Sign Gesture Recognition Using Haar Cascade Classifier 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 rot="2326884">
            <a:off x="9082221" y="4044530"/>
            <a:ext cx="1325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Adopted 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>
            <a:off x="2035794" y="1710229"/>
            <a:ext cx="3241599" cy="1463040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ذو زوايا قطرية مستديرة 5"/>
          <p:cNvSpPr/>
          <p:nvPr/>
        </p:nvSpPr>
        <p:spPr>
          <a:xfrm>
            <a:off x="7478652" y="1614435"/>
            <a:ext cx="2769326" cy="1463040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2508068" y="2063931"/>
            <a:ext cx="26909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Acquisition of large data training sets</a:t>
            </a:r>
            <a:endParaRPr lang="ar-SA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545977" y="2007325"/>
            <a:ext cx="279980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Train Haar Cascade using Opencv</a:t>
            </a:r>
            <a:endParaRPr lang="ar-SA" b="1" dirty="0">
              <a:solidFill>
                <a:schemeClr val="bg1"/>
              </a:solidFill>
            </a:endParaRPr>
          </a:p>
        </p:txBody>
      </p:sp>
      <p:cxnSp>
        <p:nvCxnSpPr>
          <p:cNvPr id="9" name="رابط كسهم مستقيم 8"/>
          <p:cNvCxnSpPr>
            <a:stCxn id="5" idx="0"/>
          </p:cNvCxnSpPr>
          <p:nvPr/>
        </p:nvCxnSpPr>
        <p:spPr>
          <a:xfrm>
            <a:off x="5277393" y="2441749"/>
            <a:ext cx="2220687" cy="271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صورة 9" descr="sssssssssssssssssssss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8492" y="3671793"/>
            <a:ext cx="7802400" cy="242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11817" y="509509"/>
            <a:ext cx="109562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Sign Gesture Recognition Using Haar Cascade Classifier 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 rot="2326884">
            <a:off x="9082221" y="4044530"/>
            <a:ext cx="1325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Adopted </a:t>
            </a:r>
            <a:endParaRPr lang="ar-SA" b="1" dirty="0">
              <a:solidFill>
                <a:schemeClr val="bg1"/>
              </a:solidFill>
            </a:endParaRPr>
          </a:p>
        </p:txBody>
      </p:sp>
      <p:pic>
        <p:nvPicPr>
          <p:cNvPr id="13" name="صورة 12" descr="Screenshot_2018-05-03-19-36-5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241041" y="1347582"/>
            <a:ext cx="3659639" cy="451757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صورة 13" descr="Screenshot_2018-05-03-19-41-2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7032241" y="1493449"/>
            <a:ext cx="3561668" cy="433686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مستطيل 25"/>
          <p:cNvSpPr/>
          <p:nvPr/>
        </p:nvSpPr>
        <p:spPr>
          <a:xfrm>
            <a:off x="650672" y="420078"/>
            <a:ext cx="89312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Text To Sign Gestures Translator</a:t>
            </a:r>
            <a:r>
              <a:rPr lang="ar-S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ar-S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7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172" y="2978331"/>
            <a:ext cx="4415245" cy="3500846"/>
          </a:xfrm>
          <a:prstGeom prst="rect">
            <a:avLst/>
          </a:prstGeom>
        </p:spPr>
      </p:pic>
      <p:sp>
        <p:nvSpPr>
          <p:cNvPr id="30" name="مستطيل ذو زوايا قطرية مستديرة 29"/>
          <p:cNvSpPr/>
          <p:nvPr/>
        </p:nvSpPr>
        <p:spPr>
          <a:xfrm>
            <a:off x="357051" y="1506584"/>
            <a:ext cx="2033451" cy="1197428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ستطيل ذو زوايا قطرية مستديرة 34"/>
          <p:cNvSpPr/>
          <p:nvPr/>
        </p:nvSpPr>
        <p:spPr>
          <a:xfrm>
            <a:off x="3226526" y="1476104"/>
            <a:ext cx="2033451" cy="1197428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6" name="مستطيل ذو زوايا قطرية مستديرة 35"/>
          <p:cNvSpPr/>
          <p:nvPr/>
        </p:nvSpPr>
        <p:spPr>
          <a:xfrm>
            <a:off x="6278880" y="1432561"/>
            <a:ext cx="2033451" cy="1197428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ستطيل ذو زوايا قطرية مستديرة 36"/>
          <p:cNvSpPr/>
          <p:nvPr/>
        </p:nvSpPr>
        <p:spPr>
          <a:xfrm>
            <a:off x="9200605" y="1402083"/>
            <a:ext cx="2033451" cy="1197428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38"/>
          <p:cNvSpPr/>
          <p:nvPr/>
        </p:nvSpPr>
        <p:spPr>
          <a:xfrm>
            <a:off x="187211" y="1909243"/>
            <a:ext cx="246458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Type Text</a:t>
            </a:r>
            <a:endParaRPr lang="ar-SA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2978308" y="1722009"/>
            <a:ext cx="24645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Convert Text to HamNoSys</a:t>
            </a:r>
            <a:endParaRPr lang="ar-SA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6043725" y="1665403"/>
            <a:ext cx="24645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Convert Symbol </a:t>
            </a:r>
          </a:p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to SIGMAL file</a:t>
            </a:r>
            <a:endParaRPr lang="ar-SA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9043828" y="1700237"/>
            <a:ext cx="24645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Output in the </a:t>
            </a:r>
          </a:p>
          <a:p>
            <a:pPr algn="ctr"/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Avatar</a:t>
            </a:r>
          </a:p>
        </p:txBody>
      </p:sp>
      <p:cxnSp>
        <p:nvCxnSpPr>
          <p:cNvPr id="13" name="رابط كسهم مستقيم 12"/>
          <p:cNvCxnSpPr/>
          <p:nvPr/>
        </p:nvCxnSpPr>
        <p:spPr>
          <a:xfrm>
            <a:off x="2446772" y="2119365"/>
            <a:ext cx="746593" cy="48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5344383" y="2088885"/>
            <a:ext cx="915740" cy="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8296254" y="2030270"/>
            <a:ext cx="915740" cy="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544694" y="420078"/>
            <a:ext cx="78891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HamNoSys (Hamburg Notation System)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627135" y="1700027"/>
            <a:ext cx="9442648" cy="3978275"/>
          </a:xfrm>
        </p:spPr>
        <p:txBody>
          <a:bodyPr rtlCol="1">
            <a:normAutofit/>
          </a:bodyPr>
          <a:lstStyle/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سهم إلى اليمين 14"/>
          <p:cNvSpPr/>
          <p:nvPr/>
        </p:nvSpPr>
        <p:spPr>
          <a:xfrm>
            <a:off x="1371600" y="2076994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1367245" y="3352800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 17"/>
          <p:cNvSpPr/>
          <p:nvPr/>
        </p:nvSpPr>
        <p:spPr>
          <a:xfrm>
            <a:off x="2133641" y="2065998"/>
            <a:ext cx="52076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  standard notation to write signs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1856562" y="3176341"/>
            <a:ext cx="73032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It consists of description of the posture include </a:t>
            </a:r>
          </a:p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hand shape , hand orientation and hand location.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pic>
        <p:nvPicPr>
          <p:cNvPr id="22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683" y="4380294"/>
            <a:ext cx="3970114" cy="18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627135" y="1700027"/>
            <a:ext cx="9442648" cy="3978275"/>
          </a:xfrm>
        </p:spPr>
        <p:txBody>
          <a:bodyPr rtlCol="1">
            <a:normAutofit/>
          </a:bodyPr>
          <a:lstStyle/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سهم إلى اليمين 14"/>
          <p:cNvSpPr/>
          <p:nvPr/>
        </p:nvSpPr>
        <p:spPr>
          <a:xfrm>
            <a:off x="1371600" y="2076994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1354182" y="2843349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527925" y="503450"/>
            <a:ext cx="104422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SiGML</a:t>
            </a:r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language (Signing Gesture Markup Language)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999539" y="2026809"/>
            <a:ext cx="97865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It’s a standard language to describe the symbol of the HamNoSys. 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060481" y="2836708"/>
            <a:ext cx="87241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The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SiGML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language describe the HamNoSys into XML tag.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2" name="سهم إلى اليمين 11"/>
          <p:cNvSpPr/>
          <p:nvPr/>
        </p:nvSpPr>
        <p:spPr>
          <a:xfrm>
            <a:off x="1349829" y="3635829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16"/>
          <p:cNvSpPr/>
          <p:nvPr/>
        </p:nvSpPr>
        <p:spPr>
          <a:xfrm>
            <a:off x="2201132" y="3607415"/>
            <a:ext cx="81032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We use the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SiGML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file as an input for the Avatar player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627135" y="1700027"/>
            <a:ext cx="9442648" cy="3978275"/>
          </a:xfrm>
        </p:spPr>
        <p:txBody>
          <a:bodyPr rtlCol="1">
            <a:normAutofit/>
          </a:bodyPr>
          <a:lstStyle/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سهم إلى اليمين 14"/>
          <p:cNvSpPr/>
          <p:nvPr/>
        </p:nvSpPr>
        <p:spPr>
          <a:xfrm>
            <a:off x="470263" y="1946365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426719" y="3078480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682084" y="393952"/>
            <a:ext cx="38000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JA </a:t>
            </a:r>
            <a:r>
              <a:rPr lang="en-US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SiGML</a:t>
            </a:r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URL App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192792" y="1987621"/>
            <a:ext cx="104334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The JA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SiGML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URL App consist of Avatar which is used to play the sign.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069009" y="2961187"/>
            <a:ext cx="109401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The Avatar or the virtual bodies take the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SiGML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file as an input to convert 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it to animation. 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سهم إلى اليمين 12"/>
          <p:cNvSpPr/>
          <p:nvPr/>
        </p:nvSpPr>
        <p:spPr>
          <a:xfrm>
            <a:off x="461554" y="4132218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 18"/>
          <p:cNvSpPr/>
          <p:nvPr/>
        </p:nvSpPr>
        <p:spPr>
          <a:xfrm>
            <a:off x="907051" y="4156055"/>
            <a:ext cx="112849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They are three common Avatar, which called “Anna”, “Marc” and “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francoise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”.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627135" y="1700027"/>
            <a:ext cx="9442648" cy="3978275"/>
          </a:xfrm>
        </p:spPr>
        <p:txBody>
          <a:bodyPr rtlCol="1">
            <a:normAutofit/>
          </a:bodyPr>
          <a:lstStyle/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lnSpc>
                <a:spcPts val="3600"/>
              </a:lnSpc>
              <a:spcAft>
                <a:spcPts val="0"/>
              </a:spcAft>
              <a:buNone/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سهم إلى اليمين 14"/>
          <p:cNvSpPr/>
          <p:nvPr/>
        </p:nvSpPr>
        <p:spPr>
          <a:xfrm>
            <a:off x="470263" y="1946365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426719" y="3078480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756998" y="446204"/>
            <a:ext cx="20042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WebView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114976" y="1852765"/>
            <a:ext cx="106935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This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webview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is an extension of the android view that let you display the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web pages as a part of your activity layout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283763" y="3045713"/>
            <a:ext cx="97028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we built it in web and then use the </a:t>
            </a:r>
            <a:r>
              <a:rPr lang="en-US" sz="2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webview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in android to display 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it as a web application.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434" y="370783"/>
            <a:ext cx="6877119" cy="640080"/>
          </a:xfrm>
        </p:spPr>
        <p:txBody>
          <a:bodyPr/>
          <a:lstStyle/>
          <a:p>
            <a:pPr algn="l"/>
            <a:r>
              <a:rPr lang="en-US" b="1" dirty="0"/>
              <a:t>Text to 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056" y="1308355"/>
            <a:ext cx="2923503" cy="5204984"/>
          </a:xfrm>
        </p:spPr>
      </p:pic>
      <p:sp>
        <p:nvSpPr>
          <p:cNvPr id="5" name="Rectangle 4"/>
          <p:cNvSpPr/>
          <p:nvPr/>
        </p:nvSpPr>
        <p:spPr>
          <a:xfrm>
            <a:off x="672434" y="1696043"/>
            <a:ext cx="6096000" cy="20108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l" defTabSz="457200" rtl="0">
              <a:spcBef>
                <a:spcPts val="1000"/>
              </a:spcBef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-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Number</a:t>
            </a: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  <a:p>
            <a:pPr marL="285750" lvl="0" indent="-285750" algn="l" defTabSz="457200" rtl="0">
              <a:spcBef>
                <a:spcPts val="1000"/>
              </a:spcBef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-word</a:t>
            </a:r>
          </a:p>
          <a:p>
            <a:pPr marL="285750" lvl="0" indent="-285750" algn="l" defTabSz="457200" rtl="0">
              <a:spcBef>
                <a:spcPts val="1000"/>
              </a:spcBef>
              <a:buClr>
                <a:srgbClr val="A5301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/>
              </a:rPr>
              <a:t>-sentence </a:t>
            </a: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80724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العنوان 7"/>
          <p:cNvSpPr>
            <a:spLocks noGrp="1"/>
          </p:cNvSpPr>
          <p:nvPr>
            <p:ph type="title"/>
          </p:nvPr>
        </p:nvSpPr>
        <p:spPr>
          <a:xfrm>
            <a:off x="665811" y="421930"/>
            <a:ext cx="6877119" cy="640080"/>
          </a:xfrm>
        </p:spPr>
        <p:txBody>
          <a:bodyPr rtlCol="1"/>
          <a:lstStyle/>
          <a:p>
            <a:pPr algn="l">
              <a:spcAft>
                <a:spcPts val="2000"/>
              </a:spcAft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ASL Dictionary </a:t>
            </a:r>
            <a:endParaRPr lang="ar-SA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17" name="صورة 16" descr="ااااايببقف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5113" y="1652470"/>
            <a:ext cx="2773921" cy="4397121"/>
          </a:xfrm>
          <a:prstGeom prst="rect">
            <a:avLst/>
          </a:prstGeom>
        </p:spPr>
      </p:pic>
      <p:sp>
        <p:nvSpPr>
          <p:cNvPr id="19" name="مربع نص 18"/>
          <p:cNvSpPr txBox="1"/>
          <p:nvPr/>
        </p:nvSpPr>
        <p:spPr>
          <a:xfrm>
            <a:off x="1097280" y="1854926"/>
            <a:ext cx="582603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This Feature Contains a dictionary for basic gestures in American Sign language (ASL)</a:t>
            </a:r>
            <a:endParaRPr lang="ar-SA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عنصر نائب للمحتوى 17"/>
          <p:cNvSpPr txBox="1">
            <a:spLocks/>
          </p:cNvSpPr>
          <p:nvPr/>
        </p:nvSpPr>
        <p:spPr>
          <a:xfrm>
            <a:off x="8155709" y="1524708"/>
            <a:ext cx="3494680" cy="387151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rtl="1">
              <a:spcAft>
                <a:spcPts val="600"/>
              </a:spcAft>
              <a:buNone/>
              <a:defRPr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9" name="المجموعة 17" descr="دائرة صغيرة بها الرقم 1 تشير إلى الخطوة 1"/>
          <p:cNvGrpSpPr/>
          <p:nvPr/>
        </p:nvGrpSpPr>
        <p:grpSpPr bwMode="blackWhite">
          <a:xfrm>
            <a:off x="508292" y="1578363"/>
            <a:ext cx="558179" cy="409838"/>
            <a:chOff x="6953426" y="711274"/>
            <a:chExt cx="558179" cy="409838"/>
          </a:xfrm>
        </p:grpSpPr>
        <p:sp>
          <p:nvSpPr>
            <p:cNvPr id="10" name="شكل بيضاوي 9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" name="مربع نص 10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4" name="المجموعة ٣٢" descr="دائرة صغيرة بها الرقم 2 تشير إلى الخطوة 2"/>
          <p:cNvGrpSpPr/>
          <p:nvPr/>
        </p:nvGrpSpPr>
        <p:grpSpPr bwMode="blackWhite">
          <a:xfrm>
            <a:off x="508292" y="2282730"/>
            <a:ext cx="558179" cy="409838"/>
            <a:chOff x="6953426" y="711274"/>
            <a:chExt cx="558179" cy="409838"/>
          </a:xfrm>
        </p:grpSpPr>
        <p:sp>
          <p:nvSpPr>
            <p:cNvPr id="15" name="شكل بيضاوي 14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مربع نص 15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8" name="المجموعة ٣٢" descr="دائرة صغيرة بها الرقم 2 تشير إلى الخطوة 2"/>
          <p:cNvGrpSpPr/>
          <p:nvPr/>
        </p:nvGrpSpPr>
        <p:grpSpPr bwMode="blackWhite">
          <a:xfrm>
            <a:off x="517001" y="2931519"/>
            <a:ext cx="558179" cy="409838"/>
            <a:chOff x="6953426" y="711274"/>
            <a:chExt cx="558179" cy="409838"/>
          </a:xfrm>
        </p:grpSpPr>
        <p:sp>
          <p:nvSpPr>
            <p:cNvPr id="19" name="شكل بيضاوي 18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0" name="مربع نص 19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9" name="مربع نص 28"/>
          <p:cNvSpPr txBox="1"/>
          <p:nvPr/>
        </p:nvSpPr>
        <p:spPr>
          <a:xfrm>
            <a:off x="1919569" y="4249783"/>
            <a:ext cx="28607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ASL Dictionary</a:t>
            </a:r>
            <a:endParaRPr lang="ar-SA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grpSp>
        <p:nvGrpSpPr>
          <p:cNvPr id="31" name="المجموعة ٣٢" descr="دائرة صغيرة بها الرقم 2 تشير إلى الخطوة 2"/>
          <p:cNvGrpSpPr/>
          <p:nvPr/>
        </p:nvGrpSpPr>
        <p:grpSpPr bwMode="blackWhite">
          <a:xfrm>
            <a:off x="486521" y="4755964"/>
            <a:ext cx="558179" cy="409838"/>
            <a:chOff x="6953426" y="711274"/>
            <a:chExt cx="558179" cy="409838"/>
          </a:xfrm>
        </p:grpSpPr>
        <p:sp>
          <p:nvSpPr>
            <p:cNvPr id="32" name="شكل بيضاوي 31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مربع نص 32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4" name="المجموعة ٣٢" descr="دائرة صغيرة بها الرقم 2 تشير إلى الخطوة 2"/>
          <p:cNvGrpSpPr/>
          <p:nvPr/>
        </p:nvGrpSpPr>
        <p:grpSpPr bwMode="blackWhite">
          <a:xfrm>
            <a:off x="460396" y="5382983"/>
            <a:ext cx="558179" cy="409838"/>
            <a:chOff x="6953426" y="711274"/>
            <a:chExt cx="558179" cy="409838"/>
          </a:xfrm>
        </p:grpSpPr>
        <p:sp>
          <p:nvSpPr>
            <p:cNvPr id="35" name="شكل بيضاوي 34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مربع نص 35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7" name="المجموعة ٣٢" descr="دائرة صغيرة بها الرقم 2 تشير إلى الخطوة 2"/>
          <p:cNvGrpSpPr/>
          <p:nvPr/>
        </p:nvGrpSpPr>
        <p:grpSpPr bwMode="blackWhite">
          <a:xfrm>
            <a:off x="434269" y="5944685"/>
            <a:ext cx="558179" cy="409838"/>
            <a:chOff x="6953426" y="711274"/>
            <a:chExt cx="558179" cy="409838"/>
          </a:xfrm>
        </p:grpSpPr>
        <p:sp>
          <p:nvSpPr>
            <p:cNvPr id="39" name="شكل بيضاوي 38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مربع نص 39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6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44" name="مستطيل 43"/>
          <p:cNvSpPr/>
          <p:nvPr/>
        </p:nvSpPr>
        <p:spPr>
          <a:xfrm>
            <a:off x="592854" y="421083"/>
            <a:ext cx="18341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Outline: 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183753" y="1588700"/>
            <a:ext cx="20028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Introduction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1138864" y="2235815"/>
            <a:ext cx="31899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Tools and Languages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1257630" y="2925132"/>
            <a:ext cx="14049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Features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1026574" y="4711729"/>
            <a:ext cx="38927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Constraints and Problems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1119153" y="5288504"/>
            <a:ext cx="19913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Future Work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51" name="مستطيل 50"/>
          <p:cNvSpPr/>
          <p:nvPr/>
        </p:nvSpPr>
        <p:spPr>
          <a:xfrm>
            <a:off x="1089949" y="5907483"/>
            <a:ext cx="17684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Conclusion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1863359" y="3389366"/>
            <a:ext cx="30914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Sign Language Interpreter </a:t>
            </a:r>
            <a:endParaRPr lang="ar-SA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1885786" y="3811396"/>
            <a:ext cx="256826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Text to sign translator</a:t>
            </a:r>
            <a:endParaRPr lang="ar-SA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65044" y="392948"/>
            <a:ext cx="53222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Constraints And Problems: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6" name="المجموعة  12" descr="دائرة صغيرة بها الرقم 1 تشير إلى الخطوة 1"/>
          <p:cNvGrpSpPr/>
          <p:nvPr/>
        </p:nvGrpSpPr>
        <p:grpSpPr bwMode="blackWhite">
          <a:xfrm>
            <a:off x="613759" y="1559270"/>
            <a:ext cx="558179" cy="409838"/>
            <a:chOff x="6953426" y="711274"/>
            <a:chExt cx="558179" cy="409838"/>
          </a:xfrm>
        </p:grpSpPr>
        <p:sp>
          <p:nvSpPr>
            <p:cNvPr id="7" name="شكل بيضاوي 6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مربع نص 7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</a:p>
          </p:txBody>
        </p:sp>
      </p:grpSp>
      <p:grpSp>
        <p:nvGrpSpPr>
          <p:cNvPr id="9" name="المجموعة  12" descr="دائرة صغيرة بها الرقم 1 تشير إلى الخطوة 1"/>
          <p:cNvGrpSpPr/>
          <p:nvPr/>
        </p:nvGrpSpPr>
        <p:grpSpPr bwMode="blackWhite">
          <a:xfrm>
            <a:off x="569212" y="2386920"/>
            <a:ext cx="558179" cy="409838"/>
            <a:chOff x="6953426" y="711274"/>
            <a:chExt cx="558179" cy="409838"/>
          </a:xfrm>
        </p:grpSpPr>
        <p:sp>
          <p:nvSpPr>
            <p:cNvPr id="10" name="شكل بيضاوي 9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" name="مربع نص 10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2" name="المجموعة  12" descr="دائرة صغيرة بها الرقم 1 تشير إلى الخطوة 1"/>
          <p:cNvGrpSpPr/>
          <p:nvPr/>
        </p:nvGrpSpPr>
        <p:grpSpPr bwMode="blackWhite">
          <a:xfrm>
            <a:off x="580935" y="3284907"/>
            <a:ext cx="558179" cy="409838"/>
            <a:chOff x="6953426" y="711274"/>
            <a:chExt cx="558179" cy="409838"/>
          </a:xfrm>
        </p:grpSpPr>
        <p:sp>
          <p:nvSpPr>
            <p:cNvPr id="13" name="شكل بيضاوي 12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مربع نص 13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8" name="مستطيل 17"/>
          <p:cNvSpPr/>
          <p:nvPr/>
        </p:nvSpPr>
        <p:spPr>
          <a:xfrm>
            <a:off x="1338000" y="1574634"/>
            <a:ext cx="18069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Knowledge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1311745" y="2362424"/>
            <a:ext cx="9028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Time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1247740" y="3220554"/>
            <a:ext cx="162166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Resources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grpSp>
        <p:nvGrpSpPr>
          <p:cNvPr id="23" name="المجموعة  12" descr="دائرة صغيرة بها الرقم 1 تشير إلى الخطوة 1"/>
          <p:cNvGrpSpPr/>
          <p:nvPr/>
        </p:nvGrpSpPr>
        <p:grpSpPr bwMode="blackWhite">
          <a:xfrm>
            <a:off x="578592" y="4225097"/>
            <a:ext cx="558179" cy="409838"/>
            <a:chOff x="6953426" y="711274"/>
            <a:chExt cx="558179" cy="409838"/>
          </a:xfrm>
        </p:grpSpPr>
        <p:sp>
          <p:nvSpPr>
            <p:cNvPr id="24" name="شكل بيضاوي 23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5" name="مربع نص 24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ar-SA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7" name="مستطيل 26"/>
          <p:cNvSpPr/>
          <p:nvPr/>
        </p:nvSpPr>
        <p:spPr>
          <a:xfrm>
            <a:off x="1199202" y="4191224"/>
            <a:ext cx="306923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Animated Character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67435" y="407015"/>
            <a:ext cx="27260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Future Work: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سهم إلى اليمين 2"/>
          <p:cNvSpPr/>
          <p:nvPr/>
        </p:nvSpPr>
        <p:spPr>
          <a:xfrm>
            <a:off x="357722" y="1679079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413991" y="2790427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399924" y="3803300"/>
            <a:ext cx="627017" cy="444137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138809" y="1673107"/>
            <a:ext cx="57222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recognize and track dynamic gestures.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198538" y="2756319"/>
            <a:ext cx="35770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Add a chatting system 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119998" y="3809051"/>
            <a:ext cx="34199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Add more Languages 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4018" y="407015"/>
            <a:ext cx="24128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Conclusion: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سهم إلى اليمين 2"/>
          <p:cNvSpPr/>
          <p:nvPr/>
        </p:nvSpPr>
        <p:spPr>
          <a:xfrm>
            <a:off x="343657" y="3620421"/>
            <a:ext cx="444136" cy="332602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754830" y="3417501"/>
            <a:ext cx="114371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Despite lack of time and resources we could say that we were able to develop </a:t>
            </a:r>
          </a:p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Android mobile application that could be one day by adding more words </a:t>
            </a:r>
          </a:p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and gestures one of the best apps that helps deaf and dumb society.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383514" y="1648598"/>
            <a:ext cx="444136" cy="332602"/>
          </a:xfrm>
          <a:prstGeom prst="rightArrow">
            <a:avLst/>
          </a:prstGeom>
          <a:solidFill>
            <a:srgbClr val="D2472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817983" y="1532430"/>
            <a:ext cx="111846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As number of people facing challenges in hearing and speaking or both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due to be born as that or caused by accidents increasing, there still a need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for a technology that allowing them to integrate and interact </a:t>
            </a:r>
          </a:p>
          <a:p>
            <a:pPr algn="l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with surrounding society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437" y="2833352"/>
            <a:ext cx="7534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Thank you 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93025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>
            <a:off x="629058" y="477353"/>
            <a:ext cx="29434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Introduction: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" name="صورة 27" descr="deaf culture hu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9446" y="1504405"/>
            <a:ext cx="6997474" cy="447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2"/>
          <p:cNvSpPr>
            <a:spLocks noGrp="1"/>
          </p:cNvSpPr>
          <p:nvPr>
            <p:ph type="title"/>
          </p:nvPr>
        </p:nvSpPr>
        <p:spPr>
          <a:xfrm>
            <a:off x="535183" y="395805"/>
            <a:ext cx="6877119" cy="640080"/>
          </a:xfrm>
        </p:spPr>
        <p:txBody>
          <a:bodyPr rtlCol="1">
            <a:normAutofit/>
          </a:bodyPr>
          <a:lstStyle/>
          <a:p>
            <a:pPr algn="l" rtl="1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Tools and Languages :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4294967295"/>
          </p:nvPr>
        </p:nvSpPr>
        <p:spPr>
          <a:xfrm>
            <a:off x="548734" y="1431010"/>
            <a:ext cx="10907392" cy="4790886"/>
          </a:xfrm>
        </p:spPr>
        <p:txBody>
          <a:bodyPr vert="horz" lIns="91440" tIns="45720" rIns="91440" bIns="45720" rtlCol="1">
            <a:normAutofit/>
          </a:bodyPr>
          <a:lstStyle/>
          <a:p>
            <a:pPr marL="0" indent="0" algn="l" rtl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</a:pPr>
            <a:endParaRPr lang="en-US" sz="1600" dirty="0" smtClean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l" rtl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</a:pPr>
            <a:endParaRPr lang="ar-SA" sz="1600" dirty="0" smtClean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717452" y="1688123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1131911" y="1616835"/>
            <a:ext cx="23878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Android Studio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pic>
        <p:nvPicPr>
          <p:cNvPr id="9" name="صورة 8" descr="Android_Studio_icon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91690" y="1406769"/>
            <a:ext cx="1033974" cy="1033974"/>
          </a:xfrm>
          <a:prstGeom prst="rect">
            <a:avLst/>
          </a:prstGeom>
        </p:spPr>
      </p:pic>
      <p:pic>
        <p:nvPicPr>
          <p:cNvPr id="10" name="صورة 9" descr="opencv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39022" y="2729098"/>
            <a:ext cx="1027674" cy="1266786"/>
          </a:xfrm>
          <a:prstGeom prst="rect">
            <a:avLst/>
          </a:prstGeom>
        </p:spPr>
      </p:pic>
      <p:pic>
        <p:nvPicPr>
          <p:cNvPr id="11" name="صورة 10" descr="Python_logo_and_wordmark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87729" y="4308465"/>
            <a:ext cx="2501976" cy="741836"/>
          </a:xfrm>
          <a:prstGeom prst="rect">
            <a:avLst/>
          </a:prstGeom>
        </p:spPr>
      </p:pic>
      <p:pic>
        <p:nvPicPr>
          <p:cNvPr id="12" name="صورة 11" descr="2000px-Xampp_logo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736037" y="5261316"/>
            <a:ext cx="3010268" cy="785680"/>
          </a:xfrm>
          <a:prstGeom prst="rect">
            <a:avLst/>
          </a:prstGeom>
        </p:spPr>
      </p:pic>
      <p:pic>
        <p:nvPicPr>
          <p:cNvPr id="13" name="صورة 12" descr="PyCharm_Logo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89166" y="1253196"/>
            <a:ext cx="1764323" cy="1764323"/>
          </a:xfrm>
          <a:prstGeom prst="rect">
            <a:avLst/>
          </a:prstGeom>
        </p:spPr>
      </p:pic>
      <p:sp>
        <p:nvSpPr>
          <p:cNvPr id="14" name="سهم إلى اليمين 13"/>
          <p:cNvSpPr/>
          <p:nvPr/>
        </p:nvSpPr>
        <p:spPr>
          <a:xfrm>
            <a:off x="717452" y="2262889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249212" y="2254947"/>
            <a:ext cx="21214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Android NDK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6" name="سهم إلى اليمين 15"/>
          <p:cNvSpPr/>
          <p:nvPr/>
        </p:nvSpPr>
        <p:spPr>
          <a:xfrm>
            <a:off x="684441" y="2928109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 16"/>
          <p:cNvSpPr/>
          <p:nvPr/>
        </p:nvSpPr>
        <p:spPr>
          <a:xfrm>
            <a:off x="1190878" y="2868025"/>
            <a:ext cx="48856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PyCharm and 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Python interpreter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8" name="سهم إلى اليمين 17"/>
          <p:cNvSpPr/>
          <p:nvPr/>
        </p:nvSpPr>
        <p:spPr>
          <a:xfrm>
            <a:off x="655034" y="3492754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 18"/>
          <p:cNvSpPr/>
          <p:nvPr/>
        </p:nvSpPr>
        <p:spPr>
          <a:xfrm>
            <a:off x="1222884" y="3423699"/>
            <a:ext cx="23834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Opencv Library</a:t>
            </a:r>
            <a:endParaRPr lang="ar-SA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20" name="سهم إلى اليمين 19"/>
          <p:cNvSpPr/>
          <p:nvPr/>
        </p:nvSpPr>
        <p:spPr>
          <a:xfrm>
            <a:off x="625474" y="4132503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1208651" y="4057507"/>
            <a:ext cx="13099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LIBSVM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pic>
        <p:nvPicPr>
          <p:cNvPr id="22" name="صورة 21" descr="firebas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19446" y="2518116"/>
            <a:ext cx="4085350" cy="2093742"/>
          </a:xfrm>
          <a:prstGeom prst="rect">
            <a:avLst/>
          </a:prstGeom>
        </p:spPr>
      </p:pic>
      <p:sp>
        <p:nvSpPr>
          <p:cNvPr id="23" name="سهم إلى اليمين 22"/>
          <p:cNvSpPr/>
          <p:nvPr/>
        </p:nvSpPr>
        <p:spPr>
          <a:xfrm>
            <a:off x="619223" y="4661837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 23"/>
          <p:cNvSpPr/>
          <p:nvPr/>
        </p:nvSpPr>
        <p:spPr>
          <a:xfrm>
            <a:off x="1161471" y="4611858"/>
            <a:ext cx="27919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Firebase Database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25" name="سهم إلى اليمين 22"/>
          <p:cNvSpPr/>
          <p:nvPr/>
        </p:nvSpPr>
        <p:spPr>
          <a:xfrm>
            <a:off x="619222" y="5291178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691906" y="5221789"/>
            <a:ext cx="3236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Sublime text editor</a:t>
            </a:r>
            <a:endParaRPr lang="en-US" sz="2400" dirty="0"/>
          </a:p>
        </p:txBody>
      </p:sp>
      <p:sp>
        <p:nvSpPr>
          <p:cNvPr id="28" name="سهم إلى اليمين 22"/>
          <p:cNvSpPr/>
          <p:nvPr/>
        </p:nvSpPr>
        <p:spPr>
          <a:xfrm>
            <a:off x="619529" y="5833044"/>
            <a:ext cx="506437" cy="323557"/>
          </a:xfrm>
          <a:prstGeom prst="rightArrow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258555" y="5743591"/>
            <a:ext cx="26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Esign</a:t>
            </a:r>
            <a:r>
              <a:rPr lang="en-US" sz="2400" dirty="0" smtClean="0"/>
              <a:t> editor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2"/>
          <p:cNvSpPr>
            <a:spLocks noGrp="1"/>
          </p:cNvSpPr>
          <p:nvPr>
            <p:ph type="title"/>
          </p:nvPr>
        </p:nvSpPr>
        <p:spPr>
          <a:xfrm>
            <a:off x="652748" y="434993"/>
            <a:ext cx="6877119" cy="640080"/>
          </a:xfrm>
        </p:spPr>
        <p:txBody>
          <a:bodyPr rtlCol="1">
            <a:normAutofit/>
          </a:bodyPr>
          <a:lstStyle/>
          <a:p>
            <a:pPr algn="l" rtl="1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Features: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" name="المجموعة  12" descr="دائرة صغيرة بها الرقم 1 تشير إلى الخطوة 1"/>
          <p:cNvGrpSpPr/>
          <p:nvPr/>
        </p:nvGrpSpPr>
        <p:grpSpPr bwMode="blackWhite">
          <a:xfrm>
            <a:off x="585624" y="2009437"/>
            <a:ext cx="558179" cy="409838"/>
            <a:chOff x="6953426" y="711274"/>
            <a:chExt cx="558179" cy="409838"/>
          </a:xfrm>
        </p:grpSpPr>
        <p:sp>
          <p:nvSpPr>
            <p:cNvPr id="14" name="شكل بيضاوي 13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مربع نص 14" descr="الرقم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</a:p>
          </p:txBody>
        </p:sp>
      </p:grpSp>
      <p:grpSp>
        <p:nvGrpSpPr>
          <p:cNvPr id="18" name="المجموعة 17" descr="دائرة صغيرة بها الرقم 2 تشير إلى الخطوة 2"/>
          <p:cNvGrpSpPr/>
          <p:nvPr/>
        </p:nvGrpSpPr>
        <p:grpSpPr bwMode="blackWhite">
          <a:xfrm>
            <a:off x="572561" y="3314746"/>
            <a:ext cx="558179" cy="409838"/>
            <a:chOff x="6953426" y="711274"/>
            <a:chExt cx="558179" cy="409838"/>
          </a:xfrm>
        </p:grpSpPr>
        <p:sp>
          <p:nvSpPr>
            <p:cNvPr id="23" name="شكل بيضاوي 22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" name="مربع نص 23" descr="الرقم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</a:p>
          </p:txBody>
        </p:sp>
      </p:grpSp>
      <p:grpSp>
        <p:nvGrpSpPr>
          <p:cNvPr id="26" name="المجموعة 25" descr="دائرة صغيرة بها الرقم 3 تشير إلى الخطوة 3"/>
          <p:cNvGrpSpPr/>
          <p:nvPr/>
        </p:nvGrpSpPr>
        <p:grpSpPr bwMode="blackWhite">
          <a:xfrm>
            <a:off x="502621" y="4487923"/>
            <a:ext cx="558179" cy="409838"/>
            <a:chOff x="6953426" y="711274"/>
            <a:chExt cx="558179" cy="409838"/>
          </a:xfrm>
        </p:grpSpPr>
        <p:sp>
          <p:nvSpPr>
            <p:cNvPr id="27" name="شكل بيضاوي 26" descr="دائرة صغيرة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8" name="مربع نص 27" descr="الرقم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1"/>
              <a:r>
                <a:rPr lang="ar-SA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</p:txBody>
        </p:sp>
      </p:grpSp>
      <p:cxnSp>
        <p:nvCxnSpPr>
          <p:cNvPr id="20" name="موصل مستقيم 19" descr="خط رمادي فاتح يفصل بين نص التحويل التدريجي والصور"/>
          <p:cNvCxnSpPr/>
          <p:nvPr/>
        </p:nvCxnSpPr>
        <p:spPr>
          <a:xfrm>
            <a:off x="5895134" y="1472431"/>
            <a:ext cx="0" cy="4892634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صورة 30" descr="hoepag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8891" y="1348542"/>
            <a:ext cx="3373601" cy="5026132"/>
          </a:xfrm>
          <a:prstGeom prst="rect">
            <a:avLst/>
          </a:prstGeom>
        </p:spPr>
      </p:pic>
      <p:sp>
        <p:nvSpPr>
          <p:cNvPr id="32" name="مستطيل 31"/>
          <p:cNvSpPr/>
          <p:nvPr/>
        </p:nvSpPr>
        <p:spPr>
          <a:xfrm>
            <a:off x="1016453" y="4482627"/>
            <a:ext cx="371230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ASL Dictionary</a:t>
            </a:r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مستطيل 32"/>
          <p:cNvSpPr/>
          <p:nvPr/>
        </p:nvSpPr>
        <p:spPr>
          <a:xfrm>
            <a:off x="1174170" y="3280844"/>
            <a:ext cx="28680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Text To Sign </a:t>
            </a:r>
          </a:p>
          <a:p>
            <a:pPr algn="l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Gestures translator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34" name="مستطيل 33"/>
          <p:cNvSpPr/>
          <p:nvPr/>
        </p:nvSpPr>
        <p:spPr>
          <a:xfrm>
            <a:off x="1180692" y="2026809"/>
            <a:ext cx="33714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American Sign Language</a:t>
            </a:r>
          </a:p>
          <a:p>
            <a:pPr algn="l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Interpreter </a:t>
            </a:r>
            <a:endParaRPr lang="ar-SA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عنصر نائب للمحتوى 17"/>
          <p:cNvSpPr txBox="1">
            <a:spLocks/>
          </p:cNvSpPr>
          <p:nvPr/>
        </p:nvSpPr>
        <p:spPr>
          <a:xfrm>
            <a:off x="8429187" y="4571824"/>
            <a:ext cx="2696774" cy="992581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مستطيل مستدير الزوايا 44"/>
          <p:cNvSpPr/>
          <p:nvPr/>
        </p:nvSpPr>
        <p:spPr>
          <a:xfrm>
            <a:off x="1097280" y="1802674"/>
            <a:ext cx="2651760" cy="1110343"/>
          </a:xfrm>
          <a:prstGeom prst="round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ستطيل مستدير الزوايا 45"/>
          <p:cNvSpPr/>
          <p:nvPr/>
        </p:nvSpPr>
        <p:spPr>
          <a:xfrm>
            <a:off x="4572000" y="1785256"/>
            <a:ext cx="3239589" cy="1110343"/>
          </a:xfrm>
          <a:prstGeom prst="round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" name="مستطيل مستدير الزوايا 46"/>
          <p:cNvSpPr/>
          <p:nvPr/>
        </p:nvSpPr>
        <p:spPr>
          <a:xfrm>
            <a:off x="8451670" y="4053840"/>
            <a:ext cx="3291840" cy="1110343"/>
          </a:xfrm>
          <a:prstGeom prst="round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مستطيل مستدير الزوايا 47"/>
          <p:cNvSpPr/>
          <p:nvPr/>
        </p:nvSpPr>
        <p:spPr>
          <a:xfrm>
            <a:off x="4297680" y="4036421"/>
            <a:ext cx="3291841" cy="1110343"/>
          </a:xfrm>
          <a:prstGeom prst="round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مستدير الزوايا 48"/>
          <p:cNvSpPr/>
          <p:nvPr/>
        </p:nvSpPr>
        <p:spPr>
          <a:xfrm>
            <a:off x="8503919" y="1772195"/>
            <a:ext cx="3122023" cy="1110343"/>
          </a:xfrm>
          <a:prstGeom prst="round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1" name="مستطيل 50"/>
          <p:cNvSpPr/>
          <p:nvPr/>
        </p:nvSpPr>
        <p:spPr>
          <a:xfrm>
            <a:off x="1067661" y="2079061"/>
            <a:ext cx="26631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Capture Frame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4648672" y="2035518"/>
            <a:ext cx="31472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Image Processing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8451032" y="1996330"/>
            <a:ext cx="3223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Transform To HSV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4" name="مستطيل 53"/>
          <p:cNvSpPr/>
          <p:nvPr/>
        </p:nvSpPr>
        <p:spPr>
          <a:xfrm>
            <a:off x="8652550" y="4238787"/>
            <a:ext cx="28378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Hand Detection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5" name="مستطيل 54"/>
          <p:cNvSpPr/>
          <p:nvPr/>
        </p:nvSpPr>
        <p:spPr>
          <a:xfrm>
            <a:off x="4272261" y="4260559"/>
            <a:ext cx="32294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Hand Recognition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cxnSp>
        <p:nvCxnSpPr>
          <p:cNvPr id="59" name="رابط كسهم مستقيم 58"/>
          <p:cNvCxnSpPr>
            <a:stCxn id="51" idx="3"/>
            <a:endCxn id="46" idx="1"/>
          </p:cNvCxnSpPr>
          <p:nvPr/>
        </p:nvCxnSpPr>
        <p:spPr>
          <a:xfrm flipV="1">
            <a:off x="3730762" y="2340428"/>
            <a:ext cx="841238" cy="2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رابط كسهم مستقيم 59"/>
          <p:cNvCxnSpPr/>
          <p:nvPr/>
        </p:nvCxnSpPr>
        <p:spPr>
          <a:xfrm flipV="1">
            <a:off x="7684453" y="2283822"/>
            <a:ext cx="841238" cy="2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مستطيل 60"/>
          <p:cNvSpPr/>
          <p:nvPr/>
        </p:nvSpPr>
        <p:spPr>
          <a:xfrm>
            <a:off x="617092" y="367827"/>
            <a:ext cx="99650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American Sign Language Interpreter 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4" name="رابط كسهم مستقيم 63"/>
          <p:cNvCxnSpPr>
            <a:stCxn id="49" idx="2"/>
            <a:endCxn id="47" idx="0"/>
          </p:cNvCxnSpPr>
          <p:nvPr/>
        </p:nvCxnSpPr>
        <p:spPr>
          <a:xfrm>
            <a:off x="10064931" y="2882538"/>
            <a:ext cx="32659" cy="11713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رابط كسهم مستقيم 68"/>
          <p:cNvCxnSpPr>
            <a:stCxn id="47" idx="1"/>
            <a:endCxn id="48" idx="3"/>
          </p:cNvCxnSpPr>
          <p:nvPr/>
        </p:nvCxnSpPr>
        <p:spPr>
          <a:xfrm flipH="1" flipV="1">
            <a:off x="7589521" y="4591593"/>
            <a:ext cx="862149" cy="174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61435" y="354764"/>
            <a:ext cx="64881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Hand Detection Process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مستطيل ذو زوايا قطرية مستديرة 8"/>
          <p:cNvSpPr/>
          <p:nvPr/>
        </p:nvSpPr>
        <p:spPr>
          <a:xfrm>
            <a:off x="847075" y="1840858"/>
            <a:ext cx="2769326" cy="1463040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ذو زوايا قطرية مستديرة 12"/>
          <p:cNvSpPr/>
          <p:nvPr/>
        </p:nvSpPr>
        <p:spPr>
          <a:xfrm>
            <a:off x="8447313" y="1759130"/>
            <a:ext cx="2769326" cy="1463040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ذو زوايا قطرية مستديرة 13"/>
          <p:cNvSpPr/>
          <p:nvPr/>
        </p:nvSpPr>
        <p:spPr>
          <a:xfrm>
            <a:off x="4649707" y="1805018"/>
            <a:ext cx="2769326" cy="1463040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ذو زوايا قطرية مستديرة 14"/>
          <p:cNvSpPr/>
          <p:nvPr/>
        </p:nvSpPr>
        <p:spPr>
          <a:xfrm>
            <a:off x="8556172" y="4362995"/>
            <a:ext cx="2769326" cy="2276956"/>
          </a:xfrm>
          <a:prstGeom prst="round2DiagRect">
            <a:avLst/>
          </a:prstGeom>
          <a:solidFill>
            <a:srgbClr val="D24726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984045" y="2079060"/>
            <a:ext cx="24645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Load Hand Pose </a:t>
            </a:r>
          </a:p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Template Contours</a:t>
            </a:r>
            <a:endParaRPr lang="ar-SA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cxnSp>
        <p:nvCxnSpPr>
          <p:cNvPr id="18" name="رابط كسهم مستقيم 17"/>
          <p:cNvCxnSpPr/>
          <p:nvPr/>
        </p:nvCxnSpPr>
        <p:spPr>
          <a:xfrm>
            <a:off x="7383194" y="2529840"/>
            <a:ext cx="105507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3596640" y="2569698"/>
            <a:ext cx="105507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4836248" y="2090783"/>
            <a:ext cx="24645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Taking Frames By Real Time Camera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8648592" y="2020445"/>
            <a:ext cx="24645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Skin Detection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8747066" y="4665169"/>
            <a:ext cx="246458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Skin Colored Area</a:t>
            </a:r>
          </a:p>
          <a:p>
            <a:pPr algn="ctr"/>
            <a:r>
              <a:rPr 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</a:rPr>
              <a:t>Contour Comparing with Hand Pose Loaded Templates</a:t>
            </a:r>
          </a:p>
        </p:txBody>
      </p:sp>
      <p:cxnSp>
        <p:nvCxnSpPr>
          <p:cNvPr id="25" name="رابط كسهم مستقيم 24"/>
          <p:cNvCxnSpPr/>
          <p:nvPr/>
        </p:nvCxnSpPr>
        <p:spPr>
          <a:xfrm>
            <a:off x="10058400" y="3165231"/>
            <a:ext cx="0" cy="12098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299276" y="354764"/>
            <a:ext cx="70998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Hand Recognition Process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78300" y="1477108"/>
            <a:ext cx="765282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We have followed two approaches in this process: 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1" name="سهم إلى اليمين 10"/>
          <p:cNvSpPr/>
          <p:nvPr/>
        </p:nvSpPr>
        <p:spPr>
          <a:xfrm>
            <a:off x="633046" y="2475914"/>
            <a:ext cx="815926" cy="6049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سهم إلى اليمين 11"/>
          <p:cNvSpPr/>
          <p:nvPr/>
        </p:nvSpPr>
        <p:spPr>
          <a:xfrm>
            <a:off x="616634" y="4063219"/>
            <a:ext cx="815926" cy="6049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1474762" y="2501705"/>
            <a:ext cx="765282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Sign Gesture Recognition Using SVM.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1683433" y="4271890"/>
            <a:ext cx="829056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Sign Gesture Recognition Using Haar Cascade Classifier.</a:t>
            </a:r>
            <a:endParaRPr lang="ar-S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1420838" y="3826414"/>
            <a:ext cx="8904848" cy="1209821"/>
          </a:xfrm>
          <a:prstGeom prst="rect">
            <a:avLst/>
          </a:prstGeom>
          <a:solidFill>
            <a:srgbClr val="D2472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2400" b="1" dirty="0" smtClean="0"/>
              <a:t>Sign Gesture Recognition Using Haar Cascade Classifier </a:t>
            </a:r>
            <a:endParaRPr lang="ar-SA" sz="2400" b="1" dirty="0"/>
          </a:p>
        </p:txBody>
      </p:sp>
      <p:sp>
        <p:nvSpPr>
          <p:cNvPr id="20" name="مربع نص 19"/>
          <p:cNvSpPr txBox="1"/>
          <p:nvPr/>
        </p:nvSpPr>
        <p:spPr>
          <a:xfrm rot="2326884">
            <a:off x="9082221" y="4044530"/>
            <a:ext cx="1325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Adopted 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عنصر نائب للمحتوى 17"/>
          <p:cNvSpPr txBox="1">
            <a:spLocks/>
          </p:cNvSpPr>
          <p:nvPr/>
        </p:nvSpPr>
        <p:spPr>
          <a:xfrm>
            <a:off x="4298589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spcAft>
                <a:spcPts val="2000"/>
              </a:spcAft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مستطيل 60"/>
          <p:cNvSpPr/>
          <p:nvPr/>
        </p:nvSpPr>
        <p:spPr>
          <a:xfrm>
            <a:off x="411817" y="509509"/>
            <a:ext cx="73030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Sign Gesture Recognition Using SVM</a:t>
            </a: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مربع نص 19"/>
          <p:cNvSpPr txBox="1"/>
          <p:nvPr/>
        </p:nvSpPr>
        <p:spPr>
          <a:xfrm rot="2326884">
            <a:off x="9082221" y="4044530"/>
            <a:ext cx="1325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Adopted </a:t>
            </a:r>
            <a:endParaRPr lang="ar-SA" b="1" dirty="0">
              <a:solidFill>
                <a:schemeClr val="bg1"/>
              </a:solidFill>
            </a:endParaRPr>
          </a:p>
        </p:txBody>
      </p:sp>
      <p:pic>
        <p:nvPicPr>
          <p:cNvPr id="13" name="صورة 12" descr="sv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82" y="1252026"/>
            <a:ext cx="10494498" cy="537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108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4329_TF10001108" id="{91BE51ED-1634-49C7-B2AF-DD2854356EC2}" vid="{D7FD6ED4-6A84-4FCB-B594-16FD4ED37CD6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tf10001108</Template>
  <TotalTime>390</TotalTime>
  <Words>567</Words>
  <Application>Microsoft Office PowerPoint</Application>
  <PresentationFormat>Widescreen</PresentationFormat>
  <Paragraphs>143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Segoe UI</vt:lpstr>
      <vt:lpstr>Tahoma</vt:lpstr>
      <vt:lpstr>tf10001108</vt:lpstr>
      <vt:lpstr>PowerPoint Presentation</vt:lpstr>
      <vt:lpstr>PowerPoint Presentation</vt:lpstr>
      <vt:lpstr>PowerPoint Presentation</vt:lpstr>
      <vt:lpstr>Tools and Languages :</vt:lpstr>
      <vt:lpstr>Features: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Text to Sign</vt:lpstr>
      <vt:lpstr>ASL Dictionary </vt:lpstr>
      <vt:lpstr>PowerPoint Presentation</vt:lpstr>
      <vt:lpstr>PowerPoint Presentation</vt:lpstr>
      <vt:lpstr>PowerPoint Presentation</vt:lpstr>
      <vt:lpstr>PowerPoint Presentation</vt:lpstr>
    </vt:vector>
  </TitlesOfParts>
  <Company>Naim Al Hussaini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0597806772</dc:creator>
  <cp:lastModifiedBy>aya sabbah</cp:lastModifiedBy>
  <cp:revision>60</cp:revision>
  <dcterms:created xsi:type="dcterms:W3CDTF">2018-05-19T07:51:41Z</dcterms:created>
  <dcterms:modified xsi:type="dcterms:W3CDTF">2018-05-20T06:01:31Z</dcterms:modified>
  <cp:version/>
</cp:coreProperties>
</file>