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326" r:id="rId5"/>
    <p:sldId id="330" r:id="rId6"/>
    <p:sldId id="323" r:id="rId7"/>
    <p:sldId id="321" r:id="rId8"/>
    <p:sldId id="332" r:id="rId9"/>
    <p:sldId id="263" r:id="rId10"/>
    <p:sldId id="331" r:id="rId11"/>
    <p:sldId id="260" r:id="rId12"/>
    <p:sldId id="319" r:id="rId13"/>
    <p:sldId id="264" r:id="rId14"/>
    <p:sldId id="333" r:id="rId15"/>
    <p:sldId id="327" r:id="rId16"/>
    <p:sldId id="334" r:id="rId17"/>
    <p:sldId id="335" r:id="rId18"/>
    <p:sldId id="337" r:id="rId19"/>
    <p:sldId id="338" r:id="rId20"/>
    <p:sldId id="328" r:id="rId21"/>
    <p:sldId id="320" r:id="rId22"/>
    <p:sldId id="261" r:id="rId23"/>
    <p:sldId id="329" r:id="rId24"/>
    <p:sldId id="322" r:id="rId25"/>
    <p:sldId id="318" r:id="rId26"/>
  </p:sldIdLst>
  <p:sldSz cx="18288000" cy="10287000"/>
  <p:notesSz cx="6858000" cy="9144000"/>
  <p:embeddedFontLst>
    <p:embeddedFont>
      <p:font typeface="Akhbar MT" pitchFamily="2" charset="-78"/>
      <p:regular r:id="rId27"/>
      <p:bold r:id="rId28"/>
    </p:embeddedFont>
    <p:embeddedFont>
      <p:font typeface="Anton" panose="020B0604020202020204" charset="0"/>
      <p:regular r:id="rId29"/>
    </p:embeddedFont>
    <p:embeddedFont>
      <p:font typeface="Anton Italics" panose="020B0604020202020204" charset="0"/>
      <p:regular r:id="rId30"/>
      <p:italic r:id="rId31"/>
    </p:embeddedFont>
    <p:embeddedFont>
      <p:font typeface="Antonio" panose="020B0604020202020204" charset="0"/>
      <p:regular r:id="rId32"/>
    </p:embeddedFont>
    <p:embeddedFont>
      <p:font typeface="Antonio Light" panose="020B0604020202020204" charset="0"/>
      <p:regular r:id="rId33"/>
    </p:embeddedFont>
    <p:embeddedFont>
      <p:font typeface="Antonio Light Italics" panose="020B0604020202020204" charset="0"/>
      <p:regular r:id="rId34"/>
      <p:italic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Copperplate Gothic Bold" panose="020E0705020206020404" pitchFamily="34" charset="0"/>
      <p:regular r:id="rId40"/>
    </p:embeddedFont>
    <p:embeddedFont>
      <p:font typeface="Poppins" panose="020B0604020202020204" charset="0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7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1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microsoft.com/office/2007/relationships/hdphoto" Target="../media/hdphoto1.wdp"/><Relationship Id="rId3" Type="http://schemas.openxmlformats.org/officeDocument/2006/relationships/image" Target="../media/image2.svg"/><Relationship Id="rId7" Type="http://schemas.openxmlformats.org/officeDocument/2006/relationships/image" Target="../media/image34.svg"/><Relationship Id="rId12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svg"/><Relationship Id="rId5" Type="http://schemas.openxmlformats.org/officeDocument/2006/relationships/image" Target="../media/image7.svg"/><Relationship Id="rId15" Type="http://schemas.openxmlformats.org/officeDocument/2006/relationships/image" Target="../media/image41.png"/><Relationship Id="rId10" Type="http://schemas.openxmlformats.org/officeDocument/2006/relationships/image" Target="../media/image37.png"/><Relationship Id="rId4" Type="http://schemas.openxmlformats.org/officeDocument/2006/relationships/image" Target="../media/image6.png"/><Relationship Id="rId9" Type="http://schemas.openxmlformats.org/officeDocument/2006/relationships/image" Target="../media/image36.svg"/><Relationship Id="rId1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.svg"/><Relationship Id="rId7" Type="http://schemas.openxmlformats.org/officeDocument/2006/relationships/image" Target="../media/image5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7.svg"/><Relationship Id="rId4" Type="http://schemas.openxmlformats.org/officeDocument/2006/relationships/image" Target="../media/image44.png"/><Relationship Id="rId9" Type="http://schemas.openxmlformats.org/officeDocument/2006/relationships/image" Target="../media/image1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7.sv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87120" y="8721262"/>
            <a:ext cx="5469835" cy="537038"/>
          </a:xfrm>
          <a:custGeom>
            <a:avLst/>
            <a:gdLst/>
            <a:ahLst/>
            <a:cxnLst/>
            <a:rect l="l" t="t" r="r" b="b"/>
            <a:pathLst>
              <a:path w="5469835" h="537038">
                <a:moveTo>
                  <a:pt x="0" y="0"/>
                </a:moveTo>
                <a:lnTo>
                  <a:pt x="5469835" y="0"/>
                </a:lnTo>
                <a:lnTo>
                  <a:pt x="5469835" y="537038"/>
                </a:lnTo>
                <a:lnTo>
                  <a:pt x="0" y="5370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1857829" y="-488457"/>
            <a:ext cx="8852989" cy="11109222"/>
            <a:chOff x="0" y="0"/>
            <a:chExt cx="1028670" cy="12908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28670" cy="1290832"/>
            </a:xfrm>
            <a:custGeom>
              <a:avLst/>
              <a:gdLst/>
              <a:ahLst/>
              <a:cxnLst/>
              <a:rect l="l" t="t" r="r" b="b"/>
              <a:pathLst>
                <a:path w="1028670" h="1290832">
                  <a:moveTo>
                    <a:pt x="203200" y="0"/>
                  </a:moveTo>
                  <a:lnTo>
                    <a:pt x="1028670" y="0"/>
                  </a:lnTo>
                  <a:lnTo>
                    <a:pt x="825470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blipFill>
              <a:blip r:embed="rId4"/>
              <a:stretch>
                <a:fillRect l="-44114" r="-44114"/>
              </a:stretch>
            </a:blipFill>
            <a:ln w="257175" cap="sq">
              <a:solidFill>
                <a:srgbClr val="72B626"/>
              </a:solidFill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-2173309" y="-411111"/>
            <a:ext cx="8906766" cy="11109222"/>
            <a:chOff x="0" y="0"/>
            <a:chExt cx="1034918" cy="129083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034918" cy="1290832"/>
            </a:xfrm>
            <a:custGeom>
              <a:avLst/>
              <a:gdLst/>
              <a:ahLst/>
              <a:cxnLst/>
              <a:rect l="l" t="t" r="r" b="b"/>
              <a:pathLst>
                <a:path w="1034918" h="1290832">
                  <a:moveTo>
                    <a:pt x="203200" y="0"/>
                  </a:moveTo>
                  <a:lnTo>
                    <a:pt x="1034918" y="0"/>
                  </a:lnTo>
                  <a:lnTo>
                    <a:pt x="831718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>
                <a:alpha val="70980"/>
              </a:srgbClr>
            </a:solidFill>
            <a:ln w="12700" cap="sq">
              <a:solidFill>
                <a:srgbClr val="000000"/>
              </a:solidFill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1587601" y="2638428"/>
            <a:ext cx="6578398" cy="5246370"/>
            <a:chOff x="0" y="0"/>
            <a:chExt cx="1019166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019166" cy="812800"/>
            </a:xfrm>
            <a:custGeom>
              <a:avLst/>
              <a:gdLst/>
              <a:ahLst/>
              <a:cxnLst/>
              <a:rect l="l" t="t" r="r" b="b"/>
              <a:pathLst>
                <a:path w="1019166" h="812800">
                  <a:moveTo>
                    <a:pt x="85912" y="0"/>
                  </a:moveTo>
                  <a:lnTo>
                    <a:pt x="933254" y="0"/>
                  </a:lnTo>
                  <a:cubicBezTo>
                    <a:pt x="980702" y="0"/>
                    <a:pt x="1019166" y="38464"/>
                    <a:pt x="1019166" y="85912"/>
                  </a:cubicBezTo>
                  <a:lnTo>
                    <a:pt x="1019166" y="726888"/>
                  </a:lnTo>
                  <a:cubicBezTo>
                    <a:pt x="1019166" y="774336"/>
                    <a:pt x="980702" y="812800"/>
                    <a:pt x="933254" y="812800"/>
                  </a:cubicBezTo>
                  <a:lnTo>
                    <a:pt x="85912" y="812800"/>
                  </a:lnTo>
                  <a:cubicBezTo>
                    <a:pt x="38464" y="812800"/>
                    <a:pt x="0" y="774336"/>
                    <a:pt x="0" y="726888"/>
                  </a:cubicBezTo>
                  <a:lnTo>
                    <a:pt x="0" y="85912"/>
                  </a:lnTo>
                  <a:cubicBezTo>
                    <a:pt x="0" y="38464"/>
                    <a:pt x="38464" y="0"/>
                    <a:pt x="85912" y="0"/>
                  </a:cubicBezTo>
                  <a:close/>
                </a:path>
              </a:pathLst>
            </a:custGeom>
            <a:blipFill>
              <a:blip r:embed="rId4"/>
              <a:stretch>
                <a:fillRect l="-9813" r="-9813"/>
              </a:stretch>
            </a:blipFill>
            <a:ln w="238125" cap="rnd">
              <a:solidFill>
                <a:srgbClr val="72B626"/>
              </a:solidFill>
              <a:prstDash val="solid"/>
              <a:round/>
            </a:ln>
          </p:spPr>
        </p:sp>
      </p:grpSp>
      <p:sp>
        <p:nvSpPr>
          <p:cNvPr id="9" name="Freeform 9"/>
          <p:cNvSpPr/>
          <p:nvPr/>
        </p:nvSpPr>
        <p:spPr>
          <a:xfrm>
            <a:off x="10896633" y="849600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>
            <a:off x="13563760" y="2019147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615221" y="3571553"/>
            <a:ext cx="9399966" cy="2283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620"/>
              </a:lnSpc>
              <a:spcBef>
                <a:spcPct val="0"/>
              </a:spcBef>
            </a:pPr>
            <a:r>
              <a:rPr lang="en-US" sz="13300" i="1" dirty="0">
                <a:solidFill>
                  <a:srgbClr val="FFFFFF"/>
                </a:solidFill>
                <a:latin typeface="Anton Italics" panose="00000500000000000000"/>
                <a:ea typeface="Anton Italics" panose="00000500000000000000"/>
                <a:cs typeface="Anton Italics" panose="00000500000000000000"/>
                <a:sym typeface="Anton Italics" panose="00000500000000000000"/>
              </a:rPr>
              <a:t>DRIVE PRO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87120" y="8721262"/>
            <a:ext cx="5469835" cy="537038"/>
          </a:xfrm>
          <a:custGeom>
            <a:avLst/>
            <a:gdLst/>
            <a:ahLst/>
            <a:cxnLst/>
            <a:rect l="l" t="t" r="r" b="b"/>
            <a:pathLst>
              <a:path w="5469835" h="537038">
                <a:moveTo>
                  <a:pt x="0" y="0"/>
                </a:moveTo>
                <a:lnTo>
                  <a:pt x="5469835" y="0"/>
                </a:lnTo>
                <a:lnTo>
                  <a:pt x="5469835" y="537038"/>
                </a:lnTo>
                <a:lnTo>
                  <a:pt x="0" y="5370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551061" y="-411111"/>
            <a:ext cx="8852989" cy="11109222"/>
            <a:chOff x="0" y="0"/>
            <a:chExt cx="1028670" cy="12908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28670" cy="1290832"/>
            </a:xfrm>
            <a:custGeom>
              <a:avLst/>
              <a:gdLst/>
              <a:ahLst/>
              <a:cxnLst/>
              <a:rect l="l" t="t" r="r" b="b"/>
              <a:pathLst>
                <a:path w="1028670" h="1290832">
                  <a:moveTo>
                    <a:pt x="203200" y="0"/>
                  </a:moveTo>
                  <a:lnTo>
                    <a:pt x="1028670" y="0"/>
                  </a:lnTo>
                  <a:lnTo>
                    <a:pt x="825470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blipFill>
              <a:blip r:embed="rId4"/>
              <a:stretch>
                <a:fillRect l="-44114" r="-44114"/>
              </a:stretch>
            </a:blipFill>
            <a:ln w="257175" cap="sq">
              <a:solidFill>
                <a:srgbClr val="72B626"/>
              </a:solidFill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-609600" y="-430161"/>
            <a:ext cx="8906766" cy="11109222"/>
            <a:chOff x="0" y="0"/>
            <a:chExt cx="1034918" cy="129083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034918" cy="1290832"/>
            </a:xfrm>
            <a:custGeom>
              <a:avLst/>
              <a:gdLst/>
              <a:ahLst/>
              <a:cxnLst/>
              <a:rect l="l" t="t" r="r" b="b"/>
              <a:pathLst>
                <a:path w="1034918" h="1290832">
                  <a:moveTo>
                    <a:pt x="203200" y="0"/>
                  </a:moveTo>
                  <a:lnTo>
                    <a:pt x="1034918" y="0"/>
                  </a:lnTo>
                  <a:lnTo>
                    <a:pt x="831718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>
                <a:alpha val="70980"/>
              </a:srgbClr>
            </a:solidFill>
            <a:ln w="12700" cap="sq">
              <a:solidFill>
                <a:srgbClr val="000000"/>
              </a:solidFill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0896633" y="849600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>
            <a:off x="14325600" y="1443654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389042" y="2169795"/>
            <a:ext cx="9399966" cy="2954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9600" b="1" i="1" dirty="0">
                <a:solidFill>
                  <a:srgbClr val="FFFFFF"/>
                </a:solidFill>
                <a:latin typeface="Copperplate Gothic Bold" panose="020E0705020206020404" pitchFamily="34" charset="0"/>
                <a:cs typeface="Akhbar MT" pitchFamily="2" charset="-78"/>
                <a:sym typeface="Anton Italics" panose="00000500000000000000"/>
              </a:rPr>
              <a:t>STUDENT JOURNEY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A52C33-AA92-4AB1-A102-12800C1FB7AE}"/>
              </a:ext>
            </a:extLst>
          </p:cNvPr>
          <p:cNvSpPr/>
          <p:nvPr/>
        </p:nvSpPr>
        <p:spPr>
          <a:xfrm>
            <a:off x="7239000" y="5853951"/>
            <a:ext cx="9144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 Every journey is a series of</a:t>
            </a:r>
          </a:p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    automated steps forward</a:t>
            </a: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B3AAA4EB-3A49-4842-85C7-EEB0A23653E4}"/>
              </a:ext>
            </a:extLst>
          </p:cNvPr>
          <p:cNvSpPr/>
          <p:nvPr/>
        </p:nvSpPr>
        <p:spPr>
          <a:xfrm>
            <a:off x="16154400" y="388675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</p:spTree>
    <p:extLst>
      <p:ext uri="{BB962C8B-B14F-4D97-AF65-F5344CB8AC3E}">
        <p14:creationId xmlns:p14="http://schemas.microsoft.com/office/powerpoint/2010/main" val="3104922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467600" y="6583122"/>
            <a:ext cx="8914722" cy="2394102"/>
            <a:chOff x="0" y="0"/>
            <a:chExt cx="2771166" cy="744213"/>
          </a:xfrm>
        </p:grpSpPr>
        <p:sp>
          <p:nvSpPr>
            <p:cNvPr id="3" name="Freeform 3"/>
            <p:cNvSpPr/>
            <p:nvPr/>
          </p:nvSpPr>
          <p:spPr>
            <a:xfrm>
              <a:off x="1743" y="0"/>
              <a:ext cx="2767680" cy="744213"/>
            </a:xfrm>
            <a:custGeom>
              <a:avLst/>
              <a:gdLst/>
              <a:ahLst/>
              <a:cxnLst/>
              <a:rect l="l" t="t" r="r" b="b"/>
              <a:pathLst>
                <a:path w="2767680" h="744213">
                  <a:moveTo>
                    <a:pt x="210141" y="0"/>
                  </a:moveTo>
                  <a:lnTo>
                    <a:pt x="2760739" y="0"/>
                  </a:lnTo>
                  <a:cubicBezTo>
                    <a:pt x="2762806" y="0"/>
                    <a:pt x="2764755" y="964"/>
                    <a:pt x="2766009" y="2607"/>
                  </a:cubicBezTo>
                  <a:cubicBezTo>
                    <a:pt x="2767264" y="4250"/>
                    <a:pt x="2767680" y="6384"/>
                    <a:pt x="2767136" y="8378"/>
                  </a:cubicBezTo>
                  <a:lnTo>
                    <a:pt x="2568511" y="735836"/>
                  </a:lnTo>
                  <a:cubicBezTo>
                    <a:pt x="2567160" y="740782"/>
                    <a:pt x="2562666" y="744213"/>
                    <a:pt x="2557539" y="744213"/>
                  </a:cubicBezTo>
                  <a:lnTo>
                    <a:pt x="6941" y="744213"/>
                  </a:lnTo>
                  <a:cubicBezTo>
                    <a:pt x="4874" y="744213"/>
                    <a:pt x="2926" y="743249"/>
                    <a:pt x="1671" y="741606"/>
                  </a:cubicBezTo>
                  <a:cubicBezTo>
                    <a:pt x="417" y="739964"/>
                    <a:pt x="0" y="737830"/>
                    <a:pt x="544" y="735836"/>
                  </a:cubicBezTo>
                  <a:lnTo>
                    <a:pt x="199170" y="8378"/>
                  </a:lnTo>
                  <a:cubicBezTo>
                    <a:pt x="200520" y="3431"/>
                    <a:pt x="205014" y="0"/>
                    <a:pt x="210141" y="0"/>
                  </a:cubicBezTo>
                  <a:close/>
                </a:path>
              </a:pathLst>
            </a:custGeom>
            <a:solidFill>
              <a:srgbClr val="72B62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57150"/>
              <a:ext cx="2567966" cy="8013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3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3429000" y="2869108"/>
            <a:ext cx="1547560" cy="1474403"/>
          </a:xfrm>
          <a:custGeom>
            <a:avLst/>
            <a:gdLst/>
            <a:ahLst/>
            <a:cxnLst/>
            <a:rect l="l" t="t" r="r" b="b"/>
            <a:pathLst>
              <a:path w="1547560" h="1474403">
                <a:moveTo>
                  <a:pt x="0" y="0"/>
                </a:moveTo>
                <a:lnTo>
                  <a:pt x="1547560" y="0"/>
                </a:lnTo>
                <a:lnTo>
                  <a:pt x="1547560" y="1474403"/>
                </a:lnTo>
                <a:lnTo>
                  <a:pt x="0" y="14744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1620" y="9161073"/>
            <a:ext cx="1369895" cy="345898"/>
          </a:xfrm>
          <a:custGeom>
            <a:avLst/>
            <a:gdLst/>
            <a:ahLst/>
            <a:cxnLst/>
            <a:rect l="l" t="t" r="r" b="b"/>
            <a:pathLst>
              <a:path w="1369895" h="345898">
                <a:moveTo>
                  <a:pt x="0" y="0"/>
                </a:moveTo>
                <a:lnTo>
                  <a:pt x="1369895" y="0"/>
                </a:lnTo>
                <a:lnTo>
                  <a:pt x="1369895" y="345898"/>
                </a:lnTo>
                <a:lnTo>
                  <a:pt x="0" y="34589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03C658-8501-4700-ADA4-DB5345925A51}"/>
              </a:ext>
            </a:extLst>
          </p:cNvPr>
          <p:cNvSpPr txBox="1"/>
          <p:nvPr/>
        </p:nvSpPr>
        <p:spPr>
          <a:xfrm>
            <a:off x="-1752600" y="-3096"/>
            <a:ext cx="1286750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</a:rPr>
              <a:t>Complete Student Journey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77E37F8-CADA-49AF-82C9-4E6D1B03D5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9800" y="1104900"/>
            <a:ext cx="5980768" cy="89190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15C67E0-48FB-49C7-96B8-C35E366A78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0089" y="1066800"/>
            <a:ext cx="7424147" cy="909249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467600" y="6583122"/>
            <a:ext cx="8914722" cy="2394102"/>
            <a:chOff x="0" y="0"/>
            <a:chExt cx="2771166" cy="744213"/>
          </a:xfrm>
        </p:grpSpPr>
        <p:sp>
          <p:nvSpPr>
            <p:cNvPr id="3" name="Freeform 3"/>
            <p:cNvSpPr/>
            <p:nvPr/>
          </p:nvSpPr>
          <p:spPr>
            <a:xfrm>
              <a:off x="1743" y="0"/>
              <a:ext cx="2767680" cy="744213"/>
            </a:xfrm>
            <a:custGeom>
              <a:avLst/>
              <a:gdLst/>
              <a:ahLst/>
              <a:cxnLst/>
              <a:rect l="l" t="t" r="r" b="b"/>
              <a:pathLst>
                <a:path w="2767680" h="744213">
                  <a:moveTo>
                    <a:pt x="210141" y="0"/>
                  </a:moveTo>
                  <a:lnTo>
                    <a:pt x="2760739" y="0"/>
                  </a:lnTo>
                  <a:cubicBezTo>
                    <a:pt x="2762806" y="0"/>
                    <a:pt x="2764755" y="964"/>
                    <a:pt x="2766009" y="2607"/>
                  </a:cubicBezTo>
                  <a:cubicBezTo>
                    <a:pt x="2767264" y="4250"/>
                    <a:pt x="2767680" y="6384"/>
                    <a:pt x="2767136" y="8378"/>
                  </a:cubicBezTo>
                  <a:lnTo>
                    <a:pt x="2568511" y="735836"/>
                  </a:lnTo>
                  <a:cubicBezTo>
                    <a:pt x="2567160" y="740782"/>
                    <a:pt x="2562666" y="744213"/>
                    <a:pt x="2557539" y="744213"/>
                  </a:cubicBezTo>
                  <a:lnTo>
                    <a:pt x="6941" y="744213"/>
                  </a:lnTo>
                  <a:cubicBezTo>
                    <a:pt x="4874" y="744213"/>
                    <a:pt x="2926" y="743249"/>
                    <a:pt x="1671" y="741606"/>
                  </a:cubicBezTo>
                  <a:cubicBezTo>
                    <a:pt x="417" y="739964"/>
                    <a:pt x="0" y="737830"/>
                    <a:pt x="544" y="735836"/>
                  </a:cubicBezTo>
                  <a:lnTo>
                    <a:pt x="199170" y="8378"/>
                  </a:lnTo>
                  <a:cubicBezTo>
                    <a:pt x="200520" y="3431"/>
                    <a:pt x="205014" y="0"/>
                    <a:pt x="210141" y="0"/>
                  </a:cubicBezTo>
                  <a:close/>
                </a:path>
              </a:pathLst>
            </a:custGeom>
            <a:solidFill>
              <a:srgbClr val="72B62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57150"/>
              <a:ext cx="2567966" cy="8013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3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3429000" y="2869108"/>
            <a:ext cx="1547560" cy="1474403"/>
          </a:xfrm>
          <a:custGeom>
            <a:avLst/>
            <a:gdLst/>
            <a:ahLst/>
            <a:cxnLst/>
            <a:rect l="l" t="t" r="r" b="b"/>
            <a:pathLst>
              <a:path w="1547560" h="1474403">
                <a:moveTo>
                  <a:pt x="0" y="0"/>
                </a:moveTo>
                <a:lnTo>
                  <a:pt x="1547560" y="0"/>
                </a:lnTo>
                <a:lnTo>
                  <a:pt x="1547560" y="1474403"/>
                </a:lnTo>
                <a:lnTo>
                  <a:pt x="0" y="14744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1620" y="9161073"/>
            <a:ext cx="1369895" cy="345898"/>
          </a:xfrm>
          <a:custGeom>
            <a:avLst/>
            <a:gdLst/>
            <a:ahLst/>
            <a:cxnLst/>
            <a:rect l="l" t="t" r="r" b="b"/>
            <a:pathLst>
              <a:path w="1369895" h="345898">
                <a:moveTo>
                  <a:pt x="0" y="0"/>
                </a:moveTo>
                <a:lnTo>
                  <a:pt x="1369895" y="0"/>
                </a:lnTo>
                <a:lnTo>
                  <a:pt x="1369895" y="345898"/>
                </a:lnTo>
                <a:lnTo>
                  <a:pt x="0" y="34589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03C658-8501-4700-ADA4-DB5345925A51}"/>
              </a:ext>
            </a:extLst>
          </p:cNvPr>
          <p:cNvSpPr txBox="1"/>
          <p:nvPr/>
        </p:nvSpPr>
        <p:spPr>
          <a:xfrm>
            <a:off x="228600" y="419100"/>
            <a:ext cx="425542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Continue 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498CD2-4346-43C2-960F-B07F213964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4900" y="-1814"/>
            <a:ext cx="8458200" cy="1017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45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28600" y="2247900"/>
            <a:ext cx="6091568" cy="47759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Maximum 3 sessions per week to prevent student overload</a:t>
            </a:r>
          </a:p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Maximum 5 training hours per week for safety and learning effectiveness</a:t>
            </a:r>
          </a:p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One session per day rule ensures proper rest between practice</a:t>
            </a: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609600" y="638280"/>
            <a:ext cx="7467600" cy="1015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Smart Booking Rules 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FD42BD-203F-4AE6-AB42-D6EAE6EA9B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3524" y="2019301"/>
            <a:ext cx="11342677" cy="76294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533400" y="2660945"/>
            <a:ext cx="6091568" cy="54684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Automatic cleanup: Cancels future bookings and refunds card payments</a:t>
            </a:r>
          </a:p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Preserves completed sessions for accurate historical records</a:t>
            </a:r>
          </a:p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Instant notifications sent to student, old trainer, and new trainer</a:t>
            </a: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-9195" y="311612"/>
            <a:ext cx="6629400" cy="20313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</a:rPr>
              <a:t>Trainer</a:t>
            </a:r>
            <a:r>
              <a:rPr lang="en-US" b="1" dirty="0"/>
              <a:t> </a:t>
            </a:r>
            <a:r>
              <a:rPr lang="en-US" sz="6600" dirty="0">
                <a:solidFill>
                  <a:schemeClr val="bg1"/>
                </a:solidFill>
              </a:rPr>
              <a:t>Reassignment</a:t>
            </a:r>
            <a:r>
              <a:rPr lang="ar-SA" sz="6600" dirty="0">
                <a:solidFill>
                  <a:schemeClr val="bg1"/>
                </a:solidFill>
              </a:rPr>
              <a:t> : </a:t>
            </a:r>
            <a:endParaRPr lang="en-US" sz="66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14A985-D1CF-48BA-9B71-47C3FD2D30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6175" y="794205"/>
            <a:ext cx="9184799" cy="920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036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87120" y="8721262"/>
            <a:ext cx="5469835" cy="537038"/>
          </a:xfrm>
          <a:custGeom>
            <a:avLst/>
            <a:gdLst/>
            <a:ahLst/>
            <a:cxnLst/>
            <a:rect l="l" t="t" r="r" b="b"/>
            <a:pathLst>
              <a:path w="5469835" h="537038">
                <a:moveTo>
                  <a:pt x="0" y="0"/>
                </a:moveTo>
                <a:lnTo>
                  <a:pt x="5469835" y="0"/>
                </a:lnTo>
                <a:lnTo>
                  <a:pt x="5469835" y="537038"/>
                </a:lnTo>
                <a:lnTo>
                  <a:pt x="0" y="5370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435011" y="-266700"/>
            <a:ext cx="8852989" cy="11109222"/>
            <a:chOff x="0" y="0"/>
            <a:chExt cx="1028670" cy="12908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28670" cy="1290832"/>
            </a:xfrm>
            <a:custGeom>
              <a:avLst/>
              <a:gdLst/>
              <a:ahLst/>
              <a:cxnLst/>
              <a:rect l="l" t="t" r="r" b="b"/>
              <a:pathLst>
                <a:path w="1028670" h="1290832">
                  <a:moveTo>
                    <a:pt x="203200" y="0"/>
                  </a:moveTo>
                  <a:lnTo>
                    <a:pt x="1028670" y="0"/>
                  </a:lnTo>
                  <a:lnTo>
                    <a:pt x="825470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blipFill>
              <a:blip r:embed="rId4"/>
              <a:stretch>
                <a:fillRect l="-44114" r="-44114"/>
              </a:stretch>
            </a:blipFill>
            <a:ln w="257175" cap="sq">
              <a:solidFill>
                <a:srgbClr val="72B626"/>
              </a:solidFill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497312" y="819150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>
            <a:off x="13563760" y="2019147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4D7521-E905-436A-90A9-C1F66C865923}"/>
              </a:ext>
            </a:extLst>
          </p:cNvPr>
          <p:cNvSpPr txBox="1"/>
          <p:nvPr/>
        </p:nvSpPr>
        <p:spPr>
          <a:xfrm>
            <a:off x="1535685" y="1272626"/>
            <a:ext cx="7772400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9600" b="1" i="1" dirty="0">
                <a:solidFill>
                  <a:srgbClr val="FFFFFF"/>
                </a:solidFill>
                <a:latin typeface="Copperplate Gothic Bold" panose="020E0705020206020404" pitchFamily="34" charset="0"/>
                <a:cs typeface="Akhbar MT" pitchFamily="2" charset="-78"/>
                <a:sym typeface="Anton Italics" panose="00000500000000000000"/>
              </a:rPr>
              <a:t>Main Features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D93EC4-4D1A-484A-92E6-05C9FFB5D430}"/>
              </a:ext>
            </a:extLst>
          </p:cNvPr>
          <p:cNvSpPr/>
          <p:nvPr/>
        </p:nvSpPr>
        <p:spPr>
          <a:xfrm>
            <a:off x="0" y="5287911"/>
            <a:ext cx="9144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 Innovation through intelligent</a:t>
            </a:r>
          </a:p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    automation and integration</a:t>
            </a:r>
          </a:p>
        </p:txBody>
      </p:sp>
    </p:spTree>
    <p:extLst>
      <p:ext uri="{BB962C8B-B14F-4D97-AF65-F5344CB8AC3E}">
        <p14:creationId xmlns:p14="http://schemas.microsoft.com/office/powerpoint/2010/main" val="3038338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890587" y="634692"/>
            <a:ext cx="9372600" cy="1015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Dual</a:t>
            </a:r>
            <a:r>
              <a:rPr lang="en-US" b="1" dirty="0"/>
              <a:t> </a:t>
            </a:r>
            <a:r>
              <a:rPr lang="en-US" sz="6600" dirty="0">
                <a:solidFill>
                  <a:schemeClr val="bg1"/>
                </a:solidFill>
              </a:rPr>
              <a:t>Payment</a:t>
            </a:r>
            <a:r>
              <a:rPr lang="en-US" b="1" dirty="0"/>
              <a:t> </a:t>
            </a:r>
            <a:r>
              <a:rPr lang="en-US" sz="6600" dirty="0">
                <a:solidFill>
                  <a:schemeClr val="bg1"/>
                </a:solidFill>
              </a:rPr>
              <a:t>System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11B7E7-3D99-4A1D-8955-82DC0CC12801}"/>
              </a:ext>
            </a:extLst>
          </p:cNvPr>
          <p:cNvSpPr/>
          <p:nvPr/>
        </p:nvSpPr>
        <p:spPr>
          <a:xfrm>
            <a:off x="685800" y="2392738"/>
            <a:ext cx="5562600" cy="625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Automated booking system prevents conflicts with real-time availability</a:t>
            </a:r>
          </a:p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Digital attendance tracking with instant notifications to all parties</a:t>
            </a:r>
          </a:p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Dual payment system: Instant online payments + verified cash tracking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6C6579-F399-4EF5-95E5-E10F760EE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0" y="1806758"/>
            <a:ext cx="5410200" cy="78302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5617B8-31E1-48FF-B38E-7AD28EFFFCE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205" y="1822018"/>
            <a:ext cx="3651589" cy="783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054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685800" y="345668"/>
            <a:ext cx="9372600" cy="20313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Push Notifications :</a:t>
            </a:r>
          </a:p>
          <a:p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11B7E7-3D99-4A1D-8955-82DC0CC12801}"/>
              </a:ext>
            </a:extLst>
          </p:cNvPr>
          <p:cNvSpPr/>
          <p:nvPr/>
        </p:nvSpPr>
        <p:spPr>
          <a:xfrm>
            <a:off x="685800" y="2392738"/>
            <a:ext cx="5562600" cy="5925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Real-time alerts for bookings, cancellations, and exam results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Multi-device support: Web and mobile notifications synchronized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Reduces missed sessions with timely reminders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E19012-FD95-4A24-BC6B-EA52F7D96C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982" y="1624586"/>
            <a:ext cx="3820036" cy="8191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3831F2-3E86-49F9-9267-2FFD000D38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42321" y="1653229"/>
            <a:ext cx="4120387" cy="847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436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685800" y="345668"/>
            <a:ext cx="9372600" cy="20313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Attendance Tracking :</a:t>
            </a:r>
          </a:p>
          <a:p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11B7E7-3D99-4A1D-8955-82DC0CC12801}"/>
              </a:ext>
            </a:extLst>
          </p:cNvPr>
          <p:cNvSpPr/>
          <p:nvPr/>
        </p:nvSpPr>
        <p:spPr>
          <a:xfrm>
            <a:off x="685800" y="2407025"/>
            <a:ext cx="5562600" cy="5925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Digital records replace paper logs for accuracy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Automatic payment status updates when attendance marked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Progress tracking synced with minimum hour requirements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E125DA-7C52-4D9C-AFE6-CDCE432AEE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7808" y="2605128"/>
            <a:ext cx="11183588" cy="618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23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685800" y="345668"/>
            <a:ext cx="9372600" cy="20313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Messaging System :</a:t>
            </a:r>
          </a:p>
          <a:p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11B7E7-3D99-4A1D-8955-82DC0CC12801}"/>
              </a:ext>
            </a:extLst>
          </p:cNvPr>
          <p:cNvSpPr/>
          <p:nvPr/>
        </p:nvSpPr>
        <p:spPr>
          <a:xfrm>
            <a:off x="685800" y="2407025"/>
            <a:ext cx="5562600" cy="6664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Direct messaging between students and assigned teachers/trainers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Image attachments for sharing documents or questions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Broadcast messages for announcements to all students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D4BB64-0E0E-49AE-BFDA-CD83D18947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49200" y="380633"/>
            <a:ext cx="3937400" cy="95257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00706C-2D76-4146-86CE-FF2D8ACD76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53400" y="417326"/>
            <a:ext cx="4051437" cy="94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99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36342" y="9017950"/>
            <a:ext cx="17616411" cy="593946"/>
            <a:chOff x="0" y="0"/>
            <a:chExt cx="4639713" cy="156430"/>
          </a:xfrm>
        </p:grpSpPr>
        <p:sp>
          <p:nvSpPr>
            <p:cNvPr id="3" name="Freeform 3"/>
            <p:cNvSpPr/>
            <p:nvPr/>
          </p:nvSpPr>
          <p:spPr>
            <a:xfrm>
              <a:off x="2773" y="0"/>
              <a:ext cx="4634168" cy="156430"/>
            </a:xfrm>
            <a:custGeom>
              <a:avLst/>
              <a:gdLst/>
              <a:ahLst/>
              <a:cxnLst/>
              <a:rect l="l" t="t" r="r" b="b"/>
              <a:pathLst>
                <a:path w="4634168" h="156430">
                  <a:moveTo>
                    <a:pt x="204822" y="0"/>
                  </a:moveTo>
                  <a:lnTo>
                    <a:pt x="4632545" y="0"/>
                  </a:lnTo>
                  <a:cubicBezTo>
                    <a:pt x="4633185" y="0"/>
                    <a:pt x="4633755" y="408"/>
                    <a:pt x="4633961" y="1014"/>
                  </a:cubicBezTo>
                  <a:cubicBezTo>
                    <a:pt x="4634168" y="1620"/>
                    <a:pt x="4633965" y="2290"/>
                    <a:pt x="4633458" y="2681"/>
                  </a:cubicBezTo>
                  <a:lnTo>
                    <a:pt x="4437222" y="153750"/>
                  </a:lnTo>
                  <a:cubicBezTo>
                    <a:pt x="4434964" y="155488"/>
                    <a:pt x="4432195" y="156430"/>
                    <a:pt x="4429345" y="156430"/>
                  </a:cubicBezTo>
                  <a:lnTo>
                    <a:pt x="1622" y="156430"/>
                  </a:lnTo>
                  <a:cubicBezTo>
                    <a:pt x="981" y="156430"/>
                    <a:pt x="412" y="156023"/>
                    <a:pt x="206" y="155417"/>
                  </a:cubicBezTo>
                  <a:cubicBezTo>
                    <a:pt x="0" y="154810"/>
                    <a:pt x="202" y="154140"/>
                    <a:pt x="709" y="153750"/>
                  </a:cubicBezTo>
                  <a:lnTo>
                    <a:pt x="196945" y="2681"/>
                  </a:lnTo>
                  <a:cubicBezTo>
                    <a:pt x="199203" y="943"/>
                    <a:pt x="201972" y="0"/>
                    <a:pt x="204822" y="0"/>
                  </a:cubicBezTo>
                  <a:close/>
                </a:path>
              </a:pathLst>
            </a:custGeom>
            <a:solidFill>
              <a:srgbClr val="72B62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57150"/>
              <a:ext cx="4436513" cy="2135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3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3639960" y="3085836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52220" y="3391049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5" y="0"/>
                </a:lnTo>
                <a:lnTo>
                  <a:pt x="4597315" y="451372"/>
                </a:lnTo>
                <a:lnTo>
                  <a:pt x="0" y="4513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228684" y="6559308"/>
            <a:ext cx="1316271" cy="1254047"/>
          </a:xfrm>
          <a:custGeom>
            <a:avLst/>
            <a:gdLst/>
            <a:ahLst/>
            <a:cxnLst/>
            <a:rect l="l" t="t" r="r" b="b"/>
            <a:pathLst>
              <a:path w="1316271" h="1254047">
                <a:moveTo>
                  <a:pt x="0" y="0"/>
                </a:moveTo>
                <a:lnTo>
                  <a:pt x="1316271" y="0"/>
                </a:lnTo>
                <a:lnTo>
                  <a:pt x="1316271" y="1254047"/>
                </a:lnTo>
                <a:lnTo>
                  <a:pt x="0" y="1254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827537" y="359269"/>
            <a:ext cx="7831371" cy="2860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0"/>
              </a:lnSpc>
              <a:spcBef>
                <a:spcPct val="0"/>
              </a:spcBef>
            </a:pPr>
            <a:r>
              <a:rPr lang="en-US" sz="16760" dirty="0">
                <a:solidFill>
                  <a:srgbClr val="FFFFFF"/>
                </a:solidFill>
                <a:latin typeface="Anton" panose="00000500000000000000"/>
                <a:ea typeface="Anton" panose="00000500000000000000"/>
                <a:cs typeface="Anton" panose="00000500000000000000"/>
                <a:sym typeface="Anton" panose="00000500000000000000"/>
              </a:rPr>
              <a:t>OUR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719951" y="359269"/>
            <a:ext cx="5313333" cy="2860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0"/>
              </a:lnSpc>
              <a:spcBef>
                <a:spcPct val="0"/>
              </a:spcBef>
            </a:pPr>
            <a:r>
              <a:rPr lang="en-US" sz="16760" dirty="0">
                <a:solidFill>
                  <a:srgbClr val="FFFFFF"/>
                </a:solidFill>
                <a:latin typeface="Antonio Light" panose="02000303000000000000"/>
                <a:ea typeface="Antonio Light" panose="02000303000000000000"/>
                <a:cs typeface="Antonio Light" panose="02000303000000000000"/>
                <a:sym typeface="Antonio Light" panose="02000303000000000000"/>
              </a:rPr>
              <a:t>TEAM</a:t>
            </a:r>
          </a:p>
        </p:txBody>
      </p:sp>
      <p:sp>
        <p:nvSpPr>
          <p:cNvPr id="10" name="Freeform 10"/>
          <p:cNvSpPr/>
          <p:nvPr/>
        </p:nvSpPr>
        <p:spPr>
          <a:xfrm>
            <a:off x="16383000" y="5421466"/>
            <a:ext cx="1316271" cy="1254047"/>
          </a:xfrm>
          <a:custGeom>
            <a:avLst/>
            <a:gdLst/>
            <a:ahLst/>
            <a:cxnLst/>
            <a:rect l="l" t="t" r="r" b="b"/>
            <a:pathLst>
              <a:path w="1316271" h="1254047">
                <a:moveTo>
                  <a:pt x="0" y="0"/>
                </a:moveTo>
                <a:lnTo>
                  <a:pt x="1316271" y="0"/>
                </a:lnTo>
                <a:lnTo>
                  <a:pt x="1316271" y="1254047"/>
                </a:lnTo>
                <a:lnTo>
                  <a:pt x="0" y="1254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7338607" y="3307229"/>
            <a:ext cx="3936889" cy="897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FFFFFF"/>
                </a:solidFill>
                <a:latin typeface="Antonio Light" panose="02000303000000000000"/>
                <a:ea typeface="Antonio Light" panose="02000303000000000000"/>
                <a:cs typeface="Antonio Light" panose="02000303000000000000"/>
                <a:sym typeface="Antonio Light" panose="02000303000000000000"/>
              </a:rPr>
              <a:t>Ahmad Awad</a:t>
            </a:r>
            <a:endParaRPr lang="ar-SA" altLang="en-US" sz="5000">
              <a:solidFill>
                <a:srgbClr val="FFFFFF"/>
              </a:solidFill>
              <a:latin typeface="Antonio Light" panose="02000303000000000000"/>
              <a:ea typeface="Antonio Light" panose="02000303000000000000"/>
              <a:cs typeface="Antonio Light" panose="02000303000000000000"/>
              <a:sym typeface="Antonio Light" panose="02000303000000000000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489190" y="4246880"/>
            <a:ext cx="3987800" cy="897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FFFFFF"/>
                </a:solidFill>
                <a:latin typeface="Antonio Light" panose="02000303000000000000"/>
                <a:ea typeface="Antonio Light" panose="02000303000000000000"/>
                <a:cs typeface="Antonio Light" panose="02000303000000000000"/>
                <a:sym typeface="Antonio Light" panose="02000303000000000000"/>
              </a:rPr>
              <a:t>Mohammad Salha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040592" y="5194388"/>
            <a:ext cx="6858815" cy="17082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sz="10000">
                <a:solidFill>
                  <a:srgbClr val="FFFFFF"/>
                </a:solidFill>
                <a:latin typeface="Antonio" panose="02000503000000000000"/>
                <a:ea typeface="Antonio" panose="02000503000000000000"/>
                <a:cs typeface="Antonio" panose="02000503000000000000"/>
                <a:sym typeface="Antonio" panose="02000503000000000000"/>
              </a:rPr>
              <a:t>SUPERVISOR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891907" y="7081557"/>
            <a:ext cx="5156185" cy="987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00"/>
              </a:lnSpc>
              <a:spcBef>
                <a:spcPct val="0"/>
              </a:spcBef>
            </a:pPr>
            <a:r>
              <a:rPr lang="en-US" sz="5500">
                <a:solidFill>
                  <a:srgbClr val="FFFFFF"/>
                </a:solidFill>
                <a:latin typeface="Antonio Light" panose="02000303000000000000"/>
                <a:ea typeface="Antonio Light" panose="02000303000000000000"/>
                <a:cs typeface="Antonio Light" panose="02000303000000000000"/>
                <a:sym typeface="Antonio Light" panose="02000303000000000000"/>
              </a:rPr>
              <a:t>DR. Oula Mardawi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87120" y="8721262"/>
            <a:ext cx="5469835" cy="537038"/>
          </a:xfrm>
          <a:custGeom>
            <a:avLst/>
            <a:gdLst/>
            <a:ahLst/>
            <a:cxnLst/>
            <a:rect l="l" t="t" r="r" b="b"/>
            <a:pathLst>
              <a:path w="5469835" h="537038">
                <a:moveTo>
                  <a:pt x="0" y="0"/>
                </a:moveTo>
                <a:lnTo>
                  <a:pt x="5469835" y="0"/>
                </a:lnTo>
                <a:lnTo>
                  <a:pt x="5469835" y="537038"/>
                </a:lnTo>
                <a:lnTo>
                  <a:pt x="0" y="5370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808823" y="-411111"/>
            <a:ext cx="8852989" cy="11109222"/>
            <a:chOff x="0" y="0"/>
            <a:chExt cx="1028670" cy="12908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28670" cy="1290832"/>
            </a:xfrm>
            <a:custGeom>
              <a:avLst/>
              <a:gdLst/>
              <a:ahLst/>
              <a:cxnLst/>
              <a:rect l="l" t="t" r="r" b="b"/>
              <a:pathLst>
                <a:path w="1028670" h="1290832">
                  <a:moveTo>
                    <a:pt x="203200" y="0"/>
                  </a:moveTo>
                  <a:lnTo>
                    <a:pt x="1028670" y="0"/>
                  </a:lnTo>
                  <a:lnTo>
                    <a:pt x="825470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blipFill>
              <a:blip r:embed="rId4"/>
              <a:stretch>
                <a:fillRect l="-44114" r="-44114"/>
              </a:stretch>
            </a:blipFill>
            <a:ln w="257175" cap="sq">
              <a:solidFill>
                <a:srgbClr val="72B626"/>
              </a:solidFill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-808823" y="-411111"/>
            <a:ext cx="8906766" cy="11109222"/>
            <a:chOff x="0" y="0"/>
            <a:chExt cx="1034918" cy="129083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034918" cy="1290832"/>
            </a:xfrm>
            <a:custGeom>
              <a:avLst/>
              <a:gdLst/>
              <a:ahLst/>
              <a:cxnLst/>
              <a:rect l="l" t="t" r="r" b="b"/>
              <a:pathLst>
                <a:path w="1034918" h="1290832">
                  <a:moveTo>
                    <a:pt x="203200" y="0"/>
                  </a:moveTo>
                  <a:lnTo>
                    <a:pt x="1034918" y="0"/>
                  </a:lnTo>
                  <a:lnTo>
                    <a:pt x="831718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>
                <a:alpha val="70980"/>
              </a:srgbClr>
            </a:solidFill>
            <a:ln w="12700" cap="sq">
              <a:solidFill>
                <a:srgbClr val="000000"/>
              </a:solidFill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0896633" y="849600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>
            <a:off x="14325600" y="1443654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7467600" y="2767545"/>
            <a:ext cx="10737158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9600" b="1" i="1" dirty="0">
                <a:solidFill>
                  <a:srgbClr val="FFFFFF"/>
                </a:solidFill>
                <a:latin typeface="Copperplate Gothic Bold" panose="020E0705020206020404" pitchFamily="34" charset="0"/>
                <a:cs typeface="Akhbar MT" pitchFamily="2" charset="-78"/>
                <a:sym typeface="Anton Italics" panose="00000500000000000000"/>
              </a:rPr>
              <a:t> System Implementation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A52C33-AA92-4AB1-A102-12800C1FB7AE}"/>
              </a:ext>
            </a:extLst>
          </p:cNvPr>
          <p:cNvSpPr/>
          <p:nvPr/>
        </p:nvSpPr>
        <p:spPr>
          <a:xfrm>
            <a:off x="6567852" y="6225177"/>
            <a:ext cx="9144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Building tomorrow's solutions</a:t>
            </a:r>
          </a:p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    with today's technology</a:t>
            </a: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B3AAA4EB-3A49-4842-85C7-EEB0A23653E4}"/>
              </a:ext>
            </a:extLst>
          </p:cNvPr>
          <p:cNvSpPr/>
          <p:nvPr/>
        </p:nvSpPr>
        <p:spPr>
          <a:xfrm>
            <a:off x="15849600" y="233040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</p:spTree>
    <p:extLst>
      <p:ext uri="{BB962C8B-B14F-4D97-AF65-F5344CB8AC3E}">
        <p14:creationId xmlns:p14="http://schemas.microsoft.com/office/powerpoint/2010/main" val="4043703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685800" y="274895"/>
            <a:ext cx="7696200" cy="1015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System Architecture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B99787-4037-442F-B84A-FCC8165AA2EB}"/>
              </a:ext>
            </a:extLst>
          </p:cNvPr>
          <p:cNvSpPr/>
          <p:nvPr/>
        </p:nvSpPr>
        <p:spPr>
          <a:xfrm>
            <a:off x="776693" y="2019300"/>
            <a:ext cx="5562600" cy="6664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Layered backend: Controllers → Services → Repositories for clean separation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Multi-platform frontend: Next.js web + React Native mobile with shared API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Real-time features: Push notifications via Firebase, live booking updates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8FC3B6-FBA3-4093-90D9-BD79D984DD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487" y="2781300"/>
            <a:ext cx="11481477" cy="607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689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V="1">
            <a:off x="12270000" y="9420225"/>
            <a:ext cx="6498895" cy="638073"/>
          </a:xfrm>
          <a:custGeom>
            <a:avLst/>
            <a:gdLst/>
            <a:ahLst/>
            <a:cxnLst/>
            <a:rect l="l" t="t" r="r" b="b"/>
            <a:pathLst>
              <a:path w="6498895" h="638073">
                <a:moveTo>
                  <a:pt x="0" y="638073"/>
                </a:moveTo>
                <a:lnTo>
                  <a:pt x="6498894" y="638073"/>
                </a:lnTo>
                <a:lnTo>
                  <a:pt x="6498894" y="0"/>
                </a:lnTo>
                <a:lnTo>
                  <a:pt x="0" y="0"/>
                </a:lnTo>
                <a:lnTo>
                  <a:pt x="0" y="638073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087600" y="2337214"/>
            <a:ext cx="1906313" cy="1816196"/>
          </a:xfrm>
          <a:custGeom>
            <a:avLst/>
            <a:gdLst/>
            <a:ahLst/>
            <a:cxnLst/>
            <a:rect l="l" t="t" r="r" b="b"/>
            <a:pathLst>
              <a:path w="1906313" h="1816196">
                <a:moveTo>
                  <a:pt x="0" y="0"/>
                </a:moveTo>
                <a:lnTo>
                  <a:pt x="1906313" y="0"/>
                </a:lnTo>
                <a:lnTo>
                  <a:pt x="1906313" y="1816197"/>
                </a:lnTo>
                <a:lnTo>
                  <a:pt x="0" y="18161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895295" y="2625561"/>
            <a:ext cx="1527849" cy="1527849"/>
          </a:xfrm>
          <a:custGeom>
            <a:avLst/>
            <a:gdLst/>
            <a:ahLst/>
            <a:cxnLst/>
            <a:rect l="l" t="t" r="r" b="b"/>
            <a:pathLst>
              <a:path w="1527849" h="1527849">
                <a:moveTo>
                  <a:pt x="0" y="0"/>
                </a:moveTo>
                <a:lnTo>
                  <a:pt x="1527849" y="0"/>
                </a:lnTo>
                <a:lnTo>
                  <a:pt x="1527849" y="1527850"/>
                </a:lnTo>
                <a:lnTo>
                  <a:pt x="0" y="15278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003643" y="4395402"/>
            <a:ext cx="1813431" cy="1813431"/>
          </a:xfrm>
          <a:custGeom>
            <a:avLst/>
            <a:gdLst/>
            <a:ahLst/>
            <a:cxnLst/>
            <a:rect l="l" t="t" r="r" b="b"/>
            <a:pathLst>
              <a:path w="1813431" h="1813431">
                <a:moveTo>
                  <a:pt x="0" y="0"/>
                </a:moveTo>
                <a:lnTo>
                  <a:pt x="1813431" y="0"/>
                </a:lnTo>
                <a:lnTo>
                  <a:pt x="1813431" y="1813432"/>
                </a:lnTo>
                <a:lnTo>
                  <a:pt x="0" y="181343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355947" y="6299719"/>
            <a:ext cx="2130666" cy="2130666"/>
          </a:xfrm>
          <a:custGeom>
            <a:avLst/>
            <a:gdLst/>
            <a:ahLst/>
            <a:cxnLst/>
            <a:rect l="l" t="t" r="r" b="b"/>
            <a:pathLst>
              <a:path w="2130666" h="2130666">
                <a:moveTo>
                  <a:pt x="0" y="0"/>
                </a:moveTo>
                <a:lnTo>
                  <a:pt x="2130666" y="0"/>
                </a:lnTo>
                <a:lnTo>
                  <a:pt x="2130666" y="2130666"/>
                </a:lnTo>
                <a:lnTo>
                  <a:pt x="0" y="213066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3922528" y="112932"/>
            <a:ext cx="10442944" cy="25126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580"/>
              </a:lnSpc>
              <a:spcBef>
                <a:spcPct val="0"/>
              </a:spcBef>
            </a:pPr>
            <a:r>
              <a:rPr lang="en-US" sz="14700" i="1" dirty="0">
                <a:solidFill>
                  <a:srgbClr val="FFFFFF"/>
                </a:solidFill>
                <a:latin typeface="Anton Italics" panose="00000500000000000000"/>
                <a:ea typeface="Anton Italics" panose="00000500000000000000"/>
                <a:cs typeface="Anton Italics" panose="00000500000000000000"/>
                <a:sym typeface="Anton Italics" panose="00000500000000000000"/>
              </a:rPr>
              <a:t>TECHNOLOGIES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0ADCFD-0A77-4ABD-B55B-2F8755DFAFEC}"/>
              </a:ext>
            </a:extLst>
          </p:cNvPr>
          <p:cNvSpPr/>
          <p:nvPr/>
        </p:nvSpPr>
        <p:spPr>
          <a:xfrm>
            <a:off x="533400" y="2625561"/>
            <a:ext cx="5562600" cy="2909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Backend: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Node.js + Express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MongoDB database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JWT authentication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DF275B-0555-4483-82D0-7C1F08686B67}"/>
              </a:ext>
            </a:extLst>
          </p:cNvPr>
          <p:cNvSpPr/>
          <p:nvPr/>
        </p:nvSpPr>
        <p:spPr>
          <a:xfrm>
            <a:off x="5302103" y="2625561"/>
            <a:ext cx="5562600" cy="2909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Frontend: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Next.js (Web)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React Native + Expo (Mobile)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TypeScript + Tailwind CSS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1D521C-3B56-44D2-81E3-284D645524F2}"/>
              </a:ext>
            </a:extLst>
          </p:cNvPr>
          <p:cNvSpPr/>
          <p:nvPr/>
        </p:nvSpPr>
        <p:spPr>
          <a:xfrm>
            <a:off x="3200400" y="6057900"/>
            <a:ext cx="5562600" cy="2909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Integrations: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Stripe payments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Firebase notifications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 err="1">
                <a:solidFill>
                  <a:srgbClr val="FFFFFF"/>
                </a:solidFill>
                <a:latin typeface="+mj-lt"/>
                <a:cs typeface="Poppins" panose="00000500000000000000"/>
              </a:rPr>
              <a:t>Cloudinary</a:t>
            </a: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 storage</a:t>
            </a:r>
          </a:p>
        </p:txBody>
      </p:sp>
      <p:pic>
        <p:nvPicPr>
          <p:cNvPr id="1030" name="Picture 6" descr="HD Stripe Official Logo PNG | Citypng">
            <a:extLst>
              <a:ext uri="{FF2B5EF4-FFF2-40B4-BE49-F238E27FC236}">
                <a16:creationId xmlns:a16="http://schemas.microsoft.com/office/drawing/2014/main" id="{C1034CB7-4CCC-460C-9184-7623294E7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21875" y1="43875" x2="14750" y2="45000"/>
                        <a14:foregroundMark x1="14750" y1="45000" x2="21250" y2="56000"/>
                        <a14:foregroundMark x1="21250" y1="56000" x2="13250" y2="57125"/>
                        <a14:foregroundMark x1="29375" y1="43125" x2="30500" y2="58500"/>
                        <a14:foregroundMark x1="40625" y1="46500" x2="42750" y2="55875"/>
                        <a14:foregroundMark x1="50625" y1="48125" x2="51750" y2="53625"/>
                        <a14:foregroundMark x1="51000" y1="37500" x2="49875" y2="37250"/>
                        <a14:foregroundMark x1="78000" y1="51875" x2="75500" y2="51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994" y="5158208"/>
            <a:ext cx="2511398" cy="251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loudinary Brand Guidelines">
            <a:extLst>
              <a:ext uri="{FF2B5EF4-FFF2-40B4-BE49-F238E27FC236}">
                <a16:creationId xmlns:a16="http://schemas.microsoft.com/office/drawing/2014/main" id="{57D88BB0-860F-4620-8C6D-8736542E46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91600" y="4991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File:Cloudinary logo blue 0720 2x.png - Wikipedia">
            <a:extLst>
              <a:ext uri="{FF2B5EF4-FFF2-40B4-BE49-F238E27FC236}">
                <a16:creationId xmlns:a16="http://schemas.microsoft.com/office/drawing/2014/main" id="{D9B27D6D-E567-47B9-9CEB-5FD6BDF45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7828547"/>
            <a:ext cx="4767262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Nextjs icon - Free Download PNG &amp; SVG | Streamline">
            <a:extLst>
              <a:ext uri="{FF2B5EF4-FFF2-40B4-BE49-F238E27FC236}">
                <a16:creationId xmlns:a16="http://schemas.microsoft.com/office/drawing/2014/main" id="{B5929622-67A2-40C7-A639-228532288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859" y="5592108"/>
            <a:ext cx="1920357" cy="192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87120" y="8721262"/>
            <a:ext cx="5469835" cy="537038"/>
          </a:xfrm>
          <a:custGeom>
            <a:avLst/>
            <a:gdLst/>
            <a:ahLst/>
            <a:cxnLst/>
            <a:rect l="l" t="t" r="r" b="b"/>
            <a:pathLst>
              <a:path w="5469835" h="537038">
                <a:moveTo>
                  <a:pt x="0" y="0"/>
                </a:moveTo>
                <a:lnTo>
                  <a:pt x="5469835" y="0"/>
                </a:lnTo>
                <a:lnTo>
                  <a:pt x="5469835" y="537038"/>
                </a:lnTo>
                <a:lnTo>
                  <a:pt x="0" y="5370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435011" y="-266700"/>
            <a:ext cx="8852989" cy="11109222"/>
            <a:chOff x="0" y="0"/>
            <a:chExt cx="1028670" cy="12908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28670" cy="1290832"/>
            </a:xfrm>
            <a:custGeom>
              <a:avLst/>
              <a:gdLst/>
              <a:ahLst/>
              <a:cxnLst/>
              <a:rect l="l" t="t" r="r" b="b"/>
              <a:pathLst>
                <a:path w="1028670" h="1290832">
                  <a:moveTo>
                    <a:pt x="203200" y="0"/>
                  </a:moveTo>
                  <a:lnTo>
                    <a:pt x="1028670" y="0"/>
                  </a:lnTo>
                  <a:lnTo>
                    <a:pt x="825470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blipFill>
              <a:blip r:embed="rId4"/>
              <a:stretch>
                <a:fillRect l="-44114" r="-44114"/>
              </a:stretch>
            </a:blipFill>
            <a:ln w="257175" cap="sq">
              <a:solidFill>
                <a:srgbClr val="72B626"/>
              </a:solidFill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497312" y="819150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>
            <a:off x="13563760" y="2019147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4D7521-E905-436A-90A9-C1F66C865923}"/>
              </a:ext>
            </a:extLst>
          </p:cNvPr>
          <p:cNvSpPr txBox="1"/>
          <p:nvPr/>
        </p:nvSpPr>
        <p:spPr>
          <a:xfrm>
            <a:off x="2514600" y="1508860"/>
            <a:ext cx="8370315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9600" b="1" i="1" dirty="0">
                <a:solidFill>
                  <a:srgbClr val="FFFFFF"/>
                </a:solidFill>
                <a:latin typeface="Copperplate Gothic Bold" panose="020E0705020206020404" pitchFamily="34" charset="0"/>
                <a:cs typeface="Akhbar MT" pitchFamily="2" charset="-78"/>
                <a:sym typeface="Anton Italics" panose="00000500000000000000"/>
              </a:rPr>
              <a:t>Future Work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D93EC4-4D1A-484A-92E6-05C9FFB5D430}"/>
              </a:ext>
            </a:extLst>
          </p:cNvPr>
          <p:cNvSpPr/>
          <p:nvPr/>
        </p:nvSpPr>
        <p:spPr>
          <a:xfrm>
            <a:off x="0" y="5976300"/>
            <a:ext cx="9144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Learning from today,</a:t>
            </a:r>
          </a:p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    building for tomorrow</a:t>
            </a:r>
          </a:p>
        </p:txBody>
      </p:sp>
    </p:spTree>
    <p:extLst>
      <p:ext uri="{BB962C8B-B14F-4D97-AF65-F5344CB8AC3E}">
        <p14:creationId xmlns:p14="http://schemas.microsoft.com/office/powerpoint/2010/main" val="2849233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304800" y="-342900"/>
            <a:ext cx="10442944" cy="2277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580"/>
              </a:lnSpc>
              <a:spcBef>
                <a:spcPct val="0"/>
              </a:spcBef>
            </a:pPr>
            <a:r>
              <a:rPr lang="en-US" sz="8800" i="1" dirty="0">
                <a:solidFill>
                  <a:srgbClr val="FFFFFF"/>
                </a:solidFill>
                <a:latin typeface="Anton Italics" panose="00000500000000000000"/>
                <a:ea typeface="Anton Italics" panose="00000500000000000000"/>
                <a:cs typeface="Anton Italics" panose="00000500000000000000"/>
                <a:sym typeface="Anton Italics" panose="00000500000000000000"/>
              </a:rPr>
              <a:t>FUTURE WORK</a:t>
            </a:r>
            <a:endParaRPr lang="en-US" sz="12300" i="1" dirty="0">
              <a:solidFill>
                <a:srgbClr val="FFFFFF"/>
              </a:solidFill>
              <a:latin typeface="Anton Italics" panose="00000500000000000000"/>
              <a:ea typeface="Anton Italics" panose="00000500000000000000"/>
              <a:cs typeface="Anton Italics" panose="00000500000000000000"/>
              <a:sym typeface="Anton Italics" panose="0000050000000000000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4CD46B-5D9E-46D7-9C7D-3BD5F62308AE}"/>
              </a:ext>
            </a:extLst>
          </p:cNvPr>
          <p:cNvSpPr/>
          <p:nvPr/>
        </p:nvSpPr>
        <p:spPr>
          <a:xfrm>
            <a:off x="838200" y="2019300"/>
            <a:ext cx="5562600" cy="740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Real-time WebSocket integration for live booking updates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AI-powered scheduling to optimize trainer availability and student preferences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Advanced analytics dashboard with revenue forecasting and retention metrics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E8E8CC-23CE-4B41-9650-354F38B10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1018831"/>
            <a:ext cx="8965140" cy="842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83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075620" y="2782890"/>
            <a:ext cx="8758693" cy="32152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245"/>
              </a:lnSpc>
              <a:spcBef>
                <a:spcPct val="0"/>
              </a:spcBef>
            </a:pPr>
            <a:r>
              <a:rPr lang="en-US" sz="18745" i="1">
                <a:solidFill>
                  <a:srgbClr val="FFFFFF"/>
                </a:solidFill>
                <a:latin typeface="Anton Italics" panose="00000500000000000000"/>
                <a:ea typeface="Anton Italics" panose="00000500000000000000"/>
                <a:cs typeface="Anton Italics" panose="00000500000000000000"/>
                <a:sym typeface="Anton Italics" panose="00000500000000000000"/>
              </a:rPr>
              <a:t>THANK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9296964" y="2792415"/>
            <a:ext cx="5942492" cy="32057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245"/>
              </a:lnSpc>
              <a:spcBef>
                <a:spcPct val="0"/>
              </a:spcBef>
            </a:pPr>
            <a:r>
              <a:rPr lang="en-US" sz="18745" i="1">
                <a:solidFill>
                  <a:srgbClr val="FFFFFF"/>
                </a:solidFill>
                <a:latin typeface="Antonio Light Italics" panose="02000303000000000000"/>
                <a:ea typeface="Antonio Light Italics" panose="02000303000000000000"/>
                <a:cs typeface="Antonio Light Italics" panose="02000303000000000000"/>
                <a:sym typeface="Antonio Light Italics" panose="02000303000000000000"/>
              </a:rPr>
              <a:t>FOR</a:t>
            </a:r>
          </a:p>
        </p:txBody>
      </p:sp>
      <p:sp>
        <p:nvSpPr>
          <p:cNvPr id="4" name="Freeform 4"/>
          <p:cNvSpPr/>
          <p:nvPr/>
        </p:nvSpPr>
        <p:spPr>
          <a:xfrm flipV="1">
            <a:off x="14236252" y="2627372"/>
            <a:ext cx="5577847" cy="547643"/>
          </a:xfrm>
          <a:custGeom>
            <a:avLst/>
            <a:gdLst/>
            <a:ahLst/>
            <a:cxnLst/>
            <a:rect l="l" t="t" r="r" b="b"/>
            <a:pathLst>
              <a:path w="5577847" h="547643">
                <a:moveTo>
                  <a:pt x="0" y="547644"/>
                </a:moveTo>
                <a:lnTo>
                  <a:pt x="5577847" y="547644"/>
                </a:lnTo>
                <a:lnTo>
                  <a:pt x="5577847" y="0"/>
                </a:lnTo>
                <a:lnTo>
                  <a:pt x="0" y="0"/>
                </a:lnTo>
                <a:lnTo>
                  <a:pt x="0" y="54764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-203607" y="6169689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4236252" y="7383360"/>
            <a:ext cx="1617617" cy="405875"/>
          </a:xfrm>
          <a:custGeom>
            <a:avLst/>
            <a:gdLst/>
            <a:ahLst/>
            <a:cxnLst/>
            <a:rect l="l" t="t" r="r" b="b"/>
            <a:pathLst>
              <a:path w="1617617" h="405875">
                <a:moveTo>
                  <a:pt x="0" y="0"/>
                </a:moveTo>
                <a:lnTo>
                  <a:pt x="1617617" y="0"/>
                </a:lnTo>
                <a:lnTo>
                  <a:pt x="1617617" y="405875"/>
                </a:lnTo>
                <a:lnTo>
                  <a:pt x="0" y="40587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2032475" y="2627372"/>
            <a:ext cx="1369895" cy="345898"/>
          </a:xfrm>
          <a:custGeom>
            <a:avLst/>
            <a:gdLst/>
            <a:ahLst/>
            <a:cxnLst/>
            <a:rect l="l" t="t" r="r" b="b"/>
            <a:pathLst>
              <a:path w="1369895" h="345898">
                <a:moveTo>
                  <a:pt x="0" y="0"/>
                </a:moveTo>
                <a:lnTo>
                  <a:pt x="1369895" y="0"/>
                </a:lnTo>
                <a:lnTo>
                  <a:pt x="1369895" y="345899"/>
                </a:lnTo>
                <a:lnTo>
                  <a:pt x="0" y="3458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4764654" y="5190872"/>
            <a:ext cx="8758693" cy="32152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245"/>
              </a:lnSpc>
              <a:spcBef>
                <a:spcPct val="0"/>
              </a:spcBef>
            </a:pPr>
            <a:r>
              <a:rPr lang="en-US" sz="18745" i="1">
                <a:solidFill>
                  <a:srgbClr val="FFFFFF"/>
                </a:solidFill>
                <a:latin typeface="Anton Italics" panose="00000500000000000000"/>
                <a:ea typeface="Anton Italics" panose="00000500000000000000"/>
                <a:cs typeface="Anton Italics" panose="00000500000000000000"/>
                <a:sym typeface="Anton Italics" panose="00000500000000000000"/>
              </a:rPr>
              <a:t>LISTENING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28747" y="9170350"/>
            <a:ext cx="17616411" cy="593946"/>
            <a:chOff x="0" y="0"/>
            <a:chExt cx="4639713" cy="156430"/>
          </a:xfrm>
        </p:grpSpPr>
        <p:sp>
          <p:nvSpPr>
            <p:cNvPr id="3" name="Freeform 3"/>
            <p:cNvSpPr/>
            <p:nvPr/>
          </p:nvSpPr>
          <p:spPr>
            <a:xfrm>
              <a:off x="2773" y="0"/>
              <a:ext cx="4634168" cy="156430"/>
            </a:xfrm>
            <a:custGeom>
              <a:avLst/>
              <a:gdLst/>
              <a:ahLst/>
              <a:cxnLst/>
              <a:rect l="l" t="t" r="r" b="b"/>
              <a:pathLst>
                <a:path w="4634168" h="156430">
                  <a:moveTo>
                    <a:pt x="204822" y="0"/>
                  </a:moveTo>
                  <a:lnTo>
                    <a:pt x="4632545" y="0"/>
                  </a:lnTo>
                  <a:cubicBezTo>
                    <a:pt x="4633185" y="0"/>
                    <a:pt x="4633755" y="408"/>
                    <a:pt x="4633961" y="1014"/>
                  </a:cubicBezTo>
                  <a:cubicBezTo>
                    <a:pt x="4634168" y="1620"/>
                    <a:pt x="4633965" y="2290"/>
                    <a:pt x="4633458" y="2681"/>
                  </a:cubicBezTo>
                  <a:lnTo>
                    <a:pt x="4437222" y="153750"/>
                  </a:lnTo>
                  <a:cubicBezTo>
                    <a:pt x="4434964" y="155488"/>
                    <a:pt x="4432195" y="156430"/>
                    <a:pt x="4429345" y="156430"/>
                  </a:cubicBezTo>
                  <a:lnTo>
                    <a:pt x="1622" y="156430"/>
                  </a:lnTo>
                  <a:cubicBezTo>
                    <a:pt x="981" y="156430"/>
                    <a:pt x="412" y="156023"/>
                    <a:pt x="206" y="155417"/>
                  </a:cubicBezTo>
                  <a:cubicBezTo>
                    <a:pt x="0" y="154810"/>
                    <a:pt x="202" y="154140"/>
                    <a:pt x="709" y="153750"/>
                  </a:cubicBezTo>
                  <a:lnTo>
                    <a:pt x="196945" y="2681"/>
                  </a:lnTo>
                  <a:cubicBezTo>
                    <a:pt x="199203" y="943"/>
                    <a:pt x="201972" y="0"/>
                    <a:pt x="204822" y="0"/>
                  </a:cubicBezTo>
                  <a:close/>
                </a:path>
              </a:pathLst>
            </a:custGeom>
            <a:solidFill>
              <a:srgbClr val="72B62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57150"/>
              <a:ext cx="4436513" cy="2135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3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4020800" y="2257661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6" name="Freeform 6"/>
          <p:cNvSpPr/>
          <p:nvPr/>
        </p:nvSpPr>
        <p:spPr>
          <a:xfrm>
            <a:off x="0" y="2426431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5" y="0"/>
                </a:lnTo>
                <a:lnTo>
                  <a:pt x="4597315" y="451372"/>
                </a:lnTo>
                <a:lnTo>
                  <a:pt x="0" y="4513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83786" y="7681287"/>
            <a:ext cx="1316271" cy="1254047"/>
          </a:xfrm>
          <a:custGeom>
            <a:avLst/>
            <a:gdLst/>
            <a:ahLst/>
            <a:cxnLst/>
            <a:rect l="l" t="t" r="r" b="b"/>
            <a:pathLst>
              <a:path w="1316271" h="1254047">
                <a:moveTo>
                  <a:pt x="0" y="0"/>
                </a:moveTo>
                <a:lnTo>
                  <a:pt x="1316271" y="0"/>
                </a:lnTo>
                <a:lnTo>
                  <a:pt x="1316271" y="1254047"/>
                </a:lnTo>
                <a:lnTo>
                  <a:pt x="0" y="1254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4876800" y="-40608"/>
            <a:ext cx="7831371" cy="2860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470"/>
              </a:lnSpc>
              <a:spcBef>
                <a:spcPct val="0"/>
              </a:spcBef>
            </a:pPr>
            <a:r>
              <a:rPr lang="en-US" sz="16760" dirty="0">
                <a:solidFill>
                  <a:srgbClr val="FFFFFF"/>
                </a:solidFill>
                <a:latin typeface="Anton" panose="00000500000000000000"/>
                <a:ea typeface="Anton" panose="00000500000000000000"/>
                <a:cs typeface="Anton" panose="00000500000000000000"/>
                <a:sym typeface="Anton" panose="00000500000000000000"/>
              </a:rPr>
              <a:t>CONTENT</a:t>
            </a:r>
          </a:p>
        </p:txBody>
      </p:sp>
      <p:sp>
        <p:nvSpPr>
          <p:cNvPr id="9" name="Freeform 9"/>
          <p:cNvSpPr/>
          <p:nvPr/>
        </p:nvSpPr>
        <p:spPr>
          <a:xfrm>
            <a:off x="16297836" y="7014407"/>
            <a:ext cx="1316271" cy="1254047"/>
          </a:xfrm>
          <a:custGeom>
            <a:avLst/>
            <a:gdLst/>
            <a:ahLst/>
            <a:cxnLst/>
            <a:rect l="l" t="t" r="r" b="b"/>
            <a:pathLst>
              <a:path w="1316271" h="1254047">
                <a:moveTo>
                  <a:pt x="0" y="0"/>
                </a:moveTo>
                <a:lnTo>
                  <a:pt x="1316271" y="0"/>
                </a:lnTo>
                <a:lnTo>
                  <a:pt x="1316271" y="1254047"/>
                </a:lnTo>
                <a:lnTo>
                  <a:pt x="0" y="1254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10"/>
          <p:cNvSpPr txBox="1"/>
          <p:nvPr/>
        </p:nvSpPr>
        <p:spPr>
          <a:xfrm>
            <a:off x="1409424" y="3314717"/>
            <a:ext cx="878391" cy="901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01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538640" y="3363818"/>
            <a:ext cx="4014219" cy="718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80"/>
              </a:lnSpc>
              <a:spcBef>
                <a:spcPct val="0"/>
              </a:spcBef>
            </a:pPr>
            <a:r>
              <a:rPr lang="en-US" sz="42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Introduction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09424" y="4743626"/>
            <a:ext cx="878391" cy="901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02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866034" y="4800816"/>
            <a:ext cx="6198764" cy="718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Problem &amp; Solution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09424" y="6175031"/>
            <a:ext cx="878391" cy="901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03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866034" y="6195795"/>
            <a:ext cx="4501092" cy="718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Student Journey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282062" y="3301771"/>
            <a:ext cx="878391" cy="901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04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0919900" y="3406430"/>
            <a:ext cx="6198764" cy="718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Main Features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282062" y="4791957"/>
            <a:ext cx="878391" cy="901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05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289682" y="6029195"/>
            <a:ext cx="878391" cy="901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06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0919900" y="4809608"/>
            <a:ext cx="6481484" cy="718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system Implementation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919900" y="6103474"/>
            <a:ext cx="6853783" cy="718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880"/>
              </a:lnSpc>
              <a:spcBef>
                <a:spcPct val="0"/>
              </a:spcBef>
            </a:pPr>
            <a:r>
              <a:rPr lang="en-US" sz="42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Challenges &amp; Future Work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87120" y="8721262"/>
            <a:ext cx="5469835" cy="537038"/>
          </a:xfrm>
          <a:custGeom>
            <a:avLst/>
            <a:gdLst/>
            <a:ahLst/>
            <a:cxnLst/>
            <a:rect l="l" t="t" r="r" b="b"/>
            <a:pathLst>
              <a:path w="5469835" h="537038">
                <a:moveTo>
                  <a:pt x="0" y="0"/>
                </a:moveTo>
                <a:lnTo>
                  <a:pt x="5469835" y="0"/>
                </a:lnTo>
                <a:lnTo>
                  <a:pt x="5469835" y="537038"/>
                </a:lnTo>
                <a:lnTo>
                  <a:pt x="0" y="5370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551061" y="-411111"/>
            <a:ext cx="8852989" cy="11109222"/>
            <a:chOff x="0" y="0"/>
            <a:chExt cx="1028670" cy="12908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28670" cy="1290832"/>
            </a:xfrm>
            <a:custGeom>
              <a:avLst/>
              <a:gdLst/>
              <a:ahLst/>
              <a:cxnLst/>
              <a:rect l="l" t="t" r="r" b="b"/>
              <a:pathLst>
                <a:path w="1028670" h="1290832">
                  <a:moveTo>
                    <a:pt x="203200" y="0"/>
                  </a:moveTo>
                  <a:lnTo>
                    <a:pt x="1028670" y="0"/>
                  </a:lnTo>
                  <a:lnTo>
                    <a:pt x="825470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blipFill>
              <a:blip r:embed="rId4"/>
              <a:stretch>
                <a:fillRect l="-44114" r="-44114"/>
              </a:stretch>
            </a:blipFill>
            <a:ln w="257175" cap="sq">
              <a:solidFill>
                <a:srgbClr val="72B626"/>
              </a:solidFill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-609600" y="-430161"/>
            <a:ext cx="8906766" cy="11109222"/>
            <a:chOff x="0" y="0"/>
            <a:chExt cx="1034918" cy="129083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034918" cy="1290832"/>
            </a:xfrm>
            <a:custGeom>
              <a:avLst/>
              <a:gdLst/>
              <a:ahLst/>
              <a:cxnLst/>
              <a:rect l="l" t="t" r="r" b="b"/>
              <a:pathLst>
                <a:path w="1034918" h="1290832">
                  <a:moveTo>
                    <a:pt x="203200" y="0"/>
                  </a:moveTo>
                  <a:lnTo>
                    <a:pt x="1034918" y="0"/>
                  </a:lnTo>
                  <a:lnTo>
                    <a:pt x="831718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>
                <a:alpha val="70980"/>
              </a:srgbClr>
            </a:solidFill>
            <a:ln w="12700" cap="sq">
              <a:solidFill>
                <a:srgbClr val="000000"/>
              </a:solidFill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0896633" y="849600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>
            <a:off x="14325600" y="1443654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153400" y="2465989"/>
            <a:ext cx="9399966" cy="1477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9600" b="1" i="1" dirty="0">
                <a:solidFill>
                  <a:srgbClr val="FFFFFF"/>
                </a:solidFill>
                <a:latin typeface="Copperplate Gothic Bold" panose="020E0705020206020404" pitchFamily="34" charset="0"/>
                <a:cs typeface="Akhbar MT" pitchFamily="2" charset="-78"/>
                <a:sym typeface="Anton Italics" panose="00000500000000000000"/>
              </a:rPr>
              <a:t>Introduction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A52C33-AA92-4AB1-A102-12800C1FB7AE}"/>
              </a:ext>
            </a:extLst>
          </p:cNvPr>
          <p:cNvSpPr/>
          <p:nvPr/>
        </p:nvSpPr>
        <p:spPr>
          <a:xfrm>
            <a:off x="7239000" y="5853951"/>
            <a:ext cx="9144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 Every journey is a series of</a:t>
            </a:r>
          </a:p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    automated steps forward</a:t>
            </a: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B3AAA4EB-3A49-4842-85C7-EEB0A23653E4}"/>
              </a:ext>
            </a:extLst>
          </p:cNvPr>
          <p:cNvSpPr/>
          <p:nvPr/>
        </p:nvSpPr>
        <p:spPr>
          <a:xfrm>
            <a:off x="16154400" y="388675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</p:spTree>
    <p:extLst>
      <p:ext uri="{BB962C8B-B14F-4D97-AF65-F5344CB8AC3E}">
        <p14:creationId xmlns:p14="http://schemas.microsoft.com/office/powerpoint/2010/main" val="1588140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52400" y="3314700"/>
            <a:ext cx="6934200" cy="54745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34645" lvl="1">
              <a:lnSpc>
                <a:spcPct val="150000"/>
              </a:lnSpc>
            </a:pPr>
            <a:r>
              <a:rPr lang="en-US" sz="3000" b="1" dirty="0">
                <a:solidFill>
                  <a:srgbClr val="FFFFFF"/>
                </a:solidFill>
                <a:latin typeface="Poppins" panose="00000500000000000000"/>
                <a:cs typeface="Poppins" panose="00000500000000000000"/>
              </a:rPr>
              <a:t>• Multi-Platform System: Web application and Mobile app</a:t>
            </a:r>
            <a:br>
              <a:rPr lang="en-US" sz="3000" b="1" dirty="0">
                <a:solidFill>
                  <a:srgbClr val="FFFFFF"/>
                </a:solidFill>
                <a:latin typeface="Poppins" panose="00000500000000000000"/>
                <a:cs typeface="Poppins" panose="00000500000000000000"/>
              </a:rPr>
            </a:br>
            <a:r>
              <a:rPr lang="en-US" sz="3000" b="1" dirty="0">
                <a:solidFill>
                  <a:srgbClr val="FFFFFF"/>
                </a:solidFill>
                <a:latin typeface="Poppins" panose="00000500000000000000"/>
                <a:cs typeface="Poppins" panose="00000500000000000000"/>
              </a:rPr>
              <a:t>• 4 User Roles: Admin, Student, Teacher, Trainer.</a:t>
            </a:r>
            <a:br>
              <a:rPr lang="en-US" sz="3000" b="1" dirty="0">
                <a:solidFill>
                  <a:srgbClr val="FFFFFF"/>
                </a:solidFill>
                <a:latin typeface="Poppins" panose="00000500000000000000"/>
                <a:cs typeface="Poppins" panose="00000500000000000000"/>
              </a:rPr>
            </a:br>
            <a:r>
              <a:rPr lang="en-US" sz="3000" b="1" dirty="0">
                <a:solidFill>
                  <a:srgbClr val="FFFFFF"/>
                </a:solidFill>
                <a:latin typeface="Poppins" panose="00000500000000000000"/>
                <a:cs typeface="Poppins" panose="00000500000000000000"/>
              </a:rPr>
              <a:t>• Complete Automation: From enrollment to license certification</a:t>
            </a:r>
            <a:br>
              <a:rPr lang="en-US" sz="3000" b="1" dirty="0">
                <a:solidFill>
                  <a:srgbClr val="FFFFFF"/>
                </a:solidFill>
                <a:latin typeface="Poppins" panose="00000500000000000000"/>
                <a:cs typeface="Poppins" panose="00000500000000000000"/>
              </a:rPr>
            </a:br>
            <a:r>
              <a:rPr lang="en-US" sz="3000" b="1" dirty="0">
                <a:solidFill>
                  <a:srgbClr val="FFFFFF"/>
                </a:solidFill>
                <a:latin typeface="Poppins" panose="00000500000000000000"/>
                <a:cs typeface="Poppins" panose="00000500000000000000"/>
              </a:rPr>
              <a:t>• Real Integrations: Stripe payments, Firebase notifications</a:t>
            </a:r>
            <a:endParaRPr lang="en-US" sz="3000" b="1" dirty="0">
              <a:solidFill>
                <a:srgbClr val="FFFFFF"/>
              </a:solidFill>
              <a:latin typeface="Poppins" panose="00000500000000000000"/>
              <a:cs typeface="Poppins" panose="00000500000000000000"/>
              <a:sym typeface="Poppins" panose="00000500000000000000"/>
            </a:endParaRP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447674" y="713050"/>
            <a:ext cx="9077325" cy="7751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6600" i="1" dirty="0">
                <a:solidFill>
                  <a:srgbClr val="FFFFFF"/>
                </a:solidFill>
                <a:latin typeface="Copperplate Gothic Bold" panose="020E0705020206020404" pitchFamily="34" charset="0"/>
                <a:cs typeface="Akhbar MT" pitchFamily="2" charset="-78"/>
                <a:sym typeface="Poppins" panose="00000500000000000000"/>
              </a:rPr>
              <a:t>Project overview </a:t>
            </a:r>
            <a:r>
              <a:rPr lang="en-US" sz="4800" b="1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:</a:t>
            </a:r>
            <a:endParaRPr lang="en-US" sz="4000" b="1" dirty="0">
              <a:solidFill>
                <a:srgbClr val="FFFFFF"/>
              </a:solidFill>
              <a:latin typeface="Poppins" panose="00000500000000000000"/>
              <a:ea typeface="Poppins" panose="00000500000000000000"/>
              <a:cs typeface="Poppins" panose="00000500000000000000"/>
              <a:sym typeface="Poppins" panose="00000500000000000000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AD65DA0E-C87C-4203-B857-979AFFB98E62}"/>
              </a:ext>
            </a:extLst>
          </p:cNvPr>
          <p:cNvSpPr txBox="1"/>
          <p:nvPr/>
        </p:nvSpPr>
        <p:spPr>
          <a:xfrm>
            <a:off x="304800" y="1758392"/>
            <a:ext cx="8686800" cy="7566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5400" i="1" dirty="0">
                <a:solidFill>
                  <a:srgbClr val="FFFFFF"/>
                </a:solidFill>
                <a:latin typeface="Copperplate Gothic Bold" panose="020E0705020206020404" pitchFamily="34" charset="0"/>
                <a:cs typeface="Akhbar MT" pitchFamily="2" charset="-78"/>
              </a:rPr>
              <a:t>What Did We Build?</a:t>
            </a:r>
            <a:endParaRPr lang="en-US" sz="5400" i="1" dirty="0">
              <a:solidFill>
                <a:srgbClr val="FFFFFF"/>
              </a:solidFill>
              <a:latin typeface="Copperplate Gothic Bold" panose="020E0705020206020404" pitchFamily="34" charset="0"/>
              <a:cs typeface="Akhbar MT" pitchFamily="2" charset="-78"/>
              <a:sym typeface="Poppins" panose="0000050000000000000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DB4807-827F-4198-8876-58BEB3001F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7514" y="3314700"/>
            <a:ext cx="11032980" cy="594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68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87120" y="8721262"/>
            <a:ext cx="5469835" cy="537038"/>
          </a:xfrm>
          <a:custGeom>
            <a:avLst/>
            <a:gdLst/>
            <a:ahLst/>
            <a:cxnLst/>
            <a:rect l="l" t="t" r="r" b="b"/>
            <a:pathLst>
              <a:path w="5469835" h="537038">
                <a:moveTo>
                  <a:pt x="0" y="0"/>
                </a:moveTo>
                <a:lnTo>
                  <a:pt x="5469835" y="0"/>
                </a:lnTo>
                <a:lnTo>
                  <a:pt x="5469835" y="537038"/>
                </a:lnTo>
                <a:lnTo>
                  <a:pt x="0" y="5370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435011" y="-266700"/>
            <a:ext cx="8852989" cy="11109222"/>
            <a:chOff x="0" y="0"/>
            <a:chExt cx="1028670" cy="12908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28670" cy="1290832"/>
            </a:xfrm>
            <a:custGeom>
              <a:avLst/>
              <a:gdLst/>
              <a:ahLst/>
              <a:cxnLst/>
              <a:rect l="l" t="t" r="r" b="b"/>
              <a:pathLst>
                <a:path w="1028670" h="1290832">
                  <a:moveTo>
                    <a:pt x="203200" y="0"/>
                  </a:moveTo>
                  <a:lnTo>
                    <a:pt x="1028670" y="0"/>
                  </a:lnTo>
                  <a:lnTo>
                    <a:pt x="825470" y="1290832"/>
                  </a:lnTo>
                  <a:lnTo>
                    <a:pt x="0" y="1290832"/>
                  </a:lnTo>
                  <a:lnTo>
                    <a:pt x="203200" y="0"/>
                  </a:lnTo>
                  <a:close/>
                </a:path>
              </a:pathLst>
            </a:custGeom>
            <a:blipFill>
              <a:blip r:embed="rId4"/>
              <a:stretch>
                <a:fillRect l="-44114" r="-44114"/>
              </a:stretch>
            </a:blipFill>
            <a:ln w="257175" cap="sq">
              <a:solidFill>
                <a:srgbClr val="72B626"/>
              </a:solidFill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497312" y="8191500"/>
            <a:ext cx="7315200" cy="1835450"/>
          </a:xfrm>
          <a:custGeom>
            <a:avLst/>
            <a:gdLst/>
            <a:ahLst/>
            <a:cxnLst/>
            <a:rect l="l" t="t" r="r" b="b"/>
            <a:pathLst>
              <a:path w="7315200" h="1835450">
                <a:moveTo>
                  <a:pt x="0" y="0"/>
                </a:moveTo>
                <a:lnTo>
                  <a:pt x="7315200" y="0"/>
                </a:lnTo>
                <a:lnTo>
                  <a:pt x="7315200" y="1835450"/>
                </a:lnTo>
                <a:lnTo>
                  <a:pt x="0" y="18354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>
            <a:off x="13563760" y="2019147"/>
            <a:ext cx="4597314" cy="451373"/>
          </a:xfrm>
          <a:custGeom>
            <a:avLst/>
            <a:gdLst/>
            <a:ahLst/>
            <a:cxnLst/>
            <a:rect l="l" t="t" r="r" b="b"/>
            <a:pathLst>
              <a:path w="4597314" h="451373">
                <a:moveTo>
                  <a:pt x="0" y="0"/>
                </a:moveTo>
                <a:lnTo>
                  <a:pt x="4597314" y="0"/>
                </a:lnTo>
                <a:lnTo>
                  <a:pt x="4597314" y="451373"/>
                </a:lnTo>
                <a:lnTo>
                  <a:pt x="0" y="4513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4D7521-E905-436A-90A9-C1F66C865923}"/>
              </a:ext>
            </a:extLst>
          </p:cNvPr>
          <p:cNvSpPr txBox="1"/>
          <p:nvPr/>
        </p:nvSpPr>
        <p:spPr>
          <a:xfrm>
            <a:off x="1047252" y="1272626"/>
            <a:ext cx="7772400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9600" i="1" dirty="0">
                <a:solidFill>
                  <a:srgbClr val="FFFFFF"/>
                </a:solidFill>
                <a:latin typeface="Copperplate Gothic Bold" panose="020E0705020206020404" pitchFamily="34" charset="0"/>
                <a:cs typeface="Akhbar MT" pitchFamily="2" charset="-78"/>
                <a:sym typeface="Anton Italics" panose="00000500000000000000"/>
              </a:rPr>
              <a:t>Problem &amp; Solution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D93EC4-4D1A-484A-92E6-05C9FFB5D430}"/>
              </a:ext>
            </a:extLst>
          </p:cNvPr>
          <p:cNvSpPr/>
          <p:nvPr/>
        </p:nvSpPr>
        <p:spPr>
          <a:xfrm>
            <a:off x="1371600" y="5160728"/>
            <a:ext cx="6629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i="1" dirty="0">
                <a:solidFill>
                  <a:schemeClr val="bg1"/>
                </a:solidFill>
              </a:rPr>
              <a:t>From Manual Chaos</a:t>
            </a:r>
            <a:r>
              <a:rPr lang="en-US" dirty="0"/>
              <a:t> </a:t>
            </a:r>
            <a:r>
              <a:rPr lang="en-US" sz="4400" b="1" i="1" dirty="0">
                <a:solidFill>
                  <a:schemeClr val="bg1"/>
                </a:solidFill>
              </a:rPr>
              <a:t>to Digital Clarity</a:t>
            </a:r>
          </a:p>
        </p:txBody>
      </p:sp>
    </p:spTree>
    <p:extLst>
      <p:ext uri="{BB962C8B-B14F-4D97-AF65-F5344CB8AC3E}">
        <p14:creationId xmlns:p14="http://schemas.microsoft.com/office/powerpoint/2010/main" val="2213334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381000" y="567302"/>
            <a:ext cx="9372600" cy="1015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Challenges 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D31F4E-1ACE-4340-8963-F2A0371280A4}"/>
              </a:ext>
            </a:extLst>
          </p:cNvPr>
          <p:cNvSpPr/>
          <p:nvPr/>
        </p:nvSpPr>
        <p:spPr>
          <a:xfrm>
            <a:off x="533400" y="2095500"/>
            <a:ext cx="61722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54864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Scheduling Chaos: Phone calls and WhatsApp messages for every booking, leading to double-bookings, missed sessions, and 10+ hours/week wasted on coordination </a:t>
            </a:r>
          </a:p>
          <a:p>
            <a:pPr marL="548640" indent="-54864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FFFFFF"/>
              </a:solidFill>
              <a:latin typeface="+mj-lt"/>
              <a:cs typeface="Poppins" panose="00000500000000000000"/>
            </a:endParaRPr>
          </a:p>
          <a:p>
            <a:pPr marL="548640" indent="-54864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Lost Training Records: Paper attendance sheets disappear or get damaged, causing disputes at exam time when students can't prove their completed hours</a:t>
            </a:r>
          </a:p>
          <a:p>
            <a:pPr marL="548640" indent="-54864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FFFFFF"/>
              </a:solidFill>
              <a:latin typeface="+mj-lt"/>
              <a:cs typeface="Poppins" panose="00000500000000000000"/>
            </a:endParaRPr>
          </a:p>
          <a:p>
            <a:pPr marL="548640" indent="-54864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Payment Disputes: "I paid you last week!" vs "No, you didn't" - Zero paper trail creates conflicts and untracked revenue loss</a:t>
            </a:r>
          </a:p>
        </p:txBody>
      </p:sp>
      <p:pic>
        <p:nvPicPr>
          <p:cNvPr id="2050" name="Picture 2" descr="Small Business Calendar Chaos">
            <a:extLst>
              <a:ext uri="{FF2B5EF4-FFF2-40B4-BE49-F238E27FC236}">
                <a16:creationId xmlns:a16="http://schemas.microsoft.com/office/drawing/2014/main" id="{7419FF4F-E781-4F46-9F2E-4738F05EC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491" y="1582965"/>
            <a:ext cx="634563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onflict of Business Interest Stock Vector - Illustration of benefit,  currency: 62656538">
            <a:extLst>
              <a:ext uri="{FF2B5EF4-FFF2-40B4-BE49-F238E27FC236}">
                <a16:creationId xmlns:a16="http://schemas.microsoft.com/office/drawing/2014/main" id="{F351237C-049F-4E12-B33C-EF94E0799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706" y="5410969"/>
            <a:ext cx="6553200" cy="430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893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51012" y="773192"/>
            <a:ext cx="1699905" cy="1619546"/>
          </a:xfrm>
          <a:custGeom>
            <a:avLst/>
            <a:gdLst/>
            <a:ahLst/>
            <a:cxnLst/>
            <a:rect l="l" t="t" r="r" b="b"/>
            <a:pathLst>
              <a:path w="1699905" h="1619546">
                <a:moveTo>
                  <a:pt x="0" y="0"/>
                </a:moveTo>
                <a:lnTo>
                  <a:pt x="1699905" y="0"/>
                </a:lnTo>
                <a:lnTo>
                  <a:pt x="1699905" y="1619546"/>
                </a:lnTo>
                <a:lnTo>
                  <a:pt x="0" y="1619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8400" y="-176535"/>
            <a:ext cx="5949187" cy="367768"/>
          </a:xfrm>
          <a:custGeom>
            <a:avLst/>
            <a:gdLst/>
            <a:ahLst/>
            <a:cxnLst/>
            <a:rect l="l" t="t" r="r" b="b"/>
            <a:pathLst>
              <a:path w="5949187" h="367768">
                <a:moveTo>
                  <a:pt x="0" y="0"/>
                </a:moveTo>
                <a:lnTo>
                  <a:pt x="5949187" y="0"/>
                </a:lnTo>
                <a:lnTo>
                  <a:pt x="5949187" y="367768"/>
                </a:lnTo>
                <a:lnTo>
                  <a:pt x="0" y="3677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9816086"/>
            <a:ext cx="1876831" cy="470914"/>
          </a:xfrm>
          <a:custGeom>
            <a:avLst/>
            <a:gdLst/>
            <a:ahLst/>
            <a:cxnLst/>
            <a:rect l="l" t="t" r="r" b="b"/>
            <a:pathLst>
              <a:path w="1876831" h="470914">
                <a:moveTo>
                  <a:pt x="0" y="0"/>
                </a:moveTo>
                <a:lnTo>
                  <a:pt x="1876831" y="0"/>
                </a:lnTo>
                <a:lnTo>
                  <a:pt x="1876831" y="470914"/>
                </a:lnTo>
                <a:lnTo>
                  <a:pt x="0" y="4709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F678041-F8E1-4307-BA35-8CBDC9A51B40}"/>
              </a:ext>
            </a:extLst>
          </p:cNvPr>
          <p:cNvSpPr txBox="1"/>
          <p:nvPr/>
        </p:nvSpPr>
        <p:spPr>
          <a:xfrm>
            <a:off x="381000" y="567302"/>
            <a:ext cx="9372600" cy="1015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Our Solution 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40114C-2216-49F1-A5D0-8A68458AF3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5000" y="2387974"/>
            <a:ext cx="12284596" cy="68703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511B7E7-3D99-4A1D-8955-82DC0CC12801}"/>
              </a:ext>
            </a:extLst>
          </p:cNvPr>
          <p:cNvSpPr/>
          <p:nvPr/>
        </p:nvSpPr>
        <p:spPr>
          <a:xfrm>
            <a:off x="14287" y="2387975"/>
            <a:ext cx="5562600" cy="625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Automated booking system prevents conflicts with real-time availability</a:t>
            </a:r>
          </a:p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Digital attendance tracking with instant notifications to all parties</a:t>
            </a:r>
          </a:p>
          <a:p>
            <a:pPr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FFFFFF"/>
                </a:solidFill>
                <a:latin typeface="+mj-lt"/>
                <a:cs typeface="Poppins" panose="00000500000000000000"/>
              </a:rPr>
              <a:t>Dual payment system: Instant online payments + verified cash tracking</a:t>
            </a:r>
          </a:p>
        </p:txBody>
      </p:sp>
    </p:spTree>
    <p:extLst>
      <p:ext uri="{BB962C8B-B14F-4D97-AF65-F5344CB8AC3E}">
        <p14:creationId xmlns:p14="http://schemas.microsoft.com/office/powerpoint/2010/main" val="3828462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12878053" y="9671173"/>
            <a:ext cx="7199628" cy="151528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730"/>
              </a:lnSpc>
            </a:pPr>
            <a:endParaRPr/>
          </a:p>
        </p:txBody>
      </p:sp>
      <p:grpSp>
        <p:nvGrpSpPr>
          <p:cNvPr id="5" name="Group 5"/>
          <p:cNvGrpSpPr/>
          <p:nvPr/>
        </p:nvGrpSpPr>
        <p:grpSpPr>
          <a:xfrm>
            <a:off x="569557" y="2419444"/>
            <a:ext cx="3819220" cy="3392898"/>
            <a:chOff x="0" y="4586"/>
            <a:chExt cx="955896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4586"/>
              <a:ext cx="955896" cy="812800"/>
            </a:xfrm>
            <a:custGeom>
              <a:avLst/>
              <a:gdLst/>
              <a:ahLst/>
              <a:cxnLst/>
              <a:rect l="l" t="t" r="r" b="b"/>
              <a:pathLst>
                <a:path w="955896" h="812800">
                  <a:moveTo>
                    <a:pt x="135937" y="0"/>
                  </a:moveTo>
                  <a:lnTo>
                    <a:pt x="819959" y="0"/>
                  </a:lnTo>
                  <a:cubicBezTo>
                    <a:pt x="895035" y="0"/>
                    <a:pt x="955896" y="60861"/>
                    <a:pt x="955896" y="135937"/>
                  </a:cubicBezTo>
                  <a:lnTo>
                    <a:pt x="955896" y="676863"/>
                  </a:lnTo>
                  <a:cubicBezTo>
                    <a:pt x="955896" y="751939"/>
                    <a:pt x="895035" y="812800"/>
                    <a:pt x="819959" y="812800"/>
                  </a:cubicBezTo>
                  <a:lnTo>
                    <a:pt x="135937" y="812800"/>
                  </a:lnTo>
                  <a:cubicBezTo>
                    <a:pt x="60861" y="812800"/>
                    <a:pt x="0" y="751939"/>
                    <a:pt x="0" y="676863"/>
                  </a:cubicBezTo>
                  <a:lnTo>
                    <a:pt x="0" y="135937"/>
                  </a:lnTo>
                  <a:cubicBezTo>
                    <a:pt x="0" y="60861"/>
                    <a:pt x="60861" y="0"/>
                    <a:pt x="135937" y="0"/>
                  </a:cubicBezTo>
                  <a:close/>
                </a:path>
              </a:pathLst>
            </a:custGeom>
            <a:blipFill>
              <a:blip r:embed="rId2"/>
              <a:stretch>
                <a:fillRect l="-7067" r="-7067"/>
              </a:stretch>
            </a:blipFill>
            <a:ln w="238125" cap="rnd">
              <a:solidFill>
                <a:srgbClr val="72B626"/>
              </a:solidFill>
              <a:prstDash val="solid"/>
              <a:rou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" name="Freeform 7"/>
          <p:cNvSpPr/>
          <p:nvPr/>
        </p:nvSpPr>
        <p:spPr>
          <a:xfrm>
            <a:off x="17259300" y="2199774"/>
            <a:ext cx="1138388" cy="1084573"/>
          </a:xfrm>
          <a:custGeom>
            <a:avLst/>
            <a:gdLst/>
            <a:ahLst/>
            <a:cxnLst/>
            <a:rect l="l" t="t" r="r" b="b"/>
            <a:pathLst>
              <a:path w="1138388" h="1084573">
                <a:moveTo>
                  <a:pt x="0" y="0"/>
                </a:moveTo>
                <a:lnTo>
                  <a:pt x="1138388" y="0"/>
                </a:lnTo>
                <a:lnTo>
                  <a:pt x="1138388" y="1084574"/>
                </a:lnTo>
                <a:lnTo>
                  <a:pt x="0" y="10845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-2438400" y="9349411"/>
            <a:ext cx="6472753" cy="1624072"/>
          </a:xfrm>
          <a:custGeom>
            <a:avLst/>
            <a:gdLst/>
            <a:ahLst/>
            <a:cxnLst/>
            <a:rect l="l" t="t" r="r" b="b"/>
            <a:pathLst>
              <a:path w="6472753" h="1624072">
                <a:moveTo>
                  <a:pt x="0" y="0"/>
                </a:moveTo>
                <a:lnTo>
                  <a:pt x="6472753" y="0"/>
                </a:lnTo>
                <a:lnTo>
                  <a:pt x="6472753" y="1624072"/>
                </a:lnTo>
                <a:lnTo>
                  <a:pt x="0" y="162407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9058833" y="2507522"/>
            <a:ext cx="3819220" cy="3392897"/>
            <a:chOff x="0" y="0"/>
            <a:chExt cx="955896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955896" cy="812800"/>
            </a:xfrm>
            <a:custGeom>
              <a:avLst/>
              <a:gdLst/>
              <a:ahLst/>
              <a:cxnLst/>
              <a:rect l="l" t="t" r="r" b="b"/>
              <a:pathLst>
                <a:path w="955896" h="812800">
                  <a:moveTo>
                    <a:pt x="135937" y="0"/>
                  </a:moveTo>
                  <a:lnTo>
                    <a:pt x="819959" y="0"/>
                  </a:lnTo>
                  <a:cubicBezTo>
                    <a:pt x="895035" y="0"/>
                    <a:pt x="955896" y="60861"/>
                    <a:pt x="955896" y="135937"/>
                  </a:cubicBezTo>
                  <a:lnTo>
                    <a:pt x="955896" y="676863"/>
                  </a:lnTo>
                  <a:cubicBezTo>
                    <a:pt x="955896" y="751939"/>
                    <a:pt x="895035" y="812800"/>
                    <a:pt x="819959" y="812800"/>
                  </a:cubicBezTo>
                  <a:lnTo>
                    <a:pt x="135937" y="812800"/>
                  </a:lnTo>
                  <a:cubicBezTo>
                    <a:pt x="60861" y="812800"/>
                    <a:pt x="0" y="751939"/>
                    <a:pt x="0" y="676863"/>
                  </a:cubicBezTo>
                  <a:lnTo>
                    <a:pt x="0" y="135937"/>
                  </a:lnTo>
                  <a:cubicBezTo>
                    <a:pt x="0" y="60861"/>
                    <a:pt x="60861" y="0"/>
                    <a:pt x="135937" y="0"/>
                  </a:cubicBezTo>
                  <a:close/>
                </a:path>
              </a:pathLst>
            </a:custGeom>
            <a:blipFill>
              <a:blip r:embed="rId7"/>
              <a:stretch>
                <a:fillRect l="-12065" r="-12065"/>
              </a:stretch>
            </a:blipFill>
            <a:ln w="238125" cap="rnd">
              <a:solidFill>
                <a:srgbClr val="72B626"/>
              </a:solidFill>
              <a:prstDash val="solid"/>
              <a:round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3361576" y="5355873"/>
            <a:ext cx="3819220" cy="3177540"/>
            <a:chOff x="0" y="0"/>
            <a:chExt cx="955896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955896" cy="812800"/>
            </a:xfrm>
            <a:custGeom>
              <a:avLst/>
              <a:gdLst/>
              <a:ahLst/>
              <a:cxnLst/>
              <a:rect l="l" t="t" r="r" b="b"/>
              <a:pathLst>
                <a:path w="955896" h="812800">
                  <a:moveTo>
                    <a:pt x="135937" y="0"/>
                  </a:moveTo>
                  <a:lnTo>
                    <a:pt x="819959" y="0"/>
                  </a:lnTo>
                  <a:cubicBezTo>
                    <a:pt x="895035" y="0"/>
                    <a:pt x="955896" y="60861"/>
                    <a:pt x="955896" y="135937"/>
                  </a:cubicBezTo>
                  <a:lnTo>
                    <a:pt x="955896" y="676863"/>
                  </a:lnTo>
                  <a:cubicBezTo>
                    <a:pt x="955896" y="751939"/>
                    <a:pt x="895035" y="812800"/>
                    <a:pt x="819959" y="812800"/>
                  </a:cubicBezTo>
                  <a:lnTo>
                    <a:pt x="135937" y="812800"/>
                  </a:lnTo>
                  <a:cubicBezTo>
                    <a:pt x="60861" y="812800"/>
                    <a:pt x="0" y="751939"/>
                    <a:pt x="0" y="676863"/>
                  </a:cubicBezTo>
                  <a:lnTo>
                    <a:pt x="0" y="135937"/>
                  </a:lnTo>
                  <a:cubicBezTo>
                    <a:pt x="0" y="60861"/>
                    <a:pt x="60861" y="0"/>
                    <a:pt x="135937" y="0"/>
                  </a:cubicBezTo>
                  <a:close/>
                </a:path>
              </a:pathLst>
            </a:custGeom>
            <a:blipFill>
              <a:blip r:embed="rId8"/>
              <a:stretch>
                <a:fillRect l="-10373" t="-36391" b="-77720"/>
              </a:stretch>
            </a:blipFill>
            <a:ln w="238125" cap="rnd">
              <a:solidFill>
                <a:srgbClr val="72B626"/>
              </a:solidFill>
              <a:prstDash val="solid"/>
              <a:round/>
            </a:ln>
          </p:spPr>
        </p:sp>
      </p:grpSp>
      <p:sp>
        <p:nvSpPr>
          <p:cNvPr id="13" name="TextBox 13"/>
          <p:cNvSpPr txBox="1"/>
          <p:nvPr/>
        </p:nvSpPr>
        <p:spPr>
          <a:xfrm>
            <a:off x="5105400" y="-17220"/>
            <a:ext cx="10884711" cy="2512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580"/>
              </a:lnSpc>
              <a:spcBef>
                <a:spcPct val="0"/>
              </a:spcBef>
            </a:pPr>
            <a:r>
              <a:rPr lang="en-US" sz="14700" i="1" dirty="0">
                <a:solidFill>
                  <a:srgbClr val="FFFFFF"/>
                </a:solidFill>
                <a:latin typeface="Anton Italics" panose="00000500000000000000"/>
                <a:ea typeface="Anton Italics" panose="00000500000000000000"/>
                <a:cs typeface="Anton Italics" panose="00000500000000000000"/>
                <a:sym typeface="Anton Italics" panose="00000500000000000000"/>
              </a:rPr>
              <a:t>U	SER ROLES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07204" y="6187485"/>
            <a:ext cx="2743926" cy="8921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  <a:spcBef>
                <a:spcPct val="0"/>
              </a:spcBef>
            </a:pPr>
            <a:r>
              <a:rPr lang="en-US" sz="50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STUDENT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556716" y="6070546"/>
            <a:ext cx="2743926" cy="8921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  <a:spcBef>
                <a:spcPct val="0"/>
              </a:spcBef>
            </a:pPr>
            <a:r>
              <a:rPr lang="en-US" sz="5000" u="none" strike="noStrike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TRAINER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3644773" y="8923012"/>
            <a:ext cx="3251037" cy="8527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  <a:spcBef>
                <a:spcPct val="0"/>
              </a:spcBef>
            </a:pPr>
            <a:r>
              <a:rPr lang="en-US" sz="5000" u="none" strike="noStrike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Admin</a:t>
            </a:r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id="{E9B23146-9ED5-448E-97B9-3818786CD09E}"/>
              </a:ext>
            </a:extLst>
          </p:cNvPr>
          <p:cNvSpPr txBox="1"/>
          <p:nvPr/>
        </p:nvSpPr>
        <p:spPr>
          <a:xfrm>
            <a:off x="5214210" y="9053457"/>
            <a:ext cx="2743926" cy="8527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  <a:spcBef>
                <a:spcPct val="0"/>
              </a:spcBef>
            </a:pPr>
            <a:r>
              <a:rPr lang="en-US" sz="5000" dirty="0">
                <a:solidFill>
                  <a:srgbClr val="FFFFF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rPr>
              <a:t>TEACHER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20C7C18-ADBF-45E6-BDA9-D3ADC09F2D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5373" y="5411570"/>
            <a:ext cx="3819219" cy="3567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566</Words>
  <Application>Microsoft Office PowerPoint</Application>
  <PresentationFormat>Custom</PresentationFormat>
  <Paragraphs>105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Antonio Light</vt:lpstr>
      <vt:lpstr>Arial</vt:lpstr>
      <vt:lpstr>Antonio Light Italics</vt:lpstr>
      <vt:lpstr>Anton</vt:lpstr>
      <vt:lpstr>Calibri</vt:lpstr>
      <vt:lpstr>Poppins</vt:lpstr>
      <vt:lpstr>Copperplate Gothic Bold</vt:lpstr>
      <vt:lpstr>Anton Italics</vt:lpstr>
      <vt:lpstr>Akhbar MT</vt:lpstr>
      <vt:lpstr>Antonio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DRIVE MASTER</dc:title>
  <dc:creator/>
  <cp:lastModifiedBy>user</cp:lastModifiedBy>
  <cp:revision>30</cp:revision>
  <dcterms:created xsi:type="dcterms:W3CDTF">2006-08-16T00:00:00Z</dcterms:created>
  <dcterms:modified xsi:type="dcterms:W3CDTF">2026-01-25T20:46:26Z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CCC81BE3C01345438540D96421F657B8_12</vt:lpwstr>
  </property>
  <property fmtid="{D5CDD505-2E9C-101B-9397-08002B2CF9AE}" pid="3" name="KSOProductBuildVer">
    <vt:lpwstr>1033-12.2.0.22549</vt:lpwstr>
  </property>
</Properties>
</file>