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8" r:id="rId7"/>
    <p:sldId id="261" r:id="rId8"/>
    <p:sldId id="262" r:id="rId9"/>
    <p:sldId id="263" r:id="rId10"/>
    <p:sldId id="264" r:id="rId11"/>
    <p:sldId id="266" r:id="rId12"/>
    <p:sldId id="267" r:id="rId13"/>
    <p:sldId id="271" r:id="rId14"/>
    <p:sldId id="269" r:id="rId15"/>
    <p:sldId id="270" r:id="rId16"/>
    <p:sldId id="272" r:id="rId17"/>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40FFA64B-8141-4A0A-B647-A321DC393FF2}" type="datetimeFigureOut">
              <a:rPr lang="ar-SA" smtClean="0"/>
              <a:t>06/09/1439</a:t>
            </a:fld>
            <a:endParaRPr lang="ar-SA"/>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CA353C2E-BE9D-404C-B61A-499DA33D3028}" type="slidenum">
              <a:rPr lang="ar-SA" smtClean="0"/>
              <a:t>‹#›</a:t>
            </a:fld>
            <a:endParaRPr lang="ar-SA"/>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FFA64B-8141-4A0A-B647-A321DC393FF2}" type="datetimeFigureOut">
              <a:rPr lang="ar-SA" smtClean="0"/>
              <a:t>06/09/1439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FFA64B-8141-4A0A-B647-A321DC393FF2}" type="datetimeFigureOut">
              <a:rPr lang="ar-SA" smtClean="0"/>
              <a:t>06/09/1439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FFA64B-8141-4A0A-B647-A321DC393FF2}" type="datetimeFigureOut">
              <a:rPr lang="ar-SA" smtClean="0"/>
              <a:t>06/09/1439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FFA64B-8141-4A0A-B647-A321DC393FF2}" type="datetimeFigureOut">
              <a:rPr lang="ar-SA" smtClean="0"/>
              <a:t>06/09/1439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0FFA64B-8141-4A0A-B647-A321DC393FF2}" type="datetimeFigureOut">
              <a:rPr lang="ar-SA" smtClean="0"/>
              <a:t>06/09/1439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A353C2E-BE9D-404C-B61A-499DA33D3028}" type="slidenum">
              <a:rPr lang="ar-SA" smtClean="0"/>
              <a:t>‹#›</a:t>
            </a:fld>
            <a:endParaRPr lang="ar-SA"/>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0FFA64B-8141-4A0A-B647-A321DC393FF2}" type="datetimeFigureOut">
              <a:rPr lang="ar-SA" smtClean="0"/>
              <a:t>06/09/1439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FFA64B-8141-4A0A-B647-A321DC393FF2}" type="datetimeFigureOut">
              <a:rPr lang="ar-SA" smtClean="0"/>
              <a:t>06/09/1439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FFA64B-8141-4A0A-B647-A321DC393FF2}" type="datetimeFigureOut">
              <a:rPr lang="ar-SA" smtClean="0"/>
              <a:t>06/09/1439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FFA64B-8141-4A0A-B647-A321DC393FF2}" type="datetimeFigureOut">
              <a:rPr lang="ar-SA" smtClean="0"/>
              <a:t>06/09/1439</a:t>
            </a:fld>
            <a:endParaRPr lang="ar-SA"/>
          </a:p>
        </p:txBody>
      </p:sp>
      <p:sp>
        <p:nvSpPr>
          <p:cNvPr id="7" name="Slide Number Placeholder 6"/>
          <p:cNvSpPr>
            <a:spLocks noGrp="1"/>
          </p:cNvSpPr>
          <p:nvPr>
            <p:ph type="sldNum" sz="quarter" idx="12"/>
          </p:nvPr>
        </p:nvSpPr>
        <p:spPr/>
        <p:txBody>
          <a:bodyPr/>
          <a:lstStyle/>
          <a:p>
            <a:fld id="{CA353C2E-BE9D-404C-B61A-499DA33D3028}" type="slidenum">
              <a:rPr lang="ar-SA" smtClean="0"/>
              <a:t>‹#›</a:t>
            </a:fld>
            <a:endParaRPr lang="ar-SA"/>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ar-SA"/>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FFA64B-8141-4A0A-B647-A321DC393FF2}" type="datetimeFigureOut">
              <a:rPr lang="ar-SA" smtClean="0"/>
              <a:t>06/09/1439</a:t>
            </a:fld>
            <a:endParaRPr lang="ar-SA"/>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CA353C2E-BE9D-404C-B61A-499DA33D3028}"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40FFA64B-8141-4A0A-B647-A321DC393FF2}" type="datetimeFigureOut">
              <a:rPr lang="ar-SA" smtClean="0"/>
              <a:t>06/09/1439</a:t>
            </a:fld>
            <a:endParaRPr lang="ar-SA"/>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CA353C2E-BE9D-404C-B61A-499DA33D302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86953" y="457200"/>
            <a:ext cx="2823209" cy="1200329"/>
          </a:xfrm>
          <a:prstGeom prst="rect">
            <a:avLst/>
          </a:prstGeom>
          <a:noFill/>
        </p:spPr>
        <p:txBody>
          <a:bodyPr wrap="none" rtlCol="0">
            <a:spAutoFit/>
          </a:bodyPr>
          <a:lstStyle/>
          <a:p>
            <a:r>
              <a:rPr lang="en-US" sz="2400" b="1" dirty="0" smtClean="0">
                <a:solidFill>
                  <a:schemeClr val="bg2">
                    <a:lumMod val="75000"/>
                  </a:schemeClr>
                </a:solidFill>
              </a:rPr>
              <a:t>Object detection </a:t>
            </a:r>
          </a:p>
          <a:p>
            <a:pPr algn="ctr"/>
            <a:r>
              <a:rPr lang="en-US" sz="2400" b="1" dirty="0" smtClean="0">
                <a:solidFill>
                  <a:schemeClr val="bg2">
                    <a:lumMod val="75000"/>
                  </a:schemeClr>
                </a:solidFill>
              </a:rPr>
              <a:t>and </a:t>
            </a:r>
          </a:p>
          <a:p>
            <a:r>
              <a:rPr lang="en-US" sz="2400" b="1" dirty="0" smtClean="0">
                <a:solidFill>
                  <a:schemeClr val="bg2">
                    <a:lumMod val="75000"/>
                  </a:schemeClr>
                </a:solidFill>
              </a:rPr>
              <a:t>tracking system</a:t>
            </a:r>
            <a:endParaRPr lang="en-US" sz="2400" b="1" dirty="0">
              <a:solidFill>
                <a:schemeClr val="bg2">
                  <a:lumMod val="75000"/>
                </a:schemeClr>
              </a:solidFill>
            </a:endParaRPr>
          </a:p>
        </p:txBody>
      </p:sp>
      <p:sp>
        <p:nvSpPr>
          <p:cNvPr id="3" name="TextBox 2"/>
          <p:cNvSpPr txBox="1"/>
          <p:nvPr/>
        </p:nvSpPr>
        <p:spPr>
          <a:xfrm>
            <a:off x="6769049" y="3047869"/>
            <a:ext cx="3259015" cy="646331"/>
          </a:xfrm>
          <a:prstGeom prst="rect">
            <a:avLst/>
          </a:prstGeom>
          <a:noFill/>
        </p:spPr>
        <p:txBody>
          <a:bodyPr wrap="square" rtlCol="0">
            <a:spAutoFit/>
          </a:bodyPr>
          <a:lstStyle/>
          <a:p>
            <a:r>
              <a:rPr lang="en-US" b="1" dirty="0" smtClean="0">
                <a:solidFill>
                  <a:schemeClr val="tx2"/>
                </a:solidFill>
              </a:rPr>
              <a:t>Done by :</a:t>
            </a:r>
            <a:r>
              <a:rPr lang="en-US" b="1" dirty="0">
                <a:solidFill>
                  <a:schemeClr val="tx2"/>
                </a:solidFill>
              </a:rPr>
              <a:t>Oraib </a:t>
            </a:r>
            <a:r>
              <a:rPr lang="en-US" b="1" dirty="0" smtClean="0">
                <a:solidFill>
                  <a:schemeClr val="tx2"/>
                </a:solidFill>
              </a:rPr>
              <a:t>Daas</a:t>
            </a:r>
            <a:endParaRPr lang="en-US" b="1" dirty="0">
              <a:solidFill>
                <a:schemeClr val="tx2"/>
              </a:solidFill>
            </a:endParaRPr>
          </a:p>
          <a:p>
            <a:r>
              <a:rPr lang="en-US" b="1" dirty="0" smtClean="0">
                <a:solidFill>
                  <a:schemeClr val="tx2"/>
                </a:solidFill>
              </a:rPr>
              <a:t>                 Safa Shehada</a:t>
            </a:r>
          </a:p>
        </p:txBody>
      </p:sp>
      <p:sp>
        <p:nvSpPr>
          <p:cNvPr id="4" name="TextBox 3"/>
          <p:cNvSpPr txBox="1"/>
          <p:nvPr/>
        </p:nvSpPr>
        <p:spPr>
          <a:xfrm>
            <a:off x="6551480" y="4464153"/>
            <a:ext cx="3694153" cy="646331"/>
          </a:xfrm>
          <a:prstGeom prst="rect">
            <a:avLst/>
          </a:prstGeom>
          <a:noFill/>
        </p:spPr>
        <p:txBody>
          <a:bodyPr wrap="none" rtlCol="0">
            <a:spAutoFit/>
          </a:bodyPr>
          <a:lstStyle/>
          <a:p>
            <a:r>
              <a:rPr lang="es-ES" altLang="en-US" b="1" dirty="0" smtClean="0">
                <a:solidFill>
                  <a:schemeClr val="tx2"/>
                </a:solidFill>
                <a:latin typeface="Century Gothic (Body)"/>
              </a:rPr>
              <a:t>Supervisor :Dr</a:t>
            </a:r>
            <a:r>
              <a:rPr lang="es-ES" altLang="en-US" b="1" dirty="0">
                <a:solidFill>
                  <a:schemeClr val="tx2"/>
                </a:solidFill>
                <a:latin typeface="Century Gothic (Body)"/>
              </a:rPr>
              <a:t>. Ashraf Armoush</a:t>
            </a:r>
          </a:p>
          <a:p>
            <a:r>
              <a:rPr lang="es-ES" altLang="en-US" b="1" dirty="0" smtClean="0">
                <a:solidFill>
                  <a:schemeClr val="tx2"/>
                </a:solidFill>
                <a:latin typeface="Century Gothic (Body)"/>
              </a:rPr>
              <a:t>                     Dr.Emad Natsheh</a:t>
            </a:r>
            <a:endParaRPr lang="en-US" b="1" dirty="0">
              <a:solidFill>
                <a:schemeClr val="tx2"/>
              </a:solidFill>
              <a:latin typeface="Century Gothic (Body)"/>
            </a:endParaRPr>
          </a:p>
        </p:txBody>
      </p:sp>
    </p:spTree>
    <p:extLst>
      <p:ext uri="{BB962C8B-B14F-4D97-AF65-F5344CB8AC3E}">
        <p14:creationId xmlns:p14="http://schemas.microsoft.com/office/powerpoint/2010/main" val="3093062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4720004-821D-4C86-8B87-91B943C2C607}"/>
              </a:ext>
            </a:extLst>
          </p:cNvPr>
          <p:cNvSpPr>
            <a:spLocks noGrp="1"/>
          </p:cNvSpPr>
          <p:nvPr>
            <p:ph idx="1"/>
          </p:nvPr>
        </p:nvSpPr>
        <p:spPr>
          <a:xfrm>
            <a:off x="648591" y="553416"/>
            <a:ext cx="10515600" cy="4351338"/>
          </a:xfrm>
        </p:spPr>
        <p:txBody>
          <a:bodyPr/>
          <a:lstStyle/>
          <a:p>
            <a:r>
              <a:rPr lang="en-US" b="1" dirty="0"/>
              <a:t>Step-down converter </a:t>
            </a:r>
            <a:endParaRPr lang="en-US" dirty="0"/>
          </a:p>
          <a:p>
            <a:endParaRPr lang="ar-SA" dirty="0"/>
          </a:p>
        </p:txBody>
      </p:sp>
      <p:pic>
        <p:nvPicPr>
          <p:cNvPr id="4" name="Picture 3">
            <a:extLst>
              <a:ext uri="{FF2B5EF4-FFF2-40B4-BE49-F238E27FC236}">
                <a16:creationId xmlns:a16="http://schemas.microsoft.com/office/drawing/2014/main" xmlns="" id="{2838454A-693A-4346-924E-A06F836A3DEB}"/>
              </a:ext>
            </a:extLst>
          </p:cNvPr>
          <p:cNvPicPr/>
          <p:nvPr/>
        </p:nvPicPr>
        <p:blipFill>
          <a:blip r:embed="rId2">
            <a:extLst>
              <a:ext uri="{28A0092B-C50C-407E-A947-70E740481C1C}">
                <a14:useLocalDpi xmlns:a14="http://schemas.microsoft.com/office/drawing/2010/main" val="0"/>
              </a:ext>
            </a:extLst>
          </a:blip>
          <a:stretch>
            <a:fillRect/>
          </a:stretch>
        </p:blipFill>
        <p:spPr>
          <a:xfrm>
            <a:off x="1588686" y="1797409"/>
            <a:ext cx="3274861" cy="3450452"/>
          </a:xfrm>
          <a:prstGeom prst="rect">
            <a:avLst/>
          </a:prstGeom>
        </p:spPr>
      </p:pic>
      <p:sp>
        <p:nvSpPr>
          <p:cNvPr id="5" name="TextBox 4">
            <a:extLst>
              <a:ext uri="{FF2B5EF4-FFF2-40B4-BE49-F238E27FC236}">
                <a16:creationId xmlns:a16="http://schemas.microsoft.com/office/drawing/2014/main" xmlns="" id="{447DB3DF-CCA8-436A-A5FF-C01430315D95}"/>
              </a:ext>
            </a:extLst>
          </p:cNvPr>
          <p:cNvSpPr txBox="1"/>
          <p:nvPr/>
        </p:nvSpPr>
        <p:spPr>
          <a:xfrm>
            <a:off x="5671930" y="2729085"/>
            <a:ext cx="2955235" cy="2031325"/>
          </a:xfrm>
          <a:prstGeom prst="rect">
            <a:avLst/>
          </a:prstGeom>
          <a:noFill/>
        </p:spPr>
        <p:txBody>
          <a:bodyPr wrap="square" rtlCol="1">
            <a:spAutoFit/>
          </a:bodyPr>
          <a:lstStyle/>
          <a:p>
            <a:r>
              <a:rPr lang="en-US" dirty="0"/>
              <a:t>which steps down voltage (while stepping up current) from its input (supply) to its output (load). </a:t>
            </a:r>
            <a:br>
              <a:rPr lang="en-US" dirty="0"/>
            </a:br>
            <a:r>
              <a:rPr lang="en-US" dirty="0"/>
              <a:t>We use it because the DC motors voltage is 12v and the Raspberry pi is 5 volt.</a:t>
            </a:r>
            <a:endParaRPr lang="ar-SA" dirty="0"/>
          </a:p>
        </p:txBody>
      </p:sp>
    </p:spTree>
    <p:extLst>
      <p:ext uri="{BB962C8B-B14F-4D97-AF65-F5344CB8AC3E}">
        <p14:creationId xmlns:p14="http://schemas.microsoft.com/office/powerpoint/2010/main" val="3977787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DEE2DF-F671-4D61-ABA3-50B46D40D6A3}"/>
              </a:ext>
            </a:extLst>
          </p:cNvPr>
          <p:cNvSpPr>
            <a:spLocks noGrp="1"/>
          </p:cNvSpPr>
          <p:nvPr>
            <p:ph type="title"/>
          </p:nvPr>
        </p:nvSpPr>
        <p:spPr/>
        <p:txBody>
          <a:bodyPr/>
          <a:lstStyle/>
          <a:p>
            <a:r>
              <a:rPr lang="en-US" dirty="0"/>
              <a:t>Final Design</a:t>
            </a:r>
            <a:endParaRPr lang="ar-SA" dirty="0"/>
          </a:p>
        </p:txBody>
      </p:sp>
      <p:sp>
        <p:nvSpPr>
          <p:cNvPr id="3" name="Content Placeholder 2">
            <a:extLst>
              <a:ext uri="{FF2B5EF4-FFF2-40B4-BE49-F238E27FC236}">
                <a16:creationId xmlns:a16="http://schemas.microsoft.com/office/drawing/2014/main" xmlns="" id="{E136998A-8E0F-43F6-8872-D6748519E7E0}"/>
              </a:ext>
            </a:extLst>
          </p:cNvPr>
          <p:cNvSpPr>
            <a:spLocks noGrp="1"/>
          </p:cNvSpPr>
          <p:nvPr>
            <p:ph idx="1"/>
          </p:nvPr>
        </p:nvSpPr>
        <p:spPr/>
        <p:txBody>
          <a:bodyPr/>
          <a:lstStyle/>
          <a:p>
            <a:pPr marL="0" indent="0">
              <a:buNone/>
            </a:pPr>
            <a:r>
              <a:rPr lang="en-US" dirty="0"/>
              <a:t/>
            </a:r>
            <a:br>
              <a:rPr lang="en-US" dirty="0"/>
            </a:br>
            <a:endParaRPr lang="ar-SA" dirty="0"/>
          </a:p>
        </p:txBody>
      </p:sp>
      <p:pic>
        <p:nvPicPr>
          <p:cNvPr id="5" name="Picture 4">
            <a:extLst>
              <a:ext uri="{FF2B5EF4-FFF2-40B4-BE49-F238E27FC236}">
                <a16:creationId xmlns:a16="http://schemas.microsoft.com/office/drawing/2014/main" xmlns="" id="{8CF23F0F-51D3-461E-815A-67EC0EE4FE71}"/>
              </a:ext>
            </a:extLst>
          </p:cNvPr>
          <p:cNvPicPr/>
          <p:nvPr/>
        </p:nvPicPr>
        <p:blipFill>
          <a:blip r:embed="rId2">
            <a:extLst>
              <a:ext uri="{28A0092B-C50C-407E-A947-70E740481C1C}">
                <a14:useLocalDpi xmlns:a14="http://schemas.microsoft.com/office/drawing/2010/main" val="0"/>
              </a:ext>
            </a:extLst>
          </a:blip>
          <a:stretch>
            <a:fillRect/>
          </a:stretch>
        </p:blipFill>
        <p:spPr>
          <a:xfrm>
            <a:off x="3669472" y="2475064"/>
            <a:ext cx="5118100" cy="3180080"/>
          </a:xfrm>
          <a:prstGeom prst="rect">
            <a:avLst/>
          </a:prstGeom>
        </p:spPr>
      </p:pic>
    </p:spTree>
    <p:extLst>
      <p:ext uri="{BB962C8B-B14F-4D97-AF65-F5344CB8AC3E}">
        <p14:creationId xmlns:p14="http://schemas.microsoft.com/office/powerpoint/2010/main" val="264167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923005-9179-46AE-BB0C-05C35980CCD4}"/>
              </a:ext>
            </a:extLst>
          </p:cNvPr>
          <p:cNvSpPr>
            <a:spLocks noGrp="1"/>
          </p:cNvSpPr>
          <p:nvPr>
            <p:ph type="title"/>
          </p:nvPr>
        </p:nvSpPr>
        <p:spPr>
          <a:xfrm>
            <a:off x="898950" y="89817"/>
            <a:ext cx="9366325" cy="1143000"/>
          </a:xfrm>
        </p:spPr>
        <p:txBody>
          <a:bodyPr/>
          <a:lstStyle/>
          <a:p>
            <a:r>
              <a:rPr lang="en-US" dirty="0"/>
              <a:t>Challenges</a:t>
            </a:r>
            <a:endParaRPr lang="ar-SA" dirty="0"/>
          </a:p>
        </p:txBody>
      </p:sp>
      <p:sp>
        <p:nvSpPr>
          <p:cNvPr id="3" name="Content Placeholder 2">
            <a:extLst>
              <a:ext uri="{FF2B5EF4-FFF2-40B4-BE49-F238E27FC236}">
                <a16:creationId xmlns:a16="http://schemas.microsoft.com/office/drawing/2014/main" xmlns="" id="{21FF9A7B-E231-4082-9EBA-5D620665C6DA}"/>
              </a:ext>
            </a:extLst>
          </p:cNvPr>
          <p:cNvSpPr>
            <a:spLocks noGrp="1"/>
          </p:cNvSpPr>
          <p:nvPr>
            <p:ph idx="1"/>
          </p:nvPr>
        </p:nvSpPr>
        <p:spPr>
          <a:xfrm>
            <a:off x="838200" y="1253331"/>
            <a:ext cx="10515600" cy="4351338"/>
          </a:xfrm>
        </p:spPr>
        <p:txBody>
          <a:bodyPr/>
          <a:lstStyle/>
          <a:p>
            <a:r>
              <a:rPr lang="en-US" dirty="0"/>
              <a:t>Difference in voltage levels between Raspberry Pi and Arduino, where output voltage level from Raspberry Pi 3.3 volts is the input voltage for Arduino that works on 5 volt .so, we solved  this problem using level shifter.</a:t>
            </a:r>
            <a:endParaRPr lang="ar-SA" dirty="0"/>
          </a:p>
        </p:txBody>
      </p:sp>
      <p:pic>
        <p:nvPicPr>
          <p:cNvPr id="4" name="Picture 3">
            <a:extLst>
              <a:ext uri="{FF2B5EF4-FFF2-40B4-BE49-F238E27FC236}">
                <a16:creationId xmlns:a16="http://schemas.microsoft.com/office/drawing/2014/main" xmlns="" id="{528F8538-8768-44B1-80EB-8C9C96C1B83A}"/>
              </a:ext>
            </a:extLst>
          </p:cNvPr>
          <p:cNvPicPr/>
          <p:nvPr/>
        </p:nvPicPr>
        <p:blipFill rotWithShape="1">
          <a:blip r:embed="rId2" cstate="print">
            <a:extLst>
              <a:ext uri="{28A0092B-C50C-407E-A947-70E740481C1C}">
                <a14:useLocalDpi xmlns:a14="http://schemas.microsoft.com/office/drawing/2010/main" val="0"/>
              </a:ext>
            </a:extLst>
          </a:blip>
          <a:srcRect l="26421" t="11923" r="24247" b="8370"/>
          <a:stretch/>
        </p:blipFill>
        <p:spPr bwMode="auto">
          <a:xfrm>
            <a:off x="720723" y="2966405"/>
            <a:ext cx="2287519" cy="3199406"/>
          </a:xfrm>
          <a:prstGeom prst="rect">
            <a:avLst/>
          </a:prstGeom>
          <a:ln>
            <a:noFill/>
          </a:ln>
          <a:extLst>
            <a:ext uri="{53640926-AAD7-44D8-BBD7-CCE9431645EC}">
              <a14:shadowObscured xmlns:a14="http://schemas.microsoft.com/office/drawing/2010/main"/>
            </a:ext>
          </a:extLst>
        </p:spPr>
      </p:pic>
      <p:pic>
        <p:nvPicPr>
          <p:cNvPr id="5" name="Content Placeholder 3">
            <a:extLst>
              <a:ext uri="{FF2B5EF4-FFF2-40B4-BE49-F238E27FC236}">
                <a16:creationId xmlns:a16="http://schemas.microsoft.com/office/drawing/2014/main" xmlns="" id="{777B8B8F-3A72-4A3C-BBB0-826A4BDAE498}"/>
              </a:ext>
            </a:extLst>
          </p:cNvPr>
          <p:cNvPicPr>
            <a:picLocks/>
          </p:cNvPicPr>
          <p:nvPr/>
        </p:nvPicPr>
        <p:blipFill rotWithShape="1">
          <a:blip r:embed="rId3">
            <a:extLst>
              <a:ext uri="{28A0092B-C50C-407E-A947-70E740481C1C}">
                <a14:useLocalDpi xmlns:a14="http://schemas.microsoft.com/office/drawing/2010/main" val="0"/>
              </a:ext>
            </a:extLst>
          </a:blip>
          <a:srcRect l="14660" t="6645" r="18264" b="10443"/>
          <a:stretch/>
        </p:blipFill>
        <p:spPr bwMode="auto">
          <a:xfrm>
            <a:off x="4363277" y="3134674"/>
            <a:ext cx="2978430" cy="3031136"/>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xmlns="" id="{B6A55406-FC34-4D22-B919-2F5D6C6A29BD}"/>
              </a:ext>
            </a:extLst>
          </p:cNvPr>
          <p:cNvPicPr/>
          <p:nvPr/>
        </p:nvPicPr>
        <p:blipFill>
          <a:blip r:embed="rId4">
            <a:extLst>
              <a:ext uri="{28A0092B-C50C-407E-A947-70E740481C1C}">
                <a14:useLocalDpi xmlns:a14="http://schemas.microsoft.com/office/drawing/2010/main" val="0"/>
              </a:ext>
            </a:extLst>
          </a:blip>
          <a:stretch>
            <a:fillRect/>
          </a:stretch>
        </p:blipFill>
        <p:spPr>
          <a:xfrm>
            <a:off x="8290134" y="2874968"/>
            <a:ext cx="3181143" cy="3550547"/>
          </a:xfrm>
          <a:prstGeom prst="rect">
            <a:avLst/>
          </a:prstGeom>
        </p:spPr>
      </p:pic>
    </p:spTree>
    <p:extLst>
      <p:ext uri="{BB962C8B-B14F-4D97-AF65-F5344CB8AC3E}">
        <p14:creationId xmlns:p14="http://schemas.microsoft.com/office/powerpoint/2010/main" val="575345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C150A2B-CAEC-49E5-A7CC-A1C06DBB219F}"/>
              </a:ext>
            </a:extLst>
          </p:cNvPr>
          <p:cNvSpPr>
            <a:spLocks noGrp="1"/>
          </p:cNvSpPr>
          <p:nvPr>
            <p:ph idx="1"/>
          </p:nvPr>
        </p:nvSpPr>
        <p:spPr>
          <a:xfrm>
            <a:off x="679173" y="990739"/>
            <a:ext cx="10515600" cy="4351338"/>
          </a:xfrm>
        </p:spPr>
        <p:txBody>
          <a:bodyPr/>
          <a:lstStyle/>
          <a:p>
            <a:r>
              <a:rPr lang="en-US" dirty="0"/>
              <a:t>Raspberry Pi has burned two weeks before the project ended because of the high temperature that caused by the image processing. Then we ordered another one, which literally means more money to pay</a:t>
            </a:r>
            <a:endParaRPr lang="ar-SA" dirty="0"/>
          </a:p>
        </p:txBody>
      </p:sp>
      <p:pic>
        <p:nvPicPr>
          <p:cNvPr id="4" name="Picture 3">
            <a:extLst>
              <a:ext uri="{FF2B5EF4-FFF2-40B4-BE49-F238E27FC236}">
                <a16:creationId xmlns:a16="http://schemas.microsoft.com/office/drawing/2014/main" xmlns="" id="{52FAA887-4E6D-48FC-A089-A85A372C4FD6}"/>
              </a:ext>
            </a:extLst>
          </p:cNvPr>
          <p:cNvPicPr/>
          <p:nvPr/>
        </p:nvPicPr>
        <p:blipFill>
          <a:blip r:embed="rId2">
            <a:extLst>
              <a:ext uri="{28A0092B-C50C-407E-A947-70E740481C1C}">
                <a14:useLocalDpi xmlns:a14="http://schemas.microsoft.com/office/drawing/2010/main" val="0"/>
              </a:ext>
            </a:extLst>
          </a:blip>
          <a:stretch>
            <a:fillRect/>
          </a:stretch>
        </p:blipFill>
        <p:spPr>
          <a:xfrm>
            <a:off x="4298910" y="2978501"/>
            <a:ext cx="4222238" cy="2888760"/>
          </a:xfrm>
          <a:prstGeom prst="rect">
            <a:avLst/>
          </a:prstGeom>
        </p:spPr>
      </p:pic>
    </p:spTree>
    <p:extLst>
      <p:ext uri="{BB962C8B-B14F-4D97-AF65-F5344CB8AC3E}">
        <p14:creationId xmlns:p14="http://schemas.microsoft.com/office/powerpoint/2010/main" val="4203610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9B675A-3F41-475B-8305-2D80EA38E428}"/>
              </a:ext>
            </a:extLst>
          </p:cNvPr>
          <p:cNvSpPr>
            <a:spLocks noGrp="1"/>
          </p:cNvSpPr>
          <p:nvPr>
            <p:ph type="title"/>
          </p:nvPr>
        </p:nvSpPr>
        <p:spPr/>
        <p:txBody>
          <a:bodyPr/>
          <a:lstStyle/>
          <a:p>
            <a:r>
              <a:rPr lang="en-US" dirty="0"/>
              <a:t>Future work</a:t>
            </a:r>
            <a:endParaRPr lang="ar-SA" dirty="0"/>
          </a:p>
        </p:txBody>
      </p:sp>
      <p:sp>
        <p:nvSpPr>
          <p:cNvPr id="3" name="Content Placeholder 2">
            <a:extLst>
              <a:ext uri="{FF2B5EF4-FFF2-40B4-BE49-F238E27FC236}">
                <a16:creationId xmlns:a16="http://schemas.microsoft.com/office/drawing/2014/main" xmlns="" id="{6DD967CB-6345-4FD6-A778-5D8E94CB3905}"/>
              </a:ext>
            </a:extLst>
          </p:cNvPr>
          <p:cNvSpPr>
            <a:spLocks noGrp="1"/>
          </p:cNvSpPr>
          <p:nvPr>
            <p:ph idx="1"/>
          </p:nvPr>
        </p:nvSpPr>
        <p:spPr/>
        <p:txBody>
          <a:bodyPr/>
          <a:lstStyle/>
          <a:p>
            <a:pPr marL="68580" indent="0">
              <a:buNone/>
            </a:pPr>
            <a:r>
              <a:rPr lang="en-US" dirty="0" smtClean="0"/>
              <a:t> </a:t>
            </a:r>
            <a:r>
              <a:rPr lang="en-US" dirty="0"/>
              <a:t>Our future work will focus on make this project work with more functionality as detect different shapes and faces</a:t>
            </a:r>
            <a:endParaRPr lang="ar-SA" dirty="0"/>
          </a:p>
        </p:txBody>
      </p:sp>
    </p:spTree>
    <p:extLst>
      <p:ext uri="{BB962C8B-B14F-4D97-AF65-F5344CB8AC3E}">
        <p14:creationId xmlns:p14="http://schemas.microsoft.com/office/powerpoint/2010/main" val="648700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B44348-54A3-45D2-B309-CF1EA26EC0F4}"/>
              </a:ext>
            </a:extLst>
          </p:cNvPr>
          <p:cNvSpPr>
            <a:spLocks noGrp="1"/>
          </p:cNvSpPr>
          <p:nvPr>
            <p:ph type="title"/>
          </p:nvPr>
        </p:nvSpPr>
        <p:spPr/>
        <p:txBody>
          <a:bodyPr/>
          <a:lstStyle/>
          <a:p>
            <a:r>
              <a:rPr lang="en-US" dirty="0"/>
              <a:t>Conclusion</a:t>
            </a:r>
            <a:endParaRPr lang="ar-SA" dirty="0"/>
          </a:p>
        </p:txBody>
      </p:sp>
      <p:sp>
        <p:nvSpPr>
          <p:cNvPr id="3" name="Content Placeholder 2">
            <a:extLst>
              <a:ext uri="{FF2B5EF4-FFF2-40B4-BE49-F238E27FC236}">
                <a16:creationId xmlns:a16="http://schemas.microsoft.com/office/drawing/2014/main" xmlns="" id="{5CD48EBE-D8B3-4E8F-B798-F3BC1CB16D70}"/>
              </a:ext>
            </a:extLst>
          </p:cNvPr>
          <p:cNvSpPr>
            <a:spLocks noGrp="1"/>
          </p:cNvSpPr>
          <p:nvPr>
            <p:ph idx="1"/>
          </p:nvPr>
        </p:nvSpPr>
        <p:spPr/>
        <p:txBody>
          <a:bodyPr/>
          <a:lstStyle/>
          <a:p>
            <a:pPr marL="68580" indent="0">
              <a:buNone/>
            </a:pPr>
            <a:r>
              <a:rPr lang="en-US" dirty="0"/>
              <a:t>The objective is to build a model that can detect and track the object depend on a specified color and that works on the basis of visual data captured from a typical camera which has a fair clarity.</a:t>
            </a:r>
            <a:endParaRPr lang="ar-SA" dirty="0"/>
          </a:p>
        </p:txBody>
      </p:sp>
    </p:spTree>
    <p:extLst>
      <p:ext uri="{BB962C8B-B14F-4D97-AF65-F5344CB8AC3E}">
        <p14:creationId xmlns:p14="http://schemas.microsoft.com/office/powerpoint/2010/main" val="577934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BE1231-E6B1-43C1-832B-5E961A6D6D0F}"/>
              </a:ext>
            </a:extLst>
          </p:cNvPr>
          <p:cNvSpPr>
            <a:spLocks noGrp="1"/>
          </p:cNvSpPr>
          <p:nvPr>
            <p:ph type="title"/>
          </p:nvPr>
        </p:nvSpPr>
        <p:spPr>
          <a:xfrm>
            <a:off x="3912705" y="2485473"/>
            <a:ext cx="10515600" cy="1325563"/>
          </a:xfrm>
        </p:spPr>
        <p:txBody>
          <a:bodyPr/>
          <a:lstStyle/>
          <a:p>
            <a:r>
              <a:rPr lang="en-US" dirty="0"/>
              <a:t>Project Demo</a:t>
            </a:r>
            <a:endParaRPr lang="ar-SA" dirty="0"/>
          </a:p>
        </p:txBody>
      </p:sp>
    </p:spTree>
    <p:extLst>
      <p:ext uri="{BB962C8B-B14F-4D97-AF65-F5344CB8AC3E}">
        <p14:creationId xmlns:p14="http://schemas.microsoft.com/office/powerpoint/2010/main" val="3816995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842788-E784-4CF8-AF09-3C8D10471898}"/>
              </a:ext>
            </a:extLst>
          </p:cNvPr>
          <p:cNvSpPr>
            <a:spLocks noGrp="1"/>
          </p:cNvSpPr>
          <p:nvPr>
            <p:ph type="title"/>
          </p:nvPr>
        </p:nvSpPr>
        <p:spPr/>
        <p:txBody>
          <a:bodyPr/>
          <a:lstStyle/>
          <a:p>
            <a:r>
              <a:rPr lang="en-US" dirty="0"/>
              <a:t>Introduction</a:t>
            </a:r>
            <a:endParaRPr lang="ar-SA" dirty="0"/>
          </a:p>
        </p:txBody>
      </p:sp>
      <p:sp>
        <p:nvSpPr>
          <p:cNvPr id="3" name="Content Placeholder 2">
            <a:extLst>
              <a:ext uri="{FF2B5EF4-FFF2-40B4-BE49-F238E27FC236}">
                <a16:creationId xmlns:a16="http://schemas.microsoft.com/office/drawing/2014/main" xmlns="" id="{56E9EDC4-C266-4618-B4AA-5D87E3895388}"/>
              </a:ext>
            </a:extLst>
          </p:cNvPr>
          <p:cNvSpPr>
            <a:spLocks noGrp="1"/>
          </p:cNvSpPr>
          <p:nvPr>
            <p:ph idx="1"/>
          </p:nvPr>
        </p:nvSpPr>
        <p:spPr>
          <a:xfrm>
            <a:off x="674077" y="2227267"/>
            <a:ext cx="10515600" cy="4351338"/>
          </a:xfrm>
        </p:spPr>
        <p:txBody>
          <a:bodyPr/>
          <a:lstStyle/>
          <a:p>
            <a:pPr marL="0" indent="0">
              <a:buNone/>
            </a:pPr>
            <a:r>
              <a:rPr lang="en-US" dirty="0"/>
              <a:t> Object detection and tracking system is vast and complex area of computer vision where robustness, accuracy and run-time performance are of critical importance, due to increase its utilization in monitoring , security and many other application .</a:t>
            </a:r>
            <a:endParaRPr lang="ar-SA" dirty="0"/>
          </a:p>
        </p:txBody>
      </p:sp>
    </p:spTree>
    <p:extLst>
      <p:ext uri="{BB962C8B-B14F-4D97-AF65-F5344CB8AC3E}">
        <p14:creationId xmlns:p14="http://schemas.microsoft.com/office/powerpoint/2010/main" val="4145024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C31689-7FF5-44BF-BA7F-EA64D57EF1DA}"/>
              </a:ext>
            </a:extLst>
          </p:cNvPr>
          <p:cNvSpPr>
            <a:spLocks noGrp="1"/>
          </p:cNvSpPr>
          <p:nvPr>
            <p:ph type="title"/>
          </p:nvPr>
        </p:nvSpPr>
        <p:spPr/>
        <p:txBody>
          <a:bodyPr/>
          <a:lstStyle/>
          <a:p>
            <a:r>
              <a:rPr lang="en-US" dirty="0"/>
              <a:t>Motivations</a:t>
            </a:r>
            <a:endParaRPr lang="ar-SA" dirty="0"/>
          </a:p>
        </p:txBody>
      </p:sp>
      <p:sp>
        <p:nvSpPr>
          <p:cNvPr id="3" name="Content Placeholder 2">
            <a:extLst>
              <a:ext uri="{FF2B5EF4-FFF2-40B4-BE49-F238E27FC236}">
                <a16:creationId xmlns:a16="http://schemas.microsoft.com/office/drawing/2014/main" xmlns="" id="{826B9A40-1C3F-4671-940F-EA40D7937612}"/>
              </a:ext>
            </a:extLst>
          </p:cNvPr>
          <p:cNvSpPr>
            <a:spLocks noGrp="1"/>
          </p:cNvSpPr>
          <p:nvPr>
            <p:ph idx="1"/>
          </p:nvPr>
        </p:nvSpPr>
        <p:spPr/>
        <p:txBody>
          <a:bodyPr/>
          <a:lstStyle/>
          <a:p>
            <a:r>
              <a:rPr lang="en-US" dirty="0"/>
              <a:t>People are looking for a way to ensure their safety </a:t>
            </a:r>
            <a:r>
              <a:rPr lang="en-US" dirty="0" smtClean="0"/>
              <a:t>.</a:t>
            </a:r>
          </a:p>
          <a:p>
            <a:r>
              <a:rPr lang="en-US" dirty="0" smtClean="0"/>
              <a:t>Detection </a:t>
            </a:r>
            <a:r>
              <a:rPr lang="en-US" dirty="0"/>
              <a:t>for moving object is a very challenging for any video surveillance system. Object Tracking is used to find the area where objects are available and shape of objects in each frame in higher level application</a:t>
            </a:r>
            <a:endParaRPr lang="ar-SA" dirty="0"/>
          </a:p>
        </p:txBody>
      </p:sp>
    </p:spTree>
    <p:extLst>
      <p:ext uri="{BB962C8B-B14F-4D97-AF65-F5344CB8AC3E}">
        <p14:creationId xmlns:p14="http://schemas.microsoft.com/office/powerpoint/2010/main" val="1999455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9348FC-4CD6-451D-8E1C-F6EE9292BB17}"/>
              </a:ext>
            </a:extLst>
          </p:cNvPr>
          <p:cNvSpPr>
            <a:spLocks noGrp="1"/>
          </p:cNvSpPr>
          <p:nvPr>
            <p:ph type="title"/>
          </p:nvPr>
        </p:nvSpPr>
        <p:spPr/>
        <p:txBody>
          <a:bodyPr/>
          <a:lstStyle/>
          <a:p>
            <a:r>
              <a:rPr lang="en-US" dirty="0"/>
              <a:t>Hardware components</a:t>
            </a:r>
            <a:endParaRPr lang="ar-SA" dirty="0"/>
          </a:p>
        </p:txBody>
      </p:sp>
      <p:sp>
        <p:nvSpPr>
          <p:cNvPr id="3" name="Content Placeholder 2">
            <a:extLst>
              <a:ext uri="{FF2B5EF4-FFF2-40B4-BE49-F238E27FC236}">
                <a16:creationId xmlns:a16="http://schemas.microsoft.com/office/drawing/2014/main" xmlns="" id="{85FFBAF7-30E0-41EF-B425-11FC460B48E7}"/>
              </a:ext>
            </a:extLst>
          </p:cNvPr>
          <p:cNvSpPr>
            <a:spLocks noGrp="1"/>
          </p:cNvSpPr>
          <p:nvPr>
            <p:ph idx="1"/>
          </p:nvPr>
        </p:nvSpPr>
        <p:spPr/>
        <p:txBody>
          <a:bodyPr/>
          <a:lstStyle/>
          <a:p>
            <a:r>
              <a:rPr lang="en-US" b="1" dirty="0"/>
              <a:t>Raspberry Pi 3 modal b </a:t>
            </a:r>
          </a:p>
          <a:p>
            <a:r>
              <a:rPr lang="en-US" b="1" dirty="0"/>
              <a:t>Raspberry pi camera</a:t>
            </a:r>
            <a:endParaRPr lang="en-US" dirty="0"/>
          </a:p>
          <a:p>
            <a:r>
              <a:rPr lang="en-US" b="1" dirty="0"/>
              <a:t>Arduino Uno</a:t>
            </a:r>
            <a:endParaRPr lang="en-US" dirty="0"/>
          </a:p>
          <a:p>
            <a:r>
              <a:rPr lang="en-US" b="1" dirty="0"/>
              <a:t>H-Bridge</a:t>
            </a:r>
            <a:endParaRPr lang="en-US" dirty="0"/>
          </a:p>
          <a:p>
            <a:r>
              <a:rPr lang="en-US" b="1" dirty="0"/>
              <a:t>DC motor</a:t>
            </a:r>
            <a:endParaRPr lang="en-US" dirty="0"/>
          </a:p>
          <a:p>
            <a:r>
              <a:rPr lang="en-US" b="1" dirty="0"/>
              <a:t>Step-down converter </a:t>
            </a:r>
            <a:endParaRPr lang="en-US" dirty="0"/>
          </a:p>
          <a:p>
            <a:pPr marL="0" indent="0">
              <a:buNone/>
            </a:pPr>
            <a:endParaRPr lang="en-US" dirty="0"/>
          </a:p>
          <a:p>
            <a:endParaRPr lang="ar-SA" dirty="0"/>
          </a:p>
        </p:txBody>
      </p:sp>
    </p:spTree>
    <p:extLst>
      <p:ext uri="{BB962C8B-B14F-4D97-AF65-F5344CB8AC3E}">
        <p14:creationId xmlns:p14="http://schemas.microsoft.com/office/powerpoint/2010/main" val="4260293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2633F4-5C6D-4149-A994-8B6ADEEAF4EF}"/>
              </a:ext>
            </a:extLst>
          </p:cNvPr>
          <p:cNvSpPr>
            <a:spLocks noGrp="1"/>
          </p:cNvSpPr>
          <p:nvPr>
            <p:ph type="title"/>
          </p:nvPr>
        </p:nvSpPr>
        <p:spPr>
          <a:xfrm>
            <a:off x="3833192" y="2419212"/>
            <a:ext cx="10515600" cy="1325563"/>
          </a:xfrm>
        </p:spPr>
        <p:txBody>
          <a:bodyPr/>
          <a:lstStyle/>
          <a:p>
            <a:r>
              <a:rPr lang="en-US" dirty="0"/>
              <a:t>Methodology</a:t>
            </a:r>
            <a:endParaRPr lang="ar-SA" dirty="0"/>
          </a:p>
        </p:txBody>
      </p:sp>
    </p:spTree>
    <p:extLst>
      <p:ext uri="{BB962C8B-B14F-4D97-AF65-F5344CB8AC3E}">
        <p14:creationId xmlns:p14="http://schemas.microsoft.com/office/powerpoint/2010/main" val="3604988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285691B-20FE-4B41-9D33-FA6A85D0F6CA}"/>
              </a:ext>
            </a:extLst>
          </p:cNvPr>
          <p:cNvSpPr>
            <a:spLocks noGrp="1"/>
          </p:cNvSpPr>
          <p:nvPr>
            <p:ph idx="1"/>
          </p:nvPr>
        </p:nvSpPr>
        <p:spPr>
          <a:xfrm>
            <a:off x="957470" y="601655"/>
            <a:ext cx="10515600" cy="4351338"/>
          </a:xfrm>
        </p:spPr>
        <p:txBody>
          <a:bodyPr/>
          <a:lstStyle/>
          <a:p>
            <a:r>
              <a:rPr lang="en-US" b="1" dirty="0"/>
              <a:t>Raspberry pi camera</a:t>
            </a:r>
          </a:p>
          <a:p>
            <a:endParaRPr lang="en-US" dirty="0"/>
          </a:p>
          <a:p>
            <a:endParaRPr lang="ar-SA" dirty="0"/>
          </a:p>
        </p:txBody>
      </p:sp>
      <p:pic>
        <p:nvPicPr>
          <p:cNvPr id="4" name="Picture 3">
            <a:extLst>
              <a:ext uri="{FF2B5EF4-FFF2-40B4-BE49-F238E27FC236}">
                <a16:creationId xmlns:a16="http://schemas.microsoft.com/office/drawing/2014/main" xmlns="" id="{7BB5303B-337B-408C-9581-0352F23BD7C3}"/>
              </a:ext>
            </a:extLst>
          </p:cNvPr>
          <p:cNvPicPr/>
          <p:nvPr/>
        </p:nvPicPr>
        <p:blipFill rotWithShape="1">
          <a:blip r:embed="rId2" cstate="print">
            <a:extLst>
              <a:ext uri="{28A0092B-C50C-407E-A947-70E740481C1C}">
                <a14:useLocalDpi xmlns:a14="http://schemas.microsoft.com/office/drawing/2010/main" val="0"/>
              </a:ext>
            </a:extLst>
          </a:blip>
          <a:srcRect l="26421" t="11923" r="24247" b="8370"/>
          <a:stretch/>
        </p:blipFill>
        <p:spPr bwMode="auto">
          <a:xfrm>
            <a:off x="1900166" y="1181983"/>
            <a:ext cx="2287519" cy="3199406"/>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xmlns="" id="{B5105E73-8381-4A86-97E1-FD4A543E7367}"/>
              </a:ext>
            </a:extLst>
          </p:cNvPr>
          <p:cNvPicPr/>
          <p:nvPr/>
        </p:nvPicPr>
        <p:blipFill>
          <a:blip r:embed="rId3">
            <a:extLst>
              <a:ext uri="{28A0092B-C50C-407E-A947-70E740481C1C}">
                <a14:useLocalDpi xmlns:a14="http://schemas.microsoft.com/office/drawing/2010/main" val="0"/>
              </a:ext>
            </a:extLst>
          </a:blip>
          <a:stretch>
            <a:fillRect/>
          </a:stretch>
        </p:blipFill>
        <p:spPr>
          <a:xfrm>
            <a:off x="6975849" y="2677153"/>
            <a:ext cx="2693035" cy="2888760"/>
          </a:xfrm>
          <a:prstGeom prst="rect">
            <a:avLst/>
          </a:prstGeom>
        </p:spPr>
      </p:pic>
      <p:sp>
        <p:nvSpPr>
          <p:cNvPr id="6" name="Rectangle 5">
            <a:extLst>
              <a:ext uri="{FF2B5EF4-FFF2-40B4-BE49-F238E27FC236}">
                <a16:creationId xmlns:a16="http://schemas.microsoft.com/office/drawing/2014/main" xmlns="" id="{ADCB33F0-3678-4FE3-993C-6F2EAD2FC151}"/>
              </a:ext>
            </a:extLst>
          </p:cNvPr>
          <p:cNvSpPr/>
          <p:nvPr/>
        </p:nvSpPr>
        <p:spPr>
          <a:xfrm>
            <a:off x="6806984" y="2492487"/>
            <a:ext cx="4666086" cy="369332"/>
          </a:xfrm>
          <a:prstGeom prst="rect">
            <a:avLst/>
          </a:prstGeom>
        </p:spPr>
        <p:txBody>
          <a:bodyPr wrap="none">
            <a:spAutoFit/>
          </a:bodyPr>
          <a:lstStyle/>
          <a:p>
            <a:r>
              <a:rPr lang="en-US" b="1" dirty="0"/>
              <a:t>Raspberry Pi 3 modal b                                           </a:t>
            </a:r>
            <a:endParaRPr lang="en-US" dirty="0"/>
          </a:p>
        </p:txBody>
      </p:sp>
    </p:spTree>
    <p:extLst>
      <p:ext uri="{BB962C8B-B14F-4D97-AF65-F5344CB8AC3E}">
        <p14:creationId xmlns:p14="http://schemas.microsoft.com/office/powerpoint/2010/main" val="3051452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F5B03507-9691-4BC3-B663-970E315F2583}"/>
              </a:ext>
            </a:extLst>
          </p:cNvPr>
          <p:cNvPicPr>
            <a:picLocks noGrp="1"/>
          </p:cNvPicPr>
          <p:nvPr>
            <p:ph idx="1"/>
          </p:nvPr>
        </p:nvPicPr>
        <p:blipFill rotWithShape="1">
          <a:blip r:embed="rId2">
            <a:extLst>
              <a:ext uri="{28A0092B-C50C-407E-A947-70E740481C1C}">
                <a14:useLocalDpi xmlns:a14="http://schemas.microsoft.com/office/drawing/2010/main" val="0"/>
              </a:ext>
            </a:extLst>
          </a:blip>
          <a:srcRect l="14660" t="6645" r="18264" b="10443"/>
          <a:stretch/>
        </p:blipFill>
        <p:spPr bwMode="auto">
          <a:xfrm>
            <a:off x="798443" y="1697846"/>
            <a:ext cx="4863548" cy="3462307"/>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xmlns="" id="{D9494F66-6C85-4752-8439-70AEF2E91413}"/>
              </a:ext>
            </a:extLst>
          </p:cNvPr>
          <p:cNvSpPr txBox="1"/>
          <p:nvPr/>
        </p:nvSpPr>
        <p:spPr>
          <a:xfrm>
            <a:off x="5764696" y="3984023"/>
            <a:ext cx="2133600" cy="646331"/>
          </a:xfrm>
          <a:prstGeom prst="rect">
            <a:avLst/>
          </a:prstGeom>
          <a:noFill/>
        </p:spPr>
        <p:txBody>
          <a:bodyPr wrap="square" rtlCol="1">
            <a:spAutoFit/>
          </a:bodyPr>
          <a:lstStyle/>
          <a:p>
            <a:r>
              <a:rPr lang="en-US" dirty="0"/>
              <a:t>It</a:t>
            </a:r>
            <a:r>
              <a:rPr lang="ar-SA" dirty="0"/>
              <a:t>’</a:t>
            </a:r>
            <a:r>
              <a:rPr lang="en-US" dirty="0"/>
              <a:t>s used for serial communication </a:t>
            </a:r>
            <a:endParaRPr lang="ar-SA" dirty="0"/>
          </a:p>
        </p:txBody>
      </p:sp>
      <p:sp>
        <p:nvSpPr>
          <p:cNvPr id="7" name="TextBox 6">
            <a:extLst>
              <a:ext uri="{FF2B5EF4-FFF2-40B4-BE49-F238E27FC236}">
                <a16:creationId xmlns:a16="http://schemas.microsoft.com/office/drawing/2014/main" xmlns="" id="{40909C06-0FDE-4ABC-BBEF-A9B950013740}"/>
              </a:ext>
            </a:extLst>
          </p:cNvPr>
          <p:cNvSpPr txBox="1"/>
          <p:nvPr/>
        </p:nvSpPr>
        <p:spPr>
          <a:xfrm>
            <a:off x="798443" y="1075074"/>
            <a:ext cx="4505739" cy="461665"/>
          </a:xfrm>
          <a:prstGeom prst="rect">
            <a:avLst/>
          </a:prstGeom>
          <a:noFill/>
        </p:spPr>
        <p:txBody>
          <a:bodyPr wrap="square" rtlCol="1">
            <a:spAutoFit/>
          </a:bodyPr>
          <a:lstStyle/>
          <a:p>
            <a:pPr marL="342900" indent="-342900">
              <a:buFont typeface="Courier New" panose="02070309020205020404" pitchFamily="49" charset="0"/>
              <a:buChar char="o"/>
            </a:pPr>
            <a:r>
              <a:rPr lang="en-US" sz="2400" b="1" dirty="0" smtClean="0">
                <a:solidFill>
                  <a:schemeClr val="tx2"/>
                </a:solidFill>
                <a:latin typeface="Century Gothic (Body)"/>
              </a:rPr>
              <a:t> Arduino Uno</a:t>
            </a:r>
            <a:endParaRPr lang="en-US" sz="2400" dirty="0">
              <a:solidFill>
                <a:schemeClr val="tx2"/>
              </a:solidFill>
              <a:latin typeface="Century Gothic (Body)"/>
            </a:endParaRPr>
          </a:p>
        </p:txBody>
      </p:sp>
    </p:spTree>
    <p:extLst>
      <p:ext uri="{BB962C8B-B14F-4D97-AF65-F5344CB8AC3E}">
        <p14:creationId xmlns:p14="http://schemas.microsoft.com/office/powerpoint/2010/main" val="2855473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856480-5C85-4D8A-B3EE-DC4718F3E31F}"/>
              </a:ext>
            </a:extLst>
          </p:cNvPr>
          <p:cNvSpPr>
            <a:spLocks noGrp="1"/>
          </p:cNvSpPr>
          <p:nvPr>
            <p:ph type="title"/>
          </p:nvPr>
        </p:nvSpPr>
        <p:spPr/>
        <p:txBody>
          <a:bodyPr>
            <a:normAutofit fontScale="90000"/>
          </a:bodyPr>
          <a:lstStyle/>
          <a:p>
            <a:r>
              <a:rPr lang="en-US" dirty="0"/>
              <a:t/>
            </a:r>
            <a:br>
              <a:rPr lang="en-US" dirty="0"/>
            </a:br>
            <a:endParaRPr lang="ar-SA" dirty="0"/>
          </a:p>
        </p:txBody>
      </p:sp>
      <p:sp>
        <p:nvSpPr>
          <p:cNvPr id="3" name="Content Placeholder 2">
            <a:extLst>
              <a:ext uri="{FF2B5EF4-FFF2-40B4-BE49-F238E27FC236}">
                <a16:creationId xmlns:a16="http://schemas.microsoft.com/office/drawing/2014/main" xmlns="" id="{D552B1D5-D5CC-40B2-99E1-966456C0B789}"/>
              </a:ext>
            </a:extLst>
          </p:cNvPr>
          <p:cNvSpPr>
            <a:spLocks noGrp="1"/>
          </p:cNvSpPr>
          <p:nvPr>
            <p:ph idx="1"/>
          </p:nvPr>
        </p:nvSpPr>
        <p:spPr>
          <a:xfrm>
            <a:off x="626165" y="1027906"/>
            <a:ext cx="10515600" cy="4351338"/>
          </a:xfrm>
        </p:spPr>
        <p:txBody>
          <a:bodyPr/>
          <a:lstStyle/>
          <a:p>
            <a:r>
              <a:rPr lang="en-US" b="1" dirty="0"/>
              <a:t>H-Bridge</a:t>
            </a:r>
            <a:endParaRPr lang="en-US" dirty="0"/>
          </a:p>
          <a:p>
            <a:endParaRPr lang="ar-SA" dirty="0"/>
          </a:p>
        </p:txBody>
      </p:sp>
      <p:pic>
        <p:nvPicPr>
          <p:cNvPr id="4" name="Picture 3">
            <a:extLst>
              <a:ext uri="{FF2B5EF4-FFF2-40B4-BE49-F238E27FC236}">
                <a16:creationId xmlns:a16="http://schemas.microsoft.com/office/drawing/2014/main" xmlns="" id="{21464FA6-6321-4C85-B48A-792306CAD06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44438" y="1690688"/>
            <a:ext cx="4555214" cy="3146355"/>
          </a:xfrm>
          <a:prstGeom prst="rect">
            <a:avLst/>
          </a:prstGeom>
        </p:spPr>
      </p:pic>
      <p:sp>
        <p:nvSpPr>
          <p:cNvPr id="5" name="TextBox 4">
            <a:extLst>
              <a:ext uri="{FF2B5EF4-FFF2-40B4-BE49-F238E27FC236}">
                <a16:creationId xmlns:a16="http://schemas.microsoft.com/office/drawing/2014/main" xmlns="" id="{97298B33-5105-4A9B-AF0F-969F39213E05}"/>
              </a:ext>
            </a:extLst>
          </p:cNvPr>
          <p:cNvSpPr txBox="1"/>
          <p:nvPr/>
        </p:nvSpPr>
        <p:spPr>
          <a:xfrm>
            <a:off x="5420139" y="2805718"/>
            <a:ext cx="2266122" cy="2031325"/>
          </a:xfrm>
          <a:prstGeom prst="rect">
            <a:avLst/>
          </a:prstGeom>
          <a:noFill/>
        </p:spPr>
        <p:txBody>
          <a:bodyPr wrap="square" rtlCol="1">
            <a:spAutoFit/>
          </a:bodyPr>
          <a:lstStyle/>
          <a:p>
            <a:r>
              <a:rPr lang="en-US" dirty="0"/>
              <a:t>It</a:t>
            </a:r>
            <a:r>
              <a:rPr lang="ar-SA" dirty="0"/>
              <a:t>’</a:t>
            </a:r>
            <a:r>
              <a:rPr lang="en-US" dirty="0"/>
              <a:t>s control DC motors to run forwards or backwards.</a:t>
            </a:r>
            <a:br>
              <a:rPr lang="en-US" dirty="0"/>
            </a:br>
            <a:r>
              <a:rPr lang="en-US" dirty="0"/>
              <a:t>And it enables a voltage to be applied across a load in opposite direction</a:t>
            </a:r>
          </a:p>
        </p:txBody>
      </p:sp>
    </p:spTree>
    <p:extLst>
      <p:ext uri="{BB962C8B-B14F-4D97-AF65-F5344CB8AC3E}">
        <p14:creationId xmlns:p14="http://schemas.microsoft.com/office/powerpoint/2010/main" val="4536963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F877A58-1D28-428A-85E8-5A450E672ACD}"/>
              </a:ext>
            </a:extLst>
          </p:cNvPr>
          <p:cNvSpPr>
            <a:spLocks noGrp="1"/>
          </p:cNvSpPr>
          <p:nvPr>
            <p:ph idx="1"/>
          </p:nvPr>
        </p:nvSpPr>
        <p:spPr>
          <a:xfrm>
            <a:off x="811696" y="871468"/>
            <a:ext cx="10515600" cy="4351338"/>
          </a:xfrm>
        </p:spPr>
        <p:txBody>
          <a:bodyPr/>
          <a:lstStyle/>
          <a:p>
            <a:r>
              <a:rPr lang="en-US" b="1" dirty="0"/>
              <a:t>DC motor</a:t>
            </a:r>
            <a:endParaRPr lang="en-US" dirty="0"/>
          </a:p>
          <a:p>
            <a:endParaRPr lang="ar-SA" dirty="0"/>
          </a:p>
        </p:txBody>
      </p:sp>
      <p:pic>
        <p:nvPicPr>
          <p:cNvPr id="6" name="Picture 5">
            <a:extLst>
              <a:ext uri="{FF2B5EF4-FFF2-40B4-BE49-F238E27FC236}">
                <a16:creationId xmlns:a16="http://schemas.microsoft.com/office/drawing/2014/main" xmlns="" id="{662F7C31-FA81-4D17-8F46-FE362DF910B2}"/>
              </a:ext>
            </a:extLst>
          </p:cNvPr>
          <p:cNvPicPr/>
          <p:nvPr/>
        </p:nvPicPr>
        <p:blipFill>
          <a:blip r:embed="rId2">
            <a:extLst>
              <a:ext uri="{28A0092B-C50C-407E-A947-70E740481C1C}">
                <a14:useLocalDpi xmlns:a14="http://schemas.microsoft.com/office/drawing/2010/main" val="0"/>
              </a:ext>
            </a:extLst>
          </a:blip>
          <a:stretch>
            <a:fillRect/>
          </a:stretch>
        </p:blipFill>
        <p:spPr>
          <a:xfrm>
            <a:off x="1472855" y="1975574"/>
            <a:ext cx="2781093" cy="3139765"/>
          </a:xfrm>
          <a:prstGeom prst="rect">
            <a:avLst/>
          </a:prstGeom>
        </p:spPr>
      </p:pic>
      <p:sp>
        <p:nvSpPr>
          <p:cNvPr id="9" name="TextBox 8">
            <a:extLst>
              <a:ext uri="{FF2B5EF4-FFF2-40B4-BE49-F238E27FC236}">
                <a16:creationId xmlns:a16="http://schemas.microsoft.com/office/drawing/2014/main" xmlns="" id="{0E603B5D-8D90-4E82-91DF-09CA82B6EE98}"/>
              </a:ext>
            </a:extLst>
          </p:cNvPr>
          <p:cNvSpPr txBox="1"/>
          <p:nvPr/>
        </p:nvSpPr>
        <p:spPr>
          <a:xfrm>
            <a:off x="4915107" y="3663505"/>
            <a:ext cx="3604591" cy="646331"/>
          </a:xfrm>
          <a:prstGeom prst="rect">
            <a:avLst/>
          </a:prstGeom>
          <a:noFill/>
        </p:spPr>
        <p:txBody>
          <a:bodyPr wrap="square" rtlCol="1">
            <a:spAutoFit/>
          </a:bodyPr>
          <a:lstStyle/>
          <a:p>
            <a:r>
              <a:rPr lang="en-US" dirty="0"/>
              <a:t>It rotated in such a way that wherever the object moves.</a:t>
            </a:r>
            <a:endParaRPr lang="ar-SA" dirty="0"/>
          </a:p>
        </p:txBody>
      </p:sp>
    </p:spTree>
    <p:extLst>
      <p:ext uri="{BB962C8B-B14F-4D97-AF65-F5344CB8AC3E}">
        <p14:creationId xmlns:p14="http://schemas.microsoft.com/office/powerpoint/2010/main" val="5695475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195</TotalTime>
  <Words>342</Words>
  <Application>Microsoft Office PowerPoint</Application>
  <PresentationFormat>Custom</PresentationFormat>
  <Paragraphs>41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Austin</vt:lpstr>
      <vt:lpstr>PowerPoint Presentation</vt:lpstr>
      <vt:lpstr>Introduction</vt:lpstr>
      <vt:lpstr>Motivations</vt:lpstr>
      <vt:lpstr>Hardware components</vt:lpstr>
      <vt:lpstr>Methodology</vt:lpstr>
      <vt:lpstr>PowerPoint Presentation</vt:lpstr>
      <vt:lpstr>PowerPoint Presentation</vt:lpstr>
      <vt:lpstr> </vt:lpstr>
      <vt:lpstr>PowerPoint Presentation</vt:lpstr>
      <vt:lpstr>PowerPoint Presentation</vt:lpstr>
      <vt:lpstr>Final Design</vt:lpstr>
      <vt:lpstr>Challenges</vt:lpstr>
      <vt:lpstr>PowerPoint Presentation</vt:lpstr>
      <vt:lpstr>Future work</vt:lpstr>
      <vt:lpstr>Conclusion</vt:lpstr>
      <vt:lpstr>Project Demo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ali-safadi@outlook.sa</dc:creator>
  <cp:lastModifiedBy>oraib daas</cp:lastModifiedBy>
  <cp:revision>20</cp:revision>
  <dcterms:created xsi:type="dcterms:W3CDTF">2018-05-19T10:20:03Z</dcterms:created>
  <dcterms:modified xsi:type="dcterms:W3CDTF">2018-05-20T06:28:54Z</dcterms:modified>
</cp:coreProperties>
</file>