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94" r:id="rId3"/>
    <p:sldId id="257" r:id="rId4"/>
    <p:sldId id="276" r:id="rId5"/>
    <p:sldId id="277" r:id="rId6"/>
    <p:sldId id="281" r:id="rId7"/>
    <p:sldId id="279" r:id="rId8"/>
    <p:sldId id="280" r:id="rId9"/>
    <p:sldId id="282" r:id="rId10"/>
    <p:sldId id="284" r:id="rId11"/>
    <p:sldId id="283" r:id="rId12"/>
    <p:sldId id="295" r:id="rId13"/>
    <p:sldId id="261" r:id="rId14"/>
    <p:sldId id="344" r:id="rId15"/>
    <p:sldId id="262" r:id="rId16"/>
    <p:sldId id="263" r:id="rId17"/>
    <p:sldId id="264" r:id="rId18"/>
    <p:sldId id="266" r:id="rId19"/>
    <p:sldId id="311" r:id="rId20"/>
    <p:sldId id="312" r:id="rId21"/>
    <p:sldId id="313" r:id="rId22"/>
    <p:sldId id="314" r:id="rId23"/>
    <p:sldId id="315" r:id="rId24"/>
    <p:sldId id="316" r:id="rId25"/>
    <p:sldId id="318" r:id="rId26"/>
    <p:sldId id="319" r:id="rId27"/>
    <p:sldId id="317" r:id="rId28"/>
    <p:sldId id="343" r:id="rId29"/>
    <p:sldId id="345" r:id="rId30"/>
    <p:sldId id="265" r:id="rId31"/>
    <p:sldId id="267" r:id="rId32"/>
    <p:sldId id="269" r:id="rId33"/>
    <p:sldId id="271" r:id="rId34"/>
    <p:sldId id="270" r:id="rId35"/>
    <p:sldId id="298" r:id="rId36"/>
    <p:sldId id="347" r:id="rId37"/>
    <p:sldId id="346" r:id="rId38"/>
    <p:sldId id="286" r:id="rId39"/>
    <p:sldId id="288" r:id="rId40"/>
    <p:sldId id="303" r:id="rId41"/>
    <p:sldId id="289" r:id="rId42"/>
    <p:sldId id="290" r:id="rId43"/>
    <p:sldId id="300" r:id="rId44"/>
    <p:sldId id="291" r:id="rId45"/>
    <p:sldId id="301" r:id="rId46"/>
    <p:sldId id="302" r:id="rId47"/>
    <p:sldId id="304" r:id="rId48"/>
    <p:sldId id="305" r:id="rId49"/>
    <p:sldId id="306" r:id="rId50"/>
    <p:sldId id="307" r:id="rId51"/>
    <p:sldId id="308" r:id="rId52"/>
    <p:sldId id="292" r:id="rId53"/>
    <p:sldId id="297" r:id="rId54"/>
    <p:sldId id="342" r:id="rId55"/>
    <p:sldId id="320" r:id="rId56"/>
    <p:sldId id="309" r:id="rId57"/>
    <p:sldId id="321" r:id="rId58"/>
    <p:sldId id="350" r:id="rId59"/>
    <p:sldId id="322" r:id="rId60"/>
    <p:sldId id="351" r:id="rId61"/>
    <p:sldId id="323" r:id="rId62"/>
    <p:sldId id="349" r:id="rId63"/>
    <p:sldId id="324" r:id="rId64"/>
    <p:sldId id="325" r:id="rId65"/>
    <p:sldId id="326" r:id="rId66"/>
    <p:sldId id="352" r:id="rId67"/>
    <p:sldId id="327" r:id="rId68"/>
    <p:sldId id="353" r:id="rId69"/>
    <p:sldId id="328" r:id="rId70"/>
    <p:sldId id="330" r:id="rId71"/>
    <p:sldId id="331" r:id="rId72"/>
    <p:sldId id="354" r:id="rId73"/>
    <p:sldId id="332" r:id="rId74"/>
    <p:sldId id="333" r:id="rId75"/>
    <p:sldId id="334" r:id="rId76"/>
    <p:sldId id="355" r:id="rId77"/>
    <p:sldId id="335" r:id="rId78"/>
    <p:sldId id="336" r:id="rId79"/>
    <p:sldId id="337" r:id="rId80"/>
    <p:sldId id="338" r:id="rId81"/>
    <p:sldId id="358" r:id="rId82"/>
    <p:sldId id="339" r:id="rId83"/>
    <p:sldId id="356" r:id="rId84"/>
    <p:sldId id="340" r:id="rId85"/>
    <p:sldId id="357" r:id="rId86"/>
  </p:sldIdLst>
  <p:sldSz cx="12192000" cy="6858000"/>
  <p:notesSz cx="6858000" cy="9144000"/>
  <p:embeddedFontLst>
    <p:embeddedFont>
      <p:font typeface="GE SS Two Medium" panose="020B0604020202020204" charset="-78"/>
      <p:regular r:id="rId87"/>
    </p:embeddedFont>
    <p:embeddedFont>
      <p:font typeface="Calibri Light" panose="020F0302020204030204" pitchFamily="34" charset="0"/>
      <p:regular r:id="rId88"/>
      <p:italic r:id="rId89"/>
    </p:embeddedFont>
    <p:embeddedFont>
      <p:font typeface="Ara Hamah Zanki" panose="020B0604020202020204" charset="-78"/>
      <p:regular r:id="rId90"/>
    </p:embeddedFont>
    <p:embeddedFont>
      <p:font typeface="GE Thuluth" panose="020B0604020202020204" charset="-78"/>
      <p:regular r:id="rId91"/>
    </p:embeddedFont>
    <p:embeddedFont>
      <p:font typeface="Calibri" panose="020F0502020204030204" pitchFamily="34" charset="0"/>
      <p:regular r:id="rId92"/>
      <p:bold r:id="rId93"/>
      <p:italic r:id="rId94"/>
      <p:boldItalic r:id="rId95"/>
    </p:embeddedFont>
    <p:embeddedFont>
      <p:font typeface="GE Meem Medium" panose="020B0604020202020204" charset="-78"/>
      <p:regular r:id="rId96"/>
    </p:embeddedFont>
    <p:embeddedFont>
      <p:font typeface="Hayah" panose="020B0800040000020004" charset="-78"/>
      <p:regular r:id="rId97"/>
    </p:embeddedFont>
    <p:embeddedFont>
      <p:font typeface="Arial Black" panose="020B0A04020102020204" pitchFamily="34" charset="0"/>
      <p:bold r:id="rId9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5600"/>
    <a:srgbClr val="9D9D9D"/>
    <a:srgbClr val="FFFFFF"/>
    <a:srgbClr val="FA0300"/>
    <a:srgbClr val="C1FDC1"/>
    <a:srgbClr val="EBC4F1"/>
    <a:srgbClr val="74B273"/>
    <a:srgbClr val="CDE3F8"/>
    <a:srgbClr val="FFBEE8"/>
    <a:srgbClr val="97DB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font" Target="fonts/font3.fntdata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tableStyles" Target="tableStyles.xml"/><Relationship Id="rId5" Type="http://schemas.openxmlformats.org/officeDocument/2006/relationships/slide" Target="slides/slide4.xml"/><Relationship Id="rId90" Type="http://schemas.openxmlformats.org/officeDocument/2006/relationships/font" Target="fonts/font4.fntdata"/><Relationship Id="rId95" Type="http://schemas.openxmlformats.org/officeDocument/2006/relationships/font" Target="fonts/font9.fntdata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font" Target="fonts/font2.fntdata"/><Relationship Id="rId91" Type="http://schemas.openxmlformats.org/officeDocument/2006/relationships/font" Target="fonts/font5.fntdata"/><Relationship Id="rId96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font" Target="fonts/font8.fntdata"/><Relationship Id="rId99" Type="http://schemas.openxmlformats.org/officeDocument/2006/relationships/presProps" Target="presProps.xml"/><Relationship Id="rId10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font" Target="fonts/font11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font" Target="fonts/font6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font" Target="fonts/font1.fntdata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font" Target="fonts/font7.fntdata"/><Relationship Id="rId98" Type="http://schemas.openxmlformats.org/officeDocument/2006/relationships/font" Target="fonts/font12.fntdata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D49-4030-A7A3-98EEC0305B4A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3D49-4030-A7A3-98EEC0305B4A}"/>
              </c:ext>
            </c:extLst>
          </c:dPt>
          <c:dLbls>
            <c:dLbl>
              <c:idx val="0"/>
              <c:layout>
                <c:manualLayout>
                  <c:x val="7.9687499999999883E-2"/>
                  <c:y val="-6.0036121193845542E-2"/>
                </c:manualLayout>
              </c:layout>
              <c:tx>
                <c:rich>
                  <a:bodyPr/>
                  <a:lstStyle/>
                  <a:p>
                    <a:fld id="{94071A4C-C4CD-47D0-B7E6-279D776967D8}" type="PERCENTAGE">
                      <a:rPr lang="en-US" smtClean="0"/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3D49-4030-A7A3-98EEC0305B4A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0.12812500000000004"/>
                  <c:y val="-5.6876325341537852E-2"/>
                </c:manualLayout>
              </c:layout>
              <c:tx>
                <c:rich>
                  <a:bodyPr/>
                  <a:lstStyle/>
                  <a:p>
                    <a:fld id="{63B6A165-BCD5-42B3-9A70-CEA078AA10C4}" type="PERCENTAGE">
                      <a:rPr lang="en-US" baseline="0" smtClean="0"/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3D49-4030-A7A3-98EEC0305B4A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D49-4030-A7A3-98EEC0305B4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D49-4030-A7A3-98EEC0305B4A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3D49-4030-A7A3-98EEC0305B4A}"/>
              </c:ext>
            </c:extLst>
          </c:dPt>
          <c:dLbls>
            <c:dLbl>
              <c:idx val="0"/>
              <c:layout>
                <c:manualLayout>
                  <c:x val="0.27500000000000002"/>
                  <c:y val="-0.15482999676307527"/>
                </c:manualLayout>
              </c:layout>
              <c:tx>
                <c:rich>
                  <a:bodyPr/>
                  <a:lstStyle/>
                  <a:p>
                    <a:fld id="{94071A4C-C4CD-47D0-B7E6-279D776967D8}" type="PERCENTAGE">
                      <a:rPr lang="en-US" smtClean="0"/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3D49-4030-A7A3-98EEC0305B4A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0.12812500000000004"/>
                  <c:y val="-5.6876325341537852E-2"/>
                </c:manualLayout>
              </c:layout>
              <c:tx>
                <c:rich>
                  <a:bodyPr/>
                  <a:lstStyle/>
                  <a:p>
                    <a:fld id="{63B6A165-BCD5-42B3-9A70-CEA078AA10C4}" type="PERCENTAGE">
                      <a:rPr lang="en-US" baseline="0" smtClean="0"/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3D49-4030-A7A3-98EEC0305B4A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97</c:v>
                </c:pt>
                <c:pt idx="1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D49-4030-A7A3-98EEC0305B4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D49-4030-A7A3-98EEC0305B4A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3D49-4030-A7A3-98EEC0305B4A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97B0-4803-907D-E21E0EB7788D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7B0-4803-907D-E21E0EB7788D}"/>
              </c:ext>
            </c:extLst>
          </c:dPt>
          <c:dLbls>
            <c:dLbl>
              <c:idx val="0"/>
              <c:layout>
                <c:manualLayout>
                  <c:x val="0.27500000000000002"/>
                  <c:y val="-0.15482999676307527"/>
                </c:manualLayout>
              </c:layout>
              <c:tx>
                <c:rich>
                  <a:bodyPr/>
                  <a:lstStyle/>
                  <a:p>
                    <a:fld id="{94071A4C-C4CD-47D0-B7E6-279D776967D8}" type="PERCENTAGE">
                      <a:rPr lang="en-US" smtClean="0"/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3D49-4030-A7A3-98EEC0305B4A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0.21562500000000004"/>
                  <c:y val="1.8958775113845836E-2"/>
                </c:manualLayout>
              </c:layout>
              <c:tx>
                <c:rich>
                  <a:bodyPr/>
                  <a:lstStyle/>
                  <a:p>
                    <a:fld id="{63B6A165-BCD5-42B3-9A70-CEA078AA10C4}" type="PERCENTAGE">
                      <a:rPr lang="en-US" baseline="0" smtClean="0"/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3D49-4030-A7A3-98EEC0305B4A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-0.1015625"/>
                  <c:y val="-9.795367142153745E-2"/>
                </c:manualLayout>
              </c:layout>
              <c:tx>
                <c:rich>
                  <a:bodyPr/>
                  <a:lstStyle/>
                  <a:p>
                    <a:fld id="{28C05899-5B86-4491-9087-8D46F8B7E52D}" type="PERCENTAGE">
                      <a:rPr lang="en-US" baseline="0" smtClean="0"/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97B0-4803-907D-E21E0EB7788D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-0.11718749999999994"/>
                  <c:y val="-5.3716529489230204E-2"/>
                </c:manualLayout>
              </c:layout>
              <c:tx>
                <c:rich>
                  <a:bodyPr/>
                  <a:lstStyle/>
                  <a:p>
                    <a:fld id="{479394CA-A1CB-4C82-968C-69542E4C86A2}" type="PERCENTAGE">
                      <a:rPr lang="en-US" baseline="0" smtClean="0"/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97B0-4803-907D-E21E0EB7788D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38</c:v>
                </c:pt>
                <c:pt idx="1">
                  <c:v>28</c:v>
                </c:pt>
                <c:pt idx="2">
                  <c:v>29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D49-4030-A7A3-98EEC0305B4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D49-4030-A7A3-98EEC0305B4A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3D49-4030-A7A3-98EEC0305B4A}"/>
              </c:ext>
            </c:extLst>
          </c:dPt>
          <c:dLbls>
            <c:dLbl>
              <c:idx val="0"/>
              <c:layout>
                <c:manualLayout>
                  <c:x val="0.27500000000000002"/>
                  <c:y val="-0.15482999676307527"/>
                </c:manualLayout>
              </c:layout>
              <c:tx>
                <c:rich>
                  <a:bodyPr/>
                  <a:lstStyle/>
                  <a:p>
                    <a:fld id="{94071A4C-C4CD-47D0-B7E6-279D776967D8}" type="PERCENTAGE">
                      <a:rPr lang="en-US" smtClean="0"/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3D49-4030-A7A3-98EEC0305B4A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0.21562500000000004"/>
                  <c:y val="1.8958775113845836E-2"/>
                </c:manualLayout>
              </c:layout>
              <c:tx>
                <c:rich>
                  <a:bodyPr/>
                  <a:lstStyle/>
                  <a:p>
                    <a:fld id="{63B6A165-BCD5-42B3-9A70-CEA078AA10C4}" type="PERCENTAGE">
                      <a:rPr lang="en-US" baseline="0" smtClean="0"/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3D49-4030-A7A3-98EEC0305B4A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-0.1015625"/>
                  <c:y val="-9.795367142153745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97B0-4803-907D-E21E0EB7788D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0.11718749999999994"/>
                  <c:y val="-5.3716529489230204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97B0-4803-907D-E21E0EB7788D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D49-4030-A7A3-98EEC0305B4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D49-4030-A7A3-98EEC0305B4A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3D49-4030-A7A3-98EEC0305B4A}"/>
              </c:ext>
            </c:extLst>
          </c:dPt>
          <c:dLbls>
            <c:dLbl>
              <c:idx val="0"/>
              <c:layout>
                <c:manualLayout>
                  <c:x val="0.27500000000000002"/>
                  <c:y val="-0.15482999676307527"/>
                </c:manualLayout>
              </c:layout>
              <c:tx>
                <c:rich>
                  <a:bodyPr/>
                  <a:lstStyle/>
                  <a:p>
                    <a:fld id="{94071A4C-C4CD-47D0-B7E6-279D776967D8}" type="PERCENTAGE">
                      <a:rPr lang="en-US" smtClean="0"/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3D49-4030-A7A3-98EEC0305B4A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0.21562500000000004"/>
                  <c:y val="1.8958775113845836E-2"/>
                </c:manualLayout>
              </c:layout>
              <c:tx>
                <c:rich>
                  <a:bodyPr/>
                  <a:lstStyle/>
                  <a:p>
                    <a:fld id="{63B6A165-BCD5-42B3-9A70-CEA078AA10C4}" type="PERCENTAGE">
                      <a:rPr lang="en-US" baseline="0" smtClean="0"/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3D49-4030-A7A3-98EEC0305B4A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-0.1015625"/>
                  <c:y val="-9.795367142153745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97B0-4803-907D-E21E0EB7788D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0.11718749999999994"/>
                  <c:y val="-5.3716529489230204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97B0-4803-907D-E21E0EB7788D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21</c:v>
                </c:pt>
                <c:pt idx="1">
                  <c:v>42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D49-4030-A7A3-98EEC0305B4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Sheet1!$A$2:$C$2</c:f>
              <c:strCache>
                <c:ptCount val="3"/>
                <c:pt idx="0">
                  <c:v>Category 1</c:v>
                </c:pt>
                <c:pt idx="1">
                  <c:v>30</c:v>
                </c:pt>
                <c:pt idx="2">
                  <c:v>27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AB7-4822-9CA0-43E50F27AAB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Sheet1!$A$2:$C$2</c:f>
              <c:strCache>
                <c:ptCount val="3"/>
                <c:pt idx="0">
                  <c:v>Category 1</c:v>
                </c:pt>
                <c:pt idx="1">
                  <c:v>30</c:v>
                </c:pt>
                <c:pt idx="2">
                  <c:v>27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AB7-4822-9CA0-43E50F27AAB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Sheet1!$A$2:$C$2</c:f>
              <c:strCache>
                <c:ptCount val="3"/>
                <c:pt idx="0">
                  <c:v>Category 1</c:v>
                </c:pt>
                <c:pt idx="1">
                  <c:v>30</c:v>
                </c:pt>
                <c:pt idx="2">
                  <c:v>27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AB7-4822-9CA0-43E50F27AAB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795289856"/>
        <c:axId val="1795284960"/>
      </c:barChart>
      <c:catAx>
        <c:axId val="179528985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95284960"/>
        <c:crosses val="autoZero"/>
        <c:auto val="1"/>
        <c:lblAlgn val="ctr"/>
        <c:lblOffset val="100"/>
        <c:noMultiLvlLbl val="0"/>
      </c:catAx>
      <c:valAx>
        <c:axId val="1795284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5289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D49-4030-A7A3-98EEC0305B4A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3D49-4030-A7A3-98EEC0305B4A}"/>
              </c:ext>
            </c:extLst>
          </c:dPt>
          <c:dLbls>
            <c:dLbl>
              <c:idx val="0"/>
              <c:layout>
                <c:manualLayout>
                  <c:x val="0.27500000000000002"/>
                  <c:y val="-0.15482999676307527"/>
                </c:manualLayout>
              </c:layout>
              <c:tx>
                <c:rich>
                  <a:bodyPr/>
                  <a:lstStyle/>
                  <a:p>
                    <a:fld id="{94071A4C-C4CD-47D0-B7E6-279D776967D8}" type="PERCENTAGE">
                      <a:rPr lang="en-US" smtClean="0"/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3D49-4030-A7A3-98EEC0305B4A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0.21562500000000004"/>
                  <c:y val="1.8958775113845836E-2"/>
                </c:manualLayout>
              </c:layout>
              <c:tx>
                <c:rich>
                  <a:bodyPr/>
                  <a:lstStyle/>
                  <a:p>
                    <a:fld id="{63B6A165-BCD5-42B3-9A70-CEA078AA10C4}" type="PERCENTAGE">
                      <a:rPr lang="en-US" baseline="0" smtClean="0"/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3D49-4030-A7A3-98EEC0305B4A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-0.1015625"/>
                  <c:y val="-9.795367142153745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97B0-4803-907D-E21E0EB7788D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0.11718749999999994"/>
                  <c:y val="-5.3716529489230204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97B0-4803-907D-E21E0EB7788D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21</c:v>
                </c:pt>
                <c:pt idx="1">
                  <c:v>42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D49-4030-A7A3-98EEC0305B4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D49-4030-A7A3-98EEC0305B4A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3D49-4030-A7A3-98EEC0305B4A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97B0-4803-907D-E21E0EB7788D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7B0-4803-907D-E21E0EB7788D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CF6-45A5-BD18-D58107B56ACC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8CF6-45A5-BD18-D58107B56ACC}"/>
              </c:ext>
            </c:extLst>
          </c:dPt>
          <c:dLbls>
            <c:dLbl>
              <c:idx val="0"/>
              <c:layout>
                <c:manualLayout>
                  <c:x val="0.27500000000000002"/>
                  <c:y val="-0.15482999676307527"/>
                </c:manualLayout>
              </c:layout>
              <c:tx>
                <c:rich>
                  <a:bodyPr/>
                  <a:lstStyle/>
                  <a:p>
                    <a:fld id="{94071A4C-C4CD-47D0-B7E6-279D776967D8}" type="PERCENTAGE">
                      <a:rPr lang="en-US" smtClean="0"/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3D49-4030-A7A3-98EEC0305B4A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0.21562500000000004"/>
                  <c:y val="1.8958775113845836E-2"/>
                </c:manualLayout>
              </c:layout>
              <c:tx>
                <c:rich>
                  <a:bodyPr/>
                  <a:lstStyle/>
                  <a:p>
                    <a:fld id="{63B6A165-BCD5-42B3-9A70-CEA078AA10C4}" type="PERCENTAGE">
                      <a:rPr lang="en-US" baseline="0" smtClean="0"/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3D49-4030-A7A3-98EEC0305B4A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-0.1015625"/>
                  <c:y val="-9.795367142153745E-2"/>
                </c:manualLayout>
              </c:layout>
              <c:tx>
                <c:rich>
                  <a:bodyPr/>
                  <a:lstStyle/>
                  <a:p>
                    <a:fld id="{5036B0CB-CC57-4363-AD1F-97CE24CB4C76}" type="PERCENTAGE">
                      <a:rPr lang="en-US" baseline="0" smtClean="0"/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97B0-4803-907D-E21E0EB7788D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-0.11718749999999994"/>
                  <c:y val="-5.3716529489230204E-2"/>
                </c:manualLayout>
              </c:layout>
              <c:tx>
                <c:rich>
                  <a:bodyPr/>
                  <a:lstStyle/>
                  <a:p>
                    <a:fld id="{481341E0-D96C-4889-80E4-0F1E7B8F75A9}" type="PERCENTAGE">
                      <a:rPr lang="en-US" baseline="0" smtClean="0"/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97B0-4803-907D-E21E0EB7788D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-0.11250000000000006"/>
                  <c:y val="-5.3716529489230211E-2"/>
                </c:manualLayout>
              </c:layout>
              <c:tx>
                <c:rich>
                  <a:bodyPr/>
                  <a:lstStyle/>
                  <a:p>
                    <a:fld id="{A03AC297-2DBA-439B-A75B-9577F0919D9F}" type="PERCENTAGE">
                      <a:rPr lang="en-US" baseline="0" smtClean="0"/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8CF6-45A5-BD18-D58107B56ACC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5"/>
              <c:layout>
                <c:manualLayout>
                  <c:x val="0.20937499999999989"/>
                  <c:y val="-6.6355712898460831E-2"/>
                </c:manualLayout>
              </c:layout>
              <c:tx>
                <c:rich>
                  <a:bodyPr/>
                  <a:lstStyle/>
                  <a:p>
                    <a:fld id="{0AEAE997-B925-4820-8613-C7D0F376DE69}" type="PERCENTAGE">
                      <a:rPr lang="en-US" baseline="0" smtClean="0"/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8CF6-45A5-BD18-D58107B56ACC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38</c:v>
                </c:pt>
                <c:pt idx="1">
                  <c:v>34</c:v>
                </c:pt>
                <c:pt idx="2">
                  <c:v>9</c:v>
                </c:pt>
                <c:pt idx="3">
                  <c:v>9</c:v>
                </c:pt>
                <c:pt idx="4">
                  <c:v>8</c:v>
                </c:pt>
                <c:pt idx="5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D49-4030-A7A3-98EEC0305B4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D49-4030-A7A3-98EEC0305B4A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3D49-4030-A7A3-98EEC0305B4A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97B0-4803-907D-E21E0EB7788D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7B0-4803-907D-E21E0EB7788D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CF6-45A5-BD18-D58107B56ACC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8CF6-45A5-BD18-D58107B56ACC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46E-46D5-B6F0-DE1A036F20B0}"/>
              </c:ext>
            </c:extLst>
          </c:dPt>
          <c:dLbls>
            <c:dLbl>
              <c:idx val="0"/>
              <c:layout>
                <c:manualLayout>
                  <c:x val="0.27500000000000002"/>
                  <c:y val="-0.15482999676307527"/>
                </c:manualLayout>
              </c:layout>
              <c:tx>
                <c:rich>
                  <a:bodyPr/>
                  <a:lstStyle/>
                  <a:p>
                    <a:fld id="{94071A4C-C4CD-47D0-B7E6-279D776967D8}" type="PERCENTAGE">
                      <a:rPr lang="en-US" smtClean="0"/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3D49-4030-A7A3-98EEC0305B4A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0.15781249999999999"/>
                  <c:y val="5.0556733636922535E-2"/>
                </c:manualLayout>
              </c:layout>
              <c:tx>
                <c:rich>
                  <a:bodyPr/>
                  <a:lstStyle/>
                  <a:p>
                    <a:fld id="{63B6A165-BCD5-42B3-9A70-CEA078AA10C4}" type="PERCENTAGE">
                      <a:rPr lang="en-US" baseline="0" smtClean="0"/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3D49-4030-A7A3-98EEC0305B4A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0.31874999999999998"/>
                  <c:y val="0.11375265068307559"/>
                </c:manualLayout>
              </c:layout>
              <c:tx>
                <c:rich>
                  <a:bodyPr/>
                  <a:lstStyle/>
                  <a:p>
                    <a:fld id="{255AEC56-4E64-4E96-98A2-5A85D66554EB}" type="PERCENTAGE">
                      <a:rPr lang="en-US" baseline="0" smtClean="0"/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97B0-4803-907D-E21E0EB7788D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-0.15937500000000002"/>
                  <c:y val="0.13271142579692166"/>
                </c:manualLayout>
              </c:layout>
              <c:tx>
                <c:rich>
                  <a:bodyPr/>
                  <a:lstStyle/>
                  <a:p>
                    <a:fld id="{D013EE7D-8058-4F30-8D1D-A7F368B80325}" type="PERCENTAGE">
                      <a:rPr lang="en-US" baseline="0" smtClean="0"/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97B0-4803-907D-E21E0EB7788D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-0.21093750000000003"/>
                  <c:y val="5.3716529489230197E-2"/>
                </c:manualLayout>
              </c:layout>
              <c:tx>
                <c:rich>
                  <a:bodyPr/>
                  <a:lstStyle/>
                  <a:p>
                    <a:fld id="{ECC86668-796C-4D4E-B2F8-BB5AF983D18A}" type="PERCENTAGE">
                      <a:rPr lang="en-US" baseline="0" smtClean="0"/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8CF6-45A5-BD18-D58107B56ACC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5"/>
              <c:layout>
                <c:manualLayout>
                  <c:x val="-0.23593750000000002"/>
                  <c:y val="-1.8958775113845965E-2"/>
                </c:manualLayout>
              </c:layout>
              <c:tx>
                <c:rich>
                  <a:bodyPr/>
                  <a:lstStyle/>
                  <a:p>
                    <a:fld id="{02D89113-5103-4D5B-89DD-DA17ED92D22F}" type="PERCENTAGE">
                      <a:rPr lang="en-US" baseline="0" smtClean="0"/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8CF6-45A5-BD18-D58107B56ACC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905</c:v>
                </c:pt>
                <c:pt idx="1">
                  <c:v>2000</c:v>
                </c:pt>
                <c:pt idx="2">
                  <c:v>2750</c:v>
                </c:pt>
                <c:pt idx="3">
                  <c:v>600</c:v>
                </c:pt>
                <c:pt idx="4">
                  <c:v>100</c:v>
                </c:pt>
                <c:pt idx="5">
                  <c:v>900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D49-4030-A7A3-98EEC0305B4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B579A-2655-4292-B2B9-D70FB70B682B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1AD8B-03CB-4EE2-B267-AEE3687E7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225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B579A-2655-4292-B2B9-D70FB70B682B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1AD8B-03CB-4EE2-B267-AEE3687E7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049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B579A-2655-4292-B2B9-D70FB70B682B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1AD8B-03CB-4EE2-B267-AEE3687E7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717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B579A-2655-4292-B2B9-D70FB70B682B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1AD8B-03CB-4EE2-B267-AEE3687E7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35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B579A-2655-4292-B2B9-D70FB70B682B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1AD8B-03CB-4EE2-B267-AEE3687E7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85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B579A-2655-4292-B2B9-D70FB70B682B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1AD8B-03CB-4EE2-B267-AEE3687E7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343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B579A-2655-4292-B2B9-D70FB70B682B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1AD8B-03CB-4EE2-B267-AEE3687E7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301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B579A-2655-4292-B2B9-D70FB70B682B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1AD8B-03CB-4EE2-B267-AEE3687E7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887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B579A-2655-4292-B2B9-D70FB70B682B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1AD8B-03CB-4EE2-B267-AEE3687E7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759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B579A-2655-4292-B2B9-D70FB70B682B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1AD8B-03CB-4EE2-B267-AEE3687E7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197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B579A-2655-4292-B2B9-D70FB70B682B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1AD8B-03CB-4EE2-B267-AEE3687E7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100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B579A-2655-4292-B2B9-D70FB70B682B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F1AD8B-03CB-4EE2-B267-AEE3687E7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12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32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3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3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78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305050" y="298244"/>
            <a:ext cx="7505700" cy="862693"/>
          </a:xfrm>
          <a:prstGeom prst="rect">
            <a:avLst/>
          </a:prstGeom>
          <a:solidFill>
            <a:srgbClr val="FDBB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387725" y="1271608"/>
            <a:ext cx="5416550" cy="836613"/>
          </a:xfrm>
          <a:prstGeom prst="rect">
            <a:avLst/>
          </a:prstGeom>
          <a:solidFill>
            <a:srgbClr val="FDBB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387725" y="2231709"/>
            <a:ext cx="5416550" cy="421482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-263050"/>
            <a:ext cx="9144000" cy="2387600"/>
          </a:xfrm>
        </p:spPr>
        <p:txBody>
          <a:bodyPr/>
          <a:lstStyle/>
          <a:p>
            <a:pPr rtl="1"/>
            <a:r>
              <a:rPr lang="ar-SA" b="1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التخطيط على أساس النوع الاجتماعي</a:t>
            </a:r>
            <a:endParaRPr lang="en-US" b="1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76600" y="2201401"/>
            <a:ext cx="5638800" cy="496315"/>
          </a:xfrm>
        </p:spPr>
        <p:txBody>
          <a:bodyPr anchor="ctr"/>
          <a:lstStyle/>
          <a:p>
            <a:pPr rtl="1">
              <a:lnSpc>
                <a:spcPct val="100000"/>
              </a:lnSpc>
            </a:pPr>
            <a:r>
              <a:rPr lang="ar-SA" dirty="0" smtClean="0">
                <a:solidFill>
                  <a:srgbClr val="FDBBD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أريـــحـــا كــمــديــنــة جِـنْـدريّــة الـتـخطيط</a:t>
            </a:r>
            <a:endParaRPr lang="en-US" dirty="0">
              <a:solidFill>
                <a:srgbClr val="FDBBD1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0" y="4939008"/>
            <a:ext cx="12192001" cy="1918992"/>
            <a:chOff x="0" y="4939008"/>
            <a:chExt cx="12192001" cy="1918992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3" name="Rectangle 22"/>
            <p:cNvSpPr/>
            <p:nvPr/>
          </p:nvSpPr>
          <p:spPr>
            <a:xfrm>
              <a:off x="0" y="6486754"/>
              <a:ext cx="12192001" cy="371246"/>
            </a:xfrm>
            <a:prstGeom prst="rect">
              <a:avLst/>
            </a:prstGeom>
            <a:solidFill>
              <a:srgbClr val="FDBB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4999606" y="4939008"/>
              <a:ext cx="2192788" cy="1796582"/>
              <a:chOff x="4999606" y="4939008"/>
              <a:chExt cx="2192788" cy="1796582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4999606" y="4939008"/>
                <a:ext cx="2192788" cy="1699195"/>
                <a:chOff x="4354286" y="4791081"/>
                <a:chExt cx="3483428" cy="2699314"/>
              </a:xfrm>
              <a:solidFill>
                <a:srgbClr val="FDBBD1"/>
              </a:solidFill>
            </p:grpSpPr>
            <p:sp>
              <p:nvSpPr>
                <p:cNvPr id="20" name="Rounded Rectangle 19"/>
                <p:cNvSpPr/>
                <p:nvPr/>
              </p:nvSpPr>
              <p:spPr>
                <a:xfrm>
                  <a:off x="4354286" y="4791081"/>
                  <a:ext cx="3483428" cy="2699313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Rounded Rectangle 20"/>
                <p:cNvSpPr/>
                <p:nvPr/>
              </p:nvSpPr>
              <p:spPr>
                <a:xfrm>
                  <a:off x="4354286" y="5270053"/>
                  <a:ext cx="3483428" cy="2220342"/>
                </a:xfrm>
                <a:prstGeom prst="roundRect">
                  <a:avLst>
                    <a:gd name="adj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" name="Group 18"/>
              <p:cNvGrpSpPr/>
              <p:nvPr/>
            </p:nvGrpSpPr>
            <p:grpSpPr>
              <a:xfrm>
                <a:off x="5060209" y="5333140"/>
                <a:ext cx="2071582" cy="1402450"/>
                <a:chOff x="4225925" y="8201025"/>
                <a:chExt cx="3740150" cy="2532063"/>
              </a:xfrm>
            </p:grpSpPr>
            <p:sp>
              <p:nvSpPr>
                <p:cNvPr id="13" name="Freeform 5"/>
                <p:cNvSpPr>
                  <a:spLocks/>
                </p:cNvSpPr>
                <p:nvPr/>
              </p:nvSpPr>
              <p:spPr bwMode="auto">
                <a:xfrm>
                  <a:off x="5389563" y="9545638"/>
                  <a:ext cx="1054100" cy="138113"/>
                </a:xfrm>
                <a:custGeom>
                  <a:avLst/>
                  <a:gdLst>
                    <a:gd name="T0" fmla="*/ 1686 w 1878"/>
                    <a:gd name="T1" fmla="*/ 2 h 246"/>
                    <a:gd name="T2" fmla="*/ 192 w 1878"/>
                    <a:gd name="T3" fmla="*/ 2 h 246"/>
                    <a:gd name="T4" fmla="*/ 0 w 1878"/>
                    <a:gd name="T5" fmla="*/ 195 h 246"/>
                    <a:gd name="T6" fmla="*/ 277 w 1878"/>
                    <a:gd name="T7" fmla="*/ 246 h 246"/>
                    <a:gd name="T8" fmla="*/ 1601 w 1878"/>
                    <a:gd name="T9" fmla="*/ 246 h 246"/>
                    <a:gd name="T10" fmla="*/ 1878 w 1878"/>
                    <a:gd name="T11" fmla="*/ 196 h 246"/>
                    <a:gd name="T12" fmla="*/ 1686 w 1878"/>
                    <a:gd name="T13" fmla="*/ 2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78" h="246">
                      <a:moveTo>
                        <a:pt x="1686" y="2"/>
                      </a:moveTo>
                      <a:cubicBezTo>
                        <a:pt x="1666" y="1"/>
                        <a:pt x="214" y="2"/>
                        <a:pt x="192" y="2"/>
                      </a:cubicBezTo>
                      <a:cubicBezTo>
                        <a:pt x="35" y="0"/>
                        <a:pt x="1" y="195"/>
                        <a:pt x="0" y="195"/>
                      </a:cubicBezTo>
                      <a:cubicBezTo>
                        <a:pt x="15" y="237"/>
                        <a:pt x="66" y="246"/>
                        <a:pt x="277" y="246"/>
                      </a:cubicBezTo>
                      <a:cubicBezTo>
                        <a:pt x="1601" y="246"/>
                        <a:pt x="1601" y="246"/>
                        <a:pt x="1601" y="246"/>
                      </a:cubicBezTo>
                      <a:cubicBezTo>
                        <a:pt x="1813" y="246"/>
                        <a:pt x="1864" y="237"/>
                        <a:pt x="1878" y="196"/>
                      </a:cubicBezTo>
                      <a:cubicBezTo>
                        <a:pt x="1856" y="148"/>
                        <a:pt x="1760" y="5"/>
                        <a:pt x="1686" y="2"/>
                      </a:cubicBezTo>
                      <a:close/>
                    </a:path>
                  </a:pathLst>
                </a:custGeom>
                <a:solidFill>
                  <a:srgbClr val="B5A1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" name="Freeform 6"/>
                <p:cNvSpPr>
                  <a:spLocks/>
                </p:cNvSpPr>
                <p:nvPr/>
              </p:nvSpPr>
              <p:spPr bwMode="auto">
                <a:xfrm>
                  <a:off x="5389563" y="9186863"/>
                  <a:ext cx="1054100" cy="138113"/>
                </a:xfrm>
                <a:custGeom>
                  <a:avLst/>
                  <a:gdLst>
                    <a:gd name="T0" fmla="*/ 1686 w 1878"/>
                    <a:gd name="T1" fmla="*/ 2 h 246"/>
                    <a:gd name="T2" fmla="*/ 192 w 1878"/>
                    <a:gd name="T3" fmla="*/ 2 h 246"/>
                    <a:gd name="T4" fmla="*/ 0 w 1878"/>
                    <a:gd name="T5" fmla="*/ 196 h 246"/>
                    <a:gd name="T6" fmla="*/ 277 w 1878"/>
                    <a:gd name="T7" fmla="*/ 246 h 246"/>
                    <a:gd name="T8" fmla="*/ 1601 w 1878"/>
                    <a:gd name="T9" fmla="*/ 246 h 246"/>
                    <a:gd name="T10" fmla="*/ 1878 w 1878"/>
                    <a:gd name="T11" fmla="*/ 196 h 246"/>
                    <a:gd name="T12" fmla="*/ 1686 w 1878"/>
                    <a:gd name="T13" fmla="*/ 2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78" h="246">
                      <a:moveTo>
                        <a:pt x="1686" y="2"/>
                      </a:moveTo>
                      <a:cubicBezTo>
                        <a:pt x="1666" y="1"/>
                        <a:pt x="214" y="2"/>
                        <a:pt x="192" y="2"/>
                      </a:cubicBezTo>
                      <a:cubicBezTo>
                        <a:pt x="35" y="0"/>
                        <a:pt x="1" y="195"/>
                        <a:pt x="0" y="196"/>
                      </a:cubicBezTo>
                      <a:cubicBezTo>
                        <a:pt x="15" y="237"/>
                        <a:pt x="66" y="246"/>
                        <a:pt x="277" y="246"/>
                      </a:cubicBezTo>
                      <a:cubicBezTo>
                        <a:pt x="1601" y="246"/>
                        <a:pt x="1601" y="246"/>
                        <a:pt x="1601" y="246"/>
                      </a:cubicBezTo>
                      <a:cubicBezTo>
                        <a:pt x="1813" y="246"/>
                        <a:pt x="1864" y="237"/>
                        <a:pt x="1878" y="196"/>
                      </a:cubicBezTo>
                      <a:cubicBezTo>
                        <a:pt x="1856" y="148"/>
                        <a:pt x="1760" y="5"/>
                        <a:pt x="1686" y="2"/>
                      </a:cubicBezTo>
                      <a:close/>
                    </a:path>
                  </a:pathLst>
                </a:custGeom>
                <a:solidFill>
                  <a:srgbClr val="B5A1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" name="Freeform 7"/>
                <p:cNvSpPr>
                  <a:spLocks noEditPoints="1"/>
                </p:cNvSpPr>
                <p:nvPr/>
              </p:nvSpPr>
              <p:spPr bwMode="auto">
                <a:xfrm>
                  <a:off x="4225925" y="8570913"/>
                  <a:ext cx="1549400" cy="2162175"/>
                </a:xfrm>
                <a:custGeom>
                  <a:avLst/>
                  <a:gdLst>
                    <a:gd name="T0" fmla="*/ 2759 w 2759"/>
                    <a:gd name="T1" fmla="*/ 1380 h 3852"/>
                    <a:gd name="T2" fmla="*/ 1379 w 2759"/>
                    <a:gd name="T3" fmla="*/ 0 h 3852"/>
                    <a:gd name="T4" fmla="*/ 0 w 2759"/>
                    <a:gd name="T5" fmla="*/ 1380 h 3852"/>
                    <a:gd name="T6" fmla="*/ 1168 w 2759"/>
                    <a:gd name="T7" fmla="*/ 2744 h 3852"/>
                    <a:gd name="T8" fmla="*/ 1168 w 2759"/>
                    <a:gd name="T9" fmla="*/ 3126 h 3852"/>
                    <a:gd name="T10" fmla="*/ 835 w 2759"/>
                    <a:gd name="T11" fmla="*/ 3126 h 3852"/>
                    <a:gd name="T12" fmla="*/ 835 w 2759"/>
                    <a:gd name="T13" fmla="*/ 3549 h 3852"/>
                    <a:gd name="T14" fmla="*/ 1168 w 2759"/>
                    <a:gd name="T15" fmla="*/ 3549 h 3852"/>
                    <a:gd name="T16" fmla="*/ 1168 w 2759"/>
                    <a:gd name="T17" fmla="*/ 3852 h 3852"/>
                    <a:gd name="T18" fmla="*/ 1591 w 2759"/>
                    <a:gd name="T19" fmla="*/ 3852 h 3852"/>
                    <a:gd name="T20" fmla="*/ 1591 w 2759"/>
                    <a:gd name="T21" fmla="*/ 3549 h 3852"/>
                    <a:gd name="T22" fmla="*/ 1924 w 2759"/>
                    <a:gd name="T23" fmla="*/ 3549 h 3852"/>
                    <a:gd name="T24" fmla="*/ 1924 w 2759"/>
                    <a:gd name="T25" fmla="*/ 3126 h 3852"/>
                    <a:gd name="T26" fmla="*/ 1591 w 2759"/>
                    <a:gd name="T27" fmla="*/ 3126 h 3852"/>
                    <a:gd name="T28" fmla="*/ 1591 w 2759"/>
                    <a:gd name="T29" fmla="*/ 2744 h 3852"/>
                    <a:gd name="T30" fmla="*/ 2759 w 2759"/>
                    <a:gd name="T31" fmla="*/ 1380 h 3852"/>
                    <a:gd name="T32" fmla="*/ 423 w 2759"/>
                    <a:gd name="T33" fmla="*/ 1380 h 3852"/>
                    <a:gd name="T34" fmla="*/ 1379 w 2759"/>
                    <a:gd name="T35" fmla="*/ 423 h 3852"/>
                    <a:gd name="T36" fmla="*/ 2336 w 2759"/>
                    <a:gd name="T37" fmla="*/ 1380 h 3852"/>
                    <a:gd name="T38" fmla="*/ 1379 w 2759"/>
                    <a:gd name="T39" fmla="*/ 2337 h 3852"/>
                    <a:gd name="T40" fmla="*/ 423 w 2759"/>
                    <a:gd name="T41" fmla="*/ 1380 h 38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759" h="3852">
                      <a:moveTo>
                        <a:pt x="2759" y="1380"/>
                      </a:moveTo>
                      <a:cubicBezTo>
                        <a:pt x="2759" y="618"/>
                        <a:pt x="2142" y="0"/>
                        <a:pt x="1379" y="0"/>
                      </a:cubicBezTo>
                      <a:cubicBezTo>
                        <a:pt x="617" y="0"/>
                        <a:pt x="0" y="618"/>
                        <a:pt x="0" y="1380"/>
                      </a:cubicBezTo>
                      <a:cubicBezTo>
                        <a:pt x="0" y="2070"/>
                        <a:pt x="506" y="2642"/>
                        <a:pt x="1168" y="2744"/>
                      </a:cubicBezTo>
                      <a:cubicBezTo>
                        <a:pt x="1168" y="3126"/>
                        <a:pt x="1168" y="3126"/>
                        <a:pt x="1168" y="3126"/>
                      </a:cubicBezTo>
                      <a:cubicBezTo>
                        <a:pt x="835" y="3126"/>
                        <a:pt x="835" y="3126"/>
                        <a:pt x="835" y="3126"/>
                      </a:cubicBezTo>
                      <a:cubicBezTo>
                        <a:pt x="835" y="3549"/>
                        <a:pt x="835" y="3549"/>
                        <a:pt x="835" y="3549"/>
                      </a:cubicBezTo>
                      <a:cubicBezTo>
                        <a:pt x="1168" y="3549"/>
                        <a:pt x="1168" y="3549"/>
                        <a:pt x="1168" y="3549"/>
                      </a:cubicBezTo>
                      <a:cubicBezTo>
                        <a:pt x="1168" y="3852"/>
                        <a:pt x="1168" y="3852"/>
                        <a:pt x="1168" y="3852"/>
                      </a:cubicBezTo>
                      <a:cubicBezTo>
                        <a:pt x="1591" y="3852"/>
                        <a:pt x="1591" y="3852"/>
                        <a:pt x="1591" y="3852"/>
                      </a:cubicBezTo>
                      <a:cubicBezTo>
                        <a:pt x="1591" y="3549"/>
                        <a:pt x="1591" y="3549"/>
                        <a:pt x="1591" y="3549"/>
                      </a:cubicBezTo>
                      <a:cubicBezTo>
                        <a:pt x="1924" y="3549"/>
                        <a:pt x="1924" y="3549"/>
                        <a:pt x="1924" y="3549"/>
                      </a:cubicBezTo>
                      <a:cubicBezTo>
                        <a:pt x="1924" y="3126"/>
                        <a:pt x="1924" y="3126"/>
                        <a:pt x="1924" y="3126"/>
                      </a:cubicBezTo>
                      <a:cubicBezTo>
                        <a:pt x="1591" y="3126"/>
                        <a:pt x="1591" y="3126"/>
                        <a:pt x="1591" y="3126"/>
                      </a:cubicBezTo>
                      <a:cubicBezTo>
                        <a:pt x="1591" y="2744"/>
                        <a:pt x="1591" y="2744"/>
                        <a:pt x="1591" y="2744"/>
                      </a:cubicBezTo>
                      <a:cubicBezTo>
                        <a:pt x="2253" y="2642"/>
                        <a:pt x="2759" y="2070"/>
                        <a:pt x="2759" y="1380"/>
                      </a:cubicBezTo>
                      <a:close/>
                      <a:moveTo>
                        <a:pt x="423" y="1380"/>
                      </a:moveTo>
                      <a:cubicBezTo>
                        <a:pt x="423" y="852"/>
                        <a:pt x="851" y="423"/>
                        <a:pt x="1379" y="423"/>
                      </a:cubicBezTo>
                      <a:cubicBezTo>
                        <a:pt x="1908" y="423"/>
                        <a:pt x="2336" y="852"/>
                        <a:pt x="2336" y="1380"/>
                      </a:cubicBezTo>
                      <a:cubicBezTo>
                        <a:pt x="2336" y="1909"/>
                        <a:pt x="1908" y="2337"/>
                        <a:pt x="1379" y="2337"/>
                      </a:cubicBezTo>
                      <a:cubicBezTo>
                        <a:pt x="851" y="2337"/>
                        <a:pt x="423" y="1909"/>
                        <a:pt x="423" y="1380"/>
                      </a:cubicBezTo>
                      <a:close/>
                    </a:path>
                  </a:pathLst>
                </a:custGeom>
                <a:solidFill>
                  <a:srgbClr val="F029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" name="Freeform 8"/>
                <p:cNvSpPr>
                  <a:spLocks noEditPoints="1"/>
                </p:cNvSpPr>
                <p:nvPr/>
              </p:nvSpPr>
              <p:spPr bwMode="auto">
                <a:xfrm>
                  <a:off x="6045200" y="8201025"/>
                  <a:ext cx="1920875" cy="1919288"/>
                </a:xfrm>
                <a:custGeom>
                  <a:avLst/>
                  <a:gdLst>
                    <a:gd name="T0" fmla="*/ 3170 w 3420"/>
                    <a:gd name="T1" fmla="*/ 930 h 3421"/>
                    <a:gd name="T2" fmla="*/ 3420 w 3420"/>
                    <a:gd name="T3" fmla="*/ 0 h 3421"/>
                    <a:gd name="T4" fmla="*/ 2489 w 3420"/>
                    <a:gd name="T5" fmla="*/ 249 h 3421"/>
                    <a:gd name="T6" fmla="*/ 2680 w 3420"/>
                    <a:gd name="T7" fmla="*/ 440 h 3421"/>
                    <a:gd name="T8" fmla="*/ 2195 w 3420"/>
                    <a:gd name="T9" fmla="*/ 927 h 3421"/>
                    <a:gd name="T10" fmla="*/ 1380 w 3420"/>
                    <a:gd name="T11" fmla="*/ 661 h 3421"/>
                    <a:gd name="T12" fmla="*/ 0 w 3420"/>
                    <a:gd name="T13" fmla="*/ 2041 h 3421"/>
                    <a:gd name="T14" fmla="*/ 1380 w 3420"/>
                    <a:gd name="T15" fmla="*/ 3421 h 3421"/>
                    <a:gd name="T16" fmla="*/ 2760 w 3420"/>
                    <a:gd name="T17" fmla="*/ 2041 h 3421"/>
                    <a:gd name="T18" fmla="*/ 2494 w 3420"/>
                    <a:gd name="T19" fmla="*/ 1226 h 3421"/>
                    <a:gd name="T20" fmla="*/ 2979 w 3420"/>
                    <a:gd name="T21" fmla="*/ 739 h 3421"/>
                    <a:gd name="T22" fmla="*/ 3170 w 3420"/>
                    <a:gd name="T23" fmla="*/ 930 h 3421"/>
                    <a:gd name="T24" fmla="*/ 1380 w 3420"/>
                    <a:gd name="T25" fmla="*/ 2998 h 3421"/>
                    <a:gd name="T26" fmla="*/ 423 w 3420"/>
                    <a:gd name="T27" fmla="*/ 2041 h 3421"/>
                    <a:gd name="T28" fmla="*/ 1380 w 3420"/>
                    <a:gd name="T29" fmla="*/ 1084 h 3421"/>
                    <a:gd name="T30" fmla="*/ 2337 w 3420"/>
                    <a:gd name="T31" fmla="*/ 2041 h 3421"/>
                    <a:gd name="T32" fmla="*/ 1380 w 3420"/>
                    <a:gd name="T33" fmla="*/ 2998 h 34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420" h="3421">
                      <a:moveTo>
                        <a:pt x="3170" y="930"/>
                      </a:moveTo>
                      <a:cubicBezTo>
                        <a:pt x="3420" y="0"/>
                        <a:pt x="3420" y="0"/>
                        <a:pt x="3420" y="0"/>
                      </a:cubicBezTo>
                      <a:cubicBezTo>
                        <a:pt x="2489" y="249"/>
                        <a:pt x="2489" y="249"/>
                        <a:pt x="2489" y="249"/>
                      </a:cubicBezTo>
                      <a:cubicBezTo>
                        <a:pt x="2680" y="440"/>
                        <a:pt x="2680" y="440"/>
                        <a:pt x="2680" y="440"/>
                      </a:cubicBezTo>
                      <a:cubicBezTo>
                        <a:pt x="2195" y="927"/>
                        <a:pt x="2195" y="927"/>
                        <a:pt x="2195" y="927"/>
                      </a:cubicBezTo>
                      <a:cubicBezTo>
                        <a:pt x="1966" y="760"/>
                        <a:pt x="1685" y="661"/>
                        <a:pt x="1380" y="661"/>
                      </a:cubicBezTo>
                      <a:cubicBezTo>
                        <a:pt x="618" y="661"/>
                        <a:pt x="0" y="1279"/>
                        <a:pt x="0" y="2041"/>
                      </a:cubicBezTo>
                      <a:cubicBezTo>
                        <a:pt x="0" y="2803"/>
                        <a:pt x="618" y="3421"/>
                        <a:pt x="1380" y="3421"/>
                      </a:cubicBezTo>
                      <a:cubicBezTo>
                        <a:pt x="2142" y="3421"/>
                        <a:pt x="2760" y="2803"/>
                        <a:pt x="2760" y="2041"/>
                      </a:cubicBezTo>
                      <a:cubicBezTo>
                        <a:pt x="2760" y="1736"/>
                        <a:pt x="2661" y="1455"/>
                        <a:pt x="2494" y="1226"/>
                      </a:cubicBezTo>
                      <a:cubicBezTo>
                        <a:pt x="2979" y="739"/>
                        <a:pt x="2979" y="739"/>
                        <a:pt x="2979" y="739"/>
                      </a:cubicBezTo>
                      <a:lnTo>
                        <a:pt x="3170" y="930"/>
                      </a:lnTo>
                      <a:close/>
                      <a:moveTo>
                        <a:pt x="1380" y="2998"/>
                      </a:moveTo>
                      <a:cubicBezTo>
                        <a:pt x="851" y="2998"/>
                        <a:pt x="423" y="2570"/>
                        <a:pt x="423" y="2041"/>
                      </a:cubicBezTo>
                      <a:cubicBezTo>
                        <a:pt x="423" y="1513"/>
                        <a:pt x="851" y="1084"/>
                        <a:pt x="1380" y="1084"/>
                      </a:cubicBezTo>
                      <a:cubicBezTo>
                        <a:pt x="1908" y="1084"/>
                        <a:pt x="2337" y="1513"/>
                        <a:pt x="2337" y="2041"/>
                      </a:cubicBezTo>
                      <a:cubicBezTo>
                        <a:pt x="2337" y="2570"/>
                        <a:pt x="1908" y="2998"/>
                        <a:pt x="1380" y="2998"/>
                      </a:cubicBezTo>
                      <a:close/>
                    </a:path>
                  </a:pathLst>
                </a:custGeom>
                <a:solidFill>
                  <a:srgbClr val="1489A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Freeform 9"/>
                <p:cNvSpPr>
                  <a:spLocks/>
                </p:cNvSpPr>
                <p:nvPr/>
              </p:nvSpPr>
              <p:spPr bwMode="auto">
                <a:xfrm>
                  <a:off x="5389563" y="9023350"/>
                  <a:ext cx="1054100" cy="274638"/>
                </a:xfrm>
                <a:custGeom>
                  <a:avLst/>
                  <a:gdLst>
                    <a:gd name="T0" fmla="*/ 1879 w 1879"/>
                    <a:gd name="T1" fmla="*/ 72 h 488"/>
                    <a:gd name="T2" fmla="*/ 1878 w 1879"/>
                    <a:gd name="T3" fmla="*/ 423 h 488"/>
                    <a:gd name="T4" fmla="*/ 1878 w 1879"/>
                    <a:gd name="T5" fmla="*/ 488 h 488"/>
                    <a:gd name="T6" fmla="*/ 1686 w 1879"/>
                    <a:gd name="T7" fmla="*/ 423 h 488"/>
                    <a:gd name="T8" fmla="*/ 192 w 1879"/>
                    <a:gd name="T9" fmla="*/ 423 h 488"/>
                    <a:gd name="T10" fmla="*/ 0 w 1879"/>
                    <a:gd name="T11" fmla="*/ 488 h 488"/>
                    <a:gd name="T12" fmla="*/ 0 w 1879"/>
                    <a:gd name="T13" fmla="*/ 423 h 488"/>
                    <a:gd name="T14" fmla="*/ 0 w 1879"/>
                    <a:gd name="T15" fmla="*/ 72 h 488"/>
                    <a:gd name="T16" fmla="*/ 203 w 1879"/>
                    <a:gd name="T17" fmla="*/ 0 h 488"/>
                    <a:gd name="T18" fmla="*/ 1676 w 1879"/>
                    <a:gd name="T19" fmla="*/ 0 h 488"/>
                    <a:gd name="T20" fmla="*/ 1879 w 1879"/>
                    <a:gd name="T21" fmla="*/ 72 h 4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879" h="488">
                      <a:moveTo>
                        <a:pt x="1879" y="72"/>
                      </a:moveTo>
                      <a:cubicBezTo>
                        <a:pt x="1878" y="423"/>
                        <a:pt x="1878" y="423"/>
                        <a:pt x="1878" y="423"/>
                      </a:cubicBezTo>
                      <a:cubicBezTo>
                        <a:pt x="1878" y="488"/>
                        <a:pt x="1878" y="488"/>
                        <a:pt x="1878" y="488"/>
                      </a:cubicBezTo>
                      <a:cubicBezTo>
                        <a:pt x="1856" y="440"/>
                        <a:pt x="1760" y="426"/>
                        <a:pt x="1686" y="423"/>
                      </a:cubicBezTo>
                      <a:cubicBezTo>
                        <a:pt x="1645" y="421"/>
                        <a:pt x="235" y="421"/>
                        <a:pt x="192" y="423"/>
                      </a:cubicBezTo>
                      <a:cubicBezTo>
                        <a:pt x="119" y="426"/>
                        <a:pt x="23" y="440"/>
                        <a:pt x="0" y="488"/>
                      </a:cubicBezTo>
                      <a:cubicBezTo>
                        <a:pt x="0" y="423"/>
                        <a:pt x="0" y="423"/>
                        <a:pt x="0" y="423"/>
                      </a:cubicBezTo>
                      <a:cubicBezTo>
                        <a:pt x="0" y="72"/>
                        <a:pt x="0" y="72"/>
                        <a:pt x="0" y="72"/>
                      </a:cubicBezTo>
                      <a:cubicBezTo>
                        <a:pt x="24" y="18"/>
                        <a:pt x="128" y="4"/>
                        <a:pt x="203" y="0"/>
                      </a:cubicBezTo>
                      <a:cubicBezTo>
                        <a:pt x="1676" y="0"/>
                        <a:pt x="1676" y="0"/>
                        <a:pt x="1676" y="0"/>
                      </a:cubicBezTo>
                      <a:cubicBezTo>
                        <a:pt x="1750" y="4"/>
                        <a:pt x="1855" y="18"/>
                        <a:pt x="1879" y="72"/>
                      </a:cubicBezTo>
                      <a:close/>
                    </a:path>
                  </a:pathLst>
                </a:custGeom>
                <a:solidFill>
                  <a:srgbClr val="F2D7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" name="Freeform 10"/>
                <p:cNvSpPr>
                  <a:spLocks/>
                </p:cNvSpPr>
                <p:nvPr/>
              </p:nvSpPr>
              <p:spPr bwMode="auto">
                <a:xfrm>
                  <a:off x="5389563" y="9382125"/>
                  <a:ext cx="1054100" cy="273050"/>
                </a:xfrm>
                <a:custGeom>
                  <a:avLst/>
                  <a:gdLst>
                    <a:gd name="T0" fmla="*/ 1879 w 1879"/>
                    <a:gd name="T1" fmla="*/ 72 h 488"/>
                    <a:gd name="T2" fmla="*/ 1878 w 1879"/>
                    <a:gd name="T3" fmla="*/ 423 h 488"/>
                    <a:gd name="T4" fmla="*/ 1878 w 1879"/>
                    <a:gd name="T5" fmla="*/ 488 h 488"/>
                    <a:gd name="T6" fmla="*/ 1686 w 1879"/>
                    <a:gd name="T7" fmla="*/ 423 h 488"/>
                    <a:gd name="T8" fmla="*/ 192 w 1879"/>
                    <a:gd name="T9" fmla="*/ 423 h 488"/>
                    <a:gd name="T10" fmla="*/ 0 w 1879"/>
                    <a:gd name="T11" fmla="*/ 487 h 488"/>
                    <a:gd name="T12" fmla="*/ 0 w 1879"/>
                    <a:gd name="T13" fmla="*/ 423 h 488"/>
                    <a:gd name="T14" fmla="*/ 0 w 1879"/>
                    <a:gd name="T15" fmla="*/ 72 h 488"/>
                    <a:gd name="T16" fmla="*/ 203 w 1879"/>
                    <a:gd name="T17" fmla="*/ 0 h 488"/>
                    <a:gd name="T18" fmla="*/ 1676 w 1879"/>
                    <a:gd name="T19" fmla="*/ 0 h 488"/>
                    <a:gd name="T20" fmla="*/ 1879 w 1879"/>
                    <a:gd name="T21" fmla="*/ 72 h 4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879" h="488">
                      <a:moveTo>
                        <a:pt x="1879" y="72"/>
                      </a:moveTo>
                      <a:cubicBezTo>
                        <a:pt x="1878" y="423"/>
                        <a:pt x="1878" y="423"/>
                        <a:pt x="1878" y="423"/>
                      </a:cubicBezTo>
                      <a:cubicBezTo>
                        <a:pt x="1878" y="488"/>
                        <a:pt x="1878" y="488"/>
                        <a:pt x="1878" y="488"/>
                      </a:cubicBezTo>
                      <a:cubicBezTo>
                        <a:pt x="1856" y="440"/>
                        <a:pt x="1760" y="426"/>
                        <a:pt x="1686" y="423"/>
                      </a:cubicBezTo>
                      <a:cubicBezTo>
                        <a:pt x="1645" y="421"/>
                        <a:pt x="235" y="421"/>
                        <a:pt x="192" y="423"/>
                      </a:cubicBezTo>
                      <a:cubicBezTo>
                        <a:pt x="119" y="426"/>
                        <a:pt x="23" y="440"/>
                        <a:pt x="0" y="487"/>
                      </a:cubicBezTo>
                      <a:cubicBezTo>
                        <a:pt x="0" y="423"/>
                        <a:pt x="0" y="423"/>
                        <a:pt x="0" y="423"/>
                      </a:cubicBezTo>
                      <a:cubicBezTo>
                        <a:pt x="0" y="72"/>
                        <a:pt x="0" y="72"/>
                        <a:pt x="0" y="72"/>
                      </a:cubicBezTo>
                      <a:cubicBezTo>
                        <a:pt x="24" y="18"/>
                        <a:pt x="128" y="3"/>
                        <a:pt x="203" y="0"/>
                      </a:cubicBezTo>
                      <a:cubicBezTo>
                        <a:pt x="1676" y="0"/>
                        <a:pt x="1676" y="0"/>
                        <a:pt x="1676" y="0"/>
                      </a:cubicBezTo>
                      <a:cubicBezTo>
                        <a:pt x="1750" y="3"/>
                        <a:pt x="1855" y="18"/>
                        <a:pt x="1879" y="72"/>
                      </a:cubicBezTo>
                      <a:close/>
                    </a:path>
                  </a:pathLst>
                </a:custGeom>
                <a:solidFill>
                  <a:srgbClr val="F2D7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pic>
        <p:nvPicPr>
          <p:cNvPr id="27" name="Picture 8" descr="صورة ذات صلة">
            <a:extLst>
              <a:ext uri="{FF2B5EF4-FFF2-40B4-BE49-F238E27FC236}">
                <a16:creationId xmlns="" xmlns:a16="http://schemas.microsoft.com/office/drawing/2014/main" id="{24484AAA-20FE-47CF-8A52-CDE0DAD525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13584" y1="25364" x2="5780" y2="46356"/>
                        <a14:foregroundMark x1="13584" y1="27988" x2="28613" y2="10204"/>
                        <a14:foregroundMark x1="32659" y1="9329" x2="59538" y2="4665"/>
                        <a14:foregroundMark x1="60983" y1="4665" x2="88728" y2="24490"/>
                        <a14:foregroundMark x1="90173" y1="24490" x2="91908" y2="71720"/>
                        <a14:foregroundMark x1="92486" y1="35569" x2="95087" y2="56560"/>
                        <a14:foregroundMark x1="92775" y1="70845" x2="83815" y2="81924"/>
                        <a14:foregroundMark x1="83815" y1="81341" x2="69075" y2="91545"/>
                        <a14:foregroundMark x1="70520" y1="90379" x2="54624" y2="94752"/>
                        <a14:foregroundMark x1="56069" y1="95044" x2="40462" y2="92711"/>
                        <a14:foregroundMark x1="34971" y1="92711" x2="22254" y2="83673"/>
                        <a14:foregroundMark x1="18786" y1="81924" x2="8092" y2="61224"/>
                        <a14:foregroundMark x1="40462" y1="95044" x2="66763" y2="94169"/>
                        <a14:foregroundMark x1="88728" y1="38776" x2="31792" y2="5568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9292" y="5076770"/>
            <a:ext cx="1121512" cy="111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98124D8B-FFA2-4D98-9327-73FA71AC57B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6814" b="75000" l="20313" r="79063">
                        <a14:foregroundMark x1="65313" y1="37168" x2="49688" y2="66372"/>
                        <a14:foregroundMark x1="67813" y1="52434" x2="48750" y2="68584"/>
                        <a14:foregroundMark x1="64375" y1="37168" x2="42188" y2="64602"/>
                        <a14:foregroundMark x1="62500" y1="33628" x2="36250" y2="60841"/>
                        <a14:foregroundMark x1="55625" y1="43805" x2="38438" y2="61947"/>
                        <a14:foregroundMark x1="32500" y1="60177" x2="40313" y2="65487"/>
                        <a14:foregroundMark x1="67500" y1="38938" x2="65000" y2="56637"/>
                        <a14:foregroundMark x1="67813" y1="53982" x2="50313" y2="650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121" t="17909" r="27302" b="27539"/>
          <a:stretch/>
        </p:blipFill>
        <p:spPr>
          <a:xfrm>
            <a:off x="3303456" y="4939008"/>
            <a:ext cx="905168" cy="1352300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3387725" y="2752409"/>
            <a:ext cx="5416550" cy="849524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ubtitle 2"/>
          <p:cNvSpPr txBox="1">
            <a:spLocks/>
          </p:cNvSpPr>
          <p:nvPr/>
        </p:nvSpPr>
        <p:spPr>
          <a:xfrm>
            <a:off x="3481137" y="2802311"/>
            <a:ext cx="5229726" cy="7579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ct val="100000"/>
              </a:lnSpc>
            </a:pPr>
            <a:r>
              <a:rPr lang="ar-SA" dirty="0">
                <a:solidFill>
                  <a:srgbClr val="FDBBD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عمل </a:t>
            </a:r>
            <a:r>
              <a:rPr lang="ar-SA" dirty="0" smtClean="0">
                <a:solidFill>
                  <a:srgbClr val="FDBBD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الطالبتين:</a:t>
            </a:r>
          </a:p>
          <a:p>
            <a:pPr rtl="1">
              <a:lnSpc>
                <a:spcPct val="100000"/>
              </a:lnSpc>
            </a:pPr>
            <a:r>
              <a:rPr lang="ar-SA" dirty="0">
                <a:solidFill>
                  <a:srgbClr val="FDBBD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عندليب نائل </a:t>
            </a:r>
            <a:r>
              <a:rPr lang="ar-SA" dirty="0" smtClean="0">
                <a:solidFill>
                  <a:srgbClr val="FDBBD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قاسم، </a:t>
            </a:r>
            <a:r>
              <a:rPr lang="ar-SA" dirty="0">
                <a:solidFill>
                  <a:srgbClr val="FDBBD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فرح سعادة </a:t>
            </a:r>
            <a:r>
              <a:rPr lang="ar-SA" dirty="0" smtClean="0">
                <a:solidFill>
                  <a:srgbClr val="FDBBD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شحادة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387725" y="3634724"/>
            <a:ext cx="5416550" cy="105318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ubtitle 2"/>
          <p:cNvSpPr txBox="1">
            <a:spLocks/>
          </p:cNvSpPr>
          <p:nvPr/>
        </p:nvSpPr>
        <p:spPr>
          <a:xfrm>
            <a:off x="3494016" y="3671747"/>
            <a:ext cx="5229726" cy="9775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ct val="100000"/>
              </a:lnSpc>
            </a:pPr>
            <a:r>
              <a:rPr lang="ar-SA" sz="1600" dirty="0" smtClean="0">
                <a:solidFill>
                  <a:srgbClr val="FDBBD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تحت اشراف:</a:t>
            </a:r>
          </a:p>
          <a:p>
            <a:pPr rtl="1">
              <a:lnSpc>
                <a:spcPct val="100000"/>
              </a:lnSpc>
            </a:pPr>
            <a:r>
              <a:rPr lang="ar-SA" sz="1600" dirty="0" smtClean="0">
                <a:solidFill>
                  <a:srgbClr val="FDBBD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 الدكتور علي عبد الحميد</a:t>
            </a:r>
          </a:p>
          <a:p>
            <a:pPr rtl="1">
              <a:lnSpc>
                <a:spcPct val="100000"/>
              </a:lnSpc>
            </a:pPr>
            <a:r>
              <a:rPr lang="ar-SA" sz="1600" dirty="0" smtClean="0">
                <a:solidFill>
                  <a:srgbClr val="FDBBD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الدكتورة زهراء الزواوي</a:t>
            </a:r>
          </a:p>
        </p:txBody>
      </p:sp>
    </p:spTree>
    <p:extLst>
      <p:ext uri="{BB962C8B-B14F-4D97-AF65-F5344CB8AC3E}">
        <p14:creationId xmlns:p14="http://schemas.microsoft.com/office/powerpoint/2010/main" val="403090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695"/>
          <a:stretch/>
        </p:blipFill>
        <p:spPr>
          <a:xfrm>
            <a:off x="-72571" y="-525235"/>
            <a:ext cx="12337143" cy="790847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مُقدّمة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299"/>
            <a:ext cx="12192000" cy="51334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261919" y="1257412"/>
            <a:ext cx="1668163" cy="1491049"/>
          </a:xfrm>
          <a:prstGeom prst="roundRect">
            <a:avLst>
              <a:gd name="adj" fmla="val 17772"/>
            </a:avLst>
          </a:prstGeom>
          <a:solidFill>
            <a:srgbClr val="FDBB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08779" y="584669"/>
            <a:ext cx="11974443" cy="436605"/>
            <a:chOff x="138101" y="584669"/>
            <a:chExt cx="11974443" cy="436605"/>
          </a:xfrm>
        </p:grpSpPr>
        <p:sp>
          <p:nvSpPr>
            <p:cNvPr id="6" name="Rounded Rectangle 5"/>
            <p:cNvSpPr/>
            <p:nvPr/>
          </p:nvSpPr>
          <p:spPr>
            <a:xfrm>
              <a:off x="4306695" y="584669"/>
              <a:ext cx="1552958" cy="436605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الأهداف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6390992" y="584669"/>
              <a:ext cx="1552958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المعايير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8475289" y="584669"/>
              <a:ext cx="1552958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المُبرّرات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10559586" y="584669"/>
              <a:ext cx="1552958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المشروع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2222398" y="584669"/>
              <a:ext cx="1552958" cy="436605"/>
            </a:xfrm>
            <a:prstGeom prst="roundRect">
              <a:avLst/>
            </a:prstGeom>
            <a:solidFill>
              <a:srgbClr val="FDBBD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tx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اختيار الموقع</a:t>
              </a:r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138101" y="584669"/>
              <a:ext cx="1552958" cy="436605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آلية العمل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798" y="1415354"/>
            <a:ext cx="1168402" cy="1168402"/>
          </a:xfrm>
          <a:prstGeom prst="rect">
            <a:avLst/>
          </a:prstGeom>
        </p:spPr>
      </p:pic>
      <p:sp>
        <p:nvSpPr>
          <p:cNvPr id="43" name="Rounded Rectangle 42"/>
          <p:cNvSpPr/>
          <p:nvPr/>
        </p:nvSpPr>
        <p:spPr>
          <a:xfrm>
            <a:off x="1444005" y="4227927"/>
            <a:ext cx="9303990" cy="625642"/>
          </a:xfrm>
          <a:prstGeom prst="roundRect">
            <a:avLst>
              <a:gd name="adj" fmla="val 50000"/>
            </a:avLst>
          </a:prstGeom>
          <a:solidFill>
            <a:srgbClr val="FDBBD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1611078" y="4325304"/>
            <a:ext cx="8969844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ar-SA" sz="22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أريحا مدينة خصبة للتغيير والمرونة، ما زالت مدينة تنمو عمرانيًا</a:t>
            </a:r>
            <a:endParaRPr lang="en-US" sz="22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1444005" y="5051711"/>
            <a:ext cx="9303990" cy="625642"/>
          </a:xfrm>
          <a:prstGeom prst="roundRect">
            <a:avLst>
              <a:gd name="adj" fmla="val 50000"/>
            </a:avLst>
          </a:prstGeom>
          <a:solidFill>
            <a:srgbClr val="FDBBD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1248229" y="5157327"/>
            <a:ext cx="9332693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ar-SA" sz="22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أريحا تُعاني من ضعف العدالة الجندريّة بين الرجل والمرأة بكل النواحي</a:t>
            </a:r>
            <a:endParaRPr lang="en-US" sz="22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1444005" y="5875495"/>
            <a:ext cx="9303990" cy="625642"/>
          </a:xfrm>
          <a:prstGeom prst="roundRect">
            <a:avLst>
              <a:gd name="adj" fmla="val 50000"/>
            </a:avLst>
          </a:prstGeom>
          <a:solidFill>
            <a:srgbClr val="FDBBD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1248229" y="5981111"/>
            <a:ext cx="9332693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ar-SA" sz="22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أريحا مدينة آمنة سياسيًا، وفيها فراغات لم تُستغل عكس المُدن الأخرى</a:t>
            </a:r>
            <a:endParaRPr lang="en-US" sz="22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0" y="2897273"/>
            <a:ext cx="12191999" cy="930728"/>
            <a:chOff x="0" y="6414407"/>
            <a:chExt cx="12191999" cy="930728"/>
          </a:xfrm>
        </p:grpSpPr>
        <p:sp>
          <p:nvSpPr>
            <p:cNvPr id="50" name="Rounded Rectangle 49"/>
            <p:cNvSpPr/>
            <p:nvPr/>
          </p:nvSpPr>
          <p:spPr>
            <a:xfrm>
              <a:off x="0" y="6414407"/>
              <a:ext cx="12191999" cy="930728"/>
            </a:xfrm>
            <a:prstGeom prst="roundRect">
              <a:avLst/>
            </a:prstGeom>
            <a:solidFill>
              <a:srgbClr val="FDBBD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244997" y="6488668"/>
              <a:ext cx="11702005" cy="369332"/>
              <a:chOff x="216120" y="6673334"/>
              <a:chExt cx="11702005" cy="369332"/>
            </a:xfrm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grpSpPr>
          <p:sp>
            <p:nvSpPr>
              <p:cNvPr id="63" name="Rectangle 62"/>
              <p:cNvSpPr/>
              <p:nvPr/>
            </p:nvSpPr>
            <p:spPr>
              <a:xfrm>
                <a:off x="11185232" y="6673334"/>
                <a:ext cx="732893" cy="369332"/>
              </a:xfrm>
              <a:prstGeom prst="rect">
                <a:avLst/>
              </a:prstGeom>
              <a:solidFill>
                <a:srgbClr val="F603BF"/>
              </a:solidFill>
            </p:spPr>
            <p:txBody>
              <a:bodyPr wrap="none">
                <a:spAutoFit/>
              </a:bodyPr>
              <a:lstStyle/>
              <a:p>
                <a:pPr algn="r" rtl="1"/>
                <a:r>
                  <a:rPr lang="ar-SA" dirty="0" smtClean="0"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جنين</a:t>
                </a:r>
                <a:endParaRPr lang="en-US" dirty="0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9927974" y="6673334"/>
                <a:ext cx="965328" cy="369332"/>
              </a:xfrm>
              <a:prstGeom prst="rect">
                <a:avLst/>
              </a:prstGeom>
              <a:solidFill>
                <a:srgbClr val="7030A0"/>
              </a:solidFill>
            </p:spPr>
            <p:txBody>
              <a:bodyPr wrap="none">
                <a:spAutoFit/>
              </a:bodyPr>
              <a:lstStyle/>
              <a:p>
                <a:pPr algn="r" rtl="1"/>
                <a:r>
                  <a:rPr lang="ar-SA" dirty="0" smtClean="0"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طوباس</a:t>
                </a:r>
                <a:endParaRPr lang="en-US" dirty="0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8580943" y="6673334"/>
                <a:ext cx="1055097" cy="369332"/>
              </a:xfrm>
              <a:prstGeom prst="rect">
                <a:avLst/>
              </a:prstGeom>
              <a:solidFill>
                <a:srgbClr val="548235"/>
              </a:solidFill>
            </p:spPr>
            <p:txBody>
              <a:bodyPr wrap="none">
                <a:spAutoFit/>
              </a:bodyPr>
              <a:lstStyle/>
              <a:p>
                <a:pPr algn="r" rtl="1"/>
                <a:r>
                  <a:rPr lang="ar-SA" dirty="0" smtClean="0"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طولكرم</a:t>
                </a:r>
                <a:endParaRPr lang="en-US" dirty="0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7471156" y="6673334"/>
                <a:ext cx="817853" cy="369332"/>
              </a:xfrm>
              <a:prstGeom prst="rect">
                <a:avLst/>
              </a:prstGeom>
              <a:solidFill>
                <a:srgbClr val="FFE699"/>
              </a:solidFill>
            </p:spPr>
            <p:txBody>
              <a:bodyPr wrap="none">
                <a:spAutoFit/>
              </a:bodyPr>
              <a:lstStyle/>
              <a:p>
                <a:pPr algn="r" rtl="1"/>
                <a:r>
                  <a:rPr lang="ar-SA" dirty="0" smtClean="0"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نابلس</a:t>
                </a:r>
                <a:endParaRPr lang="en-US" dirty="0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6160995" y="6673334"/>
                <a:ext cx="1018227" cy="369332"/>
              </a:xfrm>
              <a:prstGeom prst="rect">
                <a:avLst/>
              </a:prstGeom>
              <a:solidFill>
                <a:srgbClr val="00B0F0"/>
              </a:solidFill>
            </p:spPr>
            <p:txBody>
              <a:bodyPr wrap="none">
                <a:spAutoFit/>
              </a:bodyPr>
              <a:lstStyle/>
              <a:p>
                <a:pPr algn="r" rtl="1"/>
                <a:r>
                  <a:rPr lang="ar-SA" dirty="0" smtClean="0"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قلقيلية</a:t>
                </a:r>
                <a:endParaRPr lang="en-US" dirty="0"/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4900526" y="6673334"/>
                <a:ext cx="968535" cy="369332"/>
              </a:xfrm>
              <a:prstGeom prst="rect">
                <a:avLst/>
              </a:prstGeom>
              <a:solidFill>
                <a:srgbClr val="C55A11"/>
              </a:solidFill>
            </p:spPr>
            <p:txBody>
              <a:bodyPr wrap="none">
                <a:spAutoFit/>
              </a:bodyPr>
              <a:lstStyle/>
              <a:p>
                <a:pPr algn="r" rtl="1"/>
                <a:r>
                  <a:rPr lang="ar-SA" dirty="0" smtClean="0"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سلفيت</a:t>
                </a:r>
                <a:endParaRPr lang="en-US" dirty="0"/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3725016" y="6673334"/>
                <a:ext cx="883576" cy="369332"/>
              </a:xfrm>
              <a:prstGeom prst="rect">
                <a:avLst/>
              </a:prstGeom>
              <a:solidFill>
                <a:srgbClr val="ADB9CA"/>
              </a:solidFill>
            </p:spPr>
            <p:txBody>
              <a:bodyPr wrap="none">
                <a:spAutoFit/>
              </a:bodyPr>
              <a:lstStyle/>
              <a:p>
                <a:pPr algn="r" rtl="1"/>
                <a:r>
                  <a:rPr lang="ar-SA" dirty="0" smtClean="0"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رام الله</a:t>
                </a:r>
                <a:endParaRPr lang="en-US" dirty="0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2794766" y="6673334"/>
                <a:ext cx="638316" cy="369332"/>
              </a:xfrm>
              <a:prstGeom prst="rect">
                <a:avLst/>
              </a:prstGeom>
              <a:solidFill>
                <a:srgbClr val="62F811"/>
              </a:solidFill>
            </p:spPr>
            <p:txBody>
              <a:bodyPr wrap="none">
                <a:spAutoFit/>
              </a:bodyPr>
              <a:lstStyle/>
              <a:p>
                <a:pPr algn="r" rtl="1"/>
                <a:r>
                  <a:rPr lang="ar-SA" dirty="0" smtClean="0"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أريحا</a:t>
                </a:r>
                <a:endParaRPr lang="en-US" dirty="0"/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1372393" y="6673334"/>
                <a:ext cx="1130439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>
                <a:spAutoFit/>
              </a:bodyPr>
              <a:lstStyle/>
              <a:p>
                <a:pPr algn="r" rtl="1"/>
                <a:r>
                  <a:rPr lang="ar-SA" dirty="0" smtClean="0"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بيت حلم</a:t>
                </a:r>
                <a:endParaRPr lang="en-US" dirty="0"/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216120" y="6673334"/>
                <a:ext cx="864339" cy="369332"/>
              </a:xfrm>
              <a:prstGeom prst="rect">
                <a:avLst/>
              </a:prstGeom>
              <a:solidFill>
                <a:srgbClr val="9999FF"/>
              </a:solidFill>
            </p:spPr>
            <p:txBody>
              <a:bodyPr wrap="none">
                <a:spAutoFit/>
              </a:bodyPr>
              <a:lstStyle/>
              <a:p>
                <a:pPr algn="r" rtl="1"/>
                <a:r>
                  <a:rPr lang="ar-SA" dirty="0" smtClean="0"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الخليل</a:t>
                </a:r>
                <a:endParaRPr lang="en-US" dirty="0"/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244997" y="6895068"/>
              <a:ext cx="11702005" cy="369332"/>
              <a:chOff x="216120" y="6673334"/>
              <a:chExt cx="11702005" cy="369332"/>
            </a:xfrm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grpSpPr>
          <p:sp>
            <p:nvSpPr>
              <p:cNvPr id="53" name="Rectangle 52"/>
              <p:cNvSpPr/>
              <p:nvPr/>
            </p:nvSpPr>
            <p:spPr>
              <a:xfrm>
                <a:off x="11185232" y="6673334"/>
                <a:ext cx="732893" cy="369332"/>
              </a:xfrm>
              <a:prstGeom prst="rect">
                <a:avLst/>
              </a:prstGeom>
              <a:solidFill>
                <a:srgbClr val="F603BF"/>
              </a:solidFill>
            </p:spPr>
            <p:txBody>
              <a:bodyPr wrap="square">
                <a:spAutoFit/>
              </a:bodyPr>
              <a:lstStyle/>
              <a:p>
                <a:pPr algn="ctr" rtl="1"/>
                <a:r>
                  <a:rPr lang="ar-SA" dirty="0" smtClean="0">
                    <a:latin typeface="Ara Hamah Zanki" panose="00000500000000000000" pitchFamily="2" charset="-78"/>
                    <a:ea typeface="GE SS Two Medium" panose="020A0503020102020204" pitchFamily="18" charset="-78"/>
                    <a:cs typeface="Ara Hamah Zanki" panose="00000500000000000000" pitchFamily="2" charset="-78"/>
                  </a:rPr>
                  <a:t>18</a:t>
                </a:r>
                <a:endParaRPr lang="en-US" dirty="0">
                  <a:latin typeface="Ara Hamah Zanki" panose="00000500000000000000" pitchFamily="2" charset="-78"/>
                  <a:cs typeface="Ara Hamah Zanki" panose="00000500000000000000" pitchFamily="2" charset="-78"/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9927974" y="6673334"/>
                <a:ext cx="965328" cy="369332"/>
              </a:xfrm>
              <a:prstGeom prst="rect">
                <a:avLst/>
              </a:prstGeom>
              <a:solidFill>
                <a:srgbClr val="7030A0"/>
              </a:solidFill>
            </p:spPr>
            <p:txBody>
              <a:bodyPr wrap="square">
                <a:spAutoFit/>
              </a:bodyPr>
              <a:lstStyle/>
              <a:p>
                <a:pPr algn="ctr" rtl="1"/>
                <a:r>
                  <a:rPr lang="ar-SA" dirty="0" smtClean="0">
                    <a:latin typeface="Ara Hamah Zanki" panose="00000500000000000000" pitchFamily="2" charset="-78"/>
                    <a:ea typeface="GE SS Two Medium" panose="020A0503020102020204" pitchFamily="18" charset="-78"/>
                    <a:cs typeface="Ara Hamah Zanki" panose="00000500000000000000" pitchFamily="2" charset="-78"/>
                  </a:rPr>
                  <a:t>17</a:t>
                </a:r>
                <a:endParaRPr lang="en-US" dirty="0">
                  <a:latin typeface="Ara Hamah Zanki" panose="00000500000000000000" pitchFamily="2" charset="-78"/>
                  <a:cs typeface="Ara Hamah Zanki" panose="00000500000000000000" pitchFamily="2" charset="-78"/>
                </a:endParaRPr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8580939" y="6673334"/>
                <a:ext cx="1055101" cy="369332"/>
              </a:xfrm>
              <a:prstGeom prst="rect">
                <a:avLst/>
              </a:prstGeom>
              <a:solidFill>
                <a:srgbClr val="548235"/>
              </a:solidFill>
            </p:spPr>
            <p:txBody>
              <a:bodyPr wrap="square">
                <a:spAutoFit/>
              </a:bodyPr>
              <a:lstStyle/>
              <a:p>
                <a:pPr algn="ctr" rtl="1"/>
                <a:r>
                  <a:rPr lang="ar-SA" dirty="0" smtClean="0">
                    <a:latin typeface="Ara Hamah Zanki" panose="00000500000000000000" pitchFamily="2" charset="-78"/>
                    <a:ea typeface="GE SS Two Medium" panose="020A0503020102020204" pitchFamily="18" charset="-78"/>
                    <a:cs typeface="Ara Hamah Zanki" panose="00000500000000000000" pitchFamily="2" charset="-78"/>
                  </a:rPr>
                  <a:t>8</a:t>
                </a:r>
                <a:endParaRPr lang="en-US" dirty="0">
                  <a:latin typeface="Ara Hamah Zanki" panose="00000500000000000000" pitchFamily="2" charset="-78"/>
                  <a:cs typeface="Ara Hamah Zanki" panose="00000500000000000000" pitchFamily="2" charset="-78"/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7471152" y="6673334"/>
                <a:ext cx="817857" cy="369332"/>
              </a:xfrm>
              <a:prstGeom prst="rect">
                <a:avLst/>
              </a:prstGeom>
              <a:solidFill>
                <a:srgbClr val="FFE699"/>
              </a:solidFill>
            </p:spPr>
            <p:txBody>
              <a:bodyPr wrap="square">
                <a:spAutoFit/>
              </a:bodyPr>
              <a:lstStyle/>
              <a:p>
                <a:pPr algn="ctr" rtl="1"/>
                <a:r>
                  <a:rPr lang="ar-SA" dirty="0" smtClean="0">
                    <a:latin typeface="Ara Hamah Zanki" panose="00000500000000000000" pitchFamily="2" charset="-78"/>
                    <a:ea typeface="GE SS Two Medium" panose="020A0503020102020204" pitchFamily="18" charset="-78"/>
                    <a:cs typeface="Ara Hamah Zanki" panose="00000500000000000000" pitchFamily="2" charset="-78"/>
                  </a:rPr>
                  <a:t>13</a:t>
                </a:r>
                <a:endParaRPr lang="en-US" dirty="0">
                  <a:latin typeface="Ara Hamah Zanki" panose="00000500000000000000" pitchFamily="2" charset="-78"/>
                  <a:cs typeface="Ara Hamah Zanki" panose="00000500000000000000" pitchFamily="2" charset="-78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6160991" y="6673334"/>
                <a:ext cx="1018231" cy="369332"/>
              </a:xfrm>
              <a:prstGeom prst="rect">
                <a:avLst/>
              </a:prstGeom>
              <a:solidFill>
                <a:srgbClr val="00B0F0"/>
              </a:solidFill>
            </p:spPr>
            <p:txBody>
              <a:bodyPr wrap="square">
                <a:spAutoFit/>
              </a:bodyPr>
              <a:lstStyle/>
              <a:p>
                <a:pPr algn="ctr" rtl="1"/>
                <a:r>
                  <a:rPr lang="ar-SA" dirty="0" smtClean="0">
                    <a:latin typeface="Ara Hamah Zanki" panose="00000500000000000000" pitchFamily="2" charset="-78"/>
                    <a:ea typeface="GE SS Two Medium" panose="020A0503020102020204" pitchFamily="18" charset="-78"/>
                    <a:cs typeface="Ara Hamah Zanki" panose="00000500000000000000" pitchFamily="2" charset="-78"/>
                  </a:rPr>
                  <a:t>20</a:t>
                </a:r>
                <a:endParaRPr lang="en-US" dirty="0">
                  <a:latin typeface="Ara Hamah Zanki" panose="00000500000000000000" pitchFamily="2" charset="-78"/>
                  <a:cs typeface="Ara Hamah Zanki" panose="00000500000000000000" pitchFamily="2" charset="-78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4900522" y="6673334"/>
                <a:ext cx="968539" cy="369332"/>
              </a:xfrm>
              <a:prstGeom prst="rect">
                <a:avLst/>
              </a:prstGeom>
              <a:solidFill>
                <a:srgbClr val="C55A11"/>
              </a:solidFill>
            </p:spPr>
            <p:txBody>
              <a:bodyPr wrap="square">
                <a:spAutoFit/>
              </a:bodyPr>
              <a:lstStyle/>
              <a:p>
                <a:pPr algn="ctr" rtl="1"/>
                <a:r>
                  <a:rPr lang="ar-SA" dirty="0" smtClean="0">
                    <a:latin typeface="Ara Hamah Zanki" panose="00000500000000000000" pitchFamily="2" charset="-78"/>
                    <a:ea typeface="GE SS Two Medium" panose="020A0503020102020204" pitchFamily="18" charset="-78"/>
                    <a:cs typeface="Ara Hamah Zanki" panose="00000500000000000000" pitchFamily="2" charset="-78"/>
                  </a:rPr>
                  <a:t>16</a:t>
                </a:r>
                <a:endParaRPr lang="en-US" dirty="0">
                  <a:latin typeface="Ara Hamah Zanki" panose="00000500000000000000" pitchFamily="2" charset="-78"/>
                  <a:cs typeface="Ara Hamah Zanki" panose="00000500000000000000" pitchFamily="2" charset="-78"/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3725012" y="6673334"/>
                <a:ext cx="883580" cy="369332"/>
              </a:xfrm>
              <a:prstGeom prst="rect">
                <a:avLst/>
              </a:prstGeom>
              <a:solidFill>
                <a:srgbClr val="ADB9CA"/>
              </a:solidFill>
            </p:spPr>
            <p:txBody>
              <a:bodyPr wrap="square">
                <a:spAutoFit/>
              </a:bodyPr>
              <a:lstStyle/>
              <a:p>
                <a:pPr algn="ctr" rtl="1"/>
                <a:r>
                  <a:rPr lang="ar-SA" dirty="0" smtClean="0">
                    <a:latin typeface="Ara Hamah Zanki" panose="00000500000000000000" pitchFamily="2" charset="-78"/>
                    <a:ea typeface="GE SS Two Medium" panose="020A0503020102020204" pitchFamily="18" charset="-78"/>
                    <a:cs typeface="Ara Hamah Zanki" panose="00000500000000000000" pitchFamily="2" charset="-78"/>
                  </a:rPr>
                  <a:t>18</a:t>
                </a:r>
                <a:endParaRPr lang="en-US" dirty="0">
                  <a:latin typeface="Ara Hamah Zanki" panose="00000500000000000000" pitchFamily="2" charset="-78"/>
                  <a:cs typeface="Ara Hamah Zanki" panose="00000500000000000000" pitchFamily="2" charset="-78"/>
                </a:endParaRPr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2794762" y="6673334"/>
                <a:ext cx="638320" cy="369332"/>
              </a:xfrm>
              <a:prstGeom prst="rect">
                <a:avLst/>
              </a:prstGeom>
              <a:solidFill>
                <a:srgbClr val="62F811"/>
              </a:solidFill>
            </p:spPr>
            <p:txBody>
              <a:bodyPr wrap="square">
                <a:spAutoFit/>
              </a:bodyPr>
              <a:lstStyle/>
              <a:p>
                <a:pPr algn="ctr" rtl="1"/>
                <a:r>
                  <a:rPr lang="ar-SA" dirty="0" smtClean="0">
                    <a:latin typeface="Ara Hamah Zanki" panose="00000500000000000000" pitchFamily="2" charset="-78"/>
                    <a:ea typeface="GE SS Two Medium" panose="020A0503020102020204" pitchFamily="18" charset="-78"/>
                    <a:cs typeface="Ara Hamah Zanki" panose="00000500000000000000" pitchFamily="2" charset="-78"/>
                  </a:rPr>
                  <a:t>37</a:t>
                </a:r>
                <a:endParaRPr lang="en-US" dirty="0">
                  <a:latin typeface="Ara Hamah Zanki" panose="00000500000000000000" pitchFamily="2" charset="-78"/>
                  <a:cs typeface="Ara Hamah Zanki" panose="00000500000000000000" pitchFamily="2" charset="-78"/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1372389" y="6673334"/>
                <a:ext cx="1130443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>
                <a:spAutoFit/>
              </a:bodyPr>
              <a:lstStyle/>
              <a:p>
                <a:pPr algn="ctr" rtl="1"/>
                <a:r>
                  <a:rPr lang="ar-SA" dirty="0" smtClean="0">
                    <a:latin typeface="Ara Hamah Zanki" panose="00000500000000000000" pitchFamily="2" charset="-78"/>
                    <a:ea typeface="GE SS Two Medium" panose="020A0503020102020204" pitchFamily="18" charset="-78"/>
                    <a:cs typeface="Ara Hamah Zanki" panose="00000500000000000000" pitchFamily="2" charset="-78"/>
                  </a:rPr>
                  <a:t>17</a:t>
                </a:r>
                <a:endParaRPr lang="en-US" dirty="0">
                  <a:latin typeface="Ara Hamah Zanki" panose="00000500000000000000" pitchFamily="2" charset="-78"/>
                  <a:cs typeface="Ara Hamah Zanki" panose="00000500000000000000" pitchFamily="2" charset="-78"/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216120" y="6673334"/>
                <a:ext cx="864339" cy="369332"/>
              </a:xfrm>
              <a:prstGeom prst="rect">
                <a:avLst/>
              </a:prstGeom>
              <a:solidFill>
                <a:srgbClr val="9999FF"/>
              </a:solidFill>
            </p:spPr>
            <p:txBody>
              <a:bodyPr wrap="square">
                <a:spAutoFit/>
              </a:bodyPr>
              <a:lstStyle/>
              <a:p>
                <a:pPr algn="ctr" rtl="1"/>
                <a:r>
                  <a:rPr lang="ar-SA" dirty="0" smtClean="0">
                    <a:latin typeface="Ara Hamah Zanki" panose="00000500000000000000" pitchFamily="2" charset="-78"/>
                    <a:ea typeface="GE SS Two Medium" panose="020A0503020102020204" pitchFamily="18" charset="-78"/>
                    <a:cs typeface="Ara Hamah Zanki" panose="00000500000000000000" pitchFamily="2" charset="-78"/>
                  </a:rPr>
                  <a:t>17</a:t>
                </a:r>
                <a:endParaRPr lang="en-US" dirty="0">
                  <a:latin typeface="Ara Hamah Zanki" panose="00000500000000000000" pitchFamily="2" charset="-78"/>
                  <a:cs typeface="Ara Hamah Zanki" panose="00000500000000000000" pitchFamily="2" charset="-7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1739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695"/>
          <a:stretch/>
        </p:blipFill>
        <p:spPr>
          <a:xfrm>
            <a:off x="-72571" y="-525235"/>
            <a:ext cx="12337143" cy="790847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مُقدّمة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299"/>
            <a:ext cx="12192000" cy="51334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8779" y="584669"/>
            <a:ext cx="11974443" cy="436605"/>
            <a:chOff x="138101" y="584669"/>
            <a:chExt cx="11974443" cy="436605"/>
          </a:xfrm>
        </p:grpSpPr>
        <p:sp>
          <p:nvSpPr>
            <p:cNvPr id="6" name="Rounded Rectangle 5"/>
            <p:cNvSpPr/>
            <p:nvPr/>
          </p:nvSpPr>
          <p:spPr>
            <a:xfrm>
              <a:off x="4306695" y="584669"/>
              <a:ext cx="1552958" cy="436605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الأهداف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6390992" y="584669"/>
              <a:ext cx="1552958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المعايير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8475289" y="584669"/>
              <a:ext cx="1552958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المُبرّرات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10559586" y="584669"/>
              <a:ext cx="1552958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المشروع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2222398" y="584669"/>
              <a:ext cx="1552958" cy="436605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اختيار الموقع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138101" y="584669"/>
              <a:ext cx="1552958" cy="436605"/>
            </a:xfrm>
            <a:prstGeom prst="roundRect">
              <a:avLst/>
            </a:prstGeom>
            <a:solidFill>
              <a:srgbClr val="FDBBD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tx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آلية العمل</a:t>
              </a:r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756471" y="1414236"/>
            <a:ext cx="10679059" cy="5968999"/>
            <a:chOff x="521409" y="528724"/>
            <a:chExt cx="11073691" cy="6189576"/>
          </a:xfrm>
        </p:grpSpPr>
        <p:sp>
          <p:nvSpPr>
            <p:cNvPr id="43" name="Rounded Rectangle 42"/>
            <p:cNvSpPr/>
            <p:nvPr/>
          </p:nvSpPr>
          <p:spPr>
            <a:xfrm>
              <a:off x="9243854" y="533400"/>
              <a:ext cx="2351246" cy="311814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الجانب النظري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9243854" y="1236393"/>
              <a:ext cx="2351246" cy="311814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معلومات عامّة عن المنطقة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cxnSp>
          <p:nvCxnSpPr>
            <p:cNvPr id="45" name="Elbow Connector 44"/>
            <p:cNvCxnSpPr>
              <a:stCxn id="43" idx="2"/>
              <a:endCxn id="44" idx="3"/>
            </p:cNvCxnSpPr>
            <p:nvPr/>
          </p:nvCxnSpPr>
          <p:spPr>
            <a:xfrm rot="16200000" flipH="1">
              <a:off x="10733745" y="530945"/>
              <a:ext cx="547086" cy="1175623"/>
            </a:xfrm>
            <a:prstGeom prst="bentConnector4">
              <a:avLst>
                <a:gd name="adj1" fmla="val 35751"/>
                <a:gd name="adj2" fmla="val 119445"/>
              </a:avLst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Rounded Rectangle 45"/>
            <p:cNvSpPr/>
            <p:nvPr/>
          </p:nvSpPr>
          <p:spPr>
            <a:xfrm>
              <a:off x="9243854" y="1939386"/>
              <a:ext cx="2351246" cy="311814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تقسيم المنطقة لقطاعات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cxnSp>
          <p:nvCxnSpPr>
            <p:cNvPr id="47" name="Elbow Connector 46"/>
            <p:cNvCxnSpPr>
              <a:stCxn id="44" idx="2"/>
              <a:endCxn id="46" idx="3"/>
            </p:cNvCxnSpPr>
            <p:nvPr/>
          </p:nvCxnSpPr>
          <p:spPr>
            <a:xfrm rot="16200000" flipH="1">
              <a:off x="10733745" y="1233938"/>
              <a:ext cx="547086" cy="1175623"/>
            </a:xfrm>
            <a:prstGeom prst="bentConnector4">
              <a:avLst>
                <a:gd name="adj1" fmla="val 35751"/>
                <a:gd name="adj2" fmla="val 119445"/>
              </a:avLst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8" name="Rounded Rectangle 47"/>
            <p:cNvSpPr/>
            <p:nvPr/>
          </p:nvSpPr>
          <p:spPr>
            <a:xfrm>
              <a:off x="6348880" y="528724"/>
              <a:ext cx="2351246" cy="311814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التخطيط حسب القطاع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cxnSp>
          <p:nvCxnSpPr>
            <p:cNvPr id="49" name="Elbow Connector 48"/>
            <p:cNvCxnSpPr>
              <a:stCxn id="46" idx="2"/>
              <a:endCxn id="48" idx="3"/>
            </p:cNvCxnSpPr>
            <p:nvPr/>
          </p:nvCxnSpPr>
          <p:spPr>
            <a:xfrm rot="5400000" flipH="1">
              <a:off x="8776517" y="608241"/>
              <a:ext cx="1566569" cy="1719351"/>
            </a:xfrm>
            <a:prstGeom prst="bentConnector4">
              <a:avLst>
                <a:gd name="adj1" fmla="val -14592"/>
                <a:gd name="adj2" fmla="val 78094"/>
              </a:avLst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Rounded Rectangle 49"/>
            <p:cNvSpPr/>
            <p:nvPr/>
          </p:nvSpPr>
          <p:spPr>
            <a:xfrm>
              <a:off x="7037541" y="1187751"/>
              <a:ext cx="1662584" cy="311814"/>
            </a:xfrm>
            <a:prstGeom prst="roundRect">
              <a:avLst/>
            </a:prstGeom>
            <a:solidFill>
              <a:srgbClr val="7030A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التخطيط الاقتصادي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51" name="Rounded Rectangle 50"/>
            <p:cNvSpPr/>
            <p:nvPr/>
          </p:nvSpPr>
          <p:spPr>
            <a:xfrm>
              <a:off x="592177" y="1187751"/>
              <a:ext cx="1662584" cy="311814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التخطيط البيئي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52" name="Rounded Rectangle 51"/>
            <p:cNvSpPr/>
            <p:nvPr/>
          </p:nvSpPr>
          <p:spPr>
            <a:xfrm>
              <a:off x="4889087" y="1187751"/>
              <a:ext cx="1662584" cy="311814"/>
            </a:xfrm>
            <a:prstGeom prst="roundRect">
              <a:avLst/>
            </a:prstGeom>
            <a:solidFill>
              <a:srgbClr val="F603BF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التخطيط الاجتماعي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53" name="Rounded Rectangle 52"/>
            <p:cNvSpPr/>
            <p:nvPr/>
          </p:nvSpPr>
          <p:spPr>
            <a:xfrm>
              <a:off x="2740632" y="1187751"/>
              <a:ext cx="1662584" cy="311814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التخطيط العمراني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cxnSp>
          <p:nvCxnSpPr>
            <p:cNvPr id="54" name="Elbow Connector 53"/>
            <p:cNvCxnSpPr>
              <a:stCxn id="48" idx="2"/>
              <a:endCxn id="50" idx="0"/>
            </p:cNvCxnSpPr>
            <p:nvPr/>
          </p:nvCxnSpPr>
          <p:spPr>
            <a:xfrm rot="16200000" flipH="1">
              <a:off x="7523062" y="841979"/>
              <a:ext cx="347213" cy="344330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Elbow Connector 54"/>
            <p:cNvCxnSpPr>
              <a:stCxn id="48" idx="2"/>
              <a:endCxn id="52" idx="0"/>
            </p:cNvCxnSpPr>
            <p:nvPr/>
          </p:nvCxnSpPr>
          <p:spPr>
            <a:xfrm rot="5400000">
              <a:off x="6448835" y="112082"/>
              <a:ext cx="347213" cy="1804124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Elbow Connector 55"/>
            <p:cNvCxnSpPr>
              <a:stCxn id="48" idx="2"/>
              <a:endCxn id="53" idx="0"/>
            </p:cNvCxnSpPr>
            <p:nvPr/>
          </p:nvCxnSpPr>
          <p:spPr>
            <a:xfrm rot="5400000">
              <a:off x="5374608" y="-962145"/>
              <a:ext cx="347213" cy="3952579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Elbow Connector 56"/>
            <p:cNvCxnSpPr>
              <a:stCxn id="48" idx="2"/>
              <a:endCxn id="51" idx="0"/>
            </p:cNvCxnSpPr>
            <p:nvPr/>
          </p:nvCxnSpPr>
          <p:spPr>
            <a:xfrm rot="5400000">
              <a:off x="4300380" y="-2036373"/>
              <a:ext cx="347213" cy="6101034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Rounded Rectangle 57"/>
            <p:cNvSpPr/>
            <p:nvPr/>
          </p:nvSpPr>
          <p:spPr>
            <a:xfrm>
              <a:off x="6968003" y="1846778"/>
              <a:ext cx="1801659" cy="1597462"/>
            </a:xfrm>
            <a:prstGeom prst="roundRect">
              <a:avLst>
                <a:gd name="adj" fmla="val 7827"/>
              </a:avLst>
            </a:prstGeom>
            <a:noFill/>
            <a:ln w="12700">
              <a:solidFill>
                <a:srgbClr val="0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7037540" y="1951440"/>
              <a:ext cx="1662584" cy="311814"/>
            </a:xfrm>
            <a:prstGeom prst="roundRect">
              <a:avLst/>
            </a:prstGeom>
            <a:solidFill>
              <a:srgbClr val="7030A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8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تحقيق رفاهية المُجتمع</a:t>
              </a:r>
              <a:endParaRPr lang="en-US" sz="8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7037540" y="2310215"/>
              <a:ext cx="1662584" cy="311814"/>
            </a:xfrm>
            <a:prstGeom prst="roundRect">
              <a:avLst/>
            </a:prstGeom>
            <a:solidFill>
              <a:srgbClr val="7030A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8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توفير السلع والخدمات</a:t>
              </a:r>
              <a:endParaRPr lang="en-US" sz="8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7037540" y="2668990"/>
              <a:ext cx="1662584" cy="311814"/>
            </a:xfrm>
            <a:prstGeom prst="roundRect">
              <a:avLst/>
            </a:prstGeom>
            <a:solidFill>
              <a:srgbClr val="7030A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8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زيادة دخل الفرد</a:t>
              </a:r>
              <a:endParaRPr lang="en-US" sz="8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62" name="Rounded Rectangle 61"/>
            <p:cNvSpPr/>
            <p:nvPr/>
          </p:nvSpPr>
          <p:spPr>
            <a:xfrm>
              <a:off x="7037540" y="3027765"/>
              <a:ext cx="1662584" cy="311814"/>
            </a:xfrm>
            <a:prstGeom prst="roundRect">
              <a:avLst/>
            </a:prstGeom>
            <a:solidFill>
              <a:srgbClr val="7030A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8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زيادة الانتاج</a:t>
              </a:r>
              <a:endParaRPr lang="en-US" sz="8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cxnSp>
          <p:nvCxnSpPr>
            <p:cNvPr id="63" name="Elbow Connector 62"/>
            <p:cNvCxnSpPr>
              <a:stCxn id="50" idx="2"/>
              <a:endCxn id="58" idx="3"/>
            </p:cNvCxnSpPr>
            <p:nvPr/>
          </p:nvCxnSpPr>
          <p:spPr>
            <a:xfrm rot="16200000" flipH="1">
              <a:off x="7746275" y="1622122"/>
              <a:ext cx="1145944" cy="900829"/>
            </a:xfrm>
            <a:prstGeom prst="bentConnector4">
              <a:avLst>
                <a:gd name="adj1" fmla="val 15150"/>
                <a:gd name="adj2" fmla="val 125377"/>
              </a:avLst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4" name="Rounded Rectangle 63"/>
            <p:cNvSpPr/>
            <p:nvPr/>
          </p:nvSpPr>
          <p:spPr>
            <a:xfrm>
              <a:off x="4820782" y="1846778"/>
              <a:ext cx="1801659" cy="1597462"/>
            </a:xfrm>
            <a:prstGeom prst="roundRect">
              <a:avLst>
                <a:gd name="adj" fmla="val 7827"/>
              </a:avLst>
            </a:prstGeom>
            <a:noFill/>
            <a:ln w="12700">
              <a:solidFill>
                <a:srgbClr val="0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4890319" y="1951440"/>
              <a:ext cx="1662584" cy="1388139"/>
              <a:chOff x="7037541" y="2075378"/>
              <a:chExt cx="1662584" cy="1388139"/>
            </a:xfrm>
          </p:grpSpPr>
          <p:sp>
            <p:nvSpPr>
              <p:cNvPr id="66" name="Rounded Rectangle 65"/>
              <p:cNvSpPr/>
              <p:nvPr/>
            </p:nvSpPr>
            <p:spPr>
              <a:xfrm>
                <a:off x="7037541" y="2075378"/>
                <a:ext cx="1662584" cy="311814"/>
              </a:xfrm>
              <a:prstGeom prst="roundRect">
                <a:avLst/>
              </a:prstGeom>
              <a:solidFill>
                <a:srgbClr val="F603BF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ar-SA" sz="800" dirty="0" smtClean="0"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السكّان</a:t>
                </a:r>
                <a:endParaRPr lang="en-US" sz="800" dirty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endParaRPr>
              </a:p>
            </p:txBody>
          </p:sp>
          <p:sp>
            <p:nvSpPr>
              <p:cNvPr id="67" name="Rounded Rectangle 66"/>
              <p:cNvSpPr/>
              <p:nvPr/>
            </p:nvSpPr>
            <p:spPr>
              <a:xfrm>
                <a:off x="7037541" y="2434153"/>
                <a:ext cx="1662584" cy="311814"/>
              </a:xfrm>
              <a:prstGeom prst="roundRect">
                <a:avLst/>
              </a:prstGeom>
              <a:solidFill>
                <a:srgbClr val="F603BF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ar-SA" sz="800" dirty="0" smtClean="0"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الخدمات بشكل عام</a:t>
                </a:r>
                <a:endParaRPr lang="en-US" sz="800" dirty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endParaRPr>
              </a:p>
            </p:txBody>
          </p:sp>
          <p:sp>
            <p:nvSpPr>
              <p:cNvPr id="68" name="Rounded Rectangle 67"/>
              <p:cNvSpPr/>
              <p:nvPr/>
            </p:nvSpPr>
            <p:spPr>
              <a:xfrm>
                <a:off x="7037541" y="2792928"/>
                <a:ext cx="1662584" cy="311814"/>
              </a:xfrm>
              <a:prstGeom prst="roundRect">
                <a:avLst/>
              </a:prstGeom>
              <a:solidFill>
                <a:srgbClr val="F603BF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ar-SA" sz="800" dirty="0" smtClean="0"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الرعاية الاجتماعيّة</a:t>
                </a:r>
                <a:endParaRPr lang="en-US" sz="800" dirty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endParaRPr>
              </a:p>
            </p:txBody>
          </p:sp>
          <p:sp>
            <p:nvSpPr>
              <p:cNvPr id="69" name="Rounded Rectangle 68"/>
              <p:cNvSpPr/>
              <p:nvPr/>
            </p:nvSpPr>
            <p:spPr>
              <a:xfrm>
                <a:off x="7037541" y="3151703"/>
                <a:ext cx="1662584" cy="311814"/>
              </a:xfrm>
              <a:prstGeom prst="roundRect">
                <a:avLst/>
              </a:prstGeom>
              <a:solidFill>
                <a:srgbClr val="F603BF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ar-SA" sz="800" dirty="0" smtClean="0"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تحقيق عدالة جِندرية</a:t>
                </a:r>
                <a:endParaRPr lang="en-US" sz="800" dirty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endParaRPr>
              </a:p>
            </p:txBody>
          </p:sp>
        </p:grpSp>
        <p:cxnSp>
          <p:nvCxnSpPr>
            <p:cNvPr id="70" name="Elbow Connector 69"/>
            <p:cNvCxnSpPr>
              <a:stCxn id="52" idx="2"/>
              <a:endCxn id="64" idx="3"/>
            </p:cNvCxnSpPr>
            <p:nvPr/>
          </p:nvCxnSpPr>
          <p:spPr>
            <a:xfrm rot="16200000" flipH="1">
              <a:off x="5598438" y="1621506"/>
              <a:ext cx="1145944" cy="902062"/>
            </a:xfrm>
            <a:prstGeom prst="bentConnector4">
              <a:avLst>
                <a:gd name="adj1" fmla="val 15150"/>
                <a:gd name="adj2" fmla="val 125342"/>
              </a:avLst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1" name="Rounded Rectangle 70"/>
            <p:cNvSpPr/>
            <p:nvPr/>
          </p:nvSpPr>
          <p:spPr>
            <a:xfrm>
              <a:off x="6968003" y="3656528"/>
              <a:ext cx="1801659" cy="1597462"/>
            </a:xfrm>
            <a:prstGeom prst="roundRect">
              <a:avLst>
                <a:gd name="adj" fmla="val 7827"/>
              </a:avLst>
            </a:prstGeom>
            <a:noFill/>
            <a:ln w="12700">
              <a:solidFill>
                <a:srgbClr val="0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72" name="Rounded Rectangle 71"/>
            <p:cNvSpPr/>
            <p:nvPr/>
          </p:nvSpPr>
          <p:spPr>
            <a:xfrm>
              <a:off x="7037540" y="3761190"/>
              <a:ext cx="1662584" cy="311814"/>
            </a:xfrm>
            <a:prstGeom prst="roundRect">
              <a:avLst/>
            </a:prstGeom>
            <a:solidFill>
              <a:srgbClr val="7030A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8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تحسين قطاع السياحة</a:t>
              </a:r>
              <a:endParaRPr lang="en-US" sz="8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3" name="Rounded Rectangle 72"/>
            <p:cNvSpPr/>
            <p:nvPr/>
          </p:nvSpPr>
          <p:spPr>
            <a:xfrm>
              <a:off x="7037540" y="4119965"/>
              <a:ext cx="1662584" cy="311814"/>
            </a:xfrm>
            <a:prstGeom prst="roundRect">
              <a:avLst/>
            </a:prstGeom>
            <a:solidFill>
              <a:srgbClr val="7030A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8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تحسين قطاع الزراعة</a:t>
              </a:r>
              <a:endParaRPr lang="en-US" sz="8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4" name="Rounded Rectangle 73"/>
            <p:cNvSpPr/>
            <p:nvPr/>
          </p:nvSpPr>
          <p:spPr>
            <a:xfrm>
              <a:off x="7037540" y="4478740"/>
              <a:ext cx="1662584" cy="311814"/>
            </a:xfrm>
            <a:prstGeom prst="roundRect">
              <a:avLst/>
            </a:prstGeom>
            <a:solidFill>
              <a:srgbClr val="7030A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8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تحسين قطاع المواصلات</a:t>
              </a:r>
              <a:endParaRPr lang="en-US" sz="8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5" name="Rounded Rectangle 74"/>
            <p:cNvSpPr/>
            <p:nvPr/>
          </p:nvSpPr>
          <p:spPr>
            <a:xfrm>
              <a:off x="7037540" y="4837515"/>
              <a:ext cx="1662584" cy="311814"/>
            </a:xfrm>
            <a:prstGeom prst="roundRect">
              <a:avLst/>
            </a:prstGeom>
            <a:solidFill>
              <a:srgbClr val="7030A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8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تحسين قطاع التجارة</a:t>
              </a:r>
              <a:endParaRPr lang="en-US" sz="8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cxnSp>
          <p:nvCxnSpPr>
            <p:cNvPr id="76" name="Elbow Connector 75"/>
            <p:cNvCxnSpPr>
              <a:stCxn id="58" idx="2"/>
              <a:endCxn id="71" idx="3"/>
            </p:cNvCxnSpPr>
            <p:nvPr/>
          </p:nvCxnSpPr>
          <p:spPr>
            <a:xfrm rot="16200000" flipH="1">
              <a:off x="7813738" y="3499334"/>
              <a:ext cx="1011019" cy="900829"/>
            </a:xfrm>
            <a:prstGeom prst="bentConnector4">
              <a:avLst>
                <a:gd name="adj1" fmla="val 10499"/>
                <a:gd name="adj2" fmla="val 125377"/>
              </a:avLst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7" name="Rounded Rectangle 76"/>
            <p:cNvSpPr/>
            <p:nvPr/>
          </p:nvSpPr>
          <p:spPr>
            <a:xfrm>
              <a:off x="4819549" y="3656528"/>
              <a:ext cx="1801659" cy="1597462"/>
            </a:xfrm>
            <a:prstGeom prst="roundRect">
              <a:avLst>
                <a:gd name="adj" fmla="val 7827"/>
              </a:avLst>
            </a:prstGeom>
            <a:noFill/>
            <a:ln w="12700">
              <a:solidFill>
                <a:srgbClr val="0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78" name="Rounded Rectangle 77"/>
            <p:cNvSpPr/>
            <p:nvPr/>
          </p:nvSpPr>
          <p:spPr>
            <a:xfrm>
              <a:off x="4889086" y="3761190"/>
              <a:ext cx="1662584" cy="311814"/>
            </a:xfrm>
            <a:prstGeom prst="roundRect">
              <a:avLst/>
            </a:prstGeom>
            <a:solidFill>
              <a:srgbClr val="F603BF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8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تحسين قطاع الثقافة</a:t>
              </a:r>
              <a:endParaRPr lang="en-US" sz="8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9" name="Rounded Rectangle 78"/>
            <p:cNvSpPr/>
            <p:nvPr/>
          </p:nvSpPr>
          <p:spPr>
            <a:xfrm>
              <a:off x="4889086" y="4119965"/>
              <a:ext cx="1662584" cy="311814"/>
            </a:xfrm>
            <a:prstGeom prst="roundRect">
              <a:avLst/>
            </a:prstGeom>
            <a:solidFill>
              <a:srgbClr val="F603BF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8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تحسين قطاع الترفيه</a:t>
              </a:r>
              <a:endParaRPr lang="en-US" sz="8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0" name="Rounded Rectangle 79"/>
            <p:cNvSpPr/>
            <p:nvPr/>
          </p:nvSpPr>
          <p:spPr>
            <a:xfrm>
              <a:off x="4889086" y="4478740"/>
              <a:ext cx="1662584" cy="311814"/>
            </a:xfrm>
            <a:prstGeom prst="roundRect">
              <a:avLst/>
            </a:prstGeom>
            <a:solidFill>
              <a:srgbClr val="F603BF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8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تحسين أسلوب الحياة</a:t>
              </a:r>
              <a:endParaRPr lang="en-US" sz="8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1" name="Rounded Rectangle 80"/>
            <p:cNvSpPr/>
            <p:nvPr/>
          </p:nvSpPr>
          <p:spPr>
            <a:xfrm>
              <a:off x="4889086" y="4837515"/>
              <a:ext cx="1662584" cy="311814"/>
            </a:xfrm>
            <a:prstGeom prst="roundRect">
              <a:avLst/>
            </a:prstGeom>
            <a:solidFill>
              <a:srgbClr val="F603BF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8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تحسين مُستوى الخدمات</a:t>
              </a:r>
              <a:endParaRPr lang="en-US" sz="8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cxnSp>
          <p:nvCxnSpPr>
            <p:cNvPr id="82" name="Elbow Connector 81"/>
            <p:cNvCxnSpPr>
              <a:stCxn id="64" idx="2"/>
              <a:endCxn id="77" idx="3"/>
            </p:cNvCxnSpPr>
            <p:nvPr/>
          </p:nvCxnSpPr>
          <p:spPr>
            <a:xfrm rot="16200000" flipH="1">
              <a:off x="5665901" y="3499951"/>
              <a:ext cx="1011019" cy="899596"/>
            </a:xfrm>
            <a:prstGeom prst="bentConnector4">
              <a:avLst>
                <a:gd name="adj1" fmla="val 10499"/>
                <a:gd name="adj2" fmla="val 125548"/>
              </a:avLst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3" name="Rounded Rectangle 82"/>
            <p:cNvSpPr/>
            <p:nvPr/>
          </p:nvSpPr>
          <p:spPr>
            <a:xfrm>
              <a:off x="2671096" y="1846778"/>
              <a:ext cx="1801659" cy="1597462"/>
            </a:xfrm>
            <a:prstGeom prst="roundRect">
              <a:avLst>
                <a:gd name="adj" fmla="val 7827"/>
              </a:avLst>
            </a:prstGeom>
            <a:noFill/>
            <a:ln w="12700">
              <a:solidFill>
                <a:srgbClr val="0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84" name="Rounded Rectangle 83"/>
            <p:cNvSpPr/>
            <p:nvPr/>
          </p:nvSpPr>
          <p:spPr>
            <a:xfrm>
              <a:off x="2740633" y="1951440"/>
              <a:ext cx="1662584" cy="311814"/>
            </a:xfrm>
            <a:prstGeom prst="roundRect">
              <a:avLst/>
            </a:prstGeom>
            <a:solidFill>
              <a:srgbClr val="2E75B6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8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إعادة تخطيط الأحياء العمرانيّة</a:t>
              </a:r>
              <a:endParaRPr lang="en-US" sz="8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5" name="Rounded Rectangle 84"/>
            <p:cNvSpPr/>
            <p:nvPr/>
          </p:nvSpPr>
          <p:spPr>
            <a:xfrm>
              <a:off x="2740633" y="2310215"/>
              <a:ext cx="1662584" cy="311814"/>
            </a:xfrm>
            <a:prstGeom prst="roundRect">
              <a:avLst/>
            </a:prstGeom>
            <a:solidFill>
              <a:srgbClr val="2E75B6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8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تحسين البيئة بشكل عام والبيئة العمرانيّة بشكل خاص</a:t>
              </a:r>
              <a:endParaRPr lang="en-US" sz="8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6" name="Rounded Rectangle 85"/>
            <p:cNvSpPr/>
            <p:nvPr/>
          </p:nvSpPr>
          <p:spPr>
            <a:xfrm>
              <a:off x="2740633" y="2668990"/>
              <a:ext cx="1662584" cy="311814"/>
            </a:xfrm>
            <a:prstGeom prst="roundRect">
              <a:avLst/>
            </a:prstGeom>
            <a:solidFill>
              <a:srgbClr val="2E75B6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8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تخطيط شبكة طرق مُستدامة</a:t>
              </a:r>
              <a:endParaRPr lang="en-US" sz="8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7" name="Rounded Rectangle 86"/>
            <p:cNvSpPr/>
            <p:nvPr/>
          </p:nvSpPr>
          <p:spPr>
            <a:xfrm>
              <a:off x="2740633" y="3027765"/>
              <a:ext cx="1662584" cy="311814"/>
            </a:xfrm>
            <a:prstGeom prst="roundRect">
              <a:avLst/>
            </a:prstGeom>
            <a:solidFill>
              <a:srgbClr val="2E75B6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8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تحقيق عدالة وديمومة في مُخطّطات استخدامات الأراضي</a:t>
              </a:r>
              <a:endParaRPr lang="en-US" sz="8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8" name="Rounded Rectangle 87"/>
            <p:cNvSpPr/>
            <p:nvPr/>
          </p:nvSpPr>
          <p:spPr>
            <a:xfrm>
              <a:off x="2671096" y="3680009"/>
              <a:ext cx="1801659" cy="1597462"/>
            </a:xfrm>
            <a:prstGeom prst="roundRect">
              <a:avLst>
                <a:gd name="adj" fmla="val 7827"/>
              </a:avLst>
            </a:prstGeom>
            <a:noFill/>
            <a:ln w="12700">
              <a:solidFill>
                <a:srgbClr val="0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grpSp>
          <p:nvGrpSpPr>
            <p:cNvPr id="89" name="Group 88"/>
            <p:cNvGrpSpPr/>
            <p:nvPr/>
          </p:nvGrpSpPr>
          <p:grpSpPr>
            <a:xfrm>
              <a:off x="2740633" y="3784671"/>
              <a:ext cx="1662584" cy="1388139"/>
              <a:chOff x="7037541" y="2075378"/>
              <a:chExt cx="1662584" cy="1388139"/>
            </a:xfrm>
          </p:grpSpPr>
          <p:sp>
            <p:nvSpPr>
              <p:cNvPr id="90" name="Rounded Rectangle 89"/>
              <p:cNvSpPr/>
              <p:nvPr/>
            </p:nvSpPr>
            <p:spPr>
              <a:xfrm>
                <a:off x="7037541" y="2075378"/>
                <a:ext cx="1662584" cy="311814"/>
              </a:xfrm>
              <a:prstGeom prst="roundRect">
                <a:avLst/>
              </a:prstGeom>
              <a:solidFill>
                <a:srgbClr val="2E75B6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ar-SA" sz="800" dirty="0" smtClean="0"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تحسين شبكة الطرق والبنية التحتيّة</a:t>
                </a:r>
                <a:endParaRPr lang="en-US" sz="800" dirty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endParaRPr>
              </a:p>
            </p:txBody>
          </p:sp>
          <p:sp>
            <p:nvSpPr>
              <p:cNvPr id="91" name="Rounded Rectangle 90"/>
              <p:cNvSpPr/>
              <p:nvPr/>
            </p:nvSpPr>
            <p:spPr>
              <a:xfrm>
                <a:off x="7037541" y="2434153"/>
                <a:ext cx="1662584" cy="311814"/>
              </a:xfrm>
              <a:prstGeom prst="roundRect">
                <a:avLst/>
              </a:prstGeom>
              <a:solidFill>
                <a:srgbClr val="2E75B6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ar-SA" sz="800" dirty="0" smtClean="0"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تحقيق الخدمات بشكلٍ متساوٍ وعدالة الوصول إليها</a:t>
                </a:r>
                <a:endParaRPr lang="en-US" sz="800" dirty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endParaRPr>
              </a:p>
            </p:txBody>
          </p:sp>
          <p:sp>
            <p:nvSpPr>
              <p:cNvPr id="92" name="Rounded Rectangle 91"/>
              <p:cNvSpPr/>
              <p:nvPr/>
            </p:nvSpPr>
            <p:spPr>
              <a:xfrm>
                <a:off x="7037541" y="2792928"/>
                <a:ext cx="1662584" cy="311814"/>
              </a:xfrm>
              <a:prstGeom prst="roundRect">
                <a:avLst/>
              </a:prstGeom>
              <a:solidFill>
                <a:srgbClr val="2E75B6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ar-SA" sz="800" dirty="0" smtClean="0"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وضع مُخطّط هيكلي مُستدام</a:t>
                </a:r>
                <a:endParaRPr lang="en-US" sz="800" dirty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endParaRPr>
              </a:p>
            </p:txBody>
          </p:sp>
          <p:sp>
            <p:nvSpPr>
              <p:cNvPr id="93" name="Rounded Rectangle 92"/>
              <p:cNvSpPr/>
              <p:nvPr/>
            </p:nvSpPr>
            <p:spPr>
              <a:xfrm>
                <a:off x="7037541" y="3151703"/>
                <a:ext cx="1662584" cy="311814"/>
              </a:xfrm>
              <a:prstGeom prst="roundRect">
                <a:avLst/>
              </a:prstGeom>
              <a:solidFill>
                <a:srgbClr val="2E75B6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ar-SA" sz="800" dirty="0" smtClean="0"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خلق بيئة عمرانيّة آمنة للجميع</a:t>
                </a:r>
                <a:endParaRPr lang="en-US" sz="800" dirty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endParaRPr>
              </a:p>
            </p:txBody>
          </p:sp>
        </p:grpSp>
        <p:cxnSp>
          <p:nvCxnSpPr>
            <p:cNvPr id="94" name="Elbow Connector 93"/>
            <p:cNvCxnSpPr>
              <a:stCxn id="53" idx="2"/>
              <a:endCxn id="83" idx="3"/>
            </p:cNvCxnSpPr>
            <p:nvPr/>
          </p:nvCxnSpPr>
          <p:spPr>
            <a:xfrm rot="16200000" flipH="1">
              <a:off x="3449367" y="1622121"/>
              <a:ext cx="1145944" cy="900831"/>
            </a:xfrm>
            <a:prstGeom prst="bentConnector4">
              <a:avLst>
                <a:gd name="adj1" fmla="val 15150"/>
                <a:gd name="adj2" fmla="val 125377"/>
              </a:avLst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5" name="Elbow Connector 94"/>
            <p:cNvCxnSpPr>
              <a:stCxn id="83" idx="2"/>
              <a:endCxn id="88" idx="3"/>
            </p:cNvCxnSpPr>
            <p:nvPr/>
          </p:nvCxnSpPr>
          <p:spPr>
            <a:xfrm rot="16200000" flipH="1">
              <a:off x="3505090" y="3511075"/>
              <a:ext cx="1034500" cy="900829"/>
            </a:xfrm>
            <a:prstGeom prst="bentConnector4">
              <a:avLst>
                <a:gd name="adj1" fmla="val 11395"/>
                <a:gd name="adj2" fmla="val 125377"/>
              </a:avLst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6" name="Rounded Rectangle 95"/>
            <p:cNvSpPr/>
            <p:nvPr/>
          </p:nvSpPr>
          <p:spPr>
            <a:xfrm>
              <a:off x="521409" y="1846778"/>
              <a:ext cx="1801659" cy="1597462"/>
            </a:xfrm>
            <a:prstGeom prst="roundRect">
              <a:avLst>
                <a:gd name="adj" fmla="val 7827"/>
              </a:avLst>
            </a:prstGeom>
            <a:noFill/>
            <a:ln w="12700">
              <a:solidFill>
                <a:srgbClr val="0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97" name="Rounded Rectangle 96"/>
            <p:cNvSpPr/>
            <p:nvPr/>
          </p:nvSpPr>
          <p:spPr>
            <a:xfrm>
              <a:off x="590946" y="1951440"/>
              <a:ext cx="1662584" cy="311814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8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البيئة العمرانية</a:t>
              </a:r>
              <a:endParaRPr lang="en-US" sz="8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8" name="Rounded Rectangle 97"/>
            <p:cNvSpPr/>
            <p:nvPr/>
          </p:nvSpPr>
          <p:spPr>
            <a:xfrm>
              <a:off x="590946" y="2310215"/>
              <a:ext cx="1662584" cy="311814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8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البيئة الطبيعيّة</a:t>
              </a:r>
              <a:endParaRPr lang="en-US" sz="8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9" name="Rounded Rectangle 98"/>
            <p:cNvSpPr/>
            <p:nvPr/>
          </p:nvSpPr>
          <p:spPr>
            <a:xfrm>
              <a:off x="590946" y="2668990"/>
              <a:ext cx="1662584" cy="311814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8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الاستدامة في الموارد الحاليّة</a:t>
              </a:r>
              <a:endParaRPr lang="en-US" sz="8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100" name="Rounded Rectangle 99"/>
            <p:cNvSpPr/>
            <p:nvPr/>
          </p:nvSpPr>
          <p:spPr>
            <a:xfrm>
              <a:off x="590946" y="3027765"/>
              <a:ext cx="1662584" cy="311814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8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التوازن العمراني والبيئي</a:t>
              </a:r>
              <a:endParaRPr lang="en-US" sz="8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101" name="Rounded Rectangle 100"/>
            <p:cNvSpPr/>
            <p:nvPr/>
          </p:nvSpPr>
          <p:spPr>
            <a:xfrm>
              <a:off x="521409" y="3680009"/>
              <a:ext cx="1801659" cy="1597462"/>
            </a:xfrm>
            <a:prstGeom prst="roundRect">
              <a:avLst>
                <a:gd name="adj" fmla="val 7827"/>
              </a:avLst>
            </a:prstGeom>
            <a:noFill/>
            <a:ln w="12700">
              <a:solidFill>
                <a:srgbClr val="0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102" name="Rounded Rectangle 101"/>
            <p:cNvSpPr/>
            <p:nvPr/>
          </p:nvSpPr>
          <p:spPr>
            <a:xfrm>
              <a:off x="590946" y="3784671"/>
              <a:ext cx="1662584" cy="311814"/>
            </a:xfrm>
            <a:prstGeom prst="roundRect">
              <a:avLst/>
            </a:prstGeom>
            <a:solidFill>
              <a:srgbClr val="548235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8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تحقيق برنامج شامل للتنمية</a:t>
              </a:r>
              <a:endParaRPr lang="en-US" sz="8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103" name="Rounded Rectangle 102"/>
            <p:cNvSpPr/>
            <p:nvPr/>
          </p:nvSpPr>
          <p:spPr>
            <a:xfrm>
              <a:off x="590946" y="4143446"/>
              <a:ext cx="1662584" cy="311814"/>
            </a:xfrm>
            <a:prstGeom prst="roundRect">
              <a:avLst/>
            </a:prstGeom>
            <a:solidFill>
              <a:srgbClr val="548235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8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تحديد استخدام الأراضي طبقًا للأولويات</a:t>
              </a:r>
              <a:endParaRPr lang="en-US" sz="8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104" name="Rounded Rectangle 103"/>
            <p:cNvSpPr/>
            <p:nvPr/>
          </p:nvSpPr>
          <p:spPr>
            <a:xfrm>
              <a:off x="590946" y="4502221"/>
              <a:ext cx="1662584" cy="311814"/>
            </a:xfrm>
            <a:prstGeom prst="roundRect">
              <a:avLst/>
            </a:prstGeom>
            <a:solidFill>
              <a:srgbClr val="548235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8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التوازن بين المدينة وقُراها وبين أحيائها</a:t>
              </a:r>
              <a:endParaRPr lang="en-US" sz="8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105" name="Rounded Rectangle 104"/>
            <p:cNvSpPr/>
            <p:nvPr/>
          </p:nvSpPr>
          <p:spPr>
            <a:xfrm>
              <a:off x="590946" y="4860996"/>
              <a:ext cx="1662584" cy="311814"/>
            </a:xfrm>
            <a:prstGeom prst="roundRect">
              <a:avLst/>
            </a:prstGeom>
            <a:solidFill>
              <a:srgbClr val="548235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8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ربط الأنشطة الانسانيّة مع الطبيعة والبيئة العمرانيّة</a:t>
              </a:r>
              <a:endParaRPr lang="en-US" sz="8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cxnSp>
          <p:nvCxnSpPr>
            <p:cNvPr id="106" name="Elbow Connector 105"/>
            <p:cNvCxnSpPr>
              <a:stCxn id="96" idx="2"/>
              <a:endCxn id="101" idx="3"/>
            </p:cNvCxnSpPr>
            <p:nvPr/>
          </p:nvCxnSpPr>
          <p:spPr>
            <a:xfrm rot="16200000" flipH="1">
              <a:off x="1355403" y="3511075"/>
              <a:ext cx="1034500" cy="900829"/>
            </a:xfrm>
            <a:prstGeom prst="bentConnector4">
              <a:avLst>
                <a:gd name="adj1" fmla="val 11395"/>
                <a:gd name="adj2" fmla="val 125377"/>
              </a:avLst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" name="Elbow Connector 106"/>
            <p:cNvCxnSpPr>
              <a:stCxn id="51" idx="2"/>
              <a:endCxn id="96" idx="3"/>
            </p:cNvCxnSpPr>
            <p:nvPr/>
          </p:nvCxnSpPr>
          <p:spPr>
            <a:xfrm rot="16200000" flipH="1">
              <a:off x="1300296" y="1622737"/>
              <a:ext cx="1145944" cy="899599"/>
            </a:xfrm>
            <a:prstGeom prst="bentConnector4">
              <a:avLst>
                <a:gd name="adj1" fmla="val 15150"/>
                <a:gd name="adj2" fmla="val 125411"/>
              </a:avLst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8" name="Rounded Rectangle 107"/>
            <p:cNvSpPr/>
            <p:nvPr/>
          </p:nvSpPr>
          <p:spPr>
            <a:xfrm>
              <a:off x="521409" y="5562600"/>
              <a:ext cx="8248253" cy="520700"/>
            </a:xfrm>
            <a:prstGeom prst="roundRect">
              <a:avLst>
                <a:gd name="adj" fmla="val 50000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14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تحديد المشاكل في كل قطاع، تقليل المُحدّدات والمشاكل قدر الإمكان، تحقيق الأهداف</a:t>
              </a:r>
              <a:endParaRPr lang="en-US" sz="1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cxnSp>
          <p:nvCxnSpPr>
            <p:cNvPr id="109" name="Elbow Connector 108"/>
            <p:cNvCxnSpPr>
              <a:stCxn id="101" idx="2"/>
              <a:endCxn id="108" idx="0"/>
            </p:cNvCxnSpPr>
            <p:nvPr/>
          </p:nvCxnSpPr>
          <p:spPr>
            <a:xfrm rot="16200000" flipH="1">
              <a:off x="2891323" y="3808386"/>
              <a:ext cx="285129" cy="3223297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0" name="Elbow Connector 109"/>
            <p:cNvCxnSpPr>
              <a:stCxn id="88" idx="2"/>
              <a:endCxn id="108" idx="0"/>
            </p:cNvCxnSpPr>
            <p:nvPr/>
          </p:nvCxnSpPr>
          <p:spPr>
            <a:xfrm rot="16200000" flipH="1">
              <a:off x="3966167" y="4883230"/>
              <a:ext cx="285129" cy="1073610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1" name="Elbow Connector 110"/>
            <p:cNvCxnSpPr>
              <a:stCxn id="77" idx="2"/>
              <a:endCxn id="108" idx="0"/>
            </p:cNvCxnSpPr>
            <p:nvPr/>
          </p:nvCxnSpPr>
          <p:spPr>
            <a:xfrm rot="5400000">
              <a:off x="5028653" y="4870874"/>
              <a:ext cx="308610" cy="1074843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2" name="Elbow Connector 111"/>
            <p:cNvCxnSpPr>
              <a:stCxn id="71" idx="2"/>
              <a:endCxn id="108" idx="0"/>
            </p:cNvCxnSpPr>
            <p:nvPr/>
          </p:nvCxnSpPr>
          <p:spPr>
            <a:xfrm rot="5400000">
              <a:off x="6102880" y="3796647"/>
              <a:ext cx="308610" cy="3223297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3" name="Rounded Rectangle 112"/>
            <p:cNvSpPr/>
            <p:nvPr/>
          </p:nvSpPr>
          <p:spPr>
            <a:xfrm>
              <a:off x="521409" y="6197600"/>
              <a:ext cx="8248253" cy="520700"/>
            </a:xfrm>
            <a:prstGeom prst="roundRect">
              <a:avLst>
                <a:gd name="adj" fmla="val 50000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14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تحقيق بيئة عمرانيّة عادلة اجتماعيًا تُراعي حاجات المرأة ونشاطاتها بشكلٍ أساسي وتجعلها تنتمي للمكان الذي هي فيه نفسيًا وفيزيائيًا</a:t>
              </a:r>
              <a:endParaRPr lang="en-US" sz="1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cxnSp>
          <p:nvCxnSpPr>
            <p:cNvPr id="114" name="Elbow Connector 113"/>
            <p:cNvCxnSpPr>
              <a:stCxn id="108" idx="2"/>
              <a:endCxn id="113" idx="3"/>
            </p:cNvCxnSpPr>
            <p:nvPr/>
          </p:nvCxnSpPr>
          <p:spPr>
            <a:xfrm rot="16200000" flipH="1">
              <a:off x="6520274" y="4208562"/>
              <a:ext cx="374650" cy="4124126"/>
            </a:xfrm>
            <a:prstGeom prst="bentConnector4">
              <a:avLst>
                <a:gd name="adj1" fmla="val 15254"/>
                <a:gd name="adj2" fmla="val 105543"/>
              </a:avLst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1257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rgbClr val="FB93C2">
              <a:alpha val="66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498600" y="2349500"/>
            <a:ext cx="9194800" cy="2159000"/>
            <a:chOff x="1625600" y="1689100"/>
            <a:chExt cx="9194800" cy="2159000"/>
          </a:xfrm>
        </p:grpSpPr>
        <p:sp>
          <p:nvSpPr>
            <p:cNvPr id="10" name="Rounded Rectangle 9"/>
            <p:cNvSpPr/>
            <p:nvPr/>
          </p:nvSpPr>
          <p:spPr>
            <a:xfrm>
              <a:off x="1625600" y="1689100"/>
              <a:ext cx="9194800" cy="2159000"/>
            </a:xfrm>
            <a:prstGeom prst="roundRect">
              <a:avLst/>
            </a:prstGeom>
            <a:solidFill>
              <a:srgbClr val="FB93C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95160" y="2045326"/>
              <a:ext cx="9055685" cy="1446550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 rtl="1"/>
              <a:r>
                <a:rPr lang="ar-SA" sz="88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معلومات أساسيّة</a:t>
              </a:r>
              <a:endParaRPr lang="en-US" sz="8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3325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8934626" y="4549502"/>
            <a:ext cx="2717624" cy="276999"/>
            <a:chOff x="8934626" y="2487539"/>
            <a:chExt cx="2717624" cy="276999"/>
          </a:xfrm>
        </p:grpSpPr>
        <p:sp>
          <p:nvSpPr>
            <p:cNvPr id="50" name="Rectangle 49"/>
            <p:cNvSpPr/>
            <p:nvPr/>
          </p:nvSpPr>
          <p:spPr>
            <a:xfrm>
              <a:off x="8934626" y="2487539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51" name="Rounded Rectangle 50"/>
            <p:cNvSpPr/>
            <p:nvPr/>
          </p:nvSpPr>
          <p:spPr>
            <a:xfrm>
              <a:off x="10947399" y="2495749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55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8934626" y="4894672"/>
            <a:ext cx="2717624" cy="276999"/>
            <a:chOff x="8934626" y="2487539"/>
            <a:chExt cx="2717624" cy="276999"/>
          </a:xfrm>
        </p:grpSpPr>
        <p:sp>
          <p:nvSpPr>
            <p:cNvPr id="53" name="Rectangle 52"/>
            <p:cNvSpPr/>
            <p:nvPr/>
          </p:nvSpPr>
          <p:spPr>
            <a:xfrm>
              <a:off x="8934626" y="2487539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54" name="Rounded Rectangle 53"/>
            <p:cNvSpPr/>
            <p:nvPr/>
          </p:nvSpPr>
          <p:spPr>
            <a:xfrm>
              <a:off x="10947399" y="2495749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55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8934626" y="5239842"/>
            <a:ext cx="2717624" cy="276999"/>
            <a:chOff x="8934626" y="2487539"/>
            <a:chExt cx="2717624" cy="276999"/>
          </a:xfrm>
        </p:grpSpPr>
        <p:sp>
          <p:nvSpPr>
            <p:cNvPr id="56" name="Rectangle 55"/>
            <p:cNvSpPr/>
            <p:nvPr/>
          </p:nvSpPr>
          <p:spPr>
            <a:xfrm>
              <a:off x="8934626" y="2487539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57" name="Rounded Rectangle 56"/>
            <p:cNvSpPr/>
            <p:nvPr/>
          </p:nvSpPr>
          <p:spPr>
            <a:xfrm>
              <a:off x="10947399" y="2495749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55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8934626" y="5585012"/>
            <a:ext cx="2717624" cy="276999"/>
            <a:chOff x="8934626" y="2487539"/>
            <a:chExt cx="2717624" cy="276999"/>
          </a:xfrm>
        </p:grpSpPr>
        <p:sp>
          <p:nvSpPr>
            <p:cNvPr id="60" name="Rectangle 59"/>
            <p:cNvSpPr/>
            <p:nvPr/>
          </p:nvSpPr>
          <p:spPr>
            <a:xfrm>
              <a:off x="8934626" y="2487539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10947399" y="2495749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55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8934626" y="5930183"/>
            <a:ext cx="2717624" cy="276999"/>
            <a:chOff x="8934626" y="2487539"/>
            <a:chExt cx="2717624" cy="276999"/>
          </a:xfrm>
        </p:grpSpPr>
        <p:sp>
          <p:nvSpPr>
            <p:cNvPr id="63" name="Rectangle 62"/>
            <p:cNvSpPr/>
            <p:nvPr/>
          </p:nvSpPr>
          <p:spPr>
            <a:xfrm>
              <a:off x="8934626" y="2487539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64" name="Rounded Rectangle 63"/>
            <p:cNvSpPr/>
            <p:nvPr/>
          </p:nvSpPr>
          <p:spPr>
            <a:xfrm>
              <a:off x="10947399" y="2495749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55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معلومات أساسيّة عن أريحا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299"/>
            <a:ext cx="12192000" cy="51334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5827" y="584669"/>
            <a:ext cx="12060347" cy="436605"/>
            <a:chOff x="21391" y="584669"/>
            <a:chExt cx="12060347" cy="436605"/>
          </a:xfrm>
        </p:grpSpPr>
        <p:sp>
          <p:nvSpPr>
            <p:cNvPr id="6" name="Rounded Rectangle 5"/>
            <p:cNvSpPr/>
            <p:nvPr/>
          </p:nvSpPr>
          <p:spPr>
            <a:xfrm>
              <a:off x="2446064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تخطيطيًا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870737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ديموغرافيًا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295410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طبيعيًا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9720082" y="584669"/>
              <a:ext cx="2361656" cy="436605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tx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مكانيًا</a:t>
              </a:r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1391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سياسيًا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15" name="Rounded Rectangle 14"/>
          <p:cNvSpPr/>
          <p:nvPr/>
        </p:nvSpPr>
        <p:spPr>
          <a:xfrm>
            <a:off x="8934625" y="1828800"/>
            <a:ext cx="2880574" cy="4495800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8934626" y="2133312"/>
            <a:ext cx="2717624" cy="276999"/>
            <a:chOff x="8934626" y="2133312"/>
            <a:chExt cx="2717624" cy="276999"/>
          </a:xfrm>
        </p:grpSpPr>
        <p:sp>
          <p:nvSpPr>
            <p:cNvPr id="29" name="Rectangle 28"/>
            <p:cNvSpPr/>
            <p:nvPr/>
          </p:nvSpPr>
          <p:spPr>
            <a:xfrm>
              <a:off x="8934626" y="2133312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الضفة الغربيّة وغزّة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10947399" y="2141522"/>
              <a:ext cx="704851" cy="260579"/>
            </a:xfrm>
            <a:prstGeom prst="roundRect">
              <a:avLst>
                <a:gd name="adj" fmla="val 0"/>
              </a:avLst>
            </a:prstGeom>
            <a:solidFill>
              <a:srgbClr val="EBC4F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70" name="Rectangle 69"/>
          <p:cNvSpPr/>
          <p:nvPr/>
        </p:nvSpPr>
        <p:spPr>
          <a:xfrm>
            <a:off x="8934624" y="1303948"/>
            <a:ext cx="2880576" cy="523220"/>
          </a:xfrm>
          <a:prstGeom prst="rect">
            <a:avLst/>
          </a:prstGeom>
          <a:solidFill>
            <a:srgbClr val="FFFF00"/>
          </a:solidFill>
          <a:ln w="19050">
            <a:solidFill>
              <a:srgbClr val="000000"/>
            </a:solidFill>
          </a:ln>
          <a:effectLst/>
        </p:spPr>
        <p:txBody>
          <a:bodyPr wrap="square" anchor="b">
            <a:spAutoFit/>
          </a:bodyPr>
          <a:lstStyle/>
          <a:p>
            <a:pPr algn="ctr" rtl="1"/>
            <a:r>
              <a:rPr lang="ar-SA" sz="1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موقع منطقة الدراسة بالنسبة للضفة الغربيّة</a:t>
            </a:r>
            <a:endParaRPr lang="en-US" sz="14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8934626" y="2478482"/>
            <a:ext cx="2717624" cy="276999"/>
            <a:chOff x="8934626" y="2487539"/>
            <a:chExt cx="2717624" cy="276999"/>
          </a:xfrm>
        </p:grpSpPr>
        <p:sp>
          <p:nvSpPr>
            <p:cNvPr id="31" name="Rectangle 30"/>
            <p:cNvSpPr/>
            <p:nvPr/>
          </p:nvSpPr>
          <p:spPr>
            <a:xfrm>
              <a:off x="8934626" y="2487539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مُحافظة أريحا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10947399" y="2495749"/>
              <a:ext cx="704851" cy="260579"/>
            </a:xfrm>
            <a:prstGeom prst="roundRect">
              <a:avLst>
                <a:gd name="adj" fmla="val 0"/>
              </a:avLst>
            </a:prstGeom>
            <a:solidFill>
              <a:srgbClr val="C1FDC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934626" y="2823652"/>
            <a:ext cx="2717624" cy="276999"/>
            <a:chOff x="8934626" y="2487539"/>
            <a:chExt cx="2717624" cy="276999"/>
          </a:xfrm>
        </p:grpSpPr>
        <p:sp>
          <p:nvSpPr>
            <p:cNvPr id="35" name="Rectangle 34"/>
            <p:cNvSpPr/>
            <p:nvPr/>
          </p:nvSpPr>
          <p:spPr>
            <a:xfrm>
              <a:off x="8934626" y="2487539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مدينة أريحا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10947399" y="2495749"/>
              <a:ext cx="704851" cy="260579"/>
            </a:xfrm>
            <a:prstGeom prst="roundRect">
              <a:avLst>
                <a:gd name="adj" fmla="val 0"/>
              </a:avLst>
            </a:prstGeom>
            <a:solidFill>
              <a:srgbClr val="FA03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622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8934626" y="2478482"/>
            <a:ext cx="2717624" cy="276999"/>
            <a:chOff x="8934626" y="2487539"/>
            <a:chExt cx="2717624" cy="276999"/>
          </a:xfrm>
        </p:grpSpPr>
        <p:sp>
          <p:nvSpPr>
            <p:cNvPr id="31" name="Rectangle 30"/>
            <p:cNvSpPr/>
            <p:nvPr/>
          </p:nvSpPr>
          <p:spPr>
            <a:xfrm>
              <a:off x="8934626" y="2487539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10947399" y="2495749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55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934626" y="2823652"/>
            <a:ext cx="2717624" cy="276999"/>
            <a:chOff x="8934626" y="2487539"/>
            <a:chExt cx="2717624" cy="276999"/>
          </a:xfrm>
        </p:grpSpPr>
        <p:sp>
          <p:nvSpPr>
            <p:cNvPr id="35" name="Rectangle 34"/>
            <p:cNvSpPr/>
            <p:nvPr/>
          </p:nvSpPr>
          <p:spPr>
            <a:xfrm>
              <a:off x="8934626" y="2487539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10947399" y="2495749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55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8934626" y="3168822"/>
            <a:ext cx="2717624" cy="276999"/>
            <a:chOff x="8934626" y="2487539"/>
            <a:chExt cx="2717624" cy="276999"/>
          </a:xfrm>
        </p:grpSpPr>
        <p:sp>
          <p:nvSpPr>
            <p:cNvPr id="38" name="Rectangle 37"/>
            <p:cNvSpPr/>
            <p:nvPr/>
          </p:nvSpPr>
          <p:spPr>
            <a:xfrm>
              <a:off x="8934626" y="2487539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10947399" y="2495749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55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8934626" y="3513992"/>
            <a:ext cx="2717624" cy="276999"/>
            <a:chOff x="8934626" y="2487539"/>
            <a:chExt cx="2717624" cy="276999"/>
          </a:xfrm>
        </p:grpSpPr>
        <p:sp>
          <p:nvSpPr>
            <p:cNvPr id="41" name="Rectangle 40"/>
            <p:cNvSpPr/>
            <p:nvPr/>
          </p:nvSpPr>
          <p:spPr>
            <a:xfrm>
              <a:off x="8934626" y="2487539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10947399" y="2495749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55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8934626" y="3859162"/>
            <a:ext cx="2717624" cy="276999"/>
            <a:chOff x="8934626" y="2487539"/>
            <a:chExt cx="2717624" cy="276999"/>
          </a:xfrm>
        </p:grpSpPr>
        <p:sp>
          <p:nvSpPr>
            <p:cNvPr id="44" name="Rectangle 43"/>
            <p:cNvSpPr/>
            <p:nvPr/>
          </p:nvSpPr>
          <p:spPr>
            <a:xfrm>
              <a:off x="8934626" y="2487539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45" name="Rounded Rectangle 44"/>
            <p:cNvSpPr/>
            <p:nvPr/>
          </p:nvSpPr>
          <p:spPr>
            <a:xfrm>
              <a:off x="10947399" y="2495749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55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8934626" y="4204332"/>
            <a:ext cx="2717624" cy="276999"/>
            <a:chOff x="8934626" y="2487539"/>
            <a:chExt cx="2717624" cy="276999"/>
          </a:xfrm>
        </p:grpSpPr>
        <p:sp>
          <p:nvSpPr>
            <p:cNvPr id="47" name="Rectangle 46"/>
            <p:cNvSpPr/>
            <p:nvPr/>
          </p:nvSpPr>
          <p:spPr>
            <a:xfrm>
              <a:off x="8934626" y="2487539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10947399" y="2495749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55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8934626" y="4549502"/>
            <a:ext cx="2717624" cy="276999"/>
            <a:chOff x="8934626" y="2487539"/>
            <a:chExt cx="2717624" cy="276999"/>
          </a:xfrm>
        </p:grpSpPr>
        <p:sp>
          <p:nvSpPr>
            <p:cNvPr id="50" name="Rectangle 49"/>
            <p:cNvSpPr/>
            <p:nvPr/>
          </p:nvSpPr>
          <p:spPr>
            <a:xfrm>
              <a:off x="8934626" y="2487539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51" name="Rounded Rectangle 50"/>
            <p:cNvSpPr/>
            <p:nvPr/>
          </p:nvSpPr>
          <p:spPr>
            <a:xfrm>
              <a:off x="10947399" y="2495749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55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8934626" y="4894672"/>
            <a:ext cx="2717624" cy="276999"/>
            <a:chOff x="8934626" y="2487539"/>
            <a:chExt cx="2717624" cy="276999"/>
          </a:xfrm>
        </p:grpSpPr>
        <p:sp>
          <p:nvSpPr>
            <p:cNvPr id="53" name="Rectangle 52"/>
            <p:cNvSpPr/>
            <p:nvPr/>
          </p:nvSpPr>
          <p:spPr>
            <a:xfrm>
              <a:off x="8934626" y="2487539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54" name="Rounded Rectangle 53"/>
            <p:cNvSpPr/>
            <p:nvPr/>
          </p:nvSpPr>
          <p:spPr>
            <a:xfrm>
              <a:off x="10947399" y="2495749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55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8934626" y="5239842"/>
            <a:ext cx="2717624" cy="276999"/>
            <a:chOff x="8934626" y="2487539"/>
            <a:chExt cx="2717624" cy="276999"/>
          </a:xfrm>
        </p:grpSpPr>
        <p:sp>
          <p:nvSpPr>
            <p:cNvPr id="56" name="Rectangle 55"/>
            <p:cNvSpPr/>
            <p:nvPr/>
          </p:nvSpPr>
          <p:spPr>
            <a:xfrm>
              <a:off x="8934626" y="2487539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57" name="Rounded Rectangle 56"/>
            <p:cNvSpPr/>
            <p:nvPr/>
          </p:nvSpPr>
          <p:spPr>
            <a:xfrm>
              <a:off x="10947399" y="2495749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55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8934626" y="5585012"/>
            <a:ext cx="2717624" cy="276999"/>
            <a:chOff x="8934626" y="2487539"/>
            <a:chExt cx="2717624" cy="276999"/>
          </a:xfrm>
        </p:grpSpPr>
        <p:sp>
          <p:nvSpPr>
            <p:cNvPr id="60" name="Rectangle 59"/>
            <p:cNvSpPr/>
            <p:nvPr/>
          </p:nvSpPr>
          <p:spPr>
            <a:xfrm>
              <a:off x="8934626" y="2487539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10947399" y="2495749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55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8934626" y="5930183"/>
            <a:ext cx="2717624" cy="276999"/>
            <a:chOff x="8934626" y="2487539"/>
            <a:chExt cx="2717624" cy="276999"/>
          </a:xfrm>
        </p:grpSpPr>
        <p:sp>
          <p:nvSpPr>
            <p:cNvPr id="63" name="Rectangle 62"/>
            <p:cNvSpPr/>
            <p:nvPr/>
          </p:nvSpPr>
          <p:spPr>
            <a:xfrm>
              <a:off x="8934626" y="2487539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64" name="Rounded Rectangle 63"/>
            <p:cNvSpPr/>
            <p:nvPr/>
          </p:nvSpPr>
          <p:spPr>
            <a:xfrm>
              <a:off x="10947399" y="2495749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55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معلومات أساسيّة عن أريحا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299"/>
            <a:ext cx="12192000" cy="51334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5827" y="584669"/>
            <a:ext cx="12060347" cy="436605"/>
            <a:chOff x="21391" y="584669"/>
            <a:chExt cx="12060347" cy="436605"/>
          </a:xfrm>
        </p:grpSpPr>
        <p:sp>
          <p:nvSpPr>
            <p:cNvPr id="6" name="Rounded Rectangle 5"/>
            <p:cNvSpPr/>
            <p:nvPr/>
          </p:nvSpPr>
          <p:spPr>
            <a:xfrm>
              <a:off x="2446064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تخطيطيًا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870737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ديموغرافيًا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295410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طبيعيًا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9720082" y="584669"/>
              <a:ext cx="2361656" cy="436605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tx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مكانيًا</a:t>
              </a:r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1391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سياسيًا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15" name="Rounded Rectangle 14"/>
          <p:cNvSpPr/>
          <p:nvPr/>
        </p:nvSpPr>
        <p:spPr>
          <a:xfrm>
            <a:off x="8934625" y="1828800"/>
            <a:ext cx="2880574" cy="4495800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8934626" y="2133312"/>
            <a:ext cx="2717624" cy="276999"/>
            <a:chOff x="8934626" y="2133312"/>
            <a:chExt cx="2717624" cy="276999"/>
          </a:xfrm>
        </p:grpSpPr>
        <p:sp>
          <p:nvSpPr>
            <p:cNvPr id="29" name="Rectangle 28"/>
            <p:cNvSpPr/>
            <p:nvPr/>
          </p:nvSpPr>
          <p:spPr>
            <a:xfrm>
              <a:off x="8934626" y="2133312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10947399" y="2141522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55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516493" y="5033171"/>
            <a:ext cx="1460324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rtl="1"/>
            <a:r>
              <a:rPr lang="ar-SA" sz="12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مُخيّم عقبة الجبر</a:t>
            </a:r>
            <a:endParaRPr lang="en-US" sz="12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769940" y="1463520"/>
            <a:ext cx="1549777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rtl="1"/>
            <a:r>
              <a:rPr lang="ar-SA" sz="12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مُخيّم عين السلطان</a:t>
            </a:r>
            <a:endParaRPr lang="en-US" sz="12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8934624" y="1519391"/>
            <a:ext cx="2880576" cy="307777"/>
          </a:xfrm>
          <a:prstGeom prst="rect">
            <a:avLst/>
          </a:prstGeom>
          <a:solidFill>
            <a:srgbClr val="FFFF00"/>
          </a:solidFill>
          <a:ln w="19050">
            <a:solidFill>
              <a:srgbClr val="000000"/>
            </a:solidFill>
          </a:ln>
          <a:effectLst/>
        </p:spPr>
        <p:txBody>
          <a:bodyPr wrap="square" anchor="b">
            <a:spAutoFit/>
          </a:bodyPr>
          <a:lstStyle/>
          <a:p>
            <a:pPr algn="ctr" rtl="1"/>
            <a:r>
              <a:rPr lang="ar-SA" sz="1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حدود منطقة الدراسة</a:t>
            </a:r>
            <a:endParaRPr lang="en-US" sz="14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66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معلومات أساسيّة عن أريحا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299"/>
            <a:ext cx="12192000" cy="51334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5827" y="584669"/>
            <a:ext cx="12060347" cy="436605"/>
            <a:chOff x="21391" y="584669"/>
            <a:chExt cx="12060347" cy="436605"/>
          </a:xfrm>
        </p:grpSpPr>
        <p:sp>
          <p:nvSpPr>
            <p:cNvPr id="6" name="Rounded Rectangle 5"/>
            <p:cNvSpPr/>
            <p:nvPr/>
          </p:nvSpPr>
          <p:spPr>
            <a:xfrm>
              <a:off x="2446064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تخطيطيًا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870737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ديموغرافيًا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295410" y="584669"/>
              <a:ext cx="2361656" cy="436605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tx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طبيعيًا</a:t>
              </a:r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9720082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مكانيًا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1391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سياسيًا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15" name="Rounded Rectangle 14"/>
          <p:cNvSpPr/>
          <p:nvPr/>
        </p:nvSpPr>
        <p:spPr>
          <a:xfrm>
            <a:off x="8934625" y="1828800"/>
            <a:ext cx="2880574" cy="4495800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8934626" y="2133312"/>
            <a:ext cx="2717624" cy="276999"/>
            <a:chOff x="8934626" y="2133312"/>
            <a:chExt cx="2717624" cy="276999"/>
          </a:xfrm>
        </p:grpSpPr>
        <p:sp>
          <p:nvSpPr>
            <p:cNvPr id="29" name="Rectangle 28"/>
            <p:cNvSpPr/>
            <p:nvPr/>
          </p:nvSpPr>
          <p:spPr>
            <a:xfrm>
              <a:off x="8934626" y="2133312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10947399" y="2141522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55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8934626" y="2478482"/>
            <a:ext cx="2012774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rtl="1"/>
            <a:r>
              <a:rPr lang="en-US" sz="1200" dirty="0" smtClean="0">
                <a:latin typeface="Arial Black" panose="020B0A04020102020204" pitchFamily="34" charset="0"/>
                <a:ea typeface="GE SS Two Medium" panose="020A0503020102020204" pitchFamily="18" charset="-78"/>
                <a:cs typeface="GE SS Two Medium" panose="020A0503020102020204" pitchFamily="18" charset="-78"/>
              </a:rPr>
              <a:t>-428 - -350</a:t>
            </a:r>
            <a:endParaRPr lang="en-US" sz="1200" dirty="0">
              <a:latin typeface="Arial Black" panose="020B0A04020102020204" pitchFamily="34" charset="0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10947399" y="2486692"/>
            <a:ext cx="704851" cy="260579"/>
          </a:xfrm>
          <a:prstGeom prst="roundRect">
            <a:avLst>
              <a:gd name="adj" fmla="val 0"/>
            </a:avLst>
          </a:prstGeom>
          <a:solidFill>
            <a:srgbClr val="709859"/>
          </a:solidFill>
          <a:ln w="28575">
            <a:solidFill>
              <a:srgbClr val="0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Arial Black" panose="020B0A04020102020204" pitchFamily="34" charset="0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934626" y="2823652"/>
            <a:ext cx="2012774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rtl="1"/>
            <a:r>
              <a:rPr lang="en-US" sz="1200" dirty="0" smtClean="0">
                <a:latin typeface="Arial Black" panose="020B0A04020102020204" pitchFamily="34" charset="0"/>
                <a:ea typeface="GE SS Two Medium" panose="020A0503020102020204" pitchFamily="18" charset="-78"/>
                <a:cs typeface="GE SS Two Medium" panose="020A0503020102020204" pitchFamily="18" charset="-78"/>
              </a:rPr>
              <a:t>-350 </a:t>
            </a:r>
            <a:r>
              <a:rPr lang="en-US" sz="1200" dirty="0">
                <a:latin typeface="Arial Black" panose="020B0A04020102020204" pitchFamily="34" charset="0"/>
                <a:ea typeface="GE SS Two Medium" panose="020A0503020102020204" pitchFamily="18" charset="-78"/>
                <a:cs typeface="GE SS Two Medium" panose="020A0503020102020204" pitchFamily="18" charset="-78"/>
              </a:rPr>
              <a:t>- </a:t>
            </a:r>
            <a:r>
              <a:rPr lang="en-US" sz="1200" dirty="0" smtClean="0">
                <a:latin typeface="Arial Black" panose="020B0A04020102020204" pitchFamily="34" charset="0"/>
                <a:ea typeface="GE SS Two Medium" panose="020A0503020102020204" pitchFamily="18" charset="-78"/>
                <a:cs typeface="GE SS Two Medium" panose="020A0503020102020204" pitchFamily="18" charset="-78"/>
              </a:rPr>
              <a:t>-273</a:t>
            </a:r>
            <a:endParaRPr lang="en-US" sz="1200" dirty="0">
              <a:latin typeface="Arial Black" panose="020B0A04020102020204" pitchFamily="34" charset="0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10947399" y="2831862"/>
            <a:ext cx="704851" cy="260579"/>
          </a:xfrm>
          <a:prstGeom prst="roundRect">
            <a:avLst>
              <a:gd name="adj" fmla="val 0"/>
            </a:avLst>
          </a:prstGeom>
          <a:solidFill>
            <a:srgbClr val="B0C47C"/>
          </a:solidFill>
          <a:ln w="28575">
            <a:solidFill>
              <a:srgbClr val="0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Arial Black" panose="020B0A04020102020204" pitchFamily="34" charset="0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8934626" y="3168822"/>
            <a:ext cx="2012774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rtl="1"/>
            <a:r>
              <a:rPr lang="en-US" sz="1200" dirty="0" smtClean="0">
                <a:latin typeface="Arial Black" panose="020B0A04020102020204" pitchFamily="34" charset="0"/>
                <a:ea typeface="GE SS Two Medium" panose="020A0503020102020204" pitchFamily="18" charset="-78"/>
                <a:cs typeface="GE SS Two Medium" panose="020A0503020102020204" pitchFamily="18" charset="-78"/>
              </a:rPr>
              <a:t>-273 </a:t>
            </a:r>
            <a:r>
              <a:rPr lang="en-US" sz="1200" dirty="0">
                <a:latin typeface="Arial Black" panose="020B0A04020102020204" pitchFamily="34" charset="0"/>
                <a:ea typeface="GE SS Two Medium" panose="020A0503020102020204" pitchFamily="18" charset="-78"/>
                <a:cs typeface="GE SS Two Medium" panose="020A0503020102020204" pitchFamily="18" charset="-78"/>
              </a:rPr>
              <a:t>- </a:t>
            </a:r>
            <a:r>
              <a:rPr lang="en-US" sz="1200" dirty="0" smtClean="0">
                <a:latin typeface="Arial Black" panose="020B0A04020102020204" pitchFamily="34" charset="0"/>
                <a:ea typeface="GE SS Two Medium" panose="020A0503020102020204" pitchFamily="18" charset="-78"/>
                <a:cs typeface="GE SS Two Medium" panose="020A0503020102020204" pitchFamily="18" charset="-78"/>
              </a:rPr>
              <a:t>-195</a:t>
            </a:r>
            <a:endParaRPr lang="en-US" sz="1200" dirty="0">
              <a:latin typeface="Arial Black" panose="020B0A04020102020204" pitchFamily="34" charset="0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10947399" y="3177032"/>
            <a:ext cx="704851" cy="260579"/>
          </a:xfrm>
          <a:prstGeom prst="roundRect">
            <a:avLst>
              <a:gd name="adj" fmla="val 0"/>
            </a:avLst>
          </a:prstGeom>
          <a:solidFill>
            <a:srgbClr val="F2EFA2"/>
          </a:solidFill>
          <a:ln w="28575">
            <a:solidFill>
              <a:srgbClr val="0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Arial Black" panose="020B0A04020102020204" pitchFamily="34" charset="0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934626" y="3513992"/>
            <a:ext cx="2012774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rtl="1"/>
            <a:r>
              <a:rPr lang="en-US" sz="1200" dirty="0" smtClean="0">
                <a:latin typeface="Arial Black" panose="020B0A04020102020204" pitchFamily="34" charset="0"/>
                <a:ea typeface="GE SS Two Medium" panose="020A0503020102020204" pitchFamily="18" charset="-78"/>
                <a:cs typeface="GE SS Two Medium" panose="020A0503020102020204" pitchFamily="18" charset="-78"/>
              </a:rPr>
              <a:t>-195 </a:t>
            </a:r>
            <a:r>
              <a:rPr lang="en-US" sz="1200" dirty="0">
                <a:latin typeface="Arial Black" panose="020B0A04020102020204" pitchFamily="34" charset="0"/>
                <a:ea typeface="GE SS Two Medium" panose="020A0503020102020204" pitchFamily="18" charset="-78"/>
                <a:cs typeface="GE SS Two Medium" panose="020A0503020102020204" pitchFamily="18" charset="-78"/>
              </a:rPr>
              <a:t>- </a:t>
            </a:r>
            <a:r>
              <a:rPr lang="en-US" sz="1200" dirty="0" smtClean="0">
                <a:latin typeface="Arial Black" panose="020B0A04020102020204" pitchFamily="34" charset="0"/>
                <a:ea typeface="GE SS Two Medium" panose="020A0503020102020204" pitchFamily="18" charset="-78"/>
                <a:cs typeface="GE SS Two Medium" panose="020A0503020102020204" pitchFamily="18" charset="-78"/>
              </a:rPr>
              <a:t>-118</a:t>
            </a:r>
            <a:endParaRPr lang="en-US" sz="1200" dirty="0">
              <a:latin typeface="Arial Black" panose="020B0A04020102020204" pitchFamily="34" charset="0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10947399" y="3522202"/>
            <a:ext cx="704851" cy="260579"/>
          </a:xfrm>
          <a:prstGeom prst="roundRect">
            <a:avLst>
              <a:gd name="adj" fmla="val 0"/>
            </a:avLst>
          </a:prstGeom>
          <a:solidFill>
            <a:srgbClr val="F2E096"/>
          </a:solidFill>
          <a:ln w="28575">
            <a:solidFill>
              <a:srgbClr val="0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Arial Black" panose="020B0A04020102020204" pitchFamily="34" charset="0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8934624" y="1519391"/>
            <a:ext cx="2880576" cy="307777"/>
          </a:xfrm>
          <a:prstGeom prst="rect">
            <a:avLst/>
          </a:prstGeom>
          <a:solidFill>
            <a:srgbClr val="FFFF00"/>
          </a:solidFill>
          <a:ln w="19050">
            <a:solidFill>
              <a:srgbClr val="000000"/>
            </a:solidFill>
          </a:ln>
          <a:effectLst/>
        </p:spPr>
        <p:txBody>
          <a:bodyPr wrap="square" anchor="b">
            <a:spAutoFit/>
          </a:bodyPr>
          <a:lstStyle/>
          <a:p>
            <a:pPr algn="ctr" rtl="1"/>
            <a:r>
              <a:rPr lang="ar-SA" sz="1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طوبوغرافيّة المنطقة</a:t>
            </a:r>
            <a:endParaRPr lang="en-US" sz="14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44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معلومات أساسيّة عن أريحا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299"/>
            <a:ext cx="12192000" cy="51334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5827" y="584669"/>
            <a:ext cx="12060347" cy="436605"/>
            <a:chOff x="21391" y="584669"/>
            <a:chExt cx="12060347" cy="436605"/>
          </a:xfrm>
        </p:grpSpPr>
        <p:sp>
          <p:nvSpPr>
            <p:cNvPr id="6" name="Rounded Rectangle 5"/>
            <p:cNvSpPr/>
            <p:nvPr/>
          </p:nvSpPr>
          <p:spPr>
            <a:xfrm>
              <a:off x="2446064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تخطيطيًا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870737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ديموغرافيًا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295410" y="584669"/>
              <a:ext cx="2361656" cy="436605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tx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طبيعيًا</a:t>
              </a:r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9720082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مكانيًا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1391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سياسيًا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15" name="Rounded Rectangle 14"/>
          <p:cNvSpPr/>
          <p:nvPr/>
        </p:nvSpPr>
        <p:spPr>
          <a:xfrm>
            <a:off x="8934625" y="1828800"/>
            <a:ext cx="2880574" cy="4495800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8934626" y="2133312"/>
            <a:ext cx="2717624" cy="276999"/>
            <a:chOff x="8934626" y="2133312"/>
            <a:chExt cx="2717624" cy="276999"/>
          </a:xfrm>
        </p:grpSpPr>
        <p:sp>
          <p:nvSpPr>
            <p:cNvPr id="29" name="Rectangle 28"/>
            <p:cNvSpPr/>
            <p:nvPr/>
          </p:nvSpPr>
          <p:spPr>
            <a:xfrm>
              <a:off x="8934626" y="2133312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10947399" y="2141522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55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8934626" y="2478482"/>
            <a:ext cx="2717624" cy="276999"/>
            <a:chOff x="8934626" y="2487539"/>
            <a:chExt cx="2717624" cy="276999"/>
          </a:xfrm>
        </p:grpSpPr>
        <p:sp>
          <p:nvSpPr>
            <p:cNvPr id="31" name="Rectangle 30"/>
            <p:cNvSpPr/>
            <p:nvPr/>
          </p:nvSpPr>
          <p:spPr>
            <a:xfrm>
              <a:off x="8934626" y="2487539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Arial Black" panose="020B0A04020102020204" pitchFamily="34" charset="0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مناطق التنوّع الحيوي</a:t>
              </a:r>
              <a:endParaRPr lang="en-US" sz="1200" dirty="0">
                <a:latin typeface="Arial Black" panose="020B0A04020102020204" pitchFamily="34" charset="0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10947399" y="2495749"/>
              <a:ext cx="704851" cy="260579"/>
            </a:xfrm>
            <a:prstGeom prst="roundRect">
              <a:avLst>
                <a:gd name="adj" fmla="val 0"/>
              </a:avLst>
            </a:prstGeom>
            <a:solidFill>
              <a:srgbClr val="74B273"/>
            </a:solidFill>
            <a:ln w="28575">
              <a:solidFill>
                <a:srgbClr val="00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Arial Black" panose="020B0A04020102020204" pitchFamily="34" charset="0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70" name="Rectangle 69"/>
          <p:cNvSpPr/>
          <p:nvPr/>
        </p:nvSpPr>
        <p:spPr>
          <a:xfrm>
            <a:off x="8934624" y="1519391"/>
            <a:ext cx="2880576" cy="307777"/>
          </a:xfrm>
          <a:prstGeom prst="rect">
            <a:avLst/>
          </a:prstGeom>
          <a:solidFill>
            <a:srgbClr val="FFFF00"/>
          </a:solidFill>
          <a:ln w="19050">
            <a:solidFill>
              <a:srgbClr val="000000"/>
            </a:solidFill>
          </a:ln>
          <a:effectLst/>
        </p:spPr>
        <p:txBody>
          <a:bodyPr wrap="square" anchor="b">
            <a:spAutoFit/>
          </a:bodyPr>
          <a:lstStyle/>
          <a:p>
            <a:pPr algn="ctr" rtl="1"/>
            <a:r>
              <a:rPr lang="ar-SA" sz="1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الموارد الطبيعيّة</a:t>
            </a:r>
            <a:endParaRPr lang="en-US" sz="14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8934626" y="2823652"/>
            <a:ext cx="2717624" cy="276999"/>
            <a:chOff x="8934626" y="2487539"/>
            <a:chExt cx="2717624" cy="276999"/>
          </a:xfrm>
        </p:grpSpPr>
        <p:sp>
          <p:nvSpPr>
            <p:cNvPr id="28" name="Rectangle 27"/>
            <p:cNvSpPr/>
            <p:nvPr/>
          </p:nvSpPr>
          <p:spPr>
            <a:xfrm>
              <a:off x="8934626" y="2487539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Arial Black" panose="020B0A04020102020204" pitchFamily="34" charset="0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وديان</a:t>
              </a:r>
              <a:endParaRPr lang="en-US" sz="1200" dirty="0">
                <a:latin typeface="Arial Black" panose="020B0A04020102020204" pitchFamily="34" charset="0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10947399" y="2495749"/>
              <a:ext cx="704851" cy="260579"/>
            </a:xfrm>
            <a:prstGeom prst="roundRect">
              <a:avLst>
                <a:gd name="adj" fmla="val 0"/>
              </a:avLst>
            </a:prstGeom>
            <a:solidFill>
              <a:srgbClr val="01C6FF"/>
            </a:solidFill>
            <a:ln w="28575"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Arial Black" panose="020B0A04020102020204" pitchFamily="34" charset="0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280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معلومات أساسيّة عن أريحا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299"/>
            <a:ext cx="12192000" cy="51334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5827" y="584669"/>
            <a:ext cx="12060347" cy="436605"/>
            <a:chOff x="21391" y="584669"/>
            <a:chExt cx="12060347" cy="436605"/>
          </a:xfrm>
        </p:grpSpPr>
        <p:sp>
          <p:nvSpPr>
            <p:cNvPr id="6" name="Rounded Rectangle 5"/>
            <p:cNvSpPr/>
            <p:nvPr/>
          </p:nvSpPr>
          <p:spPr>
            <a:xfrm>
              <a:off x="2446064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تخطيطيًا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870737" y="584669"/>
              <a:ext cx="2361656" cy="436605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tx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ديموغرافيًا</a:t>
              </a:r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295410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طبيعيًا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9720082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مكانيًا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1391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سياسيًا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15" name="Rounded Rectangle 14"/>
          <p:cNvSpPr/>
          <p:nvPr/>
        </p:nvSpPr>
        <p:spPr>
          <a:xfrm>
            <a:off x="8934625" y="1828800"/>
            <a:ext cx="2880574" cy="4495800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8934626" y="2133312"/>
            <a:ext cx="2717624" cy="276999"/>
            <a:chOff x="8934626" y="2133312"/>
            <a:chExt cx="2717624" cy="276999"/>
          </a:xfrm>
        </p:grpSpPr>
        <p:sp>
          <p:nvSpPr>
            <p:cNvPr id="29" name="Rectangle 28"/>
            <p:cNvSpPr/>
            <p:nvPr/>
          </p:nvSpPr>
          <p:spPr>
            <a:xfrm>
              <a:off x="8934626" y="2133312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10947399" y="2141522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55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8934626" y="2478482"/>
            <a:ext cx="2717624" cy="276999"/>
            <a:chOff x="8934626" y="2487539"/>
            <a:chExt cx="2717624" cy="276999"/>
          </a:xfrm>
        </p:grpSpPr>
        <p:sp>
          <p:nvSpPr>
            <p:cNvPr id="31" name="Rectangle 30"/>
            <p:cNvSpPr/>
            <p:nvPr/>
          </p:nvSpPr>
          <p:spPr>
            <a:xfrm>
              <a:off x="8934626" y="2487539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المنطقة المبنيّة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10947399" y="2495749"/>
              <a:ext cx="704851" cy="260579"/>
            </a:xfrm>
            <a:prstGeom prst="roundRect">
              <a:avLst>
                <a:gd name="adj" fmla="val 0"/>
              </a:avLst>
            </a:prstGeom>
            <a:solidFill>
              <a:srgbClr val="ECCEF2"/>
            </a:solidFill>
            <a:ln w="28575">
              <a:solidFill>
                <a:srgbClr val="00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70" name="Rectangle 69"/>
          <p:cNvSpPr/>
          <p:nvPr/>
        </p:nvSpPr>
        <p:spPr>
          <a:xfrm>
            <a:off x="8934624" y="1519391"/>
            <a:ext cx="2880576" cy="307777"/>
          </a:xfrm>
          <a:prstGeom prst="rect">
            <a:avLst/>
          </a:prstGeom>
          <a:solidFill>
            <a:srgbClr val="FFFF00"/>
          </a:solidFill>
          <a:ln w="19050">
            <a:solidFill>
              <a:srgbClr val="000000"/>
            </a:solidFill>
          </a:ln>
          <a:effectLst/>
        </p:spPr>
        <p:txBody>
          <a:bodyPr wrap="square" anchor="b">
            <a:spAutoFit/>
          </a:bodyPr>
          <a:lstStyle/>
          <a:p>
            <a:pPr algn="ctr" rtl="1"/>
            <a:r>
              <a:rPr lang="ar-SA" sz="1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المنطقة المبنيّة</a:t>
            </a:r>
            <a:endParaRPr lang="en-US" sz="14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86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معلومات أساسيّة عن أريحا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299"/>
            <a:ext cx="12192000" cy="51334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5827" y="584669"/>
            <a:ext cx="12060347" cy="436605"/>
            <a:chOff x="21391" y="584669"/>
            <a:chExt cx="12060347" cy="436605"/>
          </a:xfrm>
        </p:grpSpPr>
        <p:sp>
          <p:nvSpPr>
            <p:cNvPr id="6" name="Rounded Rectangle 5"/>
            <p:cNvSpPr/>
            <p:nvPr/>
          </p:nvSpPr>
          <p:spPr>
            <a:xfrm>
              <a:off x="2446064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تخطيطيًا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870737" y="584669"/>
              <a:ext cx="2361656" cy="436605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tx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ديموغرافيًا</a:t>
              </a:r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295410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طبيعيًا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9720082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مكانيًا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1391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سياسيًا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2400300" y="12700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674516" y="1334013"/>
            <a:ext cx="48429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SA" dirty="0">
                <a:solidFill>
                  <a:srgbClr val="FFFF00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نسبة الأسر التي لديها خط هاتف </a:t>
            </a:r>
            <a:r>
              <a:rPr lang="ar-SA" dirty="0" smtClean="0">
                <a:solidFill>
                  <a:srgbClr val="FFFF00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ثابت في أريحا</a:t>
            </a:r>
            <a:endParaRPr lang="en-US" dirty="0">
              <a:solidFill>
                <a:srgbClr val="FFFF00"/>
              </a:solidFill>
            </a:endParaRPr>
          </a:p>
        </p:txBody>
      </p:sp>
      <p:graphicFrame>
        <p:nvGraphicFramePr>
          <p:cNvPr id="20" name="Chart 19"/>
          <p:cNvGraphicFramePr/>
          <p:nvPr>
            <p:extLst>
              <p:ext uri="{D42A27DB-BD31-4B8C-83A1-F6EECF244321}">
                <p14:modId xmlns:p14="http://schemas.microsoft.com/office/powerpoint/2010/main" val="3087717650"/>
              </p:ext>
            </p:extLst>
          </p:nvPr>
        </p:nvGraphicFramePr>
        <p:xfrm>
          <a:off x="2032000" y="2119086"/>
          <a:ext cx="8128000" cy="40192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6465126" y="6117772"/>
            <a:ext cx="2514871" cy="457200"/>
            <a:chOff x="6465126" y="6117772"/>
            <a:chExt cx="2514871" cy="457200"/>
          </a:xfrm>
        </p:grpSpPr>
        <p:sp>
          <p:nvSpPr>
            <p:cNvPr id="22" name="Rounded Rectangle 21"/>
            <p:cNvSpPr/>
            <p:nvPr/>
          </p:nvSpPr>
          <p:spPr>
            <a:xfrm>
              <a:off x="6465126" y="6117772"/>
              <a:ext cx="2514871" cy="457200"/>
            </a:xfrm>
            <a:prstGeom prst="roundRect">
              <a:avLst>
                <a:gd name="adj" fmla="val 50000"/>
              </a:avLst>
            </a:prstGeom>
            <a:solidFill>
              <a:srgbClr val="5298D8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279972" y="6181785"/>
              <a:ext cx="88517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rtl="1"/>
              <a:r>
                <a:rPr lang="ar-SA" dirty="0" smtClean="0">
                  <a:solidFill>
                    <a:srgbClr val="FFFF00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لديهم</a:t>
              </a:r>
              <a:endParaRPr lang="en-US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562269" y="6117772"/>
            <a:ext cx="2514871" cy="457200"/>
            <a:chOff x="6465126" y="6117772"/>
            <a:chExt cx="2514871" cy="457200"/>
          </a:xfrm>
        </p:grpSpPr>
        <p:sp>
          <p:nvSpPr>
            <p:cNvPr id="27" name="Rounded Rectangle 26"/>
            <p:cNvSpPr/>
            <p:nvPr/>
          </p:nvSpPr>
          <p:spPr>
            <a:xfrm>
              <a:off x="6465126" y="6117772"/>
              <a:ext cx="2514871" cy="457200"/>
            </a:xfrm>
            <a:prstGeom prst="roundRect">
              <a:avLst>
                <a:gd name="adj" fmla="val 50000"/>
              </a:avLst>
            </a:prstGeom>
            <a:solidFill>
              <a:srgbClr val="E86E1A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888842" y="6181785"/>
              <a:ext cx="166744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rtl="1"/>
              <a:r>
                <a:rPr lang="ar-SA" dirty="0" smtClean="0">
                  <a:solidFill>
                    <a:srgbClr val="FFFF00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لا يوجد لديهم</a:t>
              </a:r>
              <a:endParaRPr lang="en-US" dirty="0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652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معلومات أساسيّة عن أريحا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299"/>
            <a:ext cx="12192000" cy="51334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5827" y="584669"/>
            <a:ext cx="12060347" cy="436605"/>
            <a:chOff x="21391" y="584669"/>
            <a:chExt cx="12060347" cy="436605"/>
          </a:xfrm>
        </p:grpSpPr>
        <p:sp>
          <p:nvSpPr>
            <p:cNvPr id="6" name="Rounded Rectangle 5"/>
            <p:cNvSpPr/>
            <p:nvPr/>
          </p:nvSpPr>
          <p:spPr>
            <a:xfrm>
              <a:off x="2446064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تخطيطيًا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870737" y="584669"/>
              <a:ext cx="2361656" cy="436605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ديموغرافيًا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295410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طبيعيًا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9720082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مكانيًا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1391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سياسيًا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2400300" y="12700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746377" y="1334013"/>
            <a:ext cx="66992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1"/>
            <a:r>
              <a:rPr lang="ar-SA" dirty="0">
                <a:solidFill>
                  <a:srgbClr val="FFFF00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نسبة الأسر التي لديها امكانية النفاذ الى خدمة الانترنت في البيت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20" name="Chart 19"/>
          <p:cNvGraphicFramePr/>
          <p:nvPr/>
        </p:nvGraphicFramePr>
        <p:xfrm>
          <a:off x="2032000" y="2119086"/>
          <a:ext cx="8128000" cy="40192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6465126" y="6117772"/>
            <a:ext cx="2514871" cy="457200"/>
            <a:chOff x="6465126" y="6117772"/>
            <a:chExt cx="2514871" cy="457200"/>
          </a:xfrm>
        </p:grpSpPr>
        <p:sp>
          <p:nvSpPr>
            <p:cNvPr id="22" name="Rounded Rectangle 21"/>
            <p:cNvSpPr/>
            <p:nvPr/>
          </p:nvSpPr>
          <p:spPr>
            <a:xfrm>
              <a:off x="6465126" y="6117772"/>
              <a:ext cx="2514871" cy="457200"/>
            </a:xfrm>
            <a:prstGeom prst="roundRect">
              <a:avLst>
                <a:gd name="adj" fmla="val 50000"/>
              </a:avLst>
            </a:prstGeom>
            <a:solidFill>
              <a:srgbClr val="5298D8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279972" y="6181785"/>
              <a:ext cx="88517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لديهم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562269" y="6117772"/>
            <a:ext cx="2514871" cy="457200"/>
            <a:chOff x="6465126" y="6117772"/>
            <a:chExt cx="2514871" cy="457200"/>
          </a:xfrm>
        </p:grpSpPr>
        <p:sp>
          <p:nvSpPr>
            <p:cNvPr id="27" name="Rounded Rectangle 26"/>
            <p:cNvSpPr/>
            <p:nvPr/>
          </p:nvSpPr>
          <p:spPr>
            <a:xfrm>
              <a:off x="6465126" y="6117772"/>
              <a:ext cx="2514871" cy="457200"/>
            </a:xfrm>
            <a:prstGeom prst="roundRect">
              <a:avLst>
                <a:gd name="adj" fmla="val 50000"/>
              </a:avLst>
            </a:prstGeom>
            <a:solidFill>
              <a:srgbClr val="E86E1A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888842" y="6181785"/>
              <a:ext cx="166744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لا يوجد لديهم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605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rgbClr val="FB93C2">
              <a:alpha val="66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498600" y="2349500"/>
            <a:ext cx="9194800" cy="2159000"/>
            <a:chOff x="1625600" y="1689100"/>
            <a:chExt cx="9194800" cy="2159000"/>
          </a:xfrm>
        </p:grpSpPr>
        <p:sp>
          <p:nvSpPr>
            <p:cNvPr id="10" name="Rounded Rectangle 9"/>
            <p:cNvSpPr/>
            <p:nvPr/>
          </p:nvSpPr>
          <p:spPr>
            <a:xfrm>
              <a:off x="1625600" y="1689100"/>
              <a:ext cx="9194800" cy="2159000"/>
            </a:xfrm>
            <a:prstGeom prst="roundRect">
              <a:avLst/>
            </a:prstGeom>
            <a:solidFill>
              <a:srgbClr val="FB93C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336909" y="2045326"/>
              <a:ext cx="3772186" cy="1446550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 rtl="1"/>
              <a:r>
                <a:rPr lang="ar-SA" sz="88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مُقدّمة</a:t>
              </a:r>
              <a:endParaRPr lang="en-US" sz="8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2939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معلومات أساسيّة عن أريحا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299"/>
            <a:ext cx="12192000" cy="51334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5827" y="584669"/>
            <a:ext cx="12060347" cy="436605"/>
            <a:chOff x="21391" y="584669"/>
            <a:chExt cx="12060347" cy="436605"/>
          </a:xfrm>
        </p:grpSpPr>
        <p:sp>
          <p:nvSpPr>
            <p:cNvPr id="6" name="Rounded Rectangle 5"/>
            <p:cNvSpPr/>
            <p:nvPr/>
          </p:nvSpPr>
          <p:spPr>
            <a:xfrm>
              <a:off x="2446064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تخطيطيًا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870737" y="584669"/>
              <a:ext cx="2361656" cy="436605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ديموغرافيًا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295410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طبيعيًا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9720082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مكانيًا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1391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سياسيًا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2400300" y="12700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736238" y="1334013"/>
            <a:ext cx="47195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نسبة الأفراد بالنسبة للفئات</a:t>
            </a:r>
            <a:r>
              <a:rPr kumimoji="0" lang="ar-SA" sz="1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 العُمريّة في أريحا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20" name="Chart 19"/>
          <p:cNvGraphicFramePr/>
          <p:nvPr>
            <p:extLst>
              <p:ext uri="{D42A27DB-BD31-4B8C-83A1-F6EECF244321}">
                <p14:modId xmlns:p14="http://schemas.microsoft.com/office/powerpoint/2010/main" val="4189410010"/>
              </p:ext>
            </p:extLst>
          </p:nvPr>
        </p:nvGraphicFramePr>
        <p:xfrm>
          <a:off x="2032000" y="2119086"/>
          <a:ext cx="8128000" cy="40192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537561" y="6117772"/>
            <a:ext cx="11116878" cy="457200"/>
            <a:chOff x="457367" y="6117772"/>
            <a:chExt cx="11116878" cy="457200"/>
          </a:xfrm>
          <a:effectLst>
            <a:outerShdw blurRad="50800" dist="38100" dir="5400000" algn="t" rotWithShape="0">
              <a:prstClr val="black">
                <a:alpha val="12000"/>
              </a:prstClr>
            </a:outerShdw>
          </a:effectLst>
        </p:grpSpPr>
        <p:grpSp>
          <p:nvGrpSpPr>
            <p:cNvPr id="21" name="Group 20"/>
            <p:cNvGrpSpPr/>
            <p:nvPr/>
          </p:nvGrpSpPr>
          <p:grpSpPr>
            <a:xfrm>
              <a:off x="9059374" y="6117772"/>
              <a:ext cx="2514871" cy="457200"/>
              <a:chOff x="6465126" y="6117772"/>
              <a:chExt cx="2514871" cy="457200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6465126" y="6117772"/>
                <a:ext cx="2514871" cy="457200"/>
              </a:xfrm>
              <a:prstGeom prst="roundRect">
                <a:avLst>
                  <a:gd name="adj" fmla="val 50000"/>
                </a:avLst>
              </a:prstGeom>
              <a:solidFill>
                <a:srgbClr val="5298D8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749378" y="6181785"/>
                <a:ext cx="1946367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 rtl="1"/>
                <a:r>
                  <a:rPr lang="ar-SA" sz="1400" dirty="0">
                    <a:solidFill>
                      <a:srgbClr val="FFFF00"/>
                    </a:solidFill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نسبة الأفراد (0-14) سنة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6192039" y="6117772"/>
              <a:ext cx="2514871" cy="457200"/>
              <a:chOff x="6465126" y="6117772"/>
              <a:chExt cx="2514871" cy="457200"/>
            </a:xfrm>
          </p:grpSpPr>
          <p:sp>
            <p:nvSpPr>
              <p:cNvPr id="27" name="Rounded Rectangle 26"/>
              <p:cNvSpPr/>
              <p:nvPr/>
            </p:nvSpPr>
            <p:spPr>
              <a:xfrm>
                <a:off x="6465126" y="6117772"/>
                <a:ext cx="2514871" cy="457200"/>
              </a:xfrm>
              <a:prstGeom prst="roundRect">
                <a:avLst>
                  <a:gd name="adj" fmla="val 50000"/>
                </a:avLst>
              </a:prstGeom>
              <a:solidFill>
                <a:srgbClr val="E86E1A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6623545" y="6181785"/>
                <a:ext cx="2198038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 rtl="1"/>
                <a:r>
                  <a:rPr lang="ar-SA" sz="1400" dirty="0">
                    <a:solidFill>
                      <a:srgbClr val="FFFF00"/>
                    </a:solidFill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نسبة الشباب (15-29) سنة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457367" y="6117772"/>
              <a:ext cx="2514871" cy="457200"/>
              <a:chOff x="6465126" y="6117772"/>
              <a:chExt cx="2514871" cy="457200"/>
            </a:xfrm>
          </p:grpSpPr>
          <p:sp>
            <p:nvSpPr>
              <p:cNvPr id="29" name="Rounded Rectangle 28"/>
              <p:cNvSpPr/>
              <p:nvPr/>
            </p:nvSpPr>
            <p:spPr>
              <a:xfrm>
                <a:off x="6465126" y="6117772"/>
                <a:ext cx="2514871" cy="457200"/>
              </a:xfrm>
              <a:prstGeom prst="roundRect">
                <a:avLst>
                  <a:gd name="adj" fmla="val 50000"/>
                </a:avLst>
              </a:prstGeom>
              <a:solidFill>
                <a:srgbClr val="FFC736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6520152" y="6181785"/>
                <a:ext cx="2404824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 rtl="1"/>
                <a:r>
                  <a:rPr lang="ar-SA" sz="1400" dirty="0">
                    <a:solidFill>
                      <a:srgbClr val="FFFF00"/>
                    </a:solidFill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نسبة المسنين 60 سنة فأكثر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3324703" y="6117772"/>
              <a:ext cx="2514871" cy="457200"/>
              <a:chOff x="6465126" y="6117772"/>
              <a:chExt cx="2514871" cy="457200"/>
            </a:xfrm>
          </p:grpSpPr>
          <p:sp>
            <p:nvSpPr>
              <p:cNvPr id="32" name="Rounded Rectangle 31"/>
              <p:cNvSpPr/>
              <p:nvPr/>
            </p:nvSpPr>
            <p:spPr>
              <a:xfrm>
                <a:off x="6465126" y="6117772"/>
                <a:ext cx="2514871" cy="457200"/>
              </a:xfrm>
              <a:prstGeom prst="roundRect">
                <a:avLst>
                  <a:gd name="adj" fmla="val 50000"/>
                </a:avLst>
              </a:prstGeom>
              <a:solidFill>
                <a:srgbClr val="9A9A9A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6657208" y="6181785"/>
                <a:ext cx="213071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 rtl="1"/>
                <a:r>
                  <a:rPr lang="ar-SA" sz="1400" dirty="0">
                    <a:solidFill>
                      <a:srgbClr val="FFFF00"/>
                    </a:solidFill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نسبة </a:t>
                </a:r>
                <a:r>
                  <a:rPr lang="ar-SA" sz="1400" dirty="0" smtClean="0">
                    <a:solidFill>
                      <a:srgbClr val="FFFF00"/>
                    </a:solidFill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ما بين (30-59) </a:t>
                </a:r>
                <a:r>
                  <a:rPr lang="ar-SA" sz="1400" dirty="0">
                    <a:solidFill>
                      <a:srgbClr val="FFFF00"/>
                    </a:solidFill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سنة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2440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معلومات أساسيّة عن أريحا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299"/>
            <a:ext cx="12192000" cy="51334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5827" y="584669"/>
            <a:ext cx="12060347" cy="436605"/>
            <a:chOff x="21391" y="584669"/>
            <a:chExt cx="12060347" cy="436605"/>
          </a:xfrm>
        </p:grpSpPr>
        <p:sp>
          <p:nvSpPr>
            <p:cNvPr id="6" name="Rounded Rectangle 5"/>
            <p:cNvSpPr/>
            <p:nvPr/>
          </p:nvSpPr>
          <p:spPr>
            <a:xfrm>
              <a:off x="2446064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تخطيطيًا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870737" y="584669"/>
              <a:ext cx="2361656" cy="436605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ديموغرافيًا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295410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طبيعيًا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9720082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مكانيًا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1391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سياسيًا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2400300" y="12700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25308" y="1334013"/>
            <a:ext cx="6141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1"/>
            <a:r>
              <a:rPr lang="ar-SA" dirty="0">
                <a:solidFill>
                  <a:srgbClr val="FFFF00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المشاركة في القوى العاملة (للأفراد 15 سنة فأكثر</a:t>
            </a:r>
            <a:r>
              <a:rPr lang="ar-SA" dirty="0" smtClean="0">
                <a:solidFill>
                  <a:srgbClr val="FFFF00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) في أريحا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20" name="Chart 19"/>
          <p:cNvGraphicFramePr/>
          <p:nvPr>
            <p:extLst>
              <p:ext uri="{D42A27DB-BD31-4B8C-83A1-F6EECF244321}">
                <p14:modId xmlns:p14="http://schemas.microsoft.com/office/powerpoint/2010/main" val="3620843818"/>
              </p:ext>
            </p:extLst>
          </p:nvPr>
        </p:nvGraphicFramePr>
        <p:xfrm>
          <a:off x="2032000" y="2119086"/>
          <a:ext cx="8128000" cy="40192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3404897" y="6117772"/>
            <a:ext cx="5382206" cy="457200"/>
            <a:chOff x="6272233" y="6117772"/>
            <a:chExt cx="5382206" cy="4572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/>
            <p:nvPr/>
          </p:nvGrpSpPr>
          <p:grpSpPr>
            <a:xfrm>
              <a:off x="9139568" y="6117772"/>
              <a:ext cx="2514871" cy="457200"/>
              <a:chOff x="6465126" y="6117772"/>
              <a:chExt cx="2514871" cy="457200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6465126" y="6117772"/>
                <a:ext cx="2514871" cy="457200"/>
              </a:xfrm>
              <a:prstGeom prst="roundRect">
                <a:avLst>
                  <a:gd name="adj" fmla="val 50000"/>
                </a:avLst>
              </a:prstGeom>
              <a:solidFill>
                <a:srgbClr val="5298D8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7376153" y="6181785"/>
                <a:ext cx="692818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SA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الذكور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6272233" y="6117772"/>
              <a:ext cx="2514871" cy="457200"/>
              <a:chOff x="6465126" y="6117772"/>
              <a:chExt cx="2514871" cy="457200"/>
            </a:xfrm>
          </p:grpSpPr>
          <p:sp>
            <p:nvSpPr>
              <p:cNvPr id="27" name="Rounded Rectangle 26"/>
              <p:cNvSpPr/>
              <p:nvPr/>
            </p:nvSpPr>
            <p:spPr>
              <a:xfrm>
                <a:off x="6465126" y="6117772"/>
                <a:ext cx="2514871" cy="457200"/>
              </a:xfrm>
              <a:prstGeom prst="roundRect">
                <a:avLst>
                  <a:gd name="adj" fmla="val 50000"/>
                </a:avLst>
              </a:prstGeom>
              <a:solidFill>
                <a:srgbClr val="E86E1A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7419436" y="6181785"/>
                <a:ext cx="606256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ar-SA" sz="1400" dirty="0" smtClean="0">
                    <a:solidFill>
                      <a:srgbClr val="FFFF00"/>
                    </a:solidFill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الإناث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5324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معلومات أساسيّة عن أريحا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299"/>
            <a:ext cx="12192000" cy="51334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5827" y="584669"/>
            <a:ext cx="12060347" cy="436605"/>
            <a:chOff x="21391" y="584669"/>
            <a:chExt cx="12060347" cy="436605"/>
          </a:xfrm>
        </p:grpSpPr>
        <p:sp>
          <p:nvSpPr>
            <p:cNvPr id="6" name="Rounded Rectangle 5"/>
            <p:cNvSpPr/>
            <p:nvPr/>
          </p:nvSpPr>
          <p:spPr>
            <a:xfrm>
              <a:off x="2446064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تخطيطيًا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870737" y="584669"/>
              <a:ext cx="2361656" cy="436605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ديموغرافيًا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295410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طبيعيًا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9720082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مكانيًا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1391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سياسيًا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2400300" y="12700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059247" y="1334013"/>
            <a:ext cx="4073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1"/>
            <a:r>
              <a:rPr lang="ar-SA" dirty="0">
                <a:solidFill>
                  <a:srgbClr val="FFFF00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البطالة (للأفراد 15 سنة فأكثر</a:t>
            </a:r>
            <a:r>
              <a:rPr lang="ar-SA" dirty="0" smtClean="0">
                <a:solidFill>
                  <a:srgbClr val="FFFF00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) في أريحا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20" name="Chart 19"/>
          <p:cNvGraphicFramePr/>
          <p:nvPr>
            <p:extLst>
              <p:ext uri="{D42A27DB-BD31-4B8C-83A1-F6EECF244321}">
                <p14:modId xmlns:p14="http://schemas.microsoft.com/office/powerpoint/2010/main" val="1351160578"/>
              </p:ext>
            </p:extLst>
          </p:nvPr>
        </p:nvGraphicFramePr>
        <p:xfrm>
          <a:off x="2032000" y="2119086"/>
          <a:ext cx="8128000" cy="40192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3404897" y="6117772"/>
            <a:ext cx="5382206" cy="457200"/>
            <a:chOff x="6272233" y="6117772"/>
            <a:chExt cx="5382206" cy="4572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/>
            <p:nvPr/>
          </p:nvGrpSpPr>
          <p:grpSpPr>
            <a:xfrm>
              <a:off x="9139568" y="6117772"/>
              <a:ext cx="2514871" cy="457200"/>
              <a:chOff x="6465126" y="6117772"/>
              <a:chExt cx="2514871" cy="457200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6465126" y="6117772"/>
                <a:ext cx="2514871" cy="457200"/>
              </a:xfrm>
              <a:prstGeom prst="roundRect">
                <a:avLst>
                  <a:gd name="adj" fmla="val 50000"/>
                </a:avLst>
              </a:prstGeom>
              <a:solidFill>
                <a:srgbClr val="5298D8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7376153" y="6181785"/>
                <a:ext cx="692818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SA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الذكور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6272233" y="6117772"/>
              <a:ext cx="2514871" cy="457200"/>
              <a:chOff x="6465126" y="6117772"/>
              <a:chExt cx="2514871" cy="457200"/>
            </a:xfrm>
          </p:grpSpPr>
          <p:sp>
            <p:nvSpPr>
              <p:cNvPr id="27" name="Rounded Rectangle 26"/>
              <p:cNvSpPr/>
              <p:nvPr/>
            </p:nvSpPr>
            <p:spPr>
              <a:xfrm>
                <a:off x="6465126" y="6117772"/>
                <a:ext cx="2514871" cy="457200"/>
              </a:xfrm>
              <a:prstGeom prst="roundRect">
                <a:avLst>
                  <a:gd name="adj" fmla="val 50000"/>
                </a:avLst>
              </a:prstGeom>
              <a:solidFill>
                <a:srgbClr val="E86E1A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7419436" y="6181785"/>
                <a:ext cx="606256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SA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الإناث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9" name="Rectangle 28"/>
          <p:cNvSpPr/>
          <p:nvPr/>
        </p:nvSpPr>
        <p:spPr>
          <a:xfrm>
            <a:off x="3026123" y="1827499"/>
            <a:ext cx="61398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1"/>
            <a:r>
              <a:rPr lang="ar-SA" dirty="0" smtClean="0">
                <a:solidFill>
                  <a:srgbClr val="000000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نسبة البطالة لكلى الجنسين هي </a:t>
            </a:r>
            <a:r>
              <a:rPr lang="ar-SA" b="1" dirty="0" smtClean="0">
                <a:solidFill>
                  <a:srgbClr val="000000"/>
                </a:solidFill>
                <a:latin typeface="GE Meem Medium" panose="020A0503020102020204" pitchFamily="18" charset="-78"/>
                <a:ea typeface="GE Meem Medium" panose="020A0503020102020204" pitchFamily="18" charset="-78"/>
                <a:cs typeface="GE Meem Medium" panose="020A0503020102020204" pitchFamily="18" charset="-78"/>
              </a:rPr>
              <a:t>25.3</a:t>
            </a:r>
            <a:r>
              <a:rPr lang="ar-SA" b="1" dirty="0" smtClean="0">
                <a:solidFill>
                  <a:srgbClr val="000000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% </a:t>
            </a:r>
            <a:r>
              <a:rPr lang="ar-SA" dirty="0" smtClean="0">
                <a:solidFill>
                  <a:srgbClr val="000000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من المُجتمع ككُل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17697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معلومات أساسيّة عن أريحا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299"/>
            <a:ext cx="12192000" cy="51334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5827" y="584669"/>
            <a:ext cx="12060347" cy="436605"/>
            <a:chOff x="21391" y="584669"/>
            <a:chExt cx="12060347" cy="436605"/>
          </a:xfrm>
        </p:grpSpPr>
        <p:sp>
          <p:nvSpPr>
            <p:cNvPr id="6" name="Rounded Rectangle 5"/>
            <p:cNvSpPr/>
            <p:nvPr/>
          </p:nvSpPr>
          <p:spPr>
            <a:xfrm>
              <a:off x="2446064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تخطيطيًا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870737" y="584669"/>
              <a:ext cx="2361656" cy="436605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ديموغرافيًا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295410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طبيعيًا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9720082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مكانيًا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1391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سياسيًا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2400300" y="12700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43745" y="1334013"/>
            <a:ext cx="61045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1"/>
            <a:r>
              <a:rPr lang="ar-SA" dirty="0">
                <a:solidFill>
                  <a:srgbClr val="FFFF00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معدل الأجر اليومي للعاملين في فلسطين (دولار الأمريكي)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6272232" y="6117772"/>
            <a:ext cx="2514871" cy="457200"/>
            <a:chOff x="6465126" y="6117772"/>
            <a:chExt cx="2514871" cy="457200"/>
          </a:xfrm>
        </p:grpSpPr>
        <p:sp>
          <p:nvSpPr>
            <p:cNvPr id="22" name="Rounded Rectangle 21"/>
            <p:cNvSpPr/>
            <p:nvPr/>
          </p:nvSpPr>
          <p:spPr>
            <a:xfrm>
              <a:off x="6465126" y="6117772"/>
              <a:ext cx="2514871" cy="457200"/>
            </a:xfrm>
            <a:prstGeom prst="roundRect">
              <a:avLst>
                <a:gd name="adj" fmla="val 50000"/>
              </a:avLst>
            </a:prstGeom>
            <a:solidFill>
              <a:srgbClr val="E86E1A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419435" y="6181785"/>
              <a:ext cx="60625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الإناث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404897" y="6117772"/>
            <a:ext cx="2514871" cy="457200"/>
            <a:chOff x="6465126" y="6117772"/>
            <a:chExt cx="2514871" cy="457200"/>
          </a:xfrm>
        </p:grpSpPr>
        <p:sp>
          <p:nvSpPr>
            <p:cNvPr id="27" name="Rounded Rectangle 26"/>
            <p:cNvSpPr/>
            <p:nvPr/>
          </p:nvSpPr>
          <p:spPr>
            <a:xfrm>
              <a:off x="6465126" y="6117772"/>
              <a:ext cx="2514871" cy="457200"/>
            </a:xfrm>
            <a:prstGeom prst="roundRect">
              <a:avLst>
                <a:gd name="adj" fmla="val 50000"/>
              </a:avLst>
            </a:prstGeom>
            <a:solidFill>
              <a:srgbClr val="5298D8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376156" y="6181785"/>
              <a:ext cx="69281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الذكور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3695379" y="1827499"/>
            <a:ext cx="48013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1"/>
            <a:r>
              <a:rPr lang="ar-SA" dirty="0">
                <a:solidFill>
                  <a:srgbClr val="000000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(تشمل العاملين في </a:t>
            </a:r>
            <a:r>
              <a:rPr lang="ar-SA" dirty="0" smtClean="0">
                <a:solidFill>
                  <a:srgbClr val="000000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المنطقة المُحتلّة) </a:t>
            </a:r>
            <a:r>
              <a:rPr lang="ar-SA" dirty="0">
                <a:solidFill>
                  <a:srgbClr val="000000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	</a:t>
            </a:r>
          </a:p>
        </p:txBody>
      </p:sp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1176186758"/>
              </p:ext>
            </p:extLst>
          </p:nvPr>
        </p:nvGraphicFramePr>
        <p:xfrm>
          <a:off x="3119259" y="2090057"/>
          <a:ext cx="8128000" cy="4048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4970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معلومات أساسيّة عن أريحا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299"/>
            <a:ext cx="12192000" cy="51334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5827" y="584669"/>
            <a:ext cx="12060347" cy="436605"/>
            <a:chOff x="21391" y="584669"/>
            <a:chExt cx="12060347" cy="436605"/>
          </a:xfrm>
        </p:grpSpPr>
        <p:sp>
          <p:nvSpPr>
            <p:cNvPr id="6" name="Rounded Rectangle 5"/>
            <p:cNvSpPr/>
            <p:nvPr/>
          </p:nvSpPr>
          <p:spPr>
            <a:xfrm>
              <a:off x="2446064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تخطيطيًا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870737" y="584669"/>
              <a:ext cx="2361656" cy="436605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ديموغرافيًا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295410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طبيعيًا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9720082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مكانيًا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1391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سياسيًا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2400300" y="12700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059247" y="1334013"/>
            <a:ext cx="4073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البطالة (للأفراد 15 سنة فأكثر</a:t>
            </a:r>
            <a:r>
              <a:rPr kumimoji="0" lang="ar-SA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) في أريحا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20" name="Chart 19"/>
          <p:cNvGraphicFramePr/>
          <p:nvPr/>
        </p:nvGraphicFramePr>
        <p:xfrm>
          <a:off x="2032000" y="2119086"/>
          <a:ext cx="8128000" cy="40192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3404897" y="6117772"/>
            <a:ext cx="5382206" cy="457200"/>
            <a:chOff x="6272233" y="6117772"/>
            <a:chExt cx="5382206" cy="4572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/>
            <p:nvPr/>
          </p:nvGrpSpPr>
          <p:grpSpPr>
            <a:xfrm>
              <a:off x="9139568" y="6117772"/>
              <a:ext cx="2514871" cy="457200"/>
              <a:chOff x="6465126" y="6117772"/>
              <a:chExt cx="2514871" cy="457200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6465126" y="6117772"/>
                <a:ext cx="2514871" cy="457200"/>
              </a:xfrm>
              <a:prstGeom prst="roundRect">
                <a:avLst>
                  <a:gd name="adj" fmla="val 50000"/>
                </a:avLst>
              </a:prstGeom>
              <a:solidFill>
                <a:srgbClr val="5298D8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7376153" y="6181785"/>
                <a:ext cx="692818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SA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الذكور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6272233" y="6117772"/>
              <a:ext cx="2514871" cy="457200"/>
              <a:chOff x="6465126" y="6117772"/>
              <a:chExt cx="2514871" cy="457200"/>
            </a:xfrm>
          </p:grpSpPr>
          <p:sp>
            <p:nvSpPr>
              <p:cNvPr id="27" name="Rounded Rectangle 26"/>
              <p:cNvSpPr/>
              <p:nvPr/>
            </p:nvSpPr>
            <p:spPr>
              <a:xfrm>
                <a:off x="6465126" y="6117772"/>
                <a:ext cx="2514871" cy="457200"/>
              </a:xfrm>
              <a:prstGeom prst="roundRect">
                <a:avLst>
                  <a:gd name="adj" fmla="val 50000"/>
                </a:avLst>
              </a:prstGeom>
              <a:solidFill>
                <a:srgbClr val="E86E1A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7419436" y="6181785"/>
                <a:ext cx="606256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SA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الإناث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9" name="Rectangle 28"/>
          <p:cNvSpPr/>
          <p:nvPr/>
        </p:nvSpPr>
        <p:spPr>
          <a:xfrm>
            <a:off x="3058183" y="1827499"/>
            <a:ext cx="6075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نسبة البطالة لكلى الجنسين هي </a:t>
            </a:r>
            <a:r>
              <a:rPr kumimoji="0" lang="ar-SA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Thuluth" panose="02000400000000000000" pitchFamily="50" charset="-78"/>
              </a:rPr>
              <a:t>25.3% </a:t>
            </a:r>
            <a:r>
              <a:rPr kumimoji="0" lang="ar-SA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من المُجتمع ككُل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638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معلومات أساسيّة عن أريحا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299"/>
            <a:ext cx="12192000" cy="51334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5827" y="584669"/>
            <a:ext cx="12060347" cy="436605"/>
            <a:chOff x="21391" y="584669"/>
            <a:chExt cx="12060347" cy="436605"/>
          </a:xfrm>
        </p:grpSpPr>
        <p:sp>
          <p:nvSpPr>
            <p:cNvPr id="6" name="Rounded Rectangle 5"/>
            <p:cNvSpPr/>
            <p:nvPr/>
          </p:nvSpPr>
          <p:spPr>
            <a:xfrm>
              <a:off x="2446064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تخطيطيًا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870737" y="584669"/>
              <a:ext cx="2361656" cy="436605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ديموغرافيًا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295410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طبيعيًا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9720082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مكانيًا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1391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سياسيًا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2400300" y="12700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52362" y="1334013"/>
            <a:ext cx="28873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النشاط الاقتصادي في أريحا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20" name="Chart 19"/>
          <p:cNvGraphicFramePr/>
          <p:nvPr>
            <p:extLst>
              <p:ext uri="{D42A27DB-BD31-4B8C-83A1-F6EECF244321}">
                <p14:modId xmlns:p14="http://schemas.microsoft.com/office/powerpoint/2010/main" val="1230646483"/>
              </p:ext>
            </p:extLst>
          </p:nvPr>
        </p:nvGraphicFramePr>
        <p:xfrm>
          <a:off x="2032000" y="2119086"/>
          <a:ext cx="8128000" cy="40192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71011" y="6339445"/>
            <a:ext cx="12049979" cy="318997"/>
            <a:chOff x="76195" y="6339445"/>
            <a:chExt cx="10755909" cy="31899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/>
            <p:nvPr/>
          </p:nvGrpSpPr>
          <p:grpSpPr>
            <a:xfrm flipH="1">
              <a:off x="9182141" y="6339445"/>
              <a:ext cx="1649963" cy="318997"/>
              <a:chOff x="6465126" y="6117772"/>
              <a:chExt cx="2514871" cy="486214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6465126" y="6117772"/>
                <a:ext cx="2514871" cy="457200"/>
              </a:xfrm>
              <a:prstGeom prst="roundRect">
                <a:avLst>
                  <a:gd name="adj" fmla="val 50000"/>
                </a:avLst>
              </a:prstGeom>
              <a:solidFill>
                <a:srgbClr val="5298D8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7207647" y="6181785"/>
                <a:ext cx="1029823" cy="4222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SA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الوظائف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 flipH="1">
              <a:off x="7360951" y="6339445"/>
              <a:ext cx="1649963" cy="318997"/>
              <a:chOff x="6465126" y="6117772"/>
              <a:chExt cx="2514871" cy="486214"/>
            </a:xfrm>
          </p:grpSpPr>
          <p:sp>
            <p:nvSpPr>
              <p:cNvPr id="27" name="Rounded Rectangle 26"/>
              <p:cNvSpPr/>
              <p:nvPr/>
            </p:nvSpPr>
            <p:spPr>
              <a:xfrm>
                <a:off x="6465126" y="6117772"/>
                <a:ext cx="2514871" cy="457200"/>
              </a:xfrm>
              <a:prstGeom prst="roundRect">
                <a:avLst>
                  <a:gd name="adj" fmla="val 50000"/>
                </a:avLst>
              </a:prstGeom>
              <a:solidFill>
                <a:srgbClr val="E86E1A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7310151" y="6181785"/>
                <a:ext cx="824819" cy="4222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SA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الزراعة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 flipH="1">
              <a:off x="5539762" y="6339445"/>
              <a:ext cx="1649963" cy="318997"/>
              <a:chOff x="6465126" y="6117772"/>
              <a:chExt cx="2514871" cy="486214"/>
            </a:xfrm>
          </p:grpSpPr>
          <p:sp>
            <p:nvSpPr>
              <p:cNvPr id="34" name="Rounded Rectangle 33"/>
              <p:cNvSpPr/>
              <p:nvPr/>
            </p:nvSpPr>
            <p:spPr>
              <a:xfrm>
                <a:off x="6465126" y="6117772"/>
                <a:ext cx="2514871" cy="457200"/>
              </a:xfrm>
              <a:prstGeom prst="roundRect">
                <a:avLst>
                  <a:gd name="adj" fmla="val 50000"/>
                </a:avLst>
              </a:prstGeom>
              <a:solidFill>
                <a:srgbClr val="999999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7197835" y="6181785"/>
                <a:ext cx="1049451" cy="4222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SA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الخدمات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 flipH="1">
              <a:off x="3714948" y="6339445"/>
              <a:ext cx="1657215" cy="318997"/>
              <a:chOff x="6459597" y="6117772"/>
              <a:chExt cx="2525924" cy="486214"/>
            </a:xfrm>
          </p:grpSpPr>
          <p:sp>
            <p:nvSpPr>
              <p:cNvPr id="32" name="Rounded Rectangle 31"/>
              <p:cNvSpPr/>
              <p:nvPr/>
            </p:nvSpPr>
            <p:spPr>
              <a:xfrm>
                <a:off x="6465126" y="6117772"/>
                <a:ext cx="2514871" cy="457200"/>
              </a:xfrm>
              <a:prstGeom prst="roundRect">
                <a:avLst>
                  <a:gd name="adj" fmla="val 50000"/>
                </a:avLst>
              </a:prstGeom>
              <a:solidFill>
                <a:srgbClr val="FFC618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6459597" y="6181785"/>
                <a:ext cx="2525924" cy="4222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SA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سوق  العمل عند الاحتلال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 flipH="1">
              <a:off x="1897384" y="6339445"/>
              <a:ext cx="1649963" cy="318997"/>
              <a:chOff x="6465126" y="6117772"/>
              <a:chExt cx="2514871" cy="486214"/>
            </a:xfrm>
          </p:grpSpPr>
          <p:sp>
            <p:nvSpPr>
              <p:cNvPr id="41" name="Rounded Rectangle 40"/>
              <p:cNvSpPr/>
              <p:nvPr/>
            </p:nvSpPr>
            <p:spPr>
              <a:xfrm>
                <a:off x="6465126" y="6117772"/>
                <a:ext cx="2514871" cy="457200"/>
              </a:xfrm>
              <a:prstGeom prst="roundRect">
                <a:avLst>
                  <a:gd name="adj" fmla="val 50000"/>
                </a:avLst>
              </a:prstGeom>
              <a:solidFill>
                <a:srgbClr val="3265BE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7291614" y="6181785"/>
                <a:ext cx="861894" cy="4222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SA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التجارة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 flipH="1">
              <a:off x="76195" y="6339445"/>
              <a:ext cx="1649963" cy="318997"/>
              <a:chOff x="6465126" y="6117772"/>
              <a:chExt cx="2514871" cy="486214"/>
            </a:xfrm>
          </p:grpSpPr>
          <p:sp>
            <p:nvSpPr>
              <p:cNvPr id="39" name="Rounded Rectangle 38"/>
              <p:cNvSpPr/>
              <p:nvPr/>
            </p:nvSpPr>
            <p:spPr>
              <a:xfrm>
                <a:off x="6465126" y="6117772"/>
                <a:ext cx="2514871" cy="457200"/>
              </a:xfrm>
              <a:prstGeom prst="roundRect">
                <a:avLst>
                  <a:gd name="adj" fmla="val 50000"/>
                </a:avLst>
              </a:prstGeom>
              <a:solidFill>
                <a:srgbClr val="79B552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7234912" y="6181785"/>
                <a:ext cx="975302" cy="4222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SA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الصناعة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3281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 flipH="1">
            <a:off x="8231179" y="6339445"/>
            <a:ext cx="1848474" cy="318997"/>
            <a:chOff x="6465126" y="6117772"/>
            <a:chExt cx="2514871" cy="48621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2" name="Rounded Rectangle 61"/>
            <p:cNvSpPr/>
            <p:nvPr/>
          </p:nvSpPr>
          <p:spPr>
            <a:xfrm>
              <a:off x="6465126" y="6117772"/>
              <a:ext cx="2514871" cy="457200"/>
            </a:xfrm>
            <a:prstGeom prst="roundRect">
              <a:avLst>
                <a:gd name="adj" fmla="val 50000"/>
              </a:avLst>
            </a:prstGeom>
            <a:solidFill>
              <a:srgbClr val="79B55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7338507" y="6181785"/>
              <a:ext cx="768115" cy="4222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تعمل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 flipH="1">
            <a:off x="65827" y="6339445"/>
            <a:ext cx="1848474" cy="318997"/>
            <a:chOff x="6465126" y="6117772"/>
            <a:chExt cx="2514871" cy="48621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7" name="Rounded Rectangle 26"/>
            <p:cNvSpPr/>
            <p:nvPr/>
          </p:nvSpPr>
          <p:spPr>
            <a:xfrm>
              <a:off x="6465126" y="6117772"/>
              <a:ext cx="2514871" cy="457200"/>
            </a:xfrm>
            <a:prstGeom prst="roundRect">
              <a:avLst>
                <a:gd name="adj" fmla="val 50000"/>
              </a:avLst>
            </a:prstGeom>
            <a:solidFill>
              <a:srgbClr val="989898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326507" y="6181785"/>
              <a:ext cx="792105" cy="4222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طالبة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معلومات أساسيّة عن أريحا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299"/>
            <a:ext cx="12192000" cy="51334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5827" y="584669"/>
            <a:ext cx="12060347" cy="436605"/>
            <a:chOff x="21391" y="584669"/>
            <a:chExt cx="12060347" cy="436605"/>
          </a:xfrm>
        </p:grpSpPr>
        <p:sp>
          <p:nvSpPr>
            <p:cNvPr id="6" name="Rounded Rectangle 5"/>
            <p:cNvSpPr/>
            <p:nvPr/>
          </p:nvSpPr>
          <p:spPr>
            <a:xfrm>
              <a:off x="2446064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تخطيطيًا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870737" y="584669"/>
              <a:ext cx="2361656" cy="436605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ديموغرافيًا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295410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طبيعيًا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9720082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مكانيًا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1391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سياسيًا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2400300" y="12700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08491" y="1334013"/>
            <a:ext cx="61750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وضع النساء في أريحا من نواحي الأنشطة</a:t>
            </a:r>
            <a:r>
              <a:rPr kumimoji="0" lang="ar-SA" sz="1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 العامّة والاقتصاديّة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20" name="Chart 19"/>
          <p:cNvGraphicFramePr/>
          <p:nvPr>
            <p:extLst>
              <p:ext uri="{D42A27DB-BD31-4B8C-83A1-F6EECF244321}">
                <p14:modId xmlns:p14="http://schemas.microsoft.com/office/powerpoint/2010/main" val="2695777495"/>
              </p:ext>
            </p:extLst>
          </p:nvPr>
        </p:nvGraphicFramePr>
        <p:xfrm>
          <a:off x="2032000" y="2119086"/>
          <a:ext cx="8128000" cy="40192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1" name="Group 20"/>
          <p:cNvGrpSpPr/>
          <p:nvPr/>
        </p:nvGrpSpPr>
        <p:grpSpPr>
          <a:xfrm flipH="1">
            <a:off x="10272516" y="6339445"/>
            <a:ext cx="1848474" cy="318997"/>
            <a:chOff x="6465126" y="6117772"/>
            <a:chExt cx="2514871" cy="48621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2" name="Rounded Rectangle 21"/>
            <p:cNvSpPr/>
            <p:nvPr/>
          </p:nvSpPr>
          <p:spPr>
            <a:xfrm>
              <a:off x="6465126" y="6117772"/>
              <a:ext cx="2514871" cy="457200"/>
            </a:xfrm>
            <a:prstGeom prst="roundRect">
              <a:avLst>
                <a:gd name="adj" fmla="val 50000"/>
              </a:avLst>
            </a:prstGeom>
            <a:solidFill>
              <a:srgbClr val="5298D8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252355" y="6181785"/>
              <a:ext cx="940408" cy="4222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ar-SA" sz="1200" dirty="0" smtClean="0">
                  <a:solidFill>
                    <a:srgbClr val="FFFF00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لا تعمل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 flipH="1">
            <a:off x="6189841" y="6339445"/>
            <a:ext cx="1848474" cy="318997"/>
            <a:chOff x="6465126" y="6117772"/>
            <a:chExt cx="2514871" cy="48621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4" name="Rounded Rectangle 33"/>
            <p:cNvSpPr/>
            <p:nvPr/>
          </p:nvSpPr>
          <p:spPr>
            <a:xfrm>
              <a:off x="6465126" y="6117772"/>
              <a:ext cx="2514871" cy="457200"/>
            </a:xfrm>
            <a:prstGeom prst="roundRect">
              <a:avLst>
                <a:gd name="adj" fmla="val 50000"/>
              </a:avLst>
            </a:prstGeom>
            <a:solidFill>
              <a:srgbClr val="EB711D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254539" y="6181785"/>
              <a:ext cx="936046" cy="4222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ar-SA" sz="1200" dirty="0" smtClean="0">
                  <a:solidFill>
                    <a:srgbClr val="FFFF00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ربة بيت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4148503" y="6339445"/>
            <a:ext cx="1848474" cy="318997"/>
            <a:chOff x="6465126" y="6117772"/>
            <a:chExt cx="2514871" cy="48621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2" name="Rounded Rectangle 31"/>
            <p:cNvSpPr/>
            <p:nvPr/>
          </p:nvSpPr>
          <p:spPr>
            <a:xfrm>
              <a:off x="6465126" y="6117772"/>
              <a:ext cx="2514871" cy="457200"/>
            </a:xfrm>
            <a:prstGeom prst="roundRect">
              <a:avLst>
                <a:gd name="adj" fmla="val 50000"/>
              </a:avLst>
            </a:prstGeom>
            <a:solidFill>
              <a:srgbClr val="FFC618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848884" y="6181785"/>
              <a:ext cx="1747342" cy="4222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عاجزة عن العمل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 flipH="1">
            <a:off x="2107165" y="6339445"/>
            <a:ext cx="1848474" cy="318997"/>
            <a:chOff x="6465126" y="6117772"/>
            <a:chExt cx="2514871" cy="48621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1" name="Rounded Rectangle 40"/>
            <p:cNvSpPr/>
            <p:nvPr/>
          </p:nvSpPr>
          <p:spPr>
            <a:xfrm>
              <a:off x="6465126" y="6117772"/>
              <a:ext cx="2514871" cy="457200"/>
            </a:xfrm>
            <a:prstGeom prst="roundRect">
              <a:avLst>
                <a:gd name="adj" fmla="val 50000"/>
              </a:avLst>
            </a:prstGeom>
            <a:solidFill>
              <a:srgbClr val="3265BE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923035" y="6181785"/>
              <a:ext cx="1599040" cy="4222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لا تُريد أن تعمل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135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معلومات أساسيّة عن أريحا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299"/>
            <a:ext cx="12192000" cy="51334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5827" y="584669"/>
            <a:ext cx="12060347" cy="436605"/>
            <a:chOff x="21391" y="584669"/>
            <a:chExt cx="12060347" cy="436605"/>
          </a:xfrm>
        </p:grpSpPr>
        <p:sp>
          <p:nvSpPr>
            <p:cNvPr id="6" name="Rounded Rectangle 5"/>
            <p:cNvSpPr/>
            <p:nvPr/>
          </p:nvSpPr>
          <p:spPr>
            <a:xfrm>
              <a:off x="2446064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تخطيطيًا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870737" y="584669"/>
              <a:ext cx="2361656" cy="436605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ديموغرافيًا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295410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طبيعيًا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9720082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مكانيًا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1391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سياسيًا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2400300" y="12700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05421" y="1334013"/>
            <a:ext cx="51812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1"/>
            <a:r>
              <a:rPr lang="ar-SA" dirty="0" smtClean="0">
                <a:solidFill>
                  <a:srgbClr val="FFFF00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التحصيل العلمي (10 سنوات فأكثر) في مدينة أريحا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r="291"/>
          <a:stretch/>
        </p:blipFill>
        <p:spPr>
          <a:xfrm>
            <a:off x="1561566" y="3439887"/>
            <a:ext cx="9068869" cy="1690912"/>
          </a:xfrm>
          <a:prstGeom prst="rect">
            <a:avLst/>
          </a:prstGeom>
          <a:ln w="444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6322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معلومات أساسيّة عن أريحا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299"/>
            <a:ext cx="12192000" cy="51334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5827" y="584669"/>
            <a:ext cx="12060347" cy="436605"/>
            <a:chOff x="21391" y="584669"/>
            <a:chExt cx="12060347" cy="436605"/>
          </a:xfrm>
        </p:grpSpPr>
        <p:sp>
          <p:nvSpPr>
            <p:cNvPr id="6" name="Rounded Rectangle 5"/>
            <p:cNvSpPr/>
            <p:nvPr/>
          </p:nvSpPr>
          <p:spPr>
            <a:xfrm>
              <a:off x="2446064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تخطيطيًا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870737" y="584669"/>
              <a:ext cx="2361656" cy="436605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ديموغرافيًا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295410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طبيعيًا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9720082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مكانيًا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1391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سياسيًا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2400300" y="12700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43079" y="1334013"/>
            <a:ext cx="1705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الهرم السكّاني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0403" y="2100440"/>
            <a:ext cx="8791194" cy="4548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15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معلومات أساسيّة عن أريحا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299"/>
            <a:ext cx="12192000" cy="51334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5827" y="584669"/>
            <a:ext cx="12060347" cy="436605"/>
            <a:chOff x="21391" y="584669"/>
            <a:chExt cx="12060347" cy="436605"/>
          </a:xfrm>
        </p:grpSpPr>
        <p:sp>
          <p:nvSpPr>
            <p:cNvPr id="6" name="Rounded Rectangle 5"/>
            <p:cNvSpPr/>
            <p:nvPr/>
          </p:nvSpPr>
          <p:spPr>
            <a:xfrm>
              <a:off x="2446064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تخطيطيًا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870737" y="584669"/>
              <a:ext cx="2361656" cy="436605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ديموغرافيًا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295410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طبيعيًا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9720082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مكانيًا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1391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سياسيًا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2400300" y="12700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76557" y="1334013"/>
            <a:ext cx="18389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التعداد السكّاني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13" y="2485870"/>
            <a:ext cx="10760373" cy="4035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46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95"/>
          <a:stretch/>
        </p:blipFill>
        <p:spPr>
          <a:xfrm>
            <a:off x="-72571" y="-525235"/>
            <a:ext cx="12337143" cy="790847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مُقدّمة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299"/>
            <a:ext cx="12192000" cy="51334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261919" y="1257412"/>
            <a:ext cx="1668163" cy="1491049"/>
          </a:xfrm>
          <a:prstGeom prst="roundRect">
            <a:avLst>
              <a:gd name="adj" fmla="val 17772"/>
            </a:avLst>
          </a:prstGeom>
          <a:solidFill>
            <a:srgbClr val="FDBB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5545113" y="1429165"/>
            <a:ext cx="1101774" cy="1147543"/>
          </a:xfrm>
          <a:custGeom>
            <a:avLst/>
            <a:gdLst>
              <a:gd name="T0" fmla="*/ 924 w 1492"/>
              <a:gd name="T1" fmla="*/ 1404 h 1555"/>
              <a:gd name="T2" fmla="*/ 851 w 1492"/>
              <a:gd name="T3" fmla="*/ 1517 h 1555"/>
              <a:gd name="T4" fmla="*/ 691 w 1492"/>
              <a:gd name="T5" fmla="*/ 1555 h 1555"/>
              <a:gd name="T6" fmla="*/ 630 w 1492"/>
              <a:gd name="T7" fmla="*/ 1476 h 1555"/>
              <a:gd name="T8" fmla="*/ 569 w 1492"/>
              <a:gd name="T9" fmla="*/ 1359 h 1555"/>
              <a:gd name="T10" fmla="*/ 880 w 1492"/>
              <a:gd name="T11" fmla="*/ 1315 h 1555"/>
              <a:gd name="T12" fmla="*/ 1129 w 1492"/>
              <a:gd name="T13" fmla="*/ 747 h 1555"/>
              <a:gd name="T14" fmla="*/ 928 w 1492"/>
              <a:gd name="T15" fmla="*/ 1203 h 1555"/>
              <a:gd name="T16" fmla="*/ 627 w 1492"/>
              <a:gd name="T17" fmla="*/ 1257 h 1555"/>
              <a:gd name="T18" fmla="*/ 470 w 1492"/>
              <a:gd name="T19" fmla="*/ 1012 h 1555"/>
              <a:gd name="T20" fmla="*/ 744 w 1492"/>
              <a:gd name="T21" fmla="*/ 364 h 1555"/>
              <a:gd name="T22" fmla="*/ 789 w 1492"/>
              <a:gd name="T23" fmla="*/ 515 h 1555"/>
              <a:gd name="T24" fmla="*/ 470 w 1492"/>
              <a:gd name="T25" fmla="*/ 748 h 1555"/>
              <a:gd name="T26" fmla="*/ 556 w 1492"/>
              <a:gd name="T27" fmla="*/ 748 h 1555"/>
              <a:gd name="T28" fmla="*/ 789 w 1492"/>
              <a:gd name="T29" fmla="*/ 515 h 1555"/>
              <a:gd name="T30" fmla="*/ 789 w 1492"/>
              <a:gd name="T31" fmla="*/ 195 h 1555"/>
              <a:gd name="T32" fmla="*/ 746 w 1492"/>
              <a:gd name="T33" fmla="*/ 0 h 1555"/>
              <a:gd name="T34" fmla="*/ 703 w 1492"/>
              <a:gd name="T35" fmla="*/ 195 h 1555"/>
              <a:gd name="T36" fmla="*/ 238 w 1492"/>
              <a:gd name="T37" fmla="*/ 746 h 1555"/>
              <a:gd name="T38" fmla="*/ 43 w 1492"/>
              <a:gd name="T39" fmla="*/ 703 h 1555"/>
              <a:gd name="T40" fmla="*/ 43 w 1492"/>
              <a:gd name="T41" fmla="*/ 789 h 1555"/>
              <a:gd name="T42" fmla="*/ 238 w 1492"/>
              <a:gd name="T43" fmla="*/ 746 h 1555"/>
              <a:gd name="T44" fmla="*/ 1298 w 1492"/>
              <a:gd name="T45" fmla="*/ 703 h 1555"/>
              <a:gd name="T46" fmla="*/ 1298 w 1492"/>
              <a:gd name="T47" fmla="*/ 789 h 1555"/>
              <a:gd name="T48" fmla="*/ 1492 w 1492"/>
              <a:gd name="T49" fmla="*/ 746 h 1555"/>
              <a:gd name="T50" fmla="*/ 326 w 1492"/>
              <a:gd name="T51" fmla="*/ 1106 h 1555"/>
              <a:gd name="T52" fmla="*/ 219 w 1492"/>
              <a:gd name="T53" fmla="*/ 1274 h 1555"/>
              <a:gd name="T54" fmla="*/ 279 w 1492"/>
              <a:gd name="T55" fmla="*/ 1274 h 1555"/>
              <a:gd name="T56" fmla="*/ 387 w 1492"/>
              <a:gd name="T57" fmla="*/ 1106 h 1555"/>
              <a:gd name="T58" fmla="*/ 1136 w 1492"/>
              <a:gd name="T59" fmla="*/ 399 h 1555"/>
              <a:gd name="T60" fmla="*/ 1274 w 1492"/>
              <a:gd name="T61" fmla="*/ 280 h 1555"/>
              <a:gd name="T62" fmla="*/ 1213 w 1492"/>
              <a:gd name="T63" fmla="*/ 219 h 1555"/>
              <a:gd name="T64" fmla="*/ 1106 w 1492"/>
              <a:gd name="T65" fmla="*/ 387 h 1555"/>
              <a:gd name="T66" fmla="*/ 326 w 1492"/>
              <a:gd name="T67" fmla="*/ 387 h 1555"/>
              <a:gd name="T68" fmla="*/ 387 w 1492"/>
              <a:gd name="T69" fmla="*/ 387 h 1555"/>
              <a:gd name="T70" fmla="*/ 279 w 1492"/>
              <a:gd name="T71" fmla="*/ 218 h 1555"/>
              <a:gd name="T72" fmla="*/ 218 w 1492"/>
              <a:gd name="T73" fmla="*/ 279 h 1555"/>
              <a:gd name="T74" fmla="*/ 1167 w 1492"/>
              <a:gd name="T75" fmla="*/ 1106 h 1555"/>
              <a:gd name="T76" fmla="*/ 1106 w 1492"/>
              <a:gd name="T77" fmla="*/ 1167 h 1555"/>
              <a:gd name="T78" fmla="*/ 1243 w 1492"/>
              <a:gd name="T79" fmla="*/ 1287 h 1555"/>
              <a:gd name="T80" fmla="*/ 1274 w 1492"/>
              <a:gd name="T81" fmla="*/ 1213 h 1555"/>
              <a:gd name="T82" fmla="*/ 1167 w 1492"/>
              <a:gd name="T83" fmla="*/ 1106 h 1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92" h="1555">
                <a:moveTo>
                  <a:pt x="924" y="1359"/>
                </a:moveTo>
                <a:cubicBezTo>
                  <a:pt x="924" y="1404"/>
                  <a:pt x="924" y="1404"/>
                  <a:pt x="924" y="1404"/>
                </a:cubicBezTo>
                <a:cubicBezTo>
                  <a:pt x="924" y="1441"/>
                  <a:pt x="897" y="1471"/>
                  <a:pt x="862" y="1476"/>
                </a:cubicBezTo>
                <a:cubicBezTo>
                  <a:pt x="851" y="1517"/>
                  <a:pt x="851" y="1517"/>
                  <a:pt x="851" y="1517"/>
                </a:cubicBezTo>
                <a:cubicBezTo>
                  <a:pt x="845" y="1540"/>
                  <a:pt x="825" y="1555"/>
                  <a:pt x="802" y="1555"/>
                </a:cubicBezTo>
                <a:cubicBezTo>
                  <a:pt x="691" y="1555"/>
                  <a:pt x="691" y="1555"/>
                  <a:pt x="691" y="1555"/>
                </a:cubicBezTo>
                <a:cubicBezTo>
                  <a:pt x="667" y="1555"/>
                  <a:pt x="647" y="1540"/>
                  <a:pt x="641" y="1517"/>
                </a:cubicBezTo>
                <a:cubicBezTo>
                  <a:pt x="630" y="1476"/>
                  <a:pt x="630" y="1476"/>
                  <a:pt x="630" y="1476"/>
                </a:cubicBezTo>
                <a:cubicBezTo>
                  <a:pt x="595" y="1470"/>
                  <a:pt x="569" y="1441"/>
                  <a:pt x="569" y="1404"/>
                </a:cubicBezTo>
                <a:cubicBezTo>
                  <a:pt x="569" y="1359"/>
                  <a:pt x="569" y="1359"/>
                  <a:pt x="569" y="1359"/>
                </a:cubicBezTo>
                <a:cubicBezTo>
                  <a:pt x="569" y="1334"/>
                  <a:pt x="588" y="1315"/>
                  <a:pt x="612" y="1315"/>
                </a:cubicBezTo>
                <a:cubicBezTo>
                  <a:pt x="880" y="1315"/>
                  <a:pt x="880" y="1315"/>
                  <a:pt x="880" y="1315"/>
                </a:cubicBezTo>
                <a:cubicBezTo>
                  <a:pt x="904" y="1315"/>
                  <a:pt x="924" y="1335"/>
                  <a:pt x="924" y="1359"/>
                </a:cubicBezTo>
                <a:close/>
                <a:moveTo>
                  <a:pt x="1129" y="747"/>
                </a:moveTo>
                <a:cubicBezTo>
                  <a:pt x="1129" y="850"/>
                  <a:pt x="1088" y="944"/>
                  <a:pt x="1022" y="1012"/>
                </a:cubicBezTo>
                <a:cubicBezTo>
                  <a:pt x="971" y="1065"/>
                  <a:pt x="939" y="1132"/>
                  <a:pt x="928" y="1203"/>
                </a:cubicBezTo>
                <a:cubicBezTo>
                  <a:pt x="923" y="1234"/>
                  <a:pt x="896" y="1257"/>
                  <a:pt x="865" y="1257"/>
                </a:cubicBezTo>
                <a:cubicBezTo>
                  <a:pt x="627" y="1257"/>
                  <a:pt x="627" y="1257"/>
                  <a:pt x="627" y="1257"/>
                </a:cubicBezTo>
                <a:cubicBezTo>
                  <a:pt x="596" y="1257"/>
                  <a:pt x="569" y="1234"/>
                  <a:pt x="565" y="1204"/>
                </a:cubicBezTo>
                <a:cubicBezTo>
                  <a:pt x="554" y="1132"/>
                  <a:pt x="521" y="1064"/>
                  <a:pt x="470" y="1012"/>
                </a:cubicBezTo>
                <a:cubicBezTo>
                  <a:pt x="405" y="944"/>
                  <a:pt x="364" y="852"/>
                  <a:pt x="363" y="751"/>
                </a:cubicBezTo>
                <a:cubicBezTo>
                  <a:pt x="361" y="538"/>
                  <a:pt x="531" y="365"/>
                  <a:pt x="744" y="364"/>
                </a:cubicBezTo>
                <a:cubicBezTo>
                  <a:pt x="956" y="362"/>
                  <a:pt x="1129" y="534"/>
                  <a:pt x="1129" y="747"/>
                </a:cubicBezTo>
                <a:close/>
                <a:moveTo>
                  <a:pt x="789" y="515"/>
                </a:moveTo>
                <a:cubicBezTo>
                  <a:pt x="789" y="491"/>
                  <a:pt x="770" y="471"/>
                  <a:pt x="746" y="471"/>
                </a:cubicBezTo>
                <a:cubicBezTo>
                  <a:pt x="594" y="471"/>
                  <a:pt x="470" y="595"/>
                  <a:pt x="470" y="748"/>
                </a:cubicBezTo>
                <a:cubicBezTo>
                  <a:pt x="470" y="772"/>
                  <a:pt x="489" y="791"/>
                  <a:pt x="513" y="791"/>
                </a:cubicBezTo>
                <a:cubicBezTo>
                  <a:pt x="537" y="791"/>
                  <a:pt x="556" y="772"/>
                  <a:pt x="556" y="748"/>
                </a:cubicBezTo>
                <a:cubicBezTo>
                  <a:pt x="556" y="643"/>
                  <a:pt x="642" y="558"/>
                  <a:pt x="746" y="558"/>
                </a:cubicBezTo>
                <a:cubicBezTo>
                  <a:pt x="770" y="558"/>
                  <a:pt x="789" y="539"/>
                  <a:pt x="789" y="515"/>
                </a:cubicBezTo>
                <a:close/>
                <a:moveTo>
                  <a:pt x="746" y="238"/>
                </a:moveTo>
                <a:cubicBezTo>
                  <a:pt x="770" y="238"/>
                  <a:pt x="789" y="219"/>
                  <a:pt x="789" y="195"/>
                </a:cubicBezTo>
                <a:cubicBezTo>
                  <a:pt x="789" y="43"/>
                  <a:pt x="789" y="43"/>
                  <a:pt x="789" y="43"/>
                </a:cubicBezTo>
                <a:cubicBezTo>
                  <a:pt x="789" y="20"/>
                  <a:pt x="770" y="0"/>
                  <a:pt x="746" y="0"/>
                </a:cubicBezTo>
                <a:cubicBezTo>
                  <a:pt x="722" y="0"/>
                  <a:pt x="703" y="19"/>
                  <a:pt x="703" y="43"/>
                </a:cubicBezTo>
                <a:cubicBezTo>
                  <a:pt x="703" y="195"/>
                  <a:pt x="703" y="195"/>
                  <a:pt x="703" y="195"/>
                </a:cubicBezTo>
                <a:cubicBezTo>
                  <a:pt x="703" y="219"/>
                  <a:pt x="723" y="238"/>
                  <a:pt x="746" y="238"/>
                </a:cubicBezTo>
                <a:close/>
                <a:moveTo>
                  <a:pt x="238" y="746"/>
                </a:moveTo>
                <a:cubicBezTo>
                  <a:pt x="238" y="723"/>
                  <a:pt x="219" y="703"/>
                  <a:pt x="195" y="703"/>
                </a:cubicBezTo>
                <a:cubicBezTo>
                  <a:pt x="43" y="703"/>
                  <a:pt x="43" y="703"/>
                  <a:pt x="43" y="703"/>
                </a:cubicBezTo>
                <a:cubicBezTo>
                  <a:pt x="20" y="703"/>
                  <a:pt x="0" y="722"/>
                  <a:pt x="0" y="746"/>
                </a:cubicBezTo>
                <a:cubicBezTo>
                  <a:pt x="0" y="770"/>
                  <a:pt x="19" y="789"/>
                  <a:pt x="43" y="789"/>
                </a:cubicBezTo>
                <a:cubicBezTo>
                  <a:pt x="195" y="789"/>
                  <a:pt x="195" y="789"/>
                  <a:pt x="195" y="789"/>
                </a:cubicBezTo>
                <a:cubicBezTo>
                  <a:pt x="219" y="789"/>
                  <a:pt x="238" y="770"/>
                  <a:pt x="238" y="746"/>
                </a:cubicBezTo>
                <a:close/>
                <a:moveTo>
                  <a:pt x="1449" y="703"/>
                </a:moveTo>
                <a:cubicBezTo>
                  <a:pt x="1298" y="703"/>
                  <a:pt x="1298" y="703"/>
                  <a:pt x="1298" y="703"/>
                </a:cubicBezTo>
                <a:cubicBezTo>
                  <a:pt x="1274" y="703"/>
                  <a:pt x="1255" y="722"/>
                  <a:pt x="1255" y="746"/>
                </a:cubicBezTo>
                <a:cubicBezTo>
                  <a:pt x="1255" y="770"/>
                  <a:pt x="1274" y="789"/>
                  <a:pt x="1298" y="789"/>
                </a:cubicBezTo>
                <a:cubicBezTo>
                  <a:pt x="1449" y="789"/>
                  <a:pt x="1449" y="789"/>
                  <a:pt x="1449" y="789"/>
                </a:cubicBezTo>
                <a:cubicBezTo>
                  <a:pt x="1473" y="789"/>
                  <a:pt x="1492" y="770"/>
                  <a:pt x="1492" y="746"/>
                </a:cubicBezTo>
                <a:cubicBezTo>
                  <a:pt x="1492" y="723"/>
                  <a:pt x="1473" y="703"/>
                  <a:pt x="1449" y="703"/>
                </a:cubicBezTo>
                <a:close/>
                <a:moveTo>
                  <a:pt x="326" y="1106"/>
                </a:moveTo>
                <a:cubicBezTo>
                  <a:pt x="219" y="1213"/>
                  <a:pt x="219" y="1213"/>
                  <a:pt x="219" y="1213"/>
                </a:cubicBezTo>
                <a:cubicBezTo>
                  <a:pt x="202" y="1230"/>
                  <a:pt x="202" y="1257"/>
                  <a:pt x="219" y="1274"/>
                </a:cubicBezTo>
                <a:cubicBezTo>
                  <a:pt x="227" y="1283"/>
                  <a:pt x="238" y="1287"/>
                  <a:pt x="249" y="1287"/>
                </a:cubicBezTo>
                <a:cubicBezTo>
                  <a:pt x="260" y="1287"/>
                  <a:pt x="271" y="1283"/>
                  <a:pt x="279" y="1274"/>
                </a:cubicBezTo>
                <a:cubicBezTo>
                  <a:pt x="387" y="1167"/>
                  <a:pt x="387" y="1167"/>
                  <a:pt x="387" y="1167"/>
                </a:cubicBezTo>
                <a:cubicBezTo>
                  <a:pt x="404" y="1150"/>
                  <a:pt x="404" y="1123"/>
                  <a:pt x="387" y="1106"/>
                </a:cubicBezTo>
                <a:cubicBezTo>
                  <a:pt x="370" y="1089"/>
                  <a:pt x="342" y="1089"/>
                  <a:pt x="326" y="1106"/>
                </a:cubicBezTo>
                <a:close/>
                <a:moveTo>
                  <a:pt x="1136" y="399"/>
                </a:moveTo>
                <a:cubicBezTo>
                  <a:pt x="1147" y="399"/>
                  <a:pt x="1158" y="395"/>
                  <a:pt x="1167" y="387"/>
                </a:cubicBezTo>
                <a:cubicBezTo>
                  <a:pt x="1274" y="280"/>
                  <a:pt x="1274" y="280"/>
                  <a:pt x="1274" y="280"/>
                </a:cubicBezTo>
                <a:cubicBezTo>
                  <a:pt x="1291" y="263"/>
                  <a:pt x="1291" y="236"/>
                  <a:pt x="1274" y="219"/>
                </a:cubicBezTo>
                <a:cubicBezTo>
                  <a:pt x="1257" y="202"/>
                  <a:pt x="1230" y="202"/>
                  <a:pt x="1213" y="219"/>
                </a:cubicBezTo>
                <a:cubicBezTo>
                  <a:pt x="1106" y="326"/>
                  <a:pt x="1106" y="326"/>
                  <a:pt x="1106" y="326"/>
                </a:cubicBezTo>
                <a:cubicBezTo>
                  <a:pt x="1089" y="343"/>
                  <a:pt x="1089" y="370"/>
                  <a:pt x="1106" y="387"/>
                </a:cubicBezTo>
                <a:cubicBezTo>
                  <a:pt x="1114" y="395"/>
                  <a:pt x="1125" y="399"/>
                  <a:pt x="1136" y="399"/>
                </a:cubicBezTo>
                <a:close/>
                <a:moveTo>
                  <a:pt x="326" y="387"/>
                </a:moveTo>
                <a:cubicBezTo>
                  <a:pt x="334" y="395"/>
                  <a:pt x="345" y="399"/>
                  <a:pt x="356" y="399"/>
                </a:cubicBezTo>
                <a:cubicBezTo>
                  <a:pt x="367" y="399"/>
                  <a:pt x="378" y="395"/>
                  <a:pt x="387" y="387"/>
                </a:cubicBezTo>
                <a:cubicBezTo>
                  <a:pt x="404" y="370"/>
                  <a:pt x="404" y="342"/>
                  <a:pt x="387" y="325"/>
                </a:cubicBezTo>
                <a:cubicBezTo>
                  <a:pt x="279" y="218"/>
                  <a:pt x="279" y="218"/>
                  <a:pt x="279" y="218"/>
                </a:cubicBezTo>
                <a:cubicBezTo>
                  <a:pt x="262" y="201"/>
                  <a:pt x="235" y="201"/>
                  <a:pt x="218" y="218"/>
                </a:cubicBezTo>
                <a:cubicBezTo>
                  <a:pt x="201" y="235"/>
                  <a:pt x="201" y="262"/>
                  <a:pt x="218" y="279"/>
                </a:cubicBezTo>
                <a:lnTo>
                  <a:pt x="326" y="387"/>
                </a:lnTo>
                <a:close/>
                <a:moveTo>
                  <a:pt x="1167" y="1106"/>
                </a:moveTo>
                <a:cubicBezTo>
                  <a:pt x="1150" y="1089"/>
                  <a:pt x="1123" y="1089"/>
                  <a:pt x="1106" y="1106"/>
                </a:cubicBezTo>
                <a:cubicBezTo>
                  <a:pt x="1089" y="1123"/>
                  <a:pt x="1089" y="1150"/>
                  <a:pt x="1106" y="1167"/>
                </a:cubicBezTo>
                <a:cubicBezTo>
                  <a:pt x="1213" y="1274"/>
                  <a:pt x="1213" y="1274"/>
                  <a:pt x="1213" y="1274"/>
                </a:cubicBezTo>
                <a:cubicBezTo>
                  <a:pt x="1221" y="1283"/>
                  <a:pt x="1232" y="1287"/>
                  <a:pt x="1243" y="1287"/>
                </a:cubicBezTo>
                <a:cubicBezTo>
                  <a:pt x="1254" y="1287"/>
                  <a:pt x="1265" y="1283"/>
                  <a:pt x="1274" y="1274"/>
                </a:cubicBezTo>
                <a:cubicBezTo>
                  <a:pt x="1291" y="1257"/>
                  <a:pt x="1291" y="1230"/>
                  <a:pt x="1274" y="1213"/>
                </a:cubicBezTo>
                <a:lnTo>
                  <a:pt x="1167" y="1106"/>
                </a:lnTo>
                <a:close/>
                <a:moveTo>
                  <a:pt x="1167" y="1106"/>
                </a:moveTo>
                <a:cubicBezTo>
                  <a:pt x="1167" y="1106"/>
                  <a:pt x="1167" y="1106"/>
                  <a:pt x="1167" y="1106"/>
                </a:cubicBezTo>
              </a:path>
            </a:pathLst>
          </a:custGeom>
          <a:solidFill>
            <a:srgbClr val="59595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1444005" y="2946603"/>
            <a:ext cx="9303990" cy="625642"/>
          </a:xfrm>
          <a:prstGeom prst="roundRect">
            <a:avLst>
              <a:gd name="adj" fmla="val 50000"/>
            </a:avLst>
          </a:prstGeom>
          <a:solidFill>
            <a:srgbClr val="FDBBD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" name="TextBox 11"/>
          <p:cNvSpPr txBox="1"/>
          <p:nvPr/>
        </p:nvSpPr>
        <p:spPr>
          <a:xfrm>
            <a:off x="1611078" y="3059368"/>
            <a:ext cx="896984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ar-SA" sz="20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يُقدّم المشروع ببساطة للتّخطيط على أساس جِندري</a:t>
            </a:r>
            <a:endParaRPr lang="en-US" sz="20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1444005" y="3770387"/>
            <a:ext cx="9303990" cy="625642"/>
          </a:xfrm>
          <a:prstGeom prst="roundRect">
            <a:avLst>
              <a:gd name="adj" fmla="val 50000"/>
            </a:avLst>
          </a:prstGeom>
          <a:solidFill>
            <a:srgbClr val="FDBBD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1" name="TextBox 20"/>
          <p:cNvSpPr txBox="1"/>
          <p:nvPr/>
        </p:nvSpPr>
        <p:spPr>
          <a:xfrm>
            <a:off x="1611078" y="3891391"/>
            <a:ext cx="896984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ar-SA" sz="20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هو عبارة عن وسيلة لتحقيق العدالة الجِندريّة بين الرجل والمرأة</a:t>
            </a:r>
            <a:endParaRPr lang="en-US" sz="20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1444005" y="4594171"/>
            <a:ext cx="9303990" cy="625642"/>
          </a:xfrm>
          <a:prstGeom prst="roundRect">
            <a:avLst>
              <a:gd name="adj" fmla="val 50000"/>
            </a:avLst>
          </a:prstGeom>
          <a:solidFill>
            <a:srgbClr val="FDBBD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7" name="TextBox 26"/>
          <p:cNvSpPr txBox="1"/>
          <p:nvPr/>
        </p:nvSpPr>
        <p:spPr>
          <a:xfrm>
            <a:off x="1611078" y="4715175"/>
            <a:ext cx="896984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ar-SA" sz="20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المشروع ينظر للمنطقة المُراد تخطيطها من وجهة نظر المرأة</a:t>
            </a:r>
            <a:endParaRPr lang="en-US" sz="20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8779" y="584669"/>
            <a:ext cx="11974443" cy="436605"/>
            <a:chOff x="138101" y="584669"/>
            <a:chExt cx="11974443" cy="436605"/>
          </a:xfrm>
        </p:grpSpPr>
        <p:sp>
          <p:nvSpPr>
            <p:cNvPr id="6" name="Rounded Rectangle 5"/>
            <p:cNvSpPr/>
            <p:nvPr/>
          </p:nvSpPr>
          <p:spPr>
            <a:xfrm>
              <a:off x="4306695" y="584669"/>
              <a:ext cx="1552958" cy="436605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الأهداف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6390992" y="584669"/>
              <a:ext cx="1552958" cy="43660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المعايير</a:t>
              </a:r>
              <a:endParaRPr lang="en-US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8475289" y="584669"/>
              <a:ext cx="1552958" cy="43660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المُبرّرات</a:t>
              </a:r>
              <a:endParaRPr lang="en-US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10559586" y="584669"/>
              <a:ext cx="1552958" cy="436605"/>
            </a:xfrm>
            <a:prstGeom prst="roundRect">
              <a:avLst/>
            </a:prstGeom>
            <a:solidFill>
              <a:srgbClr val="FDBBD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rgbClr val="000000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المشروع</a:t>
              </a:r>
              <a:endParaRPr lang="en-US" dirty="0">
                <a:solidFill>
                  <a:srgbClr val="000000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2222398" y="584669"/>
              <a:ext cx="1552958" cy="436605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اختيار الموقع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138101" y="584669"/>
              <a:ext cx="1552958" cy="436605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آلية العمل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063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معلومات أساسيّة عن أريحا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299"/>
            <a:ext cx="12192000" cy="51334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5827" y="584669"/>
            <a:ext cx="12060347" cy="436605"/>
            <a:chOff x="21391" y="584669"/>
            <a:chExt cx="12060347" cy="436605"/>
          </a:xfrm>
        </p:grpSpPr>
        <p:sp>
          <p:nvSpPr>
            <p:cNvPr id="6" name="Rounded Rectangle 5"/>
            <p:cNvSpPr/>
            <p:nvPr/>
          </p:nvSpPr>
          <p:spPr>
            <a:xfrm>
              <a:off x="2446064" y="584669"/>
              <a:ext cx="2361656" cy="436605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tx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تخطيطيًا</a:t>
              </a:r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870737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ديموغرافيًا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295410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طبيعيًا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9720082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مكانيًا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1391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سياسيًا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15" name="Rounded Rectangle 14"/>
          <p:cNvSpPr/>
          <p:nvPr/>
        </p:nvSpPr>
        <p:spPr>
          <a:xfrm>
            <a:off x="8934625" y="1828800"/>
            <a:ext cx="2880574" cy="4495800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8934626" y="2133312"/>
            <a:ext cx="2717624" cy="276999"/>
            <a:chOff x="8934626" y="2133312"/>
            <a:chExt cx="2717624" cy="276999"/>
          </a:xfrm>
        </p:grpSpPr>
        <p:sp>
          <p:nvSpPr>
            <p:cNvPr id="29" name="Rectangle 28"/>
            <p:cNvSpPr/>
            <p:nvPr/>
          </p:nvSpPr>
          <p:spPr>
            <a:xfrm>
              <a:off x="8934626" y="2133312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10947399" y="2141522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55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8934626" y="2478482"/>
            <a:ext cx="2717624" cy="276999"/>
            <a:chOff x="8934626" y="2487539"/>
            <a:chExt cx="2717624" cy="276999"/>
          </a:xfrm>
        </p:grpSpPr>
        <p:sp>
          <p:nvSpPr>
            <p:cNvPr id="31" name="Rectangle 30"/>
            <p:cNvSpPr/>
            <p:nvPr/>
          </p:nvSpPr>
          <p:spPr>
            <a:xfrm>
              <a:off x="8934626" y="2487539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المنطقة المبنيّة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10947399" y="2495749"/>
              <a:ext cx="704851" cy="260579"/>
            </a:xfrm>
            <a:prstGeom prst="roundRect">
              <a:avLst>
                <a:gd name="adj" fmla="val 0"/>
              </a:avLst>
            </a:prstGeom>
            <a:solidFill>
              <a:srgbClr val="ECCEF2"/>
            </a:solidFill>
            <a:ln w="28575">
              <a:solidFill>
                <a:srgbClr val="00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70" name="Rectangle 69"/>
          <p:cNvSpPr/>
          <p:nvPr/>
        </p:nvSpPr>
        <p:spPr>
          <a:xfrm>
            <a:off x="8934624" y="1519391"/>
            <a:ext cx="2880576" cy="307777"/>
          </a:xfrm>
          <a:prstGeom prst="rect">
            <a:avLst/>
          </a:prstGeom>
          <a:solidFill>
            <a:srgbClr val="FFFF00"/>
          </a:solidFill>
          <a:ln w="19050">
            <a:solidFill>
              <a:srgbClr val="000000"/>
            </a:solidFill>
          </a:ln>
          <a:effectLst/>
        </p:spPr>
        <p:txBody>
          <a:bodyPr wrap="square" anchor="b">
            <a:spAutoFit/>
          </a:bodyPr>
          <a:lstStyle/>
          <a:p>
            <a:pPr algn="ctr" rtl="1"/>
            <a:r>
              <a:rPr lang="ar-SA" sz="1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المنطقة المبنيّة</a:t>
            </a:r>
            <a:endParaRPr lang="en-US" sz="14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7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معلومات أساسيّة عن أريحا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299"/>
            <a:ext cx="12192000" cy="51334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5827" y="584669"/>
            <a:ext cx="12060347" cy="436605"/>
            <a:chOff x="21391" y="584669"/>
            <a:chExt cx="12060347" cy="436605"/>
          </a:xfrm>
        </p:grpSpPr>
        <p:sp>
          <p:nvSpPr>
            <p:cNvPr id="6" name="Rounded Rectangle 5"/>
            <p:cNvSpPr/>
            <p:nvPr/>
          </p:nvSpPr>
          <p:spPr>
            <a:xfrm>
              <a:off x="2446064" y="584669"/>
              <a:ext cx="2361656" cy="436605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tx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تخطيطيًا</a:t>
              </a:r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870737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ديموغرافيًا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295410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طبيعيًا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9720082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مكانيًا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1391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سياسيًا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15" name="Rounded Rectangle 14"/>
          <p:cNvSpPr/>
          <p:nvPr/>
        </p:nvSpPr>
        <p:spPr>
          <a:xfrm>
            <a:off x="8934625" y="1828800"/>
            <a:ext cx="2880574" cy="4495800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8934626" y="2133312"/>
            <a:ext cx="2717624" cy="276999"/>
            <a:chOff x="8934626" y="2133312"/>
            <a:chExt cx="2717624" cy="276999"/>
          </a:xfrm>
        </p:grpSpPr>
        <p:sp>
          <p:nvSpPr>
            <p:cNvPr id="29" name="Rectangle 28"/>
            <p:cNvSpPr/>
            <p:nvPr/>
          </p:nvSpPr>
          <p:spPr>
            <a:xfrm>
              <a:off x="8934626" y="2133312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10947399" y="2141522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55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8934626" y="2478482"/>
            <a:ext cx="2717624" cy="276999"/>
            <a:chOff x="8934626" y="2487539"/>
            <a:chExt cx="2717624" cy="276999"/>
          </a:xfrm>
        </p:grpSpPr>
        <p:sp>
          <p:nvSpPr>
            <p:cNvPr id="31" name="Rectangle 30"/>
            <p:cNvSpPr/>
            <p:nvPr/>
          </p:nvSpPr>
          <p:spPr>
            <a:xfrm>
              <a:off x="8934626" y="2487539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الأراضي الحكوميّة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10947399" y="2495749"/>
              <a:ext cx="704851" cy="260579"/>
            </a:xfrm>
            <a:prstGeom prst="roundRect">
              <a:avLst>
                <a:gd name="adj" fmla="val 0"/>
              </a:avLst>
            </a:prstGeom>
            <a:solidFill>
              <a:srgbClr val="FEBEBE"/>
            </a:solidFill>
            <a:ln w="28575">
              <a:solidFill>
                <a:srgbClr val="00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70" name="Rectangle 69"/>
          <p:cNvSpPr/>
          <p:nvPr/>
        </p:nvSpPr>
        <p:spPr>
          <a:xfrm>
            <a:off x="8934624" y="1519391"/>
            <a:ext cx="2880576" cy="307777"/>
          </a:xfrm>
          <a:prstGeom prst="rect">
            <a:avLst/>
          </a:prstGeom>
          <a:solidFill>
            <a:srgbClr val="FFFF00"/>
          </a:solidFill>
          <a:ln w="19050">
            <a:solidFill>
              <a:srgbClr val="000000"/>
            </a:solidFill>
          </a:ln>
          <a:effectLst/>
        </p:spPr>
        <p:txBody>
          <a:bodyPr wrap="square" anchor="b">
            <a:spAutoFit/>
          </a:bodyPr>
          <a:lstStyle/>
          <a:p>
            <a:pPr algn="ctr" rtl="1"/>
            <a:r>
              <a:rPr lang="ar-SA" sz="1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الأراضي الحكوميّة</a:t>
            </a:r>
            <a:endParaRPr lang="en-US" sz="14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59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معلومات أساسيّة عن أريحا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299"/>
            <a:ext cx="12192000" cy="51334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5827" y="584669"/>
            <a:ext cx="12060347" cy="436605"/>
            <a:chOff x="21391" y="584669"/>
            <a:chExt cx="12060347" cy="436605"/>
          </a:xfrm>
        </p:grpSpPr>
        <p:sp>
          <p:nvSpPr>
            <p:cNvPr id="6" name="Rounded Rectangle 5"/>
            <p:cNvSpPr/>
            <p:nvPr/>
          </p:nvSpPr>
          <p:spPr>
            <a:xfrm>
              <a:off x="2446064" y="584669"/>
              <a:ext cx="2361656" cy="436605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tx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تخطيطيًا</a:t>
              </a:r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870737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ديموغرافيًا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295410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طبيعيًا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9720082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مكانيًا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1391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سياسيًا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15" name="Rounded Rectangle 14"/>
          <p:cNvSpPr/>
          <p:nvPr/>
        </p:nvSpPr>
        <p:spPr>
          <a:xfrm>
            <a:off x="8934625" y="1828800"/>
            <a:ext cx="2880574" cy="4495800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8934626" y="2133312"/>
            <a:ext cx="2717624" cy="276999"/>
            <a:chOff x="8934626" y="2133312"/>
            <a:chExt cx="2717624" cy="276999"/>
          </a:xfrm>
        </p:grpSpPr>
        <p:sp>
          <p:nvSpPr>
            <p:cNvPr id="29" name="Rectangle 28"/>
            <p:cNvSpPr/>
            <p:nvPr/>
          </p:nvSpPr>
          <p:spPr>
            <a:xfrm>
              <a:off x="8934626" y="2133312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10947399" y="2141522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55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8934626" y="2478482"/>
            <a:ext cx="2012774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rtl="1"/>
            <a:r>
              <a:rPr lang="ar-SA" sz="12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سكن "أ"</a:t>
            </a:r>
            <a:endParaRPr lang="en-US" sz="12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10947399" y="2486692"/>
            <a:ext cx="704851" cy="260579"/>
          </a:xfrm>
          <a:prstGeom prst="roundRect">
            <a:avLst>
              <a:gd name="adj" fmla="val 0"/>
            </a:avLst>
          </a:prstGeom>
          <a:solidFill>
            <a:srgbClr val="FFD380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8934624" y="1519391"/>
            <a:ext cx="2880576" cy="307777"/>
          </a:xfrm>
          <a:prstGeom prst="rect">
            <a:avLst/>
          </a:prstGeom>
          <a:solidFill>
            <a:srgbClr val="FFFF00"/>
          </a:solidFill>
          <a:ln w="19050">
            <a:solidFill>
              <a:srgbClr val="000000"/>
            </a:solidFill>
          </a:ln>
          <a:effectLst/>
        </p:spPr>
        <p:txBody>
          <a:bodyPr wrap="square" anchor="b">
            <a:spAutoFit/>
          </a:bodyPr>
          <a:lstStyle/>
          <a:p>
            <a:pPr algn="ctr" rtl="1"/>
            <a:r>
              <a:rPr lang="ar-SA" sz="1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المُخطط الهيكلي القائم</a:t>
            </a:r>
            <a:endParaRPr lang="en-US" sz="14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934626" y="2823652"/>
            <a:ext cx="2012774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rtl="1"/>
            <a:r>
              <a:rPr lang="ar-SA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سكن "ب"</a:t>
            </a:r>
            <a:endParaRPr lang="en-US" sz="12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10947399" y="2831862"/>
            <a:ext cx="704851" cy="260579"/>
          </a:xfrm>
          <a:prstGeom prst="roundRect">
            <a:avLst>
              <a:gd name="adj" fmla="val 0"/>
            </a:avLst>
          </a:prstGeom>
          <a:solidFill>
            <a:srgbClr val="73B2FE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934626" y="3168822"/>
            <a:ext cx="2012774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rtl="1"/>
            <a:r>
              <a:rPr lang="ar-SA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سكن "ج"</a:t>
            </a:r>
            <a:endParaRPr lang="en-US" sz="12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10947399" y="3177032"/>
            <a:ext cx="704851" cy="260579"/>
          </a:xfrm>
          <a:prstGeom prst="roundRect">
            <a:avLst>
              <a:gd name="adj" fmla="val 0"/>
            </a:avLst>
          </a:prstGeom>
          <a:solidFill>
            <a:srgbClr val="712205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934626" y="3513992"/>
            <a:ext cx="2012774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rtl="1"/>
            <a:r>
              <a:rPr lang="ar-SA" sz="12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سكن "ريفي"</a:t>
            </a:r>
            <a:endParaRPr lang="en-US" sz="12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10947399" y="3522202"/>
            <a:ext cx="704851" cy="260579"/>
          </a:xfrm>
          <a:prstGeom prst="roundRect">
            <a:avLst>
              <a:gd name="adj" fmla="val 0"/>
            </a:avLst>
          </a:prstGeom>
          <a:solidFill>
            <a:srgbClr val="B9FCB3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8934626" y="3859162"/>
            <a:ext cx="2012774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rtl="1"/>
            <a:r>
              <a:rPr lang="ar-SA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مبانٍ عامّة</a:t>
            </a:r>
            <a:endParaRPr lang="en-US" sz="12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10947399" y="3867372"/>
            <a:ext cx="704851" cy="260579"/>
          </a:xfrm>
          <a:prstGeom prst="roundRect">
            <a:avLst>
              <a:gd name="adj" fmla="val 0"/>
            </a:avLst>
          </a:prstGeom>
          <a:solidFill>
            <a:srgbClr val="014D72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934626" y="4204332"/>
            <a:ext cx="2012774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rtl="1"/>
            <a:r>
              <a:rPr lang="ar-SA" sz="12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تجاري طولي</a:t>
            </a:r>
            <a:endParaRPr lang="en-US" sz="12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10947399" y="4212542"/>
            <a:ext cx="704851" cy="260579"/>
          </a:xfrm>
          <a:prstGeom prst="roundRect">
            <a:avLst>
              <a:gd name="adj" fmla="val 0"/>
            </a:avLst>
          </a:prstGeom>
          <a:solidFill>
            <a:srgbClr val="FDF7D9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8934626" y="4549502"/>
            <a:ext cx="2012774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rtl="1"/>
            <a:r>
              <a:rPr lang="ar-SA" sz="12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منطقة البلدة القديمة</a:t>
            </a:r>
            <a:endParaRPr lang="en-US" sz="12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10947399" y="4557712"/>
            <a:ext cx="704851" cy="260579"/>
          </a:xfrm>
          <a:prstGeom prst="roundRect">
            <a:avLst>
              <a:gd name="adj" fmla="val 0"/>
            </a:avLst>
          </a:prstGeom>
          <a:solidFill>
            <a:srgbClr val="BEE2FC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934626" y="4894672"/>
            <a:ext cx="2012774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rtl="1"/>
            <a:r>
              <a:rPr lang="ar-SA" sz="12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استخدامات أُخرى</a:t>
            </a:r>
            <a:endParaRPr lang="en-US" sz="12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10947399" y="4902882"/>
            <a:ext cx="704851" cy="260579"/>
          </a:xfrm>
          <a:prstGeom prst="roundRect">
            <a:avLst>
              <a:gd name="adj" fmla="val 0"/>
            </a:avLst>
          </a:prstGeom>
          <a:solidFill>
            <a:srgbClr val="FDBBD1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40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معلومات أساسيّة عن أريحا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299"/>
            <a:ext cx="12192000" cy="51334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5827" y="584669"/>
            <a:ext cx="12060347" cy="436605"/>
            <a:chOff x="21391" y="584669"/>
            <a:chExt cx="12060347" cy="436605"/>
          </a:xfrm>
        </p:grpSpPr>
        <p:sp>
          <p:nvSpPr>
            <p:cNvPr id="6" name="Rounded Rectangle 5"/>
            <p:cNvSpPr/>
            <p:nvPr/>
          </p:nvSpPr>
          <p:spPr>
            <a:xfrm>
              <a:off x="2446064" y="584669"/>
              <a:ext cx="2361656" cy="436605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tx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تخطيطيًا</a:t>
              </a:r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870737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ديموغرافيًا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295410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طبيعيًا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9720082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مكانيًا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1391" y="584669"/>
              <a:ext cx="2361656" cy="43660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سياسيًا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15" name="Rounded Rectangle 14"/>
          <p:cNvSpPr/>
          <p:nvPr/>
        </p:nvSpPr>
        <p:spPr>
          <a:xfrm>
            <a:off x="8934625" y="1828800"/>
            <a:ext cx="2880574" cy="4495800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8934626" y="2133312"/>
            <a:ext cx="2717624" cy="276999"/>
            <a:chOff x="8934626" y="2133312"/>
            <a:chExt cx="2717624" cy="276999"/>
          </a:xfrm>
        </p:grpSpPr>
        <p:sp>
          <p:nvSpPr>
            <p:cNvPr id="29" name="Rectangle 28"/>
            <p:cNvSpPr/>
            <p:nvPr/>
          </p:nvSpPr>
          <p:spPr>
            <a:xfrm>
              <a:off x="8934626" y="2133312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10947399" y="2141522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55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70" name="Rectangle 69"/>
          <p:cNvSpPr/>
          <p:nvPr/>
        </p:nvSpPr>
        <p:spPr>
          <a:xfrm>
            <a:off x="8934624" y="1519391"/>
            <a:ext cx="2880576" cy="307777"/>
          </a:xfrm>
          <a:prstGeom prst="rect">
            <a:avLst/>
          </a:prstGeom>
          <a:solidFill>
            <a:srgbClr val="FFFF00"/>
          </a:solidFill>
          <a:ln w="19050">
            <a:solidFill>
              <a:srgbClr val="000000"/>
            </a:solidFill>
          </a:ln>
          <a:effectLst/>
        </p:spPr>
        <p:txBody>
          <a:bodyPr wrap="square" anchor="b">
            <a:spAutoFit/>
          </a:bodyPr>
          <a:lstStyle/>
          <a:p>
            <a:pPr algn="ctr" rtl="1"/>
            <a:r>
              <a:rPr lang="ar-SA" sz="1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الشوارع والطُرقات</a:t>
            </a:r>
            <a:endParaRPr lang="en-US" sz="14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934626" y="2478482"/>
            <a:ext cx="2012774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rtl="1"/>
            <a:r>
              <a:rPr lang="ar-SA" sz="12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شارع إقليمي</a:t>
            </a:r>
            <a:endParaRPr lang="en-US" sz="12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10947399" y="2565401"/>
            <a:ext cx="704851" cy="103162"/>
          </a:xfrm>
          <a:prstGeom prst="roundRect">
            <a:avLst>
              <a:gd name="adj" fmla="val 0"/>
            </a:avLst>
          </a:prstGeom>
          <a:solidFill>
            <a:srgbClr val="FFFF00"/>
          </a:solidFill>
          <a:ln w="28575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934626" y="2823652"/>
            <a:ext cx="2012774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rtl="1"/>
            <a:r>
              <a:rPr lang="ar-SA" sz="12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شارع فرعي</a:t>
            </a:r>
            <a:endParaRPr lang="en-US" sz="12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10947399" y="2910571"/>
            <a:ext cx="704851" cy="103162"/>
          </a:xfrm>
          <a:prstGeom prst="roundRect">
            <a:avLst>
              <a:gd name="adj" fmla="val 0"/>
            </a:avLst>
          </a:prstGeom>
          <a:solidFill>
            <a:srgbClr val="62F811"/>
          </a:solidFill>
          <a:ln w="28575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934626" y="3168822"/>
            <a:ext cx="2012774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rtl="1"/>
            <a:r>
              <a:rPr lang="ar-SA" sz="12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شارع رئيسي</a:t>
            </a:r>
            <a:endParaRPr lang="en-US" sz="12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10947399" y="3255741"/>
            <a:ext cx="704851" cy="103162"/>
          </a:xfrm>
          <a:prstGeom prst="roundRect">
            <a:avLst>
              <a:gd name="adj" fmla="val 0"/>
            </a:avLst>
          </a:prstGeom>
          <a:solidFill>
            <a:srgbClr val="F603BF"/>
          </a:solidFill>
          <a:ln w="28575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16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معلومات أساسيّة عن أريحا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299"/>
            <a:ext cx="12192000" cy="51334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5827" y="584669"/>
            <a:ext cx="12060347" cy="436605"/>
            <a:chOff x="21391" y="584669"/>
            <a:chExt cx="12060347" cy="436605"/>
          </a:xfrm>
        </p:grpSpPr>
        <p:sp>
          <p:nvSpPr>
            <p:cNvPr id="6" name="Rounded Rectangle 5"/>
            <p:cNvSpPr/>
            <p:nvPr/>
          </p:nvSpPr>
          <p:spPr>
            <a:xfrm>
              <a:off x="2446064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تخطيطيًا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870737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ديموغرافيًا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295410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طبيعيًا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9720082" y="584669"/>
              <a:ext cx="2361656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مكانيًا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1391" y="584669"/>
              <a:ext cx="2361656" cy="436605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tx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سياسيًا</a:t>
              </a:r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15" name="Rounded Rectangle 14"/>
          <p:cNvSpPr/>
          <p:nvPr/>
        </p:nvSpPr>
        <p:spPr>
          <a:xfrm>
            <a:off x="8934625" y="1828800"/>
            <a:ext cx="2880574" cy="4495800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8934626" y="2133312"/>
            <a:ext cx="2717624" cy="276999"/>
            <a:chOff x="8934626" y="2133312"/>
            <a:chExt cx="2717624" cy="276999"/>
          </a:xfrm>
        </p:grpSpPr>
        <p:sp>
          <p:nvSpPr>
            <p:cNvPr id="29" name="Rectangle 28"/>
            <p:cNvSpPr/>
            <p:nvPr/>
          </p:nvSpPr>
          <p:spPr>
            <a:xfrm>
              <a:off x="8934626" y="2133312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10947399" y="2141522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55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70" name="Rectangle 69"/>
          <p:cNvSpPr/>
          <p:nvPr/>
        </p:nvSpPr>
        <p:spPr>
          <a:xfrm>
            <a:off x="8934624" y="1519391"/>
            <a:ext cx="2880576" cy="307777"/>
          </a:xfrm>
          <a:prstGeom prst="rect">
            <a:avLst/>
          </a:prstGeom>
          <a:solidFill>
            <a:srgbClr val="FFFF00"/>
          </a:solidFill>
          <a:ln w="19050">
            <a:solidFill>
              <a:srgbClr val="000000"/>
            </a:solidFill>
          </a:ln>
          <a:effectLst/>
        </p:spPr>
        <p:txBody>
          <a:bodyPr wrap="square" anchor="b">
            <a:spAutoFit/>
          </a:bodyPr>
          <a:lstStyle/>
          <a:p>
            <a:pPr algn="ctr" rtl="1"/>
            <a:r>
              <a:rPr lang="ar-SA" sz="1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التصنيف السياسي</a:t>
            </a:r>
            <a:endParaRPr lang="en-US" sz="14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8934626" y="2478482"/>
            <a:ext cx="2717624" cy="276999"/>
            <a:chOff x="8934626" y="2487539"/>
            <a:chExt cx="2717624" cy="276999"/>
          </a:xfrm>
        </p:grpSpPr>
        <p:sp>
          <p:nvSpPr>
            <p:cNvPr id="20" name="Rectangle 19"/>
            <p:cNvSpPr/>
            <p:nvPr/>
          </p:nvSpPr>
          <p:spPr>
            <a:xfrm>
              <a:off x="8934626" y="2487539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Arial Black" panose="020B0A04020102020204" pitchFamily="34" charset="0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منطقة ذات تصنيف "أ"</a:t>
              </a:r>
              <a:endParaRPr lang="en-US" sz="1200" dirty="0">
                <a:latin typeface="Arial Black" panose="020B0A04020102020204" pitchFamily="34" charset="0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10947399" y="2495749"/>
              <a:ext cx="704851" cy="260579"/>
            </a:xfrm>
            <a:prstGeom prst="roundRect">
              <a:avLst>
                <a:gd name="adj" fmla="val 0"/>
              </a:avLst>
            </a:prstGeom>
            <a:solidFill>
              <a:srgbClr val="B4B4FC"/>
            </a:solidFill>
            <a:ln w="28575">
              <a:solidFill>
                <a:srgbClr val="00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Arial Black" panose="020B0A04020102020204" pitchFamily="34" charset="0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8934626" y="2823652"/>
            <a:ext cx="2717624" cy="276999"/>
            <a:chOff x="8934626" y="2487539"/>
            <a:chExt cx="2717624" cy="276999"/>
          </a:xfrm>
        </p:grpSpPr>
        <p:sp>
          <p:nvSpPr>
            <p:cNvPr id="23" name="Rectangle 22"/>
            <p:cNvSpPr/>
            <p:nvPr/>
          </p:nvSpPr>
          <p:spPr>
            <a:xfrm>
              <a:off x="8934626" y="2487539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>
                  <a:latin typeface="Arial Black" panose="020B0A04020102020204" pitchFamily="34" charset="0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منطقة ذات تصنيف </a:t>
              </a:r>
              <a:r>
                <a:rPr lang="ar-SA" sz="1200" dirty="0" smtClean="0">
                  <a:latin typeface="Arial Black" panose="020B0A04020102020204" pitchFamily="34" charset="0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"ب"</a:t>
              </a:r>
              <a:endParaRPr lang="en-US" sz="1200" dirty="0">
                <a:latin typeface="Arial Black" panose="020B0A04020102020204" pitchFamily="34" charset="0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10947399" y="2495749"/>
              <a:ext cx="704851" cy="260579"/>
            </a:xfrm>
            <a:prstGeom prst="roundRect">
              <a:avLst>
                <a:gd name="adj" fmla="val 0"/>
              </a:avLst>
            </a:prstGeom>
            <a:solidFill>
              <a:srgbClr val="CDEAFC"/>
            </a:solidFill>
            <a:ln w="28575">
              <a:solidFill>
                <a:srgbClr val="00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Arial Black" panose="020B0A04020102020204" pitchFamily="34" charset="0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41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rgbClr val="FB93C2">
              <a:alpha val="66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498600" y="2349500"/>
            <a:ext cx="9194800" cy="2159000"/>
            <a:chOff x="1625600" y="1689100"/>
            <a:chExt cx="9194800" cy="2159000"/>
          </a:xfrm>
        </p:grpSpPr>
        <p:sp>
          <p:nvSpPr>
            <p:cNvPr id="10" name="Rounded Rectangle 9"/>
            <p:cNvSpPr/>
            <p:nvPr/>
          </p:nvSpPr>
          <p:spPr>
            <a:xfrm>
              <a:off x="1625600" y="1689100"/>
              <a:ext cx="9194800" cy="2159000"/>
            </a:xfrm>
            <a:prstGeom prst="roundRect">
              <a:avLst/>
            </a:prstGeom>
            <a:solidFill>
              <a:srgbClr val="FB93C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246068" y="2106881"/>
              <a:ext cx="5953874" cy="132343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 rtl="1"/>
              <a:r>
                <a:rPr lang="ar-SA" sz="80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مركز المدينة</a:t>
              </a:r>
              <a:endParaRPr lang="en-US" sz="80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3243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موقع مركز المدينة بالنسبة للمدينة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8934625" y="1828800"/>
            <a:ext cx="2880574" cy="4495800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8934626" y="2133312"/>
            <a:ext cx="2717624" cy="276999"/>
            <a:chOff x="8934626" y="2133312"/>
            <a:chExt cx="2717624" cy="276999"/>
          </a:xfrm>
        </p:grpSpPr>
        <p:sp>
          <p:nvSpPr>
            <p:cNvPr id="29" name="Rectangle 28"/>
            <p:cNvSpPr/>
            <p:nvPr/>
          </p:nvSpPr>
          <p:spPr>
            <a:xfrm>
              <a:off x="8934626" y="2133312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>
                  <a:latin typeface="Arial Black" panose="020B0A04020102020204" pitchFamily="34" charset="0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مدينة أريحا الإداريّة</a:t>
              </a:r>
              <a:endParaRPr lang="en-US" sz="1200" dirty="0">
                <a:latin typeface="Arial Black" panose="020B0A04020102020204" pitchFamily="34" charset="0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10947399" y="2141522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55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70" name="Rectangle 69"/>
          <p:cNvSpPr/>
          <p:nvPr/>
        </p:nvSpPr>
        <p:spPr>
          <a:xfrm>
            <a:off x="8934624" y="1519391"/>
            <a:ext cx="2880576" cy="307777"/>
          </a:xfrm>
          <a:prstGeom prst="rect">
            <a:avLst/>
          </a:prstGeom>
          <a:solidFill>
            <a:srgbClr val="FFFF00"/>
          </a:solidFill>
          <a:ln w="19050">
            <a:solidFill>
              <a:srgbClr val="000000"/>
            </a:solidFill>
          </a:ln>
          <a:effectLst/>
        </p:spPr>
        <p:txBody>
          <a:bodyPr wrap="square" anchor="b">
            <a:spAutoFit/>
          </a:bodyPr>
          <a:lstStyle/>
          <a:p>
            <a:pPr algn="ctr" rtl="1"/>
            <a:r>
              <a:rPr lang="ar-SA" sz="1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موقع مركز المدينة</a:t>
            </a:r>
            <a:endParaRPr lang="en-US" sz="14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8934626" y="2478482"/>
            <a:ext cx="2717624" cy="276999"/>
            <a:chOff x="8934626" y="2487539"/>
            <a:chExt cx="2717624" cy="276999"/>
          </a:xfrm>
        </p:grpSpPr>
        <p:sp>
          <p:nvSpPr>
            <p:cNvPr id="20" name="Rectangle 19"/>
            <p:cNvSpPr/>
            <p:nvPr/>
          </p:nvSpPr>
          <p:spPr>
            <a:xfrm>
              <a:off x="8934626" y="2487539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Arial Black" panose="020B0A04020102020204" pitchFamily="34" charset="0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مركز المدينة</a:t>
              </a:r>
              <a:endParaRPr lang="en-US" sz="1200" dirty="0">
                <a:latin typeface="Arial Black" panose="020B0A04020102020204" pitchFamily="34" charset="0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10947399" y="2495749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00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Arial Black" panose="020B0A04020102020204" pitchFamily="34" charset="0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80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rgbClr val="FB93C2">
              <a:alpha val="66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498600" y="2349500"/>
            <a:ext cx="9194800" cy="2159000"/>
            <a:chOff x="1625600" y="1689100"/>
            <a:chExt cx="9194800" cy="2159000"/>
          </a:xfrm>
        </p:grpSpPr>
        <p:sp>
          <p:nvSpPr>
            <p:cNvPr id="10" name="Rounded Rectangle 9"/>
            <p:cNvSpPr/>
            <p:nvPr/>
          </p:nvSpPr>
          <p:spPr>
            <a:xfrm>
              <a:off x="1625600" y="1689100"/>
              <a:ext cx="9194800" cy="2159000"/>
            </a:xfrm>
            <a:prstGeom prst="roundRect">
              <a:avLst/>
            </a:prstGeom>
            <a:solidFill>
              <a:srgbClr val="FB93C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716002" y="2106881"/>
              <a:ext cx="9014006" cy="132343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 rtl="1"/>
              <a:r>
                <a:rPr lang="ar-SA" sz="80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تحليل مركز المدينة</a:t>
              </a:r>
              <a:endParaRPr lang="en-US" sz="8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0890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خريطة الطوابق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8934625" y="1828800"/>
            <a:ext cx="2880574" cy="4495800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8934626" y="2133312"/>
            <a:ext cx="2717624" cy="276999"/>
            <a:chOff x="8934626" y="2133312"/>
            <a:chExt cx="2717624" cy="276999"/>
          </a:xfrm>
        </p:grpSpPr>
        <p:sp>
          <p:nvSpPr>
            <p:cNvPr id="29" name="Rectangle 28"/>
            <p:cNvSpPr/>
            <p:nvPr/>
          </p:nvSpPr>
          <p:spPr>
            <a:xfrm>
              <a:off x="8934626" y="2133312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مركز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10947399" y="2141522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70" name="Rectangle 69"/>
          <p:cNvSpPr/>
          <p:nvPr/>
        </p:nvSpPr>
        <p:spPr>
          <a:xfrm>
            <a:off x="8934624" y="1519391"/>
            <a:ext cx="2880576" cy="307777"/>
          </a:xfrm>
          <a:prstGeom prst="rect">
            <a:avLst/>
          </a:prstGeom>
          <a:solidFill>
            <a:srgbClr val="FFFF00"/>
          </a:solidFill>
          <a:ln w="19050">
            <a:solidFill>
              <a:srgbClr val="000000"/>
            </a:solidFill>
          </a:ln>
          <a:effectLst/>
        </p:spPr>
        <p:txBody>
          <a:bodyPr wrap="square" anchor="b">
            <a:spAutoFit/>
          </a:bodyPr>
          <a:lstStyle/>
          <a:p>
            <a:pPr algn="ctr" rtl="1"/>
            <a:r>
              <a:rPr lang="ar-SA" sz="1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ارتفاع المباني</a:t>
            </a:r>
            <a:endParaRPr lang="en-US" sz="14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  <p:sp>
        <p:nvSpPr>
          <p:cNvPr id="43" name="Rectangle 42"/>
          <p:cNvSpPr/>
          <p:nvPr/>
        </p:nvSpPr>
        <p:spPr>
          <a:xfrm>
            <a:off x="8934626" y="2432316"/>
            <a:ext cx="2012774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rtl="1"/>
            <a:r>
              <a:rPr lang="en-US" dirty="0" smtClean="0">
                <a:latin typeface="Hayah" panose="020B0800040000020004" pitchFamily="34" charset="-78"/>
                <a:ea typeface="Hayah" panose="020B0800040000020004" pitchFamily="34" charset="-78"/>
                <a:cs typeface="Hayah" panose="020B0800040000020004" pitchFamily="34" charset="-78"/>
              </a:rPr>
              <a:t>1</a:t>
            </a:r>
            <a:endParaRPr lang="en-US" dirty="0">
              <a:latin typeface="Hayah" panose="020B0800040000020004" pitchFamily="34" charset="-78"/>
              <a:ea typeface="Hayah" panose="020B0800040000020004" pitchFamily="34" charset="-78"/>
              <a:cs typeface="Hayah" panose="020B0800040000020004" pitchFamily="34" charset="-78"/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10947399" y="2486692"/>
            <a:ext cx="704851" cy="260579"/>
          </a:xfrm>
          <a:prstGeom prst="roundRect">
            <a:avLst>
              <a:gd name="adj" fmla="val 0"/>
            </a:avLst>
          </a:prstGeom>
          <a:solidFill>
            <a:srgbClr val="73FEDF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934626" y="2777486"/>
            <a:ext cx="2012774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rtl="1"/>
            <a:r>
              <a:rPr lang="ar-SA" dirty="0" smtClean="0">
                <a:latin typeface="Hayah" panose="020B0800040000020004" pitchFamily="34" charset="-78"/>
                <a:ea typeface="Hayah" panose="020B0800040000020004" pitchFamily="34" charset="-78"/>
                <a:cs typeface="Hayah" panose="020B0800040000020004" pitchFamily="34" charset="-78"/>
              </a:rPr>
              <a:t>2</a:t>
            </a:r>
            <a:endParaRPr lang="en-US" dirty="0">
              <a:latin typeface="Hayah" panose="020B0800040000020004" pitchFamily="34" charset="-78"/>
              <a:ea typeface="Hayah" panose="020B0800040000020004" pitchFamily="34" charset="-78"/>
              <a:cs typeface="Hayah" panose="020B0800040000020004" pitchFamily="34" charset="-78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10947399" y="2831862"/>
            <a:ext cx="704851" cy="260579"/>
          </a:xfrm>
          <a:prstGeom prst="roundRect">
            <a:avLst>
              <a:gd name="adj" fmla="val 0"/>
            </a:avLst>
          </a:prstGeom>
          <a:solidFill>
            <a:srgbClr val="A5FF75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  <a:latin typeface="Hayah" panose="020B0800040000020004" pitchFamily="34" charset="-78"/>
              <a:ea typeface="Hayah" panose="020B0800040000020004" pitchFamily="34" charset="-78"/>
              <a:cs typeface="Hayah" panose="020B0800040000020004" pitchFamily="34" charset="-78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934626" y="3122656"/>
            <a:ext cx="2012774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rtl="1"/>
            <a:r>
              <a:rPr lang="ar-SA" dirty="0" smtClean="0">
                <a:latin typeface="Hayah" panose="020B0800040000020004" pitchFamily="34" charset="-78"/>
                <a:ea typeface="Hayah" panose="020B0800040000020004" pitchFamily="34" charset="-78"/>
                <a:cs typeface="Hayah" panose="020B0800040000020004" pitchFamily="34" charset="-78"/>
              </a:rPr>
              <a:t>3</a:t>
            </a:r>
            <a:endParaRPr lang="en-US" dirty="0">
              <a:latin typeface="Hayah" panose="020B0800040000020004" pitchFamily="34" charset="-78"/>
              <a:ea typeface="Hayah" panose="020B0800040000020004" pitchFamily="34" charset="-78"/>
              <a:cs typeface="Hayah" panose="020B0800040000020004" pitchFamily="34" charset="-78"/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10947399" y="3177032"/>
            <a:ext cx="704851" cy="260579"/>
          </a:xfrm>
          <a:prstGeom prst="roundRect">
            <a:avLst>
              <a:gd name="adj" fmla="val 0"/>
            </a:avLst>
          </a:prstGeom>
          <a:solidFill>
            <a:srgbClr val="FF73DE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  <a:latin typeface="Hayah" panose="020B0800040000020004" pitchFamily="34" charset="-78"/>
              <a:ea typeface="Hayah" panose="020B0800040000020004" pitchFamily="34" charset="-78"/>
              <a:cs typeface="Hayah" panose="020B0800040000020004" pitchFamily="34" charset="-78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8934626" y="3467826"/>
            <a:ext cx="2012774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rtl="1"/>
            <a:r>
              <a:rPr lang="ar-SA" dirty="0" smtClean="0">
                <a:latin typeface="Hayah" panose="020B0800040000020004" pitchFamily="34" charset="-78"/>
                <a:ea typeface="Hayah" panose="020B0800040000020004" pitchFamily="34" charset="-78"/>
                <a:cs typeface="Hayah" panose="020B0800040000020004" pitchFamily="34" charset="-78"/>
              </a:rPr>
              <a:t>4</a:t>
            </a:r>
            <a:endParaRPr lang="en-US" dirty="0">
              <a:latin typeface="Hayah" panose="020B0800040000020004" pitchFamily="34" charset="-78"/>
              <a:ea typeface="Hayah" panose="020B0800040000020004" pitchFamily="34" charset="-78"/>
              <a:cs typeface="Hayah" panose="020B0800040000020004" pitchFamily="34" charset="-78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10947399" y="3522202"/>
            <a:ext cx="704851" cy="260579"/>
          </a:xfrm>
          <a:prstGeom prst="roundRect">
            <a:avLst>
              <a:gd name="adj" fmla="val 0"/>
            </a:avLst>
          </a:prstGeom>
          <a:solidFill>
            <a:srgbClr val="FE0002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  <a:latin typeface="Hayah" panose="020B0800040000020004" pitchFamily="34" charset="-78"/>
              <a:ea typeface="Hayah" panose="020B0800040000020004" pitchFamily="34" charset="-78"/>
              <a:cs typeface="Hayah" panose="020B0800040000020004" pitchFamily="34" charset="-78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8934626" y="3812996"/>
            <a:ext cx="2012774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 rtl="1"/>
            <a:r>
              <a:rPr lang="en-US" dirty="0" smtClean="0">
                <a:latin typeface="Hayah" panose="020B0800040000020004" pitchFamily="34" charset="-78"/>
                <a:ea typeface="Hayah" panose="020B0800040000020004" pitchFamily="34" charset="-78"/>
                <a:cs typeface="Hayah" panose="020B0800040000020004" pitchFamily="34" charset="-78"/>
              </a:rPr>
              <a:t>5</a:t>
            </a:r>
            <a:endParaRPr lang="en-US" dirty="0">
              <a:latin typeface="Hayah" panose="020B0800040000020004" pitchFamily="34" charset="-78"/>
              <a:ea typeface="Hayah" panose="020B0800040000020004" pitchFamily="34" charset="-78"/>
              <a:cs typeface="Hayah" panose="020B0800040000020004" pitchFamily="34" charset="-78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10947399" y="3867372"/>
            <a:ext cx="704851" cy="260579"/>
          </a:xfrm>
          <a:prstGeom prst="roundRect">
            <a:avLst>
              <a:gd name="adj" fmla="val 0"/>
            </a:avLst>
          </a:prstGeom>
          <a:solidFill>
            <a:srgbClr val="FAFBB5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  <a:latin typeface="Hayah" panose="020B0800040000020004" pitchFamily="34" charset="-78"/>
              <a:ea typeface="Hayah" panose="020B0800040000020004" pitchFamily="34" charset="-78"/>
              <a:cs typeface="Hayah" panose="020B08000400000200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1172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خريطة استخدامات المباني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8934625" y="1828800"/>
            <a:ext cx="2880574" cy="4495800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8934626" y="2133312"/>
            <a:ext cx="2717624" cy="276999"/>
            <a:chOff x="8934626" y="2133312"/>
            <a:chExt cx="2717624" cy="276999"/>
          </a:xfrm>
        </p:grpSpPr>
        <p:sp>
          <p:nvSpPr>
            <p:cNvPr id="29" name="Rectangle 28"/>
            <p:cNvSpPr/>
            <p:nvPr/>
          </p:nvSpPr>
          <p:spPr>
            <a:xfrm>
              <a:off x="8934626" y="2133312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مركز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10947399" y="2141522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70" name="Rectangle 69"/>
          <p:cNvSpPr/>
          <p:nvPr/>
        </p:nvSpPr>
        <p:spPr>
          <a:xfrm>
            <a:off x="8934624" y="1519391"/>
            <a:ext cx="2880576" cy="307777"/>
          </a:xfrm>
          <a:prstGeom prst="rect">
            <a:avLst/>
          </a:prstGeom>
          <a:solidFill>
            <a:srgbClr val="FFFF00"/>
          </a:solidFill>
          <a:ln w="19050">
            <a:solidFill>
              <a:srgbClr val="000000"/>
            </a:solidFill>
          </a:ln>
          <a:effectLst/>
        </p:spPr>
        <p:txBody>
          <a:bodyPr wrap="square" anchor="b">
            <a:spAutoFit/>
          </a:bodyPr>
          <a:lstStyle/>
          <a:p>
            <a:pPr algn="ctr" rtl="1"/>
            <a:r>
              <a:rPr lang="ar-SA" sz="1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استخدام المباني</a:t>
            </a:r>
            <a:endParaRPr lang="en-US" sz="14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  <p:sp>
        <p:nvSpPr>
          <p:cNvPr id="43" name="Rectangle 42"/>
          <p:cNvSpPr/>
          <p:nvPr/>
        </p:nvSpPr>
        <p:spPr>
          <a:xfrm>
            <a:off x="8934626" y="2478482"/>
            <a:ext cx="2012774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ar-SA" sz="1200" dirty="0" smtClean="0">
                <a:solidFill>
                  <a:prstClr val="black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تجاري</a:t>
            </a:r>
            <a:endParaRPr lang="en-US" sz="1200" dirty="0">
              <a:solidFill>
                <a:prstClr val="black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10947399" y="2486692"/>
            <a:ext cx="704851" cy="260579"/>
          </a:xfrm>
          <a:prstGeom prst="roundRect">
            <a:avLst>
              <a:gd name="adj" fmla="val 0"/>
            </a:avLst>
          </a:prstGeom>
          <a:solidFill>
            <a:srgbClr val="D2E4FB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934626" y="2823652"/>
            <a:ext cx="2012774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ar-SA" sz="1200" dirty="0" smtClean="0">
                <a:solidFill>
                  <a:prstClr val="black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سكني</a:t>
            </a:r>
            <a:endParaRPr lang="en-US" sz="1200" dirty="0">
              <a:solidFill>
                <a:prstClr val="black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10947399" y="2831862"/>
            <a:ext cx="704851" cy="260579"/>
          </a:xfrm>
          <a:prstGeom prst="roundRect">
            <a:avLst>
              <a:gd name="adj" fmla="val 0"/>
            </a:avLst>
          </a:prstGeom>
          <a:solidFill>
            <a:srgbClr val="FCAB01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  <a:latin typeface="Hayah" panose="020B0800040000020004" pitchFamily="34" charset="-78"/>
              <a:ea typeface="Hayah" panose="020B0800040000020004" pitchFamily="34" charset="-78"/>
              <a:cs typeface="Hayah" panose="020B0800040000020004" pitchFamily="34" charset="-78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934626" y="3168822"/>
            <a:ext cx="2012774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ar-SA" sz="1200" dirty="0" smtClean="0">
                <a:solidFill>
                  <a:prstClr val="black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مُختلط</a:t>
            </a:r>
            <a:endParaRPr lang="en-US" sz="1200" dirty="0">
              <a:solidFill>
                <a:prstClr val="black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10947399" y="3177032"/>
            <a:ext cx="704851" cy="260579"/>
          </a:xfrm>
          <a:prstGeom prst="roundRect">
            <a:avLst>
              <a:gd name="adj" fmla="val 0"/>
            </a:avLst>
          </a:prstGeom>
          <a:solidFill>
            <a:srgbClr val="E6E600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  <a:latin typeface="Hayah" panose="020B0800040000020004" pitchFamily="34" charset="-78"/>
              <a:ea typeface="Hayah" panose="020B0800040000020004" pitchFamily="34" charset="-78"/>
              <a:cs typeface="Hayah" panose="020B0800040000020004" pitchFamily="34" charset="-78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8934626" y="3513992"/>
            <a:ext cx="2012774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ar-SA" sz="1200" dirty="0" smtClean="0">
                <a:solidFill>
                  <a:prstClr val="black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حكومي</a:t>
            </a:r>
            <a:endParaRPr lang="en-US" sz="1200" dirty="0">
              <a:solidFill>
                <a:prstClr val="black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10947399" y="3522202"/>
            <a:ext cx="704851" cy="260579"/>
          </a:xfrm>
          <a:prstGeom prst="roundRect">
            <a:avLst>
              <a:gd name="adj" fmla="val 0"/>
            </a:avLst>
          </a:prstGeom>
          <a:solidFill>
            <a:srgbClr val="C800FF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  <a:latin typeface="Hayah" panose="020B0800040000020004" pitchFamily="34" charset="-78"/>
              <a:ea typeface="Hayah" panose="020B0800040000020004" pitchFamily="34" charset="-78"/>
              <a:cs typeface="Hayah" panose="020B0800040000020004" pitchFamily="34" charset="-78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8934626" y="3859162"/>
            <a:ext cx="2012774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ar-SA" sz="1200" dirty="0" smtClean="0">
                <a:solidFill>
                  <a:prstClr val="black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رياضي</a:t>
            </a:r>
            <a:endParaRPr lang="en-US" sz="1200" dirty="0">
              <a:solidFill>
                <a:prstClr val="black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10947399" y="3867372"/>
            <a:ext cx="704851" cy="260579"/>
          </a:xfrm>
          <a:prstGeom prst="roundRect">
            <a:avLst>
              <a:gd name="adj" fmla="val 0"/>
            </a:avLst>
          </a:prstGeom>
          <a:solidFill>
            <a:srgbClr val="FAFBB5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  <a:latin typeface="Hayah" panose="020B0800040000020004" pitchFamily="34" charset="-78"/>
              <a:ea typeface="Hayah" panose="020B0800040000020004" pitchFamily="34" charset="-78"/>
              <a:cs typeface="Hayah" panose="020B0800040000020004" pitchFamily="34" charset="-78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10947399" y="3867372"/>
            <a:ext cx="704851" cy="260579"/>
          </a:xfrm>
          <a:prstGeom prst="roundRect">
            <a:avLst>
              <a:gd name="adj" fmla="val 0"/>
            </a:avLst>
          </a:prstGeom>
          <a:solidFill>
            <a:srgbClr val="E60000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  <a:latin typeface="Hayah" panose="020B0800040000020004" pitchFamily="34" charset="-78"/>
              <a:ea typeface="Hayah" panose="020B0800040000020004" pitchFamily="34" charset="-78"/>
              <a:cs typeface="Hayah" panose="020B0800040000020004" pitchFamily="34" charset="-78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934626" y="4204332"/>
            <a:ext cx="2012774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ar-SA" sz="1200" dirty="0" smtClean="0">
                <a:solidFill>
                  <a:prstClr val="black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سياحي</a:t>
            </a:r>
            <a:endParaRPr lang="en-US" sz="1200" dirty="0">
              <a:solidFill>
                <a:prstClr val="black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10947399" y="4212542"/>
            <a:ext cx="704851" cy="260579"/>
          </a:xfrm>
          <a:prstGeom prst="roundRect">
            <a:avLst>
              <a:gd name="adj" fmla="val 0"/>
            </a:avLst>
          </a:prstGeom>
          <a:solidFill>
            <a:srgbClr val="74004D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  <a:latin typeface="Hayah" panose="020B0800040000020004" pitchFamily="34" charset="-78"/>
              <a:ea typeface="Hayah" panose="020B0800040000020004" pitchFamily="34" charset="-78"/>
              <a:cs typeface="Hayah" panose="020B0800040000020004" pitchFamily="34" charset="-78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934626" y="4549502"/>
            <a:ext cx="2012774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ar-SA" sz="1200" dirty="0" smtClean="0">
                <a:solidFill>
                  <a:prstClr val="black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تعليمي</a:t>
            </a:r>
            <a:endParaRPr lang="en-US" sz="1200" dirty="0">
              <a:solidFill>
                <a:prstClr val="black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10947399" y="4557712"/>
            <a:ext cx="704851" cy="260579"/>
          </a:xfrm>
          <a:prstGeom prst="roundRect">
            <a:avLst>
              <a:gd name="adj" fmla="val 0"/>
            </a:avLst>
          </a:prstGeom>
          <a:solidFill>
            <a:srgbClr val="FDBEBD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  <a:latin typeface="Hayah" panose="020B0800040000020004" pitchFamily="34" charset="-78"/>
              <a:ea typeface="Hayah" panose="020B0800040000020004" pitchFamily="34" charset="-78"/>
              <a:cs typeface="Hayah" panose="020B0800040000020004" pitchFamily="34" charset="-78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8934626" y="4890476"/>
            <a:ext cx="2012774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ar-SA" sz="1200" dirty="0" smtClean="0">
                <a:solidFill>
                  <a:prstClr val="black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ديني</a:t>
            </a:r>
            <a:endParaRPr lang="en-US" sz="1200" dirty="0">
              <a:solidFill>
                <a:prstClr val="black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10947399" y="4898686"/>
            <a:ext cx="704851" cy="260579"/>
          </a:xfrm>
          <a:prstGeom prst="roundRect">
            <a:avLst>
              <a:gd name="adj" fmla="val 0"/>
            </a:avLst>
          </a:prstGeom>
          <a:solidFill>
            <a:srgbClr val="59FC01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  <a:latin typeface="Hayah" panose="020B0800040000020004" pitchFamily="34" charset="-78"/>
              <a:ea typeface="Hayah" panose="020B0800040000020004" pitchFamily="34" charset="-78"/>
              <a:cs typeface="Hayah" panose="020B08000400000200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0837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695"/>
          <a:stretch/>
        </p:blipFill>
        <p:spPr>
          <a:xfrm>
            <a:off x="-72571" y="-525235"/>
            <a:ext cx="12337143" cy="790847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مُقدّمة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299"/>
            <a:ext cx="12192000" cy="51334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261919" y="1257412"/>
            <a:ext cx="1668163" cy="1491049"/>
          </a:xfrm>
          <a:prstGeom prst="roundRect">
            <a:avLst>
              <a:gd name="adj" fmla="val 17772"/>
            </a:avLst>
          </a:prstGeom>
          <a:solidFill>
            <a:srgbClr val="FDBB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1444005" y="2946603"/>
            <a:ext cx="9303990" cy="625642"/>
          </a:xfrm>
          <a:prstGeom prst="roundRect">
            <a:avLst>
              <a:gd name="adj" fmla="val 50000"/>
            </a:avLst>
          </a:prstGeom>
          <a:solidFill>
            <a:srgbClr val="FDBBD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" name="TextBox 11"/>
          <p:cNvSpPr txBox="1"/>
          <p:nvPr/>
        </p:nvSpPr>
        <p:spPr>
          <a:xfrm>
            <a:off x="1444005" y="3059368"/>
            <a:ext cx="913691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ar-SA" sz="20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المرأة </a:t>
            </a:r>
            <a:r>
              <a:rPr lang="ar-SA" sz="20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نصف المجتمع الفلسطيني وهذا يعني أنها تُشكّل النصف من قوة المجتمع.</a:t>
            </a:r>
            <a:endParaRPr lang="en-US" sz="20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1444005" y="3770387"/>
            <a:ext cx="9303990" cy="625642"/>
          </a:xfrm>
          <a:prstGeom prst="roundRect">
            <a:avLst>
              <a:gd name="adj" fmla="val 50000"/>
            </a:avLst>
          </a:prstGeom>
          <a:solidFill>
            <a:srgbClr val="FDBBD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1" name="TextBox 20"/>
          <p:cNvSpPr txBox="1"/>
          <p:nvPr/>
        </p:nvSpPr>
        <p:spPr>
          <a:xfrm>
            <a:off x="1611078" y="3891391"/>
            <a:ext cx="896984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ar-SA" sz="20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مستوى </a:t>
            </a:r>
            <a:r>
              <a:rPr lang="ar-SA" sz="20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التعليم متدني بالنسبة للمرأة خاصّة.</a:t>
            </a:r>
            <a:endParaRPr lang="en-US" sz="20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1444005" y="4594171"/>
            <a:ext cx="9303990" cy="625642"/>
          </a:xfrm>
          <a:prstGeom prst="roundRect">
            <a:avLst>
              <a:gd name="adj" fmla="val 50000"/>
            </a:avLst>
          </a:prstGeom>
          <a:solidFill>
            <a:srgbClr val="FDBBD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7" name="TextBox 26"/>
          <p:cNvSpPr txBox="1"/>
          <p:nvPr/>
        </p:nvSpPr>
        <p:spPr>
          <a:xfrm>
            <a:off x="1611078" y="4715175"/>
            <a:ext cx="896984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ar-SA" sz="20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مستوى </a:t>
            </a:r>
            <a:r>
              <a:rPr lang="ar-SA" sz="20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العمالة متدني.</a:t>
            </a:r>
            <a:endParaRPr lang="en-US" sz="20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8779" y="584669"/>
            <a:ext cx="11974443" cy="436605"/>
            <a:chOff x="138101" y="584669"/>
            <a:chExt cx="11974443" cy="436605"/>
          </a:xfrm>
        </p:grpSpPr>
        <p:sp>
          <p:nvSpPr>
            <p:cNvPr id="6" name="Rounded Rectangle 5"/>
            <p:cNvSpPr/>
            <p:nvPr/>
          </p:nvSpPr>
          <p:spPr>
            <a:xfrm>
              <a:off x="4306695" y="584669"/>
              <a:ext cx="1552958" cy="436605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الأهداف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6390992" y="584669"/>
              <a:ext cx="1552958" cy="43660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المعايير</a:t>
              </a:r>
              <a:endParaRPr lang="en-US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8475289" y="584669"/>
              <a:ext cx="1552958" cy="436605"/>
            </a:xfrm>
            <a:prstGeom prst="roundRect">
              <a:avLst/>
            </a:prstGeom>
            <a:solidFill>
              <a:srgbClr val="FDBBD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tx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المُبرّرات</a:t>
              </a:r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10559586" y="584669"/>
              <a:ext cx="1552958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المشروع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2222398" y="584669"/>
              <a:ext cx="1552958" cy="436605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اختيار الموقع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138101" y="584669"/>
              <a:ext cx="1552958" cy="436605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آلية العمل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762" y="1393698"/>
            <a:ext cx="1218475" cy="1218475"/>
          </a:xfrm>
          <a:prstGeom prst="rect">
            <a:avLst/>
          </a:prstGeom>
        </p:spPr>
      </p:pic>
      <p:sp>
        <p:nvSpPr>
          <p:cNvPr id="30" name="Rounded Rectangle 29"/>
          <p:cNvSpPr/>
          <p:nvPr/>
        </p:nvSpPr>
        <p:spPr>
          <a:xfrm>
            <a:off x="1444005" y="5424751"/>
            <a:ext cx="9303990" cy="625642"/>
          </a:xfrm>
          <a:prstGeom prst="roundRect">
            <a:avLst>
              <a:gd name="adj" fmla="val 50000"/>
            </a:avLst>
          </a:prstGeom>
          <a:solidFill>
            <a:srgbClr val="FDBBD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1" name="TextBox 30"/>
          <p:cNvSpPr txBox="1"/>
          <p:nvPr/>
        </p:nvSpPr>
        <p:spPr>
          <a:xfrm>
            <a:off x="1611078" y="5545755"/>
            <a:ext cx="896984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ar-SA" sz="20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مستوى </a:t>
            </a:r>
            <a:r>
              <a:rPr lang="ar-SA" sz="20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الأجور متدني.</a:t>
            </a:r>
            <a:endParaRPr lang="en-US" sz="20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4587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أزمة المواصلات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8934625" y="1828800"/>
            <a:ext cx="2880574" cy="4495800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8934626" y="2133312"/>
            <a:ext cx="2717624" cy="276999"/>
            <a:chOff x="8934626" y="2133312"/>
            <a:chExt cx="2717624" cy="276999"/>
          </a:xfrm>
        </p:grpSpPr>
        <p:sp>
          <p:nvSpPr>
            <p:cNvPr id="29" name="Rectangle 28"/>
            <p:cNvSpPr/>
            <p:nvPr/>
          </p:nvSpPr>
          <p:spPr>
            <a:xfrm>
              <a:off x="8934626" y="2133312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مركز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10947399" y="2141522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70" name="Rectangle 69"/>
          <p:cNvSpPr/>
          <p:nvPr/>
        </p:nvSpPr>
        <p:spPr>
          <a:xfrm>
            <a:off x="8934624" y="1519391"/>
            <a:ext cx="2880576" cy="307777"/>
          </a:xfrm>
          <a:prstGeom prst="rect">
            <a:avLst/>
          </a:prstGeom>
          <a:solidFill>
            <a:srgbClr val="FFFF00"/>
          </a:solidFill>
          <a:ln w="19050">
            <a:solidFill>
              <a:srgbClr val="000000"/>
            </a:solidFill>
          </a:ln>
          <a:effectLst/>
        </p:spPr>
        <p:txBody>
          <a:bodyPr wrap="square" anchor="b">
            <a:spAutoFit/>
          </a:bodyPr>
          <a:lstStyle/>
          <a:p>
            <a:pPr algn="ctr" rtl="1"/>
            <a:r>
              <a:rPr lang="ar-SA" sz="1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أزمة المواصلات</a:t>
            </a:r>
            <a:endParaRPr lang="en-US" sz="14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8934626" y="2447705"/>
            <a:ext cx="2012774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ar-SA" sz="1600" dirty="0" smtClean="0">
                <a:solidFill>
                  <a:prstClr val="black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أزمة قليلة</a:t>
            </a:r>
            <a:endParaRPr lang="en-US" sz="1600" dirty="0">
              <a:solidFill>
                <a:prstClr val="black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947399" y="2486692"/>
            <a:ext cx="704851" cy="260579"/>
          </a:xfrm>
          <a:prstGeom prst="roundRect">
            <a:avLst>
              <a:gd name="adj" fmla="val 0"/>
            </a:avLst>
          </a:prstGeom>
          <a:solidFill>
            <a:srgbClr val="3277C7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934626" y="2792875"/>
            <a:ext cx="2012774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ar-SA" sz="1600" dirty="0">
                <a:solidFill>
                  <a:prstClr val="black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أزمة </a:t>
            </a:r>
            <a:r>
              <a:rPr lang="ar-SA" sz="1600" dirty="0" smtClean="0">
                <a:solidFill>
                  <a:prstClr val="black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متوسطة</a:t>
            </a:r>
            <a:endParaRPr lang="en-US" sz="1600" dirty="0">
              <a:solidFill>
                <a:prstClr val="black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0947399" y="2831862"/>
            <a:ext cx="704851" cy="260579"/>
          </a:xfrm>
          <a:prstGeom prst="roundRect">
            <a:avLst>
              <a:gd name="adj" fmla="val 0"/>
            </a:avLst>
          </a:prstGeom>
          <a:solidFill>
            <a:srgbClr val="FEBF0B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tx1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934626" y="3138045"/>
            <a:ext cx="2012774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ar-SA" sz="1600" dirty="0" smtClean="0">
                <a:solidFill>
                  <a:prstClr val="black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أزمة عالية</a:t>
            </a:r>
            <a:endParaRPr lang="en-US" sz="1600" dirty="0">
              <a:solidFill>
                <a:prstClr val="black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10947399" y="3177032"/>
            <a:ext cx="704851" cy="260579"/>
          </a:xfrm>
          <a:prstGeom prst="roundRect">
            <a:avLst>
              <a:gd name="adj" fmla="val 0"/>
            </a:avLst>
          </a:prstGeom>
          <a:solidFill>
            <a:srgbClr val="FD0000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tx1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5965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خريطة الاستخدامات المُميّزة للنساء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8934625" y="1828800"/>
            <a:ext cx="2880574" cy="4495800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8934626" y="2133312"/>
            <a:ext cx="2717624" cy="276999"/>
            <a:chOff x="8934626" y="2133312"/>
            <a:chExt cx="2717624" cy="276999"/>
          </a:xfrm>
        </p:grpSpPr>
        <p:sp>
          <p:nvSpPr>
            <p:cNvPr id="29" name="Rectangle 28"/>
            <p:cNvSpPr/>
            <p:nvPr/>
          </p:nvSpPr>
          <p:spPr>
            <a:xfrm>
              <a:off x="8934626" y="2133312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مركز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10947399" y="2141522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70" name="Rectangle 69"/>
          <p:cNvSpPr/>
          <p:nvPr/>
        </p:nvSpPr>
        <p:spPr>
          <a:xfrm>
            <a:off x="8934624" y="1519391"/>
            <a:ext cx="2880576" cy="307777"/>
          </a:xfrm>
          <a:prstGeom prst="rect">
            <a:avLst/>
          </a:prstGeom>
          <a:solidFill>
            <a:srgbClr val="FFFF00"/>
          </a:solidFill>
          <a:ln w="19050">
            <a:solidFill>
              <a:srgbClr val="000000"/>
            </a:solidFill>
          </a:ln>
          <a:effectLst/>
        </p:spPr>
        <p:txBody>
          <a:bodyPr wrap="square" anchor="b">
            <a:spAutoFit/>
          </a:bodyPr>
          <a:lstStyle/>
          <a:p>
            <a:pPr algn="ctr" rtl="1"/>
            <a:r>
              <a:rPr lang="ar-SA" sz="1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الاستخدامات المُميزة للنساء</a:t>
            </a:r>
            <a:endParaRPr lang="en-US" sz="14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  <p:sp>
        <p:nvSpPr>
          <p:cNvPr id="43" name="Rectangle 42"/>
          <p:cNvSpPr/>
          <p:nvPr/>
        </p:nvSpPr>
        <p:spPr>
          <a:xfrm>
            <a:off x="8934626" y="2486176"/>
            <a:ext cx="2012774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ar-SA" sz="1050" dirty="0" smtClean="0">
                <a:solidFill>
                  <a:prstClr val="black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جذب حكومي</a:t>
            </a:r>
            <a:endParaRPr lang="en-US" sz="1050" dirty="0">
              <a:solidFill>
                <a:prstClr val="black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10947399" y="2486692"/>
            <a:ext cx="704851" cy="260579"/>
          </a:xfrm>
          <a:prstGeom prst="roundRect">
            <a:avLst>
              <a:gd name="adj" fmla="val 0"/>
            </a:avLst>
          </a:prstGeom>
          <a:solidFill>
            <a:srgbClr val="AA00E5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934626" y="2831346"/>
            <a:ext cx="2012774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ar-SA" sz="1050" dirty="0" smtClean="0">
                <a:solidFill>
                  <a:prstClr val="black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جذب سياحي (المتحف الروسي)</a:t>
            </a:r>
            <a:endParaRPr lang="en-US" sz="1050" dirty="0">
              <a:solidFill>
                <a:prstClr val="black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10947399" y="2831862"/>
            <a:ext cx="704851" cy="260579"/>
          </a:xfrm>
          <a:prstGeom prst="roundRect">
            <a:avLst>
              <a:gd name="adj" fmla="val 0"/>
            </a:avLst>
          </a:prstGeom>
          <a:solidFill>
            <a:srgbClr val="CDBDFC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tx1"/>
              </a:solidFill>
              <a:latin typeface="Hayah" panose="020B0800040000020004" pitchFamily="34" charset="-78"/>
              <a:ea typeface="Hayah" panose="020B0800040000020004" pitchFamily="34" charset="-78"/>
              <a:cs typeface="Hayah" panose="020B0800040000020004" pitchFamily="34" charset="-78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934626" y="3176516"/>
            <a:ext cx="2012774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ar-SA" sz="1050" dirty="0" smtClean="0">
                <a:solidFill>
                  <a:prstClr val="black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جذب تجاري (كوزماتيكس)</a:t>
            </a:r>
            <a:endParaRPr lang="en-US" sz="1050" dirty="0">
              <a:solidFill>
                <a:prstClr val="black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10947399" y="3177032"/>
            <a:ext cx="704851" cy="260579"/>
          </a:xfrm>
          <a:prstGeom prst="roundRect">
            <a:avLst>
              <a:gd name="adj" fmla="val 0"/>
            </a:avLst>
          </a:prstGeom>
          <a:solidFill>
            <a:srgbClr val="FF00C5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tx1"/>
              </a:solidFill>
              <a:latin typeface="Hayah" panose="020B0800040000020004" pitchFamily="34" charset="-78"/>
              <a:ea typeface="Hayah" panose="020B0800040000020004" pitchFamily="34" charset="-78"/>
              <a:cs typeface="Hayah" panose="020B0800040000020004" pitchFamily="34" charset="-78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8934626" y="3521686"/>
            <a:ext cx="2012774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ar-SA" sz="1050" dirty="0">
                <a:solidFill>
                  <a:prstClr val="black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جذب تجاري (مطاعم)</a:t>
            </a:r>
            <a:endParaRPr lang="en-US" sz="1050" dirty="0">
              <a:solidFill>
                <a:prstClr val="black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10947399" y="3522202"/>
            <a:ext cx="704851" cy="260579"/>
          </a:xfrm>
          <a:prstGeom prst="roundRect">
            <a:avLst>
              <a:gd name="adj" fmla="val 0"/>
            </a:avLst>
          </a:prstGeom>
          <a:solidFill>
            <a:srgbClr val="B8F3FB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tx1"/>
              </a:solidFill>
              <a:latin typeface="Hayah" panose="020B0800040000020004" pitchFamily="34" charset="-78"/>
              <a:ea typeface="Hayah" panose="020B0800040000020004" pitchFamily="34" charset="-78"/>
              <a:cs typeface="Hayah" panose="020B0800040000020004" pitchFamily="34" charset="-78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8934626" y="3866856"/>
            <a:ext cx="2012774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ar-SA" sz="1050" dirty="0">
                <a:solidFill>
                  <a:prstClr val="black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جذب تجاري (سوبرماركت)</a:t>
            </a:r>
            <a:endParaRPr lang="en-US" sz="1050" dirty="0">
              <a:solidFill>
                <a:prstClr val="black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10947399" y="3867372"/>
            <a:ext cx="704851" cy="260579"/>
          </a:xfrm>
          <a:prstGeom prst="roundRect">
            <a:avLst>
              <a:gd name="adj" fmla="val 0"/>
            </a:avLst>
          </a:prstGeom>
          <a:solidFill>
            <a:srgbClr val="FAFBB5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tx1"/>
              </a:solidFill>
              <a:latin typeface="Hayah" panose="020B0800040000020004" pitchFamily="34" charset="-78"/>
              <a:ea typeface="Hayah" panose="020B0800040000020004" pitchFamily="34" charset="-78"/>
              <a:cs typeface="Hayah" panose="020B0800040000020004" pitchFamily="34" charset="-78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10947399" y="3867372"/>
            <a:ext cx="704851" cy="260579"/>
          </a:xfrm>
          <a:prstGeom prst="roundRect">
            <a:avLst>
              <a:gd name="adj" fmla="val 0"/>
            </a:avLst>
          </a:prstGeom>
          <a:solidFill>
            <a:srgbClr val="FAD7C4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tx1"/>
              </a:solidFill>
              <a:latin typeface="Hayah" panose="020B0800040000020004" pitchFamily="34" charset="-78"/>
              <a:ea typeface="Hayah" panose="020B0800040000020004" pitchFamily="34" charset="-78"/>
              <a:cs typeface="Hayah" panose="020B0800040000020004" pitchFamily="34" charset="-78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934626" y="4212026"/>
            <a:ext cx="2012774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ar-SA" sz="1050" dirty="0" smtClean="0">
                <a:solidFill>
                  <a:prstClr val="black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جذب تعليمي (مدارس وروضات)</a:t>
            </a:r>
            <a:endParaRPr lang="en-US" sz="1050" dirty="0">
              <a:solidFill>
                <a:prstClr val="black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10947399" y="4212542"/>
            <a:ext cx="704851" cy="260579"/>
          </a:xfrm>
          <a:prstGeom prst="roundRect">
            <a:avLst>
              <a:gd name="adj" fmla="val 0"/>
            </a:avLst>
          </a:prstGeom>
          <a:solidFill>
            <a:srgbClr val="5DFB12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tx1"/>
              </a:solidFill>
              <a:latin typeface="Hayah" panose="020B0800040000020004" pitchFamily="34" charset="-78"/>
              <a:ea typeface="Hayah" panose="020B0800040000020004" pitchFamily="34" charset="-78"/>
              <a:cs typeface="Hayah" panose="020B0800040000020004" pitchFamily="34" charset="-78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934626" y="4557196"/>
            <a:ext cx="2012774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ar-SA" sz="1050" dirty="0" smtClean="0">
                <a:solidFill>
                  <a:prstClr val="black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جذب فيزيائي (فراغ عام)</a:t>
            </a:r>
            <a:endParaRPr lang="en-US" sz="1050" dirty="0">
              <a:solidFill>
                <a:prstClr val="black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10947399" y="4557712"/>
            <a:ext cx="704851" cy="260579"/>
          </a:xfrm>
          <a:prstGeom prst="roundRect">
            <a:avLst>
              <a:gd name="adj" fmla="val 0"/>
            </a:avLst>
          </a:prstGeom>
          <a:solidFill>
            <a:srgbClr val="FCB2D3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tx1"/>
              </a:solidFill>
              <a:latin typeface="Hayah" panose="020B0800040000020004" pitchFamily="34" charset="-78"/>
              <a:ea typeface="Hayah" panose="020B0800040000020004" pitchFamily="34" charset="-78"/>
              <a:cs typeface="Hayah" panose="020B08000400000200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8745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خريطة نقاط المُضايقات التي قد تتعرّض لها المرأة أثناء السير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8934625" y="1828800"/>
            <a:ext cx="2880574" cy="4495800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8934626" y="2133312"/>
            <a:ext cx="2717624" cy="276999"/>
            <a:chOff x="8934626" y="2133312"/>
            <a:chExt cx="2717624" cy="276999"/>
          </a:xfrm>
        </p:grpSpPr>
        <p:sp>
          <p:nvSpPr>
            <p:cNvPr id="29" name="Rectangle 28"/>
            <p:cNvSpPr/>
            <p:nvPr/>
          </p:nvSpPr>
          <p:spPr>
            <a:xfrm>
              <a:off x="8934626" y="2133312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مركز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10947399" y="2141522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70" name="Rectangle 69"/>
          <p:cNvSpPr/>
          <p:nvPr/>
        </p:nvSpPr>
        <p:spPr>
          <a:xfrm>
            <a:off x="8934624" y="1519391"/>
            <a:ext cx="2880576" cy="307777"/>
          </a:xfrm>
          <a:prstGeom prst="rect">
            <a:avLst/>
          </a:prstGeom>
          <a:solidFill>
            <a:srgbClr val="FFFF00"/>
          </a:solidFill>
          <a:ln w="19050">
            <a:solidFill>
              <a:srgbClr val="000000"/>
            </a:solidFill>
          </a:ln>
          <a:effectLst/>
        </p:spPr>
        <p:txBody>
          <a:bodyPr wrap="square" anchor="b">
            <a:spAutoFit/>
          </a:bodyPr>
          <a:lstStyle/>
          <a:p>
            <a:pPr algn="ctr" rtl="1"/>
            <a:r>
              <a:rPr lang="ar-SA" sz="1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المُضايقات</a:t>
            </a:r>
            <a:endParaRPr lang="en-US" sz="14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  <p:sp>
        <p:nvSpPr>
          <p:cNvPr id="43" name="Rectangle 42"/>
          <p:cNvSpPr/>
          <p:nvPr/>
        </p:nvSpPr>
        <p:spPr>
          <a:xfrm>
            <a:off x="8934626" y="2486176"/>
            <a:ext cx="2012774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ar-SA" sz="1050" dirty="0" smtClean="0">
                <a:solidFill>
                  <a:prstClr val="black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نقاط المُضايقات اللفظية</a:t>
            </a:r>
            <a:endParaRPr lang="en-US" sz="1050" dirty="0">
              <a:solidFill>
                <a:prstClr val="black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10947399" y="2486692"/>
            <a:ext cx="704851" cy="260579"/>
          </a:xfrm>
          <a:prstGeom prst="roundRect">
            <a:avLst>
              <a:gd name="adj" fmla="val 0"/>
            </a:avLst>
          </a:prstGeom>
          <a:solidFill>
            <a:srgbClr val="FE0000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790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خريطة نقاط الإضاءة في الشوارع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8934625" y="1828800"/>
            <a:ext cx="2880574" cy="4495800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8934626" y="2133312"/>
            <a:ext cx="2717624" cy="276999"/>
            <a:chOff x="8934626" y="2133312"/>
            <a:chExt cx="2717624" cy="276999"/>
          </a:xfrm>
        </p:grpSpPr>
        <p:sp>
          <p:nvSpPr>
            <p:cNvPr id="29" name="Rectangle 28"/>
            <p:cNvSpPr/>
            <p:nvPr/>
          </p:nvSpPr>
          <p:spPr>
            <a:xfrm>
              <a:off x="8934626" y="2133312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مركز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10947399" y="2141522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70" name="Rectangle 69"/>
          <p:cNvSpPr/>
          <p:nvPr/>
        </p:nvSpPr>
        <p:spPr>
          <a:xfrm>
            <a:off x="8934624" y="1519391"/>
            <a:ext cx="2880576" cy="307777"/>
          </a:xfrm>
          <a:prstGeom prst="rect">
            <a:avLst/>
          </a:prstGeom>
          <a:solidFill>
            <a:srgbClr val="FFFF00"/>
          </a:solidFill>
          <a:ln w="19050">
            <a:solidFill>
              <a:srgbClr val="000000"/>
            </a:solidFill>
          </a:ln>
          <a:effectLst/>
        </p:spPr>
        <p:txBody>
          <a:bodyPr wrap="square" anchor="b">
            <a:spAutoFit/>
          </a:bodyPr>
          <a:lstStyle/>
          <a:p>
            <a:pPr algn="ctr" rtl="1"/>
            <a:r>
              <a:rPr lang="ar-SA" sz="1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الأمن والأمان</a:t>
            </a:r>
            <a:endParaRPr lang="en-US" sz="14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8934626" y="2486176"/>
            <a:ext cx="2012774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ar-SA" sz="1050" dirty="0" smtClean="0">
                <a:solidFill>
                  <a:prstClr val="black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إضاءة قويّة</a:t>
            </a:r>
            <a:endParaRPr lang="en-US" sz="1050" dirty="0">
              <a:solidFill>
                <a:prstClr val="black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947399" y="2486692"/>
            <a:ext cx="704851" cy="260579"/>
          </a:xfrm>
          <a:prstGeom prst="roundRect">
            <a:avLst>
              <a:gd name="adj" fmla="val 0"/>
            </a:avLst>
          </a:prstGeom>
          <a:solidFill>
            <a:srgbClr val="FFC801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934626" y="2831346"/>
            <a:ext cx="2012774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ar-SA" sz="1050" dirty="0">
                <a:solidFill>
                  <a:prstClr val="black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إضاءة </a:t>
            </a:r>
            <a:r>
              <a:rPr lang="ar-SA" sz="1050" dirty="0" smtClean="0">
                <a:solidFill>
                  <a:prstClr val="black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متوسّطة القوّة</a:t>
            </a:r>
            <a:endParaRPr lang="en-US" sz="1050" dirty="0">
              <a:solidFill>
                <a:prstClr val="black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0947399" y="2831862"/>
            <a:ext cx="704851" cy="260579"/>
          </a:xfrm>
          <a:prstGeom prst="roundRect">
            <a:avLst>
              <a:gd name="adj" fmla="val 0"/>
            </a:avLst>
          </a:prstGeom>
          <a:solidFill>
            <a:srgbClr val="0000FE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tx1"/>
              </a:solidFill>
              <a:latin typeface="Hayah" panose="020B0800040000020004" pitchFamily="34" charset="-78"/>
              <a:ea typeface="Hayah" panose="020B0800040000020004" pitchFamily="34" charset="-78"/>
              <a:cs typeface="Hayah" panose="020B0800040000020004" pitchFamily="34" charset="-78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934626" y="3176516"/>
            <a:ext cx="2012774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ar-SA" sz="1050" dirty="0">
                <a:solidFill>
                  <a:prstClr val="black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إضاءة </a:t>
            </a:r>
            <a:r>
              <a:rPr lang="ar-SA" sz="1050" dirty="0" smtClean="0">
                <a:solidFill>
                  <a:prstClr val="black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ضغيفة</a:t>
            </a:r>
            <a:endParaRPr lang="en-US" sz="1050" dirty="0">
              <a:solidFill>
                <a:prstClr val="black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10947399" y="3177032"/>
            <a:ext cx="704851" cy="260579"/>
          </a:xfrm>
          <a:prstGeom prst="roundRect">
            <a:avLst>
              <a:gd name="adj" fmla="val 0"/>
            </a:avLst>
          </a:prstGeom>
          <a:solidFill>
            <a:srgbClr val="FF0050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tx1"/>
              </a:solidFill>
              <a:latin typeface="Hayah" panose="020B0800040000020004" pitchFamily="34" charset="-78"/>
              <a:ea typeface="Hayah" panose="020B0800040000020004" pitchFamily="34" charset="-78"/>
              <a:cs typeface="Hayah" panose="020B08000400000200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6156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خريطة مُستويات الأمان النفسي للمرأة حسب المناطق (من </a:t>
            </a:r>
            <a:r>
              <a:rPr lang="ar-SA" dirty="0" smtClean="0">
                <a:latin typeface="NusaibahBold-Bold" pitchFamily="50" charset="-78"/>
                <a:ea typeface="GE SS Two Medium" panose="020A0503020102020204" pitchFamily="18" charset="-78"/>
                <a:cs typeface="NusaibahBold-Bold" pitchFamily="50" charset="-78"/>
              </a:rPr>
              <a:t>1</a:t>
            </a:r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 إلى </a:t>
            </a:r>
            <a:r>
              <a:rPr lang="ar-SA" dirty="0" smtClean="0">
                <a:latin typeface="NusaibahBold-Bold" pitchFamily="50" charset="-78"/>
                <a:ea typeface="GE SS Two Medium" panose="020A0503020102020204" pitchFamily="18" charset="-78"/>
                <a:cs typeface="NusaibahBold-Bold" pitchFamily="50" charset="-78"/>
              </a:rPr>
              <a:t>5</a:t>
            </a:r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)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8934625" y="1828800"/>
            <a:ext cx="2880574" cy="4495800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8934626" y="2133312"/>
            <a:ext cx="2717624" cy="276999"/>
            <a:chOff x="8934626" y="2133312"/>
            <a:chExt cx="2717624" cy="276999"/>
          </a:xfrm>
        </p:grpSpPr>
        <p:sp>
          <p:nvSpPr>
            <p:cNvPr id="29" name="Rectangle 28"/>
            <p:cNvSpPr/>
            <p:nvPr/>
          </p:nvSpPr>
          <p:spPr>
            <a:xfrm>
              <a:off x="8934626" y="2133312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مركز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10947399" y="2141522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70" name="Rectangle 69"/>
          <p:cNvSpPr/>
          <p:nvPr/>
        </p:nvSpPr>
        <p:spPr>
          <a:xfrm>
            <a:off x="8934624" y="1519391"/>
            <a:ext cx="2880576" cy="307777"/>
          </a:xfrm>
          <a:prstGeom prst="rect">
            <a:avLst/>
          </a:prstGeom>
          <a:solidFill>
            <a:srgbClr val="FFFF00"/>
          </a:solidFill>
          <a:ln w="19050">
            <a:solidFill>
              <a:srgbClr val="000000"/>
            </a:solidFill>
          </a:ln>
          <a:effectLst/>
        </p:spPr>
        <p:txBody>
          <a:bodyPr wrap="square" anchor="b">
            <a:spAutoFit/>
          </a:bodyPr>
          <a:lstStyle/>
          <a:p>
            <a:pPr algn="ctr" rtl="1"/>
            <a:r>
              <a:rPr lang="ar-SA" sz="1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الأمن والأمان</a:t>
            </a:r>
            <a:endParaRPr lang="en-US" sz="14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8934626" y="2447705"/>
            <a:ext cx="2012774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en-US" sz="1600" dirty="0" smtClean="0">
                <a:solidFill>
                  <a:prstClr val="black"/>
                </a:solidFill>
                <a:latin typeface="NusaibahBold-Bold" pitchFamily="50" charset="-78"/>
                <a:ea typeface="GE SS Two Medium" panose="020A0503020102020204" pitchFamily="18" charset="-78"/>
                <a:cs typeface="NusaibahBold-Bold" pitchFamily="50" charset="-78"/>
              </a:rPr>
              <a:t>1</a:t>
            </a:r>
            <a:endParaRPr lang="en-US" sz="1600" dirty="0">
              <a:solidFill>
                <a:prstClr val="black"/>
              </a:solidFill>
              <a:latin typeface="NusaibahBold-Bold" pitchFamily="50" charset="-78"/>
              <a:ea typeface="GE SS Two Medium" panose="020A0503020102020204" pitchFamily="18" charset="-78"/>
              <a:cs typeface="NusaibahBold-Bold" pitchFamily="50" charset="-78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947399" y="2486692"/>
            <a:ext cx="704851" cy="260579"/>
          </a:xfrm>
          <a:prstGeom prst="roundRect">
            <a:avLst>
              <a:gd name="adj" fmla="val 0"/>
            </a:avLst>
          </a:prstGeom>
          <a:solidFill>
            <a:srgbClr val="FE0000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NusaibahBold-Bold" pitchFamily="50" charset="-78"/>
              <a:ea typeface="GE SS Two Medium" panose="020A0503020102020204" pitchFamily="18" charset="-78"/>
              <a:cs typeface="NusaibahBold-Bold" pitchFamily="50" charset="-7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934626" y="2792875"/>
            <a:ext cx="2012774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en-US" sz="1600" dirty="0" smtClean="0">
                <a:solidFill>
                  <a:prstClr val="black"/>
                </a:solidFill>
                <a:latin typeface="NusaibahBold-Bold" pitchFamily="50" charset="-78"/>
                <a:ea typeface="GE SS Two Medium" panose="020A0503020102020204" pitchFamily="18" charset="-78"/>
                <a:cs typeface="NusaibahBold-Bold" pitchFamily="50" charset="-78"/>
              </a:rPr>
              <a:t>2</a:t>
            </a:r>
            <a:endParaRPr lang="en-US" sz="1600" dirty="0">
              <a:solidFill>
                <a:prstClr val="black"/>
              </a:solidFill>
              <a:latin typeface="NusaibahBold-Bold" pitchFamily="50" charset="-78"/>
              <a:ea typeface="GE SS Two Medium" panose="020A0503020102020204" pitchFamily="18" charset="-78"/>
              <a:cs typeface="NusaibahBold-Bold" pitchFamily="50" charset="-78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0947399" y="2831862"/>
            <a:ext cx="704851" cy="260579"/>
          </a:xfrm>
          <a:prstGeom prst="roundRect">
            <a:avLst>
              <a:gd name="adj" fmla="val 0"/>
            </a:avLst>
          </a:prstGeom>
          <a:solidFill>
            <a:srgbClr val="FFAA01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tx1"/>
              </a:solidFill>
              <a:latin typeface="NusaibahBold-Bold" pitchFamily="50" charset="-78"/>
              <a:ea typeface="Hayah" panose="020B0800040000020004" pitchFamily="34" charset="-78"/>
              <a:cs typeface="NusaibahBold-Bold" pitchFamily="50" charset="-78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934626" y="3138045"/>
            <a:ext cx="2012774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en-US" sz="1600" dirty="0" smtClean="0">
                <a:solidFill>
                  <a:prstClr val="black"/>
                </a:solidFill>
                <a:latin typeface="NusaibahBold-Bold" pitchFamily="50" charset="-78"/>
                <a:ea typeface="GE SS Two Medium" panose="020A0503020102020204" pitchFamily="18" charset="-78"/>
                <a:cs typeface="NusaibahBold-Bold" pitchFamily="50" charset="-78"/>
              </a:rPr>
              <a:t>3</a:t>
            </a:r>
            <a:endParaRPr lang="en-US" sz="1600" dirty="0">
              <a:solidFill>
                <a:prstClr val="black"/>
              </a:solidFill>
              <a:latin typeface="NusaibahBold-Bold" pitchFamily="50" charset="-78"/>
              <a:ea typeface="GE SS Two Medium" panose="020A0503020102020204" pitchFamily="18" charset="-78"/>
              <a:cs typeface="NusaibahBold-Bold" pitchFamily="50" charset="-78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10947399" y="3177032"/>
            <a:ext cx="704851" cy="260579"/>
          </a:xfrm>
          <a:prstGeom prst="roundRect">
            <a:avLst>
              <a:gd name="adj" fmla="val 0"/>
            </a:avLst>
          </a:prstGeom>
          <a:solidFill>
            <a:srgbClr val="FFFFBF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tx1"/>
              </a:solidFill>
              <a:latin typeface="NusaibahBold-Bold" pitchFamily="50" charset="-78"/>
              <a:ea typeface="Hayah" panose="020B0800040000020004" pitchFamily="34" charset="-78"/>
              <a:cs typeface="NusaibahBold-Bold" pitchFamily="50" charset="-78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934626" y="3483215"/>
            <a:ext cx="2012774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en-US" sz="1600" dirty="0" smtClean="0">
                <a:solidFill>
                  <a:prstClr val="black"/>
                </a:solidFill>
                <a:latin typeface="NusaibahBold-Bold" pitchFamily="50" charset="-78"/>
                <a:ea typeface="GE SS Two Medium" panose="020A0503020102020204" pitchFamily="18" charset="-78"/>
                <a:cs typeface="NusaibahBold-Bold" pitchFamily="50" charset="-78"/>
              </a:rPr>
              <a:t>4</a:t>
            </a:r>
            <a:endParaRPr lang="en-US" sz="1600" dirty="0">
              <a:solidFill>
                <a:prstClr val="black"/>
              </a:solidFill>
              <a:latin typeface="NusaibahBold-Bold" pitchFamily="50" charset="-78"/>
              <a:ea typeface="GE SS Two Medium" panose="020A0503020102020204" pitchFamily="18" charset="-78"/>
              <a:cs typeface="NusaibahBold-Bold" pitchFamily="50" charset="-78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10947399" y="3522202"/>
            <a:ext cx="704851" cy="260579"/>
          </a:xfrm>
          <a:prstGeom prst="roundRect">
            <a:avLst>
              <a:gd name="adj" fmla="val 0"/>
            </a:avLst>
          </a:prstGeom>
          <a:solidFill>
            <a:srgbClr val="00FFC5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tx1"/>
              </a:solidFill>
              <a:latin typeface="NusaibahBold-Bold" pitchFamily="50" charset="-78"/>
              <a:ea typeface="Hayah" panose="020B0800040000020004" pitchFamily="34" charset="-78"/>
              <a:cs typeface="NusaibahBold-Bold" pitchFamily="50" charset="-78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934626" y="3828385"/>
            <a:ext cx="2012774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en-US" sz="1600" dirty="0" smtClean="0">
                <a:solidFill>
                  <a:prstClr val="black"/>
                </a:solidFill>
                <a:latin typeface="NusaibahBold-Bold" pitchFamily="50" charset="-78"/>
                <a:ea typeface="GE SS Two Medium" panose="020A0503020102020204" pitchFamily="18" charset="-78"/>
                <a:cs typeface="NusaibahBold-Bold" pitchFamily="50" charset="-78"/>
              </a:rPr>
              <a:t>5</a:t>
            </a:r>
            <a:endParaRPr lang="en-US" sz="1600" dirty="0">
              <a:solidFill>
                <a:prstClr val="black"/>
              </a:solidFill>
              <a:latin typeface="NusaibahBold-Bold" pitchFamily="50" charset="-78"/>
              <a:ea typeface="GE SS Two Medium" panose="020A0503020102020204" pitchFamily="18" charset="-78"/>
              <a:cs typeface="NusaibahBold-Bold" pitchFamily="50" charset="-78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10947399" y="3867372"/>
            <a:ext cx="704851" cy="260579"/>
          </a:xfrm>
          <a:prstGeom prst="roundRect">
            <a:avLst>
              <a:gd name="adj" fmla="val 0"/>
            </a:avLst>
          </a:prstGeom>
          <a:solidFill>
            <a:srgbClr val="FAFBB5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tx1"/>
              </a:solidFill>
              <a:latin typeface="NusaibahBold-Bold" pitchFamily="50" charset="-78"/>
              <a:ea typeface="Hayah" panose="020B0800040000020004" pitchFamily="34" charset="-78"/>
              <a:cs typeface="NusaibahBold-Bold" pitchFamily="50" charset="-78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10947399" y="3867372"/>
            <a:ext cx="704851" cy="260579"/>
          </a:xfrm>
          <a:prstGeom prst="roundRect">
            <a:avLst>
              <a:gd name="adj" fmla="val 0"/>
            </a:avLst>
          </a:prstGeom>
          <a:solidFill>
            <a:srgbClr val="55FF00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tx1"/>
              </a:solidFill>
              <a:latin typeface="NusaibahBold-Bold" pitchFamily="50" charset="-78"/>
              <a:ea typeface="Hayah" panose="020B0800040000020004" pitchFamily="34" charset="-78"/>
              <a:cs typeface="NusaibahBold-Bold" pitchFamily="50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4554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rgbClr val="FB93C2">
              <a:alpha val="66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498600" y="2349500"/>
            <a:ext cx="9194800" cy="2159000"/>
            <a:chOff x="1625600" y="1689100"/>
            <a:chExt cx="9194800" cy="2159000"/>
          </a:xfrm>
        </p:grpSpPr>
        <p:sp>
          <p:nvSpPr>
            <p:cNvPr id="10" name="Rounded Rectangle 9"/>
            <p:cNvSpPr/>
            <p:nvPr/>
          </p:nvSpPr>
          <p:spPr>
            <a:xfrm>
              <a:off x="1625600" y="1689100"/>
              <a:ext cx="9194800" cy="2159000"/>
            </a:xfrm>
            <a:prstGeom prst="roundRect">
              <a:avLst/>
            </a:prstGeom>
            <a:solidFill>
              <a:srgbClr val="FB93C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099124" y="2306934"/>
              <a:ext cx="8247771" cy="923330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 rtl="1"/>
              <a:r>
                <a:rPr lang="ar-SA" sz="54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تحليل نقاط القوّة والضعف</a:t>
              </a:r>
              <a:endParaRPr lang="en-US" sz="5400" dirty="0"/>
            </a:p>
          </p:txBody>
        </p:sp>
      </p:grpSp>
    </p:spTree>
    <p:extLst>
      <p:ext uri="{BB962C8B-B14F-4D97-AF65-F5344CB8AC3E}">
        <p14:creationId xmlns:p14="http://schemas.microsoft.com/office/powerpoint/2010/main" val="58262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نقاط القوّة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2400300" y="6096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682526" y="673613"/>
            <a:ext cx="48269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SA" dirty="0" smtClean="0">
                <a:solidFill>
                  <a:srgbClr val="CFCE1C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وجود مؤسّسات حكوميّة لرعاية المرأة والطفل</a:t>
            </a:r>
            <a:endParaRPr lang="en-US" dirty="0">
              <a:solidFill>
                <a:srgbClr val="CFCE1C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459" y="3288958"/>
            <a:ext cx="673441" cy="67344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5488" y="2361658"/>
            <a:ext cx="673441" cy="67344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509490" y="2513713"/>
            <a:ext cx="2386770" cy="369332"/>
          </a:xfrm>
          <a:prstGeom prst="rect">
            <a:avLst/>
          </a:prstGeom>
          <a:solidFill>
            <a:srgbClr val="000000"/>
          </a:solidFill>
        </p:spPr>
        <p:txBody>
          <a:bodyPr wrap="square">
            <a:spAutoFit/>
          </a:bodyPr>
          <a:lstStyle/>
          <a:p>
            <a:pPr algn="r" rtl="1"/>
            <a:r>
              <a:rPr lang="ar-SA" dirty="0" smtClean="0">
                <a:solidFill>
                  <a:srgbClr val="2BB673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مركز رعاية الطفولة</a:t>
            </a:r>
            <a:endParaRPr lang="en-US" dirty="0">
              <a:solidFill>
                <a:srgbClr val="2BB67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02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نقاط القوّة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2400300" y="6096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397198" y="673613"/>
            <a:ext cx="5397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SA" dirty="0" smtClean="0">
                <a:solidFill>
                  <a:srgbClr val="CFCE1C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وجود سيطرة للنساء على جزء من شارع قصر هشام</a:t>
            </a:r>
            <a:endParaRPr lang="en-US" dirty="0">
              <a:solidFill>
                <a:srgbClr val="CFCE1C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879" y="3092279"/>
            <a:ext cx="673441" cy="67344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5488" y="2361658"/>
            <a:ext cx="673441" cy="67344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509490" y="2098213"/>
            <a:ext cx="2386770" cy="1200329"/>
          </a:xfrm>
          <a:prstGeom prst="rect">
            <a:avLst/>
          </a:prstGeom>
          <a:solidFill>
            <a:srgbClr val="000000"/>
          </a:solidFill>
        </p:spPr>
        <p:txBody>
          <a:bodyPr wrap="square">
            <a:spAutoFit/>
          </a:bodyPr>
          <a:lstStyle/>
          <a:p>
            <a:pPr algn="r" rtl="1"/>
            <a:r>
              <a:rPr lang="ar-SA" dirty="0" smtClean="0">
                <a:solidFill>
                  <a:srgbClr val="2BB673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محلّات مملوكة من النساء واستخدامها استخدام نسوي (كوزماتيكس، الخ)</a:t>
            </a:r>
            <a:endParaRPr lang="en-US" dirty="0">
              <a:solidFill>
                <a:srgbClr val="2BB67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3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نقاط القوّة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2400300" y="6096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425784" y="673613"/>
            <a:ext cx="73404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SA" dirty="0" smtClean="0">
                <a:solidFill>
                  <a:srgbClr val="CFCE1C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وجود الكثير من الفراغات غير المُستغلّة والتي يمكن عمل مشاريع عليها</a:t>
            </a:r>
            <a:endParaRPr lang="en-US" dirty="0">
              <a:solidFill>
                <a:srgbClr val="CFCE1C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859" y="3092279"/>
            <a:ext cx="673441" cy="67344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5488" y="2361658"/>
            <a:ext cx="673441" cy="67344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509490" y="2513712"/>
            <a:ext cx="2386770" cy="369332"/>
          </a:xfrm>
          <a:prstGeom prst="rect">
            <a:avLst/>
          </a:prstGeom>
          <a:solidFill>
            <a:srgbClr val="000000"/>
          </a:solidFill>
        </p:spPr>
        <p:txBody>
          <a:bodyPr wrap="square">
            <a:spAutoFit/>
          </a:bodyPr>
          <a:lstStyle/>
          <a:p>
            <a:pPr algn="r" rtl="1"/>
            <a:r>
              <a:rPr lang="ar-SA" dirty="0" smtClean="0">
                <a:solidFill>
                  <a:srgbClr val="2BB673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فراغات غير مُستغلّة</a:t>
            </a:r>
            <a:endParaRPr lang="en-US" dirty="0">
              <a:solidFill>
                <a:srgbClr val="2BB673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859" y="1246488"/>
            <a:ext cx="673441" cy="67344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879" y="4638418"/>
            <a:ext cx="673441" cy="67344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679" y="4765418"/>
            <a:ext cx="673441" cy="67344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979" y="3635117"/>
            <a:ext cx="673441" cy="67344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179" y="2755558"/>
            <a:ext cx="673441" cy="67344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404" y="2209603"/>
            <a:ext cx="673441" cy="67344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889" y="3428999"/>
            <a:ext cx="673441" cy="673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88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نقاط الضعف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2400300" y="6096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270576" y="673613"/>
            <a:ext cx="56509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SA" dirty="0" smtClean="0">
                <a:solidFill>
                  <a:srgbClr val="CFCE1C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البيئة وسط الدوار وعلى الشوارع الرئيسية طاردة للنساء</a:t>
            </a:r>
            <a:endParaRPr lang="en-US" dirty="0">
              <a:solidFill>
                <a:srgbClr val="CFCE1C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1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5488" y="2361658"/>
            <a:ext cx="673441" cy="67344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509490" y="2513712"/>
            <a:ext cx="2386770" cy="369332"/>
          </a:xfrm>
          <a:prstGeom prst="rect">
            <a:avLst/>
          </a:prstGeom>
          <a:solidFill>
            <a:srgbClr val="000000"/>
          </a:solidFill>
        </p:spPr>
        <p:txBody>
          <a:bodyPr wrap="square">
            <a:spAutoFit/>
          </a:bodyPr>
          <a:lstStyle/>
          <a:p>
            <a:pPr algn="r" rtl="1"/>
            <a:r>
              <a:rPr lang="ar-SA" dirty="0" smtClean="0">
                <a:solidFill>
                  <a:srgbClr val="FBA87A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بيئة طاردة للنساء</a:t>
            </a:r>
            <a:endParaRPr lang="en-US" dirty="0">
              <a:solidFill>
                <a:srgbClr val="FBA87A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1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488" y="3669958"/>
            <a:ext cx="673441" cy="673441"/>
          </a:xfrm>
          <a:prstGeom prst="rect">
            <a:avLst/>
          </a:prstGeom>
          <a:effectLst>
            <a:glow rad="63500">
              <a:schemeClr val="bg1"/>
            </a:glow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1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4988" y="4165258"/>
            <a:ext cx="673441" cy="673441"/>
          </a:xfrm>
          <a:prstGeom prst="rect">
            <a:avLst/>
          </a:prstGeom>
          <a:effectLst>
            <a:glow rad="63500">
              <a:schemeClr val="bg1"/>
            </a:glow>
          </a:effec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1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996" y="3669958"/>
            <a:ext cx="673441" cy="673441"/>
          </a:xfrm>
          <a:prstGeom prst="rect">
            <a:avLst/>
          </a:prstGeom>
          <a:effectLst>
            <a:glow rad="63500">
              <a:schemeClr val="bg1"/>
            </a:glow>
          </a:effectLst>
        </p:spPr>
      </p:pic>
    </p:spTree>
    <p:extLst>
      <p:ext uri="{BB962C8B-B14F-4D97-AF65-F5344CB8AC3E}">
        <p14:creationId xmlns:p14="http://schemas.microsoft.com/office/powerpoint/2010/main" val="246975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695"/>
          <a:stretch/>
        </p:blipFill>
        <p:spPr>
          <a:xfrm>
            <a:off x="-72571" y="-525235"/>
            <a:ext cx="12337143" cy="790847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مُقدّمة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299"/>
            <a:ext cx="12192000" cy="51334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261919" y="1257412"/>
            <a:ext cx="1668163" cy="1491049"/>
          </a:xfrm>
          <a:prstGeom prst="roundRect">
            <a:avLst>
              <a:gd name="adj" fmla="val 17772"/>
            </a:avLst>
          </a:prstGeom>
          <a:solidFill>
            <a:srgbClr val="FDBB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1444005" y="2946603"/>
            <a:ext cx="9303990" cy="625642"/>
          </a:xfrm>
          <a:prstGeom prst="roundRect">
            <a:avLst>
              <a:gd name="adj" fmla="val 50000"/>
            </a:avLst>
          </a:prstGeom>
          <a:solidFill>
            <a:srgbClr val="FDBBD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" name="TextBox 11"/>
          <p:cNvSpPr txBox="1"/>
          <p:nvPr/>
        </p:nvSpPr>
        <p:spPr>
          <a:xfrm>
            <a:off x="1444005" y="3059368"/>
            <a:ext cx="913691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ar-SA" sz="20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مستوى </a:t>
            </a:r>
            <a:r>
              <a:rPr lang="ar-SA" sz="20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مرتفع من البطالة.</a:t>
            </a:r>
            <a:endParaRPr lang="en-US" sz="20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1444005" y="3770387"/>
            <a:ext cx="9303990" cy="625642"/>
          </a:xfrm>
          <a:prstGeom prst="roundRect">
            <a:avLst>
              <a:gd name="adj" fmla="val 50000"/>
            </a:avLst>
          </a:prstGeom>
          <a:solidFill>
            <a:srgbClr val="FDBBD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1" name="TextBox 20"/>
          <p:cNvSpPr txBox="1"/>
          <p:nvPr/>
        </p:nvSpPr>
        <p:spPr>
          <a:xfrm>
            <a:off x="1611078" y="3891391"/>
            <a:ext cx="896984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ar-SA" sz="20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فئة </a:t>
            </a:r>
            <a:r>
              <a:rPr lang="ar-SA" sz="20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النساء بحاجة للدعم والتمكين اقتصادياً واجتماعياً ونفسياً.</a:t>
            </a:r>
            <a:endParaRPr lang="en-US" sz="20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1444005" y="4594171"/>
            <a:ext cx="9303990" cy="625642"/>
          </a:xfrm>
          <a:prstGeom prst="roundRect">
            <a:avLst>
              <a:gd name="adj" fmla="val 50000"/>
            </a:avLst>
          </a:prstGeom>
          <a:solidFill>
            <a:srgbClr val="FDBBD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7" name="TextBox 26"/>
          <p:cNvSpPr txBox="1"/>
          <p:nvPr/>
        </p:nvSpPr>
        <p:spPr>
          <a:xfrm>
            <a:off x="1611078" y="4561286"/>
            <a:ext cx="896984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ar-SA" sz="20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من </a:t>
            </a:r>
            <a:r>
              <a:rPr lang="ar-SA" sz="20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الضروري اقتراح مشروع يسلط الضوء على فئة النساء ويوفر الراحة والأمان لها بالاضافة إلى فرص عمل لها.</a:t>
            </a:r>
            <a:endParaRPr lang="en-US" sz="20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8779" y="584669"/>
            <a:ext cx="11974443" cy="436605"/>
            <a:chOff x="138101" y="584669"/>
            <a:chExt cx="11974443" cy="436605"/>
          </a:xfrm>
        </p:grpSpPr>
        <p:sp>
          <p:nvSpPr>
            <p:cNvPr id="6" name="Rounded Rectangle 5"/>
            <p:cNvSpPr/>
            <p:nvPr/>
          </p:nvSpPr>
          <p:spPr>
            <a:xfrm>
              <a:off x="4306695" y="584669"/>
              <a:ext cx="1552958" cy="436605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الأهداف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6390992" y="584669"/>
              <a:ext cx="1552958" cy="43660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المعايير</a:t>
              </a:r>
              <a:endParaRPr lang="en-US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8475289" y="584669"/>
              <a:ext cx="1552958" cy="436605"/>
            </a:xfrm>
            <a:prstGeom prst="roundRect">
              <a:avLst/>
            </a:prstGeom>
            <a:solidFill>
              <a:srgbClr val="FDBBD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tx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المُبرّرات</a:t>
              </a:r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10559586" y="584669"/>
              <a:ext cx="1552958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المشروع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2222398" y="584669"/>
              <a:ext cx="1552958" cy="436605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اختيار الموقع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138101" y="584669"/>
              <a:ext cx="1552958" cy="436605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آلية العمل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762" y="1393698"/>
            <a:ext cx="1218475" cy="1218475"/>
          </a:xfrm>
          <a:prstGeom prst="rect">
            <a:avLst/>
          </a:prstGeom>
        </p:spPr>
      </p:pic>
      <p:sp>
        <p:nvSpPr>
          <p:cNvPr id="30" name="Rounded Rectangle 29"/>
          <p:cNvSpPr/>
          <p:nvPr/>
        </p:nvSpPr>
        <p:spPr>
          <a:xfrm>
            <a:off x="1444005" y="5424751"/>
            <a:ext cx="9303990" cy="625642"/>
          </a:xfrm>
          <a:prstGeom prst="roundRect">
            <a:avLst>
              <a:gd name="adj" fmla="val 50000"/>
            </a:avLst>
          </a:prstGeom>
          <a:solidFill>
            <a:srgbClr val="FDBBD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1" name="TextBox 30"/>
          <p:cNvSpPr txBox="1"/>
          <p:nvPr/>
        </p:nvSpPr>
        <p:spPr>
          <a:xfrm>
            <a:off x="1611078" y="5391866"/>
            <a:ext cx="896984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ar-SA" sz="20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من الضروري أيضًا تحقيق احتياجات المرأة اليوميّة وجعلها تشعر بالانتماء بالمكان الذي هي فيه.</a:t>
            </a:r>
            <a:endParaRPr lang="en-US" sz="20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6309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نقاط الضعف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2400300" y="6096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901365" y="673613"/>
            <a:ext cx="43893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SA" dirty="0" smtClean="0">
                <a:solidFill>
                  <a:srgbClr val="CFCE1C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عدم وجود أشجار كافية في منطقة الدوار</a:t>
            </a:r>
            <a:endParaRPr lang="en-US" dirty="0">
              <a:solidFill>
                <a:srgbClr val="CFCE1C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1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5488" y="2361658"/>
            <a:ext cx="673441" cy="67344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509490" y="2513712"/>
            <a:ext cx="2386770" cy="369332"/>
          </a:xfrm>
          <a:prstGeom prst="rect">
            <a:avLst/>
          </a:prstGeom>
          <a:solidFill>
            <a:srgbClr val="000000"/>
          </a:solidFill>
        </p:spPr>
        <p:txBody>
          <a:bodyPr wrap="square">
            <a:spAutoFit/>
          </a:bodyPr>
          <a:lstStyle/>
          <a:p>
            <a:pPr algn="r" rtl="1"/>
            <a:r>
              <a:rPr lang="ar-SA" dirty="0" smtClean="0">
                <a:solidFill>
                  <a:srgbClr val="FBA87A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نقص في التشجير</a:t>
            </a:r>
            <a:endParaRPr lang="en-US" dirty="0">
              <a:solidFill>
                <a:srgbClr val="FBA87A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1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488" y="3669958"/>
            <a:ext cx="673441" cy="673441"/>
          </a:xfrm>
          <a:prstGeom prst="rect">
            <a:avLst/>
          </a:prstGeom>
          <a:effectLst>
            <a:glow rad="63500">
              <a:schemeClr val="bg1"/>
            </a:glow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1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4988" y="4165258"/>
            <a:ext cx="673441" cy="673441"/>
          </a:xfrm>
          <a:prstGeom prst="rect">
            <a:avLst/>
          </a:prstGeom>
          <a:effectLst>
            <a:glow rad="63500">
              <a:schemeClr val="bg1"/>
            </a:glow>
          </a:effec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1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996" y="3669958"/>
            <a:ext cx="673441" cy="673441"/>
          </a:xfrm>
          <a:prstGeom prst="rect">
            <a:avLst/>
          </a:prstGeom>
          <a:effectLst>
            <a:glow rad="63500">
              <a:schemeClr val="bg1"/>
            </a:glo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1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644" y="2938364"/>
            <a:ext cx="673441" cy="673441"/>
          </a:xfrm>
          <a:prstGeom prst="rect">
            <a:avLst/>
          </a:prstGeom>
          <a:effectLst>
            <a:glow rad="63500">
              <a:schemeClr val="bg1"/>
            </a:glo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1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203" y="2206770"/>
            <a:ext cx="673441" cy="673441"/>
          </a:xfrm>
          <a:prstGeom prst="rect">
            <a:avLst/>
          </a:prstGeom>
          <a:effectLst>
            <a:glow rad="63500">
              <a:schemeClr val="bg1"/>
            </a:glo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1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929" y="4503152"/>
            <a:ext cx="673441" cy="673441"/>
          </a:xfrm>
          <a:prstGeom prst="rect">
            <a:avLst/>
          </a:prstGeom>
          <a:effectLst>
            <a:glow rad="63500">
              <a:schemeClr val="bg1"/>
            </a:glo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1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504" y="3491817"/>
            <a:ext cx="673441" cy="673441"/>
          </a:xfrm>
          <a:prstGeom prst="rect">
            <a:avLst/>
          </a:prstGeom>
          <a:effectLst>
            <a:glow rad="63500">
              <a:schemeClr val="bg1"/>
            </a:glow>
          </a:effectLst>
        </p:spPr>
      </p:pic>
    </p:spTree>
    <p:extLst>
      <p:ext uri="{BB962C8B-B14F-4D97-AF65-F5344CB8AC3E}">
        <p14:creationId xmlns:p14="http://schemas.microsoft.com/office/powerpoint/2010/main" val="289897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نقاط الضعف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2400300" y="6096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289289" y="673613"/>
            <a:ext cx="36134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SA" dirty="0" smtClean="0">
                <a:solidFill>
                  <a:srgbClr val="CFCE1C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عدم وجود فراغات حضرية للنساء</a:t>
            </a:r>
            <a:endParaRPr lang="en-US" dirty="0">
              <a:solidFill>
                <a:srgbClr val="CFCE1C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1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5488" y="2361658"/>
            <a:ext cx="673441" cy="67344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509490" y="2513712"/>
            <a:ext cx="2386770" cy="369332"/>
          </a:xfrm>
          <a:prstGeom prst="rect">
            <a:avLst/>
          </a:prstGeom>
          <a:solidFill>
            <a:srgbClr val="000000"/>
          </a:solidFill>
        </p:spPr>
        <p:txBody>
          <a:bodyPr wrap="square">
            <a:spAutoFit/>
          </a:bodyPr>
          <a:lstStyle/>
          <a:p>
            <a:pPr algn="r" rtl="1"/>
            <a:r>
              <a:rPr lang="ar-SA" dirty="0" smtClean="0">
                <a:solidFill>
                  <a:srgbClr val="FBA87A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فراغ حضري</a:t>
            </a:r>
            <a:endParaRPr lang="en-US" dirty="0">
              <a:solidFill>
                <a:srgbClr val="FBA87A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1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488" y="3669958"/>
            <a:ext cx="673441" cy="673441"/>
          </a:xfrm>
          <a:prstGeom prst="rect">
            <a:avLst/>
          </a:prstGeom>
          <a:effectLst>
            <a:glow rad="63500">
              <a:schemeClr val="bg1"/>
            </a:glow>
          </a:effec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1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929" y="3116505"/>
            <a:ext cx="673441" cy="673441"/>
          </a:xfrm>
          <a:prstGeom prst="rect">
            <a:avLst/>
          </a:prstGeom>
          <a:effectLst>
            <a:glow rad="63500">
              <a:schemeClr val="bg1"/>
            </a:glow>
          </a:effectLst>
        </p:spPr>
      </p:pic>
    </p:spTree>
    <p:extLst>
      <p:ext uri="{BB962C8B-B14F-4D97-AF65-F5344CB8AC3E}">
        <p14:creationId xmlns:p14="http://schemas.microsoft.com/office/powerpoint/2010/main" val="152788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93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احتياجات النساء في مركز المدينة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04170" y="634484"/>
            <a:ext cx="47836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تبيّن لنا أن النساء في أريحا يحتجن إلى ما يأتي: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664383" y="1495425"/>
            <a:ext cx="6863234" cy="4743450"/>
            <a:chOff x="5052541" y="1495425"/>
            <a:chExt cx="6863234" cy="4743450"/>
          </a:xfrm>
        </p:grpSpPr>
        <p:grpSp>
          <p:nvGrpSpPr>
            <p:cNvPr id="7" name="Group 6"/>
            <p:cNvGrpSpPr/>
            <p:nvPr/>
          </p:nvGrpSpPr>
          <p:grpSpPr>
            <a:xfrm>
              <a:off x="9906000" y="1495425"/>
              <a:ext cx="2009775" cy="4743450"/>
              <a:chOff x="9906000" y="1495425"/>
              <a:chExt cx="2009775" cy="4743450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9906000" y="1495425"/>
                <a:ext cx="2009775" cy="4743450"/>
                <a:chOff x="9906000" y="1495425"/>
                <a:chExt cx="2009775" cy="4743450"/>
              </a:xfrm>
            </p:grpSpPr>
            <p:sp>
              <p:nvSpPr>
                <p:cNvPr id="3" name="Rounded Rectangle 2"/>
                <p:cNvSpPr/>
                <p:nvPr/>
              </p:nvSpPr>
              <p:spPr>
                <a:xfrm>
                  <a:off x="9906000" y="1495425"/>
                  <a:ext cx="2009775" cy="4743450"/>
                </a:xfrm>
                <a:prstGeom prst="roundRect">
                  <a:avLst/>
                </a:prstGeom>
                <a:solidFill>
                  <a:srgbClr val="FCB2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" name="Rounded Rectangle 4"/>
                <p:cNvSpPr/>
                <p:nvPr/>
              </p:nvSpPr>
              <p:spPr>
                <a:xfrm>
                  <a:off x="10053637" y="1643062"/>
                  <a:ext cx="1714500" cy="2076450"/>
                </a:xfrm>
                <a:prstGeom prst="roundRect">
                  <a:avLst>
                    <a:gd name="adj" fmla="val 10556"/>
                  </a:avLst>
                </a:prstGeom>
                <a:blipFill dpi="0" rotWithShape="1">
                  <a:blip r:embed="rId2"/>
                  <a:srcRect/>
                  <a:tile tx="0" ty="0" sx="100000" sy="100000" flip="none" algn="ctr"/>
                </a:blipFill>
                <a:ln>
                  <a:noFill/>
                </a:ln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6" name="Rectangle 25"/>
              <p:cNvSpPr/>
              <p:nvPr/>
            </p:nvSpPr>
            <p:spPr>
              <a:xfrm>
                <a:off x="10182963" y="3867149"/>
                <a:ext cx="145584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dirty="0" smtClean="0">
                    <a:solidFill>
                      <a:srgbClr val="FF0000"/>
                    </a:solidFill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فراغات عامّة</a:t>
                </a: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9934562" y="4286249"/>
                <a:ext cx="1952650" cy="1323439"/>
              </a:xfrm>
              <a:prstGeom prst="rect">
                <a:avLst/>
              </a:prstGeom>
            </p:spPr>
            <p:txBody>
              <a:bodyPr wrap="square" anchor="t">
                <a:spAutoFit/>
              </a:bodyPr>
              <a:lstStyle/>
              <a:p>
                <a:pPr algn="ctr" rtl="1"/>
                <a:r>
                  <a:rPr lang="ar-SA" sz="1600" dirty="0" smtClean="0"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فلا يوجد في أريحا أيّ نوع من الفراغات العامّة إلّا دوّارها الرئيسي والحديقة الاسبانيّة.</a:t>
                </a: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7479270" y="1495425"/>
              <a:ext cx="2009775" cy="4743450"/>
              <a:chOff x="9906000" y="1495425"/>
              <a:chExt cx="2009775" cy="4743450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9906000" y="1495425"/>
                <a:ext cx="2009775" cy="4743450"/>
                <a:chOff x="9906000" y="1495425"/>
                <a:chExt cx="2009775" cy="4743450"/>
              </a:xfrm>
            </p:grpSpPr>
            <p:sp>
              <p:nvSpPr>
                <p:cNvPr id="35" name="Rounded Rectangle 34"/>
                <p:cNvSpPr/>
                <p:nvPr/>
              </p:nvSpPr>
              <p:spPr>
                <a:xfrm>
                  <a:off x="9906000" y="1495425"/>
                  <a:ext cx="2009775" cy="4743450"/>
                </a:xfrm>
                <a:prstGeom prst="roundRect">
                  <a:avLst/>
                </a:prstGeom>
                <a:solidFill>
                  <a:srgbClr val="FCB2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Rounded Rectangle 35"/>
                <p:cNvSpPr/>
                <p:nvPr/>
              </p:nvSpPr>
              <p:spPr>
                <a:xfrm>
                  <a:off x="10053637" y="1643062"/>
                  <a:ext cx="1714500" cy="2076450"/>
                </a:xfrm>
                <a:prstGeom prst="roundRect">
                  <a:avLst>
                    <a:gd name="adj" fmla="val 10556"/>
                  </a:avLst>
                </a:prstGeom>
                <a:blipFill dpi="0" rotWithShape="1">
                  <a:blip r:embed="rId3"/>
                  <a:srcRect/>
                  <a:tile tx="0" ty="0" sx="100000" sy="100000" flip="none" algn="ctr"/>
                </a:blipFill>
                <a:ln>
                  <a:noFill/>
                </a:ln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3" name="Rectangle 32"/>
              <p:cNvSpPr/>
              <p:nvPr/>
            </p:nvSpPr>
            <p:spPr>
              <a:xfrm>
                <a:off x="10113233" y="3867149"/>
                <a:ext cx="159531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dirty="0" smtClean="0">
                    <a:solidFill>
                      <a:srgbClr val="FF0000"/>
                    </a:solidFill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الأمان الحضري</a:t>
                </a: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9934562" y="4286249"/>
                <a:ext cx="1952650" cy="1815882"/>
              </a:xfrm>
              <a:prstGeom prst="rect">
                <a:avLst/>
              </a:prstGeom>
            </p:spPr>
            <p:txBody>
              <a:bodyPr wrap="square" anchor="t">
                <a:spAutoFit/>
              </a:bodyPr>
              <a:lstStyle/>
              <a:p>
                <a:pPr algn="ctr" rtl="1"/>
                <a:r>
                  <a:rPr lang="ar-SA" sz="1600" dirty="0" smtClean="0"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المُعاكسات التي تحدث في منطقة وسط المدينة تجعل النساء يتجنّبن الذهاب لتلك المنطقة إلّا للضرورة.</a:t>
                </a: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5052541" y="1495425"/>
              <a:ext cx="2009775" cy="4743450"/>
              <a:chOff x="9906000" y="1495425"/>
              <a:chExt cx="2009775" cy="4743450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9906000" y="1495425"/>
                <a:ext cx="2009775" cy="4743450"/>
                <a:chOff x="9906000" y="1495425"/>
                <a:chExt cx="2009775" cy="4743450"/>
              </a:xfrm>
            </p:grpSpPr>
            <p:sp>
              <p:nvSpPr>
                <p:cNvPr id="41" name="Rounded Rectangle 40"/>
                <p:cNvSpPr/>
                <p:nvPr/>
              </p:nvSpPr>
              <p:spPr>
                <a:xfrm>
                  <a:off x="9906000" y="1495425"/>
                  <a:ext cx="2009775" cy="4743450"/>
                </a:xfrm>
                <a:prstGeom prst="roundRect">
                  <a:avLst/>
                </a:prstGeom>
                <a:solidFill>
                  <a:srgbClr val="FCB2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Rounded Rectangle 41"/>
                <p:cNvSpPr/>
                <p:nvPr/>
              </p:nvSpPr>
              <p:spPr>
                <a:xfrm>
                  <a:off x="10053637" y="1643062"/>
                  <a:ext cx="1714500" cy="2076450"/>
                </a:xfrm>
                <a:prstGeom prst="roundRect">
                  <a:avLst>
                    <a:gd name="adj" fmla="val 10556"/>
                  </a:avLst>
                </a:prstGeom>
                <a:blipFill dpi="0" rotWithShape="1">
                  <a:blip r:embed="rId3"/>
                  <a:srcRect/>
                  <a:tile tx="0" ty="0" sx="100000" sy="100000" flip="none" algn="ctr"/>
                </a:blipFill>
                <a:ln>
                  <a:noFill/>
                </a:ln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9" name="Rectangle 38"/>
              <p:cNvSpPr/>
              <p:nvPr/>
            </p:nvSpPr>
            <p:spPr>
              <a:xfrm>
                <a:off x="10000224" y="3867149"/>
                <a:ext cx="182133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-SA" dirty="0" smtClean="0">
                    <a:solidFill>
                      <a:srgbClr val="FF0000"/>
                    </a:solidFill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خدمات مفقودة</a:t>
                </a: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9934562" y="4286249"/>
                <a:ext cx="1952650" cy="1323439"/>
              </a:xfrm>
              <a:prstGeom prst="rect">
                <a:avLst/>
              </a:prstGeom>
            </p:spPr>
            <p:txBody>
              <a:bodyPr wrap="square" anchor="t">
                <a:spAutoFit/>
              </a:bodyPr>
              <a:lstStyle/>
              <a:p>
                <a:pPr algn="ctr" rtl="1"/>
                <a:r>
                  <a:rPr lang="ar-SA" sz="1600" dirty="0" smtClean="0"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لا توجد في أريحا خدمات أساسية مثل المراكز الثقافيّة أو  الرياضيّة الخاصّة بالنساء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1140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rgbClr val="FB93C2">
              <a:alpha val="66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498600" y="2349500"/>
            <a:ext cx="9194800" cy="2159000"/>
            <a:chOff x="1625600" y="1689100"/>
            <a:chExt cx="9194800" cy="2159000"/>
          </a:xfrm>
        </p:grpSpPr>
        <p:sp>
          <p:nvSpPr>
            <p:cNvPr id="10" name="Rounded Rectangle 9"/>
            <p:cNvSpPr/>
            <p:nvPr/>
          </p:nvSpPr>
          <p:spPr>
            <a:xfrm>
              <a:off x="1625600" y="1689100"/>
              <a:ext cx="9194800" cy="2159000"/>
            </a:xfrm>
            <a:prstGeom prst="roundRect">
              <a:avLst/>
            </a:prstGeom>
            <a:solidFill>
              <a:srgbClr val="FB93C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119705" y="2106881"/>
              <a:ext cx="4206601" cy="132343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 rtl="1"/>
              <a:r>
                <a:rPr lang="ar-SA" sz="800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التدخّلات</a:t>
              </a:r>
              <a:endParaRPr lang="en-US" sz="8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4289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التدخلات كاملة (الرؤية)</a:t>
            </a:r>
            <a:endParaRPr lang="ar-SA" sz="24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8934625" y="1828800"/>
            <a:ext cx="2880574" cy="4495800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934626" y="2133312"/>
            <a:ext cx="2717624" cy="276999"/>
            <a:chOff x="8934626" y="2133312"/>
            <a:chExt cx="2717624" cy="276999"/>
          </a:xfrm>
        </p:grpSpPr>
        <p:sp>
          <p:nvSpPr>
            <p:cNvPr id="9" name="Rectangle 8"/>
            <p:cNvSpPr/>
            <p:nvPr/>
          </p:nvSpPr>
          <p:spPr>
            <a:xfrm>
              <a:off x="8934626" y="2133312"/>
              <a:ext cx="2012774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rtl="1"/>
              <a:r>
                <a:rPr lang="ar-SA" sz="12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حدود مركز المدينة</a:t>
              </a:r>
              <a:endParaRPr lang="en-US" sz="1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0947399" y="2141522"/>
              <a:ext cx="704851" cy="260579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8934624" y="1519391"/>
            <a:ext cx="2880576" cy="307777"/>
          </a:xfrm>
          <a:prstGeom prst="rect">
            <a:avLst/>
          </a:prstGeom>
          <a:solidFill>
            <a:srgbClr val="FFFF00"/>
          </a:solidFill>
          <a:ln w="19050">
            <a:solidFill>
              <a:srgbClr val="000000"/>
            </a:solidFill>
          </a:ln>
          <a:effectLst/>
        </p:spPr>
        <p:txBody>
          <a:bodyPr wrap="square" anchor="b">
            <a:spAutoFit/>
          </a:bodyPr>
          <a:lstStyle/>
          <a:p>
            <a:pPr algn="ctr" rtl="1"/>
            <a:r>
              <a:rPr lang="ar-SA" sz="1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التدخّلات</a:t>
            </a:r>
            <a:endParaRPr lang="en-US" sz="14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934626" y="2478482"/>
            <a:ext cx="2012774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ar-SA" sz="1200" dirty="0" smtClean="0">
                <a:solidFill>
                  <a:prstClr val="black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منطقة للمشاة فقط</a:t>
            </a:r>
            <a:endParaRPr lang="en-US" sz="1200" dirty="0">
              <a:solidFill>
                <a:prstClr val="black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947399" y="2486692"/>
            <a:ext cx="704851" cy="260579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FEFE0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934626" y="2823652"/>
            <a:ext cx="2012774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ar-SA" sz="1200" dirty="0" smtClean="0">
                <a:solidFill>
                  <a:prstClr val="black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مواقف سيارات</a:t>
            </a:r>
            <a:endParaRPr lang="en-US" sz="1200" dirty="0">
              <a:solidFill>
                <a:prstClr val="black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0947399" y="2831862"/>
            <a:ext cx="704851" cy="260579"/>
          </a:xfrm>
          <a:prstGeom prst="roundRect">
            <a:avLst>
              <a:gd name="adj" fmla="val 0"/>
            </a:avLst>
          </a:prstGeom>
          <a:solidFill>
            <a:srgbClr val="D68689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  <a:latin typeface="Hayah" panose="020B0800040000020004" pitchFamily="34" charset="-78"/>
              <a:ea typeface="Hayah" panose="020B0800040000020004" pitchFamily="34" charset="-78"/>
              <a:cs typeface="Hayah" panose="020B0800040000020004" pitchFamily="34" charset="-78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934626" y="3168822"/>
            <a:ext cx="2012774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ar-SA" sz="1200" dirty="0" smtClean="0">
                <a:solidFill>
                  <a:prstClr val="black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منتزهات</a:t>
            </a:r>
            <a:endParaRPr lang="en-US" sz="1200" dirty="0">
              <a:solidFill>
                <a:prstClr val="black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0947399" y="3177032"/>
            <a:ext cx="704851" cy="260579"/>
          </a:xfrm>
          <a:prstGeom prst="roundRect">
            <a:avLst>
              <a:gd name="adj" fmla="val 0"/>
            </a:avLst>
          </a:prstGeom>
          <a:solidFill>
            <a:srgbClr val="F1FCC2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  <a:latin typeface="Hayah" panose="020B0800040000020004" pitchFamily="34" charset="-78"/>
              <a:ea typeface="Hayah" panose="020B0800040000020004" pitchFamily="34" charset="-78"/>
              <a:cs typeface="Hayah" panose="020B0800040000020004" pitchFamily="34" charset="-78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934626" y="3513992"/>
            <a:ext cx="2012774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ar-SA" sz="1200" dirty="0" smtClean="0">
                <a:solidFill>
                  <a:prstClr val="black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مركز للنساء فقط</a:t>
            </a:r>
            <a:endParaRPr lang="en-US" sz="1200" dirty="0">
              <a:solidFill>
                <a:prstClr val="black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10947399" y="3522202"/>
            <a:ext cx="704851" cy="260579"/>
          </a:xfrm>
          <a:prstGeom prst="roundRect">
            <a:avLst>
              <a:gd name="adj" fmla="val 0"/>
            </a:avLst>
          </a:prstGeom>
          <a:solidFill>
            <a:srgbClr val="97DBF2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  <a:latin typeface="Hayah" panose="020B0800040000020004" pitchFamily="34" charset="-78"/>
              <a:ea typeface="Hayah" panose="020B0800040000020004" pitchFamily="34" charset="-78"/>
              <a:cs typeface="Hayah" panose="020B0800040000020004" pitchFamily="34" charset="-78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934626" y="3859162"/>
            <a:ext cx="2012774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ar-SA" sz="1200" dirty="0" smtClean="0">
                <a:solidFill>
                  <a:prstClr val="black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مركز لرعاية العائلة</a:t>
            </a:r>
            <a:endParaRPr lang="en-US" sz="1200" dirty="0">
              <a:solidFill>
                <a:prstClr val="black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10947399" y="3867372"/>
            <a:ext cx="704851" cy="260579"/>
          </a:xfrm>
          <a:prstGeom prst="roundRect">
            <a:avLst>
              <a:gd name="adj" fmla="val 0"/>
            </a:avLst>
          </a:prstGeom>
          <a:solidFill>
            <a:srgbClr val="FAFBB5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  <a:latin typeface="Hayah" panose="020B0800040000020004" pitchFamily="34" charset="-78"/>
              <a:ea typeface="Hayah" panose="020B0800040000020004" pitchFamily="34" charset="-78"/>
              <a:cs typeface="Hayah" panose="020B0800040000020004" pitchFamily="34" charset="-78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10947399" y="3867372"/>
            <a:ext cx="704851" cy="260579"/>
          </a:xfrm>
          <a:prstGeom prst="roundRect">
            <a:avLst>
              <a:gd name="adj" fmla="val 0"/>
            </a:avLst>
          </a:prstGeom>
          <a:solidFill>
            <a:srgbClr val="FFBEE8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  <a:latin typeface="Hayah" panose="020B0800040000020004" pitchFamily="34" charset="-78"/>
              <a:ea typeface="Hayah" panose="020B0800040000020004" pitchFamily="34" charset="-78"/>
              <a:cs typeface="Hayah" panose="020B0800040000020004" pitchFamily="34" charset="-78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934626" y="4204332"/>
            <a:ext cx="2012774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 rtl="1"/>
            <a:r>
              <a:rPr lang="ar-SA" sz="1200" dirty="0" smtClean="0">
                <a:solidFill>
                  <a:prstClr val="black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شوارع مُعبّدة</a:t>
            </a:r>
            <a:endParaRPr lang="en-US" sz="1200" dirty="0">
              <a:solidFill>
                <a:prstClr val="black"/>
              </a:solidFill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10947399" y="4212542"/>
            <a:ext cx="704851" cy="260579"/>
          </a:xfrm>
          <a:prstGeom prst="roundRect">
            <a:avLst>
              <a:gd name="adj" fmla="val 0"/>
            </a:avLst>
          </a:prstGeom>
          <a:solidFill>
            <a:srgbClr val="CDE3F8"/>
          </a:solidFill>
          <a:ln w="285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  <a:latin typeface="Hayah" panose="020B0800040000020004" pitchFamily="34" charset="-78"/>
              <a:ea typeface="Hayah" panose="020B0800040000020004" pitchFamily="34" charset="-78"/>
              <a:cs typeface="Hayah" panose="020B08000400000200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5498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rgbClr val="FB93C2">
              <a:alpha val="66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498600" y="2349500"/>
            <a:ext cx="9194800" cy="2159000"/>
            <a:chOff x="1625600" y="1689100"/>
            <a:chExt cx="9194800" cy="2159000"/>
          </a:xfrm>
        </p:grpSpPr>
        <p:sp>
          <p:nvSpPr>
            <p:cNvPr id="10" name="Rounded Rectangle 9"/>
            <p:cNvSpPr/>
            <p:nvPr/>
          </p:nvSpPr>
          <p:spPr>
            <a:xfrm>
              <a:off x="1625600" y="1689100"/>
              <a:ext cx="9194800" cy="2159000"/>
            </a:xfrm>
            <a:prstGeom prst="roundRect">
              <a:avLst/>
            </a:prstGeom>
            <a:solidFill>
              <a:srgbClr val="FB93C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261304" y="2045324"/>
              <a:ext cx="5923416" cy="1446550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 rtl="1"/>
              <a:r>
                <a:rPr lang="ar-SA" sz="44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التدخّل الأول:</a:t>
              </a:r>
            </a:p>
            <a:p>
              <a:pPr algn="ctr" rtl="1"/>
              <a:r>
                <a:rPr lang="ar-SA" sz="44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مُنتزهات وفراغات عامّة</a:t>
              </a:r>
              <a:endParaRPr lang="en-US" sz="4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4127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التدخّل </a:t>
            </a:r>
            <a:r>
              <a:rPr lang="ar-SA" sz="2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الأول: مُنتزهات </a:t>
            </a:r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وفراغات عامّة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2400300" y="6096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917930" y="673613"/>
            <a:ext cx="63562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SA" dirty="0" smtClean="0">
                <a:solidFill>
                  <a:srgbClr val="F1FCC2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الهدف هُنا عمل فراغات عامة مُناسبة للنساء والرجال سواسية</a:t>
            </a:r>
            <a:endParaRPr lang="en-US" dirty="0">
              <a:solidFill>
                <a:srgbClr val="F1FCC2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6993228" y="4520485"/>
            <a:ext cx="283336" cy="283335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1600" dirty="0" smtClean="0">
                <a:solidFill>
                  <a:schemeClr val="tx1"/>
                </a:solidFill>
              </a:rPr>
              <a:t>1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785019" y="3616817"/>
            <a:ext cx="283336" cy="283335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1600" dirty="0">
                <a:solidFill>
                  <a:schemeClr val="tx1"/>
                </a:solidFill>
              </a:rPr>
              <a:t>2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788017" y="1929685"/>
            <a:ext cx="283336" cy="283335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1600" dirty="0">
                <a:solidFill>
                  <a:schemeClr val="tx1"/>
                </a:solidFill>
              </a:rPr>
              <a:t>3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84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التدخّل </a:t>
            </a:r>
            <a:r>
              <a:rPr lang="ar-SA" sz="2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الأول: مُنتزهات </a:t>
            </a:r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وفراغات عامّة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2400300" y="6096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917930" y="673613"/>
            <a:ext cx="63562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SA" dirty="0" smtClean="0">
                <a:solidFill>
                  <a:srgbClr val="F1FCC2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الهدف هُنا عمل فراغات عامة مُناسبة للنساء والرجال سواسية</a:t>
            </a:r>
            <a:endParaRPr lang="en-US" dirty="0">
              <a:solidFill>
                <a:srgbClr val="F1FCC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039" y="2575857"/>
            <a:ext cx="5486400" cy="3707745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6705600" y="4267200"/>
            <a:ext cx="927100" cy="927100"/>
          </a:xfrm>
          <a:prstGeom prst="ellipse">
            <a:avLst/>
          </a:prstGeom>
          <a:noFill/>
          <a:ln w="1111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183709" y="2567783"/>
            <a:ext cx="5162550" cy="2762625"/>
          </a:xfrm>
          <a:prstGeom prst="rect">
            <a:avLst/>
          </a:prstGeom>
        </p:spPr>
      </p:pic>
      <p:pic>
        <p:nvPicPr>
          <p:cNvPr id="17410" name="Picture 2" descr="فتح الصورة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076" y="4109608"/>
            <a:ext cx="8524785" cy="5496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371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لا يتوفر وصف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6087"/>
            <a:ext cx="12192000" cy="6652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التدخّل </a:t>
            </a:r>
            <a:r>
              <a:rPr lang="ar-SA" sz="2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الأول: مُنتزهات </a:t>
            </a:r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وفراغات عامّة</a:t>
            </a:r>
          </a:p>
        </p:txBody>
      </p:sp>
    </p:spTree>
    <p:extLst>
      <p:ext uri="{BB962C8B-B14F-4D97-AF65-F5344CB8AC3E}">
        <p14:creationId xmlns:p14="http://schemas.microsoft.com/office/powerpoint/2010/main" val="173778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التدخّل </a:t>
            </a:r>
            <a:r>
              <a:rPr lang="ar-SA" sz="2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الأول: مُنتزهات </a:t>
            </a:r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وفراغات عامّة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2400300" y="6096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917930" y="673613"/>
            <a:ext cx="63562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SA" dirty="0" smtClean="0">
                <a:solidFill>
                  <a:srgbClr val="F1FCC2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الهدف هُنا عمل فراغات عامة مُناسبة للنساء والرجال سواسية</a:t>
            </a:r>
            <a:endParaRPr lang="en-US" dirty="0">
              <a:solidFill>
                <a:srgbClr val="F1FCC2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6451600" y="3222123"/>
            <a:ext cx="927100" cy="927100"/>
          </a:xfrm>
          <a:prstGeom prst="ellipse">
            <a:avLst/>
          </a:prstGeom>
          <a:noFill/>
          <a:ln w="1111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481175" y="200160"/>
            <a:ext cx="5808663" cy="43974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7264" y="2059534"/>
            <a:ext cx="4071937" cy="3427114"/>
          </a:xfrm>
          <a:prstGeom prst="rect">
            <a:avLst/>
          </a:prstGeom>
        </p:spPr>
      </p:pic>
      <p:pic>
        <p:nvPicPr>
          <p:cNvPr id="18434" name="Picture 2" descr="لا يتوفر وصف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5185" y="-1428620"/>
            <a:ext cx="8606815" cy="530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8685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695"/>
          <a:stretch/>
        </p:blipFill>
        <p:spPr>
          <a:xfrm>
            <a:off x="-72571" y="-525235"/>
            <a:ext cx="12337143" cy="790847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مُقدّمة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299"/>
            <a:ext cx="12192000" cy="51334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261919" y="1257412"/>
            <a:ext cx="1668163" cy="1491049"/>
          </a:xfrm>
          <a:prstGeom prst="roundRect">
            <a:avLst>
              <a:gd name="adj" fmla="val 17772"/>
            </a:avLst>
          </a:prstGeom>
          <a:solidFill>
            <a:srgbClr val="FDBB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08779" y="584669"/>
            <a:ext cx="11974443" cy="436605"/>
            <a:chOff x="138101" y="584669"/>
            <a:chExt cx="11974443" cy="436605"/>
          </a:xfrm>
        </p:grpSpPr>
        <p:sp>
          <p:nvSpPr>
            <p:cNvPr id="6" name="Rounded Rectangle 5"/>
            <p:cNvSpPr/>
            <p:nvPr/>
          </p:nvSpPr>
          <p:spPr>
            <a:xfrm>
              <a:off x="4306695" y="584669"/>
              <a:ext cx="1552958" cy="436605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الأهداف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6390992" y="584669"/>
              <a:ext cx="1552958" cy="436605"/>
            </a:xfrm>
            <a:prstGeom prst="roundRect">
              <a:avLst/>
            </a:prstGeom>
            <a:solidFill>
              <a:srgbClr val="FDBBD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tx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المعايير</a:t>
              </a:r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8475289" y="584669"/>
              <a:ext cx="1552958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المُبرّرات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10559586" y="584669"/>
              <a:ext cx="1552958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المشروع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2222398" y="584669"/>
              <a:ext cx="1552958" cy="436605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اختيار الموقع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138101" y="584669"/>
              <a:ext cx="1552958" cy="436605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آلية العمل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0359" y="1357484"/>
            <a:ext cx="1291281" cy="1291281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0079283"/>
              </p:ext>
            </p:extLst>
          </p:nvPr>
        </p:nvGraphicFramePr>
        <p:xfrm>
          <a:off x="0" y="2946227"/>
          <a:ext cx="12191999" cy="343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2445">
                  <a:extLst>
                    <a:ext uri="{9D8B030D-6E8A-4147-A177-3AD203B41FA5}">
                      <a16:colId xmlns="" xmlns:a16="http://schemas.microsoft.com/office/drawing/2014/main" val="3990028686"/>
                    </a:ext>
                  </a:extLst>
                </a:gridCol>
                <a:gridCol w="512445">
                  <a:extLst>
                    <a:ext uri="{9D8B030D-6E8A-4147-A177-3AD203B41FA5}">
                      <a16:colId xmlns="" xmlns:a16="http://schemas.microsoft.com/office/drawing/2014/main" val="1458212338"/>
                    </a:ext>
                  </a:extLst>
                </a:gridCol>
                <a:gridCol w="512445">
                  <a:extLst>
                    <a:ext uri="{9D8B030D-6E8A-4147-A177-3AD203B41FA5}">
                      <a16:colId xmlns="" xmlns:a16="http://schemas.microsoft.com/office/drawing/2014/main" val="3804738025"/>
                    </a:ext>
                  </a:extLst>
                </a:gridCol>
                <a:gridCol w="512445">
                  <a:extLst>
                    <a:ext uri="{9D8B030D-6E8A-4147-A177-3AD203B41FA5}">
                      <a16:colId xmlns="" xmlns:a16="http://schemas.microsoft.com/office/drawing/2014/main" val="1116559258"/>
                    </a:ext>
                  </a:extLst>
                </a:gridCol>
                <a:gridCol w="512445">
                  <a:extLst>
                    <a:ext uri="{9D8B030D-6E8A-4147-A177-3AD203B41FA5}">
                      <a16:colId xmlns="" xmlns:a16="http://schemas.microsoft.com/office/drawing/2014/main" val="2140302352"/>
                    </a:ext>
                  </a:extLst>
                </a:gridCol>
                <a:gridCol w="512445">
                  <a:extLst>
                    <a:ext uri="{9D8B030D-6E8A-4147-A177-3AD203B41FA5}">
                      <a16:colId xmlns="" xmlns:a16="http://schemas.microsoft.com/office/drawing/2014/main" val="1493013458"/>
                    </a:ext>
                  </a:extLst>
                </a:gridCol>
                <a:gridCol w="512445">
                  <a:extLst>
                    <a:ext uri="{9D8B030D-6E8A-4147-A177-3AD203B41FA5}">
                      <a16:colId xmlns="" xmlns:a16="http://schemas.microsoft.com/office/drawing/2014/main" val="1761554596"/>
                    </a:ext>
                  </a:extLst>
                </a:gridCol>
                <a:gridCol w="512445">
                  <a:extLst>
                    <a:ext uri="{9D8B030D-6E8A-4147-A177-3AD203B41FA5}">
                      <a16:colId xmlns="" xmlns:a16="http://schemas.microsoft.com/office/drawing/2014/main" val="2168228834"/>
                    </a:ext>
                  </a:extLst>
                </a:gridCol>
                <a:gridCol w="512445">
                  <a:extLst>
                    <a:ext uri="{9D8B030D-6E8A-4147-A177-3AD203B41FA5}">
                      <a16:colId xmlns="" xmlns:a16="http://schemas.microsoft.com/office/drawing/2014/main" val="2744777465"/>
                    </a:ext>
                  </a:extLst>
                </a:gridCol>
                <a:gridCol w="512445">
                  <a:extLst>
                    <a:ext uri="{9D8B030D-6E8A-4147-A177-3AD203B41FA5}">
                      <a16:colId xmlns="" xmlns:a16="http://schemas.microsoft.com/office/drawing/2014/main" val="656546336"/>
                    </a:ext>
                  </a:extLst>
                </a:gridCol>
                <a:gridCol w="872534">
                  <a:extLst>
                    <a:ext uri="{9D8B030D-6E8A-4147-A177-3AD203B41FA5}">
                      <a16:colId xmlns="" xmlns:a16="http://schemas.microsoft.com/office/drawing/2014/main" val="3694065461"/>
                    </a:ext>
                  </a:extLst>
                </a:gridCol>
                <a:gridCol w="6195015">
                  <a:extLst>
                    <a:ext uri="{9D8B030D-6E8A-4147-A177-3AD203B41FA5}">
                      <a16:colId xmlns="" xmlns:a16="http://schemas.microsoft.com/office/drawing/2014/main" val="2908157612"/>
                    </a:ext>
                  </a:extLst>
                </a:gridCol>
              </a:tblGrid>
              <a:tr h="566230">
                <a:tc gridSpan="12"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solidFill>
                            <a:schemeClr val="tx1"/>
                          </a:solidFill>
                          <a:latin typeface="GE SS Two Medium" panose="020A0503020102020204" pitchFamily="18" charset="-78"/>
                          <a:ea typeface="GE SS Two Medium" panose="020A0503020102020204" pitchFamily="18" charset="-78"/>
                          <a:cs typeface="GE SS Two Medium" panose="020A0503020102020204" pitchFamily="18" charset="-78"/>
                        </a:rPr>
                        <a:t>المعايير</a:t>
                      </a:r>
                      <a:endParaRPr lang="en-US" dirty="0">
                        <a:solidFill>
                          <a:schemeClr val="tx1"/>
                        </a:solidFill>
                        <a:latin typeface="GE SS Two Medium" panose="020A0503020102020204" pitchFamily="18" charset="-78"/>
                        <a:ea typeface="GE SS Two Medium" panose="020A0503020102020204" pitchFamily="18" charset="-78"/>
                        <a:cs typeface="GE SS Two Medium" panose="020A0503020102020204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BD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1"/>
                      <a:endParaRPr lang="en-US" dirty="0">
                        <a:solidFill>
                          <a:schemeClr val="tx1"/>
                        </a:solidFill>
                        <a:latin typeface="GE SS Two Medium" panose="020A0503020102020204" pitchFamily="18" charset="-78"/>
                        <a:ea typeface="GE SS Two Medium" panose="020A0503020102020204" pitchFamily="18" charset="-78"/>
                        <a:cs typeface="GE SS Two Medium" panose="020A0503020102020204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BD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solidFill>
                          <a:schemeClr val="tx1"/>
                        </a:solidFill>
                        <a:latin typeface="GE SS Two Medium" panose="020A0503020102020204" pitchFamily="18" charset="-78"/>
                        <a:ea typeface="GE SS Two Medium" panose="020A0503020102020204" pitchFamily="18" charset="-78"/>
                        <a:cs typeface="GE SS Two Medium" panose="020A0503020102020204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BD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84820959"/>
                  </a:ext>
                </a:extLst>
              </a:tr>
              <a:tr h="566230">
                <a:tc gridSpan="10"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>
                          <a:solidFill>
                            <a:schemeClr val="tx1"/>
                          </a:solidFill>
                          <a:latin typeface="GE SS Two Medium" panose="020A0503020102020204" pitchFamily="18" charset="-78"/>
                          <a:ea typeface="GE SS Two Medium" panose="020A0503020102020204" pitchFamily="18" charset="-78"/>
                          <a:cs typeface="GE SS Two Medium" panose="020A0503020102020204" pitchFamily="18" charset="-78"/>
                        </a:rPr>
                        <a:t>القيمة النهائيّة للمعيار (</a:t>
                      </a:r>
                      <a:r>
                        <a:rPr lang="ar-SA" dirty="0" smtClean="0">
                          <a:solidFill>
                            <a:schemeClr val="tx1"/>
                          </a:solidFill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1</a:t>
                      </a:r>
                      <a:r>
                        <a:rPr lang="ar-SA" dirty="0" smtClean="0">
                          <a:solidFill>
                            <a:schemeClr val="tx1"/>
                          </a:solidFill>
                          <a:latin typeface="GE SS Two Medium" panose="020A0503020102020204" pitchFamily="18" charset="-78"/>
                          <a:ea typeface="GE SS Two Medium" panose="020A0503020102020204" pitchFamily="18" charset="-78"/>
                          <a:cs typeface="GE SS Two Medium" panose="020A0503020102020204" pitchFamily="18" charset="-78"/>
                        </a:rPr>
                        <a:t>-</a:t>
                      </a:r>
                      <a:r>
                        <a:rPr lang="ar-SA" dirty="0" smtClean="0">
                          <a:solidFill>
                            <a:schemeClr val="tx1"/>
                          </a:solidFill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5</a:t>
                      </a:r>
                      <a:r>
                        <a:rPr lang="ar-SA" dirty="0" smtClean="0">
                          <a:solidFill>
                            <a:schemeClr val="tx1"/>
                          </a:solidFill>
                          <a:latin typeface="GE SS Two Medium" panose="020A0503020102020204" pitchFamily="18" charset="-78"/>
                          <a:ea typeface="GE SS Two Medium" panose="020A0503020102020204" pitchFamily="18" charset="-78"/>
                          <a:cs typeface="GE SS Two Medium" panose="020A0503020102020204" pitchFamily="18" charset="-78"/>
                        </a:rPr>
                        <a:t>)</a:t>
                      </a:r>
                      <a:endParaRPr lang="en-US" dirty="0" smtClean="0">
                        <a:solidFill>
                          <a:schemeClr val="tx1"/>
                        </a:solidFill>
                        <a:latin typeface="GE SS Two Medium" panose="020A0503020102020204" pitchFamily="18" charset="-78"/>
                        <a:ea typeface="GE SS Two Medium" panose="020A0503020102020204" pitchFamily="18" charset="-78"/>
                        <a:cs typeface="GE SS Two Medium" panose="020A0503020102020204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BD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>
                          <a:solidFill>
                            <a:schemeClr val="tx1"/>
                          </a:solidFill>
                          <a:latin typeface="GE SS Two Medium" panose="020A0503020102020204" pitchFamily="18" charset="-78"/>
                          <a:ea typeface="GE SS Two Medium" panose="020A0503020102020204" pitchFamily="18" charset="-78"/>
                          <a:cs typeface="GE SS Two Medium" panose="020A0503020102020204" pitchFamily="18" charset="-78"/>
                        </a:rPr>
                        <a:t>وزن المعيار</a:t>
                      </a:r>
                      <a:endParaRPr lang="en-US" dirty="0" smtClean="0">
                        <a:solidFill>
                          <a:schemeClr val="tx1"/>
                        </a:solidFill>
                        <a:latin typeface="GE SS Two Medium" panose="020A0503020102020204" pitchFamily="18" charset="-78"/>
                        <a:ea typeface="GE SS Two Medium" panose="020A0503020102020204" pitchFamily="18" charset="-78"/>
                        <a:cs typeface="GE SS Two Medium" panose="020A0503020102020204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B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>
                          <a:solidFill>
                            <a:schemeClr val="tx1"/>
                          </a:solidFill>
                          <a:latin typeface="GE SS Two Medium" panose="020A0503020102020204" pitchFamily="18" charset="-78"/>
                          <a:ea typeface="GE SS Two Medium" panose="020A0503020102020204" pitchFamily="18" charset="-78"/>
                          <a:cs typeface="GE SS Two Medium" panose="020A0503020102020204" pitchFamily="18" charset="-78"/>
                        </a:rPr>
                        <a:t>المعيار</a:t>
                      </a:r>
                      <a:endParaRPr lang="en-US" dirty="0" smtClean="0">
                        <a:solidFill>
                          <a:schemeClr val="tx1"/>
                        </a:solidFill>
                        <a:latin typeface="GE SS Two Medium" panose="020A0503020102020204" pitchFamily="18" charset="-78"/>
                        <a:ea typeface="GE SS Two Medium" panose="020A0503020102020204" pitchFamily="18" charset="-78"/>
                        <a:cs typeface="GE SS Two Medium" panose="020A0503020102020204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BD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71611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1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1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4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F81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1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1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4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2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1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1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3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03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2</a:t>
                      </a:r>
                      <a:endParaRPr lang="en-US" dirty="0"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GE SS Two Medium" panose="020A0503020102020204" pitchFamily="18" charset="-78"/>
                          <a:ea typeface="GE SS Two Medium" panose="020A0503020102020204" pitchFamily="18" charset="-78"/>
                          <a:cs typeface="GE SS Two Medium" panose="020A0503020102020204" pitchFamily="18" charset="-78"/>
                        </a:rPr>
                        <a:t>فراغات حضريّة قليلة ومحدودة.</a:t>
                      </a:r>
                      <a:endParaRPr lang="en-US" dirty="0">
                        <a:latin typeface="GE SS Two Medium" panose="020A0503020102020204" pitchFamily="18" charset="-78"/>
                        <a:ea typeface="GE SS Two Medium" panose="020A0503020102020204" pitchFamily="18" charset="-78"/>
                        <a:cs typeface="GE SS Two Medium" panose="020A0503020102020204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96224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3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1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3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F81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2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1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2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1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1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1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1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03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1</a:t>
                      </a:r>
                      <a:endParaRPr lang="en-US" dirty="0"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GE SS Two Medium" panose="020A0503020102020204" pitchFamily="18" charset="-78"/>
                          <a:ea typeface="GE SS Two Medium" panose="020A0503020102020204" pitchFamily="18" charset="-78"/>
                          <a:cs typeface="GE SS Two Medium" panose="020A0503020102020204" pitchFamily="18" charset="-78"/>
                        </a:rPr>
                        <a:t>بيئة</a:t>
                      </a:r>
                      <a:r>
                        <a:rPr lang="ar-SA" baseline="0" dirty="0" smtClean="0">
                          <a:latin typeface="GE SS Two Medium" panose="020A0503020102020204" pitchFamily="18" charset="-78"/>
                          <a:ea typeface="GE SS Two Medium" panose="020A0503020102020204" pitchFamily="18" charset="-78"/>
                          <a:cs typeface="GE SS Two Medium" panose="020A0503020102020204" pitchFamily="18" charset="-78"/>
                        </a:rPr>
                        <a:t> يوجد بها سيطرة للرجال على الحيّز العام والسوق.</a:t>
                      </a:r>
                      <a:endParaRPr lang="en-US" dirty="0">
                        <a:latin typeface="GE SS Two Medium" panose="020A0503020102020204" pitchFamily="18" charset="-78"/>
                        <a:ea typeface="GE SS Two Medium" panose="020A0503020102020204" pitchFamily="18" charset="-78"/>
                        <a:cs typeface="GE SS Two Medium" panose="020A0503020102020204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68206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3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1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5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F81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1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3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1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2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1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3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2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03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1</a:t>
                      </a:r>
                      <a:endParaRPr lang="en-US" dirty="0"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GE SS Two Medium" panose="020A0503020102020204" pitchFamily="18" charset="-78"/>
                          <a:ea typeface="GE SS Two Medium" panose="020A0503020102020204" pitchFamily="18" charset="-78"/>
                          <a:cs typeface="GE SS Two Medium" panose="020A0503020102020204" pitchFamily="18" charset="-78"/>
                        </a:rPr>
                        <a:t>بيئة لا توجد</a:t>
                      </a:r>
                      <a:r>
                        <a:rPr lang="ar-SA" baseline="0" dirty="0" smtClean="0">
                          <a:latin typeface="GE SS Two Medium" panose="020A0503020102020204" pitchFamily="18" charset="-78"/>
                          <a:ea typeface="GE SS Two Medium" panose="020A0503020102020204" pitchFamily="18" charset="-78"/>
                          <a:cs typeface="GE SS Two Medium" panose="020A0503020102020204" pitchFamily="18" charset="-78"/>
                        </a:rPr>
                        <a:t> بها مواصلات جيّدة.</a:t>
                      </a:r>
                      <a:endParaRPr lang="en-US" dirty="0">
                        <a:latin typeface="GE SS Two Medium" panose="020A0503020102020204" pitchFamily="18" charset="-78"/>
                        <a:ea typeface="GE SS Two Medium" panose="020A0503020102020204" pitchFamily="18" charset="-78"/>
                        <a:cs typeface="GE SS Two Medium" panose="020A0503020102020204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01960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1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2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4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F81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2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2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1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1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1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1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1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03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3</a:t>
                      </a:r>
                      <a:endParaRPr lang="en-US" dirty="0"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GE SS Two Medium" panose="020A0503020102020204" pitchFamily="18" charset="-78"/>
                          <a:ea typeface="GE SS Two Medium" panose="020A0503020102020204" pitchFamily="18" charset="-78"/>
                          <a:cs typeface="GE SS Two Medium" panose="020A0503020102020204" pitchFamily="18" charset="-78"/>
                        </a:rPr>
                        <a:t>بيئة خالية من المراحيض العامّة في وسط البلد.</a:t>
                      </a:r>
                      <a:endParaRPr lang="en-US" dirty="0">
                        <a:latin typeface="GE SS Two Medium" panose="020A0503020102020204" pitchFamily="18" charset="-78"/>
                        <a:ea typeface="GE SS Two Medium" panose="020A0503020102020204" pitchFamily="18" charset="-78"/>
                        <a:cs typeface="GE SS Two Medium" panose="020A0503020102020204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39533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1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3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4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F81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4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1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2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1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3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3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3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03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2</a:t>
                      </a:r>
                      <a:endParaRPr lang="en-US" dirty="0"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GE SS Two Medium" panose="020A0503020102020204" pitchFamily="18" charset="-78"/>
                          <a:ea typeface="GE SS Two Medium" panose="020A0503020102020204" pitchFamily="18" charset="-78"/>
                          <a:cs typeface="GE SS Two Medium" panose="020A0503020102020204" pitchFamily="18" charset="-78"/>
                        </a:rPr>
                        <a:t>بيئة فيها</a:t>
                      </a:r>
                      <a:r>
                        <a:rPr lang="ar-SA" baseline="0" dirty="0" smtClean="0">
                          <a:latin typeface="GE SS Two Medium" panose="020A0503020102020204" pitchFamily="18" charset="-78"/>
                          <a:ea typeface="GE SS Two Medium" panose="020A0503020102020204" pitchFamily="18" charset="-78"/>
                          <a:cs typeface="GE SS Two Medium" panose="020A0503020102020204" pitchFamily="18" charset="-78"/>
                        </a:rPr>
                        <a:t> فراغات ترفيهيّة مُتنوّعة (مطاعم، مُنتجعات، الخ).</a:t>
                      </a:r>
                      <a:endParaRPr lang="en-US" dirty="0">
                        <a:latin typeface="GE SS Two Medium" panose="020A0503020102020204" pitchFamily="18" charset="-78"/>
                        <a:ea typeface="GE SS Two Medium" panose="020A0503020102020204" pitchFamily="18" charset="-78"/>
                        <a:cs typeface="GE SS Two Medium" panose="020A0503020102020204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76731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4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1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2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F81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1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2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2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1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3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2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3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03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ra Hamah Zanki" panose="00000500000000000000" pitchFamily="2" charset="-78"/>
                          <a:ea typeface="GE SS Two Medium" panose="020A0503020102020204" pitchFamily="18" charset="-78"/>
                          <a:cs typeface="Ara Hamah Zanki" panose="00000500000000000000" pitchFamily="2" charset="-78"/>
                        </a:rPr>
                        <a:t>1</a:t>
                      </a:r>
                      <a:endParaRPr lang="en-US" dirty="0">
                        <a:latin typeface="Ara Hamah Zanki" panose="00000500000000000000" pitchFamily="2" charset="-78"/>
                        <a:ea typeface="GE SS Two Medium" panose="020A0503020102020204" pitchFamily="18" charset="-78"/>
                        <a:cs typeface="Ara Hamah Zanki" panose="000005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GE SS Two Medium" panose="020A0503020102020204" pitchFamily="18" charset="-78"/>
                          <a:ea typeface="GE SS Two Medium" panose="020A0503020102020204" pitchFamily="18" charset="-78"/>
                          <a:cs typeface="GE SS Two Medium" panose="020A0503020102020204" pitchFamily="18" charset="-78"/>
                        </a:rPr>
                        <a:t>بيئة تُحدّد</a:t>
                      </a:r>
                      <a:r>
                        <a:rPr lang="ar-SA" baseline="0" dirty="0" smtClean="0">
                          <a:latin typeface="GE SS Two Medium" panose="020A0503020102020204" pitchFamily="18" charset="-78"/>
                          <a:ea typeface="GE SS Two Medium" panose="020A0503020102020204" pitchFamily="18" charset="-78"/>
                          <a:cs typeface="GE SS Two Medium" panose="020A0503020102020204" pitchFamily="18" charset="-78"/>
                        </a:rPr>
                        <a:t> اتجاهات المرأة في وسط البلد.</a:t>
                      </a:r>
                      <a:endParaRPr lang="en-US" dirty="0">
                        <a:latin typeface="GE SS Two Medium" panose="020A0503020102020204" pitchFamily="18" charset="-78"/>
                        <a:ea typeface="GE SS Two Medium" panose="020A0503020102020204" pitchFamily="18" charset="-78"/>
                        <a:cs typeface="GE SS Two Medium" panose="020A0503020102020204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2762996"/>
                  </a:ext>
                </a:extLst>
              </a:tr>
            </a:tbl>
          </a:graphicData>
        </a:graphic>
      </p:graphicFrame>
      <p:sp>
        <p:nvSpPr>
          <p:cNvPr id="13" name="Rounded Rectangle 12"/>
          <p:cNvSpPr/>
          <p:nvPr/>
        </p:nvSpPr>
        <p:spPr>
          <a:xfrm>
            <a:off x="0" y="6414407"/>
            <a:ext cx="12191999" cy="930728"/>
          </a:xfrm>
          <a:prstGeom prst="roundRect">
            <a:avLst/>
          </a:prstGeom>
          <a:solidFill>
            <a:srgbClr val="FDBBD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244997" y="6488668"/>
            <a:ext cx="11702005" cy="369332"/>
            <a:chOff x="216120" y="6673334"/>
            <a:chExt cx="11702005" cy="369332"/>
          </a:xfrm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4" name="Rectangle 13"/>
            <p:cNvSpPr/>
            <p:nvPr/>
          </p:nvSpPr>
          <p:spPr>
            <a:xfrm>
              <a:off x="11185232" y="6673334"/>
              <a:ext cx="732893" cy="369332"/>
            </a:xfrm>
            <a:prstGeom prst="rect">
              <a:avLst/>
            </a:prstGeom>
            <a:solidFill>
              <a:srgbClr val="F603BF"/>
            </a:solidFill>
          </p:spPr>
          <p:txBody>
            <a:bodyPr wrap="none">
              <a:spAutoFit/>
            </a:bodyPr>
            <a:lstStyle/>
            <a:p>
              <a:pPr algn="r" rtl="1"/>
              <a:r>
                <a:rPr lang="ar-SA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جنين</a:t>
              </a:r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9927974" y="6673334"/>
              <a:ext cx="965328" cy="369332"/>
            </a:xfrm>
            <a:prstGeom prst="rect">
              <a:avLst/>
            </a:prstGeom>
            <a:solidFill>
              <a:srgbClr val="7030A0"/>
            </a:solidFill>
          </p:spPr>
          <p:txBody>
            <a:bodyPr wrap="none">
              <a:spAutoFit/>
            </a:bodyPr>
            <a:lstStyle/>
            <a:p>
              <a:pPr algn="r" rtl="1"/>
              <a:r>
                <a:rPr lang="ar-SA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طوباس</a:t>
              </a:r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8580943" y="6673334"/>
              <a:ext cx="1055097" cy="369332"/>
            </a:xfrm>
            <a:prstGeom prst="rect">
              <a:avLst/>
            </a:prstGeom>
            <a:solidFill>
              <a:srgbClr val="548235"/>
            </a:solidFill>
          </p:spPr>
          <p:txBody>
            <a:bodyPr wrap="none">
              <a:spAutoFit/>
            </a:bodyPr>
            <a:lstStyle/>
            <a:p>
              <a:pPr algn="r" rtl="1"/>
              <a:r>
                <a:rPr lang="ar-SA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طولكرم</a:t>
              </a:r>
              <a:endParaRPr lang="en-US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471156" y="6673334"/>
              <a:ext cx="817853" cy="369332"/>
            </a:xfrm>
            <a:prstGeom prst="rect">
              <a:avLst/>
            </a:prstGeom>
            <a:solidFill>
              <a:srgbClr val="FFE699"/>
            </a:solidFill>
          </p:spPr>
          <p:txBody>
            <a:bodyPr wrap="none">
              <a:spAutoFit/>
            </a:bodyPr>
            <a:lstStyle/>
            <a:p>
              <a:pPr algn="r" rtl="1"/>
              <a:r>
                <a:rPr lang="ar-SA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نابلس</a:t>
              </a:r>
              <a:endParaRPr lang="en-US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160995" y="6673334"/>
              <a:ext cx="1018227" cy="369332"/>
            </a:xfrm>
            <a:prstGeom prst="rect">
              <a:avLst/>
            </a:prstGeom>
            <a:solidFill>
              <a:srgbClr val="00B0F0"/>
            </a:solidFill>
          </p:spPr>
          <p:txBody>
            <a:bodyPr wrap="none">
              <a:spAutoFit/>
            </a:bodyPr>
            <a:lstStyle/>
            <a:p>
              <a:pPr algn="r" rtl="1"/>
              <a:r>
                <a:rPr lang="ar-SA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قلقيلية</a:t>
              </a:r>
              <a:endParaRPr lang="en-US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900526" y="6673334"/>
              <a:ext cx="968535" cy="369332"/>
            </a:xfrm>
            <a:prstGeom prst="rect">
              <a:avLst/>
            </a:prstGeom>
            <a:solidFill>
              <a:srgbClr val="C55A11"/>
            </a:solidFill>
          </p:spPr>
          <p:txBody>
            <a:bodyPr wrap="none">
              <a:spAutoFit/>
            </a:bodyPr>
            <a:lstStyle/>
            <a:p>
              <a:pPr algn="r" rtl="1"/>
              <a:r>
                <a:rPr lang="ar-SA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سلفيت</a:t>
              </a:r>
              <a:endParaRPr lang="en-US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725016" y="6673334"/>
              <a:ext cx="883576" cy="369332"/>
            </a:xfrm>
            <a:prstGeom prst="rect">
              <a:avLst/>
            </a:prstGeom>
            <a:solidFill>
              <a:srgbClr val="ADB9CA"/>
            </a:solidFill>
          </p:spPr>
          <p:txBody>
            <a:bodyPr wrap="none">
              <a:spAutoFit/>
            </a:bodyPr>
            <a:lstStyle/>
            <a:p>
              <a:pPr algn="r" rtl="1"/>
              <a:r>
                <a:rPr lang="ar-SA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رام الله</a:t>
              </a:r>
              <a:endParaRPr lang="en-US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794766" y="6673334"/>
              <a:ext cx="638316" cy="369332"/>
            </a:xfrm>
            <a:prstGeom prst="rect">
              <a:avLst/>
            </a:prstGeom>
            <a:solidFill>
              <a:srgbClr val="62F811"/>
            </a:solidFill>
          </p:spPr>
          <p:txBody>
            <a:bodyPr wrap="none">
              <a:spAutoFit/>
            </a:bodyPr>
            <a:lstStyle/>
            <a:p>
              <a:pPr algn="r" rtl="1"/>
              <a:r>
                <a:rPr lang="ar-SA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أريحا</a:t>
              </a:r>
              <a:endParaRPr lang="en-US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390027" y="6673334"/>
              <a:ext cx="1112805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>
              <a:spAutoFit/>
            </a:bodyPr>
            <a:lstStyle/>
            <a:p>
              <a:pPr algn="r" rtl="1"/>
              <a:r>
                <a:rPr lang="ar-SA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بيت لحم</a:t>
              </a:r>
              <a:endParaRPr lang="en-US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16120" y="6673334"/>
              <a:ext cx="864339" cy="369332"/>
            </a:xfrm>
            <a:prstGeom prst="rect">
              <a:avLst/>
            </a:prstGeom>
            <a:solidFill>
              <a:srgbClr val="9999FF"/>
            </a:solidFill>
          </p:spPr>
          <p:txBody>
            <a:bodyPr wrap="none">
              <a:spAutoFit/>
            </a:bodyPr>
            <a:lstStyle/>
            <a:p>
              <a:pPr algn="r" rtl="1"/>
              <a:r>
                <a:rPr lang="ar-SA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الخليل</a:t>
              </a:r>
              <a:endParaRPr lang="en-US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44997" y="6895068"/>
            <a:ext cx="11702005" cy="369332"/>
            <a:chOff x="216120" y="6673334"/>
            <a:chExt cx="11702005" cy="369332"/>
          </a:xfrm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30" name="Rectangle 29"/>
            <p:cNvSpPr/>
            <p:nvPr/>
          </p:nvSpPr>
          <p:spPr>
            <a:xfrm>
              <a:off x="11185232" y="6673334"/>
              <a:ext cx="732893" cy="369332"/>
            </a:xfrm>
            <a:prstGeom prst="rect">
              <a:avLst/>
            </a:prstGeom>
            <a:solidFill>
              <a:srgbClr val="F603BF"/>
            </a:solidFill>
          </p:spPr>
          <p:txBody>
            <a:bodyPr wrap="square">
              <a:spAutoFit/>
            </a:bodyPr>
            <a:lstStyle/>
            <a:p>
              <a:pPr algn="ctr" rtl="1"/>
              <a:r>
                <a:rPr lang="ar-SA" dirty="0" smtClean="0">
                  <a:latin typeface="Ara Hamah Zanki" panose="00000500000000000000" pitchFamily="2" charset="-78"/>
                  <a:ea typeface="GE SS Two Medium" panose="020A0503020102020204" pitchFamily="18" charset="-78"/>
                  <a:cs typeface="Ara Hamah Zanki" panose="00000500000000000000" pitchFamily="2" charset="-78"/>
                </a:rPr>
                <a:t>18</a:t>
              </a:r>
              <a:endParaRPr lang="en-US" dirty="0">
                <a:latin typeface="Ara Hamah Zanki" panose="00000500000000000000" pitchFamily="2" charset="-78"/>
                <a:cs typeface="Ara Hamah Zanki" panose="00000500000000000000" pitchFamily="2" charset="-78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9927974" y="6673334"/>
              <a:ext cx="965328" cy="369332"/>
            </a:xfrm>
            <a:prstGeom prst="rect">
              <a:avLst/>
            </a:prstGeom>
            <a:solidFill>
              <a:srgbClr val="7030A0"/>
            </a:solidFill>
          </p:spPr>
          <p:txBody>
            <a:bodyPr wrap="square">
              <a:spAutoFit/>
            </a:bodyPr>
            <a:lstStyle/>
            <a:p>
              <a:pPr algn="ctr" rtl="1"/>
              <a:r>
                <a:rPr lang="ar-SA" dirty="0" smtClean="0">
                  <a:latin typeface="Ara Hamah Zanki" panose="00000500000000000000" pitchFamily="2" charset="-78"/>
                  <a:ea typeface="GE SS Two Medium" panose="020A0503020102020204" pitchFamily="18" charset="-78"/>
                  <a:cs typeface="Ara Hamah Zanki" panose="00000500000000000000" pitchFamily="2" charset="-78"/>
                </a:rPr>
                <a:t>17</a:t>
              </a:r>
              <a:endParaRPr lang="en-US" dirty="0">
                <a:latin typeface="Ara Hamah Zanki" panose="00000500000000000000" pitchFamily="2" charset="-78"/>
                <a:cs typeface="Ara Hamah Zanki" panose="00000500000000000000" pitchFamily="2" charset="-78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580939" y="6673334"/>
              <a:ext cx="1055101" cy="369332"/>
            </a:xfrm>
            <a:prstGeom prst="rect">
              <a:avLst/>
            </a:prstGeom>
            <a:solidFill>
              <a:srgbClr val="548235"/>
            </a:solidFill>
          </p:spPr>
          <p:txBody>
            <a:bodyPr wrap="square">
              <a:spAutoFit/>
            </a:bodyPr>
            <a:lstStyle/>
            <a:p>
              <a:pPr algn="ctr" rtl="1"/>
              <a:r>
                <a:rPr lang="ar-SA" dirty="0" smtClean="0">
                  <a:latin typeface="Ara Hamah Zanki" panose="00000500000000000000" pitchFamily="2" charset="-78"/>
                  <a:ea typeface="GE SS Two Medium" panose="020A0503020102020204" pitchFamily="18" charset="-78"/>
                  <a:cs typeface="Ara Hamah Zanki" panose="00000500000000000000" pitchFamily="2" charset="-78"/>
                </a:rPr>
                <a:t>8</a:t>
              </a:r>
              <a:endParaRPr lang="en-US" dirty="0">
                <a:latin typeface="Ara Hamah Zanki" panose="00000500000000000000" pitchFamily="2" charset="-78"/>
                <a:cs typeface="Ara Hamah Zanki" panose="00000500000000000000" pitchFamily="2" charset="-78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7471152" y="6673334"/>
              <a:ext cx="817857" cy="369332"/>
            </a:xfrm>
            <a:prstGeom prst="rect">
              <a:avLst/>
            </a:prstGeom>
            <a:solidFill>
              <a:srgbClr val="FFE699"/>
            </a:solidFill>
          </p:spPr>
          <p:txBody>
            <a:bodyPr wrap="square">
              <a:spAutoFit/>
            </a:bodyPr>
            <a:lstStyle/>
            <a:p>
              <a:pPr algn="ctr" rtl="1"/>
              <a:r>
                <a:rPr lang="ar-SA" dirty="0" smtClean="0">
                  <a:latin typeface="Ara Hamah Zanki" panose="00000500000000000000" pitchFamily="2" charset="-78"/>
                  <a:ea typeface="GE SS Two Medium" panose="020A0503020102020204" pitchFamily="18" charset="-78"/>
                  <a:cs typeface="Ara Hamah Zanki" panose="00000500000000000000" pitchFamily="2" charset="-78"/>
                </a:rPr>
                <a:t>13</a:t>
              </a:r>
              <a:endParaRPr lang="en-US" dirty="0">
                <a:latin typeface="Ara Hamah Zanki" panose="00000500000000000000" pitchFamily="2" charset="-78"/>
                <a:cs typeface="Ara Hamah Zanki" panose="00000500000000000000" pitchFamily="2" charset="-78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160991" y="6673334"/>
              <a:ext cx="1018231" cy="369332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>
              <a:spAutoFit/>
            </a:bodyPr>
            <a:lstStyle/>
            <a:p>
              <a:pPr algn="ctr" rtl="1"/>
              <a:r>
                <a:rPr lang="ar-SA" dirty="0" smtClean="0">
                  <a:latin typeface="Ara Hamah Zanki" panose="00000500000000000000" pitchFamily="2" charset="-78"/>
                  <a:ea typeface="GE SS Two Medium" panose="020A0503020102020204" pitchFamily="18" charset="-78"/>
                  <a:cs typeface="Ara Hamah Zanki" panose="00000500000000000000" pitchFamily="2" charset="-78"/>
                </a:rPr>
                <a:t>20</a:t>
              </a:r>
              <a:endParaRPr lang="en-US" dirty="0">
                <a:latin typeface="Ara Hamah Zanki" panose="00000500000000000000" pitchFamily="2" charset="-78"/>
                <a:cs typeface="Ara Hamah Zanki" panose="00000500000000000000" pitchFamily="2" charset="-78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900522" y="6673334"/>
              <a:ext cx="968539" cy="369332"/>
            </a:xfrm>
            <a:prstGeom prst="rect">
              <a:avLst/>
            </a:prstGeom>
            <a:solidFill>
              <a:srgbClr val="C55A11"/>
            </a:solidFill>
          </p:spPr>
          <p:txBody>
            <a:bodyPr wrap="square">
              <a:spAutoFit/>
            </a:bodyPr>
            <a:lstStyle/>
            <a:p>
              <a:pPr algn="ctr" rtl="1"/>
              <a:r>
                <a:rPr lang="ar-SA" dirty="0" smtClean="0">
                  <a:latin typeface="Ara Hamah Zanki" panose="00000500000000000000" pitchFamily="2" charset="-78"/>
                  <a:ea typeface="GE SS Two Medium" panose="020A0503020102020204" pitchFamily="18" charset="-78"/>
                  <a:cs typeface="Ara Hamah Zanki" panose="00000500000000000000" pitchFamily="2" charset="-78"/>
                </a:rPr>
                <a:t>16</a:t>
              </a:r>
              <a:endParaRPr lang="en-US" dirty="0">
                <a:latin typeface="Ara Hamah Zanki" panose="00000500000000000000" pitchFamily="2" charset="-78"/>
                <a:cs typeface="Ara Hamah Zanki" panose="00000500000000000000" pitchFamily="2" charset="-78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725012" y="6673334"/>
              <a:ext cx="883580" cy="369332"/>
            </a:xfrm>
            <a:prstGeom prst="rect">
              <a:avLst/>
            </a:prstGeom>
            <a:solidFill>
              <a:srgbClr val="ADB9CA"/>
            </a:solidFill>
          </p:spPr>
          <p:txBody>
            <a:bodyPr wrap="square">
              <a:spAutoFit/>
            </a:bodyPr>
            <a:lstStyle/>
            <a:p>
              <a:pPr algn="ctr" rtl="1"/>
              <a:r>
                <a:rPr lang="ar-SA" dirty="0" smtClean="0">
                  <a:latin typeface="Ara Hamah Zanki" panose="00000500000000000000" pitchFamily="2" charset="-78"/>
                  <a:ea typeface="GE SS Two Medium" panose="020A0503020102020204" pitchFamily="18" charset="-78"/>
                  <a:cs typeface="Ara Hamah Zanki" panose="00000500000000000000" pitchFamily="2" charset="-78"/>
                </a:rPr>
                <a:t>18</a:t>
              </a:r>
              <a:endParaRPr lang="en-US" dirty="0">
                <a:latin typeface="Ara Hamah Zanki" panose="00000500000000000000" pitchFamily="2" charset="-78"/>
                <a:cs typeface="Ara Hamah Zanki" panose="00000500000000000000" pitchFamily="2" charset="-78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2794762" y="6673334"/>
              <a:ext cx="638320" cy="369332"/>
            </a:xfrm>
            <a:prstGeom prst="rect">
              <a:avLst/>
            </a:prstGeom>
            <a:solidFill>
              <a:srgbClr val="62F811"/>
            </a:solidFill>
          </p:spPr>
          <p:txBody>
            <a:bodyPr wrap="square">
              <a:spAutoFit/>
            </a:bodyPr>
            <a:lstStyle/>
            <a:p>
              <a:pPr algn="ctr" rtl="1"/>
              <a:r>
                <a:rPr lang="ar-SA" dirty="0" smtClean="0">
                  <a:latin typeface="Ara Hamah Zanki" panose="00000500000000000000" pitchFamily="2" charset="-78"/>
                  <a:ea typeface="GE SS Two Medium" panose="020A0503020102020204" pitchFamily="18" charset="-78"/>
                  <a:cs typeface="Ara Hamah Zanki" panose="00000500000000000000" pitchFamily="2" charset="-78"/>
                </a:rPr>
                <a:t>37</a:t>
              </a:r>
              <a:endParaRPr lang="en-US" dirty="0">
                <a:latin typeface="Ara Hamah Zanki" panose="00000500000000000000" pitchFamily="2" charset="-78"/>
                <a:cs typeface="Ara Hamah Zanki" panose="00000500000000000000" pitchFamily="2" charset="-78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372389" y="6673334"/>
              <a:ext cx="1130443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>
              <a:spAutoFit/>
            </a:bodyPr>
            <a:lstStyle/>
            <a:p>
              <a:pPr algn="ctr" rtl="1"/>
              <a:r>
                <a:rPr lang="ar-SA" dirty="0" smtClean="0">
                  <a:latin typeface="Ara Hamah Zanki" panose="00000500000000000000" pitchFamily="2" charset="-78"/>
                  <a:ea typeface="GE SS Two Medium" panose="020A0503020102020204" pitchFamily="18" charset="-78"/>
                  <a:cs typeface="Ara Hamah Zanki" panose="00000500000000000000" pitchFamily="2" charset="-78"/>
                </a:rPr>
                <a:t>17</a:t>
              </a:r>
              <a:endParaRPr lang="en-US" dirty="0">
                <a:latin typeface="Ara Hamah Zanki" panose="00000500000000000000" pitchFamily="2" charset="-78"/>
                <a:cs typeface="Ara Hamah Zanki" panose="00000500000000000000" pitchFamily="2" charset="-78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16120" y="6673334"/>
              <a:ext cx="864339" cy="369332"/>
            </a:xfrm>
            <a:prstGeom prst="rect">
              <a:avLst/>
            </a:prstGeom>
            <a:solidFill>
              <a:srgbClr val="9999FF"/>
            </a:solidFill>
          </p:spPr>
          <p:txBody>
            <a:bodyPr wrap="square">
              <a:spAutoFit/>
            </a:bodyPr>
            <a:lstStyle/>
            <a:p>
              <a:pPr algn="ctr" rtl="1"/>
              <a:r>
                <a:rPr lang="ar-SA" dirty="0" smtClean="0">
                  <a:latin typeface="Ara Hamah Zanki" panose="00000500000000000000" pitchFamily="2" charset="-78"/>
                  <a:ea typeface="GE SS Two Medium" panose="020A0503020102020204" pitchFamily="18" charset="-78"/>
                  <a:cs typeface="Ara Hamah Zanki" panose="00000500000000000000" pitchFamily="2" charset="-78"/>
                </a:rPr>
                <a:t>17</a:t>
              </a:r>
              <a:endParaRPr lang="en-US" dirty="0">
                <a:latin typeface="Ara Hamah Zanki" panose="00000500000000000000" pitchFamily="2" charset="-78"/>
                <a:cs typeface="Ara Hamah Zanki" panose="000005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541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التدخّل </a:t>
            </a:r>
            <a:r>
              <a:rPr lang="ar-SA" sz="2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الأول: مُنتزهات </a:t>
            </a:r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وفراغات عامّة</a:t>
            </a:r>
          </a:p>
        </p:txBody>
      </p:sp>
      <p:pic>
        <p:nvPicPr>
          <p:cNvPr id="3074" name="Picture 2" descr="لا يتوفر وصف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637" y="507602"/>
            <a:ext cx="12282329" cy="63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039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التدخّل </a:t>
            </a:r>
            <a:r>
              <a:rPr lang="ar-SA" sz="2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الأول: مُنتزهات </a:t>
            </a:r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وفراغات عامّة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2400300" y="6096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917930" y="673613"/>
            <a:ext cx="63562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SA" dirty="0" smtClean="0">
                <a:solidFill>
                  <a:srgbClr val="F1FCC2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الهدف هُنا عمل فراغات عامة مُناسبة للنساء والرجال سواسية</a:t>
            </a:r>
            <a:endParaRPr lang="en-US" dirty="0">
              <a:solidFill>
                <a:srgbClr val="F1FCC2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244600" y="1293158"/>
            <a:ext cx="1410526" cy="1410526"/>
          </a:xfrm>
          <a:prstGeom prst="ellipse">
            <a:avLst/>
          </a:prstGeom>
          <a:noFill/>
          <a:ln w="1111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657763" y="723315"/>
            <a:ext cx="7138987" cy="40202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487" y="3483495"/>
            <a:ext cx="5167313" cy="3115047"/>
          </a:xfrm>
          <a:prstGeom prst="rect">
            <a:avLst/>
          </a:prstGeom>
        </p:spPr>
      </p:pic>
      <p:pic>
        <p:nvPicPr>
          <p:cNvPr id="19458" name="Picture 2" descr="لا يتوفر وصف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786" y="-1073677"/>
            <a:ext cx="7507353" cy="5612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440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التدخّل </a:t>
            </a:r>
            <a:r>
              <a:rPr lang="ar-SA" sz="2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الأول: مُنتزهات </a:t>
            </a:r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وفراغات عامّة</a:t>
            </a:r>
          </a:p>
        </p:txBody>
      </p:sp>
      <p:pic>
        <p:nvPicPr>
          <p:cNvPr id="1026" name="Picture 2" descr="لا يتوفر وصف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879" y="444321"/>
            <a:ext cx="12203740" cy="6426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151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rgbClr val="FB93C2">
              <a:alpha val="66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498600" y="2349500"/>
            <a:ext cx="9194800" cy="2159000"/>
            <a:chOff x="1625600" y="1689100"/>
            <a:chExt cx="9194800" cy="2159000"/>
          </a:xfrm>
        </p:grpSpPr>
        <p:sp>
          <p:nvSpPr>
            <p:cNvPr id="10" name="Rounded Rectangle 9"/>
            <p:cNvSpPr/>
            <p:nvPr/>
          </p:nvSpPr>
          <p:spPr>
            <a:xfrm>
              <a:off x="1625600" y="1689100"/>
              <a:ext cx="9194800" cy="2159000"/>
            </a:xfrm>
            <a:prstGeom prst="roundRect">
              <a:avLst/>
            </a:prstGeom>
            <a:solidFill>
              <a:srgbClr val="FB93C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078836" y="2045324"/>
              <a:ext cx="4288354" cy="1446550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 rtl="1"/>
              <a:r>
                <a:rPr lang="ar-SA" sz="44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التدخّل الثاني:</a:t>
              </a:r>
            </a:p>
            <a:p>
              <a:pPr algn="ctr" rtl="1"/>
              <a:r>
                <a:rPr lang="ar-SA" sz="44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مواقف للسيّارات</a:t>
              </a:r>
              <a:endParaRPr lang="en-US" sz="4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8299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التدخّل </a:t>
            </a:r>
            <a:r>
              <a:rPr lang="ar-SA" sz="2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الثاني: مواقف </a:t>
            </a:r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للسيّارات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2400300" y="6096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708749" y="673613"/>
            <a:ext cx="67746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SA" dirty="0" smtClean="0">
                <a:solidFill>
                  <a:srgbClr val="F1FCC2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الهدف هُنا جعل وسط المدينة أقل اكتظاظاً بالسيارات العشوائيّة</a:t>
            </a:r>
            <a:endParaRPr lang="en-US" dirty="0">
              <a:solidFill>
                <a:srgbClr val="F1FCC2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940935" y="4919730"/>
            <a:ext cx="283336" cy="283335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1600" dirty="0" smtClean="0">
                <a:solidFill>
                  <a:schemeClr val="tx1"/>
                </a:solidFill>
              </a:rPr>
              <a:t>1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48625" y="5587285"/>
            <a:ext cx="283336" cy="283335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1600" dirty="0">
                <a:solidFill>
                  <a:schemeClr val="tx1"/>
                </a:solidFill>
              </a:rPr>
              <a:t>2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0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التدخّل الثاني: مواقف للسيّارات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2400300" y="6096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777678" y="673613"/>
            <a:ext cx="6636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SA" dirty="0" smtClean="0">
                <a:solidFill>
                  <a:srgbClr val="F1FCC2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الهدف هُنا جعل وسط المدينة أقل اكتضاضًا بالسيارات العشوائيّة</a:t>
            </a:r>
            <a:endParaRPr lang="en-US" dirty="0">
              <a:solidFill>
                <a:srgbClr val="F1FCC2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721100" y="4521200"/>
            <a:ext cx="927100" cy="927100"/>
          </a:xfrm>
          <a:prstGeom prst="ellipse">
            <a:avLst/>
          </a:prstGeom>
          <a:noFill/>
          <a:ln w="1111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163053"/>
            <a:ext cx="5431978" cy="53468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445" y="1299950"/>
            <a:ext cx="3764756" cy="2966061"/>
          </a:xfrm>
          <a:prstGeom prst="rect">
            <a:avLst/>
          </a:prstGeom>
        </p:spPr>
      </p:pic>
      <p:pic>
        <p:nvPicPr>
          <p:cNvPr id="8194" name="Picture 2" descr="لا يتوفر وصف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935" y="5669313"/>
            <a:ext cx="8132383" cy="5103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483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التدخّل الثاني: مواقف للسيّارات</a:t>
            </a:r>
          </a:p>
        </p:txBody>
      </p:sp>
      <p:pic>
        <p:nvPicPr>
          <p:cNvPr id="4098" name="Picture 2" descr="لا يتوفر وصف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3183" y="618579"/>
            <a:ext cx="12582659" cy="6123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2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التدخّل الثاني: مواقف للسيّارات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2400300" y="6096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777678" y="673613"/>
            <a:ext cx="6636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SA" dirty="0" smtClean="0">
                <a:solidFill>
                  <a:srgbClr val="F1FCC2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الهدف هُنا جعل وسط المدينة أقل اكتضاضًا بالسيارات العشوائيّة</a:t>
            </a:r>
            <a:endParaRPr lang="en-US" dirty="0">
              <a:solidFill>
                <a:srgbClr val="F1FCC2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1698178" y="5092700"/>
            <a:ext cx="1168400" cy="1168400"/>
          </a:xfrm>
          <a:prstGeom prst="ellipse">
            <a:avLst/>
          </a:prstGeom>
          <a:noFill/>
          <a:ln w="1111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200" y="1130813"/>
            <a:ext cx="8313737" cy="36442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6700" y="3549591"/>
            <a:ext cx="5024438" cy="2802723"/>
          </a:xfrm>
          <a:prstGeom prst="rect">
            <a:avLst/>
          </a:prstGeom>
        </p:spPr>
      </p:pic>
      <p:pic>
        <p:nvPicPr>
          <p:cNvPr id="9218" name="Picture 2" descr="لا يتوفر وصف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90164" y="4906850"/>
            <a:ext cx="8704329" cy="530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206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التدخّل الثاني: مواقف للسيّارات</a:t>
            </a:r>
          </a:p>
        </p:txBody>
      </p:sp>
      <p:pic>
        <p:nvPicPr>
          <p:cNvPr id="5122" name="Picture 2" descr="لا يتوفر وصف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007" y="497039"/>
            <a:ext cx="12318402" cy="6360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034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rgbClr val="FB93C2">
              <a:alpha val="66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498600" y="2349500"/>
            <a:ext cx="9194800" cy="2159000"/>
            <a:chOff x="1625600" y="1689100"/>
            <a:chExt cx="9194800" cy="2159000"/>
          </a:xfrm>
        </p:grpSpPr>
        <p:sp>
          <p:nvSpPr>
            <p:cNvPr id="10" name="Rounded Rectangle 9"/>
            <p:cNvSpPr/>
            <p:nvPr/>
          </p:nvSpPr>
          <p:spPr>
            <a:xfrm>
              <a:off x="1625600" y="1689100"/>
              <a:ext cx="9194800" cy="2159000"/>
            </a:xfrm>
            <a:prstGeom prst="roundRect">
              <a:avLst/>
            </a:prstGeom>
            <a:solidFill>
              <a:srgbClr val="FB93C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887278" y="2045324"/>
              <a:ext cx="4671472" cy="1446550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 rtl="1"/>
              <a:r>
                <a:rPr lang="ar-SA" sz="44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التدخّل الثالث:</a:t>
              </a:r>
            </a:p>
            <a:p>
              <a:pPr algn="ctr" rtl="1"/>
              <a:r>
                <a:rPr lang="ar-SA" sz="44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مركز لدعم النساء</a:t>
              </a:r>
              <a:endParaRPr lang="en-US" sz="4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1668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695"/>
          <a:stretch/>
        </p:blipFill>
        <p:spPr>
          <a:xfrm>
            <a:off x="-72571" y="-525235"/>
            <a:ext cx="12337143" cy="790847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مُقدّمة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299"/>
            <a:ext cx="12192000" cy="51334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261919" y="1257412"/>
            <a:ext cx="1668163" cy="1491049"/>
          </a:xfrm>
          <a:prstGeom prst="roundRect">
            <a:avLst>
              <a:gd name="adj" fmla="val 17772"/>
            </a:avLst>
          </a:prstGeom>
          <a:solidFill>
            <a:srgbClr val="FDBB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1444005" y="2946603"/>
            <a:ext cx="9303990" cy="625642"/>
          </a:xfrm>
          <a:prstGeom prst="roundRect">
            <a:avLst>
              <a:gd name="adj" fmla="val 50000"/>
            </a:avLst>
          </a:prstGeom>
          <a:solidFill>
            <a:srgbClr val="FDBBD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" name="TextBox 11"/>
          <p:cNvSpPr txBox="1"/>
          <p:nvPr/>
        </p:nvSpPr>
        <p:spPr>
          <a:xfrm>
            <a:off x="1444005" y="2905480"/>
            <a:ext cx="913691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ar-SA" sz="20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التخطيط السليم للمنطقة بحيث تضمن تلبية احتياجات المرأة اليوميّة بشكلٍ لا يجعلها مُنفصلة عن المكان الذي هي فيه</a:t>
            </a:r>
            <a:endParaRPr lang="en-US" sz="20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1444005" y="3770387"/>
            <a:ext cx="9303990" cy="625642"/>
          </a:xfrm>
          <a:prstGeom prst="roundRect">
            <a:avLst>
              <a:gd name="adj" fmla="val 50000"/>
            </a:avLst>
          </a:prstGeom>
          <a:solidFill>
            <a:srgbClr val="FDBBD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1" name="TextBox 20"/>
          <p:cNvSpPr txBox="1"/>
          <p:nvPr/>
        </p:nvSpPr>
        <p:spPr>
          <a:xfrm>
            <a:off x="1611078" y="3891391"/>
            <a:ext cx="896984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ar-SA" sz="20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تحقيق العدالة الجِندريّة ما بين الرجل والمرأة من نواحٍ تخطيطيّة</a:t>
            </a:r>
            <a:endParaRPr lang="en-US" sz="20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1444005" y="4594171"/>
            <a:ext cx="9303990" cy="625642"/>
          </a:xfrm>
          <a:prstGeom prst="roundRect">
            <a:avLst>
              <a:gd name="adj" fmla="val 50000"/>
            </a:avLst>
          </a:prstGeom>
          <a:solidFill>
            <a:srgbClr val="FDBBD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7" name="TextBox 26"/>
          <p:cNvSpPr txBox="1"/>
          <p:nvPr/>
        </p:nvSpPr>
        <p:spPr>
          <a:xfrm>
            <a:off x="1611078" y="4715175"/>
            <a:ext cx="896984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ar-SA" sz="20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جعل المنطقة صديقة للرجل والمراة على حدٍ سواء وجعلها بيئة مُستدامة.</a:t>
            </a:r>
            <a:endParaRPr lang="en-US" sz="20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8779" y="584669"/>
            <a:ext cx="11974443" cy="436605"/>
            <a:chOff x="138101" y="584669"/>
            <a:chExt cx="11974443" cy="436605"/>
          </a:xfrm>
        </p:grpSpPr>
        <p:sp>
          <p:nvSpPr>
            <p:cNvPr id="6" name="Rounded Rectangle 5"/>
            <p:cNvSpPr/>
            <p:nvPr/>
          </p:nvSpPr>
          <p:spPr>
            <a:xfrm>
              <a:off x="4306695" y="584669"/>
              <a:ext cx="1552958" cy="436605"/>
            </a:xfrm>
            <a:prstGeom prst="roundRect">
              <a:avLst/>
            </a:prstGeom>
            <a:solidFill>
              <a:srgbClr val="FDBBD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tx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الأهداف</a:t>
              </a:r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6390992" y="584669"/>
              <a:ext cx="1552958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المعايير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8475289" y="584669"/>
              <a:ext cx="1552958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المُبرّرات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10559586" y="584669"/>
              <a:ext cx="1552958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المشروع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2222398" y="584669"/>
              <a:ext cx="1552958" cy="436605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اختيار الموقع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138101" y="584669"/>
              <a:ext cx="1552958" cy="436605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آلية العمل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sp>
        <p:nvSpPr>
          <p:cNvPr id="30" name="Rounded Rectangle 29"/>
          <p:cNvSpPr/>
          <p:nvPr/>
        </p:nvSpPr>
        <p:spPr>
          <a:xfrm>
            <a:off x="1444005" y="5424751"/>
            <a:ext cx="9303990" cy="625642"/>
          </a:xfrm>
          <a:prstGeom prst="roundRect">
            <a:avLst>
              <a:gd name="adj" fmla="val 50000"/>
            </a:avLst>
          </a:prstGeom>
          <a:solidFill>
            <a:srgbClr val="FDBBD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1" name="TextBox 30"/>
          <p:cNvSpPr txBox="1"/>
          <p:nvPr/>
        </p:nvSpPr>
        <p:spPr>
          <a:xfrm>
            <a:off x="1611078" y="5545754"/>
            <a:ext cx="896984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ar-SA" sz="20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شعور المراة بالأمن والامان في بيئتها الحضريّة</a:t>
            </a:r>
            <a:endParaRPr lang="en-US" sz="20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100" y="1406224"/>
            <a:ext cx="1193800" cy="119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18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التدخّل </a:t>
            </a:r>
            <a:r>
              <a:rPr lang="ar-SA" sz="2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الثالث: مركز </a:t>
            </a:r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لدعم النساء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2400300" y="6096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667079" y="673613"/>
            <a:ext cx="68579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SA" sz="1600" dirty="0" smtClean="0">
                <a:solidFill>
                  <a:srgbClr val="F1FCC2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الهدف هُنا جعل مكانٍ ما مرجعيّة فيزيائيّة للنساء يرجعن إليه وقت الحاجة</a:t>
            </a:r>
            <a:endParaRPr lang="en-US" sz="1600" dirty="0">
              <a:solidFill>
                <a:srgbClr val="F1FCC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61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التدخّل </a:t>
            </a:r>
            <a:r>
              <a:rPr lang="ar-SA" sz="2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الثالث: مركز </a:t>
            </a:r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لدعم النساء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2400300" y="6096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667079" y="673613"/>
            <a:ext cx="68579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SA" sz="1600" dirty="0" smtClean="0">
                <a:solidFill>
                  <a:srgbClr val="F1FCC2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الهدف هُنا جعل مكانٍ ما مرجعيّة فيزيائيّة للنساء يرجعن إليه وقت الحاجة</a:t>
            </a:r>
            <a:endParaRPr lang="en-US" sz="1600" dirty="0">
              <a:solidFill>
                <a:srgbClr val="F1FCC2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517900" y="3619500"/>
            <a:ext cx="927100" cy="927100"/>
          </a:xfrm>
          <a:prstGeom prst="ellipse">
            <a:avLst/>
          </a:prstGeom>
          <a:noFill/>
          <a:ln w="1111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1400" y="2922430"/>
            <a:ext cx="6097587" cy="40955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1112" y="672349"/>
            <a:ext cx="5295903" cy="2374949"/>
          </a:xfrm>
          <a:prstGeom prst="rect">
            <a:avLst/>
          </a:prstGeom>
        </p:spPr>
      </p:pic>
      <p:pic>
        <p:nvPicPr>
          <p:cNvPr id="10242" name="Picture 2" descr="لا يتوفر وصف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687" y="713713"/>
            <a:ext cx="7967550" cy="5712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0934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التدخّل </a:t>
            </a:r>
            <a:r>
              <a:rPr lang="ar-SA" sz="2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الثالث: مركز </a:t>
            </a:r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لدعم النساء</a:t>
            </a:r>
          </a:p>
        </p:txBody>
      </p:sp>
      <p:pic>
        <p:nvPicPr>
          <p:cNvPr id="6146" name="Picture 2" descr="لا يتوفر وصف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3989"/>
            <a:ext cx="12192000" cy="6348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44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rgbClr val="FB93C2">
              <a:alpha val="66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498600" y="2349500"/>
            <a:ext cx="9194800" cy="2159000"/>
            <a:chOff x="1625600" y="1689100"/>
            <a:chExt cx="9194800" cy="2159000"/>
          </a:xfrm>
        </p:grpSpPr>
        <p:sp>
          <p:nvSpPr>
            <p:cNvPr id="10" name="Rounded Rectangle 9"/>
            <p:cNvSpPr/>
            <p:nvPr/>
          </p:nvSpPr>
          <p:spPr>
            <a:xfrm>
              <a:off x="1625600" y="1689100"/>
              <a:ext cx="9194800" cy="2159000"/>
            </a:xfrm>
            <a:prstGeom prst="roundRect">
              <a:avLst/>
            </a:prstGeom>
            <a:solidFill>
              <a:srgbClr val="FB93C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804451" y="2045324"/>
              <a:ext cx="6837129" cy="1446550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 rtl="1"/>
              <a:r>
                <a:rPr lang="ar-SA" sz="44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التدخّل الرابع:</a:t>
              </a:r>
            </a:p>
            <a:p>
              <a:pPr algn="ctr" rtl="1"/>
              <a:r>
                <a:rPr lang="ar-SA" sz="44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مركز لدعم العائلة والطِفْل</a:t>
              </a:r>
              <a:endParaRPr lang="en-US" sz="4400" dirty="0"/>
            </a:p>
          </p:txBody>
        </p:sp>
      </p:grpSp>
    </p:spTree>
    <p:extLst>
      <p:ext uri="{BB962C8B-B14F-4D97-AF65-F5344CB8AC3E}">
        <p14:creationId xmlns:p14="http://schemas.microsoft.com/office/powerpoint/2010/main" val="46022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التدخّل </a:t>
            </a:r>
            <a:r>
              <a:rPr lang="ar-SA" sz="2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الرابع: مركز </a:t>
            </a:r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لدعم العائلة والطِفْل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2400300" y="6096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615788" y="673613"/>
            <a:ext cx="69605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SA" sz="1600" dirty="0" smtClean="0">
                <a:solidFill>
                  <a:srgbClr val="F1FCC2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الهدف هُنا جعل مكانٍ ما مرجعيّة فيزيائيّة للعائلة وللمشاكل التي تواجهها</a:t>
            </a:r>
            <a:endParaRPr lang="en-US" sz="1600" dirty="0">
              <a:solidFill>
                <a:srgbClr val="F1FCC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45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التدخّل </a:t>
            </a:r>
            <a:r>
              <a:rPr lang="ar-SA" sz="2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الرابع: مركز </a:t>
            </a:r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لدعم العائلة والطِفْل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2400300" y="6096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615788" y="673613"/>
            <a:ext cx="69605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SA" sz="1600" dirty="0" smtClean="0">
                <a:solidFill>
                  <a:srgbClr val="F1FCC2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الهدف هُنا جعل مكانٍ ما مرجعيّة فيزيائيّة للعائلة وللمشاكل التي تواجهها</a:t>
            </a:r>
            <a:endParaRPr lang="en-US" sz="1600" dirty="0">
              <a:solidFill>
                <a:srgbClr val="F1FCC2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2514600" y="3848100"/>
            <a:ext cx="927100" cy="927100"/>
          </a:xfrm>
          <a:prstGeom prst="ellipse">
            <a:avLst/>
          </a:prstGeom>
          <a:noFill/>
          <a:ln w="1111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194404" y="1825662"/>
            <a:ext cx="5482073" cy="24542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527631" y="2245728"/>
            <a:ext cx="6605712" cy="2935872"/>
          </a:xfrm>
          <a:prstGeom prst="rect">
            <a:avLst/>
          </a:prstGeom>
        </p:spPr>
      </p:pic>
      <p:pic>
        <p:nvPicPr>
          <p:cNvPr id="11266" name="Picture 2" descr="لا يتوفر وصف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32832" y="4051840"/>
            <a:ext cx="9991091" cy="561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9528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لا يتوفر وصف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5003"/>
            <a:ext cx="12215396" cy="6551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التدخّل </a:t>
            </a:r>
            <a:r>
              <a:rPr lang="ar-SA" sz="2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الرابع: مركز </a:t>
            </a:r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لدعم العائلة والطِفْل</a:t>
            </a:r>
          </a:p>
        </p:txBody>
      </p:sp>
    </p:spTree>
    <p:extLst>
      <p:ext uri="{BB962C8B-B14F-4D97-AF65-F5344CB8AC3E}">
        <p14:creationId xmlns:p14="http://schemas.microsoft.com/office/powerpoint/2010/main" val="355676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rgbClr val="FB93C2">
              <a:alpha val="66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498600" y="2349500"/>
            <a:ext cx="9194800" cy="2159000"/>
            <a:chOff x="1625600" y="1689100"/>
            <a:chExt cx="9194800" cy="2159000"/>
          </a:xfrm>
        </p:grpSpPr>
        <p:sp>
          <p:nvSpPr>
            <p:cNvPr id="10" name="Rounded Rectangle 9"/>
            <p:cNvSpPr/>
            <p:nvPr/>
          </p:nvSpPr>
          <p:spPr>
            <a:xfrm>
              <a:off x="1625600" y="1689100"/>
              <a:ext cx="9194800" cy="2159000"/>
            </a:xfrm>
            <a:prstGeom prst="roundRect">
              <a:avLst/>
            </a:prstGeom>
            <a:solidFill>
              <a:srgbClr val="FB93C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878993" y="2045324"/>
              <a:ext cx="6688049" cy="1446550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 rtl="1"/>
              <a:r>
                <a:rPr lang="ar-SA" sz="44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التدخّل الخامس:</a:t>
              </a:r>
            </a:p>
            <a:p>
              <a:pPr algn="ctr" rtl="1"/>
              <a:r>
                <a:rPr lang="ar-SA" sz="4400" dirty="0" smtClean="0"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وسط المدينة للمشاة فقط</a:t>
              </a:r>
              <a:endParaRPr lang="en-US" sz="4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31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التدخّل </a:t>
            </a:r>
            <a:r>
              <a:rPr lang="ar-SA" sz="2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الخامس: وسط </a:t>
            </a:r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المدينة للمشاة فقط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2400300" y="6096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620076" y="673613"/>
            <a:ext cx="49519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SA" sz="1600" dirty="0" smtClean="0">
                <a:solidFill>
                  <a:srgbClr val="F1FCC2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الهدف هُنا جعل وسط المدينة أكثر أمانًا لكلا الجندرين</a:t>
            </a:r>
            <a:endParaRPr lang="en-US" sz="1600" dirty="0">
              <a:solidFill>
                <a:srgbClr val="F1FCC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6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التدخّل </a:t>
            </a:r>
            <a:r>
              <a:rPr lang="ar-SA" sz="2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الخامس: وسط </a:t>
            </a:r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المدينة للمشاة فقط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2400300" y="6096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620076" y="673613"/>
            <a:ext cx="49519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SA" sz="1600" dirty="0" smtClean="0">
                <a:solidFill>
                  <a:srgbClr val="F1FCC2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الهدف هُنا جعل وسط المدينة أكثر أمانًا لكلا الجندرين</a:t>
            </a:r>
            <a:endParaRPr lang="en-US" sz="1600" dirty="0">
              <a:solidFill>
                <a:srgbClr val="F1FCC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8266" y="2121453"/>
            <a:ext cx="6078805" cy="3640137"/>
          </a:xfrm>
          <a:prstGeom prst="rect">
            <a:avLst/>
          </a:prstGeom>
        </p:spPr>
      </p:pic>
      <p:pic>
        <p:nvPicPr>
          <p:cNvPr id="12290" name="Picture 2" descr="لا يتوفر وصف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55867" y="1824920"/>
            <a:ext cx="9112219" cy="5415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1911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695"/>
          <a:stretch/>
        </p:blipFill>
        <p:spPr>
          <a:xfrm>
            <a:off x="-72571" y="-525235"/>
            <a:ext cx="12337143" cy="7908470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1444005" y="2980211"/>
            <a:ext cx="9136917" cy="1972789"/>
          </a:xfrm>
          <a:prstGeom prst="roundRect">
            <a:avLst>
              <a:gd name="adj" fmla="val 6367"/>
            </a:avLst>
          </a:prstGeom>
          <a:solidFill>
            <a:srgbClr val="FDBBD1">
              <a:alpha val="70000"/>
            </a:srgbClr>
          </a:solidFill>
          <a:ln>
            <a:noFill/>
          </a:ln>
          <a:effectLst>
            <a:outerShdw blurRad="254000" dist="63500" dir="8100000" sx="101000" sy="101000" algn="tr" rotWithShape="0">
              <a:prstClr val="black">
                <a:alpha val="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مُقدّمة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299"/>
            <a:ext cx="12192000" cy="51334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261919" y="1257412"/>
            <a:ext cx="1668163" cy="1491049"/>
          </a:xfrm>
          <a:prstGeom prst="roundRect">
            <a:avLst>
              <a:gd name="adj" fmla="val 17772"/>
            </a:avLst>
          </a:prstGeom>
          <a:solidFill>
            <a:srgbClr val="FDBB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444005" y="3199544"/>
            <a:ext cx="9136917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 rtl="1"/>
            <a:r>
              <a:rPr lang="ar-SA" sz="3200" b="1" dirty="0" smtClean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الرؤية:</a:t>
            </a:r>
            <a:r>
              <a:rPr lang="ar-SA" sz="32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 معاً لعمل تخطيط شامل </a:t>
            </a:r>
            <a:r>
              <a:rPr lang="ar-SA" sz="320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للمدينة على </a:t>
            </a:r>
            <a:r>
              <a:rPr lang="ar-SA" sz="3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أساس النوع الاجتماعي </a:t>
            </a:r>
            <a:r>
              <a:rPr lang="ar-SA" sz="32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لنحقق </a:t>
            </a:r>
            <a:r>
              <a:rPr lang="ar-SA" sz="3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المعايير الخاصة بالنساء </a:t>
            </a:r>
            <a:r>
              <a:rPr lang="ar-SA" sz="32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ونلبي </a:t>
            </a:r>
            <a:r>
              <a:rPr lang="ar-SA" sz="32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احتياجاتها </a:t>
            </a:r>
            <a:r>
              <a:rPr lang="ar-SA" sz="32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الحضريّة والعمرانيّة</a:t>
            </a:r>
            <a:endParaRPr lang="en-US" sz="32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8779" y="584669"/>
            <a:ext cx="11974443" cy="436605"/>
            <a:chOff x="138101" y="584669"/>
            <a:chExt cx="11974443" cy="436605"/>
          </a:xfrm>
        </p:grpSpPr>
        <p:sp>
          <p:nvSpPr>
            <p:cNvPr id="6" name="Rounded Rectangle 5"/>
            <p:cNvSpPr/>
            <p:nvPr/>
          </p:nvSpPr>
          <p:spPr>
            <a:xfrm>
              <a:off x="4306695" y="584669"/>
              <a:ext cx="1552958" cy="436605"/>
            </a:xfrm>
            <a:prstGeom prst="roundRect">
              <a:avLst/>
            </a:prstGeom>
            <a:solidFill>
              <a:srgbClr val="FDBBD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tx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الأهداف</a:t>
              </a:r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6390992" y="584669"/>
              <a:ext cx="1552958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المعايير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8475289" y="584669"/>
              <a:ext cx="1552958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المُبرّرات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10559586" y="584669"/>
              <a:ext cx="1552958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المشروع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2222398" y="584669"/>
              <a:ext cx="1552958" cy="436605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اختيار الموقع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138101" y="584669"/>
              <a:ext cx="1552958" cy="436605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آلية العمل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100" y="1406224"/>
            <a:ext cx="1193800" cy="119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04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التدخّل </a:t>
            </a:r>
            <a:r>
              <a:rPr lang="ar-SA" sz="2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الخامس: وسط </a:t>
            </a:r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المدينة للمشاة فقط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2400300" y="6096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620076" y="673613"/>
            <a:ext cx="49519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SA" sz="1600" dirty="0" smtClean="0">
                <a:solidFill>
                  <a:srgbClr val="F1FCC2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الهدف هُنا جعل وسط المدينة أكثر أمانًا لكلا الجندرين</a:t>
            </a:r>
            <a:endParaRPr lang="en-US" sz="1600" dirty="0">
              <a:solidFill>
                <a:srgbClr val="F1FCC2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156526" y="2758573"/>
            <a:ext cx="927100" cy="927100"/>
          </a:xfrm>
          <a:prstGeom prst="ellipse">
            <a:avLst/>
          </a:prstGeom>
          <a:noFill/>
          <a:ln w="1111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3124" y="1992338"/>
            <a:ext cx="6506404" cy="4262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89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التدخّل </a:t>
            </a:r>
            <a:r>
              <a:rPr lang="ar-SA" sz="2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الخامس: وسط </a:t>
            </a:r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المدينة للمشاة فقط</a:t>
            </a:r>
          </a:p>
        </p:txBody>
      </p:sp>
      <p:pic>
        <p:nvPicPr>
          <p:cNvPr id="16386" name="Picture 2" descr="لا يتوفر وصف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131" y="669702"/>
            <a:ext cx="12645822" cy="5995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15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التدخّل </a:t>
            </a:r>
            <a:r>
              <a:rPr lang="ar-SA" sz="2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الخامس: وسط </a:t>
            </a:r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المدينة للمشاة فقط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2400300" y="6096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620076" y="673613"/>
            <a:ext cx="49519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SA" sz="1600" dirty="0" smtClean="0">
                <a:solidFill>
                  <a:srgbClr val="F1FCC2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الهدف هُنا جعل وسط المدينة أكثر أمانًا لكلا الجندرين</a:t>
            </a:r>
            <a:endParaRPr lang="en-US" sz="1600" dirty="0">
              <a:solidFill>
                <a:srgbClr val="F1FCC2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553526" y="3222123"/>
            <a:ext cx="1390074" cy="927100"/>
          </a:xfrm>
          <a:prstGeom prst="ellipse">
            <a:avLst/>
          </a:prstGeom>
          <a:noFill/>
          <a:ln w="1111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2700" y="1270018"/>
            <a:ext cx="5672137" cy="483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24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التدخّل </a:t>
            </a:r>
            <a:r>
              <a:rPr lang="ar-SA" sz="2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الخامس: وسط </a:t>
            </a:r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المدينة للمشاة فقط</a:t>
            </a:r>
          </a:p>
        </p:txBody>
      </p:sp>
      <p:pic>
        <p:nvPicPr>
          <p:cNvPr id="13314" name="Picture 2" descr="لا يتوفر وصف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3373"/>
            <a:ext cx="12192000" cy="648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506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التدخّل </a:t>
            </a:r>
            <a:r>
              <a:rPr lang="ar-SA" sz="2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الخامس: وسط </a:t>
            </a:r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المدينة للمشاة فقط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32" y="1519390"/>
            <a:ext cx="438365" cy="590639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2400300" y="609600"/>
            <a:ext cx="7391400" cy="4572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620076" y="673613"/>
            <a:ext cx="49519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SA" sz="1600" dirty="0" smtClean="0">
                <a:solidFill>
                  <a:srgbClr val="F1FCC2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الهدف هُنا جعل وسط المدينة أكثر أمانًا لكلا الجندرين</a:t>
            </a:r>
            <a:endParaRPr lang="en-US" sz="1600" dirty="0">
              <a:solidFill>
                <a:srgbClr val="F1FCC2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791526" y="3730123"/>
            <a:ext cx="1390074" cy="927100"/>
          </a:xfrm>
          <a:prstGeom prst="ellipse">
            <a:avLst/>
          </a:prstGeom>
          <a:noFill/>
          <a:ln w="1111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3799" y="1285199"/>
            <a:ext cx="5786437" cy="34798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993" y="1285200"/>
            <a:ext cx="3936799" cy="23909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3993" y="4657223"/>
            <a:ext cx="3763963" cy="21765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77163" y="4802782"/>
            <a:ext cx="3208337" cy="1746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37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التدخّل </a:t>
            </a:r>
            <a:r>
              <a:rPr lang="ar-SA" sz="2400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الخامس: وسط </a:t>
            </a:r>
            <a:r>
              <a:rPr lang="ar-SA" sz="2400" dirty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المدينة للمشاة فقط</a:t>
            </a:r>
          </a:p>
        </p:txBody>
      </p:sp>
      <p:pic>
        <p:nvPicPr>
          <p:cNvPr id="14338" name="Picture 2" descr="لا يتوفر وصف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2" y="506588"/>
            <a:ext cx="12192562" cy="6364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633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695"/>
          <a:stretch/>
        </p:blipFill>
        <p:spPr>
          <a:xfrm>
            <a:off x="-72571" y="-525235"/>
            <a:ext cx="12337143" cy="7908470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1444005" y="4437651"/>
            <a:ext cx="9136917" cy="1972789"/>
          </a:xfrm>
          <a:prstGeom prst="roundRect">
            <a:avLst>
              <a:gd name="adj" fmla="val 6367"/>
            </a:avLst>
          </a:prstGeom>
          <a:solidFill>
            <a:srgbClr val="FDBBD1">
              <a:alpha val="70000"/>
            </a:srgbClr>
          </a:solidFill>
          <a:ln>
            <a:noFill/>
          </a:ln>
          <a:effectLst>
            <a:outerShdw blurRad="254000" dist="63500" dir="8100000" sx="101000" sy="101000" algn="tr" rotWithShape="0">
              <a:prstClr val="black">
                <a:alpha val="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5133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مُقدّمة</a:t>
            </a:r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299"/>
            <a:ext cx="12192000" cy="51334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261919" y="1257412"/>
            <a:ext cx="1668163" cy="1491049"/>
          </a:xfrm>
          <a:prstGeom prst="roundRect">
            <a:avLst>
              <a:gd name="adj" fmla="val 17772"/>
            </a:avLst>
          </a:prstGeom>
          <a:solidFill>
            <a:srgbClr val="FDBB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444005" y="4564651"/>
            <a:ext cx="9136917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 rtl="1"/>
            <a:r>
              <a:rPr lang="ar-SA" sz="3600" b="1" dirty="0" smtClean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بناءً على ما سَبق من المعايير اللازم توافرها في منطقة التخطيط، فإن </a:t>
            </a:r>
            <a:r>
              <a:rPr lang="ar-SA" sz="3600" b="1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مدينة</a:t>
            </a:r>
            <a:r>
              <a:rPr lang="ar-SA" sz="3600" b="1" dirty="0" smtClean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 </a:t>
            </a:r>
            <a:r>
              <a:rPr lang="ar-SA" sz="3600" b="1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أريحا</a:t>
            </a:r>
            <a:r>
              <a:rPr lang="ar-SA" sz="3600" b="1" dirty="0" smtClean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 هي المدينة </a:t>
            </a:r>
            <a:r>
              <a:rPr lang="ar-SA" sz="3600" b="1" dirty="0" smtClean="0"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المُناسبة</a:t>
            </a:r>
            <a:r>
              <a:rPr lang="ar-SA" sz="3600" b="1" dirty="0" smtClean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rPr>
              <a:t> للمشروع...</a:t>
            </a:r>
            <a:endParaRPr lang="en-US" sz="3600" dirty="0">
              <a:latin typeface="GE SS Two Medium" panose="020A0503020102020204" pitchFamily="18" charset="-78"/>
              <a:ea typeface="GE SS Two Medium" panose="020A0503020102020204" pitchFamily="18" charset="-78"/>
              <a:cs typeface="GE SS Two Medium" panose="020A0503020102020204" pitchFamily="18" charset="-7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8779" y="584669"/>
            <a:ext cx="11974443" cy="436605"/>
            <a:chOff x="138101" y="584669"/>
            <a:chExt cx="11974443" cy="436605"/>
          </a:xfrm>
        </p:grpSpPr>
        <p:sp>
          <p:nvSpPr>
            <p:cNvPr id="6" name="Rounded Rectangle 5"/>
            <p:cNvSpPr/>
            <p:nvPr/>
          </p:nvSpPr>
          <p:spPr>
            <a:xfrm>
              <a:off x="4306695" y="584669"/>
              <a:ext cx="1552958" cy="436605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الأهداف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6390992" y="584669"/>
              <a:ext cx="1552958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المعايير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8475289" y="584669"/>
              <a:ext cx="1552958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المُبرّرات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10559586" y="584669"/>
              <a:ext cx="1552958" cy="43660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المشروع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2222398" y="584669"/>
              <a:ext cx="1552958" cy="436605"/>
            </a:xfrm>
            <a:prstGeom prst="roundRect">
              <a:avLst/>
            </a:prstGeom>
            <a:solidFill>
              <a:srgbClr val="FDBBD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tx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اختيار الموقع</a:t>
              </a:r>
              <a:endParaRPr lang="en-US" dirty="0">
                <a:solidFill>
                  <a:schemeClr val="tx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138101" y="584669"/>
              <a:ext cx="1552958" cy="436605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dirty="0" smtClean="0">
                  <a:solidFill>
                    <a:schemeClr val="bg1"/>
                  </a:solidFill>
                  <a:latin typeface="GE SS Two Medium" panose="020A0503020102020204" pitchFamily="18" charset="-78"/>
                  <a:ea typeface="GE SS Two Medium" panose="020A0503020102020204" pitchFamily="18" charset="-78"/>
                  <a:cs typeface="GE SS Two Medium" panose="020A0503020102020204" pitchFamily="18" charset="-78"/>
                </a:rPr>
                <a:t>آلية العمل</a:t>
              </a:r>
              <a:endParaRPr lang="en-US" dirty="0">
                <a:solidFill>
                  <a:schemeClr val="bg1"/>
                </a:solidFill>
                <a:latin typeface="GE SS Two Medium" panose="020A0503020102020204" pitchFamily="18" charset="-78"/>
                <a:ea typeface="GE SS Two Medium" panose="020A0503020102020204" pitchFamily="18" charset="-78"/>
                <a:cs typeface="GE SS Two Medium" panose="020A0503020102020204" pitchFamily="18" charset="-78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0" y="2897273"/>
            <a:ext cx="12191999" cy="930728"/>
            <a:chOff x="0" y="6414407"/>
            <a:chExt cx="12191999" cy="930728"/>
          </a:xfrm>
        </p:grpSpPr>
        <p:sp>
          <p:nvSpPr>
            <p:cNvPr id="16" name="Rounded Rectangle 15"/>
            <p:cNvSpPr/>
            <p:nvPr/>
          </p:nvSpPr>
          <p:spPr>
            <a:xfrm>
              <a:off x="0" y="6414407"/>
              <a:ext cx="12191999" cy="930728"/>
            </a:xfrm>
            <a:prstGeom prst="roundRect">
              <a:avLst/>
            </a:prstGeom>
            <a:solidFill>
              <a:srgbClr val="FDBBD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244997" y="6488668"/>
              <a:ext cx="11702005" cy="369332"/>
              <a:chOff x="216120" y="6673334"/>
              <a:chExt cx="11702005" cy="369332"/>
            </a:xfrm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grpSpPr>
          <p:sp>
            <p:nvSpPr>
              <p:cNvPr id="18" name="Rectangle 17"/>
              <p:cNvSpPr/>
              <p:nvPr/>
            </p:nvSpPr>
            <p:spPr>
              <a:xfrm>
                <a:off x="11185232" y="6673334"/>
                <a:ext cx="732893" cy="369332"/>
              </a:xfrm>
              <a:prstGeom prst="rect">
                <a:avLst/>
              </a:prstGeom>
              <a:solidFill>
                <a:srgbClr val="F603BF"/>
              </a:solidFill>
            </p:spPr>
            <p:txBody>
              <a:bodyPr wrap="none">
                <a:spAutoFit/>
              </a:bodyPr>
              <a:lstStyle/>
              <a:p>
                <a:pPr algn="r" rtl="1"/>
                <a:r>
                  <a:rPr lang="ar-SA" dirty="0" smtClean="0"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جنين</a:t>
                </a:r>
                <a:endParaRPr lang="en-US" dirty="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9927974" y="6673334"/>
                <a:ext cx="965328" cy="369332"/>
              </a:xfrm>
              <a:prstGeom prst="rect">
                <a:avLst/>
              </a:prstGeom>
              <a:solidFill>
                <a:srgbClr val="7030A0"/>
              </a:solidFill>
            </p:spPr>
            <p:txBody>
              <a:bodyPr wrap="none">
                <a:spAutoFit/>
              </a:bodyPr>
              <a:lstStyle/>
              <a:p>
                <a:pPr algn="r" rtl="1"/>
                <a:r>
                  <a:rPr lang="ar-SA" dirty="0" smtClean="0"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طوباس</a:t>
                </a:r>
                <a:endParaRPr lang="en-US" dirty="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8580943" y="6673334"/>
                <a:ext cx="1055097" cy="369332"/>
              </a:xfrm>
              <a:prstGeom prst="rect">
                <a:avLst/>
              </a:prstGeom>
              <a:solidFill>
                <a:srgbClr val="548235"/>
              </a:solidFill>
            </p:spPr>
            <p:txBody>
              <a:bodyPr wrap="none">
                <a:spAutoFit/>
              </a:bodyPr>
              <a:lstStyle/>
              <a:p>
                <a:pPr algn="r" rtl="1"/>
                <a:r>
                  <a:rPr lang="ar-SA" dirty="0" smtClean="0"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طولكرم</a:t>
                </a:r>
                <a:endParaRPr lang="en-US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7471156" y="6673334"/>
                <a:ext cx="817853" cy="369332"/>
              </a:xfrm>
              <a:prstGeom prst="rect">
                <a:avLst/>
              </a:prstGeom>
              <a:solidFill>
                <a:srgbClr val="FFE699"/>
              </a:solidFill>
            </p:spPr>
            <p:txBody>
              <a:bodyPr wrap="none">
                <a:spAutoFit/>
              </a:bodyPr>
              <a:lstStyle/>
              <a:p>
                <a:pPr algn="r" rtl="1"/>
                <a:r>
                  <a:rPr lang="ar-SA" dirty="0" smtClean="0"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نابلس</a:t>
                </a:r>
                <a:endParaRPr lang="en-US" dirty="0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6160995" y="6673334"/>
                <a:ext cx="1018227" cy="369332"/>
              </a:xfrm>
              <a:prstGeom prst="rect">
                <a:avLst/>
              </a:prstGeom>
              <a:solidFill>
                <a:srgbClr val="00B0F0"/>
              </a:solidFill>
            </p:spPr>
            <p:txBody>
              <a:bodyPr wrap="none">
                <a:spAutoFit/>
              </a:bodyPr>
              <a:lstStyle/>
              <a:p>
                <a:pPr algn="r" rtl="1"/>
                <a:r>
                  <a:rPr lang="ar-SA" dirty="0" smtClean="0"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قلقيلية</a:t>
                </a:r>
                <a:endParaRPr lang="en-US" dirty="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4900526" y="6673334"/>
                <a:ext cx="968535" cy="369332"/>
              </a:xfrm>
              <a:prstGeom prst="rect">
                <a:avLst/>
              </a:prstGeom>
              <a:solidFill>
                <a:srgbClr val="C55A11"/>
              </a:solidFill>
            </p:spPr>
            <p:txBody>
              <a:bodyPr wrap="none">
                <a:spAutoFit/>
              </a:bodyPr>
              <a:lstStyle/>
              <a:p>
                <a:pPr algn="r" rtl="1"/>
                <a:r>
                  <a:rPr lang="ar-SA" dirty="0" smtClean="0"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سلفيت</a:t>
                </a:r>
                <a:endParaRPr lang="en-US" dirty="0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3725016" y="6673334"/>
                <a:ext cx="883576" cy="369332"/>
              </a:xfrm>
              <a:prstGeom prst="rect">
                <a:avLst/>
              </a:prstGeom>
              <a:solidFill>
                <a:srgbClr val="ADB9CA"/>
              </a:solidFill>
            </p:spPr>
            <p:txBody>
              <a:bodyPr wrap="none">
                <a:spAutoFit/>
              </a:bodyPr>
              <a:lstStyle/>
              <a:p>
                <a:pPr algn="r" rtl="1"/>
                <a:r>
                  <a:rPr lang="ar-SA" dirty="0" smtClean="0"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رام الله</a:t>
                </a:r>
                <a:endParaRPr lang="en-US" dirty="0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2794766" y="6673334"/>
                <a:ext cx="638316" cy="369332"/>
              </a:xfrm>
              <a:prstGeom prst="rect">
                <a:avLst/>
              </a:prstGeom>
              <a:solidFill>
                <a:srgbClr val="62F811"/>
              </a:solidFill>
            </p:spPr>
            <p:txBody>
              <a:bodyPr wrap="none">
                <a:spAutoFit/>
              </a:bodyPr>
              <a:lstStyle/>
              <a:p>
                <a:pPr algn="r" rtl="1"/>
                <a:r>
                  <a:rPr lang="ar-SA" dirty="0" smtClean="0"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أريحا</a:t>
                </a:r>
                <a:endParaRPr lang="en-US" dirty="0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1372393" y="6673334"/>
                <a:ext cx="1130439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>
                <a:spAutoFit/>
              </a:bodyPr>
              <a:lstStyle/>
              <a:p>
                <a:pPr algn="r" rtl="1"/>
                <a:r>
                  <a:rPr lang="ar-SA" dirty="0" smtClean="0"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بيت حلم</a:t>
                </a:r>
                <a:endParaRPr lang="en-US" dirty="0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216120" y="6673334"/>
                <a:ext cx="864339" cy="369332"/>
              </a:xfrm>
              <a:prstGeom prst="rect">
                <a:avLst/>
              </a:prstGeom>
              <a:solidFill>
                <a:srgbClr val="9999FF"/>
              </a:solidFill>
            </p:spPr>
            <p:txBody>
              <a:bodyPr wrap="none">
                <a:spAutoFit/>
              </a:bodyPr>
              <a:lstStyle/>
              <a:p>
                <a:pPr algn="r" rtl="1"/>
                <a:r>
                  <a:rPr lang="ar-SA" dirty="0" smtClean="0">
                    <a:latin typeface="GE SS Two Medium" panose="020A0503020102020204" pitchFamily="18" charset="-78"/>
                    <a:ea typeface="GE SS Two Medium" panose="020A0503020102020204" pitchFamily="18" charset="-78"/>
                    <a:cs typeface="GE SS Two Medium" panose="020A0503020102020204" pitchFamily="18" charset="-78"/>
                  </a:rPr>
                  <a:t>الخليل</a:t>
                </a:r>
                <a:endParaRPr lang="en-US" dirty="0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244997" y="6895068"/>
              <a:ext cx="11702005" cy="369332"/>
              <a:chOff x="216120" y="6673334"/>
              <a:chExt cx="11702005" cy="369332"/>
            </a:xfrm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grpSpPr>
          <p:sp>
            <p:nvSpPr>
              <p:cNvPr id="33" name="Rectangle 32"/>
              <p:cNvSpPr/>
              <p:nvPr/>
            </p:nvSpPr>
            <p:spPr>
              <a:xfrm>
                <a:off x="11185232" y="6673334"/>
                <a:ext cx="732893" cy="369332"/>
              </a:xfrm>
              <a:prstGeom prst="rect">
                <a:avLst/>
              </a:prstGeom>
              <a:solidFill>
                <a:srgbClr val="F603BF"/>
              </a:solidFill>
            </p:spPr>
            <p:txBody>
              <a:bodyPr wrap="square">
                <a:spAutoFit/>
              </a:bodyPr>
              <a:lstStyle/>
              <a:p>
                <a:pPr algn="ctr" rtl="1"/>
                <a:r>
                  <a:rPr lang="ar-SA" dirty="0" smtClean="0">
                    <a:latin typeface="Ara Hamah Zanki" panose="00000500000000000000" pitchFamily="2" charset="-78"/>
                    <a:ea typeface="GE SS Two Medium" panose="020A0503020102020204" pitchFamily="18" charset="-78"/>
                    <a:cs typeface="Ara Hamah Zanki" panose="00000500000000000000" pitchFamily="2" charset="-78"/>
                  </a:rPr>
                  <a:t>18</a:t>
                </a:r>
                <a:endParaRPr lang="en-US" dirty="0">
                  <a:latin typeface="Ara Hamah Zanki" panose="00000500000000000000" pitchFamily="2" charset="-78"/>
                  <a:cs typeface="Ara Hamah Zanki" panose="00000500000000000000" pitchFamily="2" charset="-78"/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9927974" y="6673334"/>
                <a:ext cx="965328" cy="369332"/>
              </a:xfrm>
              <a:prstGeom prst="rect">
                <a:avLst/>
              </a:prstGeom>
              <a:solidFill>
                <a:srgbClr val="7030A0"/>
              </a:solidFill>
            </p:spPr>
            <p:txBody>
              <a:bodyPr wrap="square">
                <a:spAutoFit/>
              </a:bodyPr>
              <a:lstStyle/>
              <a:p>
                <a:pPr algn="ctr" rtl="1"/>
                <a:r>
                  <a:rPr lang="ar-SA" dirty="0" smtClean="0">
                    <a:latin typeface="Ara Hamah Zanki" panose="00000500000000000000" pitchFamily="2" charset="-78"/>
                    <a:ea typeface="GE SS Two Medium" panose="020A0503020102020204" pitchFamily="18" charset="-78"/>
                    <a:cs typeface="Ara Hamah Zanki" panose="00000500000000000000" pitchFamily="2" charset="-78"/>
                  </a:rPr>
                  <a:t>17</a:t>
                </a:r>
                <a:endParaRPr lang="en-US" dirty="0">
                  <a:latin typeface="Ara Hamah Zanki" panose="00000500000000000000" pitchFamily="2" charset="-78"/>
                  <a:cs typeface="Ara Hamah Zanki" panose="00000500000000000000" pitchFamily="2" charset="-78"/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8580939" y="6673334"/>
                <a:ext cx="1055101" cy="369332"/>
              </a:xfrm>
              <a:prstGeom prst="rect">
                <a:avLst/>
              </a:prstGeom>
              <a:solidFill>
                <a:srgbClr val="548235"/>
              </a:solidFill>
            </p:spPr>
            <p:txBody>
              <a:bodyPr wrap="square">
                <a:spAutoFit/>
              </a:bodyPr>
              <a:lstStyle/>
              <a:p>
                <a:pPr algn="ctr" rtl="1"/>
                <a:r>
                  <a:rPr lang="ar-SA" dirty="0" smtClean="0">
                    <a:latin typeface="Ara Hamah Zanki" panose="00000500000000000000" pitchFamily="2" charset="-78"/>
                    <a:ea typeface="GE SS Two Medium" panose="020A0503020102020204" pitchFamily="18" charset="-78"/>
                    <a:cs typeface="Ara Hamah Zanki" panose="00000500000000000000" pitchFamily="2" charset="-78"/>
                  </a:rPr>
                  <a:t>8</a:t>
                </a:r>
                <a:endParaRPr lang="en-US" dirty="0">
                  <a:latin typeface="Ara Hamah Zanki" panose="00000500000000000000" pitchFamily="2" charset="-78"/>
                  <a:cs typeface="Ara Hamah Zanki" panose="00000500000000000000" pitchFamily="2" charset="-78"/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7471152" y="6673334"/>
                <a:ext cx="817857" cy="369332"/>
              </a:xfrm>
              <a:prstGeom prst="rect">
                <a:avLst/>
              </a:prstGeom>
              <a:solidFill>
                <a:srgbClr val="FFE699"/>
              </a:solidFill>
            </p:spPr>
            <p:txBody>
              <a:bodyPr wrap="square">
                <a:spAutoFit/>
              </a:bodyPr>
              <a:lstStyle/>
              <a:p>
                <a:pPr algn="ctr" rtl="1"/>
                <a:r>
                  <a:rPr lang="ar-SA" dirty="0" smtClean="0">
                    <a:latin typeface="Ara Hamah Zanki" panose="00000500000000000000" pitchFamily="2" charset="-78"/>
                    <a:ea typeface="GE SS Two Medium" panose="020A0503020102020204" pitchFamily="18" charset="-78"/>
                    <a:cs typeface="Ara Hamah Zanki" panose="00000500000000000000" pitchFamily="2" charset="-78"/>
                  </a:rPr>
                  <a:t>13</a:t>
                </a:r>
                <a:endParaRPr lang="en-US" dirty="0">
                  <a:latin typeface="Ara Hamah Zanki" panose="00000500000000000000" pitchFamily="2" charset="-78"/>
                  <a:cs typeface="Ara Hamah Zanki" panose="00000500000000000000" pitchFamily="2" charset="-78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6160991" y="6673334"/>
                <a:ext cx="1018231" cy="369332"/>
              </a:xfrm>
              <a:prstGeom prst="rect">
                <a:avLst/>
              </a:prstGeom>
              <a:solidFill>
                <a:srgbClr val="00B0F0"/>
              </a:solidFill>
            </p:spPr>
            <p:txBody>
              <a:bodyPr wrap="square">
                <a:spAutoFit/>
              </a:bodyPr>
              <a:lstStyle/>
              <a:p>
                <a:pPr algn="ctr" rtl="1"/>
                <a:r>
                  <a:rPr lang="ar-SA" dirty="0" smtClean="0">
                    <a:latin typeface="Ara Hamah Zanki" panose="00000500000000000000" pitchFamily="2" charset="-78"/>
                    <a:ea typeface="GE SS Two Medium" panose="020A0503020102020204" pitchFamily="18" charset="-78"/>
                    <a:cs typeface="Ara Hamah Zanki" panose="00000500000000000000" pitchFamily="2" charset="-78"/>
                  </a:rPr>
                  <a:t>20</a:t>
                </a:r>
                <a:endParaRPr lang="en-US" dirty="0">
                  <a:latin typeface="Ara Hamah Zanki" panose="00000500000000000000" pitchFamily="2" charset="-78"/>
                  <a:cs typeface="Ara Hamah Zanki" panose="00000500000000000000" pitchFamily="2" charset="-78"/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4900522" y="6673334"/>
                <a:ext cx="968539" cy="369332"/>
              </a:xfrm>
              <a:prstGeom prst="rect">
                <a:avLst/>
              </a:prstGeom>
              <a:solidFill>
                <a:srgbClr val="C55A11"/>
              </a:solidFill>
            </p:spPr>
            <p:txBody>
              <a:bodyPr wrap="square">
                <a:spAutoFit/>
              </a:bodyPr>
              <a:lstStyle/>
              <a:p>
                <a:pPr algn="ctr" rtl="1"/>
                <a:r>
                  <a:rPr lang="ar-SA" dirty="0" smtClean="0">
                    <a:latin typeface="Ara Hamah Zanki" panose="00000500000000000000" pitchFamily="2" charset="-78"/>
                    <a:ea typeface="GE SS Two Medium" panose="020A0503020102020204" pitchFamily="18" charset="-78"/>
                    <a:cs typeface="Ara Hamah Zanki" panose="00000500000000000000" pitchFamily="2" charset="-78"/>
                  </a:rPr>
                  <a:t>16</a:t>
                </a:r>
                <a:endParaRPr lang="en-US" dirty="0">
                  <a:latin typeface="Ara Hamah Zanki" panose="00000500000000000000" pitchFamily="2" charset="-78"/>
                  <a:cs typeface="Ara Hamah Zanki" panose="00000500000000000000" pitchFamily="2" charset="-78"/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3725012" y="6673334"/>
                <a:ext cx="883580" cy="369332"/>
              </a:xfrm>
              <a:prstGeom prst="rect">
                <a:avLst/>
              </a:prstGeom>
              <a:solidFill>
                <a:srgbClr val="ADB9CA"/>
              </a:solidFill>
            </p:spPr>
            <p:txBody>
              <a:bodyPr wrap="square">
                <a:spAutoFit/>
              </a:bodyPr>
              <a:lstStyle/>
              <a:p>
                <a:pPr algn="ctr" rtl="1"/>
                <a:r>
                  <a:rPr lang="ar-SA" dirty="0" smtClean="0">
                    <a:latin typeface="Ara Hamah Zanki" panose="00000500000000000000" pitchFamily="2" charset="-78"/>
                    <a:ea typeface="GE SS Two Medium" panose="020A0503020102020204" pitchFamily="18" charset="-78"/>
                    <a:cs typeface="Ara Hamah Zanki" panose="00000500000000000000" pitchFamily="2" charset="-78"/>
                  </a:rPr>
                  <a:t>18</a:t>
                </a:r>
                <a:endParaRPr lang="en-US" dirty="0">
                  <a:latin typeface="Ara Hamah Zanki" panose="00000500000000000000" pitchFamily="2" charset="-78"/>
                  <a:cs typeface="Ara Hamah Zanki" panose="00000500000000000000" pitchFamily="2" charset="-78"/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2794762" y="6673334"/>
                <a:ext cx="638320" cy="369332"/>
              </a:xfrm>
              <a:prstGeom prst="rect">
                <a:avLst/>
              </a:prstGeom>
              <a:solidFill>
                <a:srgbClr val="62F811"/>
              </a:solidFill>
            </p:spPr>
            <p:txBody>
              <a:bodyPr wrap="square">
                <a:spAutoFit/>
              </a:bodyPr>
              <a:lstStyle/>
              <a:p>
                <a:pPr algn="ctr" rtl="1"/>
                <a:r>
                  <a:rPr lang="ar-SA" dirty="0" smtClean="0">
                    <a:latin typeface="Ara Hamah Zanki" panose="00000500000000000000" pitchFamily="2" charset="-78"/>
                    <a:ea typeface="GE SS Two Medium" panose="020A0503020102020204" pitchFamily="18" charset="-78"/>
                    <a:cs typeface="Ara Hamah Zanki" panose="00000500000000000000" pitchFamily="2" charset="-78"/>
                  </a:rPr>
                  <a:t>37</a:t>
                </a:r>
                <a:endParaRPr lang="en-US" dirty="0">
                  <a:latin typeface="Ara Hamah Zanki" panose="00000500000000000000" pitchFamily="2" charset="-78"/>
                  <a:cs typeface="Ara Hamah Zanki" panose="00000500000000000000" pitchFamily="2" charset="-78"/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1372389" y="6673334"/>
                <a:ext cx="1130443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>
                <a:spAutoFit/>
              </a:bodyPr>
              <a:lstStyle/>
              <a:p>
                <a:pPr algn="ctr" rtl="1"/>
                <a:r>
                  <a:rPr lang="ar-SA" dirty="0" smtClean="0">
                    <a:latin typeface="Ara Hamah Zanki" panose="00000500000000000000" pitchFamily="2" charset="-78"/>
                    <a:ea typeface="GE SS Two Medium" panose="020A0503020102020204" pitchFamily="18" charset="-78"/>
                    <a:cs typeface="Ara Hamah Zanki" panose="00000500000000000000" pitchFamily="2" charset="-78"/>
                  </a:rPr>
                  <a:t>17</a:t>
                </a:r>
                <a:endParaRPr lang="en-US" dirty="0">
                  <a:latin typeface="Ara Hamah Zanki" panose="00000500000000000000" pitchFamily="2" charset="-78"/>
                  <a:cs typeface="Ara Hamah Zanki" panose="00000500000000000000" pitchFamily="2" charset="-78"/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216120" y="6673334"/>
                <a:ext cx="864339" cy="369332"/>
              </a:xfrm>
              <a:prstGeom prst="rect">
                <a:avLst/>
              </a:prstGeom>
              <a:solidFill>
                <a:srgbClr val="9999FF"/>
              </a:solidFill>
            </p:spPr>
            <p:txBody>
              <a:bodyPr wrap="square">
                <a:spAutoFit/>
              </a:bodyPr>
              <a:lstStyle/>
              <a:p>
                <a:pPr algn="ctr" rtl="1"/>
                <a:r>
                  <a:rPr lang="ar-SA" dirty="0" smtClean="0">
                    <a:latin typeface="Ara Hamah Zanki" panose="00000500000000000000" pitchFamily="2" charset="-78"/>
                    <a:ea typeface="GE SS Two Medium" panose="020A0503020102020204" pitchFamily="18" charset="-78"/>
                    <a:cs typeface="Ara Hamah Zanki" panose="00000500000000000000" pitchFamily="2" charset="-78"/>
                  </a:rPr>
                  <a:t>17</a:t>
                </a:r>
                <a:endParaRPr lang="en-US" dirty="0">
                  <a:latin typeface="Ara Hamah Zanki" panose="00000500000000000000" pitchFamily="2" charset="-78"/>
                  <a:cs typeface="Ara Hamah Zanki" panose="00000500000000000000" pitchFamily="2" charset="-78"/>
                </a:endParaRPr>
              </a:p>
            </p:txBody>
          </p:sp>
        </p:grp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798" y="1415354"/>
            <a:ext cx="1168402" cy="1168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80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7767</TotalTime>
  <Words>1964</Words>
  <Application>Microsoft Office PowerPoint</Application>
  <PresentationFormat>Widescreen</PresentationFormat>
  <Paragraphs>686</Paragraphs>
  <Slides>85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85</vt:i4>
      </vt:variant>
    </vt:vector>
  </HeadingPairs>
  <TitlesOfParts>
    <vt:vector size="96" baseType="lpstr">
      <vt:lpstr>Arial</vt:lpstr>
      <vt:lpstr>GE SS Two Medium</vt:lpstr>
      <vt:lpstr>Calibri Light</vt:lpstr>
      <vt:lpstr>Ara Hamah Zanki</vt:lpstr>
      <vt:lpstr>GE Thuluth</vt:lpstr>
      <vt:lpstr>Calibri</vt:lpstr>
      <vt:lpstr>GE Meem Medium</vt:lpstr>
      <vt:lpstr>Hayah</vt:lpstr>
      <vt:lpstr>Arial Black</vt:lpstr>
      <vt:lpstr>NusaibahBold-Bold</vt:lpstr>
      <vt:lpstr>Office Theme</vt:lpstr>
      <vt:lpstr>التخطيط على أساس النوع الاجتماعي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التخطيط الجندري في فلسطين</dc:title>
  <dc:creator>‏‏مستخدم Windows</dc:creator>
  <cp:lastModifiedBy>farah shehada</cp:lastModifiedBy>
  <cp:revision>433</cp:revision>
  <dcterms:created xsi:type="dcterms:W3CDTF">2021-05-13T03:39:24Z</dcterms:created>
  <dcterms:modified xsi:type="dcterms:W3CDTF">2021-06-14T10:57:54Z</dcterms:modified>
</cp:coreProperties>
</file>