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5" r:id="rId4"/>
    <p:sldId id="266" r:id="rId5"/>
    <p:sldId id="267" r:id="rId6"/>
    <p:sldId id="272" r:id="rId7"/>
    <p:sldId id="268" r:id="rId8"/>
    <p:sldId id="269" r:id="rId9"/>
    <p:sldId id="270" r:id="rId10"/>
    <p:sldId id="271" r:id="rId11"/>
    <p:sldId id="274" r:id="rId12"/>
    <p:sldId id="275" r:id="rId13"/>
    <p:sldId id="276" r:id="rId14"/>
    <p:sldId id="277" r:id="rId15"/>
    <p:sldId id="278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86" r:id="rId26"/>
    <p:sldId id="291" r:id="rId27"/>
    <p:sldId id="292" r:id="rId28"/>
    <p:sldId id="293" r:id="rId29"/>
    <p:sldId id="304" r:id="rId30"/>
    <p:sldId id="294" r:id="rId31"/>
    <p:sldId id="297" r:id="rId32"/>
    <p:sldId id="298" r:id="rId33"/>
    <p:sldId id="295" r:id="rId34"/>
    <p:sldId id="299" r:id="rId35"/>
    <p:sldId id="314" r:id="rId36"/>
    <p:sldId id="316" r:id="rId37"/>
    <p:sldId id="319" r:id="rId38"/>
    <p:sldId id="300" r:id="rId39"/>
    <p:sldId id="322" r:id="rId40"/>
    <p:sldId id="302" r:id="rId41"/>
    <p:sldId id="307" r:id="rId42"/>
    <p:sldId id="318" r:id="rId43"/>
    <p:sldId id="308" r:id="rId44"/>
    <p:sldId id="310" r:id="rId45"/>
    <p:sldId id="315" r:id="rId46"/>
    <p:sldId id="309" r:id="rId47"/>
    <p:sldId id="259" r:id="rId48"/>
    <p:sldId id="312" r:id="rId49"/>
    <p:sldId id="317" r:id="rId50"/>
  </p:sldIdLst>
  <p:sldSz cx="1440021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/>
              <a:t>التعداد السكاني لمنطقة الدراسة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7178817357634003E-2"/>
          <c:y val="0.19849688011493186"/>
          <c:w val="0.95017216817767103"/>
          <c:h val="0.64676737681690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1997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جبع</c:v>
                </c:pt>
                <c:pt idx="1">
                  <c:v>سيلة الظهر</c:v>
                </c:pt>
                <c:pt idx="2">
                  <c:v>الفندقومية</c:v>
                </c:pt>
                <c:pt idx="3">
                  <c:v>العطارة</c:v>
                </c:pt>
                <c:pt idx="4">
                  <c:v>العصاعصة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6493</c:v>
                </c:pt>
                <c:pt idx="1">
                  <c:v>4639</c:v>
                </c:pt>
                <c:pt idx="2">
                  <c:v>1285</c:v>
                </c:pt>
                <c:pt idx="3">
                  <c:v>798</c:v>
                </c:pt>
                <c:pt idx="4">
                  <c:v>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A4-443B-BE6D-7E65D0740B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جبع</c:v>
                </c:pt>
                <c:pt idx="1">
                  <c:v>سيلة الظهر</c:v>
                </c:pt>
                <c:pt idx="2">
                  <c:v>الفندقومية</c:v>
                </c:pt>
                <c:pt idx="3">
                  <c:v>العطارة</c:v>
                </c:pt>
                <c:pt idx="4">
                  <c:v>العصاعصة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 formatCode="General">
                  <c:v>8333</c:v>
                </c:pt>
                <c:pt idx="1">
                  <c:v>5685</c:v>
                </c:pt>
                <c:pt idx="2">
                  <c:v>3337</c:v>
                </c:pt>
                <c:pt idx="3" formatCode="General">
                  <c:v>1138</c:v>
                </c:pt>
                <c:pt idx="4" formatCode="General">
                  <c:v>456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A4-443B-BE6D-7E65D0740B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جبع</c:v>
                </c:pt>
                <c:pt idx="1">
                  <c:v>سيلة الظهر</c:v>
                </c:pt>
                <c:pt idx="2">
                  <c:v>الفندقومية</c:v>
                </c:pt>
                <c:pt idx="3">
                  <c:v>العطارة</c:v>
                </c:pt>
                <c:pt idx="4">
                  <c:v>العصاعصة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10323</c:v>
                </c:pt>
                <c:pt idx="1">
                  <c:v>7342</c:v>
                </c:pt>
                <c:pt idx="2">
                  <c:v>4228</c:v>
                </c:pt>
                <c:pt idx="3">
                  <c:v>1233</c:v>
                </c:pt>
                <c:pt idx="4" formatCode="General">
                  <c:v>566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A4-443B-BE6D-7E65D0740BE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446277096"/>
        <c:axId val="446277424"/>
      </c:barChart>
      <c:catAx>
        <c:axId val="446277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277424"/>
        <c:crosses val="autoZero"/>
        <c:auto val="1"/>
        <c:lblAlgn val="ctr"/>
        <c:lblOffset val="100"/>
        <c:noMultiLvlLbl val="0"/>
      </c:catAx>
      <c:valAx>
        <c:axId val="44627742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46277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570813642765942"/>
          <c:y val="0.20863145830081101"/>
          <c:w val="0.63136542840970422"/>
          <c:h val="0.7804415444547103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العطارة
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C0-410F-9AA1-293A2AA0AA0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C0-410F-9AA1-293A2AA0AA0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C0-410F-9AA1-293A2AA0AA06}"/>
              </c:ext>
            </c:extLst>
          </c:dPt>
          <c:cat>
            <c:strRef>
              <c:f>Sheet1!$A$2:$A$4</c:f>
              <c:strCache>
                <c:ptCount val="3"/>
                <c:pt idx="0">
                  <c:v>سكن</c:v>
                </c:pt>
                <c:pt idx="1">
                  <c:v>سكن+عمل</c:v>
                </c:pt>
                <c:pt idx="2">
                  <c:v>عمل فقط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238</c:v>
                </c:pt>
                <c:pt idx="1">
                  <c:v>11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C0-410F-9AA1-293A2AA0AA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جبع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76-4818-95E9-DB159FD11A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76-4818-95E9-DB159FD11A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76-4818-95E9-DB159FD11A20}"/>
              </c:ext>
            </c:extLst>
          </c:dPt>
          <c:cat>
            <c:strRef>
              <c:f>Sheet1!$A$2:$A$4</c:f>
              <c:strCache>
                <c:ptCount val="3"/>
                <c:pt idx="0">
                  <c:v>سكن</c:v>
                </c:pt>
                <c:pt idx="1">
                  <c:v>سكن+عمل</c:v>
                </c:pt>
                <c:pt idx="2">
                  <c:v>عمل فقط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1782</c:v>
                </c:pt>
                <c:pt idx="1">
                  <c:v>172</c:v>
                </c:pt>
                <c:pt idx="2">
                  <c:v>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376-4818-95E9-DB159FD11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الفندقومية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EE-4C6D-AF79-E3BA36EE85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EE-4C6D-AF79-E3BA36EE85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EE-4C6D-AF79-E3BA36EE8538}"/>
              </c:ext>
            </c:extLst>
          </c:dPt>
          <c:cat>
            <c:strRef>
              <c:f>Sheet1!$A$2:$A$4</c:f>
              <c:strCache>
                <c:ptCount val="3"/>
                <c:pt idx="0">
                  <c:v>سكن</c:v>
                </c:pt>
                <c:pt idx="1">
                  <c:v>سكن+عمل</c:v>
                </c:pt>
                <c:pt idx="2">
                  <c:v>عمل فقط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580</c:v>
                </c:pt>
                <c:pt idx="1">
                  <c:v>76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1EE-4C6D-AF79-E3BA36EE85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سيلة الظهر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68-451B-A51F-F4BD961DF90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68-451B-A51F-F4BD961DF90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968-451B-A51F-F4BD961DF909}"/>
              </c:ext>
            </c:extLst>
          </c:dPt>
          <c:cat>
            <c:strRef>
              <c:f>Sheet1!$A$2:$A$4</c:f>
              <c:strCache>
                <c:ptCount val="3"/>
                <c:pt idx="0">
                  <c:v>سكن</c:v>
                </c:pt>
                <c:pt idx="1">
                  <c:v>سكن+عمل</c:v>
                </c:pt>
                <c:pt idx="2">
                  <c:v>عمل فقط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1136</c:v>
                </c:pt>
                <c:pt idx="1">
                  <c:v>99</c:v>
                </c:pt>
                <c:pt idx="2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68-451B-A51F-F4BD961DF9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27190479993888089"/>
          <c:w val="0.62614112048652704"/>
          <c:h val="0.7739836885747308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العصاعصة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7F-49BA-9228-27D081DA17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7F-49BA-9228-27D081DA17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7F-49BA-9228-27D081DA17BD}"/>
              </c:ext>
            </c:extLst>
          </c:dPt>
          <c:cat>
            <c:strRef>
              <c:f>Sheet1!$A$2:$A$4</c:f>
              <c:strCache>
                <c:ptCount val="3"/>
                <c:pt idx="0">
                  <c:v>سكن</c:v>
                </c:pt>
                <c:pt idx="1">
                  <c:v>سكن+عمل</c:v>
                </c:pt>
                <c:pt idx="2">
                  <c:v>عمل فقط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61</c:v>
                </c:pt>
                <c:pt idx="1">
                  <c:v>6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A7F-49BA-9228-27D081DA1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الفندقومية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60-47B5-8B58-B92DAE77F3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60-47B5-8B58-B92DAE77F3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860-47B5-8B58-B92DAE77F3E8}"/>
              </c:ext>
            </c:extLst>
          </c:dPt>
          <c:cat>
            <c:strRef>
              <c:f>Sheet1!$A$2:$A$4</c:f>
              <c:strCache>
                <c:ptCount val="3"/>
                <c:pt idx="0">
                  <c:v>سكن</c:v>
                </c:pt>
                <c:pt idx="1">
                  <c:v>سكن+عمل</c:v>
                </c:pt>
                <c:pt idx="2">
                  <c:v>عمل فقط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580</c:v>
                </c:pt>
                <c:pt idx="1">
                  <c:v>76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860-47B5-8B58-B92DAE77F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ar-SA" dirty="0" smtClean="0"/>
              <a:t>الاراضي الزراعية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B28-4B19-8A7E-BBA558FBE0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B28-4B19-8A7E-BBA558FBE02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B28-4B19-8A7E-BBA558FBE02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B28-4B19-8A7E-BBA558FBE02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B28-4B19-8A7E-BBA558FBE02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B28-4B19-8A7E-BBA558FBE02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4B28-4B19-8A7E-BBA558FBE02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4B28-4B19-8A7E-BBA558FBE02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4B28-4B19-8A7E-BBA558FBE0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Sheet1!$A$2:$A$10</c:f>
              <c:strCache>
                <c:ptCount val="9"/>
                <c:pt idx="0">
                  <c:v>اراضي زراعية غير مروية باساليب معقدة</c:v>
                </c:pt>
                <c:pt idx="1">
                  <c:v>اراضي عالية القيمة الزراعية</c:v>
                </c:pt>
                <c:pt idx="2">
                  <c:v>اراضي زراعية مع غطاء نباتي</c:v>
                </c:pt>
                <c:pt idx="3">
                  <c:v>اراضي صالحة للزراعة غير المروية</c:v>
                </c:pt>
                <c:pt idx="4">
                  <c:v>بستين زيتون</c:v>
                </c:pt>
                <c:pt idx="5">
                  <c:v>مراعي طبيعية</c:v>
                </c:pt>
                <c:pt idx="6">
                  <c:v>اراضي صالحة للزراعة المروية</c:v>
                </c:pt>
                <c:pt idx="7">
                  <c:v>مناطق عسكرية</c:v>
                </c:pt>
                <c:pt idx="8">
                  <c:v>المنطقة المبنية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777891</c:v>
                </c:pt>
                <c:pt idx="1">
                  <c:v>7559390</c:v>
                </c:pt>
                <c:pt idx="2">
                  <c:v>1042925</c:v>
                </c:pt>
                <c:pt idx="3">
                  <c:v>300415</c:v>
                </c:pt>
                <c:pt idx="4">
                  <c:v>17086994</c:v>
                </c:pt>
                <c:pt idx="5">
                  <c:v>352272</c:v>
                </c:pt>
                <c:pt idx="6">
                  <c:v>450994</c:v>
                </c:pt>
                <c:pt idx="7">
                  <c:v>554999</c:v>
                </c:pt>
                <c:pt idx="8">
                  <c:v>5442741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B28-4B19-8A7E-BBA558FBE02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03E10D-20D4-4868-816A-15C3E4884AD9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8ACF526-EB7E-4A8A-8351-0FFFD88CE226}">
      <dgm:prSet phldrT="[Text]"/>
      <dgm:spPr/>
      <dgm:t>
        <a:bodyPr/>
        <a:lstStyle/>
        <a:p>
          <a:r>
            <a:rPr lang="ar-SA" b="1" dirty="0" smtClean="0"/>
            <a:t>قطاع البنية التحتية</a:t>
          </a:r>
          <a:endParaRPr lang="en-US" b="1" dirty="0"/>
        </a:p>
      </dgm:t>
    </dgm:pt>
    <dgm:pt modelId="{5F914DA4-B4F4-41FA-AE65-097FD57C364D}" type="parTrans" cxnId="{47A8FFC8-2C19-40BC-8321-CF642A894081}">
      <dgm:prSet/>
      <dgm:spPr/>
      <dgm:t>
        <a:bodyPr/>
        <a:lstStyle/>
        <a:p>
          <a:endParaRPr lang="en-US"/>
        </a:p>
      </dgm:t>
    </dgm:pt>
    <dgm:pt modelId="{50F6B1E7-2437-4A95-9259-4AE54B204CB6}" type="sibTrans" cxnId="{47A8FFC8-2C19-40BC-8321-CF642A894081}">
      <dgm:prSet/>
      <dgm:spPr/>
      <dgm:t>
        <a:bodyPr/>
        <a:lstStyle/>
        <a:p>
          <a:endParaRPr lang="en-US"/>
        </a:p>
      </dgm:t>
    </dgm:pt>
    <dgm:pt modelId="{FC8DF0E2-3D54-4D0C-9789-F639B99C2FE5}">
      <dgm:prSet phldrT="[Text]"/>
      <dgm:spPr/>
      <dgm:t>
        <a:bodyPr/>
        <a:lstStyle/>
        <a:p>
          <a:r>
            <a:rPr lang="ar-SA" dirty="0" smtClean="0"/>
            <a:t>استغلال بعض الينابيع للشرب</a:t>
          </a:r>
          <a:endParaRPr lang="en-US" dirty="0"/>
        </a:p>
      </dgm:t>
    </dgm:pt>
    <dgm:pt modelId="{67E73A30-C114-4F48-9E07-F9E66254D956}" type="parTrans" cxnId="{0730BD92-9757-4046-B76E-7457EEA4A8BA}">
      <dgm:prSet/>
      <dgm:spPr/>
      <dgm:t>
        <a:bodyPr/>
        <a:lstStyle/>
        <a:p>
          <a:endParaRPr lang="en-US"/>
        </a:p>
      </dgm:t>
    </dgm:pt>
    <dgm:pt modelId="{89E5496A-0167-4F75-9A54-705E19809CB2}" type="sibTrans" cxnId="{0730BD92-9757-4046-B76E-7457EEA4A8BA}">
      <dgm:prSet/>
      <dgm:spPr/>
      <dgm:t>
        <a:bodyPr/>
        <a:lstStyle/>
        <a:p>
          <a:endParaRPr lang="en-US"/>
        </a:p>
      </dgm:t>
    </dgm:pt>
    <dgm:pt modelId="{F8F6ADDB-9274-4105-A747-A0E687D6A1E7}">
      <dgm:prSet phldrT="[Text]"/>
      <dgm:spPr/>
      <dgm:t>
        <a:bodyPr/>
        <a:lstStyle/>
        <a:p>
          <a:r>
            <a:rPr lang="ar-SA" dirty="0" smtClean="0"/>
            <a:t>قرب المنطقة من زهرة الفنجان</a:t>
          </a:r>
          <a:endParaRPr lang="en-US" dirty="0"/>
        </a:p>
      </dgm:t>
    </dgm:pt>
    <dgm:pt modelId="{C0E77C91-E65A-4942-8CB6-41B509E7CB4B}" type="parTrans" cxnId="{FCD3A94E-8429-4DEC-9695-0DE8175A9866}">
      <dgm:prSet/>
      <dgm:spPr/>
      <dgm:t>
        <a:bodyPr/>
        <a:lstStyle/>
        <a:p>
          <a:endParaRPr lang="en-US"/>
        </a:p>
      </dgm:t>
    </dgm:pt>
    <dgm:pt modelId="{F8A5654B-8361-41E5-9823-4667AC4567C5}" type="sibTrans" cxnId="{FCD3A94E-8429-4DEC-9695-0DE8175A9866}">
      <dgm:prSet/>
      <dgm:spPr/>
      <dgm:t>
        <a:bodyPr/>
        <a:lstStyle/>
        <a:p>
          <a:endParaRPr lang="en-US"/>
        </a:p>
      </dgm:t>
    </dgm:pt>
    <dgm:pt modelId="{30FD5DA2-0C06-444E-A1E3-3F3F4DE0D451}">
      <dgm:prSet phldrT="[Text]"/>
      <dgm:spPr/>
      <dgm:t>
        <a:bodyPr/>
        <a:lstStyle/>
        <a:p>
          <a:r>
            <a:rPr lang="ar-SA" b="1" dirty="0" smtClean="0"/>
            <a:t>قطاع الاقتصاد</a:t>
          </a:r>
          <a:endParaRPr lang="en-US" b="1" dirty="0"/>
        </a:p>
      </dgm:t>
    </dgm:pt>
    <dgm:pt modelId="{E4689517-81DD-45C8-B8ED-043E7E84DFCE}" type="parTrans" cxnId="{18C545F0-4F01-4DBA-962B-5B049A581916}">
      <dgm:prSet/>
      <dgm:spPr/>
      <dgm:t>
        <a:bodyPr/>
        <a:lstStyle/>
        <a:p>
          <a:endParaRPr lang="en-US"/>
        </a:p>
      </dgm:t>
    </dgm:pt>
    <dgm:pt modelId="{0A743230-561E-44AB-83D2-E4D1D68BB576}" type="sibTrans" cxnId="{18C545F0-4F01-4DBA-962B-5B049A581916}">
      <dgm:prSet/>
      <dgm:spPr/>
      <dgm:t>
        <a:bodyPr/>
        <a:lstStyle/>
        <a:p>
          <a:endParaRPr lang="en-US"/>
        </a:p>
      </dgm:t>
    </dgm:pt>
    <dgm:pt modelId="{23A5DF00-CBED-48EF-98A3-E4C85033A5F2}">
      <dgm:prSet phldrT="[Text]"/>
      <dgm:spPr/>
      <dgm:t>
        <a:bodyPr/>
        <a:lstStyle/>
        <a:p>
          <a:r>
            <a:rPr lang="ar-SA" dirty="0" smtClean="0"/>
            <a:t>وجود الثروة الحيوانية</a:t>
          </a:r>
          <a:endParaRPr lang="en-US" dirty="0"/>
        </a:p>
      </dgm:t>
    </dgm:pt>
    <dgm:pt modelId="{F3F1AA5F-FB64-45E4-BF08-A43D9492204F}" type="parTrans" cxnId="{E8B0078B-AE02-4266-AF12-1FE5D4BEB506}">
      <dgm:prSet/>
      <dgm:spPr/>
      <dgm:t>
        <a:bodyPr/>
        <a:lstStyle/>
        <a:p>
          <a:endParaRPr lang="en-US"/>
        </a:p>
      </dgm:t>
    </dgm:pt>
    <dgm:pt modelId="{55A32C7B-9F0E-4898-9F9F-87C5DA04DE01}" type="sibTrans" cxnId="{E8B0078B-AE02-4266-AF12-1FE5D4BEB506}">
      <dgm:prSet/>
      <dgm:spPr/>
      <dgm:t>
        <a:bodyPr/>
        <a:lstStyle/>
        <a:p>
          <a:endParaRPr lang="en-US"/>
        </a:p>
      </dgm:t>
    </dgm:pt>
    <dgm:pt modelId="{34653063-9F21-40A7-8BBE-4191175DEFE6}">
      <dgm:prSet phldrT="[Text]"/>
      <dgm:spPr/>
      <dgm:t>
        <a:bodyPr/>
        <a:lstStyle/>
        <a:p>
          <a:r>
            <a:rPr lang="ar-SA" dirty="0" smtClean="0"/>
            <a:t>توفر الايدي العاملة</a:t>
          </a:r>
          <a:endParaRPr lang="en-US" dirty="0"/>
        </a:p>
      </dgm:t>
    </dgm:pt>
    <dgm:pt modelId="{C127C019-14BA-453F-A824-4BB155608A53}" type="parTrans" cxnId="{6D05B87B-7A14-4B86-887A-D514A9C092FE}">
      <dgm:prSet/>
      <dgm:spPr/>
      <dgm:t>
        <a:bodyPr/>
        <a:lstStyle/>
        <a:p>
          <a:endParaRPr lang="en-US"/>
        </a:p>
      </dgm:t>
    </dgm:pt>
    <dgm:pt modelId="{E31251BC-BFC1-4579-BE31-353820A04C31}" type="sibTrans" cxnId="{6D05B87B-7A14-4B86-887A-D514A9C092FE}">
      <dgm:prSet/>
      <dgm:spPr/>
      <dgm:t>
        <a:bodyPr/>
        <a:lstStyle/>
        <a:p>
          <a:endParaRPr lang="en-US"/>
        </a:p>
      </dgm:t>
    </dgm:pt>
    <dgm:pt modelId="{5C3729DE-DEED-4215-9C45-543A291CEE22}">
      <dgm:prSet phldrT="[Text]"/>
      <dgm:spPr/>
      <dgm:t>
        <a:bodyPr/>
        <a:lstStyle/>
        <a:p>
          <a:r>
            <a:rPr lang="ar-SA" b="1" dirty="0" smtClean="0"/>
            <a:t>قطاع المرافق المجتمعية</a:t>
          </a:r>
          <a:endParaRPr lang="en-US" b="1" dirty="0"/>
        </a:p>
      </dgm:t>
    </dgm:pt>
    <dgm:pt modelId="{57A46B74-40A4-49A1-A33B-5F5A4E7D2FCE}" type="parTrans" cxnId="{39B6571F-5600-4F89-9759-824D08F13D12}">
      <dgm:prSet/>
      <dgm:spPr/>
      <dgm:t>
        <a:bodyPr/>
        <a:lstStyle/>
        <a:p>
          <a:endParaRPr lang="en-US"/>
        </a:p>
      </dgm:t>
    </dgm:pt>
    <dgm:pt modelId="{8EE8B694-5CB5-496A-9A15-726A0D508B99}" type="sibTrans" cxnId="{39B6571F-5600-4F89-9759-824D08F13D12}">
      <dgm:prSet/>
      <dgm:spPr/>
      <dgm:t>
        <a:bodyPr/>
        <a:lstStyle/>
        <a:p>
          <a:endParaRPr lang="en-US"/>
        </a:p>
      </dgm:t>
    </dgm:pt>
    <dgm:pt modelId="{48900C02-B4BA-4514-BE6E-807C6A62D4AB}">
      <dgm:prSet phldrT="[Text]"/>
      <dgm:spPr/>
      <dgm:t>
        <a:bodyPr/>
        <a:lstStyle/>
        <a:p>
          <a:r>
            <a:rPr lang="ar-SA" dirty="0" smtClean="0"/>
            <a:t>المدرسة الصناعية</a:t>
          </a:r>
          <a:endParaRPr lang="en-US" dirty="0"/>
        </a:p>
      </dgm:t>
    </dgm:pt>
    <dgm:pt modelId="{9DCA6317-3DE4-4430-B2D5-750CA6BF5A51}" type="parTrans" cxnId="{20EEDAF6-A9D1-44D0-BAE2-8DC8FB9C3FC3}">
      <dgm:prSet/>
      <dgm:spPr/>
      <dgm:t>
        <a:bodyPr/>
        <a:lstStyle/>
        <a:p>
          <a:endParaRPr lang="en-US"/>
        </a:p>
      </dgm:t>
    </dgm:pt>
    <dgm:pt modelId="{1C2EF86A-6A62-4F09-AFF7-ED6FEED5A1E4}" type="sibTrans" cxnId="{20EEDAF6-A9D1-44D0-BAE2-8DC8FB9C3FC3}">
      <dgm:prSet/>
      <dgm:spPr/>
      <dgm:t>
        <a:bodyPr/>
        <a:lstStyle/>
        <a:p>
          <a:endParaRPr lang="en-US"/>
        </a:p>
      </dgm:t>
    </dgm:pt>
    <dgm:pt modelId="{4A32A2F6-0B99-4368-8209-558865724350}">
      <dgm:prSet/>
      <dgm:spPr/>
      <dgm:t>
        <a:bodyPr/>
        <a:lstStyle/>
        <a:p>
          <a:r>
            <a:rPr lang="ar-SA" dirty="0" smtClean="0"/>
            <a:t>وجود المناطق الاثرية و التاريخية</a:t>
          </a:r>
          <a:endParaRPr lang="en-US" dirty="0"/>
        </a:p>
      </dgm:t>
    </dgm:pt>
    <dgm:pt modelId="{EF187614-190C-494C-ACBE-40FAEA1C8504}" type="parTrans" cxnId="{BC109C0B-3918-4795-9334-6C4F14F5E9C0}">
      <dgm:prSet/>
      <dgm:spPr/>
      <dgm:t>
        <a:bodyPr/>
        <a:lstStyle/>
        <a:p>
          <a:endParaRPr lang="en-US"/>
        </a:p>
      </dgm:t>
    </dgm:pt>
    <dgm:pt modelId="{5C244E69-C6D9-4D0F-9AA5-DC6C0D566787}" type="sibTrans" cxnId="{BC109C0B-3918-4795-9334-6C4F14F5E9C0}">
      <dgm:prSet/>
      <dgm:spPr/>
      <dgm:t>
        <a:bodyPr/>
        <a:lstStyle/>
        <a:p>
          <a:endParaRPr lang="en-US"/>
        </a:p>
      </dgm:t>
    </dgm:pt>
    <dgm:pt modelId="{99B2D274-1693-40AC-93A7-5BC23A72BF30}">
      <dgm:prSet/>
      <dgm:spPr/>
      <dgm:t>
        <a:bodyPr/>
        <a:lstStyle/>
        <a:p>
          <a:r>
            <a:rPr lang="ar-SA" b="1" dirty="0" smtClean="0"/>
            <a:t>قطاع البيئة و الموروث الثقافي</a:t>
          </a:r>
          <a:endParaRPr lang="en-US" b="1" dirty="0"/>
        </a:p>
      </dgm:t>
    </dgm:pt>
    <dgm:pt modelId="{540895DC-8377-41F4-8F1D-77E26387D722}" type="parTrans" cxnId="{6BC2A6CB-1DE5-4162-9656-731EF35955EE}">
      <dgm:prSet/>
      <dgm:spPr/>
      <dgm:t>
        <a:bodyPr/>
        <a:lstStyle/>
        <a:p>
          <a:endParaRPr lang="en-US"/>
        </a:p>
      </dgm:t>
    </dgm:pt>
    <dgm:pt modelId="{3B877804-7481-4AF4-A3BB-4C06540BADA3}" type="sibTrans" cxnId="{6BC2A6CB-1DE5-4162-9656-731EF35955EE}">
      <dgm:prSet/>
      <dgm:spPr/>
      <dgm:t>
        <a:bodyPr/>
        <a:lstStyle/>
        <a:p>
          <a:endParaRPr lang="en-US"/>
        </a:p>
      </dgm:t>
    </dgm:pt>
    <dgm:pt modelId="{19D20C14-B726-470A-B262-C00B6A338C27}">
      <dgm:prSet/>
      <dgm:spPr/>
      <dgm:t>
        <a:bodyPr/>
        <a:lstStyle/>
        <a:p>
          <a:r>
            <a:rPr lang="ar-SA" dirty="0" smtClean="0"/>
            <a:t>ثاني اطول مأذنة في الضفة الغربية</a:t>
          </a:r>
          <a:endParaRPr lang="en-US" dirty="0"/>
        </a:p>
      </dgm:t>
    </dgm:pt>
    <dgm:pt modelId="{93B1FAF4-1A24-47E5-910D-A6121DE9CDE5}" type="parTrans" cxnId="{15A95237-3ED0-4DB3-83D8-44E9859804D3}">
      <dgm:prSet/>
      <dgm:spPr/>
      <dgm:t>
        <a:bodyPr/>
        <a:lstStyle/>
        <a:p>
          <a:endParaRPr lang="en-US"/>
        </a:p>
      </dgm:t>
    </dgm:pt>
    <dgm:pt modelId="{8BE7E795-29CC-40EE-9025-2D2577D7E94F}" type="sibTrans" cxnId="{15A95237-3ED0-4DB3-83D8-44E9859804D3}">
      <dgm:prSet/>
      <dgm:spPr/>
      <dgm:t>
        <a:bodyPr/>
        <a:lstStyle/>
        <a:p>
          <a:endParaRPr lang="en-US"/>
        </a:p>
      </dgm:t>
    </dgm:pt>
    <dgm:pt modelId="{4F64DA01-502F-4FC7-B6EC-029D1E157BAD}">
      <dgm:prSet/>
      <dgm:spPr/>
      <dgm:t>
        <a:bodyPr/>
        <a:lstStyle/>
        <a:p>
          <a:r>
            <a:rPr lang="ar-SA" dirty="0" smtClean="0"/>
            <a:t>مركز طوارئ24/24</a:t>
          </a:r>
          <a:endParaRPr lang="en-US" dirty="0"/>
        </a:p>
      </dgm:t>
    </dgm:pt>
    <dgm:pt modelId="{8EA12E33-5A72-4FEC-AF8F-775351D38A5B}" type="parTrans" cxnId="{9B491311-0E01-437D-B0AB-B0BFBAD391C2}">
      <dgm:prSet/>
      <dgm:spPr/>
      <dgm:t>
        <a:bodyPr/>
        <a:lstStyle/>
        <a:p>
          <a:endParaRPr lang="en-US"/>
        </a:p>
      </dgm:t>
    </dgm:pt>
    <dgm:pt modelId="{C8274DA8-6025-4C2C-9713-9DCE59424E4C}" type="sibTrans" cxnId="{9B491311-0E01-437D-B0AB-B0BFBAD391C2}">
      <dgm:prSet/>
      <dgm:spPr/>
      <dgm:t>
        <a:bodyPr/>
        <a:lstStyle/>
        <a:p>
          <a:endParaRPr lang="en-US"/>
        </a:p>
      </dgm:t>
    </dgm:pt>
    <dgm:pt modelId="{BFB564AA-8853-462F-9811-2F37784F8581}">
      <dgm:prSet/>
      <dgm:spPr/>
      <dgm:t>
        <a:bodyPr/>
        <a:lstStyle/>
        <a:p>
          <a:r>
            <a:rPr lang="ar-SA" dirty="0" smtClean="0"/>
            <a:t>خدممات صحية قوية في جبع و سيلة الظهر</a:t>
          </a:r>
          <a:endParaRPr lang="en-US" dirty="0"/>
        </a:p>
      </dgm:t>
    </dgm:pt>
    <dgm:pt modelId="{97E842DE-6878-43BB-8610-DD6D5F342D9B}" type="parTrans" cxnId="{65238BB4-8810-4616-9ED7-572D8E99B593}">
      <dgm:prSet/>
      <dgm:spPr/>
      <dgm:t>
        <a:bodyPr/>
        <a:lstStyle/>
        <a:p>
          <a:endParaRPr lang="en-US"/>
        </a:p>
      </dgm:t>
    </dgm:pt>
    <dgm:pt modelId="{41BA9F8E-9A02-4F3D-A651-FF3D76F36CC5}" type="sibTrans" cxnId="{65238BB4-8810-4616-9ED7-572D8E99B593}">
      <dgm:prSet/>
      <dgm:spPr/>
      <dgm:t>
        <a:bodyPr/>
        <a:lstStyle/>
        <a:p>
          <a:endParaRPr lang="en-US"/>
        </a:p>
      </dgm:t>
    </dgm:pt>
    <dgm:pt modelId="{747C22A0-BB39-46DC-A76F-AD58B48D217C}">
      <dgm:prSet/>
      <dgm:spPr/>
      <dgm:t>
        <a:bodyPr/>
        <a:lstStyle/>
        <a:p>
          <a:r>
            <a:rPr lang="ar-SA" dirty="0" smtClean="0"/>
            <a:t>الشارع الرئيسي عامل اقتصادي قوي</a:t>
          </a:r>
          <a:endParaRPr lang="en-US" dirty="0"/>
        </a:p>
      </dgm:t>
    </dgm:pt>
    <dgm:pt modelId="{3FBBB952-9E54-4A7E-90FD-9C038C16955B}" type="parTrans" cxnId="{18002FA7-9624-44A3-8F63-35E2EA1AA905}">
      <dgm:prSet/>
      <dgm:spPr/>
      <dgm:t>
        <a:bodyPr/>
        <a:lstStyle/>
        <a:p>
          <a:endParaRPr lang="en-US"/>
        </a:p>
      </dgm:t>
    </dgm:pt>
    <dgm:pt modelId="{580FD2D7-96A0-41F9-A65F-DD00F7302A3E}" type="sibTrans" cxnId="{18002FA7-9624-44A3-8F63-35E2EA1AA905}">
      <dgm:prSet/>
      <dgm:spPr/>
      <dgm:t>
        <a:bodyPr/>
        <a:lstStyle/>
        <a:p>
          <a:endParaRPr lang="en-US"/>
        </a:p>
      </dgm:t>
    </dgm:pt>
    <dgm:pt modelId="{B55B7E86-4FBC-4D28-97D1-384345EEF4B7}">
      <dgm:prSet/>
      <dgm:spPr/>
      <dgm:t>
        <a:bodyPr/>
        <a:lstStyle/>
        <a:p>
          <a:r>
            <a:rPr lang="ar-SA" dirty="0" smtClean="0"/>
            <a:t>مرور الشارع الرئيسي بالمنطقة</a:t>
          </a:r>
          <a:endParaRPr lang="en-US" dirty="0"/>
        </a:p>
      </dgm:t>
    </dgm:pt>
    <dgm:pt modelId="{F4C49A89-2A7A-466B-BF4F-D655FC2EDE94}" type="parTrans" cxnId="{CC35CB1F-12B1-4D3C-8C9C-4BDCD6CB1767}">
      <dgm:prSet/>
      <dgm:spPr/>
      <dgm:t>
        <a:bodyPr/>
        <a:lstStyle/>
        <a:p>
          <a:endParaRPr lang="en-US"/>
        </a:p>
      </dgm:t>
    </dgm:pt>
    <dgm:pt modelId="{BF9A4975-D3F7-42F0-A991-3CF450DAD3A7}" type="sibTrans" cxnId="{CC35CB1F-12B1-4D3C-8C9C-4BDCD6CB1767}">
      <dgm:prSet/>
      <dgm:spPr/>
      <dgm:t>
        <a:bodyPr/>
        <a:lstStyle/>
        <a:p>
          <a:endParaRPr lang="en-US"/>
        </a:p>
      </dgm:t>
    </dgm:pt>
    <dgm:pt modelId="{B14B2A05-C29F-4221-965B-776A831F7BBA}">
      <dgm:prSet/>
      <dgm:spPr/>
      <dgm:t>
        <a:bodyPr/>
        <a:lstStyle/>
        <a:p>
          <a:r>
            <a:rPr lang="ar-SA" dirty="0" smtClean="0"/>
            <a:t>اراضي زراعية عالية القيمة</a:t>
          </a:r>
          <a:endParaRPr lang="en-US" dirty="0"/>
        </a:p>
      </dgm:t>
    </dgm:pt>
    <dgm:pt modelId="{FA2559CF-1A03-4D1A-A17C-CDCEA48A8604}" type="parTrans" cxnId="{2418503F-9443-437C-A8A9-04D95AABEDFB}">
      <dgm:prSet/>
      <dgm:spPr/>
      <dgm:t>
        <a:bodyPr/>
        <a:lstStyle/>
        <a:p>
          <a:endParaRPr lang="en-US"/>
        </a:p>
      </dgm:t>
    </dgm:pt>
    <dgm:pt modelId="{5A6B2343-A490-4E8B-8924-51674B4FD47B}" type="sibTrans" cxnId="{2418503F-9443-437C-A8A9-04D95AABEDFB}">
      <dgm:prSet/>
      <dgm:spPr/>
      <dgm:t>
        <a:bodyPr/>
        <a:lstStyle/>
        <a:p>
          <a:endParaRPr lang="en-US"/>
        </a:p>
      </dgm:t>
    </dgm:pt>
    <dgm:pt modelId="{4937611F-92F1-4DB7-8B0E-6B997827897E}">
      <dgm:prSet/>
      <dgm:spPr/>
      <dgm:t>
        <a:bodyPr/>
        <a:lstStyle/>
        <a:p>
          <a:r>
            <a:rPr lang="ar-SA" dirty="0" smtClean="0"/>
            <a:t>اراضي ذات مشهد طبيعي</a:t>
          </a:r>
          <a:endParaRPr lang="en-US" dirty="0"/>
        </a:p>
      </dgm:t>
    </dgm:pt>
    <dgm:pt modelId="{51B404FE-E32E-4483-8662-44049455685D}" type="parTrans" cxnId="{663A82AE-AFD7-405D-827D-BC48BF67FF49}">
      <dgm:prSet/>
      <dgm:spPr/>
      <dgm:t>
        <a:bodyPr/>
        <a:lstStyle/>
        <a:p>
          <a:endParaRPr lang="en-US"/>
        </a:p>
      </dgm:t>
    </dgm:pt>
    <dgm:pt modelId="{1B1A4D6D-03FF-4893-A824-2F08444C2040}" type="sibTrans" cxnId="{663A82AE-AFD7-405D-827D-BC48BF67FF49}">
      <dgm:prSet/>
      <dgm:spPr/>
      <dgm:t>
        <a:bodyPr/>
        <a:lstStyle/>
        <a:p>
          <a:endParaRPr lang="en-US"/>
        </a:p>
      </dgm:t>
    </dgm:pt>
    <dgm:pt modelId="{12E0739B-1822-494D-A126-C801056A9A21}">
      <dgm:prSet/>
      <dgm:spPr/>
      <dgm:t>
        <a:bodyPr/>
        <a:lstStyle/>
        <a:p>
          <a:r>
            <a:rPr lang="ar-SA" dirty="0" smtClean="0"/>
            <a:t>مداخل القرى الرابطة</a:t>
          </a:r>
          <a:endParaRPr lang="en-US" dirty="0"/>
        </a:p>
      </dgm:t>
    </dgm:pt>
    <dgm:pt modelId="{A5D6B4AA-6555-4B53-A58B-A478D57ABA48}" type="parTrans" cxnId="{87B9AD14-FF71-4932-8C73-7D9C1A0B1ADF}">
      <dgm:prSet/>
      <dgm:spPr/>
      <dgm:t>
        <a:bodyPr/>
        <a:lstStyle/>
        <a:p>
          <a:endParaRPr lang="en-US"/>
        </a:p>
      </dgm:t>
    </dgm:pt>
    <dgm:pt modelId="{C2D81EC2-91F4-4505-BB92-3A27E4D8A8B5}" type="sibTrans" cxnId="{87B9AD14-FF71-4932-8C73-7D9C1A0B1ADF}">
      <dgm:prSet/>
      <dgm:spPr/>
      <dgm:t>
        <a:bodyPr/>
        <a:lstStyle/>
        <a:p>
          <a:endParaRPr lang="en-US"/>
        </a:p>
      </dgm:t>
    </dgm:pt>
    <dgm:pt modelId="{B83B9006-7D33-4277-B4C6-F43281CF3C66}" type="pres">
      <dgm:prSet presAssocID="{E603E10D-20D4-4868-816A-15C3E4884AD9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CFECF2-A468-47AB-875D-978BB59B1EEC}" type="pres">
      <dgm:prSet presAssocID="{E8ACF526-EB7E-4A8A-8351-0FFFD88CE226}" presName="horFlow" presStyleCnt="0"/>
      <dgm:spPr/>
    </dgm:pt>
    <dgm:pt modelId="{17936076-F3CC-4B98-861F-2808432889CD}" type="pres">
      <dgm:prSet presAssocID="{E8ACF526-EB7E-4A8A-8351-0FFFD88CE226}" presName="bigChev" presStyleLbl="node1" presStyleIdx="0" presStyleCnt="4"/>
      <dgm:spPr/>
      <dgm:t>
        <a:bodyPr/>
        <a:lstStyle/>
        <a:p>
          <a:endParaRPr lang="en-US"/>
        </a:p>
      </dgm:t>
    </dgm:pt>
    <dgm:pt modelId="{7F9C27C3-38B9-493E-BFE0-BE25758584E3}" type="pres">
      <dgm:prSet presAssocID="{67E73A30-C114-4F48-9E07-F9E66254D956}" presName="parTrans" presStyleCnt="0"/>
      <dgm:spPr/>
    </dgm:pt>
    <dgm:pt modelId="{58EB4C5E-9C6F-4D29-AC25-D20A5A7AEBB0}" type="pres">
      <dgm:prSet presAssocID="{FC8DF0E2-3D54-4D0C-9789-F639B99C2FE5}" presName="node" presStyleLbl="alignAccFollowNode1" presStyleIdx="0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EE3B27-94E8-4279-819B-2273117DB499}" type="pres">
      <dgm:prSet presAssocID="{89E5496A-0167-4F75-9A54-705E19809CB2}" presName="sibTrans" presStyleCnt="0"/>
      <dgm:spPr/>
    </dgm:pt>
    <dgm:pt modelId="{D94FC3DE-7146-4BB7-90EA-D43FEB67773E}" type="pres">
      <dgm:prSet presAssocID="{F8F6ADDB-9274-4105-A747-A0E687D6A1E7}" presName="node" presStyleLbl="alignAccFollowNode1" presStyleIdx="1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E3F65-6925-4F36-9425-CF99F55A06C8}" type="pres">
      <dgm:prSet presAssocID="{F8A5654B-8361-41E5-9823-4667AC4567C5}" presName="sibTrans" presStyleCnt="0"/>
      <dgm:spPr/>
    </dgm:pt>
    <dgm:pt modelId="{0FBC9A17-0751-47D8-A52B-242E58DC0952}" type="pres">
      <dgm:prSet presAssocID="{B55B7E86-4FBC-4D28-97D1-384345EEF4B7}" presName="node" presStyleLbl="alignAccFollowNode1" presStyleIdx="2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5C5A0-6675-4CFE-A2CF-2E697AADB80C}" type="pres">
      <dgm:prSet presAssocID="{BF9A4975-D3F7-42F0-A991-3CF450DAD3A7}" presName="sibTrans" presStyleCnt="0"/>
      <dgm:spPr/>
    </dgm:pt>
    <dgm:pt modelId="{8FB45AF2-6DFF-42EE-9871-3D7C695CF91C}" type="pres">
      <dgm:prSet presAssocID="{12E0739B-1822-494D-A126-C801056A9A21}" presName="node" presStyleLbl="alignAccFollowNode1" presStyleIdx="3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985F30-2A17-420B-8045-91C76D353DA6}" type="pres">
      <dgm:prSet presAssocID="{E8ACF526-EB7E-4A8A-8351-0FFFD88CE226}" presName="vSp" presStyleCnt="0"/>
      <dgm:spPr/>
    </dgm:pt>
    <dgm:pt modelId="{0248101C-5BB2-4199-B69B-CF545015797E}" type="pres">
      <dgm:prSet presAssocID="{30FD5DA2-0C06-444E-A1E3-3F3F4DE0D451}" presName="horFlow" presStyleCnt="0"/>
      <dgm:spPr/>
    </dgm:pt>
    <dgm:pt modelId="{22E947B7-C2E5-47E0-9DA5-48AAA0185877}" type="pres">
      <dgm:prSet presAssocID="{30FD5DA2-0C06-444E-A1E3-3F3F4DE0D451}" presName="bigChev" presStyleLbl="node1" presStyleIdx="1" presStyleCnt="4"/>
      <dgm:spPr/>
      <dgm:t>
        <a:bodyPr/>
        <a:lstStyle/>
        <a:p>
          <a:endParaRPr lang="en-US"/>
        </a:p>
      </dgm:t>
    </dgm:pt>
    <dgm:pt modelId="{F6AB869F-F138-441B-9E42-B0EC1DFEE6A9}" type="pres">
      <dgm:prSet presAssocID="{F3F1AA5F-FB64-45E4-BF08-A43D9492204F}" presName="parTrans" presStyleCnt="0"/>
      <dgm:spPr/>
    </dgm:pt>
    <dgm:pt modelId="{388408AD-90EA-4628-9B3E-AB4D993C029A}" type="pres">
      <dgm:prSet presAssocID="{23A5DF00-CBED-48EF-98A3-E4C85033A5F2}" presName="node" presStyleLbl="alignAccFollowNode1" presStyleIdx="4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2FAEA-C593-42F3-BF0E-6F7CDD854AAA}" type="pres">
      <dgm:prSet presAssocID="{55A32C7B-9F0E-4898-9F9F-87C5DA04DE01}" presName="sibTrans" presStyleCnt="0"/>
      <dgm:spPr/>
    </dgm:pt>
    <dgm:pt modelId="{7734A4FF-60DD-415A-8B0D-6B9588C419AA}" type="pres">
      <dgm:prSet presAssocID="{34653063-9F21-40A7-8BBE-4191175DEFE6}" presName="node" presStyleLbl="alignAccFollowNode1" presStyleIdx="5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38B17-5B4E-4A56-9CB7-FFADFD3357DD}" type="pres">
      <dgm:prSet presAssocID="{E31251BC-BFC1-4579-BE31-353820A04C31}" presName="sibTrans" presStyleCnt="0"/>
      <dgm:spPr/>
    </dgm:pt>
    <dgm:pt modelId="{DC6FE35F-1193-45EB-B455-901CA6AB7B78}" type="pres">
      <dgm:prSet presAssocID="{747C22A0-BB39-46DC-A76F-AD58B48D217C}" presName="node" presStyleLbl="alignAccFollowNode1" presStyleIdx="6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FF238-E8A6-44A5-A12A-BFAA65AB73D9}" type="pres">
      <dgm:prSet presAssocID="{580FD2D7-96A0-41F9-A65F-DD00F7302A3E}" presName="sibTrans" presStyleCnt="0"/>
      <dgm:spPr/>
    </dgm:pt>
    <dgm:pt modelId="{9C49CF81-430B-46DD-9664-38114E686A04}" type="pres">
      <dgm:prSet presAssocID="{B14B2A05-C29F-4221-965B-776A831F7BBA}" presName="node" presStyleLbl="alignAccFollowNode1" presStyleIdx="7" presStyleCnt="14" custLinFactNeighborX="-431" custLinFactNeighborY="1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9E6B5E-C6BC-449F-B626-79526A372E2D}" type="pres">
      <dgm:prSet presAssocID="{30FD5DA2-0C06-444E-A1E3-3F3F4DE0D451}" presName="vSp" presStyleCnt="0"/>
      <dgm:spPr/>
    </dgm:pt>
    <dgm:pt modelId="{C25FB756-6EF9-414D-A896-B50BB0C15E29}" type="pres">
      <dgm:prSet presAssocID="{5C3729DE-DEED-4215-9C45-543A291CEE22}" presName="horFlow" presStyleCnt="0"/>
      <dgm:spPr/>
    </dgm:pt>
    <dgm:pt modelId="{C4759B27-BB8A-41D0-88A2-1EB245C67C89}" type="pres">
      <dgm:prSet presAssocID="{5C3729DE-DEED-4215-9C45-543A291CEE22}" presName="bigChev" presStyleLbl="node1" presStyleIdx="2" presStyleCnt="4"/>
      <dgm:spPr/>
      <dgm:t>
        <a:bodyPr/>
        <a:lstStyle/>
        <a:p>
          <a:endParaRPr lang="en-US"/>
        </a:p>
      </dgm:t>
    </dgm:pt>
    <dgm:pt modelId="{EA473C54-344A-4EF3-B807-C798A46D537B}" type="pres">
      <dgm:prSet presAssocID="{9DCA6317-3DE4-4430-B2D5-750CA6BF5A51}" presName="parTrans" presStyleCnt="0"/>
      <dgm:spPr/>
    </dgm:pt>
    <dgm:pt modelId="{3A1DF427-B034-4238-9ABD-A5925BF11F24}" type="pres">
      <dgm:prSet presAssocID="{48900C02-B4BA-4514-BE6E-807C6A62D4AB}" presName="node" presStyleLbl="alignAccFollowNode1" presStyleIdx="8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A2CD2-75F8-438C-A286-C3AE6F65C37B}" type="pres">
      <dgm:prSet presAssocID="{1C2EF86A-6A62-4F09-AFF7-ED6FEED5A1E4}" presName="sibTrans" presStyleCnt="0"/>
      <dgm:spPr/>
    </dgm:pt>
    <dgm:pt modelId="{DAEB66A2-C0EE-4C6A-89A6-FCCEA649ABBF}" type="pres">
      <dgm:prSet presAssocID="{4F64DA01-502F-4FC7-B6EC-029D1E157BAD}" presName="node" presStyleLbl="alignAccFollowNode1" presStyleIdx="9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C3F7E0-C5E9-4D71-910A-299FD35223BB}" type="pres">
      <dgm:prSet presAssocID="{C8274DA8-6025-4C2C-9713-9DCE59424E4C}" presName="sibTrans" presStyleCnt="0"/>
      <dgm:spPr/>
    </dgm:pt>
    <dgm:pt modelId="{126B9CC3-EA05-42F4-83D3-C8F79C670759}" type="pres">
      <dgm:prSet presAssocID="{BFB564AA-8853-462F-9811-2F37784F8581}" presName="node" presStyleLbl="alignAccFollowNode1" presStyleIdx="10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47111A-FE80-4424-85D6-598F1693367C}" type="pres">
      <dgm:prSet presAssocID="{5C3729DE-DEED-4215-9C45-543A291CEE22}" presName="vSp" presStyleCnt="0"/>
      <dgm:spPr/>
    </dgm:pt>
    <dgm:pt modelId="{49A68F0C-D704-440F-9175-AB41424217A1}" type="pres">
      <dgm:prSet presAssocID="{99B2D274-1693-40AC-93A7-5BC23A72BF30}" presName="horFlow" presStyleCnt="0"/>
      <dgm:spPr/>
    </dgm:pt>
    <dgm:pt modelId="{6ACC1B6C-56B5-42DA-9E1E-D51BB4F86568}" type="pres">
      <dgm:prSet presAssocID="{99B2D274-1693-40AC-93A7-5BC23A72BF30}" presName="bigChev" presStyleLbl="node1" presStyleIdx="3" presStyleCnt="4"/>
      <dgm:spPr/>
      <dgm:t>
        <a:bodyPr/>
        <a:lstStyle/>
        <a:p>
          <a:endParaRPr lang="en-US"/>
        </a:p>
      </dgm:t>
    </dgm:pt>
    <dgm:pt modelId="{B8441DC6-09AE-438B-860D-5239401FB707}" type="pres">
      <dgm:prSet presAssocID="{EF187614-190C-494C-ACBE-40FAEA1C8504}" presName="parTrans" presStyleCnt="0"/>
      <dgm:spPr/>
    </dgm:pt>
    <dgm:pt modelId="{38883DBD-AD05-4196-8472-188403F577AA}" type="pres">
      <dgm:prSet presAssocID="{4A32A2F6-0B99-4368-8209-558865724350}" presName="node" presStyleLbl="alignAccFollowNode1" presStyleIdx="11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A131C1-7831-43CC-9799-41E89BE5F904}" type="pres">
      <dgm:prSet presAssocID="{5C244E69-C6D9-4D0F-9AA5-DC6C0D566787}" presName="sibTrans" presStyleCnt="0"/>
      <dgm:spPr/>
    </dgm:pt>
    <dgm:pt modelId="{9324AC22-A581-488B-944F-68263FE76100}" type="pres">
      <dgm:prSet presAssocID="{19D20C14-B726-470A-B262-C00B6A338C27}" presName="node" presStyleLbl="alignAccFollowNode1" presStyleIdx="12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724EE5-2702-4F24-A6F7-5EC0846F1C00}" type="pres">
      <dgm:prSet presAssocID="{8BE7E795-29CC-40EE-9025-2D2577D7E94F}" presName="sibTrans" presStyleCnt="0"/>
      <dgm:spPr/>
    </dgm:pt>
    <dgm:pt modelId="{458C19B1-24E7-4E97-972E-8A96B61938C5}" type="pres">
      <dgm:prSet presAssocID="{4937611F-92F1-4DB7-8B0E-6B997827897E}" presName="node" presStyleLbl="alignAccFollowNode1" presStyleIdx="13" presStyleCnt="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7DCD0C-C4F8-457B-A9A9-FBC0F31C389E}" type="presOf" srcId="{FC8DF0E2-3D54-4D0C-9789-F639B99C2FE5}" destId="{58EB4C5E-9C6F-4D29-AC25-D20A5A7AEBB0}" srcOrd="0" destOrd="0" presId="urn:microsoft.com/office/officeart/2005/8/layout/lProcess3"/>
    <dgm:cxn modelId="{55125000-344A-4CE4-A2CE-BEFD51A5E594}" type="presOf" srcId="{12E0739B-1822-494D-A126-C801056A9A21}" destId="{8FB45AF2-6DFF-42EE-9871-3D7C695CF91C}" srcOrd="0" destOrd="0" presId="urn:microsoft.com/office/officeart/2005/8/layout/lProcess3"/>
    <dgm:cxn modelId="{2D05BE42-693E-4D93-A450-5456D432E4CF}" type="presOf" srcId="{4937611F-92F1-4DB7-8B0E-6B997827897E}" destId="{458C19B1-24E7-4E97-972E-8A96B61938C5}" srcOrd="0" destOrd="0" presId="urn:microsoft.com/office/officeart/2005/8/layout/lProcess3"/>
    <dgm:cxn modelId="{1D54487A-9467-47B6-A2FA-83A3784B4A52}" type="presOf" srcId="{99B2D274-1693-40AC-93A7-5BC23A72BF30}" destId="{6ACC1B6C-56B5-42DA-9E1E-D51BB4F86568}" srcOrd="0" destOrd="0" presId="urn:microsoft.com/office/officeart/2005/8/layout/lProcess3"/>
    <dgm:cxn modelId="{077BF73C-C2B4-460D-A9BC-C6E63FD21E34}" type="presOf" srcId="{F8F6ADDB-9274-4105-A747-A0E687D6A1E7}" destId="{D94FC3DE-7146-4BB7-90EA-D43FEB67773E}" srcOrd="0" destOrd="0" presId="urn:microsoft.com/office/officeart/2005/8/layout/lProcess3"/>
    <dgm:cxn modelId="{FCD3A94E-8429-4DEC-9695-0DE8175A9866}" srcId="{E8ACF526-EB7E-4A8A-8351-0FFFD88CE226}" destId="{F8F6ADDB-9274-4105-A747-A0E687D6A1E7}" srcOrd="1" destOrd="0" parTransId="{C0E77C91-E65A-4942-8CB6-41B509E7CB4B}" sibTransId="{F8A5654B-8361-41E5-9823-4667AC4567C5}"/>
    <dgm:cxn modelId="{B77C29B3-C8E7-4B1A-9B25-82A453535162}" type="presOf" srcId="{E603E10D-20D4-4868-816A-15C3E4884AD9}" destId="{B83B9006-7D33-4277-B4C6-F43281CF3C66}" srcOrd="0" destOrd="0" presId="urn:microsoft.com/office/officeart/2005/8/layout/lProcess3"/>
    <dgm:cxn modelId="{92E58D41-010B-46D9-94F8-01F53C304AFB}" type="presOf" srcId="{BFB564AA-8853-462F-9811-2F37784F8581}" destId="{126B9CC3-EA05-42F4-83D3-C8F79C670759}" srcOrd="0" destOrd="0" presId="urn:microsoft.com/office/officeart/2005/8/layout/lProcess3"/>
    <dgm:cxn modelId="{08ECF363-A237-4A93-B5A1-72C1A6094032}" type="presOf" srcId="{4A32A2F6-0B99-4368-8209-558865724350}" destId="{38883DBD-AD05-4196-8472-188403F577AA}" srcOrd="0" destOrd="0" presId="urn:microsoft.com/office/officeart/2005/8/layout/lProcess3"/>
    <dgm:cxn modelId="{76231033-938D-4145-8B9A-C81D2785C0E4}" type="presOf" srcId="{747C22A0-BB39-46DC-A76F-AD58B48D217C}" destId="{DC6FE35F-1193-45EB-B455-901CA6AB7B78}" srcOrd="0" destOrd="0" presId="urn:microsoft.com/office/officeart/2005/8/layout/lProcess3"/>
    <dgm:cxn modelId="{F84974F8-53FB-45FA-94CD-5325480E4B31}" type="presOf" srcId="{34653063-9F21-40A7-8BBE-4191175DEFE6}" destId="{7734A4FF-60DD-415A-8B0D-6B9588C419AA}" srcOrd="0" destOrd="0" presId="urn:microsoft.com/office/officeart/2005/8/layout/lProcess3"/>
    <dgm:cxn modelId="{39B6571F-5600-4F89-9759-824D08F13D12}" srcId="{E603E10D-20D4-4868-816A-15C3E4884AD9}" destId="{5C3729DE-DEED-4215-9C45-543A291CEE22}" srcOrd="2" destOrd="0" parTransId="{57A46B74-40A4-49A1-A33B-5F5A4E7D2FCE}" sibTransId="{8EE8B694-5CB5-496A-9A15-726A0D508B99}"/>
    <dgm:cxn modelId="{6BC2A6CB-1DE5-4162-9656-731EF35955EE}" srcId="{E603E10D-20D4-4868-816A-15C3E4884AD9}" destId="{99B2D274-1693-40AC-93A7-5BC23A72BF30}" srcOrd="3" destOrd="0" parTransId="{540895DC-8377-41F4-8F1D-77E26387D722}" sibTransId="{3B877804-7481-4AF4-A3BB-4C06540BADA3}"/>
    <dgm:cxn modelId="{2065E8DF-0552-4896-848C-29F231FE8B57}" type="presOf" srcId="{19D20C14-B726-470A-B262-C00B6A338C27}" destId="{9324AC22-A581-488B-944F-68263FE76100}" srcOrd="0" destOrd="0" presId="urn:microsoft.com/office/officeart/2005/8/layout/lProcess3"/>
    <dgm:cxn modelId="{9EB0CA41-C13A-4662-8B4D-A5277FE8BCAF}" type="presOf" srcId="{48900C02-B4BA-4514-BE6E-807C6A62D4AB}" destId="{3A1DF427-B034-4238-9ABD-A5925BF11F24}" srcOrd="0" destOrd="0" presId="urn:microsoft.com/office/officeart/2005/8/layout/lProcess3"/>
    <dgm:cxn modelId="{BC109C0B-3918-4795-9334-6C4F14F5E9C0}" srcId="{99B2D274-1693-40AC-93A7-5BC23A72BF30}" destId="{4A32A2F6-0B99-4368-8209-558865724350}" srcOrd="0" destOrd="0" parTransId="{EF187614-190C-494C-ACBE-40FAEA1C8504}" sibTransId="{5C244E69-C6D9-4D0F-9AA5-DC6C0D566787}"/>
    <dgm:cxn modelId="{445C980A-5486-4581-A9C7-42472CE97A36}" type="presOf" srcId="{5C3729DE-DEED-4215-9C45-543A291CEE22}" destId="{C4759B27-BB8A-41D0-88A2-1EB245C67C89}" srcOrd="0" destOrd="0" presId="urn:microsoft.com/office/officeart/2005/8/layout/lProcess3"/>
    <dgm:cxn modelId="{2418503F-9443-437C-A8A9-04D95AABEDFB}" srcId="{30FD5DA2-0C06-444E-A1E3-3F3F4DE0D451}" destId="{B14B2A05-C29F-4221-965B-776A831F7BBA}" srcOrd="3" destOrd="0" parTransId="{FA2559CF-1A03-4D1A-A17C-CDCEA48A8604}" sibTransId="{5A6B2343-A490-4E8B-8924-51674B4FD47B}"/>
    <dgm:cxn modelId="{15A95237-3ED0-4DB3-83D8-44E9859804D3}" srcId="{99B2D274-1693-40AC-93A7-5BC23A72BF30}" destId="{19D20C14-B726-470A-B262-C00B6A338C27}" srcOrd="1" destOrd="0" parTransId="{93B1FAF4-1A24-47E5-910D-A6121DE9CDE5}" sibTransId="{8BE7E795-29CC-40EE-9025-2D2577D7E94F}"/>
    <dgm:cxn modelId="{87B9AD14-FF71-4932-8C73-7D9C1A0B1ADF}" srcId="{E8ACF526-EB7E-4A8A-8351-0FFFD88CE226}" destId="{12E0739B-1822-494D-A126-C801056A9A21}" srcOrd="3" destOrd="0" parTransId="{A5D6B4AA-6555-4B53-A58B-A478D57ABA48}" sibTransId="{C2D81EC2-91F4-4505-BB92-3A27E4D8A8B5}"/>
    <dgm:cxn modelId="{CC35CB1F-12B1-4D3C-8C9C-4BDCD6CB1767}" srcId="{E8ACF526-EB7E-4A8A-8351-0FFFD88CE226}" destId="{B55B7E86-4FBC-4D28-97D1-384345EEF4B7}" srcOrd="2" destOrd="0" parTransId="{F4C49A89-2A7A-466B-BF4F-D655FC2EDE94}" sibTransId="{BF9A4975-D3F7-42F0-A991-3CF450DAD3A7}"/>
    <dgm:cxn modelId="{85C7D682-C179-47FE-86FD-97D8F8976F8E}" type="presOf" srcId="{30FD5DA2-0C06-444E-A1E3-3F3F4DE0D451}" destId="{22E947B7-C2E5-47E0-9DA5-48AAA0185877}" srcOrd="0" destOrd="0" presId="urn:microsoft.com/office/officeart/2005/8/layout/lProcess3"/>
    <dgm:cxn modelId="{F2C320BF-5896-485E-B80D-CA2A4FD53409}" type="presOf" srcId="{B14B2A05-C29F-4221-965B-776A831F7BBA}" destId="{9C49CF81-430B-46DD-9664-38114E686A04}" srcOrd="0" destOrd="0" presId="urn:microsoft.com/office/officeart/2005/8/layout/lProcess3"/>
    <dgm:cxn modelId="{6D05B87B-7A14-4B86-887A-D514A9C092FE}" srcId="{30FD5DA2-0C06-444E-A1E3-3F3F4DE0D451}" destId="{34653063-9F21-40A7-8BBE-4191175DEFE6}" srcOrd="1" destOrd="0" parTransId="{C127C019-14BA-453F-A824-4BB155608A53}" sibTransId="{E31251BC-BFC1-4579-BE31-353820A04C31}"/>
    <dgm:cxn modelId="{20EEDAF6-A9D1-44D0-BAE2-8DC8FB9C3FC3}" srcId="{5C3729DE-DEED-4215-9C45-543A291CEE22}" destId="{48900C02-B4BA-4514-BE6E-807C6A62D4AB}" srcOrd="0" destOrd="0" parTransId="{9DCA6317-3DE4-4430-B2D5-750CA6BF5A51}" sibTransId="{1C2EF86A-6A62-4F09-AFF7-ED6FEED5A1E4}"/>
    <dgm:cxn modelId="{6681021E-4BB5-4E41-923E-E99F534533FA}" type="presOf" srcId="{23A5DF00-CBED-48EF-98A3-E4C85033A5F2}" destId="{388408AD-90EA-4628-9B3E-AB4D993C029A}" srcOrd="0" destOrd="0" presId="urn:microsoft.com/office/officeart/2005/8/layout/lProcess3"/>
    <dgm:cxn modelId="{0730BD92-9757-4046-B76E-7457EEA4A8BA}" srcId="{E8ACF526-EB7E-4A8A-8351-0FFFD88CE226}" destId="{FC8DF0E2-3D54-4D0C-9789-F639B99C2FE5}" srcOrd="0" destOrd="0" parTransId="{67E73A30-C114-4F48-9E07-F9E66254D956}" sibTransId="{89E5496A-0167-4F75-9A54-705E19809CB2}"/>
    <dgm:cxn modelId="{F75FF920-F7FA-44A1-B28B-109BEDDAE0FB}" type="presOf" srcId="{E8ACF526-EB7E-4A8A-8351-0FFFD88CE226}" destId="{17936076-F3CC-4B98-861F-2808432889CD}" srcOrd="0" destOrd="0" presId="urn:microsoft.com/office/officeart/2005/8/layout/lProcess3"/>
    <dgm:cxn modelId="{BC638D01-B793-4156-836B-D37470F0A446}" type="presOf" srcId="{B55B7E86-4FBC-4D28-97D1-384345EEF4B7}" destId="{0FBC9A17-0751-47D8-A52B-242E58DC0952}" srcOrd="0" destOrd="0" presId="urn:microsoft.com/office/officeart/2005/8/layout/lProcess3"/>
    <dgm:cxn modelId="{65238BB4-8810-4616-9ED7-572D8E99B593}" srcId="{5C3729DE-DEED-4215-9C45-543A291CEE22}" destId="{BFB564AA-8853-462F-9811-2F37784F8581}" srcOrd="2" destOrd="0" parTransId="{97E842DE-6878-43BB-8610-DD6D5F342D9B}" sibTransId="{41BA9F8E-9A02-4F3D-A651-FF3D76F36CC5}"/>
    <dgm:cxn modelId="{663A82AE-AFD7-405D-827D-BC48BF67FF49}" srcId="{99B2D274-1693-40AC-93A7-5BC23A72BF30}" destId="{4937611F-92F1-4DB7-8B0E-6B997827897E}" srcOrd="2" destOrd="0" parTransId="{51B404FE-E32E-4483-8662-44049455685D}" sibTransId="{1B1A4D6D-03FF-4893-A824-2F08444C2040}"/>
    <dgm:cxn modelId="{47A8FFC8-2C19-40BC-8321-CF642A894081}" srcId="{E603E10D-20D4-4868-816A-15C3E4884AD9}" destId="{E8ACF526-EB7E-4A8A-8351-0FFFD88CE226}" srcOrd="0" destOrd="0" parTransId="{5F914DA4-B4F4-41FA-AE65-097FD57C364D}" sibTransId="{50F6B1E7-2437-4A95-9259-4AE54B204CB6}"/>
    <dgm:cxn modelId="{9B491311-0E01-437D-B0AB-B0BFBAD391C2}" srcId="{5C3729DE-DEED-4215-9C45-543A291CEE22}" destId="{4F64DA01-502F-4FC7-B6EC-029D1E157BAD}" srcOrd="1" destOrd="0" parTransId="{8EA12E33-5A72-4FEC-AF8F-775351D38A5B}" sibTransId="{C8274DA8-6025-4C2C-9713-9DCE59424E4C}"/>
    <dgm:cxn modelId="{18002FA7-9624-44A3-8F63-35E2EA1AA905}" srcId="{30FD5DA2-0C06-444E-A1E3-3F3F4DE0D451}" destId="{747C22A0-BB39-46DC-A76F-AD58B48D217C}" srcOrd="2" destOrd="0" parTransId="{3FBBB952-9E54-4A7E-90FD-9C038C16955B}" sibTransId="{580FD2D7-96A0-41F9-A65F-DD00F7302A3E}"/>
    <dgm:cxn modelId="{A32CD6A0-95CD-4D8C-B856-49C283D0449A}" type="presOf" srcId="{4F64DA01-502F-4FC7-B6EC-029D1E157BAD}" destId="{DAEB66A2-C0EE-4C6A-89A6-FCCEA649ABBF}" srcOrd="0" destOrd="0" presId="urn:microsoft.com/office/officeart/2005/8/layout/lProcess3"/>
    <dgm:cxn modelId="{18C545F0-4F01-4DBA-962B-5B049A581916}" srcId="{E603E10D-20D4-4868-816A-15C3E4884AD9}" destId="{30FD5DA2-0C06-444E-A1E3-3F3F4DE0D451}" srcOrd="1" destOrd="0" parTransId="{E4689517-81DD-45C8-B8ED-043E7E84DFCE}" sibTransId="{0A743230-561E-44AB-83D2-E4D1D68BB576}"/>
    <dgm:cxn modelId="{E8B0078B-AE02-4266-AF12-1FE5D4BEB506}" srcId="{30FD5DA2-0C06-444E-A1E3-3F3F4DE0D451}" destId="{23A5DF00-CBED-48EF-98A3-E4C85033A5F2}" srcOrd="0" destOrd="0" parTransId="{F3F1AA5F-FB64-45E4-BF08-A43D9492204F}" sibTransId="{55A32C7B-9F0E-4898-9F9F-87C5DA04DE01}"/>
    <dgm:cxn modelId="{38844E8F-F563-4529-B22F-B15FE51A4B69}" type="presParOf" srcId="{B83B9006-7D33-4277-B4C6-F43281CF3C66}" destId="{9CCFECF2-A468-47AB-875D-978BB59B1EEC}" srcOrd="0" destOrd="0" presId="urn:microsoft.com/office/officeart/2005/8/layout/lProcess3"/>
    <dgm:cxn modelId="{D4999673-330B-435C-8987-76B20A35EED2}" type="presParOf" srcId="{9CCFECF2-A468-47AB-875D-978BB59B1EEC}" destId="{17936076-F3CC-4B98-861F-2808432889CD}" srcOrd="0" destOrd="0" presId="urn:microsoft.com/office/officeart/2005/8/layout/lProcess3"/>
    <dgm:cxn modelId="{2E8D5851-8BF5-4781-9ACA-B5CE2BD782EB}" type="presParOf" srcId="{9CCFECF2-A468-47AB-875D-978BB59B1EEC}" destId="{7F9C27C3-38B9-493E-BFE0-BE25758584E3}" srcOrd="1" destOrd="0" presId="urn:microsoft.com/office/officeart/2005/8/layout/lProcess3"/>
    <dgm:cxn modelId="{66515B34-1A37-4B81-8317-019EDF6CAEF9}" type="presParOf" srcId="{9CCFECF2-A468-47AB-875D-978BB59B1EEC}" destId="{58EB4C5E-9C6F-4D29-AC25-D20A5A7AEBB0}" srcOrd="2" destOrd="0" presId="urn:microsoft.com/office/officeart/2005/8/layout/lProcess3"/>
    <dgm:cxn modelId="{A7CEECEE-54AD-4030-AE42-29AD813E0E25}" type="presParOf" srcId="{9CCFECF2-A468-47AB-875D-978BB59B1EEC}" destId="{5BEE3B27-94E8-4279-819B-2273117DB499}" srcOrd="3" destOrd="0" presId="urn:microsoft.com/office/officeart/2005/8/layout/lProcess3"/>
    <dgm:cxn modelId="{2A72F723-582F-42BB-B2C0-87D4C2821530}" type="presParOf" srcId="{9CCFECF2-A468-47AB-875D-978BB59B1EEC}" destId="{D94FC3DE-7146-4BB7-90EA-D43FEB67773E}" srcOrd="4" destOrd="0" presId="urn:microsoft.com/office/officeart/2005/8/layout/lProcess3"/>
    <dgm:cxn modelId="{448CCB65-6CD9-4AEE-9498-33968514F31D}" type="presParOf" srcId="{9CCFECF2-A468-47AB-875D-978BB59B1EEC}" destId="{FBEE3F65-6925-4F36-9425-CF99F55A06C8}" srcOrd="5" destOrd="0" presId="urn:microsoft.com/office/officeart/2005/8/layout/lProcess3"/>
    <dgm:cxn modelId="{6051C72A-F585-4908-B051-8AE716B7760D}" type="presParOf" srcId="{9CCFECF2-A468-47AB-875D-978BB59B1EEC}" destId="{0FBC9A17-0751-47D8-A52B-242E58DC0952}" srcOrd="6" destOrd="0" presId="urn:microsoft.com/office/officeart/2005/8/layout/lProcess3"/>
    <dgm:cxn modelId="{F1041E66-C44A-42A2-90DD-410A33B2307F}" type="presParOf" srcId="{9CCFECF2-A468-47AB-875D-978BB59B1EEC}" destId="{98C5C5A0-6675-4CFE-A2CF-2E697AADB80C}" srcOrd="7" destOrd="0" presId="urn:microsoft.com/office/officeart/2005/8/layout/lProcess3"/>
    <dgm:cxn modelId="{A52E4CDE-20AF-4E9A-A986-EFB0C948ECAA}" type="presParOf" srcId="{9CCFECF2-A468-47AB-875D-978BB59B1EEC}" destId="{8FB45AF2-6DFF-42EE-9871-3D7C695CF91C}" srcOrd="8" destOrd="0" presId="urn:microsoft.com/office/officeart/2005/8/layout/lProcess3"/>
    <dgm:cxn modelId="{72EA0F37-2877-4E94-88F1-E974D8F5EEE6}" type="presParOf" srcId="{B83B9006-7D33-4277-B4C6-F43281CF3C66}" destId="{96985F30-2A17-420B-8045-91C76D353DA6}" srcOrd="1" destOrd="0" presId="urn:microsoft.com/office/officeart/2005/8/layout/lProcess3"/>
    <dgm:cxn modelId="{A88BBF60-B772-43BC-AB23-B399E88A5FA5}" type="presParOf" srcId="{B83B9006-7D33-4277-B4C6-F43281CF3C66}" destId="{0248101C-5BB2-4199-B69B-CF545015797E}" srcOrd="2" destOrd="0" presId="urn:microsoft.com/office/officeart/2005/8/layout/lProcess3"/>
    <dgm:cxn modelId="{C78A2B41-3FAC-42D5-9C03-F26555095142}" type="presParOf" srcId="{0248101C-5BB2-4199-B69B-CF545015797E}" destId="{22E947B7-C2E5-47E0-9DA5-48AAA0185877}" srcOrd="0" destOrd="0" presId="urn:microsoft.com/office/officeart/2005/8/layout/lProcess3"/>
    <dgm:cxn modelId="{6ADD5FBB-C812-4EA7-AD54-C58830B674A3}" type="presParOf" srcId="{0248101C-5BB2-4199-B69B-CF545015797E}" destId="{F6AB869F-F138-441B-9E42-B0EC1DFEE6A9}" srcOrd="1" destOrd="0" presId="urn:microsoft.com/office/officeart/2005/8/layout/lProcess3"/>
    <dgm:cxn modelId="{80548956-1C8A-4C0D-B67D-69622FDDC308}" type="presParOf" srcId="{0248101C-5BB2-4199-B69B-CF545015797E}" destId="{388408AD-90EA-4628-9B3E-AB4D993C029A}" srcOrd="2" destOrd="0" presId="urn:microsoft.com/office/officeart/2005/8/layout/lProcess3"/>
    <dgm:cxn modelId="{B44C48BD-CA3B-459C-9518-EE73FAF2A38F}" type="presParOf" srcId="{0248101C-5BB2-4199-B69B-CF545015797E}" destId="{4EE2FAEA-C593-42F3-BF0E-6F7CDD854AAA}" srcOrd="3" destOrd="0" presId="urn:microsoft.com/office/officeart/2005/8/layout/lProcess3"/>
    <dgm:cxn modelId="{B52EA5C7-275B-43A0-BBE8-E2D0AF872FFF}" type="presParOf" srcId="{0248101C-5BB2-4199-B69B-CF545015797E}" destId="{7734A4FF-60DD-415A-8B0D-6B9588C419AA}" srcOrd="4" destOrd="0" presId="urn:microsoft.com/office/officeart/2005/8/layout/lProcess3"/>
    <dgm:cxn modelId="{033E6BA3-858A-4237-AE23-8FA26AB43581}" type="presParOf" srcId="{0248101C-5BB2-4199-B69B-CF545015797E}" destId="{5CA38B17-5B4E-4A56-9CB7-FFADFD3357DD}" srcOrd="5" destOrd="0" presId="urn:microsoft.com/office/officeart/2005/8/layout/lProcess3"/>
    <dgm:cxn modelId="{5090B78C-3D4B-4A64-9E98-90D9FB7E3507}" type="presParOf" srcId="{0248101C-5BB2-4199-B69B-CF545015797E}" destId="{DC6FE35F-1193-45EB-B455-901CA6AB7B78}" srcOrd="6" destOrd="0" presId="urn:microsoft.com/office/officeart/2005/8/layout/lProcess3"/>
    <dgm:cxn modelId="{EBE2D866-8A6D-477B-833F-F07ED4D83FE0}" type="presParOf" srcId="{0248101C-5BB2-4199-B69B-CF545015797E}" destId="{B21FF238-E8A6-44A5-A12A-BFAA65AB73D9}" srcOrd="7" destOrd="0" presId="urn:microsoft.com/office/officeart/2005/8/layout/lProcess3"/>
    <dgm:cxn modelId="{460C697E-5C5F-418C-9210-C7087F23EEB5}" type="presParOf" srcId="{0248101C-5BB2-4199-B69B-CF545015797E}" destId="{9C49CF81-430B-46DD-9664-38114E686A04}" srcOrd="8" destOrd="0" presId="urn:microsoft.com/office/officeart/2005/8/layout/lProcess3"/>
    <dgm:cxn modelId="{F2C956A1-2B92-468E-9AFA-48451A3C6A2F}" type="presParOf" srcId="{B83B9006-7D33-4277-B4C6-F43281CF3C66}" destId="{F69E6B5E-C6BC-449F-B626-79526A372E2D}" srcOrd="3" destOrd="0" presId="urn:microsoft.com/office/officeart/2005/8/layout/lProcess3"/>
    <dgm:cxn modelId="{2B5E25D5-2607-4ECE-AA2E-9F1CE1932C5A}" type="presParOf" srcId="{B83B9006-7D33-4277-B4C6-F43281CF3C66}" destId="{C25FB756-6EF9-414D-A896-B50BB0C15E29}" srcOrd="4" destOrd="0" presId="urn:microsoft.com/office/officeart/2005/8/layout/lProcess3"/>
    <dgm:cxn modelId="{9A01F0BF-8C71-4089-B647-095A500BBDA3}" type="presParOf" srcId="{C25FB756-6EF9-414D-A896-B50BB0C15E29}" destId="{C4759B27-BB8A-41D0-88A2-1EB245C67C89}" srcOrd="0" destOrd="0" presId="urn:microsoft.com/office/officeart/2005/8/layout/lProcess3"/>
    <dgm:cxn modelId="{99977C36-D4FD-4DE9-9022-E593AF6819F3}" type="presParOf" srcId="{C25FB756-6EF9-414D-A896-B50BB0C15E29}" destId="{EA473C54-344A-4EF3-B807-C798A46D537B}" srcOrd="1" destOrd="0" presId="urn:microsoft.com/office/officeart/2005/8/layout/lProcess3"/>
    <dgm:cxn modelId="{66BDB5FE-3EA2-4716-B62A-9014CE98D650}" type="presParOf" srcId="{C25FB756-6EF9-414D-A896-B50BB0C15E29}" destId="{3A1DF427-B034-4238-9ABD-A5925BF11F24}" srcOrd="2" destOrd="0" presId="urn:microsoft.com/office/officeart/2005/8/layout/lProcess3"/>
    <dgm:cxn modelId="{36E5A045-B699-45A1-9D38-1BFE440CD7B7}" type="presParOf" srcId="{C25FB756-6EF9-414D-A896-B50BB0C15E29}" destId="{A33A2CD2-75F8-438C-A286-C3AE6F65C37B}" srcOrd="3" destOrd="0" presId="urn:microsoft.com/office/officeart/2005/8/layout/lProcess3"/>
    <dgm:cxn modelId="{F8C35AAC-46F8-478C-ABB6-71C246567C2F}" type="presParOf" srcId="{C25FB756-6EF9-414D-A896-B50BB0C15E29}" destId="{DAEB66A2-C0EE-4C6A-89A6-FCCEA649ABBF}" srcOrd="4" destOrd="0" presId="urn:microsoft.com/office/officeart/2005/8/layout/lProcess3"/>
    <dgm:cxn modelId="{D72CED27-B5A7-4D0D-A27B-901D15C39786}" type="presParOf" srcId="{C25FB756-6EF9-414D-A896-B50BB0C15E29}" destId="{A8C3F7E0-C5E9-4D71-910A-299FD35223BB}" srcOrd="5" destOrd="0" presId="urn:microsoft.com/office/officeart/2005/8/layout/lProcess3"/>
    <dgm:cxn modelId="{CDE52141-7839-4353-9E43-BFFE88C9EF5B}" type="presParOf" srcId="{C25FB756-6EF9-414D-A896-B50BB0C15E29}" destId="{126B9CC3-EA05-42F4-83D3-C8F79C670759}" srcOrd="6" destOrd="0" presId="urn:microsoft.com/office/officeart/2005/8/layout/lProcess3"/>
    <dgm:cxn modelId="{109132E0-C025-49DA-9448-B941E02D1D02}" type="presParOf" srcId="{B83B9006-7D33-4277-B4C6-F43281CF3C66}" destId="{5A47111A-FE80-4424-85D6-598F1693367C}" srcOrd="5" destOrd="0" presId="urn:microsoft.com/office/officeart/2005/8/layout/lProcess3"/>
    <dgm:cxn modelId="{A5491962-0D6F-4ED6-B31B-40BA1F08B78B}" type="presParOf" srcId="{B83B9006-7D33-4277-B4C6-F43281CF3C66}" destId="{49A68F0C-D704-440F-9175-AB41424217A1}" srcOrd="6" destOrd="0" presId="urn:microsoft.com/office/officeart/2005/8/layout/lProcess3"/>
    <dgm:cxn modelId="{8C1CBC93-E0A7-4C83-BA99-3E0906352933}" type="presParOf" srcId="{49A68F0C-D704-440F-9175-AB41424217A1}" destId="{6ACC1B6C-56B5-42DA-9E1E-D51BB4F86568}" srcOrd="0" destOrd="0" presId="urn:microsoft.com/office/officeart/2005/8/layout/lProcess3"/>
    <dgm:cxn modelId="{3A24272D-F9B9-419F-A0E1-3BA3760F7688}" type="presParOf" srcId="{49A68F0C-D704-440F-9175-AB41424217A1}" destId="{B8441DC6-09AE-438B-860D-5239401FB707}" srcOrd="1" destOrd="0" presId="urn:microsoft.com/office/officeart/2005/8/layout/lProcess3"/>
    <dgm:cxn modelId="{3E73A3B6-8440-43D1-AA9C-F1CDB1345BA0}" type="presParOf" srcId="{49A68F0C-D704-440F-9175-AB41424217A1}" destId="{38883DBD-AD05-4196-8472-188403F577AA}" srcOrd="2" destOrd="0" presId="urn:microsoft.com/office/officeart/2005/8/layout/lProcess3"/>
    <dgm:cxn modelId="{1D6937E9-7758-4BB0-8DEE-5F63D6C05044}" type="presParOf" srcId="{49A68F0C-D704-440F-9175-AB41424217A1}" destId="{F2A131C1-7831-43CC-9799-41E89BE5F904}" srcOrd="3" destOrd="0" presId="urn:microsoft.com/office/officeart/2005/8/layout/lProcess3"/>
    <dgm:cxn modelId="{016ECC43-1B27-43DA-B1E6-3215D82B508F}" type="presParOf" srcId="{49A68F0C-D704-440F-9175-AB41424217A1}" destId="{9324AC22-A581-488B-944F-68263FE76100}" srcOrd="4" destOrd="0" presId="urn:microsoft.com/office/officeart/2005/8/layout/lProcess3"/>
    <dgm:cxn modelId="{E030C621-B109-4BD2-BFA2-81D382989AD8}" type="presParOf" srcId="{49A68F0C-D704-440F-9175-AB41424217A1}" destId="{44724EE5-2702-4F24-A6F7-5EC0846F1C00}" srcOrd="5" destOrd="0" presId="urn:microsoft.com/office/officeart/2005/8/layout/lProcess3"/>
    <dgm:cxn modelId="{30357FC1-7E3A-4A1F-8DE6-4211386D6CA8}" type="presParOf" srcId="{49A68F0C-D704-440F-9175-AB41424217A1}" destId="{458C19B1-24E7-4E97-972E-8A96B61938C5}" srcOrd="6" destOrd="0" presId="urn:microsoft.com/office/officeart/2005/8/layout/lProcess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3E10D-20D4-4868-816A-15C3E4884AD9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8ACF526-EB7E-4A8A-8351-0FFFD88CE226}">
      <dgm:prSet phldrT="[Text]"/>
      <dgm:spPr/>
      <dgm:t>
        <a:bodyPr/>
        <a:lstStyle/>
        <a:p>
          <a:r>
            <a:rPr lang="ar-SA" b="1" dirty="0" smtClean="0"/>
            <a:t>قطاع البنية التحتية</a:t>
          </a:r>
          <a:endParaRPr lang="en-US" b="1" dirty="0"/>
        </a:p>
      </dgm:t>
    </dgm:pt>
    <dgm:pt modelId="{5F914DA4-B4F4-41FA-AE65-097FD57C364D}" type="parTrans" cxnId="{47A8FFC8-2C19-40BC-8321-CF642A894081}">
      <dgm:prSet/>
      <dgm:spPr/>
      <dgm:t>
        <a:bodyPr/>
        <a:lstStyle/>
        <a:p>
          <a:endParaRPr lang="en-US"/>
        </a:p>
      </dgm:t>
    </dgm:pt>
    <dgm:pt modelId="{50F6B1E7-2437-4A95-9259-4AE54B204CB6}" type="sibTrans" cxnId="{47A8FFC8-2C19-40BC-8321-CF642A894081}">
      <dgm:prSet/>
      <dgm:spPr/>
      <dgm:t>
        <a:bodyPr/>
        <a:lstStyle/>
        <a:p>
          <a:endParaRPr lang="en-US"/>
        </a:p>
      </dgm:t>
    </dgm:pt>
    <dgm:pt modelId="{FC8DF0E2-3D54-4D0C-9789-F639B99C2FE5}">
      <dgm:prSet phldrT="[Text]"/>
      <dgm:spPr/>
      <dgm:t>
        <a:bodyPr/>
        <a:lstStyle/>
        <a:p>
          <a:r>
            <a:rPr lang="ar-SA" dirty="0" smtClean="0"/>
            <a:t>عدم وجود شبكة مياه في العطارة</a:t>
          </a:r>
          <a:endParaRPr lang="en-US" dirty="0"/>
        </a:p>
      </dgm:t>
    </dgm:pt>
    <dgm:pt modelId="{67E73A30-C114-4F48-9E07-F9E66254D956}" type="parTrans" cxnId="{0730BD92-9757-4046-B76E-7457EEA4A8BA}">
      <dgm:prSet/>
      <dgm:spPr/>
      <dgm:t>
        <a:bodyPr/>
        <a:lstStyle/>
        <a:p>
          <a:endParaRPr lang="en-US"/>
        </a:p>
      </dgm:t>
    </dgm:pt>
    <dgm:pt modelId="{89E5496A-0167-4F75-9A54-705E19809CB2}" type="sibTrans" cxnId="{0730BD92-9757-4046-B76E-7457EEA4A8BA}">
      <dgm:prSet/>
      <dgm:spPr/>
      <dgm:t>
        <a:bodyPr/>
        <a:lstStyle/>
        <a:p>
          <a:endParaRPr lang="en-US"/>
        </a:p>
      </dgm:t>
    </dgm:pt>
    <dgm:pt modelId="{F8F6ADDB-9274-4105-A747-A0E687D6A1E7}">
      <dgm:prSet phldrT="[Text]"/>
      <dgm:spPr/>
      <dgm:t>
        <a:bodyPr/>
        <a:lstStyle/>
        <a:p>
          <a:r>
            <a:rPr lang="ar-SA" dirty="0" smtClean="0"/>
            <a:t>ضعف التيار الكهربائي على أطراف القرى</a:t>
          </a:r>
          <a:endParaRPr lang="en-US" dirty="0"/>
        </a:p>
      </dgm:t>
    </dgm:pt>
    <dgm:pt modelId="{C0E77C91-E65A-4942-8CB6-41B509E7CB4B}" type="parTrans" cxnId="{FCD3A94E-8429-4DEC-9695-0DE8175A9866}">
      <dgm:prSet/>
      <dgm:spPr/>
      <dgm:t>
        <a:bodyPr/>
        <a:lstStyle/>
        <a:p>
          <a:endParaRPr lang="en-US"/>
        </a:p>
      </dgm:t>
    </dgm:pt>
    <dgm:pt modelId="{F8A5654B-8361-41E5-9823-4667AC4567C5}" type="sibTrans" cxnId="{FCD3A94E-8429-4DEC-9695-0DE8175A9866}">
      <dgm:prSet/>
      <dgm:spPr/>
      <dgm:t>
        <a:bodyPr/>
        <a:lstStyle/>
        <a:p>
          <a:endParaRPr lang="en-US"/>
        </a:p>
      </dgm:t>
    </dgm:pt>
    <dgm:pt modelId="{30FD5DA2-0C06-444E-A1E3-3F3F4DE0D451}">
      <dgm:prSet phldrT="[Text]"/>
      <dgm:spPr/>
      <dgm:t>
        <a:bodyPr/>
        <a:lstStyle/>
        <a:p>
          <a:r>
            <a:rPr lang="ar-SA" b="1" dirty="0" smtClean="0"/>
            <a:t>قطاع الاقتصاد</a:t>
          </a:r>
          <a:endParaRPr lang="en-US" b="1" dirty="0"/>
        </a:p>
      </dgm:t>
    </dgm:pt>
    <dgm:pt modelId="{E4689517-81DD-45C8-B8ED-043E7E84DFCE}" type="parTrans" cxnId="{18C545F0-4F01-4DBA-962B-5B049A581916}">
      <dgm:prSet/>
      <dgm:spPr/>
      <dgm:t>
        <a:bodyPr/>
        <a:lstStyle/>
        <a:p>
          <a:endParaRPr lang="en-US"/>
        </a:p>
      </dgm:t>
    </dgm:pt>
    <dgm:pt modelId="{0A743230-561E-44AB-83D2-E4D1D68BB576}" type="sibTrans" cxnId="{18C545F0-4F01-4DBA-962B-5B049A581916}">
      <dgm:prSet/>
      <dgm:spPr/>
      <dgm:t>
        <a:bodyPr/>
        <a:lstStyle/>
        <a:p>
          <a:endParaRPr lang="en-US"/>
        </a:p>
      </dgm:t>
    </dgm:pt>
    <dgm:pt modelId="{23A5DF00-CBED-48EF-98A3-E4C85033A5F2}">
      <dgm:prSet phldrT="[Text]"/>
      <dgm:spPr/>
      <dgm:t>
        <a:bodyPr/>
        <a:lstStyle/>
        <a:p>
          <a:r>
            <a:rPr lang="ar-SA" dirty="0" smtClean="0"/>
            <a:t>الازدحام المروي على الشارع الرئيسي</a:t>
          </a:r>
          <a:endParaRPr lang="en-US" dirty="0"/>
        </a:p>
      </dgm:t>
    </dgm:pt>
    <dgm:pt modelId="{F3F1AA5F-FB64-45E4-BF08-A43D9492204F}" type="parTrans" cxnId="{E8B0078B-AE02-4266-AF12-1FE5D4BEB506}">
      <dgm:prSet/>
      <dgm:spPr/>
      <dgm:t>
        <a:bodyPr/>
        <a:lstStyle/>
        <a:p>
          <a:endParaRPr lang="en-US"/>
        </a:p>
      </dgm:t>
    </dgm:pt>
    <dgm:pt modelId="{55A32C7B-9F0E-4898-9F9F-87C5DA04DE01}" type="sibTrans" cxnId="{E8B0078B-AE02-4266-AF12-1FE5D4BEB506}">
      <dgm:prSet/>
      <dgm:spPr/>
      <dgm:t>
        <a:bodyPr/>
        <a:lstStyle/>
        <a:p>
          <a:endParaRPr lang="en-US"/>
        </a:p>
      </dgm:t>
    </dgm:pt>
    <dgm:pt modelId="{34653063-9F21-40A7-8BBE-4191175DEFE6}">
      <dgm:prSet phldrT="[Text]"/>
      <dgm:spPr/>
      <dgm:t>
        <a:bodyPr/>
        <a:lstStyle/>
        <a:p>
          <a:r>
            <a:rPr lang="ar-SA" dirty="0" smtClean="0"/>
            <a:t>ضعف الانتاج الزراعي</a:t>
          </a:r>
          <a:endParaRPr lang="en-US" dirty="0"/>
        </a:p>
      </dgm:t>
    </dgm:pt>
    <dgm:pt modelId="{C127C019-14BA-453F-A824-4BB155608A53}" type="parTrans" cxnId="{6D05B87B-7A14-4B86-887A-D514A9C092FE}">
      <dgm:prSet/>
      <dgm:spPr/>
      <dgm:t>
        <a:bodyPr/>
        <a:lstStyle/>
        <a:p>
          <a:endParaRPr lang="en-US"/>
        </a:p>
      </dgm:t>
    </dgm:pt>
    <dgm:pt modelId="{E31251BC-BFC1-4579-BE31-353820A04C31}" type="sibTrans" cxnId="{6D05B87B-7A14-4B86-887A-D514A9C092FE}">
      <dgm:prSet/>
      <dgm:spPr/>
      <dgm:t>
        <a:bodyPr/>
        <a:lstStyle/>
        <a:p>
          <a:endParaRPr lang="en-US"/>
        </a:p>
      </dgm:t>
    </dgm:pt>
    <dgm:pt modelId="{5C3729DE-DEED-4215-9C45-543A291CEE22}">
      <dgm:prSet phldrT="[Text]"/>
      <dgm:spPr/>
      <dgm:t>
        <a:bodyPr/>
        <a:lstStyle/>
        <a:p>
          <a:r>
            <a:rPr lang="ar-SA" b="1" dirty="0" smtClean="0"/>
            <a:t>قطاع المرافق المجتمعية</a:t>
          </a:r>
          <a:endParaRPr lang="en-US" b="1" dirty="0"/>
        </a:p>
      </dgm:t>
    </dgm:pt>
    <dgm:pt modelId="{57A46B74-40A4-49A1-A33B-5F5A4E7D2FCE}" type="parTrans" cxnId="{39B6571F-5600-4F89-9759-824D08F13D12}">
      <dgm:prSet/>
      <dgm:spPr/>
      <dgm:t>
        <a:bodyPr/>
        <a:lstStyle/>
        <a:p>
          <a:endParaRPr lang="en-US"/>
        </a:p>
      </dgm:t>
    </dgm:pt>
    <dgm:pt modelId="{8EE8B694-5CB5-496A-9A15-726A0D508B99}" type="sibTrans" cxnId="{39B6571F-5600-4F89-9759-824D08F13D12}">
      <dgm:prSet/>
      <dgm:spPr/>
      <dgm:t>
        <a:bodyPr/>
        <a:lstStyle/>
        <a:p>
          <a:endParaRPr lang="en-US"/>
        </a:p>
      </dgm:t>
    </dgm:pt>
    <dgm:pt modelId="{48900C02-B4BA-4514-BE6E-807C6A62D4AB}">
      <dgm:prSet phldrT="[Text]"/>
      <dgm:spPr/>
      <dgm:t>
        <a:bodyPr/>
        <a:lstStyle/>
        <a:p>
          <a:r>
            <a:rPr lang="ar-SA" dirty="0" smtClean="0"/>
            <a:t>لا يوجد مشفى</a:t>
          </a:r>
          <a:endParaRPr lang="en-US" dirty="0"/>
        </a:p>
      </dgm:t>
    </dgm:pt>
    <dgm:pt modelId="{9DCA6317-3DE4-4430-B2D5-750CA6BF5A51}" type="parTrans" cxnId="{20EEDAF6-A9D1-44D0-BAE2-8DC8FB9C3FC3}">
      <dgm:prSet/>
      <dgm:spPr/>
      <dgm:t>
        <a:bodyPr/>
        <a:lstStyle/>
        <a:p>
          <a:endParaRPr lang="en-US"/>
        </a:p>
      </dgm:t>
    </dgm:pt>
    <dgm:pt modelId="{1C2EF86A-6A62-4F09-AFF7-ED6FEED5A1E4}" type="sibTrans" cxnId="{20EEDAF6-A9D1-44D0-BAE2-8DC8FB9C3FC3}">
      <dgm:prSet/>
      <dgm:spPr/>
      <dgm:t>
        <a:bodyPr/>
        <a:lstStyle/>
        <a:p>
          <a:endParaRPr lang="en-US"/>
        </a:p>
      </dgm:t>
    </dgm:pt>
    <dgm:pt modelId="{2F37F7F6-B661-4600-B4FD-6B5F70A02842}">
      <dgm:prSet phldrT="[Text]"/>
      <dgm:spPr/>
      <dgm:t>
        <a:bodyPr/>
        <a:lstStyle/>
        <a:p>
          <a:r>
            <a:rPr lang="ar-SA" dirty="0" smtClean="0"/>
            <a:t>مناطق أثرية بحاجة الى ترميم</a:t>
          </a:r>
          <a:endParaRPr lang="en-US" dirty="0"/>
        </a:p>
      </dgm:t>
    </dgm:pt>
    <dgm:pt modelId="{69A794E2-7268-4F05-9B5E-6C829EB84C5E}" type="parTrans" cxnId="{20BFCB82-E841-4BCF-9A38-0F20018A68F1}">
      <dgm:prSet/>
      <dgm:spPr/>
      <dgm:t>
        <a:bodyPr/>
        <a:lstStyle/>
        <a:p>
          <a:endParaRPr lang="en-US"/>
        </a:p>
      </dgm:t>
    </dgm:pt>
    <dgm:pt modelId="{7E4BF020-6309-4574-ADD8-963FF4938B18}" type="sibTrans" cxnId="{20BFCB82-E841-4BCF-9A38-0F20018A68F1}">
      <dgm:prSet/>
      <dgm:spPr/>
      <dgm:t>
        <a:bodyPr/>
        <a:lstStyle/>
        <a:p>
          <a:endParaRPr lang="en-US"/>
        </a:p>
      </dgm:t>
    </dgm:pt>
    <dgm:pt modelId="{4A32A2F6-0B99-4368-8209-558865724350}">
      <dgm:prSet/>
      <dgm:spPr/>
      <dgm:t>
        <a:bodyPr/>
        <a:lstStyle/>
        <a:p>
          <a:r>
            <a:rPr lang="ar-SA" dirty="0" smtClean="0"/>
            <a:t>ازدحام مروري و تلوث</a:t>
          </a:r>
          <a:endParaRPr lang="en-US" dirty="0"/>
        </a:p>
      </dgm:t>
    </dgm:pt>
    <dgm:pt modelId="{EF187614-190C-494C-ACBE-40FAEA1C8504}" type="parTrans" cxnId="{BC109C0B-3918-4795-9334-6C4F14F5E9C0}">
      <dgm:prSet/>
      <dgm:spPr/>
      <dgm:t>
        <a:bodyPr/>
        <a:lstStyle/>
        <a:p>
          <a:endParaRPr lang="en-US"/>
        </a:p>
      </dgm:t>
    </dgm:pt>
    <dgm:pt modelId="{5C244E69-C6D9-4D0F-9AA5-DC6C0D566787}" type="sibTrans" cxnId="{BC109C0B-3918-4795-9334-6C4F14F5E9C0}">
      <dgm:prSet/>
      <dgm:spPr/>
      <dgm:t>
        <a:bodyPr/>
        <a:lstStyle/>
        <a:p>
          <a:endParaRPr lang="en-US"/>
        </a:p>
      </dgm:t>
    </dgm:pt>
    <dgm:pt modelId="{99B2D274-1693-40AC-93A7-5BC23A72BF30}">
      <dgm:prSet/>
      <dgm:spPr/>
      <dgm:t>
        <a:bodyPr/>
        <a:lstStyle/>
        <a:p>
          <a:r>
            <a:rPr lang="ar-SA" b="1" dirty="0" smtClean="0"/>
            <a:t>قطاع البيئة و الموروث الثقافي</a:t>
          </a:r>
          <a:endParaRPr lang="en-US" b="1" dirty="0"/>
        </a:p>
      </dgm:t>
    </dgm:pt>
    <dgm:pt modelId="{540895DC-8377-41F4-8F1D-77E26387D722}" type="parTrans" cxnId="{6BC2A6CB-1DE5-4162-9656-731EF35955EE}">
      <dgm:prSet/>
      <dgm:spPr/>
      <dgm:t>
        <a:bodyPr/>
        <a:lstStyle/>
        <a:p>
          <a:endParaRPr lang="en-US"/>
        </a:p>
      </dgm:t>
    </dgm:pt>
    <dgm:pt modelId="{3B877804-7481-4AF4-A3BB-4C06540BADA3}" type="sibTrans" cxnId="{6BC2A6CB-1DE5-4162-9656-731EF35955EE}">
      <dgm:prSet/>
      <dgm:spPr/>
      <dgm:t>
        <a:bodyPr/>
        <a:lstStyle/>
        <a:p>
          <a:endParaRPr lang="en-US"/>
        </a:p>
      </dgm:t>
    </dgm:pt>
    <dgm:pt modelId="{19D20C14-B726-470A-B262-C00B6A338C27}">
      <dgm:prSet/>
      <dgm:spPr/>
      <dgm:t>
        <a:bodyPr/>
        <a:lstStyle/>
        <a:p>
          <a:r>
            <a:rPr lang="ar-SA" dirty="0" smtClean="0"/>
            <a:t>تلوث ناتج عن المناطق الحيوانية</a:t>
          </a:r>
          <a:endParaRPr lang="en-US" dirty="0"/>
        </a:p>
      </dgm:t>
    </dgm:pt>
    <dgm:pt modelId="{93B1FAF4-1A24-47E5-910D-A6121DE9CDE5}" type="parTrans" cxnId="{15A95237-3ED0-4DB3-83D8-44E9859804D3}">
      <dgm:prSet/>
      <dgm:spPr/>
      <dgm:t>
        <a:bodyPr/>
        <a:lstStyle/>
        <a:p>
          <a:endParaRPr lang="en-US"/>
        </a:p>
      </dgm:t>
    </dgm:pt>
    <dgm:pt modelId="{8BE7E795-29CC-40EE-9025-2D2577D7E94F}" type="sibTrans" cxnId="{15A95237-3ED0-4DB3-83D8-44E9859804D3}">
      <dgm:prSet/>
      <dgm:spPr/>
      <dgm:t>
        <a:bodyPr/>
        <a:lstStyle/>
        <a:p>
          <a:endParaRPr lang="en-US"/>
        </a:p>
      </dgm:t>
    </dgm:pt>
    <dgm:pt modelId="{4F64DA01-502F-4FC7-B6EC-029D1E157BAD}">
      <dgm:prSet/>
      <dgm:spPr/>
      <dgm:t>
        <a:bodyPr/>
        <a:lstStyle/>
        <a:p>
          <a:r>
            <a:rPr lang="ar-SA" dirty="0" smtClean="0"/>
            <a:t>نقص المناطق الترفيهية</a:t>
          </a:r>
          <a:endParaRPr lang="en-US" dirty="0"/>
        </a:p>
      </dgm:t>
    </dgm:pt>
    <dgm:pt modelId="{8EA12E33-5A72-4FEC-AF8F-775351D38A5B}" type="parTrans" cxnId="{9B491311-0E01-437D-B0AB-B0BFBAD391C2}">
      <dgm:prSet/>
      <dgm:spPr/>
      <dgm:t>
        <a:bodyPr/>
        <a:lstStyle/>
        <a:p>
          <a:endParaRPr lang="en-US"/>
        </a:p>
      </dgm:t>
    </dgm:pt>
    <dgm:pt modelId="{C8274DA8-6025-4C2C-9713-9DCE59424E4C}" type="sibTrans" cxnId="{9B491311-0E01-437D-B0AB-B0BFBAD391C2}">
      <dgm:prSet/>
      <dgm:spPr/>
      <dgm:t>
        <a:bodyPr/>
        <a:lstStyle/>
        <a:p>
          <a:endParaRPr lang="en-US"/>
        </a:p>
      </dgm:t>
    </dgm:pt>
    <dgm:pt modelId="{BFB564AA-8853-462F-9811-2F37784F8581}">
      <dgm:prSet/>
      <dgm:spPr/>
      <dgm:t>
        <a:bodyPr/>
        <a:lstStyle/>
        <a:p>
          <a:r>
            <a:rPr lang="ar-SA" dirty="0" smtClean="0"/>
            <a:t>نقص المدارس</a:t>
          </a:r>
          <a:endParaRPr lang="en-US" dirty="0"/>
        </a:p>
      </dgm:t>
    </dgm:pt>
    <dgm:pt modelId="{97E842DE-6878-43BB-8610-DD6D5F342D9B}" type="parTrans" cxnId="{65238BB4-8810-4616-9ED7-572D8E99B593}">
      <dgm:prSet/>
      <dgm:spPr/>
      <dgm:t>
        <a:bodyPr/>
        <a:lstStyle/>
        <a:p>
          <a:endParaRPr lang="en-US"/>
        </a:p>
      </dgm:t>
    </dgm:pt>
    <dgm:pt modelId="{41BA9F8E-9A02-4F3D-A651-FF3D76F36CC5}" type="sibTrans" cxnId="{65238BB4-8810-4616-9ED7-572D8E99B593}">
      <dgm:prSet/>
      <dgm:spPr/>
      <dgm:t>
        <a:bodyPr/>
        <a:lstStyle/>
        <a:p>
          <a:endParaRPr lang="en-US"/>
        </a:p>
      </dgm:t>
    </dgm:pt>
    <dgm:pt modelId="{747C22A0-BB39-46DC-A76F-AD58B48D217C}">
      <dgm:prSet/>
      <dgm:spPr/>
      <dgm:t>
        <a:bodyPr/>
        <a:lstStyle/>
        <a:p>
          <a:r>
            <a:rPr lang="ar-SA" dirty="0" smtClean="0"/>
            <a:t>ضعف القطاع الصناعي</a:t>
          </a:r>
          <a:endParaRPr lang="en-US" dirty="0"/>
        </a:p>
      </dgm:t>
    </dgm:pt>
    <dgm:pt modelId="{3FBBB952-9E54-4A7E-90FD-9C038C16955B}" type="parTrans" cxnId="{18002FA7-9624-44A3-8F63-35E2EA1AA905}">
      <dgm:prSet/>
      <dgm:spPr/>
      <dgm:t>
        <a:bodyPr/>
        <a:lstStyle/>
        <a:p>
          <a:endParaRPr lang="en-US"/>
        </a:p>
      </dgm:t>
    </dgm:pt>
    <dgm:pt modelId="{580FD2D7-96A0-41F9-A65F-DD00F7302A3E}" type="sibTrans" cxnId="{18002FA7-9624-44A3-8F63-35E2EA1AA905}">
      <dgm:prSet/>
      <dgm:spPr/>
      <dgm:t>
        <a:bodyPr/>
        <a:lstStyle/>
        <a:p>
          <a:endParaRPr lang="en-US"/>
        </a:p>
      </dgm:t>
    </dgm:pt>
    <dgm:pt modelId="{B55B7E86-4FBC-4D28-97D1-384345EEF4B7}">
      <dgm:prSet/>
      <dgm:spPr/>
      <dgm:t>
        <a:bodyPr/>
        <a:lstStyle/>
        <a:p>
          <a:r>
            <a:rPr lang="ar-SA" dirty="0" smtClean="0"/>
            <a:t>مداخل القرى بحاجة لتأهيل</a:t>
          </a:r>
          <a:endParaRPr lang="en-US" dirty="0"/>
        </a:p>
      </dgm:t>
    </dgm:pt>
    <dgm:pt modelId="{F4C49A89-2A7A-466B-BF4F-D655FC2EDE94}" type="parTrans" cxnId="{CC35CB1F-12B1-4D3C-8C9C-4BDCD6CB1767}">
      <dgm:prSet/>
      <dgm:spPr/>
      <dgm:t>
        <a:bodyPr/>
        <a:lstStyle/>
        <a:p>
          <a:endParaRPr lang="en-US"/>
        </a:p>
      </dgm:t>
    </dgm:pt>
    <dgm:pt modelId="{BF9A4975-D3F7-42F0-A991-3CF450DAD3A7}" type="sibTrans" cxnId="{CC35CB1F-12B1-4D3C-8C9C-4BDCD6CB1767}">
      <dgm:prSet/>
      <dgm:spPr/>
      <dgm:t>
        <a:bodyPr/>
        <a:lstStyle/>
        <a:p>
          <a:endParaRPr lang="en-US"/>
        </a:p>
      </dgm:t>
    </dgm:pt>
    <dgm:pt modelId="{02154A45-3153-433D-90D7-E823BF5416C0}">
      <dgm:prSet/>
      <dgm:spPr/>
      <dgm:t>
        <a:bodyPr/>
        <a:lstStyle/>
        <a:p>
          <a:r>
            <a:rPr lang="ar-SA" dirty="0" smtClean="0"/>
            <a:t>حدود المخططات الهيكلية</a:t>
          </a:r>
          <a:endParaRPr lang="en-US" dirty="0"/>
        </a:p>
      </dgm:t>
    </dgm:pt>
    <dgm:pt modelId="{1D90C498-CAEE-4801-B207-F67338E0BA6A}" type="parTrans" cxnId="{64A19431-9487-4650-BEC4-712765D9F611}">
      <dgm:prSet/>
      <dgm:spPr/>
      <dgm:t>
        <a:bodyPr/>
        <a:lstStyle/>
        <a:p>
          <a:endParaRPr lang="en-US"/>
        </a:p>
      </dgm:t>
    </dgm:pt>
    <dgm:pt modelId="{946A9FA3-5A12-4763-92FB-BE5FDBCA1B37}" type="sibTrans" cxnId="{64A19431-9487-4650-BEC4-712765D9F611}">
      <dgm:prSet/>
      <dgm:spPr/>
      <dgm:t>
        <a:bodyPr/>
        <a:lstStyle/>
        <a:p>
          <a:endParaRPr lang="en-US"/>
        </a:p>
      </dgm:t>
    </dgm:pt>
    <dgm:pt modelId="{8FD1E839-3F8E-44C4-9412-09EDB3C6194E}">
      <dgm:prSet/>
      <dgm:spPr/>
      <dgm:t>
        <a:bodyPr/>
        <a:lstStyle/>
        <a:p>
          <a:r>
            <a:rPr lang="ar-SA" dirty="0" smtClean="0"/>
            <a:t>الميلان الشديد في بعض المناطق</a:t>
          </a:r>
          <a:endParaRPr lang="en-US" dirty="0"/>
        </a:p>
      </dgm:t>
    </dgm:pt>
    <dgm:pt modelId="{1584CB60-D958-4549-A068-D57D53896F7F}" type="parTrans" cxnId="{208725E0-406A-4F28-B029-A36BF3F35D64}">
      <dgm:prSet/>
      <dgm:spPr/>
      <dgm:t>
        <a:bodyPr/>
        <a:lstStyle/>
        <a:p>
          <a:endParaRPr lang="en-US"/>
        </a:p>
      </dgm:t>
    </dgm:pt>
    <dgm:pt modelId="{CC5816A0-D125-47EF-A7BB-0E3372C57633}" type="sibTrans" cxnId="{208725E0-406A-4F28-B029-A36BF3F35D64}">
      <dgm:prSet/>
      <dgm:spPr/>
      <dgm:t>
        <a:bodyPr/>
        <a:lstStyle/>
        <a:p>
          <a:endParaRPr lang="en-US"/>
        </a:p>
      </dgm:t>
    </dgm:pt>
    <dgm:pt modelId="{7F78BC98-DBF7-4DBE-A470-9C4E669A14F1}">
      <dgm:prSet/>
      <dgm:spPr/>
      <dgm:t>
        <a:bodyPr/>
        <a:lstStyle/>
        <a:p>
          <a:r>
            <a:rPr lang="ar-SA" dirty="0" smtClean="0"/>
            <a:t>القاعدة العسكرية</a:t>
          </a:r>
          <a:endParaRPr lang="en-US" dirty="0"/>
        </a:p>
      </dgm:t>
    </dgm:pt>
    <dgm:pt modelId="{8950B80B-67E3-442F-BB9D-53BFEE355EF5}" type="parTrans" cxnId="{A127B83F-1E38-453F-87C2-1A55D4BEAEAC}">
      <dgm:prSet/>
      <dgm:spPr/>
      <dgm:t>
        <a:bodyPr/>
        <a:lstStyle/>
        <a:p>
          <a:endParaRPr lang="en-US"/>
        </a:p>
      </dgm:t>
    </dgm:pt>
    <dgm:pt modelId="{C8235224-703B-4668-9A14-3235F6BCE307}" type="sibTrans" cxnId="{A127B83F-1E38-453F-87C2-1A55D4BEAEAC}">
      <dgm:prSet/>
      <dgm:spPr/>
      <dgm:t>
        <a:bodyPr/>
        <a:lstStyle/>
        <a:p>
          <a:endParaRPr lang="en-US"/>
        </a:p>
      </dgm:t>
    </dgm:pt>
    <dgm:pt modelId="{B83B9006-7D33-4277-B4C6-F43281CF3C66}" type="pres">
      <dgm:prSet presAssocID="{E603E10D-20D4-4868-816A-15C3E4884AD9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CFECF2-A468-47AB-875D-978BB59B1EEC}" type="pres">
      <dgm:prSet presAssocID="{E8ACF526-EB7E-4A8A-8351-0FFFD88CE226}" presName="horFlow" presStyleCnt="0"/>
      <dgm:spPr/>
    </dgm:pt>
    <dgm:pt modelId="{17936076-F3CC-4B98-861F-2808432889CD}" type="pres">
      <dgm:prSet presAssocID="{E8ACF526-EB7E-4A8A-8351-0FFFD88CE226}" presName="bigChev" presStyleLbl="node1" presStyleIdx="0" presStyleCnt="4"/>
      <dgm:spPr/>
      <dgm:t>
        <a:bodyPr/>
        <a:lstStyle/>
        <a:p>
          <a:endParaRPr lang="en-US"/>
        </a:p>
      </dgm:t>
    </dgm:pt>
    <dgm:pt modelId="{7F9C27C3-38B9-493E-BFE0-BE25758584E3}" type="pres">
      <dgm:prSet presAssocID="{67E73A30-C114-4F48-9E07-F9E66254D956}" presName="parTrans" presStyleCnt="0"/>
      <dgm:spPr/>
    </dgm:pt>
    <dgm:pt modelId="{58EB4C5E-9C6F-4D29-AC25-D20A5A7AEBB0}" type="pres">
      <dgm:prSet presAssocID="{FC8DF0E2-3D54-4D0C-9789-F639B99C2FE5}" presName="node" presStyleLbl="alignAccFollow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EE3B27-94E8-4279-819B-2273117DB499}" type="pres">
      <dgm:prSet presAssocID="{89E5496A-0167-4F75-9A54-705E19809CB2}" presName="sibTrans" presStyleCnt="0"/>
      <dgm:spPr/>
    </dgm:pt>
    <dgm:pt modelId="{D94FC3DE-7146-4BB7-90EA-D43FEB67773E}" type="pres">
      <dgm:prSet presAssocID="{F8F6ADDB-9274-4105-A747-A0E687D6A1E7}" presName="node" presStyleLbl="alignAccFollow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EE3F65-6925-4F36-9425-CF99F55A06C8}" type="pres">
      <dgm:prSet presAssocID="{F8A5654B-8361-41E5-9823-4667AC4567C5}" presName="sibTrans" presStyleCnt="0"/>
      <dgm:spPr/>
    </dgm:pt>
    <dgm:pt modelId="{0FBC9A17-0751-47D8-A52B-242E58DC0952}" type="pres">
      <dgm:prSet presAssocID="{B55B7E86-4FBC-4D28-97D1-384345EEF4B7}" presName="node" presStyleLbl="alignAccFollow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82087-23F9-461D-BCA7-40697D287230}" type="pres">
      <dgm:prSet presAssocID="{BF9A4975-D3F7-42F0-A991-3CF450DAD3A7}" presName="sibTrans" presStyleCnt="0"/>
      <dgm:spPr/>
    </dgm:pt>
    <dgm:pt modelId="{C955EF37-1FCB-469F-B222-A4889849C767}" type="pres">
      <dgm:prSet presAssocID="{02154A45-3153-433D-90D7-E823BF5416C0}" presName="node" presStyleLbl="alignAccFollow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985F30-2A17-420B-8045-91C76D353DA6}" type="pres">
      <dgm:prSet presAssocID="{E8ACF526-EB7E-4A8A-8351-0FFFD88CE226}" presName="vSp" presStyleCnt="0"/>
      <dgm:spPr/>
    </dgm:pt>
    <dgm:pt modelId="{0248101C-5BB2-4199-B69B-CF545015797E}" type="pres">
      <dgm:prSet presAssocID="{30FD5DA2-0C06-444E-A1E3-3F3F4DE0D451}" presName="horFlow" presStyleCnt="0"/>
      <dgm:spPr/>
    </dgm:pt>
    <dgm:pt modelId="{22E947B7-C2E5-47E0-9DA5-48AAA0185877}" type="pres">
      <dgm:prSet presAssocID="{30FD5DA2-0C06-444E-A1E3-3F3F4DE0D451}" presName="bigChev" presStyleLbl="node1" presStyleIdx="1" presStyleCnt="4"/>
      <dgm:spPr/>
      <dgm:t>
        <a:bodyPr/>
        <a:lstStyle/>
        <a:p>
          <a:endParaRPr lang="en-US"/>
        </a:p>
      </dgm:t>
    </dgm:pt>
    <dgm:pt modelId="{F6AB869F-F138-441B-9E42-B0EC1DFEE6A9}" type="pres">
      <dgm:prSet presAssocID="{F3F1AA5F-FB64-45E4-BF08-A43D9492204F}" presName="parTrans" presStyleCnt="0"/>
      <dgm:spPr/>
    </dgm:pt>
    <dgm:pt modelId="{388408AD-90EA-4628-9B3E-AB4D993C029A}" type="pres">
      <dgm:prSet presAssocID="{23A5DF00-CBED-48EF-98A3-E4C85033A5F2}" presName="node" presStyleLbl="alignAccFollow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2FAEA-C593-42F3-BF0E-6F7CDD854AAA}" type="pres">
      <dgm:prSet presAssocID="{55A32C7B-9F0E-4898-9F9F-87C5DA04DE01}" presName="sibTrans" presStyleCnt="0"/>
      <dgm:spPr/>
    </dgm:pt>
    <dgm:pt modelId="{7734A4FF-60DD-415A-8B0D-6B9588C419AA}" type="pres">
      <dgm:prSet presAssocID="{34653063-9F21-40A7-8BBE-4191175DEFE6}" presName="node" presStyleLbl="alignAccFollow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38B17-5B4E-4A56-9CB7-FFADFD3357DD}" type="pres">
      <dgm:prSet presAssocID="{E31251BC-BFC1-4579-BE31-353820A04C31}" presName="sibTrans" presStyleCnt="0"/>
      <dgm:spPr/>
    </dgm:pt>
    <dgm:pt modelId="{DC6FE35F-1193-45EB-B455-901CA6AB7B78}" type="pres">
      <dgm:prSet presAssocID="{747C22A0-BB39-46DC-A76F-AD58B48D217C}" presName="node" presStyleLbl="alignAccFollow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9E6B5E-C6BC-449F-B626-79526A372E2D}" type="pres">
      <dgm:prSet presAssocID="{30FD5DA2-0C06-444E-A1E3-3F3F4DE0D451}" presName="vSp" presStyleCnt="0"/>
      <dgm:spPr/>
    </dgm:pt>
    <dgm:pt modelId="{C25FB756-6EF9-414D-A896-B50BB0C15E29}" type="pres">
      <dgm:prSet presAssocID="{5C3729DE-DEED-4215-9C45-543A291CEE22}" presName="horFlow" presStyleCnt="0"/>
      <dgm:spPr/>
    </dgm:pt>
    <dgm:pt modelId="{C4759B27-BB8A-41D0-88A2-1EB245C67C89}" type="pres">
      <dgm:prSet presAssocID="{5C3729DE-DEED-4215-9C45-543A291CEE22}" presName="bigChev" presStyleLbl="node1" presStyleIdx="2" presStyleCnt="4"/>
      <dgm:spPr/>
      <dgm:t>
        <a:bodyPr/>
        <a:lstStyle/>
        <a:p>
          <a:endParaRPr lang="en-US"/>
        </a:p>
      </dgm:t>
    </dgm:pt>
    <dgm:pt modelId="{EA473C54-344A-4EF3-B807-C798A46D537B}" type="pres">
      <dgm:prSet presAssocID="{9DCA6317-3DE4-4430-B2D5-750CA6BF5A51}" presName="parTrans" presStyleCnt="0"/>
      <dgm:spPr/>
    </dgm:pt>
    <dgm:pt modelId="{3A1DF427-B034-4238-9ABD-A5925BF11F24}" type="pres">
      <dgm:prSet presAssocID="{48900C02-B4BA-4514-BE6E-807C6A62D4AB}" presName="node" presStyleLbl="alignAccFollow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A2CD2-75F8-438C-A286-C3AE6F65C37B}" type="pres">
      <dgm:prSet presAssocID="{1C2EF86A-6A62-4F09-AFF7-ED6FEED5A1E4}" presName="sibTrans" presStyleCnt="0"/>
      <dgm:spPr/>
    </dgm:pt>
    <dgm:pt modelId="{DAEB66A2-C0EE-4C6A-89A6-FCCEA649ABBF}" type="pres">
      <dgm:prSet presAssocID="{4F64DA01-502F-4FC7-B6EC-029D1E157BAD}" presName="node" presStyleLbl="alignAccFollow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C3F7E0-C5E9-4D71-910A-299FD35223BB}" type="pres">
      <dgm:prSet presAssocID="{C8274DA8-6025-4C2C-9713-9DCE59424E4C}" presName="sibTrans" presStyleCnt="0"/>
      <dgm:spPr/>
    </dgm:pt>
    <dgm:pt modelId="{126B9CC3-EA05-42F4-83D3-C8F79C670759}" type="pres">
      <dgm:prSet presAssocID="{BFB564AA-8853-462F-9811-2F37784F8581}" presName="node" presStyleLbl="alignAccFollow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509D72-02A6-46BB-A084-7F8028E9C86A}" type="pres">
      <dgm:prSet presAssocID="{41BA9F8E-9A02-4F3D-A651-FF3D76F36CC5}" presName="sibTrans" presStyleCnt="0"/>
      <dgm:spPr/>
    </dgm:pt>
    <dgm:pt modelId="{26D82A4F-FE57-424A-9D73-B736B5BA106F}" type="pres">
      <dgm:prSet presAssocID="{7F78BC98-DBF7-4DBE-A470-9C4E669A14F1}" presName="node" presStyleLbl="alignAccFollow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47111A-FE80-4424-85D6-598F1693367C}" type="pres">
      <dgm:prSet presAssocID="{5C3729DE-DEED-4215-9C45-543A291CEE22}" presName="vSp" presStyleCnt="0"/>
      <dgm:spPr/>
    </dgm:pt>
    <dgm:pt modelId="{49A68F0C-D704-440F-9175-AB41424217A1}" type="pres">
      <dgm:prSet presAssocID="{99B2D274-1693-40AC-93A7-5BC23A72BF30}" presName="horFlow" presStyleCnt="0"/>
      <dgm:spPr/>
    </dgm:pt>
    <dgm:pt modelId="{6ACC1B6C-56B5-42DA-9E1E-D51BB4F86568}" type="pres">
      <dgm:prSet presAssocID="{99B2D274-1693-40AC-93A7-5BC23A72BF30}" presName="bigChev" presStyleLbl="node1" presStyleIdx="3" presStyleCnt="4"/>
      <dgm:spPr/>
      <dgm:t>
        <a:bodyPr/>
        <a:lstStyle/>
        <a:p>
          <a:endParaRPr lang="en-US"/>
        </a:p>
      </dgm:t>
    </dgm:pt>
    <dgm:pt modelId="{167BF5C8-38C7-429F-841C-59C848CF793C}" type="pres">
      <dgm:prSet presAssocID="{69A794E2-7268-4F05-9B5E-6C829EB84C5E}" presName="parTrans" presStyleCnt="0"/>
      <dgm:spPr/>
    </dgm:pt>
    <dgm:pt modelId="{9980201A-B082-4A0C-8CA0-99AD1D7CBE47}" type="pres">
      <dgm:prSet presAssocID="{2F37F7F6-B661-4600-B4FD-6B5F70A02842}" presName="node" presStyleLbl="alignAccFollow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934014-173E-4F3F-B4EF-B7FFA659D966}" type="pres">
      <dgm:prSet presAssocID="{7E4BF020-6309-4574-ADD8-963FF4938B18}" presName="sibTrans" presStyleCnt="0"/>
      <dgm:spPr/>
    </dgm:pt>
    <dgm:pt modelId="{38883DBD-AD05-4196-8472-188403F577AA}" type="pres">
      <dgm:prSet presAssocID="{4A32A2F6-0B99-4368-8209-558865724350}" presName="node" presStyleLbl="alignAccFollow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8624E-B722-4390-9286-0CA17B10E387}" type="pres">
      <dgm:prSet presAssocID="{5C244E69-C6D9-4D0F-9AA5-DC6C0D566787}" presName="sibTrans" presStyleCnt="0"/>
      <dgm:spPr/>
    </dgm:pt>
    <dgm:pt modelId="{9324AC22-A581-488B-944F-68263FE76100}" type="pres">
      <dgm:prSet presAssocID="{19D20C14-B726-470A-B262-C00B6A338C27}" presName="node" presStyleLbl="alignAccFollow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892BB7-FF5A-4137-9CA7-5E5300C3A372}" type="pres">
      <dgm:prSet presAssocID="{8BE7E795-29CC-40EE-9025-2D2577D7E94F}" presName="sibTrans" presStyleCnt="0"/>
      <dgm:spPr/>
    </dgm:pt>
    <dgm:pt modelId="{44B59C83-26AE-41FA-8EB9-755A65B11D7B}" type="pres">
      <dgm:prSet presAssocID="{8FD1E839-3F8E-44C4-9412-09EDB3C6194E}" presName="node" presStyleLbl="alignAccFollow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2FCEE8-913E-4B71-A15F-3C3882B310A3}" type="presOf" srcId="{2F37F7F6-B661-4600-B4FD-6B5F70A02842}" destId="{9980201A-B082-4A0C-8CA0-99AD1D7CBE47}" srcOrd="0" destOrd="0" presId="urn:microsoft.com/office/officeart/2005/8/layout/lProcess3"/>
    <dgm:cxn modelId="{6D7A9DFF-EA8F-4454-BBFD-8083F9228F31}" type="presOf" srcId="{5C3729DE-DEED-4215-9C45-543A291CEE22}" destId="{C4759B27-BB8A-41D0-88A2-1EB245C67C89}" srcOrd="0" destOrd="0" presId="urn:microsoft.com/office/officeart/2005/8/layout/lProcess3"/>
    <dgm:cxn modelId="{2C1AE10B-E5AA-4D61-9B50-4B8CA5E13D7D}" type="presOf" srcId="{F8F6ADDB-9274-4105-A747-A0E687D6A1E7}" destId="{D94FC3DE-7146-4BB7-90EA-D43FEB67773E}" srcOrd="0" destOrd="0" presId="urn:microsoft.com/office/officeart/2005/8/layout/lProcess3"/>
    <dgm:cxn modelId="{C2C02969-19D6-49C6-8816-18BB52837696}" type="presOf" srcId="{99B2D274-1693-40AC-93A7-5BC23A72BF30}" destId="{6ACC1B6C-56B5-42DA-9E1E-D51BB4F86568}" srcOrd="0" destOrd="0" presId="urn:microsoft.com/office/officeart/2005/8/layout/lProcess3"/>
    <dgm:cxn modelId="{1764E4AF-5AA5-4239-AE38-AA774907FBC8}" type="presOf" srcId="{34653063-9F21-40A7-8BBE-4191175DEFE6}" destId="{7734A4FF-60DD-415A-8B0D-6B9588C419AA}" srcOrd="0" destOrd="0" presId="urn:microsoft.com/office/officeart/2005/8/layout/lProcess3"/>
    <dgm:cxn modelId="{FCD3A94E-8429-4DEC-9695-0DE8175A9866}" srcId="{E8ACF526-EB7E-4A8A-8351-0FFFD88CE226}" destId="{F8F6ADDB-9274-4105-A747-A0E687D6A1E7}" srcOrd="1" destOrd="0" parTransId="{C0E77C91-E65A-4942-8CB6-41B509E7CB4B}" sibTransId="{F8A5654B-8361-41E5-9823-4667AC4567C5}"/>
    <dgm:cxn modelId="{FEBBBFD1-A541-4B53-AD63-9C17DBB2408B}" type="presOf" srcId="{30FD5DA2-0C06-444E-A1E3-3F3F4DE0D451}" destId="{22E947B7-C2E5-47E0-9DA5-48AAA0185877}" srcOrd="0" destOrd="0" presId="urn:microsoft.com/office/officeart/2005/8/layout/lProcess3"/>
    <dgm:cxn modelId="{B6C5FFAB-2829-4D4F-AF95-93A5D838AB68}" type="presOf" srcId="{E8ACF526-EB7E-4A8A-8351-0FFFD88CE226}" destId="{17936076-F3CC-4B98-861F-2808432889CD}" srcOrd="0" destOrd="0" presId="urn:microsoft.com/office/officeart/2005/8/layout/lProcess3"/>
    <dgm:cxn modelId="{B77C29B3-C8E7-4B1A-9B25-82A453535162}" type="presOf" srcId="{E603E10D-20D4-4868-816A-15C3E4884AD9}" destId="{B83B9006-7D33-4277-B4C6-F43281CF3C66}" srcOrd="0" destOrd="0" presId="urn:microsoft.com/office/officeart/2005/8/layout/lProcess3"/>
    <dgm:cxn modelId="{D369EA46-181C-483B-A685-E06B1BE8B363}" type="presOf" srcId="{747C22A0-BB39-46DC-A76F-AD58B48D217C}" destId="{DC6FE35F-1193-45EB-B455-901CA6AB7B78}" srcOrd="0" destOrd="0" presId="urn:microsoft.com/office/officeart/2005/8/layout/lProcess3"/>
    <dgm:cxn modelId="{39B6571F-5600-4F89-9759-824D08F13D12}" srcId="{E603E10D-20D4-4868-816A-15C3E4884AD9}" destId="{5C3729DE-DEED-4215-9C45-543A291CEE22}" srcOrd="2" destOrd="0" parTransId="{57A46B74-40A4-49A1-A33B-5F5A4E7D2FCE}" sibTransId="{8EE8B694-5CB5-496A-9A15-726A0D508B99}"/>
    <dgm:cxn modelId="{6BC2A6CB-1DE5-4162-9656-731EF35955EE}" srcId="{E603E10D-20D4-4868-816A-15C3E4884AD9}" destId="{99B2D274-1693-40AC-93A7-5BC23A72BF30}" srcOrd="3" destOrd="0" parTransId="{540895DC-8377-41F4-8F1D-77E26387D722}" sibTransId="{3B877804-7481-4AF4-A3BB-4C06540BADA3}"/>
    <dgm:cxn modelId="{208725E0-406A-4F28-B029-A36BF3F35D64}" srcId="{99B2D274-1693-40AC-93A7-5BC23A72BF30}" destId="{8FD1E839-3F8E-44C4-9412-09EDB3C6194E}" srcOrd="3" destOrd="0" parTransId="{1584CB60-D958-4549-A068-D57D53896F7F}" sibTransId="{CC5816A0-D125-47EF-A7BB-0E3372C57633}"/>
    <dgm:cxn modelId="{BC109C0B-3918-4795-9334-6C4F14F5E9C0}" srcId="{99B2D274-1693-40AC-93A7-5BC23A72BF30}" destId="{4A32A2F6-0B99-4368-8209-558865724350}" srcOrd="1" destOrd="0" parTransId="{EF187614-190C-494C-ACBE-40FAEA1C8504}" sibTransId="{5C244E69-C6D9-4D0F-9AA5-DC6C0D566787}"/>
    <dgm:cxn modelId="{15A95237-3ED0-4DB3-83D8-44E9859804D3}" srcId="{99B2D274-1693-40AC-93A7-5BC23A72BF30}" destId="{19D20C14-B726-470A-B262-C00B6A338C27}" srcOrd="2" destOrd="0" parTransId="{93B1FAF4-1A24-47E5-910D-A6121DE9CDE5}" sibTransId="{8BE7E795-29CC-40EE-9025-2D2577D7E94F}"/>
    <dgm:cxn modelId="{AE675A39-D966-4C56-9429-5D316068A80D}" type="presOf" srcId="{48900C02-B4BA-4514-BE6E-807C6A62D4AB}" destId="{3A1DF427-B034-4238-9ABD-A5925BF11F24}" srcOrd="0" destOrd="0" presId="urn:microsoft.com/office/officeart/2005/8/layout/lProcess3"/>
    <dgm:cxn modelId="{74D0BEE7-F47E-493E-8899-CB60E83518A2}" type="presOf" srcId="{4F64DA01-502F-4FC7-B6EC-029D1E157BAD}" destId="{DAEB66A2-C0EE-4C6A-89A6-FCCEA649ABBF}" srcOrd="0" destOrd="0" presId="urn:microsoft.com/office/officeart/2005/8/layout/lProcess3"/>
    <dgm:cxn modelId="{E0D37FDD-0F37-4654-B196-1CDC6F9976DE}" type="presOf" srcId="{23A5DF00-CBED-48EF-98A3-E4C85033A5F2}" destId="{388408AD-90EA-4628-9B3E-AB4D993C029A}" srcOrd="0" destOrd="0" presId="urn:microsoft.com/office/officeart/2005/8/layout/lProcess3"/>
    <dgm:cxn modelId="{16AE59DC-3802-4ADA-9629-00677121BC86}" type="presOf" srcId="{7F78BC98-DBF7-4DBE-A470-9C4E669A14F1}" destId="{26D82A4F-FE57-424A-9D73-B736B5BA106F}" srcOrd="0" destOrd="0" presId="urn:microsoft.com/office/officeart/2005/8/layout/lProcess3"/>
    <dgm:cxn modelId="{CC35CB1F-12B1-4D3C-8C9C-4BDCD6CB1767}" srcId="{E8ACF526-EB7E-4A8A-8351-0FFFD88CE226}" destId="{B55B7E86-4FBC-4D28-97D1-384345EEF4B7}" srcOrd="2" destOrd="0" parTransId="{F4C49A89-2A7A-466B-BF4F-D655FC2EDE94}" sibTransId="{BF9A4975-D3F7-42F0-A991-3CF450DAD3A7}"/>
    <dgm:cxn modelId="{6D05B87B-7A14-4B86-887A-D514A9C092FE}" srcId="{30FD5DA2-0C06-444E-A1E3-3F3F4DE0D451}" destId="{34653063-9F21-40A7-8BBE-4191175DEFE6}" srcOrd="1" destOrd="0" parTransId="{C127C019-14BA-453F-A824-4BB155608A53}" sibTransId="{E31251BC-BFC1-4579-BE31-353820A04C31}"/>
    <dgm:cxn modelId="{6C246147-A88C-48D0-B764-3AE5D707A226}" type="presOf" srcId="{4A32A2F6-0B99-4368-8209-558865724350}" destId="{38883DBD-AD05-4196-8472-188403F577AA}" srcOrd="0" destOrd="0" presId="urn:microsoft.com/office/officeart/2005/8/layout/lProcess3"/>
    <dgm:cxn modelId="{FCF75971-AE45-4E2C-96A4-1B71D5D3DA19}" type="presOf" srcId="{19D20C14-B726-470A-B262-C00B6A338C27}" destId="{9324AC22-A581-488B-944F-68263FE76100}" srcOrd="0" destOrd="0" presId="urn:microsoft.com/office/officeart/2005/8/layout/lProcess3"/>
    <dgm:cxn modelId="{20EEDAF6-A9D1-44D0-BAE2-8DC8FB9C3FC3}" srcId="{5C3729DE-DEED-4215-9C45-543A291CEE22}" destId="{48900C02-B4BA-4514-BE6E-807C6A62D4AB}" srcOrd="0" destOrd="0" parTransId="{9DCA6317-3DE4-4430-B2D5-750CA6BF5A51}" sibTransId="{1C2EF86A-6A62-4F09-AFF7-ED6FEED5A1E4}"/>
    <dgm:cxn modelId="{C2E363BE-A279-45D4-943B-75C8B27FC5D3}" type="presOf" srcId="{B55B7E86-4FBC-4D28-97D1-384345EEF4B7}" destId="{0FBC9A17-0751-47D8-A52B-242E58DC0952}" srcOrd="0" destOrd="0" presId="urn:microsoft.com/office/officeart/2005/8/layout/lProcess3"/>
    <dgm:cxn modelId="{E7B7AADF-8262-4125-9024-6494D2919FC0}" type="presOf" srcId="{FC8DF0E2-3D54-4D0C-9789-F639B99C2FE5}" destId="{58EB4C5E-9C6F-4D29-AC25-D20A5A7AEBB0}" srcOrd="0" destOrd="0" presId="urn:microsoft.com/office/officeart/2005/8/layout/lProcess3"/>
    <dgm:cxn modelId="{0730BD92-9757-4046-B76E-7457EEA4A8BA}" srcId="{E8ACF526-EB7E-4A8A-8351-0FFFD88CE226}" destId="{FC8DF0E2-3D54-4D0C-9789-F639B99C2FE5}" srcOrd="0" destOrd="0" parTransId="{67E73A30-C114-4F48-9E07-F9E66254D956}" sibTransId="{89E5496A-0167-4F75-9A54-705E19809CB2}"/>
    <dgm:cxn modelId="{65238BB4-8810-4616-9ED7-572D8E99B593}" srcId="{5C3729DE-DEED-4215-9C45-543A291CEE22}" destId="{BFB564AA-8853-462F-9811-2F37784F8581}" srcOrd="2" destOrd="0" parTransId="{97E842DE-6878-43BB-8610-DD6D5F342D9B}" sibTransId="{41BA9F8E-9A02-4F3D-A651-FF3D76F36CC5}"/>
    <dgm:cxn modelId="{47A8FFC8-2C19-40BC-8321-CF642A894081}" srcId="{E603E10D-20D4-4868-816A-15C3E4884AD9}" destId="{E8ACF526-EB7E-4A8A-8351-0FFFD88CE226}" srcOrd="0" destOrd="0" parTransId="{5F914DA4-B4F4-41FA-AE65-097FD57C364D}" sibTransId="{50F6B1E7-2437-4A95-9259-4AE54B204CB6}"/>
    <dgm:cxn modelId="{4EBE2130-6315-4766-BA6C-0E0D2614D1D2}" type="presOf" srcId="{02154A45-3153-433D-90D7-E823BF5416C0}" destId="{C955EF37-1FCB-469F-B222-A4889849C767}" srcOrd="0" destOrd="0" presId="urn:microsoft.com/office/officeart/2005/8/layout/lProcess3"/>
    <dgm:cxn modelId="{437B3A4E-7806-4391-BFB3-1142091AC007}" type="presOf" srcId="{BFB564AA-8853-462F-9811-2F37784F8581}" destId="{126B9CC3-EA05-42F4-83D3-C8F79C670759}" srcOrd="0" destOrd="0" presId="urn:microsoft.com/office/officeart/2005/8/layout/lProcess3"/>
    <dgm:cxn modelId="{9B491311-0E01-437D-B0AB-B0BFBAD391C2}" srcId="{5C3729DE-DEED-4215-9C45-543A291CEE22}" destId="{4F64DA01-502F-4FC7-B6EC-029D1E157BAD}" srcOrd="1" destOrd="0" parTransId="{8EA12E33-5A72-4FEC-AF8F-775351D38A5B}" sibTransId="{C8274DA8-6025-4C2C-9713-9DCE59424E4C}"/>
    <dgm:cxn modelId="{18002FA7-9624-44A3-8F63-35E2EA1AA905}" srcId="{30FD5DA2-0C06-444E-A1E3-3F3F4DE0D451}" destId="{747C22A0-BB39-46DC-A76F-AD58B48D217C}" srcOrd="2" destOrd="0" parTransId="{3FBBB952-9E54-4A7E-90FD-9C038C16955B}" sibTransId="{580FD2D7-96A0-41F9-A65F-DD00F7302A3E}"/>
    <dgm:cxn modelId="{20BFCB82-E841-4BCF-9A38-0F20018A68F1}" srcId="{99B2D274-1693-40AC-93A7-5BC23A72BF30}" destId="{2F37F7F6-B661-4600-B4FD-6B5F70A02842}" srcOrd="0" destOrd="0" parTransId="{69A794E2-7268-4F05-9B5E-6C829EB84C5E}" sibTransId="{7E4BF020-6309-4574-ADD8-963FF4938B18}"/>
    <dgm:cxn modelId="{64A19431-9487-4650-BEC4-712765D9F611}" srcId="{E8ACF526-EB7E-4A8A-8351-0FFFD88CE226}" destId="{02154A45-3153-433D-90D7-E823BF5416C0}" srcOrd="3" destOrd="0" parTransId="{1D90C498-CAEE-4801-B207-F67338E0BA6A}" sibTransId="{946A9FA3-5A12-4763-92FB-BE5FDBCA1B37}"/>
    <dgm:cxn modelId="{18C545F0-4F01-4DBA-962B-5B049A581916}" srcId="{E603E10D-20D4-4868-816A-15C3E4884AD9}" destId="{30FD5DA2-0C06-444E-A1E3-3F3F4DE0D451}" srcOrd="1" destOrd="0" parTransId="{E4689517-81DD-45C8-B8ED-043E7E84DFCE}" sibTransId="{0A743230-561E-44AB-83D2-E4D1D68BB576}"/>
    <dgm:cxn modelId="{A127B83F-1E38-453F-87C2-1A55D4BEAEAC}" srcId="{5C3729DE-DEED-4215-9C45-543A291CEE22}" destId="{7F78BC98-DBF7-4DBE-A470-9C4E669A14F1}" srcOrd="3" destOrd="0" parTransId="{8950B80B-67E3-442F-BB9D-53BFEE355EF5}" sibTransId="{C8235224-703B-4668-9A14-3235F6BCE307}"/>
    <dgm:cxn modelId="{3E8751DE-43E1-452C-82D9-56F8B6D49F0D}" type="presOf" srcId="{8FD1E839-3F8E-44C4-9412-09EDB3C6194E}" destId="{44B59C83-26AE-41FA-8EB9-755A65B11D7B}" srcOrd="0" destOrd="0" presId="urn:microsoft.com/office/officeart/2005/8/layout/lProcess3"/>
    <dgm:cxn modelId="{E8B0078B-AE02-4266-AF12-1FE5D4BEB506}" srcId="{30FD5DA2-0C06-444E-A1E3-3F3F4DE0D451}" destId="{23A5DF00-CBED-48EF-98A3-E4C85033A5F2}" srcOrd="0" destOrd="0" parTransId="{F3F1AA5F-FB64-45E4-BF08-A43D9492204F}" sibTransId="{55A32C7B-9F0E-4898-9F9F-87C5DA04DE01}"/>
    <dgm:cxn modelId="{078C6E1F-2F15-422C-B719-93D7F2E06E21}" type="presParOf" srcId="{B83B9006-7D33-4277-B4C6-F43281CF3C66}" destId="{9CCFECF2-A468-47AB-875D-978BB59B1EEC}" srcOrd="0" destOrd="0" presId="urn:microsoft.com/office/officeart/2005/8/layout/lProcess3"/>
    <dgm:cxn modelId="{0B8EBBC3-6DFF-4042-BC46-C3C1961F8BF9}" type="presParOf" srcId="{9CCFECF2-A468-47AB-875D-978BB59B1EEC}" destId="{17936076-F3CC-4B98-861F-2808432889CD}" srcOrd="0" destOrd="0" presId="urn:microsoft.com/office/officeart/2005/8/layout/lProcess3"/>
    <dgm:cxn modelId="{DB8D1B8C-DE08-4009-9577-5718772C0027}" type="presParOf" srcId="{9CCFECF2-A468-47AB-875D-978BB59B1EEC}" destId="{7F9C27C3-38B9-493E-BFE0-BE25758584E3}" srcOrd="1" destOrd="0" presId="urn:microsoft.com/office/officeart/2005/8/layout/lProcess3"/>
    <dgm:cxn modelId="{18B91F86-AA52-4178-BFA5-CA15C63A6AA2}" type="presParOf" srcId="{9CCFECF2-A468-47AB-875D-978BB59B1EEC}" destId="{58EB4C5E-9C6F-4D29-AC25-D20A5A7AEBB0}" srcOrd="2" destOrd="0" presId="urn:microsoft.com/office/officeart/2005/8/layout/lProcess3"/>
    <dgm:cxn modelId="{33583659-0DFE-4F62-86B8-EDA3CD62AB9B}" type="presParOf" srcId="{9CCFECF2-A468-47AB-875D-978BB59B1EEC}" destId="{5BEE3B27-94E8-4279-819B-2273117DB499}" srcOrd="3" destOrd="0" presId="urn:microsoft.com/office/officeart/2005/8/layout/lProcess3"/>
    <dgm:cxn modelId="{25E286A2-B3A9-43E1-AAF1-6E3469B9DAB7}" type="presParOf" srcId="{9CCFECF2-A468-47AB-875D-978BB59B1EEC}" destId="{D94FC3DE-7146-4BB7-90EA-D43FEB67773E}" srcOrd="4" destOrd="0" presId="urn:microsoft.com/office/officeart/2005/8/layout/lProcess3"/>
    <dgm:cxn modelId="{D575EF3B-4C55-45E7-BC04-EDB9A2EAFB1C}" type="presParOf" srcId="{9CCFECF2-A468-47AB-875D-978BB59B1EEC}" destId="{FBEE3F65-6925-4F36-9425-CF99F55A06C8}" srcOrd="5" destOrd="0" presId="urn:microsoft.com/office/officeart/2005/8/layout/lProcess3"/>
    <dgm:cxn modelId="{AF9F36E2-9545-4B6B-B411-B76E4D01B529}" type="presParOf" srcId="{9CCFECF2-A468-47AB-875D-978BB59B1EEC}" destId="{0FBC9A17-0751-47D8-A52B-242E58DC0952}" srcOrd="6" destOrd="0" presId="urn:microsoft.com/office/officeart/2005/8/layout/lProcess3"/>
    <dgm:cxn modelId="{737B9C9D-EEC1-4A4D-A74F-29D03308E74C}" type="presParOf" srcId="{9CCFECF2-A468-47AB-875D-978BB59B1EEC}" destId="{31B82087-23F9-461D-BCA7-40697D287230}" srcOrd="7" destOrd="0" presId="urn:microsoft.com/office/officeart/2005/8/layout/lProcess3"/>
    <dgm:cxn modelId="{9F224F79-9CBE-4404-A123-E4F4F23C4BB1}" type="presParOf" srcId="{9CCFECF2-A468-47AB-875D-978BB59B1EEC}" destId="{C955EF37-1FCB-469F-B222-A4889849C767}" srcOrd="8" destOrd="0" presId="urn:microsoft.com/office/officeart/2005/8/layout/lProcess3"/>
    <dgm:cxn modelId="{2DD560CF-2075-48C7-AF94-FA8D09246E48}" type="presParOf" srcId="{B83B9006-7D33-4277-B4C6-F43281CF3C66}" destId="{96985F30-2A17-420B-8045-91C76D353DA6}" srcOrd="1" destOrd="0" presId="urn:microsoft.com/office/officeart/2005/8/layout/lProcess3"/>
    <dgm:cxn modelId="{9487549B-4C65-4A4C-A73B-FD14FEE305B3}" type="presParOf" srcId="{B83B9006-7D33-4277-B4C6-F43281CF3C66}" destId="{0248101C-5BB2-4199-B69B-CF545015797E}" srcOrd="2" destOrd="0" presId="urn:microsoft.com/office/officeart/2005/8/layout/lProcess3"/>
    <dgm:cxn modelId="{BA9EE113-B1EC-4208-A640-14410F5F01F5}" type="presParOf" srcId="{0248101C-5BB2-4199-B69B-CF545015797E}" destId="{22E947B7-C2E5-47E0-9DA5-48AAA0185877}" srcOrd="0" destOrd="0" presId="urn:microsoft.com/office/officeart/2005/8/layout/lProcess3"/>
    <dgm:cxn modelId="{8B647B27-4CBC-4C1D-A88A-69D250D87418}" type="presParOf" srcId="{0248101C-5BB2-4199-B69B-CF545015797E}" destId="{F6AB869F-F138-441B-9E42-B0EC1DFEE6A9}" srcOrd="1" destOrd="0" presId="urn:microsoft.com/office/officeart/2005/8/layout/lProcess3"/>
    <dgm:cxn modelId="{D7274F61-5E96-4715-AE7A-154639A94864}" type="presParOf" srcId="{0248101C-5BB2-4199-B69B-CF545015797E}" destId="{388408AD-90EA-4628-9B3E-AB4D993C029A}" srcOrd="2" destOrd="0" presId="urn:microsoft.com/office/officeart/2005/8/layout/lProcess3"/>
    <dgm:cxn modelId="{7D66551E-9316-4659-A218-6014D9EC80D1}" type="presParOf" srcId="{0248101C-5BB2-4199-B69B-CF545015797E}" destId="{4EE2FAEA-C593-42F3-BF0E-6F7CDD854AAA}" srcOrd="3" destOrd="0" presId="urn:microsoft.com/office/officeart/2005/8/layout/lProcess3"/>
    <dgm:cxn modelId="{6D1F7A50-8CBB-42DE-B27D-03033E98358D}" type="presParOf" srcId="{0248101C-5BB2-4199-B69B-CF545015797E}" destId="{7734A4FF-60DD-415A-8B0D-6B9588C419AA}" srcOrd="4" destOrd="0" presId="urn:microsoft.com/office/officeart/2005/8/layout/lProcess3"/>
    <dgm:cxn modelId="{D78ED978-209E-47B1-ADAA-320F29B67B58}" type="presParOf" srcId="{0248101C-5BB2-4199-B69B-CF545015797E}" destId="{5CA38B17-5B4E-4A56-9CB7-FFADFD3357DD}" srcOrd="5" destOrd="0" presId="urn:microsoft.com/office/officeart/2005/8/layout/lProcess3"/>
    <dgm:cxn modelId="{A4E1FF9B-9C3E-4229-A28C-EA30C8E2855B}" type="presParOf" srcId="{0248101C-5BB2-4199-B69B-CF545015797E}" destId="{DC6FE35F-1193-45EB-B455-901CA6AB7B78}" srcOrd="6" destOrd="0" presId="urn:microsoft.com/office/officeart/2005/8/layout/lProcess3"/>
    <dgm:cxn modelId="{D03B44F1-BBFF-4B9D-939B-885B727ADC59}" type="presParOf" srcId="{B83B9006-7D33-4277-B4C6-F43281CF3C66}" destId="{F69E6B5E-C6BC-449F-B626-79526A372E2D}" srcOrd="3" destOrd="0" presId="urn:microsoft.com/office/officeart/2005/8/layout/lProcess3"/>
    <dgm:cxn modelId="{2959E4C9-0B50-4345-84AC-6D9163505776}" type="presParOf" srcId="{B83B9006-7D33-4277-B4C6-F43281CF3C66}" destId="{C25FB756-6EF9-414D-A896-B50BB0C15E29}" srcOrd="4" destOrd="0" presId="urn:microsoft.com/office/officeart/2005/8/layout/lProcess3"/>
    <dgm:cxn modelId="{3633760F-6596-4801-8D33-66BB14120BD0}" type="presParOf" srcId="{C25FB756-6EF9-414D-A896-B50BB0C15E29}" destId="{C4759B27-BB8A-41D0-88A2-1EB245C67C89}" srcOrd="0" destOrd="0" presId="urn:microsoft.com/office/officeart/2005/8/layout/lProcess3"/>
    <dgm:cxn modelId="{FA13744F-7C21-4FEE-AB61-4E0752395F19}" type="presParOf" srcId="{C25FB756-6EF9-414D-A896-B50BB0C15E29}" destId="{EA473C54-344A-4EF3-B807-C798A46D537B}" srcOrd="1" destOrd="0" presId="urn:microsoft.com/office/officeart/2005/8/layout/lProcess3"/>
    <dgm:cxn modelId="{1ECCBE0F-586E-40A2-A40F-5529AF3FF227}" type="presParOf" srcId="{C25FB756-6EF9-414D-A896-B50BB0C15E29}" destId="{3A1DF427-B034-4238-9ABD-A5925BF11F24}" srcOrd="2" destOrd="0" presId="urn:microsoft.com/office/officeart/2005/8/layout/lProcess3"/>
    <dgm:cxn modelId="{3B054AB3-A214-4990-A97F-62B9917E161B}" type="presParOf" srcId="{C25FB756-6EF9-414D-A896-B50BB0C15E29}" destId="{A33A2CD2-75F8-438C-A286-C3AE6F65C37B}" srcOrd="3" destOrd="0" presId="urn:microsoft.com/office/officeart/2005/8/layout/lProcess3"/>
    <dgm:cxn modelId="{386F0B94-72D0-4777-B185-A0E3286946DF}" type="presParOf" srcId="{C25FB756-6EF9-414D-A896-B50BB0C15E29}" destId="{DAEB66A2-C0EE-4C6A-89A6-FCCEA649ABBF}" srcOrd="4" destOrd="0" presId="urn:microsoft.com/office/officeart/2005/8/layout/lProcess3"/>
    <dgm:cxn modelId="{5019A20D-29BA-4CCB-8351-F7355C322AD6}" type="presParOf" srcId="{C25FB756-6EF9-414D-A896-B50BB0C15E29}" destId="{A8C3F7E0-C5E9-4D71-910A-299FD35223BB}" srcOrd="5" destOrd="0" presId="urn:microsoft.com/office/officeart/2005/8/layout/lProcess3"/>
    <dgm:cxn modelId="{2BD775AF-9DEF-4627-A2D5-6B1E2ACEFB65}" type="presParOf" srcId="{C25FB756-6EF9-414D-A896-B50BB0C15E29}" destId="{126B9CC3-EA05-42F4-83D3-C8F79C670759}" srcOrd="6" destOrd="0" presId="urn:microsoft.com/office/officeart/2005/8/layout/lProcess3"/>
    <dgm:cxn modelId="{A10BF6CF-F484-4FC6-8BCC-7049CD7E19FE}" type="presParOf" srcId="{C25FB756-6EF9-414D-A896-B50BB0C15E29}" destId="{BB509D72-02A6-46BB-A084-7F8028E9C86A}" srcOrd="7" destOrd="0" presId="urn:microsoft.com/office/officeart/2005/8/layout/lProcess3"/>
    <dgm:cxn modelId="{ABEE973C-E5DE-4B0C-845B-AEF3C398C0DE}" type="presParOf" srcId="{C25FB756-6EF9-414D-A896-B50BB0C15E29}" destId="{26D82A4F-FE57-424A-9D73-B736B5BA106F}" srcOrd="8" destOrd="0" presId="urn:microsoft.com/office/officeart/2005/8/layout/lProcess3"/>
    <dgm:cxn modelId="{C2ED91DD-AE10-4924-8605-49AD5032B05E}" type="presParOf" srcId="{B83B9006-7D33-4277-B4C6-F43281CF3C66}" destId="{5A47111A-FE80-4424-85D6-598F1693367C}" srcOrd="5" destOrd="0" presId="urn:microsoft.com/office/officeart/2005/8/layout/lProcess3"/>
    <dgm:cxn modelId="{7761E13D-A8D5-4240-BE46-EC942727EA1B}" type="presParOf" srcId="{B83B9006-7D33-4277-B4C6-F43281CF3C66}" destId="{49A68F0C-D704-440F-9175-AB41424217A1}" srcOrd="6" destOrd="0" presId="urn:microsoft.com/office/officeart/2005/8/layout/lProcess3"/>
    <dgm:cxn modelId="{A1120687-A715-46C1-8CF9-C187F6370C87}" type="presParOf" srcId="{49A68F0C-D704-440F-9175-AB41424217A1}" destId="{6ACC1B6C-56B5-42DA-9E1E-D51BB4F86568}" srcOrd="0" destOrd="0" presId="urn:microsoft.com/office/officeart/2005/8/layout/lProcess3"/>
    <dgm:cxn modelId="{1080710C-9F1E-48A4-AE67-267C24AFAE70}" type="presParOf" srcId="{49A68F0C-D704-440F-9175-AB41424217A1}" destId="{167BF5C8-38C7-429F-841C-59C848CF793C}" srcOrd="1" destOrd="0" presId="urn:microsoft.com/office/officeart/2005/8/layout/lProcess3"/>
    <dgm:cxn modelId="{5B56016F-7BBE-4688-A728-817BDD42BF5A}" type="presParOf" srcId="{49A68F0C-D704-440F-9175-AB41424217A1}" destId="{9980201A-B082-4A0C-8CA0-99AD1D7CBE47}" srcOrd="2" destOrd="0" presId="urn:microsoft.com/office/officeart/2005/8/layout/lProcess3"/>
    <dgm:cxn modelId="{559E0085-5E00-4179-8420-040EF3A838BC}" type="presParOf" srcId="{49A68F0C-D704-440F-9175-AB41424217A1}" destId="{6B934014-173E-4F3F-B4EF-B7FFA659D966}" srcOrd="3" destOrd="0" presId="urn:microsoft.com/office/officeart/2005/8/layout/lProcess3"/>
    <dgm:cxn modelId="{A2987658-4152-47AF-A60E-C434E647C959}" type="presParOf" srcId="{49A68F0C-D704-440F-9175-AB41424217A1}" destId="{38883DBD-AD05-4196-8472-188403F577AA}" srcOrd="4" destOrd="0" presId="urn:microsoft.com/office/officeart/2005/8/layout/lProcess3"/>
    <dgm:cxn modelId="{DAD8044F-7646-413D-AAD1-88476FC07143}" type="presParOf" srcId="{49A68F0C-D704-440F-9175-AB41424217A1}" destId="{92F8624E-B722-4390-9286-0CA17B10E387}" srcOrd="5" destOrd="0" presId="urn:microsoft.com/office/officeart/2005/8/layout/lProcess3"/>
    <dgm:cxn modelId="{F5831E6F-F363-49C3-9570-D225615B7644}" type="presParOf" srcId="{49A68F0C-D704-440F-9175-AB41424217A1}" destId="{9324AC22-A581-488B-944F-68263FE76100}" srcOrd="6" destOrd="0" presId="urn:microsoft.com/office/officeart/2005/8/layout/lProcess3"/>
    <dgm:cxn modelId="{F354FE34-5481-4733-B709-F36D06C1B64D}" type="presParOf" srcId="{49A68F0C-D704-440F-9175-AB41424217A1}" destId="{A2892BB7-FF5A-4137-9CA7-5E5300C3A372}" srcOrd="7" destOrd="0" presId="urn:microsoft.com/office/officeart/2005/8/layout/lProcess3"/>
    <dgm:cxn modelId="{D3B109EE-D2EB-4BDA-9A4A-C79603E34393}" type="presParOf" srcId="{49A68F0C-D704-440F-9175-AB41424217A1}" destId="{44B59C83-26AE-41FA-8EB9-755A65B11D7B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36076-F3CC-4B98-861F-2808432889CD}">
      <dsp:nvSpPr>
        <dsp:cNvPr id="0" name=""/>
        <dsp:cNvSpPr/>
      </dsp:nvSpPr>
      <dsp:spPr>
        <a:xfrm rot="10800000">
          <a:off x="9199974" y="766227"/>
          <a:ext cx="3237260" cy="129490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685" rIns="3937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قطاع البنية التحتية</a:t>
          </a:r>
          <a:endParaRPr lang="en-US" sz="3100" b="1" kern="1200" dirty="0"/>
        </a:p>
      </dsp:txBody>
      <dsp:txXfrm rot="10800000">
        <a:off x="9847426" y="766227"/>
        <a:ext cx="1942356" cy="1294904"/>
      </dsp:txXfrm>
    </dsp:sp>
    <dsp:sp modelId="{58EB4C5E-9C6F-4D29-AC25-D20A5A7AEBB0}">
      <dsp:nvSpPr>
        <dsp:cNvPr id="0" name=""/>
        <dsp:cNvSpPr/>
      </dsp:nvSpPr>
      <dsp:spPr>
        <a:xfrm rot="10800000">
          <a:off x="6933891" y="876294"/>
          <a:ext cx="2686926" cy="1074770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استغلال بعض الينابيع للشرب</a:t>
          </a:r>
          <a:endParaRPr lang="en-US" sz="2500" kern="1200" dirty="0"/>
        </a:p>
      </dsp:txBody>
      <dsp:txXfrm rot="10800000">
        <a:off x="7471276" y="876294"/>
        <a:ext cx="1612156" cy="1074770"/>
      </dsp:txXfrm>
    </dsp:sp>
    <dsp:sp modelId="{D94FC3DE-7146-4BB7-90EA-D43FEB67773E}">
      <dsp:nvSpPr>
        <dsp:cNvPr id="0" name=""/>
        <dsp:cNvSpPr/>
      </dsp:nvSpPr>
      <dsp:spPr>
        <a:xfrm rot="10800000">
          <a:off x="4623134" y="876294"/>
          <a:ext cx="2686926" cy="1074770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قرب المنطقة من زهرة الفنجان</a:t>
          </a:r>
          <a:endParaRPr lang="en-US" sz="2500" kern="1200" dirty="0"/>
        </a:p>
      </dsp:txBody>
      <dsp:txXfrm rot="10800000">
        <a:off x="5160519" y="876294"/>
        <a:ext cx="1612156" cy="1074770"/>
      </dsp:txXfrm>
    </dsp:sp>
    <dsp:sp modelId="{0FBC9A17-0751-47D8-A52B-242E58DC0952}">
      <dsp:nvSpPr>
        <dsp:cNvPr id="0" name=""/>
        <dsp:cNvSpPr/>
      </dsp:nvSpPr>
      <dsp:spPr>
        <a:xfrm rot="10800000">
          <a:off x="2312377" y="876294"/>
          <a:ext cx="2686926" cy="107477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مرور الشارع الرئيسي بالمنطقة</a:t>
          </a:r>
          <a:endParaRPr lang="en-US" sz="2500" kern="1200" dirty="0"/>
        </a:p>
      </dsp:txBody>
      <dsp:txXfrm rot="10800000">
        <a:off x="2849762" y="876294"/>
        <a:ext cx="1612156" cy="1074770"/>
      </dsp:txXfrm>
    </dsp:sp>
    <dsp:sp modelId="{8FB45AF2-6DFF-42EE-9871-3D7C695CF91C}">
      <dsp:nvSpPr>
        <dsp:cNvPr id="0" name=""/>
        <dsp:cNvSpPr/>
      </dsp:nvSpPr>
      <dsp:spPr>
        <a:xfrm rot="10800000">
          <a:off x="1621" y="876294"/>
          <a:ext cx="2686926" cy="1074770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مداخل القرى الرابطة</a:t>
          </a:r>
          <a:endParaRPr lang="en-US" sz="2500" kern="1200" dirty="0"/>
        </a:p>
      </dsp:txBody>
      <dsp:txXfrm rot="10800000">
        <a:off x="539006" y="876294"/>
        <a:ext cx="1612156" cy="1074770"/>
      </dsp:txXfrm>
    </dsp:sp>
    <dsp:sp modelId="{22E947B7-C2E5-47E0-9DA5-48AAA0185877}">
      <dsp:nvSpPr>
        <dsp:cNvPr id="0" name=""/>
        <dsp:cNvSpPr/>
      </dsp:nvSpPr>
      <dsp:spPr>
        <a:xfrm rot="10800000">
          <a:off x="9199974" y="2242418"/>
          <a:ext cx="3237260" cy="129490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685" rIns="3937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قطاع الاقتصاد</a:t>
          </a:r>
          <a:endParaRPr lang="en-US" sz="3100" b="1" kern="1200" dirty="0"/>
        </a:p>
      </dsp:txBody>
      <dsp:txXfrm rot="10800000">
        <a:off x="9847426" y="2242418"/>
        <a:ext cx="1942356" cy="1294904"/>
      </dsp:txXfrm>
    </dsp:sp>
    <dsp:sp modelId="{388408AD-90EA-4628-9B3E-AB4D993C029A}">
      <dsp:nvSpPr>
        <dsp:cNvPr id="0" name=""/>
        <dsp:cNvSpPr/>
      </dsp:nvSpPr>
      <dsp:spPr>
        <a:xfrm rot="10800000">
          <a:off x="6933891" y="2352485"/>
          <a:ext cx="2686926" cy="1074770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وجود الثروة الحيوانية</a:t>
          </a:r>
          <a:endParaRPr lang="en-US" sz="2500" kern="1200" dirty="0"/>
        </a:p>
      </dsp:txBody>
      <dsp:txXfrm rot="10800000">
        <a:off x="7471276" y="2352485"/>
        <a:ext cx="1612156" cy="1074770"/>
      </dsp:txXfrm>
    </dsp:sp>
    <dsp:sp modelId="{7734A4FF-60DD-415A-8B0D-6B9588C419AA}">
      <dsp:nvSpPr>
        <dsp:cNvPr id="0" name=""/>
        <dsp:cNvSpPr/>
      </dsp:nvSpPr>
      <dsp:spPr>
        <a:xfrm rot="10800000">
          <a:off x="4623134" y="2352485"/>
          <a:ext cx="2686926" cy="1074770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توفر الايدي العاملة</a:t>
          </a:r>
          <a:endParaRPr lang="en-US" sz="2500" kern="1200" dirty="0"/>
        </a:p>
      </dsp:txBody>
      <dsp:txXfrm rot="10800000">
        <a:off x="5160519" y="2352485"/>
        <a:ext cx="1612156" cy="1074770"/>
      </dsp:txXfrm>
    </dsp:sp>
    <dsp:sp modelId="{DC6FE35F-1193-45EB-B455-901CA6AB7B78}">
      <dsp:nvSpPr>
        <dsp:cNvPr id="0" name=""/>
        <dsp:cNvSpPr/>
      </dsp:nvSpPr>
      <dsp:spPr>
        <a:xfrm rot="10800000">
          <a:off x="2312377" y="2352485"/>
          <a:ext cx="2686926" cy="1074770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الشارع الرئيسي عامل اقتصادي قوي</a:t>
          </a:r>
          <a:endParaRPr lang="en-US" sz="2500" kern="1200" dirty="0"/>
        </a:p>
      </dsp:txBody>
      <dsp:txXfrm rot="10800000">
        <a:off x="2849762" y="2352485"/>
        <a:ext cx="1612156" cy="1074770"/>
      </dsp:txXfrm>
    </dsp:sp>
    <dsp:sp modelId="{9C49CF81-430B-46DD-9664-38114E686A04}">
      <dsp:nvSpPr>
        <dsp:cNvPr id="0" name=""/>
        <dsp:cNvSpPr/>
      </dsp:nvSpPr>
      <dsp:spPr>
        <a:xfrm rot="10800000">
          <a:off x="0" y="2371917"/>
          <a:ext cx="2686926" cy="107477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اراضي زراعية عالية القيمة</a:t>
          </a:r>
          <a:endParaRPr lang="en-US" sz="2500" kern="1200" dirty="0"/>
        </a:p>
      </dsp:txBody>
      <dsp:txXfrm rot="10800000">
        <a:off x="537385" y="2371917"/>
        <a:ext cx="1612156" cy="1074770"/>
      </dsp:txXfrm>
    </dsp:sp>
    <dsp:sp modelId="{C4759B27-BB8A-41D0-88A2-1EB245C67C89}">
      <dsp:nvSpPr>
        <dsp:cNvPr id="0" name=""/>
        <dsp:cNvSpPr/>
      </dsp:nvSpPr>
      <dsp:spPr>
        <a:xfrm rot="10800000">
          <a:off x="9199974" y="3718609"/>
          <a:ext cx="3237260" cy="129490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685" rIns="3937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قطاع المرافق المجتمعية</a:t>
          </a:r>
          <a:endParaRPr lang="en-US" sz="3100" b="1" kern="1200" dirty="0"/>
        </a:p>
      </dsp:txBody>
      <dsp:txXfrm rot="10800000">
        <a:off x="9847426" y="3718609"/>
        <a:ext cx="1942356" cy="1294904"/>
      </dsp:txXfrm>
    </dsp:sp>
    <dsp:sp modelId="{3A1DF427-B034-4238-9ABD-A5925BF11F24}">
      <dsp:nvSpPr>
        <dsp:cNvPr id="0" name=""/>
        <dsp:cNvSpPr/>
      </dsp:nvSpPr>
      <dsp:spPr>
        <a:xfrm rot="10800000">
          <a:off x="6933891" y="3828676"/>
          <a:ext cx="2686926" cy="1074770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المدرسة الصناعية</a:t>
          </a:r>
          <a:endParaRPr lang="en-US" sz="2500" kern="1200" dirty="0"/>
        </a:p>
      </dsp:txBody>
      <dsp:txXfrm rot="10800000">
        <a:off x="7471276" y="3828676"/>
        <a:ext cx="1612156" cy="1074770"/>
      </dsp:txXfrm>
    </dsp:sp>
    <dsp:sp modelId="{DAEB66A2-C0EE-4C6A-89A6-FCCEA649ABBF}">
      <dsp:nvSpPr>
        <dsp:cNvPr id="0" name=""/>
        <dsp:cNvSpPr/>
      </dsp:nvSpPr>
      <dsp:spPr>
        <a:xfrm rot="10800000">
          <a:off x="4623134" y="3828676"/>
          <a:ext cx="2686926" cy="1074770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مركز طوارئ24/24</a:t>
          </a:r>
          <a:endParaRPr lang="en-US" sz="2500" kern="1200" dirty="0"/>
        </a:p>
      </dsp:txBody>
      <dsp:txXfrm rot="10800000">
        <a:off x="5160519" y="3828676"/>
        <a:ext cx="1612156" cy="1074770"/>
      </dsp:txXfrm>
    </dsp:sp>
    <dsp:sp modelId="{126B9CC3-EA05-42F4-83D3-C8F79C670759}">
      <dsp:nvSpPr>
        <dsp:cNvPr id="0" name=""/>
        <dsp:cNvSpPr/>
      </dsp:nvSpPr>
      <dsp:spPr>
        <a:xfrm rot="10800000">
          <a:off x="2312377" y="3828676"/>
          <a:ext cx="2686926" cy="1074770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خدممات صحية قوية في جبع و سيلة الظهر</a:t>
          </a:r>
          <a:endParaRPr lang="en-US" sz="2500" kern="1200" dirty="0"/>
        </a:p>
      </dsp:txBody>
      <dsp:txXfrm rot="10800000">
        <a:off x="2849762" y="3828676"/>
        <a:ext cx="1612156" cy="1074770"/>
      </dsp:txXfrm>
    </dsp:sp>
    <dsp:sp modelId="{6ACC1B6C-56B5-42DA-9E1E-D51BB4F86568}">
      <dsp:nvSpPr>
        <dsp:cNvPr id="0" name=""/>
        <dsp:cNvSpPr/>
      </dsp:nvSpPr>
      <dsp:spPr>
        <a:xfrm rot="10800000">
          <a:off x="9199974" y="5194800"/>
          <a:ext cx="3237260" cy="129490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685" rIns="3937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قطاع البيئة و الموروث الثقافي</a:t>
          </a:r>
          <a:endParaRPr lang="en-US" sz="3100" b="1" kern="1200" dirty="0"/>
        </a:p>
      </dsp:txBody>
      <dsp:txXfrm rot="10800000">
        <a:off x="9847426" y="5194800"/>
        <a:ext cx="1942356" cy="1294904"/>
      </dsp:txXfrm>
    </dsp:sp>
    <dsp:sp modelId="{38883DBD-AD05-4196-8472-188403F577AA}">
      <dsp:nvSpPr>
        <dsp:cNvPr id="0" name=""/>
        <dsp:cNvSpPr/>
      </dsp:nvSpPr>
      <dsp:spPr>
        <a:xfrm rot="10800000">
          <a:off x="6933891" y="5304867"/>
          <a:ext cx="2686926" cy="1074770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وجود المناطق الاثرية و التاريخية</a:t>
          </a:r>
          <a:endParaRPr lang="en-US" sz="2500" kern="1200" dirty="0"/>
        </a:p>
      </dsp:txBody>
      <dsp:txXfrm rot="10800000">
        <a:off x="7471276" y="5304867"/>
        <a:ext cx="1612156" cy="1074770"/>
      </dsp:txXfrm>
    </dsp:sp>
    <dsp:sp modelId="{9324AC22-A581-488B-944F-68263FE76100}">
      <dsp:nvSpPr>
        <dsp:cNvPr id="0" name=""/>
        <dsp:cNvSpPr/>
      </dsp:nvSpPr>
      <dsp:spPr>
        <a:xfrm rot="10800000">
          <a:off x="4623134" y="5304867"/>
          <a:ext cx="2686926" cy="107477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ثاني اطول مأذنة في الضفة الغربية</a:t>
          </a:r>
          <a:endParaRPr lang="en-US" sz="2500" kern="1200" dirty="0"/>
        </a:p>
      </dsp:txBody>
      <dsp:txXfrm rot="10800000">
        <a:off x="5160519" y="5304867"/>
        <a:ext cx="1612156" cy="1074770"/>
      </dsp:txXfrm>
    </dsp:sp>
    <dsp:sp modelId="{458C19B1-24E7-4E97-972E-8A96B61938C5}">
      <dsp:nvSpPr>
        <dsp:cNvPr id="0" name=""/>
        <dsp:cNvSpPr/>
      </dsp:nvSpPr>
      <dsp:spPr>
        <a:xfrm rot="10800000">
          <a:off x="2312377" y="5304867"/>
          <a:ext cx="2686926" cy="1074770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875" rIns="31750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اراضي ذات مشهد طبيعي</a:t>
          </a:r>
          <a:endParaRPr lang="en-US" sz="2500" kern="1200" dirty="0"/>
        </a:p>
      </dsp:txBody>
      <dsp:txXfrm rot="10800000">
        <a:off x="2849762" y="5304867"/>
        <a:ext cx="1612156" cy="1074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36076-F3CC-4B98-861F-2808432889CD}">
      <dsp:nvSpPr>
        <dsp:cNvPr id="0" name=""/>
        <dsp:cNvSpPr/>
      </dsp:nvSpPr>
      <dsp:spPr>
        <a:xfrm rot="10800000">
          <a:off x="8946947" y="395405"/>
          <a:ext cx="3148226" cy="125929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3810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قطاع البنية التحتية</a:t>
          </a:r>
          <a:endParaRPr lang="en-US" sz="3000" b="1" kern="1200" dirty="0"/>
        </a:p>
      </dsp:txBody>
      <dsp:txXfrm rot="10800000">
        <a:off x="9576592" y="395405"/>
        <a:ext cx="1888936" cy="1259290"/>
      </dsp:txXfrm>
    </dsp:sp>
    <dsp:sp modelId="{58EB4C5E-9C6F-4D29-AC25-D20A5A7AEBB0}">
      <dsp:nvSpPr>
        <dsp:cNvPr id="0" name=""/>
        <dsp:cNvSpPr/>
      </dsp:nvSpPr>
      <dsp:spPr>
        <a:xfrm rot="10800000">
          <a:off x="6743188" y="502445"/>
          <a:ext cx="2613027" cy="1045211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عدم وجود شبكة مياه في العطارة</a:t>
          </a:r>
          <a:endParaRPr lang="en-US" sz="2400" kern="1200" dirty="0"/>
        </a:p>
      </dsp:txBody>
      <dsp:txXfrm rot="10800000">
        <a:off x="7265793" y="502445"/>
        <a:ext cx="1567816" cy="1045211"/>
      </dsp:txXfrm>
    </dsp:sp>
    <dsp:sp modelId="{D94FC3DE-7146-4BB7-90EA-D43FEB67773E}">
      <dsp:nvSpPr>
        <dsp:cNvPr id="0" name=""/>
        <dsp:cNvSpPr/>
      </dsp:nvSpPr>
      <dsp:spPr>
        <a:xfrm rot="10800000">
          <a:off x="4495984" y="502445"/>
          <a:ext cx="2613027" cy="1045211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ضعف التيار الكهربائي على أطراف القرى</a:t>
          </a:r>
          <a:endParaRPr lang="en-US" sz="2400" kern="1200" dirty="0"/>
        </a:p>
      </dsp:txBody>
      <dsp:txXfrm rot="10800000">
        <a:off x="5018589" y="502445"/>
        <a:ext cx="1567816" cy="1045211"/>
      </dsp:txXfrm>
    </dsp:sp>
    <dsp:sp modelId="{0FBC9A17-0751-47D8-A52B-242E58DC0952}">
      <dsp:nvSpPr>
        <dsp:cNvPr id="0" name=""/>
        <dsp:cNvSpPr/>
      </dsp:nvSpPr>
      <dsp:spPr>
        <a:xfrm rot="10800000">
          <a:off x="2248780" y="502445"/>
          <a:ext cx="2613027" cy="1045211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مداخل القرى بحاجة لتأهيل</a:t>
          </a:r>
          <a:endParaRPr lang="en-US" sz="2400" kern="1200" dirty="0"/>
        </a:p>
      </dsp:txBody>
      <dsp:txXfrm rot="10800000">
        <a:off x="2771385" y="502445"/>
        <a:ext cx="1567816" cy="1045211"/>
      </dsp:txXfrm>
    </dsp:sp>
    <dsp:sp modelId="{C955EF37-1FCB-469F-B222-A4889849C767}">
      <dsp:nvSpPr>
        <dsp:cNvPr id="0" name=""/>
        <dsp:cNvSpPr/>
      </dsp:nvSpPr>
      <dsp:spPr>
        <a:xfrm rot="10800000">
          <a:off x="1576" y="502445"/>
          <a:ext cx="2613027" cy="1045211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حدود المخططات الهيكلية</a:t>
          </a:r>
          <a:endParaRPr lang="en-US" sz="2400" kern="1200" dirty="0"/>
        </a:p>
      </dsp:txBody>
      <dsp:txXfrm rot="10800000">
        <a:off x="524181" y="502445"/>
        <a:ext cx="1567816" cy="1045211"/>
      </dsp:txXfrm>
    </dsp:sp>
    <dsp:sp modelId="{22E947B7-C2E5-47E0-9DA5-48AAA0185877}">
      <dsp:nvSpPr>
        <dsp:cNvPr id="0" name=""/>
        <dsp:cNvSpPr/>
      </dsp:nvSpPr>
      <dsp:spPr>
        <a:xfrm rot="10800000">
          <a:off x="8946947" y="1830997"/>
          <a:ext cx="3148226" cy="125929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3810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قطاع الاقتصاد</a:t>
          </a:r>
          <a:endParaRPr lang="en-US" sz="3000" b="1" kern="1200" dirty="0"/>
        </a:p>
      </dsp:txBody>
      <dsp:txXfrm rot="10800000">
        <a:off x="9576592" y="1830997"/>
        <a:ext cx="1888936" cy="1259290"/>
      </dsp:txXfrm>
    </dsp:sp>
    <dsp:sp modelId="{388408AD-90EA-4628-9B3E-AB4D993C029A}">
      <dsp:nvSpPr>
        <dsp:cNvPr id="0" name=""/>
        <dsp:cNvSpPr/>
      </dsp:nvSpPr>
      <dsp:spPr>
        <a:xfrm rot="10800000">
          <a:off x="6743188" y="1938036"/>
          <a:ext cx="2613027" cy="1045211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الازدحام المروي على الشارع الرئيسي</a:t>
          </a:r>
          <a:endParaRPr lang="en-US" sz="2400" kern="1200" dirty="0"/>
        </a:p>
      </dsp:txBody>
      <dsp:txXfrm rot="10800000">
        <a:off x="7265793" y="1938036"/>
        <a:ext cx="1567816" cy="1045211"/>
      </dsp:txXfrm>
    </dsp:sp>
    <dsp:sp modelId="{7734A4FF-60DD-415A-8B0D-6B9588C419AA}">
      <dsp:nvSpPr>
        <dsp:cNvPr id="0" name=""/>
        <dsp:cNvSpPr/>
      </dsp:nvSpPr>
      <dsp:spPr>
        <a:xfrm rot="10800000">
          <a:off x="4495984" y="1938036"/>
          <a:ext cx="2613027" cy="1045211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ضعف الانتاج الزراعي</a:t>
          </a:r>
          <a:endParaRPr lang="en-US" sz="2400" kern="1200" dirty="0"/>
        </a:p>
      </dsp:txBody>
      <dsp:txXfrm rot="10800000">
        <a:off x="5018589" y="1938036"/>
        <a:ext cx="1567816" cy="1045211"/>
      </dsp:txXfrm>
    </dsp:sp>
    <dsp:sp modelId="{DC6FE35F-1193-45EB-B455-901CA6AB7B78}">
      <dsp:nvSpPr>
        <dsp:cNvPr id="0" name=""/>
        <dsp:cNvSpPr/>
      </dsp:nvSpPr>
      <dsp:spPr>
        <a:xfrm rot="10800000">
          <a:off x="2248780" y="1938036"/>
          <a:ext cx="2613027" cy="1045211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ضعف القطاع الصناعي</a:t>
          </a:r>
          <a:endParaRPr lang="en-US" sz="2400" kern="1200" dirty="0"/>
        </a:p>
      </dsp:txBody>
      <dsp:txXfrm rot="10800000">
        <a:off x="2771385" y="1938036"/>
        <a:ext cx="1567816" cy="1045211"/>
      </dsp:txXfrm>
    </dsp:sp>
    <dsp:sp modelId="{C4759B27-BB8A-41D0-88A2-1EB245C67C89}">
      <dsp:nvSpPr>
        <dsp:cNvPr id="0" name=""/>
        <dsp:cNvSpPr/>
      </dsp:nvSpPr>
      <dsp:spPr>
        <a:xfrm rot="10800000">
          <a:off x="8946947" y="3266588"/>
          <a:ext cx="3148226" cy="125929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3810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قطاع المرافق المجتمعية</a:t>
          </a:r>
          <a:endParaRPr lang="en-US" sz="3000" b="1" kern="1200" dirty="0"/>
        </a:p>
      </dsp:txBody>
      <dsp:txXfrm rot="10800000">
        <a:off x="9576592" y="3266588"/>
        <a:ext cx="1888936" cy="1259290"/>
      </dsp:txXfrm>
    </dsp:sp>
    <dsp:sp modelId="{3A1DF427-B034-4238-9ABD-A5925BF11F24}">
      <dsp:nvSpPr>
        <dsp:cNvPr id="0" name=""/>
        <dsp:cNvSpPr/>
      </dsp:nvSpPr>
      <dsp:spPr>
        <a:xfrm rot="10800000">
          <a:off x="6743188" y="3373628"/>
          <a:ext cx="2613027" cy="1045211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لا يوجد مشفى</a:t>
          </a:r>
          <a:endParaRPr lang="en-US" sz="2400" kern="1200" dirty="0"/>
        </a:p>
      </dsp:txBody>
      <dsp:txXfrm rot="10800000">
        <a:off x="7265793" y="3373628"/>
        <a:ext cx="1567816" cy="1045211"/>
      </dsp:txXfrm>
    </dsp:sp>
    <dsp:sp modelId="{DAEB66A2-C0EE-4C6A-89A6-FCCEA649ABBF}">
      <dsp:nvSpPr>
        <dsp:cNvPr id="0" name=""/>
        <dsp:cNvSpPr/>
      </dsp:nvSpPr>
      <dsp:spPr>
        <a:xfrm rot="10800000">
          <a:off x="4495984" y="3373628"/>
          <a:ext cx="2613027" cy="1045211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نقص المناطق الترفيهية</a:t>
          </a:r>
          <a:endParaRPr lang="en-US" sz="2400" kern="1200" dirty="0"/>
        </a:p>
      </dsp:txBody>
      <dsp:txXfrm rot="10800000">
        <a:off x="5018589" y="3373628"/>
        <a:ext cx="1567816" cy="1045211"/>
      </dsp:txXfrm>
    </dsp:sp>
    <dsp:sp modelId="{126B9CC3-EA05-42F4-83D3-C8F79C670759}">
      <dsp:nvSpPr>
        <dsp:cNvPr id="0" name=""/>
        <dsp:cNvSpPr/>
      </dsp:nvSpPr>
      <dsp:spPr>
        <a:xfrm rot="10800000">
          <a:off x="2248780" y="3373628"/>
          <a:ext cx="2613027" cy="1045211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نقص المدارس</a:t>
          </a:r>
          <a:endParaRPr lang="en-US" sz="2400" kern="1200" dirty="0"/>
        </a:p>
      </dsp:txBody>
      <dsp:txXfrm rot="10800000">
        <a:off x="2771385" y="3373628"/>
        <a:ext cx="1567816" cy="1045211"/>
      </dsp:txXfrm>
    </dsp:sp>
    <dsp:sp modelId="{26D82A4F-FE57-424A-9D73-B736B5BA106F}">
      <dsp:nvSpPr>
        <dsp:cNvPr id="0" name=""/>
        <dsp:cNvSpPr/>
      </dsp:nvSpPr>
      <dsp:spPr>
        <a:xfrm rot="10800000">
          <a:off x="1576" y="3373628"/>
          <a:ext cx="2613027" cy="1045211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القاعدة العسكرية</a:t>
          </a:r>
          <a:endParaRPr lang="en-US" sz="2400" kern="1200" dirty="0"/>
        </a:p>
      </dsp:txBody>
      <dsp:txXfrm rot="10800000">
        <a:off x="524181" y="3373628"/>
        <a:ext cx="1567816" cy="1045211"/>
      </dsp:txXfrm>
    </dsp:sp>
    <dsp:sp modelId="{6ACC1B6C-56B5-42DA-9E1E-D51BB4F86568}">
      <dsp:nvSpPr>
        <dsp:cNvPr id="0" name=""/>
        <dsp:cNvSpPr/>
      </dsp:nvSpPr>
      <dsp:spPr>
        <a:xfrm rot="10800000">
          <a:off x="8946947" y="4702179"/>
          <a:ext cx="3148226" cy="125929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3810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قطاع البيئة و الموروث الثقافي</a:t>
          </a:r>
          <a:endParaRPr lang="en-US" sz="3000" b="1" kern="1200" dirty="0"/>
        </a:p>
      </dsp:txBody>
      <dsp:txXfrm rot="10800000">
        <a:off x="9576592" y="4702179"/>
        <a:ext cx="1888936" cy="1259290"/>
      </dsp:txXfrm>
    </dsp:sp>
    <dsp:sp modelId="{9980201A-B082-4A0C-8CA0-99AD1D7CBE47}">
      <dsp:nvSpPr>
        <dsp:cNvPr id="0" name=""/>
        <dsp:cNvSpPr/>
      </dsp:nvSpPr>
      <dsp:spPr>
        <a:xfrm rot="10800000">
          <a:off x="6743188" y="4809219"/>
          <a:ext cx="2613027" cy="1045211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مناطق أثرية بحاجة الى ترميم</a:t>
          </a:r>
          <a:endParaRPr lang="en-US" sz="2400" kern="1200" dirty="0"/>
        </a:p>
      </dsp:txBody>
      <dsp:txXfrm rot="10800000">
        <a:off x="7265793" y="4809219"/>
        <a:ext cx="1567816" cy="1045211"/>
      </dsp:txXfrm>
    </dsp:sp>
    <dsp:sp modelId="{38883DBD-AD05-4196-8472-188403F577AA}">
      <dsp:nvSpPr>
        <dsp:cNvPr id="0" name=""/>
        <dsp:cNvSpPr/>
      </dsp:nvSpPr>
      <dsp:spPr>
        <a:xfrm rot="10800000">
          <a:off x="4495984" y="4809219"/>
          <a:ext cx="2613027" cy="1045211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ازدحام مروري و تلوث</a:t>
          </a:r>
          <a:endParaRPr lang="en-US" sz="2400" kern="1200" dirty="0"/>
        </a:p>
      </dsp:txBody>
      <dsp:txXfrm rot="10800000">
        <a:off x="5018589" y="4809219"/>
        <a:ext cx="1567816" cy="1045211"/>
      </dsp:txXfrm>
    </dsp:sp>
    <dsp:sp modelId="{9324AC22-A581-488B-944F-68263FE76100}">
      <dsp:nvSpPr>
        <dsp:cNvPr id="0" name=""/>
        <dsp:cNvSpPr/>
      </dsp:nvSpPr>
      <dsp:spPr>
        <a:xfrm rot="10800000">
          <a:off x="2248780" y="4809219"/>
          <a:ext cx="2613027" cy="1045211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تلوث ناتج عن المناطق الحيوانية</a:t>
          </a:r>
          <a:endParaRPr lang="en-US" sz="2400" kern="1200" dirty="0"/>
        </a:p>
      </dsp:txBody>
      <dsp:txXfrm rot="10800000">
        <a:off x="2771385" y="4809219"/>
        <a:ext cx="1567816" cy="1045211"/>
      </dsp:txXfrm>
    </dsp:sp>
    <dsp:sp modelId="{44B59C83-26AE-41FA-8EB9-755A65B11D7B}">
      <dsp:nvSpPr>
        <dsp:cNvPr id="0" name=""/>
        <dsp:cNvSpPr/>
      </dsp:nvSpPr>
      <dsp:spPr>
        <a:xfrm rot="10800000">
          <a:off x="1576" y="4809219"/>
          <a:ext cx="2613027" cy="1045211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3048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الميلان الشديد في بعض المناطق</a:t>
          </a:r>
          <a:endParaRPr lang="en-US" sz="2400" kern="1200" dirty="0"/>
        </a:p>
      </dsp:txBody>
      <dsp:txXfrm rot="10800000">
        <a:off x="524181" y="4809219"/>
        <a:ext cx="1567816" cy="1045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22363"/>
            <a:ext cx="1080016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602038"/>
            <a:ext cx="1080016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7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49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65125"/>
            <a:ext cx="310504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65125"/>
            <a:ext cx="913513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8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3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09739"/>
            <a:ext cx="1242018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589464"/>
            <a:ext cx="1242018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9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825625"/>
            <a:ext cx="612009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825625"/>
            <a:ext cx="612009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1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65126"/>
            <a:ext cx="12420184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681163"/>
            <a:ext cx="60919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505075"/>
            <a:ext cx="6091965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681163"/>
            <a:ext cx="61219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505075"/>
            <a:ext cx="612196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59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3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987426"/>
            <a:ext cx="729010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987426"/>
            <a:ext cx="729010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28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65126"/>
            <a:ext cx="12420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825625"/>
            <a:ext cx="12420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ABEF8-9B57-4BDF-8747-2DF252E3D02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356351"/>
            <a:ext cx="4860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72FA8-D979-4464-A23A-E6B288577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4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image" Target="../media/image13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microsoft.com/office/2007/relationships/hdphoto" Target="../media/hdphoto1.wdp"/><Relationship Id="rId7" Type="http://schemas.openxmlformats.org/officeDocument/2006/relationships/chart" Target="../charts/chart4.xml"/><Relationship Id="rId12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11" Type="http://schemas.openxmlformats.org/officeDocument/2006/relationships/image" Target="../media/image24.png"/><Relationship Id="rId5" Type="http://schemas.openxmlformats.org/officeDocument/2006/relationships/chart" Target="../charts/chart2.xml"/><Relationship Id="rId10" Type="http://schemas.openxmlformats.org/officeDocument/2006/relationships/chart" Target="../charts/chart7.xml"/><Relationship Id="rId4" Type="http://schemas.openxmlformats.org/officeDocument/2006/relationships/image" Target="../media/image15.jpeg"/><Relationship Id="rId9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13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5" Type="http://schemas.openxmlformats.org/officeDocument/2006/relationships/image" Target="../media/image13.pn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2.emf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emf"/><Relationship Id="rId5" Type="http://schemas.openxmlformats.org/officeDocument/2006/relationships/image" Target="../media/image13.png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emf"/><Relationship Id="rId5" Type="http://schemas.openxmlformats.org/officeDocument/2006/relationships/image" Target="../media/image13.pn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8.emf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8.jpeg"/><Relationship Id="rId7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4.emf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46.emf"/><Relationship Id="rId4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microsoft.com/office/2007/relationships/hdphoto" Target="../media/hdphoto1.wdp"/><Relationship Id="rId7" Type="http://schemas.openxmlformats.org/officeDocument/2006/relationships/image" Target="../media/image5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jp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5.jpe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emf"/><Relationship Id="rId5" Type="http://schemas.openxmlformats.org/officeDocument/2006/relationships/image" Target="../media/image13.png"/><Relationship Id="rId4" Type="http://schemas.openxmlformats.org/officeDocument/2006/relationships/image" Target="../media/image53.jpe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emf"/><Relationship Id="rId5" Type="http://schemas.openxmlformats.org/officeDocument/2006/relationships/image" Target="../media/image13.png"/><Relationship Id="rId4" Type="http://schemas.openxmlformats.org/officeDocument/2006/relationships/image" Target="../media/image5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5.jpeg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59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microsoft.com/office/2007/relationships/hdphoto" Target="../media/hdphoto11.wdp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12" Type="http://schemas.openxmlformats.org/officeDocument/2006/relationships/image" Target="../media/image6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11" Type="http://schemas.microsoft.com/office/2007/relationships/hdphoto" Target="../media/hdphoto10.wdp"/><Relationship Id="rId5" Type="http://schemas.openxmlformats.org/officeDocument/2006/relationships/image" Target="../media/image62.png"/><Relationship Id="rId15" Type="http://schemas.openxmlformats.org/officeDocument/2006/relationships/image" Target="../media/image68.png"/><Relationship Id="rId10" Type="http://schemas.openxmlformats.org/officeDocument/2006/relationships/image" Target="../media/image65.png"/><Relationship Id="rId4" Type="http://schemas.microsoft.com/office/2007/relationships/hdphoto" Target="../media/hdphoto7.wdp"/><Relationship Id="rId9" Type="http://schemas.microsoft.com/office/2007/relationships/hdphoto" Target="../media/hdphoto9.wdp"/><Relationship Id="rId14" Type="http://schemas.openxmlformats.org/officeDocument/2006/relationships/image" Target="../media/image67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13.png"/><Relationship Id="rId4" Type="http://schemas.openxmlformats.org/officeDocument/2006/relationships/image" Target="../media/image69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emf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image" Target="../media/image19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1.emf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  <a14:imgEffect>
                      <a14:brightnessContrast bright="-16000" contras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65108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310" y="4109883"/>
            <a:ext cx="3997261" cy="2748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9773" y="2238588"/>
            <a:ext cx="143869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6000" b="1" dirty="0" smtClean="0">
                <a:ln w="0"/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تخطيط مشترك لقرى جنوب محافظة جنين</a:t>
            </a:r>
          </a:p>
          <a:p>
            <a:pPr algn="ctr"/>
            <a:r>
              <a:rPr lang="ar-SA" sz="6000" b="1" dirty="0" smtClean="0">
                <a:ln w="0"/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للأعوام (2019-2035)</a:t>
            </a:r>
          </a:p>
          <a:p>
            <a:pPr algn="ctr"/>
            <a:r>
              <a:rPr lang="ar-SA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(جبع، سيلة الظهر، الفندقومية، العطارة، العصاعصة)</a:t>
            </a:r>
            <a:endParaRPr lang="en-US" sz="1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27494" y="247630"/>
            <a:ext cx="719772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JO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النجاح الوطنية</a:t>
            </a:r>
          </a:p>
          <a:p>
            <a:pPr algn="ctr"/>
            <a:r>
              <a:rPr lang="ar-JO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كلية الهندسة وتكنولوجيا المعلومات</a:t>
            </a:r>
          </a:p>
          <a:p>
            <a:pPr algn="ctr"/>
            <a:r>
              <a:rPr lang="ar-JO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هندسة التخطيط العمراني</a:t>
            </a:r>
            <a:endParaRPr lang="ar-SA" sz="32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8" name="Picture 8" descr="صورة ذات صلة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3584" y1="25364" x2="5780" y2="46356"/>
                        <a14:foregroundMark x1="13584" y1="27988" x2="28613" y2="10204"/>
                        <a14:foregroundMark x1="32659" y1="9329" x2="59538" y2="4665"/>
                        <a14:foregroundMark x1="60983" y1="4665" x2="88728" y2="24490"/>
                        <a14:foregroundMark x1="90173" y1="24490" x2="91908" y2="71720"/>
                        <a14:foregroundMark x1="92486" y1="35569" x2="95087" y2="56560"/>
                        <a14:foregroundMark x1="92775" y1="70845" x2="83815" y2="81924"/>
                        <a14:foregroundMark x1="83815" y1="81341" x2="69075" y2="91545"/>
                        <a14:foregroundMark x1="70520" y1="90379" x2="54624" y2="94752"/>
                        <a14:foregroundMark x1="56069" y1="95044" x2="40462" y2="92711"/>
                        <a14:foregroundMark x1="34971" y1="92711" x2="22254" y2="83673"/>
                        <a14:foregroundMark x1="18786" y1="81924" x2="8092" y2="61224"/>
                        <a14:foregroundMark x1="40462" y1="95044" x2="66763" y2="94169"/>
                        <a14:foregroundMark x1="88728" y1="38776" x2="31792" y2="556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735" y="173494"/>
            <a:ext cx="1612484" cy="159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6814" b="75000" l="20313" r="79063">
                        <a14:foregroundMark x1="65313" y1="37168" x2="49688" y2="66372"/>
                        <a14:foregroundMark x1="67813" y1="52434" x2="48750" y2="68584"/>
                        <a14:foregroundMark x1="64375" y1="37168" x2="42188" y2="64602"/>
                        <a14:foregroundMark x1="62500" y1="33628" x2="36250" y2="60841"/>
                        <a14:foregroundMark x1="55625" y1="43805" x2="38438" y2="61947"/>
                        <a14:foregroundMark x1="32500" y1="60177" x2="40313" y2="65487"/>
                        <a14:foregroundMark x1="67500" y1="38938" x2="65000" y2="56637"/>
                        <a14:foregroundMark x1="67813" y1="53982" x2="50313" y2="6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21" t="17909" r="27302" b="27539"/>
          <a:stretch/>
        </p:blipFill>
        <p:spPr>
          <a:xfrm>
            <a:off x="3829245" y="154582"/>
            <a:ext cx="1086481" cy="16231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56143" y="5199797"/>
            <a:ext cx="222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27494" y="5569129"/>
            <a:ext cx="73627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إعداد الطالبة: دانا عطية</a:t>
            </a:r>
          </a:p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اشراف: الدكتور علي عبد الحميد و الدكتورة زهراء زواوي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491" y="4545166"/>
            <a:ext cx="3683497" cy="224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224" r="3333" b="5255"/>
          <a:stretch/>
        </p:blipFill>
        <p:spPr>
          <a:xfrm>
            <a:off x="-1" y="629707"/>
            <a:ext cx="14402275" cy="62152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F6A116-AEDE-4AF1-A1EE-887D4618B40D}"/>
              </a:ext>
            </a:extLst>
          </p:cNvPr>
          <p:cNvSpPr txBox="1"/>
          <p:nvPr/>
        </p:nvSpPr>
        <p:spPr>
          <a:xfrm>
            <a:off x="5026666" y="-4770"/>
            <a:ext cx="35577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التعداد السكاني</a:t>
            </a:r>
            <a:endParaRPr lang="ar-PS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0EA7C-97CB-4E07-A5DA-50E24372D7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207" y="562278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5185D1-4EDE-46FA-96CB-C96464C320C9}"/>
              </a:ext>
            </a:extLst>
          </p:cNvPr>
          <p:cNvSpPr txBox="1"/>
          <p:nvPr/>
        </p:nvSpPr>
        <p:spPr>
          <a:xfrm>
            <a:off x="7201136" y="2659025"/>
            <a:ext cx="1024294" cy="46166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11000</a:t>
            </a:r>
            <a:endParaRPr lang="ar-P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CD6C05-23D7-412B-B964-E38B6EDAD9AD}"/>
              </a:ext>
            </a:extLst>
          </p:cNvPr>
          <p:cNvSpPr txBox="1"/>
          <p:nvPr/>
        </p:nvSpPr>
        <p:spPr>
          <a:xfrm>
            <a:off x="5026666" y="3594459"/>
            <a:ext cx="1024294" cy="46166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4300</a:t>
            </a:r>
            <a:endParaRPr lang="ar-P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286022-D6FE-4577-B795-52EE03E84398}"/>
              </a:ext>
            </a:extLst>
          </p:cNvPr>
          <p:cNvSpPr txBox="1"/>
          <p:nvPr/>
        </p:nvSpPr>
        <p:spPr>
          <a:xfrm>
            <a:off x="3447464" y="2889858"/>
            <a:ext cx="1024294" cy="46166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7300</a:t>
            </a:r>
            <a:endParaRPr lang="ar-P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BCC9D4-77E1-403B-B999-335DFBBC5F89}"/>
              </a:ext>
            </a:extLst>
          </p:cNvPr>
          <p:cNvSpPr txBox="1"/>
          <p:nvPr/>
        </p:nvSpPr>
        <p:spPr>
          <a:xfrm>
            <a:off x="1045986" y="2889858"/>
            <a:ext cx="1024294" cy="46166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1300</a:t>
            </a:r>
            <a:endParaRPr lang="ar-P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D25805-9039-4D6A-A0BE-2589E244EEB9}"/>
              </a:ext>
            </a:extLst>
          </p:cNvPr>
          <p:cNvSpPr txBox="1"/>
          <p:nvPr/>
        </p:nvSpPr>
        <p:spPr>
          <a:xfrm>
            <a:off x="5409517" y="2428192"/>
            <a:ext cx="736979" cy="46166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533</a:t>
            </a:r>
            <a:endParaRPr lang="ar-P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15A3EEB-A833-45D5-AFC1-57290C7454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797940"/>
              </p:ext>
            </p:extLst>
          </p:nvPr>
        </p:nvGraphicFramePr>
        <p:xfrm>
          <a:off x="7552266" y="3760560"/>
          <a:ext cx="6502400" cy="283464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1206919438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142386089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941501804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4038191459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1962971463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/>
                        <a:t>التعداد السكاني في منطقة التخطيط</a:t>
                      </a:r>
                      <a:endParaRPr lang="ar-P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429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التجمع</a:t>
                      </a:r>
                      <a:endParaRPr lang="ar-P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1997</a:t>
                      </a:r>
                      <a:endParaRPr lang="ar-P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2007</a:t>
                      </a:r>
                      <a:endParaRPr lang="ar-P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2017</a:t>
                      </a:r>
                      <a:endParaRPr lang="ar-P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27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جبع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التعداد السكاني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6493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/>
                        <a:t>8333</a:t>
                      </a:r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/>
                        <a:t>10,323</a:t>
                      </a:r>
                      <a:endParaRPr lang="ar-SA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929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/>
                        <a:t>سيلة الظهر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التعداد السكاني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4639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u="none" strike="noStrike" dirty="0"/>
                        <a:t>5,685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/>
                        <a:t>7,342</a:t>
                      </a:r>
                      <a:endParaRPr lang="ar-P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92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الفندقومية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التعداد السكاني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1285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u="none" strike="noStrike" dirty="0"/>
                        <a:t>3,337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/>
                        <a:t>4,228</a:t>
                      </a:r>
                      <a:endParaRPr lang="ar-P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308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/>
                        <a:t>العطارة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التعداد السكاني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798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1138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/>
                        <a:t>1,233</a:t>
                      </a:r>
                      <a:endParaRPr lang="ar-P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19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/>
                        <a:t>العصاعصة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التعداد السكاني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348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456</a:t>
                      </a:r>
                      <a:endParaRPr lang="ar-P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/>
                        <a:t>566</a:t>
                      </a:r>
                      <a:endParaRPr lang="ar-P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069329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41CC0A2-01C5-42F2-BB02-F90AA8F43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298725"/>
              </p:ext>
            </p:extLst>
          </p:nvPr>
        </p:nvGraphicFramePr>
        <p:xfrm>
          <a:off x="451085" y="3831822"/>
          <a:ext cx="4993695" cy="2834642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1664565">
                  <a:extLst>
                    <a:ext uri="{9D8B030D-6E8A-4147-A177-3AD203B41FA5}">
                      <a16:colId xmlns:a16="http://schemas.microsoft.com/office/drawing/2014/main" val="1982781256"/>
                    </a:ext>
                  </a:extLst>
                </a:gridCol>
                <a:gridCol w="1664565">
                  <a:extLst>
                    <a:ext uri="{9D8B030D-6E8A-4147-A177-3AD203B41FA5}">
                      <a16:colId xmlns:a16="http://schemas.microsoft.com/office/drawing/2014/main" val="3236611643"/>
                    </a:ext>
                  </a:extLst>
                </a:gridCol>
                <a:gridCol w="1664565">
                  <a:extLst>
                    <a:ext uri="{9D8B030D-6E8A-4147-A177-3AD203B41FA5}">
                      <a16:colId xmlns:a16="http://schemas.microsoft.com/office/drawing/2014/main" val="1436783442"/>
                    </a:ext>
                  </a:extLst>
                </a:gridCol>
              </a:tblGrid>
              <a:tr h="386061">
                <a:tc gridSpan="3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/>
                        <a:t>النمو السكاني في منطقة التخطيط</a:t>
                      </a:r>
                      <a:endParaRPr lang="ar-P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844175"/>
                  </a:ext>
                </a:extLst>
              </a:tr>
              <a:tr h="386061">
                <a:tc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1997-2007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/>
                        <a:t>2007-2017</a:t>
                      </a:r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004209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جبع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  <a:endParaRPr lang="ar-P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501332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/>
                        <a:t>سيلة الظهر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  <a:endParaRPr lang="ar-P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  <a:endParaRPr lang="ar-P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974878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/>
                        <a:t>الفندقومية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04.</a:t>
                      </a:r>
                      <a:endParaRPr lang="ar-P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0439982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/>
                        <a:t>العطارة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  <a:endParaRPr lang="ar-P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003.</a:t>
                      </a:r>
                      <a:endParaRPr lang="ar-P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045538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/>
                        <a:t>العصاعصة</a:t>
                      </a:r>
                      <a:endParaRPr lang="ar-P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  <a:endParaRPr lang="ar-P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/>
                        <a:t>01.</a:t>
                      </a:r>
                      <a:endParaRPr lang="ar-P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596906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3EBA3D8-DC26-45C9-9C5B-DD373577F2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1177231"/>
              </p:ext>
            </p:extLst>
          </p:nvPr>
        </p:nvGraphicFramePr>
        <p:xfrm>
          <a:off x="260016" y="94709"/>
          <a:ext cx="5607308" cy="363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D782382-6F51-4BCA-8199-A66F80610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4908" y="171894"/>
            <a:ext cx="4350929" cy="33107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2351224" y="1091821"/>
            <a:ext cx="1802197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التوزيع العمري للسكان في منطقة التخطيط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50017" y="1245709"/>
            <a:ext cx="18021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التعداد السكاني في منطقة التخطيط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97424" y="4541257"/>
            <a:ext cx="1802197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النمو السكاني في منطقة التخطيط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098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" t="2534" r="4685" b="2974"/>
          <a:stretch/>
        </p:blipFill>
        <p:spPr>
          <a:xfrm>
            <a:off x="-1" y="524291"/>
            <a:ext cx="14400213" cy="63278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F6A116-AEDE-4AF1-A1EE-887D4618B40D}"/>
              </a:ext>
            </a:extLst>
          </p:cNvPr>
          <p:cNvSpPr txBox="1"/>
          <p:nvPr/>
        </p:nvSpPr>
        <p:spPr>
          <a:xfrm>
            <a:off x="5026666" y="-4770"/>
            <a:ext cx="35577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الكثافة السكانية</a:t>
            </a:r>
            <a:endParaRPr lang="ar-PS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0EA7C-97CB-4E07-A5DA-50E24372D7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207" y="562278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4080" y="714303"/>
            <a:ext cx="1912902" cy="20174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368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3094208"/>
            <a:ext cx="143869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>
                <a:solidFill>
                  <a:schemeClr val="bg1"/>
                </a:solidFill>
              </a:rPr>
              <a:t>قطاع الإسكان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ملامح قطاع الإسكان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>
                <a:solidFill>
                  <a:schemeClr val="bg1"/>
                </a:solidFill>
              </a:rPr>
              <a:t>تتكون منطقة التخطيط من 4410 مسكن، تترواح استخداماتها ما بين السكن و العمل و التجارة.</a:t>
            </a:r>
          </a:p>
          <a:p>
            <a:pPr algn="r" rtl="1"/>
            <a:endParaRPr lang="ar-SA" dirty="0" smtClean="0">
              <a:solidFill>
                <a:schemeClr val="bg1"/>
              </a:solidFill>
            </a:endParaRPr>
          </a:p>
          <a:p>
            <a:pPr algn="r" rtl="1"/>
            <a:r>
              <a:rPr lang="ar-SA" dirty="0" smtClean="0">
                <a:solidFill>
                  <a:schemeClr val="bg1"/>
                </a:solidFill>
              </a:rPr>
              <a:t>أغلب البيوت في منطقة التخطيط تتكون من طابق او طابقين كما هو في باقي القرى و البلدات الفلسطينية، الا ان في الأونة الأخيرة انتشرت البناء العمودي لتلبية احتياجات التوسع و من أجل الاستثمار.</a:t>
            </a:r>
          </a:p>
          <a:p>
            <a:pPr marL="0" indent="0" algn="r" rtl="1">
              <a:buNone/>
            </a:pPr>
            <a:endParaRPr lang="ar-SA" dirty="0" smtClean="0">
              <a:solidFill>
                <a:schemeClr val="bg1"/>
              </a:solidFill>
            </a:endParaRPr>
          </a:p>
          <a:p>
            <a:pPr algn="r" rtl="1"/>
            <a:r>
              <a:rPr lang="ar-SA" dirty="0" smtClean="0">
                <a:solidFill>
                  <a:schemeClr val="bg1"/>
                </a:solidFill>
              </a:rPr>
              <a:t>تتركز الكثافة العمرانية في وسط كل تجمع لتقل على أطرافه.</a:t>
            </a:r>
          </a:p>
          <a:p>
            <a:pPr algn="r" rtl="1"/>
            <a:endParaRPr lang="ar-SA" dirty="0" smtClean="0">
              <a:solidFill>
                <a:schemeClr val="bg1"/>
              </a:solidFill>
            </a:endParaRPr>
          </a:p>
          <a:p>
            <a:pPr algn="r" rtl="1"/>
            <a:r>
              <a:rPr lang="ar-SA" dirty="0" smtClean="0">
                <a:solidFill>
                  <a:schemeClr val="bg1"/>
                </a:solidFill>
              </a:rPr>
              <a:t>يوجد تواصل عمراني واضح بين قرى المنطقة لتدخل المباني من قرية معينة الى حدود القرية الأخرى و أراضيها.</a:t>
            </a:r>
          </a:p>
          <a:p>
            <a:pPr algn="r" rt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92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224" r="3333" b="5255"/>
          <a:stretch/>
        </p:blipFill>
        <p:spPr>
          <a:xfrm>
            <a:off x="-1" y="629707"/>
            <a:ext cx="14402275" cy="62152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F91A92-BC56-42AC-85DD-5212D725F8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4155634"/>
              </p:ext>
            </p:extLst>
          </p:nvPr>
        </p:nvGraphicFramePr>
        <p:xfrm>
          <a:off x="3871579" y="3968621"/>
          <a:ext cx="818609" cy="810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3F08AE4-8AC6-457C-B02D-0EA7EF8A05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3542987"/>
              </p:ext>
            </p:extLst>
          </p:nvPr>
        </p:nvGraphicFramePr>
        <p:xfrm>
          <a:off x="7928959" y="3327918"/>
          <a:ext cx="978665" cy="788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84CE681-CC85-4176-BA4A-913BE56F20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1700871"/>
              </p:ext>
            </p:extLst>
          </p:nvPr>
        </p:nvGraphicFramePr>
        <p:xfrm>
          <a:off x="5995842" y="4172435"/>
          <a:ext cx="811330" cy="697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D4DAD4D-B14B-4FF9-8DFF-BBC4058229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8599794"/>
              </p:ext>
            </p:extLst>
          </p:nvPr>
        </p:nvGraphicFramePr>
        <p:xfrm>
          <a:off x="5508016" y="2754442"/>
          <a:ext cx="649880" cy="575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D389C5D-FFDC-40C6-8F01-6526142472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0551445"/>
              </p:ext>
            </p:extLst>
          </p:nvPr>
        </p:nvGraphicFramePr>
        <p:xfrm>
          <a:off x="2118497" y="3042420"/>
          <a:ext cx="635746" cy="768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02915" y="0"/>
            <a:ext cx="2808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الإسكان</a:t>
            </a:r>
            <a:endParaRPr lang="en-US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AC0EF2F-60E2-42C3-9DE5-870D42D684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8457606"/>
              </p:ext>
            </p:extLst>
          </p:nvPr>
        </p:nvGraphicFramePr>
        <p:xfrm>
          <a:off x="4025609" y="5874559"/>
          <a:ext cx="1570922" cy="1008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D870D1C4-4C7D-4095-B545-8663834C627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4271" t="86307" r="22967" b="849"/>
          <a:stretch/>
        </p:blipFill>
        <p:spPr>
          <a:xfrm>
            <a:off x="5599309" y="6142915"/>
            <a:ext cx="2415725" cy="4173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3D0EA7C-97CB-4E07-A5DA-50E24372D71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207" y="562278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</p:spTree>
    <p:extLst>
      <p:ext uri="{BB962C8B-B14F-4D97-AF65-F5344CB8AC3E}">
        <p14:creationId xmlns:p14="http://schemas.microsoft.com/office/powerpoint/2010/main" val="342362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999403"/>
            <a:ext cx="143869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>
                <a:solidFill>
                  <a:schemeClr val="bg1"/>
                </a:solidFill>
              </a:rPr>
              <a:t>قطاع البنية التحتية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4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224" r="3333" b="5255"/>
          <a:stretch/>
        </p:blipFill>
        <p:spPr>
          <a:xfrm>
            <a:off x="-1" y="629707"/>
            <a:ext cx="14402275" cy="62152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5" name="Rectangle 44"/>
          <p:cNvSpPr/>
          <p:nvPr/>
        </p:nvSpPr>
        <p:spPr>
          <a:xfrm>
            <a:off x="4628770" y="44932"/>
            <a:ext cx="5665333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ar-SA" sz="32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خدمات البنية التحتية في تجمعات التخطيط</a:t>
            </a:r>
            <a:endParaRPr lang="en-US" sz="32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3D0EA7C-97CB-4E07-A5DA-50E24372D7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207" y="681581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  <p:sp>
        <p:nvSpPr>
          <p:cNvPr id="48" name="Oval 47"/>
          <p:cNvSpPr/>
          <p:nvPr/>
        </p:nvSpPr>
        <p:spPr>
          <a:xfrm>
            <a:off x="7177295" y="3820453"/>
            <a:ext cx="237871" cy="2199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530180" y="3820453"/>
            <a:ext cx="237871" cy="2199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50" name="Oval 49"/>
          <p:cNvSpPr/>
          <p:nvPr/>
        </p:nvSpPr>
        <p:spPr>
          <a:xfrm>
            <a:off x="7883065" y="3820453"/>
            <a:ext cx="237871" cy="219962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8178083" y="3816832"/>
            <a:ext cx="237871" cy="21996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405005" y="4617258"/>
            <a:ext cx="237871" cy="2199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757890" y="4617258"/>
            <a:ext cx="237871" cy="2199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54" name="Oval 53"/>
          <p:cNvSpPr/>
          <p:nvPr/>
        </p:nvSpPr>
        <p:spPr>
          <a:xfrm>
            <a:off x="6110775" y="4617258"/>
            <a:ext cx="237871" cy="219962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405793" y="4613637"/>
            <a:ext cx="237871" cy="21996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3476325" y="4036794"/>
            <a:ext cx="237871" cy="2199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3829210" y="4036794"/>
            <a:ext cx="237871" cy="2199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58" name="Oval 57"/>
          <p:cNvSpPr/>
          <p:nvPr/>
        </p:nvSpPr>
        <p:spPr>
          <a:xfrm>
            <a:off x="4182095" y="4036794"/>
            <a:ext cx="237871" cy="219962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477113" y="4033173"/>
            <a:ext cx="237871" cy="21996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039197" y="3278828"/>
            <a:ext cx="237871" cy="2199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392082" y="3278828"/>
            <a:ext cx="237871" cy="2199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62" name="Oval 61"/>
          <p:cNvSpPr/>
          <p:nvPr/>
        </p:nvSpPr>
        <p:spPr>
          <a:xfrm>
            <a:off x="1744967" y="3278828"/>
            <a:ext cx="237871" cy="219962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039985" y="3275207"/>
            <a:ext cx="237871" cy="21996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68" name="Oval 67"/>
          <p:cNvSpPr/>
          <p:nvPr/>
        </p:nvSpPr>
        <p:spPr>
          <a:xfrm>
            <a:off x="5407995" y="2443820"/>
            <a:ext cx="143068" cy="16572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x</a:t>
            </a:r>
          </a:p>
        </p:txBody>
      </p:sp>
      <p:sp>
        <p:nvSpPr>
          <p:cNvPr id="69" name="Oval 68"/>
          <p:cNvSpPr/>
          <p:nvPr/>
        </p:nvSpPr>
        <p:spPr>
          <a:xfrm>
            <a:off x="5625779" y="2443820"/>
            <a:ext cx="143068" cy="1657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x</a:t>
            </a:r>
          </a:p>
        </p:txBody>
      </p:sp>
      <p:sp>
        <p:nvSpPr>
          <p:cNvPr id="70" name="Oval 69"/>
          <p:cNvSpPr/>
          <p:nvPr/>
        </p:nvSpPr>
        <p:spPr>
          <a:xfrm>
            <a:off x="5836950" y="2443820"/>
            <a:ext cx="143068" cy="165720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057916" y="2443820"/>
            <a:ext cx="143068" cy="1657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1203532" y="622469"/>
            <a:ext cx="3187148" cy="537028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11785905" y="812457"/>
            <a:ext cx="1996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b="1" dirty="0"/>
              <a:t>مفتاح الخريطة</a:t>
            </a:r>
            <a:endParaRPr lang="en-US" sz="2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3090147" y="2138306"/>
            <a:ext cx="125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/>
              <a:t>تزويد المياه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13082982" y="2632751"/>
            <a:ext cx="125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/>
              <a:t>تزويد الكهرباء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12878619" y="3268019"/>
            <a:ext cx="145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/>
              <a:t>الصرف الصحي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12830579" y="3838336"/>
            <a:ext cx="1514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dirty="0"/>
              <a:t>المواصلات العامة</a:t>
            </a:r>
            <a:endParaRPr lang="en-US" dirty="0"/>
          </a:p>
        </p:txBody>
      </p:sp>
      <p:sp>
        <p:nvSpPr>
          <p:cNvPr id="78" name="Oval 77"/>
          <p:cNvSpPr/>
          <p:nvPr/>
        </p:nvSpPr>
        <p:spPr>
          <a:xfrm>
            <a:off x="12578059" y="3912693"/>
            <a:ext cx="237871" cy="2199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12552600" y="3345911"/>
            <a:ext cx="237871" cy="2199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12569735" y="2789256"/>
            <a:ext cx="237871" cy="219962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12572415" y="2258134"/>
            <a:ext cx="237871" cy="21996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11543426" y="1623126"/>
            <a:ext cx="158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يوجد      لا يوجد  </a:t>
            </a:r>
            <a:endParaRPr lang="en-US" dirty="0"/>
          </a:p>
        </p:txBody>
      </p:sp>
      <p:sp>
        <p:nvSpPr>
          <p:cNvPr id="83" name="Oval 82"/>
          <p:cNvSpPr/>
          <p:nvPr/>
        </p:nvSpPr>
        <p:spPr>
          <a:xfrm>
            <a:off x="11886830" y="3919719"/>
            <a:ext cx="237871" cy="2199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84" name="Oval 83"/>
          <p:cNvSpPr/>
          <p:nvPr/>
        </p:nvSpPr>
        <p:spPr>
          <a:xfrm>
            <a:off x="11861371" y="3352937"/>
            <a:ext cx="237871" cy="2199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85" name="Oval 84"/>
          <p:cNvSpPr/>
          <p:nvPr/>
        </p:nvSpPr>
        <p:spPr>
          <a:xfrm>
            <a:off x="11878506" y="2796282"/>
            <a:ext cx="237871" cy="219962"/>
          </a:xfrm>
          <a:prstGeom prst="ellipse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  <p:sp>
        <p:nvSpPr>
          <p:cNvPr id="86" name="Oval 85"/>
          <p:cNvSpPr/>
          <p:nvPr/>
        </p:nvSpPr>
        <p:spPr>
          <a:xfrm>
            <a:off x="11881186" y="2265160"/>
            <a:ext cx="237871" cy="21996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90547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</a:rPr>
              <a:t>النقل و المواصلات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>
                <a:solidFill>
                  <a:schemeClr val="bg1"/>
                </a:solidFill>
              </a:rPr>
              <a:t>تمتاز شبكة الطرق في منطقة التخطيط بمرور الشارع الرئيسي (جنين_نابلس) من </a:t>
            </a:r>
            <a:r>
              <a:rPr lang="ar-SA" dirty="0" smtClean="0">
                <a:solidFill>
                  <a:schemeClr val="bg1"/>
                </a:solidFill>
              </a:rPr>
              <a:t>خلالها </a:t>
            </a:r>
            <a:r>
              <a:rPr lang="ar-SA" dirty="0">
                <a:solidFill>
                  <a:schemeClr val="bg1"/>
                </a:solidFill>
              </a:rPr>
              <a:t>حيث يقطع تجمعات (سيلة الظهر، الفندقومية، العطارة) و بعرض 12 م على امتداده</a:t>
            </a:r>
            <a:r>
              <a:rPr lang="ar-SA" dirty="0" smtClean="0">
                <a:solidFill>
                  <a:schemeClr val="bg1"/>
                </a:solidFill>
              </a:rPr>
              <a:t>.</a:t>
            </a:r>
          </a:p>
          <a:p>
            <a:pPr algn="r" rtl="1"/>
            <a:endParaRPr lang="ar-SA" dirty="0">
              <a:solidFill>
                <a:schemeClr val="bg1"/>
              </a:solidFill>
            </a:endParaRPr>
          </a:p>
          <a:p>
            <a:pPr algn="r" rtl="1"/>
            <a:r>
              <a:rPr lang="ar-SA" dirty="0">
                <a:solidFill>
                  <a:schemeClr val="bg1"/>
                </a:solidFill>
              </a:rPr>
              <a:t>يوجد عدة طرق رابطة بين التجمعات الا انها بحاجة الى تأهيل: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>
                <a:solidFill>
                  <a:schemeClr val="bg1"/>
                </a:solidFill>
              </a:rPr>
              <a:t>طريق سيلة الظهر- جبع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>
                <a:solidFill>
                  <a:schemeClr val="bg1"/>
                </a:solidFill>
              </a:rPr>
              <a:t>سيلة الظهر- الفندقومية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dirty="0">
                <a:solidFill>
                  <a:schemeClr val="bg1"/>
                </a:solidFill>
              </a:rPr>
              <a:t>سيلة الظهر- </a:t>
            </a:r>
            <a:r>
              <a:rPr lang="ar-SA" dirty="0" smtClean="0">
                <a:solidFill>
                  <a:schemeClr val="bg1"/>
                </a:solidFill>
              </a:rPr>
              <a:t>العطارة</a:t>
            </a:r>
          </a:p>
          <a:p>
            <a:pPr marL="457200" indent="-457200" algn="r" rtl="1">
              <a:buFont typeface="+mj-lt"/>
              <a:buAutoNum type="arabicPeriod"/>
            </a:pPr>
            <a:endParaRPr lang="ar-SA" dirty="0">
              <a:solidFill>
                <a:schemeClr val="bg1"/>
              </a:solidFill>
            </a:endParaRPr>
          </a:p>
          <a:p>
            <a:pPr algn="r" rtl="1"/>
            <a:r>
              <a:rPr lang="ar-SA" dirty="0">
                <a:solidFill>
                  <a:schemeClr val="bg1"/>
                </a:solidFill>
              </a:rPr>
              <a:t>مداخل القرى الرئيسية جميعها بحاجة الى تأهيل و تنظيم.</a:t>
            </a:r>
            <a:endParaRPr lang="ar-P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" t="5585" r="5378" b="192"/>
          <a:stretch/>
        </p:blipFill>
        <p:spPr>
          <a:xfrm>
            <a:off x="13225" y="580005"/>
            <a:ext cx="14386988" cy="62779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990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0" y="6150114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E84C82-2903-4943-A137-38A4B38CFF22}"/>
              </a:ext>
            </a:extLst>
          </p:cNvPr>
          <p:cNvSpPr txBox="1"/>
          <p:nvPr/>
        </p:nvSpPr>
        <p:spPr>
          <a:xfrm>
            <a:off x="4783560" y="-28840"/>
            <a:ext cx="4174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</a:rPr>
              <a:t>تصنيف الشوارع</a:t>
            </a:r>
            <a:endParaRPr lang="ar-PS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87586" y="652990"/>
            <a:ext cx="2012627" cy="2080781"/>
          </a:xfrm>
          <a:prstGeom prst="rect">
            <a:avLst/>
          </a:prstGeom>
          <a:solidFill>
            <a:srgbClr val="9A998E"/>
          </a:solidFill>
          <a:ln>
            <a:solidFill>
              <a:srgbClr val="A2A195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1957459" y="4543852"/>
            <a:ext cx="2442754" cy="2308324"/>
          </a:xfrm>
          <a:prstGeom prst="rect">
            <a:avLst/>
          </a:prstGeom>
          <a:solidFill>
            <a:srgbClr val="F1D39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ar-SA" dirty="0"/>
              <a:t>تصنف الشوارع في منطقة التخطيط المشترك:</a:t>
            </a:r>
          </a:p>
          <a:p>
            <a:pPr algn="r"/>
            <a:r>
              <a:rPr lang="ar-SA" b="1" dirty="0">
                <a:solidFill>
                  <a:srgbClr val="FF0000"/>
                </a:solidFill>
              </a:rPr>
              <a:t>شوارع رئيسية</a:t>
            </a:r>
            <a:r>
              <a:rPr lang="ar-SA" dirty="0"/>
              <a:t>: متمثلة بشارع جنين –نابلس. </a:t>
            </a:r>
          </a:p>
          <a:p>
            <a:pPr algn="r"/>
            <a:r>
              <a:rPr lang="ar-SA" b="1" dirty="0">
                <a:solidFill>
                  <a:srgbClr val="FF0000"/>
                </a:solidFill>
              </a:rPr>
              <a:t>شوارع محلية</a:t>
            </a:r>
            <a:r>
              <a:rPr lang="ar-SA" dirty="0"/>
              <a:t>: متمثلة بالشوارع الرابطة بين القرى. </a:t>
            </a:r>
          </a:p>
          <a:p>
            <a:pPr algn="r"/>
            <a:r>
              <a:rPr lang="ar-SA" b="1" dirty="0">
                <a:solidFill>
                  <a:srgbClr val="FF0000"/>
                </a:solidFill>
              </a:rPr>
              <a:t>شوارع داخلية</a:t>
            </a:r>
            <a:r>
              <a:rPr lang="ar-SA" dirty="0"/>
              <a:t>: هي الغالبة في منطقة التخطيط.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1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  <a14:imgEffect>
                      <a14:brightnessContrast bright="-16000" contras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1054"/>
            <a:ext cx="14386988" cy="68569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015" y="7937"/>
            <a:ext cx="12420184" cy="1325563"/>
          </a:xfrm>
        </p:spPr>
        <p:txBody>
          <a:bodyPr>
            <a:normAutofit/>
          </a:bodyPr>
          <a:lstStyle/>
          <a:p>
            <a:pPr algn="ctr" rtl="1"/>
            <a:r>
              <a:rPr lang="ar-SA" sz="4800" b="1" dirty="0" smtClean="0">
                <a:solidFill>
                  <a:schemeClr val="bg1"/>
                </a:solidFill>
              </a:rPr>
              <a:t>محتويات العرض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4339" y="1166884"/>
            <a:ext cx="12575860" cy="5582934"/>
          </a:xfrm>
        </p:spPr>
        <p:txBody>
          <a:bodyPr>
            <a:normAutofit/>
          </a:bodyPr>
          <a:lstStyle/>
          <a:p>
            <a:pPr algn="just" rtl="1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ar-SA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موقع منطقة الدراسة.</a:t>
            </a:r>
            <a:endParaRPr lang="ar-JO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just" rtl="1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ar-JO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مبررات </a:t>
            </a:r>
            <a:r>
              <a:rPr lang="ar-JO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اختيار </a:t>
            </a:r>
            <a:r>
              <a:rPr lang="ar-SA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منطقة الدراسة</a:t>
            </a:r>
            <a:r>
              <a:rPr lang="ar-JO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.</a:t>
            </a:r>
            <a:endParaRPr lang="ar-JO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just" rtl="1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ar-SA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التحليل على المستوى الإقليمي.</a:t>
            </a:r>
            <a:endParaRPr lang="ar-JO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just" rtl="1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ar-SA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التقييمات القطاعية.</a:t>
            </a:r>
            <a:endParaRPr lang="ar-JO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just" rtl="1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ar-SA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الأهداف التنموية الناتجة عن التحليل.</a:t>
            </a:r>
            <a:endParaRPr lang="ar-JO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just" rtl="1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ar-SA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الفكرة العامة.</a:t>
            </a:r>
            <a:endParaRPr lang="ar-JO" b="1" dirty="0"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  <a:p>
            <a:pPr algn="r" rtl="1">
              <a:buFont typeface="Wingdings" panose="05000000000000000000" pitchFamily="2" charset="2"/>
              <a:buChar char="q"/>
            </a:pPr>
            <a:r>
              <a:rPr lang="ar-SA" dirty="0" smtClean="0"/>
              <a:t>مخطط الإطار التوجيهي.</a:t>
            </a:r>
            <a:endParaRPr lang="en-US" dirty="0"/>
          </a:p>
        </p:txBody>
      </p:sp>
      <p:sp>
        <p:nvSpPr>
          <p:cNvPr id="5" name="AutoShape 2" descr="ØµÙØ±Ø© Ø°Ø§Øª ØµÙØ©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5556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1523"/>
            <a:ext cx="4954137" cy="495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0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6009" r="4154" b="-512"/>
          <a:stretch/>
        </p:blipFill>
        <p:spPr>
          <a:xfrm>
            <a:off x="13225" y="664791"/>
            <a:ext cx="14386988" cy="62319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242" y="664791"/>
            <a:ext cx="805460" cy="1275759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13225" y="6166568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E84C82-2903-4943-A137-38A4B38CFF22}"/>
              </a:ext>
            </a:extLst>
          </p:cNvPr>
          <p:cNvSpPr txBox="1"/>
          <p:nvPr/>
        </p:nvSpPr>
        <p:spPr>
          <a:xfrm>
            <a:off x="4727864" y="123476"/>
            <a:ext cx="4174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</a:rPr>
              <a:t>حالة الشوارع</a:t>
            </a:r>
            <a:endParaRPr lang="ar-PS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77232" y="664791"/>
            <a:ext cx="2422981" cy="1884219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8" name="Rectangle 7"/>
          <p:cNvSpPr/>
          <p:nvPr/>
        </p:nvSpPr>
        <p:spPr>
          <a:xfrm>
            <a:off x="13225" y="633468"/>
            <a:ext cx="14386988" cy="6218708"/>
          </a:xfrm>
          <a:prstGeom prst="rect">
            <a:avLst/>
          </a:prstGeom>
          <a:solidFill>
            <a:schemeClr val="bg2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059632"/>
              </p:ext>
            </p:extLst>
          </p:nvPr>
        </p:nvGraphicFramePr>
        <p:xfrm>
          <a:off x="6678256" y="1606900"/>
          <a:ext cx="7523020" cy="4122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80755">
                  <a:extLst>
                    <a:ext uri="{9D8B030D-6E8A-4147-A177-3AD203B41FA5}">
                      <a16:colId xmlns:a16="http://schemas.microsoft.com/office/drawing/2014/main" val="1936234879"/>
                    </a:ext>
                  </a:extLst>
                </a:gridCol>
                <a:gridCol w="1880755">
                  <a:extLst>
                    <a:ext uri="{9D8B030D-6E8A-4147-A177-3AD203B41FA5}">
                      <a16:colId xmlns:a16="http://schemas.microsoft.com/office/drawing/2014/main" val="2034702981"/>
                    </a:ext>
                  </a:extLst>
                </a:gridCol>
                <a:gridCol w="1880755">
                  <a:extLst>
                    <a:ext uri="{9D8B030D-6E8A-4147-A177-3AD203B41FA5}">
                      <a16:colId xmlns:a16="http://schemas.microsoft.com/office/drawing/2014/main" val="2577608668"/>
                    </a:ext>
                  </a:extLst>
                </a:gridCol>
                <a:gridCol w="1880755">
                  <a:extLst>
                    <a:ext uri="{9D8B030D-6E8A-4147-A177-3AD203B41FA5}">
                      <a16:colId xmlns:a16="http://schemas.microsoft.com/office/drawing/2014/main" val="1565292800"/>
                    </a:ext>
                  </a:extLst>
                </a:gridCol>
              </a:tblGrid>
              <a:tr h="541743">
                <a:tc gridSpan="3">
                  <a:txBody>
                    <a:bodyPr/>
                    <a:lstStyle/>
                    <a:p>
                      <a:pPr algn="ctr"/>
                      <a:r>
                        <a:rPr lang="ar-SA" sz="2400" b="1" dirty="0" smtClean="0"/>
                        <a:t>طول الطرق / كم </a:t>
                      </a:r>
                      <a:endParaRPr lang="en-U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P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P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830531"/>
                  </a:ext>
                </a:extLst>
              </a:tr>
              <a:tr h="564021">
                <a:tc>
                  <a:txBody>
                    <a:bodyPr/>
                    <a:lstStyle/>
                    <a:p>
                      <a:pPr algn="ctr"/>
                      <a:r>
                        <a:rPr lang="ar-SA" sz="2400" b="1" dirty="0" smtClean="0"/>
                        <a:t>ترابية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معبدة بحالة </a:t>
                      </a:r>
                      <a:r>
                        <a:rPr lang="ar-SA" sz="2400" b="1" dirty="0" smtClean="0"/>
                        <a:t>سيئة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معبدة بحالة </a:t>
                      </a:r>
                      <a:r>
                        <a:rPr lang="ar-SA" sz="2400" b="1" dirty="0" smtClean="0"/>
                        <a:t>جيدة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P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7430465"/>
                  </a:ext>
                </a:extLst>
              </a:tr>
              <a:tr h="5417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5.5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9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2.5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جبع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582023"/>
                  </a:ext>
                </a:extLst>
              </a:tr>
              <a:tr h="1398588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8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7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12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سيلة الظهر</a:t>
                      </a:r>
                    </a:p>
                    <a:p>
                      <a:pPr algn="ctr" rtl="1"/>
                      <a:r>
                        <a:rPr lang="ar-SA" sz="2400" b="1" dirty="0"/>
                        <a:t>+</a:t>
                      </a:r>
                    </a:p>
                    <a:p>
                      <a:pPr algn="ctr" rtl="1"/>
                      <a:r>
                        <a:rPr lang="ar-SA" sz="2400" b="1" dirty="0"/>
                        <a:t>العصاعصة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415520"/>
                  </a:ext>
                </a:extLst>
              </a:tr>
              <a:tr h="53432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3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12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الفندقومية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960876"/>
                  </a:ext>
                </a:extLst>
              </a:tr>
              <a:tr h="5417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2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2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1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العطارة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79916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578FD00-333D-4BD4-B362-FBDCC22C2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905217"/>
              </p:ext>
            </p:extLst>
          </p:nvPr>
        </p:nvGraphicFramePr>
        <p:xfrm>
          <a:off x="818685" y="1606899"/>
          <a:ext cx="4415430" cy="4122161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471810">
                  <a:extLst>
                    <a:ext uri="{9D8B030D-6E8A-4147-A177-3AD203B41FA5}">
                      <a16:colId xmlns:a16="http://schemas.microsoft.com/office/drawing/2014/main" val="3745038780"/>
                    </a:ext>
                  </a:extLst>
                </a:gridCol>
                <a:gridCol w="1471810">
                  <a:extLst>
                    <a:ext uri="{9D8B030D-6E8A-4147-A177-3AD203B41FA5}">
                      <a16:colId xmlns:a16="http://schemas.microsoft.com/office/drawing/2014/main" val="1948296953"/>
                    </a:ext>
                  </a:extLst>
                </a:gridCol>
                <a:gridCol w="1471810">
                  <a:extLst>
                    <a:ext uri="{9D8B030D-6E8A-4147-A177-3AD203B41FA5}">
                      <a16:colId xmlns:a16="http://schemas.microsoft.com/office/drawing/2014/main" val="1782329117"/>
                    </a:ext>
                  </a:extLst>
                </a:gridCol>
              </a:tblGrid>
              <a:tr h="662570">
                <a:tc>
                  <a:txBody>
                    <a:bodyPr/>
                    <a:lstStyle/>
                    <a:p>
                      <a:pPr algn="ctr" rtl="1"/>
                      <a:endParaRPr lang="ar-PS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عدد  المداخل</a:t>
                      </a:r>
                      <a:endParaRPr lang="ar-P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640066"/>
                  </a:ext>
                </a:extLst>
              </a:tr>
              <a:tr h="544927">
                <a:tc>
                  <a:txBody>
                    <a:bodyPr/>
                    <a:lstStyle/>
                    <a:p>
                      <a:pPr algn="ctr" rtl="1"/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بحالة جيدة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بحالة سيئة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112623"/>
                  </a:ext>
                </a:extLst>
              </a:tr>
              <a:tr h="47588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جبع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-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4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111612"/>
                  </a:ext>
                </a:extLst>
              </a:tr>
              <a:tr h="129143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سيلة الظهر</a:t>
                      </a:r>
                    </a:p>
                    <a:p>
                      <a:pPr algn="ctr" rtl="1"/>
                      <a:r>
                        <a:rPr lang="ar-SA" sz="2400" b="1" dirty="0"/>
                        <a:t>+</a:t>
                      </a:r>
                    </a:p>
                    <a:p>
                      <a:pPr algn="ctr" rtl="1"/>
                      <a:r>
                        <a:rPr lang="ar-SA" sz="2400" b="1" dirty="0"/>
                        <a:t>العصاعصة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8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1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56888"/>
                  </a:ext>
                </a:extLst>
              </a:tr>
              <a:tr h="484775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الفندقومية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7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-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432677"/>
                  </a:ext>
                </a:extLst>
              </a:tr>
              <a:tr h="66257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العطارة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1</a:t>
                      </a:r>
                      <a:endParaRPr lang="ar-P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/>
                        <a:t>3</a:t>
                      </a:r>
                      <a:endParaRPr lang="ar-P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24983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579793" y="987410"/>
            <a:ext cx="371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/>
              <a:t>جدول يوضح أطوال الطرق و حالتها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01155" y="996006"/>
            <a:ext cx="3719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 smtClean="0"/>
              <a:t>جدول يوضح عدد المداخل و حالتها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388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1426" r="5179" b="3413"/>
          <a:stretch/>
        </p:blipFill>
        <p:spPr>
          <a:xfrm>
            <a:off x="13225" y="531689"/>
            <a:ext cx="14386988" cy="63263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6682" y="531688"/>
            <a:ext cx="3213532" cy="377014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13225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990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738415" y="-44333"/>
            <a:ext cx="2630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النقل و المواصلات</a:t>
            </a:r>
            <a:endParaRPr lang="ar-PS" sz="32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224" y="519300"/>
            <a:ext cx="14386989" cy="6332875"/>
          </a:xfrm>
          <a:prstGeom prst="rect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Garamond" panose="02020404030301010803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C7F7C70-2E9D-447D-BAFE-04D8FC53D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329211"/>
              </p:ext>
            </p:extLst>
          </p:nvPr>
        </p:nvGraphicFramePr>
        <p:xfrm>
          <a:off x="2593784" y="1963867"/>
          <a:ext cx="8208370" cy="4118972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136112">
                  <a:extLst>
                    <a:ext uri="{9D8B030D-6E8A-4147-A177-3AD203B41FA5}">
                      <a16:colId xmlns:a16="http://schemas.microsoft.com/office/drawing/2014/main" val="4223635154"/>
                    </a:ext>
                  </a:extLst>
                </a:gridCol>
                <a:gridCol w="888820">
                  <a:extLst>
                    <a:ext uri="{9D8B030D-6E8A-4147-A177-3AD203B41FA5}">
                      <a16:colId xmlns:a16="http://schemas.microsoft.com/office/drawing/2014/main" val="1068921991"/>
                    </a:ext>
                  </a:extLst>
                </a:gridCol>
                <a:gridCol w="959521">
                  <a:extLst>
                    <a:ext uri="{9D8B030D-6E8A-4147-A177-3AD203B41FA5}">
                      <a16:colId xmlns:a16="http://schemas.microsoft.com/office/drawing/2014/main" val="344358067"/>
                    </a:ext>
                  </a:extLst>
                </a:gridCol>
                <a:gridCol w="668258">
                  <a:extLst>
                    <a:ext uri="{9D8B030D-6E8A-4147-A177-3AD203B41FA5}">
                      <a16:colId xmlns:a16="http://schemas.microsoft.com/office/drawing/2014/main" val="1532645505"/>
                    </a:ext>
                  </a:extLst>
                </a:gridCol>
                <a:gridCol w="1004419">
                  <a:extLst>
                    <a:ext uri="{9D8B030D-6E8A-4147-A177-3AD203B41FA5}">
                      <a16:colId xmlns:a16="http://schemas.microsoft.com/office/drawing/2014/main" val="193259003"/>
                    </a:ext>
                  </a:extLst>
                </a:gridCol>
                <a:gridCol w="2415128">
                  <a:extLst>
                    <a:ext uri="{9D8B030D-6E8A-4147-A177-3AD203B41FA5}">
                      <a16:colId xmlns:a16="http://schemas.microsoft.com/office/drawing/2014/main" val="1544733942"/>
                    </a:ext>
                  </a:extLst>
                </a:gridCol>
                <a:gridCol w="1136112">
                  <a:extLst>
                    <a:ext uri="{9D8B030D-6E8A-4147-A177-3AD203B41FA5}">
                      <a16:colId xmlns:a16="http://schemas.microsoft.com/office/drawing/2014/main" val="429558556"/>
                    </a:ext>
                  </a:extLst>
                </a:gridCol>
              </a:tblGrid>
              <a:tr h="369932">
                <a:tc rowSpan="2">
                  <a:txBody>
                    <a:bodyPr/>
                    <a:lstStyle/>
                    <a:p>
                      <a:pPr algn="ctr" rtl="1"/>
                      <a:endParaRPr lang="ar-P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خدمات جمع المواصلات</a:t>
                      </a:r>
                      <a:endParaRPr lang="ar-P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اتجاه المواصلات العمومية</a:t>
                      </a:r>
                      <a:endParaRPr lang="ar-P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مواقف خاصة او ساحات</a:t>
                      </a:r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687540"/>
                  </a:ext>
                </a:extLst>
              </a:tr>
              <a:tr h="638513">
                <a:tc v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باص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سيارة عمومي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مكتب تكسي 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سيارة خصوصي</a:t>
                      </a:r>
                      <a:endParaRPr lang="ar-P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234995"/>
                  </a:ext>
                </a:extLst>
              </a:tr>
              <a:tr h="638513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جبع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3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16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1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750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جبع - جنين</a:t>
                      </a:r>
                    </a:p>
                    <a:p>
                      <a:pPr algn="ctr" rtl="1"/>
                      <a:r>
                        <a:rPr lang="ar-SA" dirty="0"/>
                        <a:t>جبع -  نابلس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لا يوجد</a:t>
                      </a:r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645081"/>
                  </a:ext>
                </a:extLst>
              </a:tr>
              <a:tr h="912162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سيلة الظهر</a:t>
                      </a:r>
                    </a:p>
                    <a:p>
                      <a:pPr algn="ctr" rtl="1"/>
                      <a:r>
                        <a:rPr lang="ar-SA" dirty="0"/>
                        <a:t>+</a:t>
                      </a:r>
                    </a:p>
                    <a:p>
                      <a:pPr algn="ctr" rtl="1"/>
                      <a:r>
                        <a:rPr lang="ar-SA" dirty="0"/>
                        <a:t>العصاعصة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10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-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2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1000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سيلة الظهر – جنين</a:t>
                      </a:r>
                    </a:p>
                    <a:p>
                      <a:pPr algn="ctr" rtl="1"/>
                      <a:r>
                        <a:rPr lang="ar-SA" dirty="0"/>
                        <a:t>سيلة الظهر - نابلس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لا يوجد</a:t>
                      </a:r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154476"/>
                  </a:ext>
                </a:extLst>
              </a:tr>
              <a:tr h="638513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الفندقومية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1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6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1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350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الفندقومية – جنين</a:t>
                      </a:r>
                    </a:p>
                    <a:p>
                      <a:pPr algn="ctr" rtl="1"/>
                      <a:r>
                        <a:rPr lang="ar-SA" dirty="0"/>
                        <a:t>الفندقومية - نابلس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/>
                        <a:t>لا يوجد</a:t>
                      </a:r>
                      <a:endParaRPr lang="ar-PS" dirty="0"/>
                    </a:p>
                    <a:p>
                      <a:pPr algn="ctr" rtl="1"/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735265"/>
                  </a:ext>
                </a:extLst>
              </a:tr>
              <a:tr h="912162"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العطارة</a:t>
                      </a:r>
                      <a:endParaRPr lang="ar-P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2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-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-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-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/>
                        <a:t>مرتين يوميا</a:t>
                      </a:r>
                    </a:p>
                    <a:p>
                      <a:pPr algn="ctr" rtl="1"/>
                      <a:r>
                        <a:rPr lang="ar-SA" dirty="0"/>
                        <a:t>العطارة – جنين </a:t>
                      </a:r>
                    </a:p>
                    <a:p>
                      <a:pPr algn="ctr" rtl="1"/>
                      <a:r>
                        <a:rPr lang="ar-SA" dirty="0"/>
                        <a:t>العطارة - نابلس</a:t>
                      </a:r>
                      <a:endParaRPr lang="ar-P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/>
                        <a:t>لا يوجد</a:t>
                      </a:r>
                      <a:endParaRPr lang="ar-PS" dirty="0"/>
                    </a:p>
                    <a:p>
                      <a:pPr algn="ctr" rtl="1"/>
                      <a:endParaRPr lang="ar-P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78636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426527" y="1267691"/>
            <a:ext cx="3636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 smtClean="0"/>
              <a:t>خدمات المواصلات العامة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315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224" y="3112307"/>
            <a:ext cx="143869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>
                <a:solidFill>
                  <a:schemeClr val="bg1"/>
                </a:solidFill>
              </a:rPr>
              <a:t>قطاع المرافق المجتمعية </a:t>
            </a:r>
            <a:endParaRPr 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18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تتمثل المرافق المجتمعية بالخدمات التي تخدم منطقة التخطيط المشترك من: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>
                <a:solidFill>
                  <a:schemeClr val="bg1"/>
                </a:solidFill>
              </a:rPr>
              <a:t>تعليم</a:t>
            </a:r>
          </a:p>
          <a:p>
            <a:pPr algn="r" rtl="1"/>
            <a:r>
              <a:rPr lang="ar-SA" sz="4000">
                <a:solidFill>
                  <a:schemeClr val="bg1"/>
                </a:solidFill>
              </a:rPr>
              <a:t>صحة</a:t>
            </a:r>
          </a:p>
          <a:p>
            <a:pPr algn="r" rtl="1"/>
            <a:r>
              <a:rPr lang="ar-SA" sz="4000">
                <a:solidFill>
                  <a:schemeClr val="bg1"/>
                </a:solidFill>
              </a:rPr>
              <a:t>الخدمات الدينية</a:t>
            </a:r>
          </a:p>
          <a:p>
            <a:pPr algn="r" rtl="1"/>
            <a:r>
              <a:rPr lang="ar-SA" sz="4000">
                <a:solidFill>
                  <a:schemeClr val="bg1"/>
                </a:solidFill>
              </a:rPr>
              <a:t>خدمات عامة</a:t>
            </a:r>
          </a:p>
          <a:p>
            <a:pPr algn="r" rtl="1"/>
            <a:r>
              <a:rPr lang="ar-SA" sz="4000">
                <a:solidFill>
                  <a:schemeClr val="bg1"/>
                </a:solidFill>
              </a:rPr>
              <a:t>خدمات ادارية</a:t>
            </a:r>
          </a:p>
          <a:p>
            <a:pPr algn="r" rtl="1"/>
            <a:r>
              <a:rPr lang="ar-SA" sz="4000">
                <a:solidFill>
                  <a:schemeClr val="bg1"/>
                </a:solidFill>
              </a:rPr>
              <a:t>الخدمات الترفيهية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3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" t="5760" r="3453" b="-1280"/>
          <a:stretch/>
        </p:blipFill>
        <p:spPr>
          <a:xfrm>
            <a:off x="13225" y="652992"/>
            <a:ext cx="14386887" cy="63090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31384" y="81433"/>
            <a:ext cx="211908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4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الخدمات التعليمية</a:t>
            </a:r>
            <a:endParaRPr lang="en-US" sz="24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-19609" y="5955188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E84C82-2903-4943-A137-38A4B38CFF22}"/>
              </a:ext>
            </a:extLst>
          </p:cNvPr>
          <p:cNvSpPr txBox="1"/>
          <p:nvPr/>
        </p:nvSpPr>
        <p:spPr>
          <a:xfrm>
            <a:off x="4854473" y="-3756"/>
            <a:ext cx="4174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المرافق المجتمعية</a:t>
            </a:r>
            <a:endParaRPr lang="ar-PS" sz="32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4306" y="627425"/>
            <a:ext cx="3408741" cy="4152393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09" y="652992"/>
            <a:ext cx="827632" cy="13108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42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222643" y="119354"/>
            <a:ext cx="211908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4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الخدمات الصحية</a:t>
            </a:r>
            <a:endParaRPr lang="en-US" sz="24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E84C82-2903-4943-A137-38A4B38CFF22}"/>
              </a:ext>
            </a:extLst>
          </p:cNvPr>
          <p:cNvSpPr txBox="1"/>
          <p:nvPr/>
        </p:nvSpPr>
        <p:spPr>
          <a:xfrm>
            <a:off x="4854473" y="-3756"/>
            <a:ext cx="4174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المرافق المجتمعية</a:t>
            </a:r>
            <a:endParaRPr lang="ar-PS" sz="32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104" r="2858" b="1481"/>
          <a:stretch/>
        </p:blipFill>
        <p:spPr>
          <a:xfrm>
            <a:off x="71708" y="639281"/>
            <a:ext cx="14328505" cy="62187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714" y="725666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42466" y="6118071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38400" y="639281"/>
            <a:ext cx="2882583" cy="3330046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256434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" t="2172" r="2143" b="3414"/>
          <a:stretch/>
        </p:blipFill>
        <p:spPr>
          <a:xfrm>
            <a:off x="13225" y="582041"/>
            <a:ext cx="14386988" cy="62759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7813" y="57803"/>
            <a:ext cx="396240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4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الخدمات العامة و الادارية و الحدائق</a:t>
            </a:r>
            <a:endParaRPr lang="en-US" sz="24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0" y="6150114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E84C82-2903-4943-A137-38A4B38CFF22}"/>
              </a:ext>
            </a:extLst>
          </p:cNvPr>
          <p:cNvSpPr txBox="1"/>
          <p:nvPr/>
        </p:nvSpPr>
        <p:spPr>
          <a:xfrm>
            <a:off x="4918034" y="-3756"/>
            <a:ext cx="4174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المرافق المجتمعية</a:t>
            </a:r>
            <a:endParaRPr lang="ar-PS" sz="32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721" y="581019"/>
            <a:ext cx="827632" cy="1310877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70293" y="555452"/>
            <a:ext cx="2829920" cy="6296724"/>
          </a:xfrm>
          <a:prstGeom prst="rect">
            <a:avLst/>
          </a:prstGeom>
          <a:solidFill>
            <a:schemeClr val="bg2"/>
          </a:solidFill>
        </p:spPr>
      </p:pic>
    </p:spTree>
    <p:extLst>
      <p:ext uri="{BB962C8B-B14F-4D97-AF65-F5344CB8AC3E}">
        <p14:creationId xmlns:p14="http://schemas.microsoft.com/office/powerpoint/2010/main" val="261360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915871"/>
            <a:ext cx="143869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>
                <a:solidFill>
                  <a:schemeClr val="bg1"/>
                </a:solidFill>
              </a:rPr>
              <a:t>قطاع البيئة و الموروث الثقافي</a:t>
            </a:r>
            <a:endParaRPr lang="ar-P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" t="1779" r="5729" b="3073"/>
          <a:stretch/>
        </p:blipFill>
        <p:spPr>
          <a:xfrm>
            <a:off x="13225" y="546522"/>
            <a:ext cx="14357868" cy="63641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05963" y="546522"/>
            <a:ext cx="2765130" cy="6305654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4414C5-0DD5-4C6E-BEAB-6F3546BA393F}"/>
              </a:ext>
            </a:extLst>
          </p:cNvPr>
          <p:cNvSpPr txBox="1"/>
          <p:nvPr/>
        </p:nvSpPr>
        <p:spPr>
          <a:xfrm>
            <a:off x="-301114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E84C82-2903-4943-A137-38A4B38CFF22}"/>
              </a:ext>
            </a:extLst>
          </p:cNvPr>
          <p:cNvSpPr txBox="1"/>
          <p:nvPr/>
        </p:nvSpPr>
        <p:spPr>
          <a:xfrm>
            <a:off x="4918034" y="-3756"/>
            <a:ext cx="41744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البيئة و الموروث الثقافي</a:t>
            </a:r>
            <a:endParaRPr lang="ar-PS" sz="32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07417A-8CC1-42BE-95A1-38C9555C9E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02" y="581019"/>
            <a:ext cx="827632" cy="13108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060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  <a14:imgEffect>
                      <a14:brightnessContrast bright="11000" contras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1054"/>
            <a:ext cx="14386988" cy="68569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5062"/>
            <a:ext cx="14400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000" b="1" dirty="0" smtClean="0"/>
              <a:t>صور توضح شارع جنين-نابلس الرئيسي</a:t>
            </a:r>
            <a:endParaRPr lang="en-US" sz="40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3"/>
          <a:stretch/>
        </p:blipFill>
        <p:spPr>
          <a:xfrm>
            <a:off x="207848" y="2129254"/>
            <a:ext cx="4785895" cy="2470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795" y="2039577"/>
            <a:ext cx="4273935" cy="26498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782" y="1476079"/>
            <a:ext cx="4084638" cy="35974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3495" y="543127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مأذنة سيلة الظهر</a:t>
            </a:r>
            <a:endParaRPr lang="en-US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561781" y="5381003"/>
            <a:ext cx="328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قلعة حريش المهدمة</a:t>
            </a:r>
            <a:endParaRPr 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896553" y="5398650"/>
            <a:ext cx="3105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موقع ترسلة الأثري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7360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5" y="9117"/>
            <a:ext cx="14386988" cy="685694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8309" y="-242047"/>
            <a:ext cx="12420184" cy="1325563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موقع منطقة </a:t>
            </a:r>
            <a:r>
              <a:rPr lang="ar-SA" sz="4800" b="1" dirty="0" smtClean="0"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الدراسة</a:t>
            </a:r>
            <a:endParaRPr lang="en-US" sz="4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39D0B4-3720-42AD-AE91-7BBC8FC6E3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9" r="46528"/>
          <a:stretch/>
        </p:blipFill>
        <p:spPr>
          <a:xfrm>
            <a:off x="6881591" y="821504"/>
            <a:ext cx="2888974" cy="55906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AA13B3-1BDA-4570-8078-602BA9036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554" y="821504"/>
            <a:ext cx="2438399" cy="55906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F1EEBF-EF9C-4394-BE56-683FB3C07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34646" y="983075"/>
            <a:ext cx="1970874" cy="19257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178DF5-C5B8-4309-8331-DF60B8AE6AAB}"/>
              </a:ext>
            </a:extLst>
          </p:cNvPr>
          <p:cNvSpPr/>
          <p:nvPr/>
        </p:nvSpPr>
        <p:spPr>
          <a:xfrm>
            <a:off x="12587805" y="6121764"/>
            <a:ext cx="17117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/>
              <a:t>مقياس رسم</a:t>
            </a:r>
          </a:p>
          <a:p>
            <a:pPr algn="ctr"/>
            <a:r>
              <a:rPr lang="ar-PS" sz="2000" b="1" dirty="0" smtClean="0"/>
              <a:t>1:1,000,000</a:t>
            </a:r>
            <a:endParaRPr lang="ar-SA" sz="2000" b="1" dirty="0" smtClean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DA425D-B18E-47B1-9EDA-6EDA769BE41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76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088" y="130141"/>
            <a:ext cx="8881768" cy="53538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641295" y="1895903"/>
            <a:ext cx="984386" cy="37703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029460" y="1992519"/>
            <a:ext cx="552938" cy="41801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B20EF9-03ED-4A4F-9B90-E88D68FBD3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6966" y="4936372"/>
            <a:ext cx="2265548" cy="18932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2A63562-A6F2-4EEE-AD76-5752EECA0FFB}"/>
              </a:ext>
            </a:extLst>
          </p:cNvPr>
          <p:cNvSpPr txBox="1"/>
          <p:nvPr/>
        </p:nvSpPr>
        <p:spPr>
          <a:xfrm>
            <a:off x="-217677" y="6150114"/>
            <a:ext cx="257092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مقياس رسم</a:t>
            </a:r>
            <a:r>
              <a:rPr lang="en-US" sz="2000" b="1" dirty="0" smtClean="0"/>
              <a:t> </a:t>
            </a:r>
            <a:endParaRPr lang="en-US" sz="2000" b="1" dirty="0"/>
          </a:p>
          <a:p>
            <a:pPr algn="ctr"/>
            <a:r>
              <a:rPr lang="en-US" sz="2000" b="1" dirty="0"/>
              <a:t> 1:75000</a:t>
            </a:r>
            <a:endParaRPr lang="ar-PS" sz="20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F90E59-5E00-4ECD-BA2C-83D827EF280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482" y="130141"/>
            <a:ext cx="521610" cy="826172"/>
          </a:xfrm>
          <a:prstGeom prst="rect">
            <a:avLst/>
          </a:prstGeom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1385048" y="4249271"/>
            <a:ext cx="2711016" cy="123474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0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225" y="2915871"/>
            <a:ext cx="143869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>
                <a:solidFill>
                  <a:schemeClr val="bg1"/>
                </a:solidFill>
              </a:rPr>
              <a:t>قطاع الاقتصاد</a:t>
            </a:r>
            <a:endParaRPr lang="ar-P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9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7" y="507285"/>
            <a:ext cx="14374285" cy="63316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650DB8-8EDE-4574-8503-EFB08B509FA9}"/>
              </a:ext>
            </a:extLst>
          </p:cNvPr>
          <p:cNvSpPr txBox="1"/>
          <p:nvPr/>
        </p:nvSpPr>
        <p:spPr>
          <a:xfrm>
            <a:off x="0" y="6150903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2DDF42-3946-44AE-B93A-91A42B84AA34}"/>
              </a:ext>
            </a:extLst>
          </p:cNvPr>
          <p:cNvSpPr txBox="1"/>
          <p:nvPr/>
        </p:nvSpPr>
        <p:spPr>
          <a:xfrm>
            <a:off x="4110024" y="-46082"/>
            <a:ext cx="517960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الأراضي الزراعية و الانتاج الحيواني</a:t>
            </a:r>
            <a:endParaRPr lang="ar-PS" sz="32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98375" y="937057"/>
            <a:ext cx="3001837" cy="49732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235AFC-31B9-4AED-BE10-F6F9418B6C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285"/>
            <a:ext cx="827632" cy="13108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677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graphicFrame>
        <p:nvGraphicFramePr>
          <p:cNvPr id="3" name="Chart 2"/>
          <p:cNvGraphicFramePr/>
          <p:nvPr>
            <p:extLst/>
          </p:nvPr>
        </p:nvGraphicFramePr>
        <p:xfrm>
          <a:off x="1258852" y="518032"/>
          <a:ext cx="6633923" cy="5513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08101"/>
              </p:ext>
            </p:extLst>
          </p:nvPr>
        </p:nvGraphicFramePr>
        <p:xfrm>
          <a:off x="8111580" y="223303"/>
          <a:ext cx="5172221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0697">
                  <a:extLst>
                    <a:ext uri="{9D8B030D-6E8A-4147-A177-3AD203B41FA5}">
                      <a16:colId xmlns:a16="http://schemas.microsoft.com/office/drawing/2014/main" val="2229475509"/>
                    </a:ext>
                  </a:extLst>
                </a:gridCol>
                <a:gridCol w="2781524">
                  <a:extLst>
                    <a:ext uri="{9D8B030D-6E8A-4147-A177-3AD203B41FA5}">
                      <a16:colId xmlns:a16="http://schemas.microsoft.com/office/drawing/2014/main" val="3306720517"/>
                    </a:ext>
                  </a:extLst>
                </a:gridCol>
              </a:tblGrid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المساحة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النوع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912606"/>
                  </a:ext>
                </a:extLst>
              </a:tr>
              <a:tr h="740683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777891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اراضي زراعية غير مروية باساليب معقدة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461765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7559390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اراضي عالية القيمة الزراعية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022420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1042925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اراضي زراعية مع غطاء نباتي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650849"/>
                  </a:ext>
                </a:extLst>
              </a:tr>
              <a:tr h="740683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300415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اراضي صالحة للزراعة غير المروية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025681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17086994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بستين زيتون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824634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352272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مراعي طبيعية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151999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450994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اراضي</a:t>
                      </a:r>
                      <a:r>
                        <a:rPr lang="ar-SA" sz="2400" baseline="0" dirty="0" smtClean="0"/>
                        <a:t> صالحة للزراعة المروية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189149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554999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مناطق عسكرية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7910301"/>
                  </a:ext>
                </a:extLst>
              </a:tr>
              <a:tr h="423247"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5442741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 smtClean="0"/>
                        <a:t>المنطقة المبنية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92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97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  <a14:imgEffect>
                      <a14:brightnessContrast bright="-16000" contras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1054"/>
            <a:ext cx="14386988" cy="68569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2DDF42-3946-44AE-B93A-91A42B84AA34}"/>
              </a:ext>
            </a:extLst>
          </p:cNvPr>
          <p:cNvSpPr txBox="1"/>
          <p:nvPr/>
        </p:nvSpPr>
        <p:spPr>
          <a:xfrm>
            <a:off x="4187017" y="-42198"/>
            <a:ext cx="517960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التجارة</a:t>
            </a:r>
            <a:endParaRPr lang="ar-PS" sz="36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" t="4027" r="2847" b="4668"/>
          <a:stretch/>
        </p:blipFill>
        <p:spPr>
          <a:xfrm>
            <a:off x="79973" y="566705"/>
            <a:ext cx="14320240" cy="63115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6199" y="566705"/>
            <a:ext cx="2647239" cy="493959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Text" lastClr="0000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650DB8-8EDE-4574-8503-EFB08B509FA9}"/>
              </a:ext>
            </a:extLst>
          </p:cNvPr>
          <p:cNvSpPr txBox="1"/>
          <p:nvPr/>
        </p:nvSpPr>
        <p:spPr>
          <a:xfrm>
            <a:off x="-53523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235AFC-31B9-4AED-BE10-F6F9418B6C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3"/>
            <a:ext cx="815377" cy="1291467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92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000"/>
                    </a14:imgEffect>
                    <a14:imgEffect>
                      <a14:brightnessContrast bright="11000" contrast="-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1054"/>
            <a:ext cx="14386988" cy="6856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72" y="4033037"/>
            <a:ext cx="3954979" cy="2634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830" y="885144"/>
            <a:ext cx="4010527" cy="26526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61" y="782711"/>
            <a:ext cx="381000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041" y="3810000"/>
            <a:ext cx="381000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631" y="3810000"/>
            <a:ext cx="381000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631" y="709230"/>
            <a:ext cx="3627062" cy="27202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0" y="5062"/>
            <a:ext cx="14400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000" b="1" dirty="0" smtClean="0"/>
              <a:t>صور توضح شارع جنين-نابلس الرئيسي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9128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224" r="3333" b="5255"/>
          <a:stretch/>
        </p:blipFill>
        <p:spPr>
          <a:xfrm>
            <a:off x="-1" y="629707"/>
            <a:ext cx="14402275" cy="62152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F90E59-5E00-4ECD-BA2C-83D827EF28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46331"/>
            <a:ext cx="760921" cy="1205214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165" y="37694"/>
            <a:ext cx="14389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التصنيف الإداري للهيئات المحلية</a:t>
            </a:r>
          </a:p>
        </p:txBody>
      </p:sp>
      <p:sp>
        <p:nvSpPr>
          <p:cNvPr id="8" name="Diamond 7"/>
          <p:cNvSpPr/>
          <p:nvPr/>
        </p:nvSpPr>
        <p:spPr>
          <a:xfrm>
            <a:off x="8096250" y="3286998"/>
            <a:ext cx="762000" cy="900647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562811" y="1024840"/>
            <a:ext cx="2720190" cy="31393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2200" b="1" dirty="0" smtClean="0"/>
              <a:t>مفتاح الخريطة</a:t>
            </a:r>
          </a:p>
          <a:p>
            <a:pPr algn="r"/>
            <a:endParaRPr lang="ar-SA" sz="2200" b="1" dirty="0"/>
          </a:p>
          <a:p>
            <a:pPr algn="r"/>
            <a:endParaRPr lang="ar-SA" sz="2200" b="1" dirty="0" smtClean="0"/>
          </a:p>
          <a:p>
            <a:pPr algn="r"/>
            <a:endParaRPr lang="ar-SA" sz="2200" b="1" dirty="0"/>
          </a:p>
          <a:p>
            <a:pPr algn="r"/>
            <a:endParaRPr lang="ar-SA" sz="2200" b="1" dirty="0" smtClean="0"/>
          </a:p>
          <a:p>
            <a:pPr algn="r"/>
            <a:endParaRPr lang="ar-SA" sz="2200" b="1" dirty="0"/>
          </a:p>
          <a:p>
            <a:pPr algn="r"/>
            <a:endParaRPr lang="ar-SA" sz="2200" b="1" dirty="0" smtClean="0"/>
          </a:p>
          <a:p>
            <a:pPr algn="r"/>
            <a:endParaRPr lang="ar-SA" sz="2200" b="1" dirty="0"/>
          </a:p>
          <a:p>
            <a:pPr algn="r"/>
            <a:endParaRPr lang="ar-SA" sz="2200" b="1" dirty="0" smtClean="0"/>
          </a:p>
        </p:txBody>
      </p:sp>
      <p:sp>
        <p:nvSpPr>
          <p:cNvPr id="14" name="Diamond 13"/>
          <p:cNvSpPr/>
          <p:nvPr/>
        </p:nvSpPr>
        <p:spPr>
          <a:xfrm>
            <a:off x="13364238" y="1673950"/>
            <a:ext cx="762000" cy="900647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5788018" y="3682788"/>
            <a:ext cx="567272" cy="657766"/>
          </a:xfrm>
          <a:prstGeom prst="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iamond 17"/>
          <p:cNvSpPr/>
          <p:nvPr/>
        </p:nvSpPr>
        <p:spPr>
          <a:xfrm>
            <a:off x="3666327" y="3588442"/>
            <a:ext cx="762000" cy="900647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5504382" y="2332293"/>
            <a:ext cx="567272" cy="657766"/>
          </a:xfrm>
          <a:prstGeom prst="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1993487" y="3025022"/>
            <a:ext cx="567272" cy="657766"/>
          </a:xfrm>
          <a:prstGeom prst="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13461602" y="2958115"/>
            <a:ext cx="567272" cy="657766"/>
          </a:xfrm>
          <a:prstGeom prst="triangl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1734800" y="1897838"/>
            <a:ext cx="1629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 smtClean="0"/>
              <a:t>بلدية ج</a:t>
            </a:r>
            <a:endParaRPr lang="en-US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1560750" y="3124857"/>
            <a:ext cx="1826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 smtClean="0"/>
              <a:t>مجلس قروي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312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" t="806" r="2028" b="3659"/>
          <a:stretch/>
        </p:blipFill>
        <p:spPr>
          <a:xfrm>
            <a:off x="13225" y="531335"/>
            <a:ext cx="14386988" cy="6320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225" y="19050"/>
            <a:ext cx="14386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المخططات الهيكلية الحالية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650DB8-8EDE-4574-8503-EFB08B509FA9}"/>
              </a:ext>
            </a:extLst>
          </p:cNvPr>
          <p:cNvSpPr txBox="1"/>
          <p:nvPr/>
        </p:nvSpPr>
        <p:spPr>
          <a:xfrm>
            <a:off x="0" y="6150903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235AFC-31B9-4AED-BE10-F6F9418B6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285"/>
            <a:ext cx="827632" cy="1310877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b="10036"/>
          <a:stretch/>
        </p:blipFill>
        <p:spPr>
          <a:xfrm>
            <a:off x="11743907" y="19050"/>
            <a:ext cx="2656305" cy="68397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8632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26" y="2915871"/>
            <a:ext cx="143869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6000" b="1" dirty="0" smtClean="0">
                <a:solidFill>
                  <a:schemeClr val="bg1"/>
                </a:solidFill>
              </a:rPr>
              <a:t>نتائج التحليل</a:t>
            </a:r>
            <a:endParaRPr 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6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57530063"/>
              </p:ext>
            </p:extLst>
          </p:nvPr>
        </p:nvGraphicFramePr>
        <p:xfrm>
          <a:off x="857250" y="135466"/>
          <a:ext cx="12438856" cy="7255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5162272" y="135470"/>
            <a:ext cx="4342370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ar-SA" sz="36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اهم المؤثرات الايجابية</a:t>
            </a:r>
            <a:endParaRPr lang="en-US" sz="3600" b="1" dirty="0">
              <a:solidFill>
                <a:prstClr val="black"/>
              </a:solidFill>
              <a:latin typeface="Garamond" panose="02020404030301010803"/>
            </a:endParaRPr>
          </a:p>
        </p:txBody>
      </p:sp>
    </p:spTree>
    <p:extLst>
      <p:ext uri="{BB962C8B-B14F-4D97-AF65-F5344CB8AC3E}">
        <p14:creationId xmlns:p14="http://schemas.microsoft.com/office/powerpoint/2010/main" val="424943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" t="4527" r="4347" b="1716"/>
          <a:stretch/>
        </p:blipFill>
        <p:spPr>
          <a:xfrm>
            <a:off x="0" y="579295"/>
            <a:ext cx="14400213" cy="62728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235AFC-31B9-4AED-BE10-F6F9418B6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295"/>
            <a:ext cx="748775" cy="1185976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650DB8-8EDE-4574-8503-EFB08B509FA9}"/>
              </a:ext>
            </a:extLst>
          </p:cNvPr>
          <p:cNvSpPr txBox="1"/>
          <p:nvPr/>
        </p:nvSpPr>
        <p:spPr>
          <a:xfrm>
            <a:off x="-354469" y="6150114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2DDF42-3946-44AE-B93A-91A42B84AA34}"/>
              </a:ext>
            </a:extLst>
          </p:cNvPr>
          <p:cNvSpPr txBox="1"/>
          <p:nvPr/>
        </p:nvSpPr>
        <p:spPr>
          <a:xfrm>
            <a:off x="4110024" y="-7982"/>
            <a:ext cx="517960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المؤثرات الإيجابية</a:t>
            </a:r>
            <a:endParaRPr lang="ar-PS" sz="36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99962" y="-4770"/>
            <a:ext cx="3100251" cy="68527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11612880" y="1099098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وجود مركز طوارئ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1596051" y="1441412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وجود أراضي زراعية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1612879" y="2356513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منطقة لاوين التاريخية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1713618" y="2633512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وجود البلدة القديمة في جبع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713618" y="2940578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وجود البلدة القديمة في سيلة الظهر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713617" y="3291814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وجود موقع ترسلة الأثري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713617" y="3598880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وجود موقع قلعة حريش الأثري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569924" y="5084909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الحفاظ على الاراضي الزراعية عالية القيمة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713616" y="5692956"/>
            <a:ext cx="2272937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1200" dirty="0" smtClean="0"/>
              <a:t>الحفاظ على الاراضي المشهد الطبيعي</a:t>
            </a:r>
          </a:p>
        </p:txBody>
      </p:sp>
    </p:spTree>
    <p:extLst>
      <p:ext uri="{BB962C8B-B14F-4D97-AF65-F5344CB8AC3E}">
        <p14:creationId xmlns:p14="http://schemas.microsoft.com/office/powerpoint/2010/main" val="311770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63643" y="0"/>
            <a:ext cx="6479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 rtl="1">
              <a:buFont typeface="Wingdings" panose="05000000000000000000" pitchFamily="2" charset="2"/>
              <a:buChar char="v"/>
            </a:pPr>
            <a:r>
              <a:rPr lang="ar-SA" sz="3600" b="1" dirty="0" smtClean="0">
                <a:solidFill>
                  <a:schemeClr val="bg1"/>
                </a:solidFill>
              </a:rPr>
              <a:t>مبررات اختيار موقع المشروع:-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224" r="3333" b="5255"/>
          <a:stretch/>
        </p:blipFill>
        <p:spPr>
          <a:xfrm>
            <a:off x="-1" y="629707"/>
            <a:ext cx="14402275" cy="62152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F90E59-5E00-4ECD-BA2C-83D827EF28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46331"/>
            <a:ext cx="760921" cy="1205214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0763794" y="894995"/>
            <a:ext cx="3479026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 smtClean="0"/>
              <a:t>مرور </a:t>
            </a:r>
            <a:r>
              <a:rPr lang="ar-SA" sz="2000" b="1" dirty="0"/>
              <a:t>شارع جنين – نابلس الرئيسي من وسط منطقة التخطيط</a:t>
            </a:r>
            <a:r>
              <a:rPr lang="ar-SA" sz="2000" b="1" dirty="0" smtClean="0"/>
              <a:t>.</a:t>
            </a:r>
            <a:endParaRPr lang="ar-SA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61733" y="1940420"/>
            <a:ext cx="3479026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/>
              <a:t>بعد منطقة التخطيط عن مراكز المدن الثلاث: جنين، نابلس، طولكرم.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761733" y="2896970"/>
            <a:ext cx="3479026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/>
              <a:t>التداخل العمراني الواضح بين القرى</a:t>
            </a:r>
            <a:r>
              <a:rPr lang="ar-SA" sz="2000" b="1" dirty="0" smtClean="0"/>
              <a:t>.</a:t>
            </a:r>
          </a:p>
          <a:p>
            <a:pPr algn="r" rtl="1"/>
            <a:endParaRPr lang="ar-S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055634" y="3840480"/>
            <a:ext cx="18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761733" y="3992781"/>
            <a:ext cx="3479026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 smtClean="0"/>
              <a:t>وجود مخططات هيكلية لكل من التجمعات دون الأخذ بعين الاعتبار قرب المسافة و تداخل الأراضي و المنطقة المبنية فيما بينها.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761733" y="5704145"/>
            <a:ext cx="3479026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 smtClean="0"/>
              <a:t>لا يوجد تخطيط مشترك لهذه القرى من قبل الحكم المحلي.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</p:spTree>
    <p:extLst>
      <p:ext uri="{BB962C8B-B14F-4D97-AF65-F5344CB8AC3E}">
        <p14:creationId xmlns:p14="http://schemas.microsoft.com/office/powerpoint/2010/main" val="24877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39844397"/>
              </p:ext>
            </p:extLst>
          </p:nvPr>
        </p:nvGraphicFramePr>
        <p:xfrm>
          <a:off x="1047750" y="609600"/>
          <a:ext cx="12096750" cy="6356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Rectangle 3"/>
          <p:cNvSpPr/>
          <p:nvPr/>
        </p:nvSpPr>
        <p:spPr>
          <a:xfrm>
            <a:off x="5114646" y="121556"/>
            <a:ext cx="4342370" cy="64633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ar-SA" sz="36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اهم المؤثرات السلبية</a:t>
            </a:r>
            <a:endParaRPr lang="en-US" sz="3600" b="1" dirty="0">
              <a:solidFill>
                <a:prstClr val="black"/>
              </a:solidFill>
              <a:latin typeface="Garamond" panose="02020404030301010803"/>
            </a:endParaRPr>
          </a:p>
        </p:txBody>
      </p:sp>
    </p:spTree>
    <p:extLst>
      <p:ext uri="{BB962C8B-B14F-4D97-AF65-F5344CB8AC3E}">
        <p14:creationId xmlns:p14="http://schemas.microsoft.com/office/powerpoint/2010/main" val="296138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5" y="519736"/>
            <a:ext cx="14386988" cy="645256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87173" y="0"/>
            <a:ext cx="2213040" cy="398103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869654" y="-64404"/>
            <a:ext cx="26741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36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المؤثرات السلبية</a:t>
            </a:r>
            <a:endParaRPr lang="ar-PS" sz="36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7235AFC-31B9-4AED-BE10-F6F9418B6C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295"/>
            <a:ext cx="748775" cy="1185976"/>
          </a:xfrm>
          <a:prstGeom prst="rect">
            <a:avLst/>
          </a:prstGeom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1650DB8-8EDE-4574-8503-EFB08B509FA9}"/>
              </a:ext>
            </a:extLst>
          </p:cNvPr>
          <p:cNvSpPr txBox="1"/>
          <p:nvPr/>
        </p:nvSpPr>
        <p:spPr>
          <a:xfrm>
            <a:off x="-354469" y="6150114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prstClr val="black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63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60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الأهداف التنموية الناتجة عن </a:t>
            </a:r>
            <a:r>
              <a:rPr lang="ar-SA" sz="6000" b="1" dirty="0" smtClean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التحليل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6627" y="2230574"/>
            <a:ext cx="12420184" cy="4351338"/>
          </a:xfrm>
        </p:spPr>
        <p:txBody>
          <a:bodyPr>
            <a:normAutofit/>
          </a:bodyPr>
          <a:lstStyle/>
          <a:p>
            <a:pPr algn="r" rtl="1"/>
            <a:r>
              <a:rPr lang="ar-SA" sz="3200" dirty="0" smtClean="0">
                <a:solidFill>
                  <a:schemeClr val="bg1"/>
                </a:solidFill>
              </a:rPr>
              <a:t>تطوير الاقتصاد المحلي</a:t>
            </a:r>
          </a:p>
          <a:p>
            <a:pPr algn="r" rtl="1"/>
            <a:r>
              <a:rPr lang="ar-SA" sz="3200" dirty="0" smtClean="0">
                <a:solidFill>
                  <a:schemeClr val="bg1"/>
                </a:solidFill>
              </a:rPr>
              <a:t>تعزيز الترابط بين التجمعات عبر طرق رابطة</a:t>
            </a:r>
          </a:p>
          <a:p>
            <a:pPr algn="r" rtl="1"/>
            <a:r>
              <a:rPr lang="ar-SA" sz="3200" dirty="0" smtClean="0">
                <a:solidFill>
                  <a:schemeClr val="bg1"/>
                </a:solidFill>
              </a:rPr>
              <a:t>التوسع العمراني لكل تجمع ضمن حدوده</a:t>
            </a:r>
          </a:p>
          <a:p>
            <a:pPr algn="r" rtl="1"/>
            <a:r>
              <a:rPr lang="ar-SA" sz="3200" dirty="0" smtClean="0">
                <a:solidFill>
                  <a:schemeClr val="bg1"/>
                </a:solidFill>
              </a:rPr>
              <a:t>تطوير الخدمات و المرافق العامة</a:t>
            </a:r>
          </a:p>
          <a:p>
            <a:pPr algn="r" rtl="1"/>
            <a:r>
              <a:rPr lang="ar-SA" sz="3200" dirty="0" smtClean="0">
                <a:solidFill>
                  <a:schemeClr val="bg1"/>
                </a:solidFill>
              </a:rPr>
              <a:t>تطوير منطقة ترفيهية و احياء المناطق التاريخية والأثرية</a:t>
            </a:r>
          </a:p>
          <a:p>
            <a:pPr algn="r" rtl="1"/>
            <a:endParaRPr lang="ar-SA" sz="3200" dirty="0" smtClean="0">
              <a:solidFill>
                <a:schemeClr val="bg1"/>
              </a:solidFill>
            </a:endParaRPr>
          </a:p>
          <a:p>
            <a:pPr algn="r" rtl="1"/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0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25" y="3099890"/>
            <a:ext cx="143869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7200" b="1" dirty="0" smtClean="0">
                <a:solidFill>
                  <a:schemeClr val="bg1"/>
                </a:solidFill>
              </a:rPr>
              <a:t>الفكرة العامة</a:t>
            </a:r>
            <a:endParaRPr lang="en-US" sz="7200" b="1" dirty="0">
              <a:solidFill>
                <a:schemeClr val="bg1"/>
              </a:solidFill>
            </a:endParaRPr>
          </a:p>
        </p:txBody>
      </p:sp>
      <p:pic>
        <p:nvPicPr>
          <p:cNvPr id="4" name="Picture 4" descr="ØµÙØ±Ø© Ø°Ø§Øª ØµÙØ©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000" l="25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99" y="1518703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1127057" y="2746200"/>
            <a:ext cx="1440236" cy="1152494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سيلة الظهر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10417168" y="3565130"/>
            <a:ext cx="1440236" cy="1152494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العطارة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10454029" y="1999933"/>
            <a:ext cx="1440236" cy="1152494"/>
          </a:xfrm>
          <a:prstGeom prst="ellips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العصاعصة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11937557" y="1946214"/>
            <a:ext cx="1440236" cy="1152494"/>
          </a:xfrm>
          <a:prstGeom prst="ellipse">
            <a:avLst/>
          </a:prstGeom>
          <a:noFill/>
          <a:ln w="5715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جبع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11894265" y="3539306"/>
            <a:ext cx="1440236" cy="1152494"/>
          </a:xfrm>
          <a:prstGeom prst="ellipse">
            <a:avLst/>
          </a:prstGeom>
          <a:noFill/>
          <a:ln w="57150">
            <a:solidFill>
              <a:schemeClr val="accent1">
                <a:lumMod val="20000"/>
                <a:lumOff val="8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الفندقومية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82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42617" y="674027"/>
            <a:ext cx="2316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>
                <a:solidFill>
                  <a:schemeClr val="bg1"/>
                </a:solidFill>
              </a:rPr>
              <a:t>مقارنة بين بلدتي جبع و سيلة الظهر من ناحية الخدمات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85873" y="2651207"/>
            <a:ext cx="2029968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/>
              <a:t>حسب هرمية المراكز فإن بلدة سيلة الظهر تصنف كمركز مجاور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285873" y="4098511"/>
            <a:ext cx="2029968" cy="1631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/>
              <a:t>أما بلدة جبع فلم يتم تصنيفها من ضمن المراكز الهرمية على الرغم من وجود الخدمات الادارية فيها</a:t>
            </a:r>
            <a:endParaRPr lang="en-US" sz="20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13652"/>
              </p:ext>
            </p:extLst>
          </p:nvPr>
        </p:nvGraphicFramePr>
        <p:xfrm>
          <a:off x="1390650" y="209550"/>
          <a:ext cx="8245186" cy="6576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444">
                  <a:extLst>
                    <a:ext uri="{9D8B030D-6E8A-4147-A177-3AD203B41FA5}">
                      <a16:colId xmlns:a16="http://schemas.microsoft.com/office/drawing/2014/main" val="1932244725"/>
                    </a:ext>
                  </a:extLst>
                </a:gridCol>
                <a:gridCol w="1610007">
                  <a:extLst>
                    <a:ext uri="{9D8B030D-6E8A-4147-A177-3AD203B41FA5}">
                      <a16:colId xmlns:a16="http://schemas.microsoft.com/office/drawing/2014/main" val="556286956"/>
                    </a:ext>
                  </a:extLst>
                </a:gridCol>
                <a:gridCol w="3220013">
                  <a:extLst>
                    <a:ext uri="{9D8B030D-6E8A-4147-A177-3AD203B41FA5}">
                      <a16:colId xmlns:a16="http://schemas.microsoft.com/office/drawing/2014/main" val="2211270994"/>
                    </a:ext>
                  </a:extLst>
                </a:gridCol>
                <a:gridCol w="1666722">
                  <a:extLst>
                    <a:ext uri="{9D8B030D-6E8A-4147-A177-3AD203B41FA5}">
                      <a16:colId xmlns:a16="http://schemas.microsoft.com/office/drawing/2014/main" val="453931038"/>
                    </a:ext>
                  </a:extLst>
                </a:gridCol>
              </a:tblGrid>
              <a:tr h="69349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سيلة الظهر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جبع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الخدمات المتوفرة في المركز المحلي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القطاعات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02343"/>
                  </a:ext>
                </a:extLst>
              </a:tr>
              <a:tr h="144196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روضة</a:t>
                      </a:r>
                      <a:endParaRPr lang="en-US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قطاع التعليم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513100"/>
                  </a:ext>
                </a:extLst>
              </a:tr>
              <a:tr h="22156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مدرسة اساسية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028353"/>
                  </a:ext>
                </a:extLst>
              </a:tr>
              <a:tr h="144196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مدرسة ثانوية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080822"/>
                  </a:ext>
                </a:extLst>
              </a:tr>
              <a:tr h="14419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مدرسة مهنية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371517"/>
                  </a:ext>
                </a:extLst>
              </a:tr>
              <a:tr h="18024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الصحة مستوى 1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قطاع الصحة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234570"/>
                  </a:ext>
                </a:extLst>
              </a:tr>
              <a:tr h="18551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الصحة مستوى 2</a:t>
                      </a: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249927"/>
                  </a:ext>
                </a:extLst>
              </a:tr>
              <a:tr h="18024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الصحة مستوى 3</a:t>
                      </a: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2394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الأندية الرياضية</a:t>
                      </a:r>
                      <a:endParaRPr 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القطاع الثقافي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500102"/>
                  </a:ext>
                </a:extLst>
              </a:tr>
              <a:tr h="3135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ملعب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767545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حديقة عامة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506333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مركز نسوي</a:t>
                      </a: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864875"/>
                  </a:ext>
                </a:extLst>
              </a:tr>
              <a:tr h="15675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قاعات عامة</a:t>
                      </a: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4395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مكتبة عامة</a:t>
                      </a:r>
                      <a:endParaRPr lang="en-US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177446"/>
                  </a:ext>
                </a:extLst>
              </a:tr>
              <a:tr h="24032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مركز بريد ثانوي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القطاع الاداري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706365"/>
                  </a:ext>
                </a:extLst>
              </a:tr>
              <a:tr h="24032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مركز شرطة 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9065962"/>
                  </a:ext>
                </a:extLst>
              </a:tr>
              <a:tr h="24032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مركز دفاع مدني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996287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957942"/>
            <a:ext cx="257098" cy="2352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957942"/>
            <a:ext cx="257098" cy="2352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1340497"/>
            <a:ext cx="257098" cy="2352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1340497"/>
            <a:ext cx="257098" cy="2352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1697056"/>
            <a:ext cx="257098" cy="2352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1702109"/>
            <a:ext cx="257098" cy="2352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2089294"/>
            <a:ext cx="257098" cy="2352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2481532"/>
            <a:ext cx="257098" cy="2352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2481532"/>
            <a:ext cx="257098" cy="2352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2820544"/>
            <a:ext cx="257098" cy="2352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2820544"/>
            <a:ext cx="257098" cy="2352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3159556"/>
            <a:ext cx="257098" cy="2352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3159556"/>
            <a:ext cx="257098" cy="2352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3515175"/>
            <a:ext cx="257098" cy="2352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3515175"/>
            <a:ext cx="257098" cy="23526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546" y="4288561"/>
            <a:ext cx="257098" cy="2352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4288561"/>
            <a:ext cx="257098" cy="23526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5050422"/>
            <a:ext cx="257098" cy="23526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4646107"/>
            <a:ext cx="257098" cy="23526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4646107"/>
            <a:ext cx="257098" cy="23526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5044872"/>
            <a:ext cx="257098" cy="23526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675" y="5726006"/>
            <a:ext cx="257098" cy="23526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6151163"/>
            <a:ext cx="257098" cy="23526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136" y="6466158"/>
            <a:ext cx="257098" cy="23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5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17"/>
            <a:ext cx="11781247" cy="6856946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8" b="89778" l="977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37121">
            <a:off x="4110137" y="1571402"/>
            <a:ext cx="4545570" cy="2934751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5" b="9884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0772">
            <a:off x="2215106" y="4456182"/>
            <a:ext cx="1952652" cy="195265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3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8" b="89778" l="977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44917">
            <a:off x="4939887" y="2189535"/>
            <a:ext cx="4545570" cy="2934751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268083" y="4508252"/>
            <a:ext cx="1446663" cy="1296538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7972889" y="976551"/>
            <a:ext cx="1651080" cy="1323817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4053457" y="721684"/>
            <a:ext cx="928046" cy="87345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7608531" y="4511804"/>
            <a:ext cx="989464" cy="818864"/>
          </a:xfrm>
          <a:prstGeom prst="ellipse">
            <a:avLst/>
          </a:prstGeom>
          <a:solidFill>
            <a:schemeClr val="bg1"/>
          </a:solidFill>
          <a:ln w="38100">
            <a:solidFill>
              <a:srgbClr val="07BD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430755" y="4354309"/>
            <a:ext cx="723331" cy="696035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1781247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298523" y="1127272"/>
            <a:ext cx="396434" cy="35679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3319948" y="1600660"/>
            <a:ext cx="396435" cy="3084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7BD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3295858" y="2052273"/>
            <a:ext cx="420524" cy="357139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3307813" y="2591875"/>
            <a:ext cx="420703" cy="385747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3307813" y="3180407"/>
            <a:ext cx="420703" cy="309375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244302" y="1127271"/>
            <a:ext cx="961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/>
              <a:t>جبع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2244301" y="1616224"/>
            <a:ext cx="961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/>
              <a:t>الفندقومية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2056734" y="2052272"/>
            <a:ext cx="1199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/>
              <a:t>العصاعصة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1952093" y="2591788"/>
            <a:ext cx="1408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/>
              <a:t>سيلة الظهر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12244301" y="3135038"/>
            <a:ext cx="961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/>
              <a:t>العطارة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737277" y="4736570"/>
            <a:ext cx="107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/>
              <a:t>الفندقومية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430754" y="4574596"/>
            <a:ext cx="102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/>
              <a:t>العطارة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056443" y="1347465"/>
            <a:ext cx="1483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3200" dirty="0"/>
              <a:t>جبع</a:t>
            </a:r>
            <a:endParaRPr lang="en-US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4212285" y="4968191"/>
            <a:ext cx="1516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b="1" dirty="0"/>
              <a:t>سيلة الظهر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29820" y="996719"/>
            <a:ext cx="138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/>
              <a:t>العصاعصة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615" y="5453636"/>
            <a:ext cx="490730" cy="5224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67" b="100000" l="889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0627" y="4344155"/>
            <a:ext cx="455265" cy="4552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6740" y="6084451"/>
            <a:ext cx="335922" cy="4345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2536" y="3855537"/>
            <a:ext cx="451445" cy="45144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9947" y="4859502"/>
            <a:ext cx="547278" cy="547278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2123843" y="385553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/>
              <a:t>اقتصاد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2123843" y="4384134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/>
              <a:t>صحة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2136218" y="5022347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/>
              <a:t>تعليم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2119107" y="560672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/>
              <a:t>دفاع مدني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2119105" y="6130656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/>
              <a:t>مركز شرطة</a:t>
            </a:r>
            <a:endParaRPr lang="en-US" dirty="0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119" y="3006147"/>
            <a:ext cx="490730" cy="522419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082" y="3686796"/>
            <a:ext cx="335922" cy="43459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936" y="5755915"/>
            <a:ext cx="451445" cy="451445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67" b="100000" l="889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755" y="5222762"/>
            <a:ext cx="455265" cy="455265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867" y="5931957"/>
            <a:ext cx="547278" cy="547278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787" y="2348968"/>
            <a:ext cx="451445" cy="451445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67" b="100000" l="889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882" y="2621520"/>
            <a:ext cx="455265" cy="45526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45" y="3131329"/>
            <a:ext cx="547278" cy="547278"/>
          </a:xfrm>
          <a:prstGeom prst="rect">
            <a:avLst/>
          </a:prstGeom>
        </p:spPr>
      </p:pic>
      <p:sp>
        <p:nvSpPr>
          <p:cNvPr id="87" name="Freeform 86"/>
          <p:cNvSpPr/>
          <p:nvPr/>
        </p:nvSpPr>
        <p:spPr>
          <a:xfrm>
            <a:off x="2012981" y="1589649"/>
            <a:ext cx="5950634" cy="2841674"/>
          </a:xfrm>
          <a:custGeom>
            <a:avLst/>
            <a:gdLst>
              <a:gd name="connsiteX0" fmla="*/ 0 w 5950634"/>
              <a:gd name="connsiteY0" fmla="*/ 2841674 h 2841674"/>
              <a:gd name="connsiteX1" fmla="*/ 1828800 w 5950634"/>
              <a:gd name="connsiteY1" fmla="*/ 1420837 h 2841674"/>
              <a:gd name="connsiteX2" fmla="*/ 3938954 w 5950634"/>
              <a:gd name="connsiteY2" fmla="*/ 464234 h 2841674"/>
              <a:gd name="connsiteX3" fmla="*/ 5950634 w 5950634"/>
              <a:gd name="connsiteY3" fmla="*/ 0 h 284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0634" h="2841674">
                <a:moveTo>
                  <a:pt x="0" y="2841674"/>
                </a:moveTo>
                <a:cubicBezTo>
                  <a:pt x="586154" y="2329375"/>
                  <a:pt x="1172308" y="1817077"/>
                  <a:pt x="1828800" y="1420837"/>
                </a:cubicBezTo>
                <a:cubicBezTo>
                  <a:pt x="2485292" y="1024597"/>
                  <a:pt x="3251982" y="701040"/>
                  <a:pt x="3938954" y="464234"/>
                </a:cubicBezTo>
                <a:cubicBezTo>
                  <a:pt x="4625926" y="227428"/>
                  <a:pt x="5288280" y="113714"/>
                  <a:pt x="5950634" y="0"/>
                </a:cubicBezTo>
              </a:path>
            </a:pathLst>
          </a:custGeom>
          <a:noFill/>
          <a:ln w="117475"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5" b="9884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34434">
            <a:off x="8083298" y="2513358"/>
            <a:ext cx="1952652" cy="1952652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700" y="3358151"/>
            <a:ext cx="490730" cy="522419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663" y="4038800"/>
            <a:ext cx="335922" cy="43459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78" b="98667" l="2667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45" y="-33554"/>
            <a:ext cx="3293609" cy="2143125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958" y="193245"/>
            <a:ext cx="490730" cy="522419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464" y="331029"/>
            <a:ext cx="335922" cy="434599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78" b="98667" l="2667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79493">
            <a:off x="5264932" y="4799339"/>
            <a:ext cx="2889159" cy="2029939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074" y="5541655"/>
            <a:ext cx="451445" cy="451445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67" b="100000" l="889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372" y="5318566"/>
            <a:ext cx="455265" cy="455265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484" y="6027761"/>
            <a:ext cx="547278" cy="547278"/>
          </a:xfrm>
          <a:prstGeom prst="rect">
            <a:avLst/>
          </a:prstGeom>
        </p:spPr>
      </p:pic>
      <p:sp>
        <p:nvSpPr>
          <p:cNvPr id="103" name="Freeform 102"/>
          <p:cNvSpPr/>
          <p:nvPr/>
        </p:nvSpPr>
        <p:spPr>
          <a:xfrm>
            <a:off x="4203287" y="1547446"/>
            <a:ext cx="285608" cy="3108960"/>
          </a:xfrm>
          <a:custGeom>
            <a:avLst/>
            <a:gdLst>
              <a:gd name="connsiteX0" fmla="*/ 466324 w 607001"/>
              <a:gd name="connsiteY0" fmla="*/ 0 h 3108960"/>
              <a:gd name="connsiteX1" fmla="*/ 30225 w 607001"/>
              <a:gd name="connsiteY1" fmla="*/ 1125416 h 3108960"/>
              <a:gd name="connsiteX2" fmla="*/ 72428 w 607001"/>
              <a:gd name="connsiteY2" fmla="*/ 1786597 h 3108960"/>
              <a:gd name="connsiteX3" fmla="*/ 353782 w 607001"/>
              <a:gd name="connsiteY3" fmla="*/ 2560320 h 3108960"/>
              <a:gd name="connsiteX4" fmla="*/ 607001 w 607001"/>
              <a:gd name="connsiteY4" fmla="*/ 3108960 h 310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001" h="3108960">
                <a:moveTo>
                  <a:pt x="466324" y="0"/>
                </a:moveTo>
                <a:cubicBezTo>
                  <a:pt x="281099" y="413825"/>
                  <a:pt x="95874" y="827650"/>
                  <a:pt x="30225" y="1125416"/>
                </a:cubicBezTo>
                <a:cubicBezTo>
                  <a:pt x="-35424" y="1423182"/>
                  <a:pt x="18502" y="1547446"/>
                  <a:pt x="72428" y="1786597"/>
                </a:cubicBezTo>
                <a:cubicBezTo>
                  <a:pt x="126354" y="2025748"/>
                  <a:pt x="264686" y="2339926"/>
                  <a:pt x="353782" y="2560320"/>
                </a:cubicBezTo>
                <a:cubicBezTo>
                  <a:pt x="442877" y="2780714"/>
                  <a:pt x="524939" y="2944837"/>
                  <a:pt x="607001" y="3108960"/>
                </a:cubicBezTo>
              </a:path>
            </a:pathLst>
          </a:custGeom>
          <a:noFill/>
          <a:ln w="66675">
            <a:solidFill>
              <a:srgbClr val="FF3399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 105"/>
          <p:cNvSpPr/>
          <p:nvPr/>
        </p:nvSpPr>
        <p:spPr>
          <a:xfrm>
            <a:off x="4709841" y="1600201"/>
            <a:ext cx="193323" cy="2904565"/>
          </a:xfrm>
          <a:custGeom>
            <a:avLst/>
            <a:gdLst>
              <a:gd name="connsiteX0" fmla="*/ 0 w 193323"/>
              <a:gd name="connsiteY0" fmla="*/ 0 h 2904565"/>
              <a:gd name="connsiteX1" fmla="*/ 188259 w 193323"/>
              <a:gd name="connsiteY1" fmla="*/ 1250576 h 2904565"/>
              <a:gd name="connsiteX2" fmla="*/ 121024 w 193323"/>
              <a:gd name="connsiteY2" fmla="*/ 2904565 h 2904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323" h="2904565">
                <a:moveTo>
                  <a:pt x="0" y="0"/>
                </a:moveTo>
                <a:cubicBezTo>
                  <a:pt x="84044" y="383241"/>
                  <a:pt x="168088" y="766482"/>
                  <a:pt x="188259" y="1250576"/>
                </a:cubicBezTo>
                <a:cubicBezTo>
                  <a:pt x="208430" y="1734670"/>
                  <a:pt x="164727" y="2319617"/>
                  <a:pt x="121024" y="2904565"/>
                </a:cubicBezTo>
              </a:path>
            </a:pathLst>
          </a:custGeom>
          <a:noFill/>
          <a:ln w="76200">
            <a:solidFill>
              <a:schemeClr val="accent6">
                <a:lumMod val="75000"/>
              </a:schemeClr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135" y="2235758"/>
            <a:ext cx="547278" cy="547278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768" y="2950752"/>
            <a:ext cx="451445" cy="451445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67" b="100000" l="889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656" y="3489782"/>
            <a:ext cx="455265" cy="455265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67" b="100000" l="889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45" y="2676065"/>
            <a:ext cx="455265" cy="455265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471" y="3204479"/>
            <a:ext cx="451445" cy="451445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12257982" y="392849"/>
            <a:ext cx="142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u="sng" dirty="0"/>
              <a:t>مفتاح الخريطة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6096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b="1" u="sng" dirty="0" smtClean="0">
                <a:solidFill>
                  <a:schemeClr val="bg1"/>
                </a:solidFill>
              </a:rPr>
              <a:t>الفكرة العامة</a:t>
            </a:r>
            <a:endParaRPr lang="en-US" sz="6000" b="1" u="sng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2411" y="2808513"/>
            <a:ext cx="12475029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A" sz="3600" b="1" dirty="0" smtClean="0"/>
              <a:t>تعزيز التخطيط المشترك بين تجمعات منطقة الدراسة و الرفع من مستوى الخدمات و المرافق العامة </a:t>
            </a:r>
            <a:r>
              <a:rPr lang="ar-SA" sz="3600" b="1" dirty="0" smtClean="0"/>
              <a:t>وتعزيز </a:t>
            </a:r>
            <a:r>
              <a:rPr lang="ar-SA" sz="3600" b="1" dirty="0" smtClean="0"/>
              <a:t>الترابط بينها </a:t>
            </a:r>
            <a:r>
              <a:rPr lang="ar-SA" sz="3600" b="1" dirty="0" smtClean="0"/>
              <a:t>من </a:t>
            </a:r>
            <a:r>
              <a:rPr lang="ar-SA" sz="3600" b="1" dirty="0" smtClean="0"/>
              <a:t>خلال توفير مراكز خدمات محلية ومجاورة</a:t>
            </a:r>
            <a:r>
              <a:rPr lang="ar-SA" sz="3600" b="1" dirty="0"/>
              <a:t>، وتوسع كل تجمع ضمن حدود مخططه </a:t>
            </a:r>
            <a:r>
              <a:rPr lang="ar-SA" sz="3600" b="1" dirty="0" smtClean="0"/>
              <a:t>الهيكلي و </a:t>
            </a:r>
            <a:r>
              <a:rPr lang="ar-SA" sz="3600" b="1" dirty="0" smtClean="0"/>
              <a:t>العمل على تطوير الأقتصاد المحلي فيها من تجارة و </a:t>
            </a:r>
            <a:r>
              <a:rPr lang="ar-SA" sz="3600" b="1" dirty="0" smtClean="0"/>
              <a:t>زراعة.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34808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005" y="318728"/>
            <a:ext cx="12709360" cy="144130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005" y="1515026"/>
            <a:ext cx="12709360" cy="473128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" t="2974" r="4117" b="2305"/>
          <a:stretch/>
        </p:blipFill>
        <p:spPr>
          <a:xfrm>
            <a:off x="-1" y="0"/>
            <a:ext cx="14400214" cy="62959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225" y="-1"/>
            <a:ext cx="14386987" cy="6295991"/>
          </a:xfrm>
          <a:prstGeom prst="rect">
            <a:avLst/>
          </a:prstGeom>
          <a:solidFill>
            <a:srgbClr val="DADADA">
              <a:alpha val="30000"/>
            </a:srgbClr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955439" y="215583"/>
            <a:ext cx="22875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Garamond" panose="02020404030301010803"/>
                <a:cs typeface="Times New Roman" panose="02020603050405020304" pitchFamily="18" charset="0"/>
              </a:rPr>
              <a:t>الفكرة العامة</a:t>
            </a:r>
            <a:endParaRPr lang="en-US" sz="3200" b="1" dirty="0">
              <a:ln w="0"/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Garamond" panose="02020404030301010803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235AFC-31B9-4AED-BE10-F6F9418B6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219" y="112114"/>
            <a:ext cx="810669" cy="12840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650DB8-8EDE-4574-8503-EFB08B509FA9}"/>
              </a:ext>
            </a:extLst>
          </p:cNvPr>
          <p:cNvSpPr txBox="1"/>
          <p:nvPr/>
        </p:nvSpPr>
        <p:spPr>
          <a:xfrm>
            <a:off x="197689" y="6207830"/>
            <a:ext cx="225786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مقياس رسم</a:t>
            </a:r>
          </a:p>
          <a:p>
            <a:pPr algn="ctr"/>
            <a:r>
              <a:rPr lang="ar-SA" sz="2000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1:40000</a:t>
            </a:r>
            <a:endParaRPr lang="ar-PS" sz="2000" b="1" dirty="0">
              <a:solidFill>
                <a:schemeClr val="bg1"/>
              </a:solidFill>
              <a:latin typeface="Garamond" panose="02020404030301010803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1176" y="2755708"/>
            <a:ext cx="7242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050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العاصاعصة</a:t>
            </a:r>
            <a:endParaRPr lang="en-US" sz="1050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197435" y="2922161"/>
            <a:ext cx="935690" cy="994243"/>
          </a:xfrm>
          <a:prstGeom prst="ellipse">
            <a:avLst/>
          </a:prstGeom>
          <a:solidFill>
            <a:srgbClr val="83992A"/>
          </a:solidFill>
          <a:ln w="38100" cap="flat" cmpd="sng" algn="ctr">
            <a:solidFill>
              <a:srgbClr val="00206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Times New Roman" panose="02020603050405020304" pitchFamily="18" charset="0"/>
              </a:rPr>
              <a:t>مركز مجاور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7540" y="2195437"/>
            <a:ext cx="596598" cy="6164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3399" y="2928489"/>
            <a:ext cx="596598" cy="6164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3780" y="3798059"/>
            <a:ext cx="596598" cy="616484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10717002" y="3420348"/>
            <a:ext cx="47578" cy="49711"/>
          </a:xfrm>
          <a:prstGeom prst="ellipse">
            <a:avLst/>
          </a:prstGeom>
          <a:solidFill>
            <a:srgbClr val="83992A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9646049" y="1637111"/>
            <a:ext cx="3553187" cy="3794697"/>
          </a:xfrm>
          <a:custGeom>
            <a:avLst/>
            <a:gdLst>
              <a:gd name="connsiteX0" fmla="*/ 3224368 w 3472341"/>
              <a:gd name="connsiteY0" fmla="*/ 1348353 h 3301674"/>
              <a:gd name="connsiteX1" fmla="*/ 3146877 w 3472341"/>
              <a:gd name="connsiteY1" fmla="*/ 1301858 h 3301674"/>
              <a:gd name="connsiteX2" fmla="*/ 3007392 w 3472341"/>
              <a:gd name="connsiteY2" fmla="*/ 1239864 h 3301674"/>
              <a:gd name="connsiteX3" fmla="*/ 2976395 w 3472341"/>
              <a:gd name="connsiteY3" fmla="*/ 1162373 h 3301674"/>
              <a:gd name="connsiteX4" fmla="*/ 2867907 w 3472341"/>
              <a:gd name="connsiteY4" fmla="*/ 1131376 h 3301674"/>
              <a:gd name="connsiteX5" fmla="*/ 2774917 w 3472341"/>
              <a:gd name="connsiteY5" fmla="*/ 1100380 h 3301674"/>
              <a:gd name="connsiteX6" fmla="*/ 2712924 w 3472341"/>
              <a:gd name="connsiteY6" fmla="*/ 1069383 h 3301674"/>
              <a:gd name="connsiteX7" fmla="*/ 2573439 w 3472341"/>
              <a:gd name="connsiteY7" fmla="*/ 1038387 h 3301674"/>
              <a:gd name="connsiteX8" fmla="*/ 2387460 w 3472341"/>
              <a:gd name="connsiteY8" fmla="*/ 976393 h 3301674"/>
              <a:gd name="connsiteX9" fmla="*/ 2309968 w 3472341"/>
              <a:gd name="connsiteY9" fmla="*/ 898902 h 3301674"/>
              <a:gd name="connsiteX10" fmla="*/ 2170483 w 3472341"/>
              <a:gd name="connsiteY10" fmla="*/ 867905 h 3301674"/>
              <a:gd name="connsiteX11" fmla="*/ 2123988 w 3472341"/>
              <a:gd name="connsiteY11" fmla="*/ 836909 h 3301674"/>
              <a:gd name="connsiteX12" fmla="*/ 2077494 w 3472341"/>
              <a:gd name="connsiteY12" fmla="*/ 821410 h 3301674"/>
              <a:gd name="connsiteX13" fmla="*/ 2000002 w 3472341"/>
              <a:gd name="connsiteY13" fmla="*/ 743919 h 3301674"/>
              <a:gd name="connsiteX14" fmla="*/ 1798524 w 3472341"/>
              <a:gd name="connsiteY14" fmla="*/ 604434 h 3301674"/>
              <a:gd name="connsiteX15" fmla="*/ 1736531 w 3472341"/>
              <a:gd name="connsiteY15" fmla="*/ 557939 h 3301674"/>
              <a:gd name="connsiteX16" fmla="*/ 1690036 w 3472341"/>
              <a:gd name="connsiteY16" fmla="*/ 526942 h 3301674"/>
              <a:gd name="connsiteX17" fmla="*/ 1643541 w 3472341"/>
              <a:gd name="connsiteY17" fmla="*/ 480448 h 3301674"/>
              <a:gd name="connsiteX18" fmla="*/ 1550551 w 3472341"/>
              <a:gd name="connsiteY18" fmla="*/ 449451 h 3301674"/>
              <a:gd name="connsiteX19" fmla="*/ 1519555 w 3472341"/>
              <a:gd name="connsiteY19" fmla="*/ 278970 h 3301674"/>
              <a:gd name="connsiteX20" fmla="*/ 1411066 w 3472341"/>
              <a:gd name="connsiteY20" fmla="*/ 247973 h 3301674"/>
              <a:gd name="connsiteX21" fmla="*/ 1364572 w 3472341"/>
              <a:gd name="connsiteY21" fmla="*/ 139485 h 3301674"/>
              <a:gd name="connsiteX22" fmla="*/ 1240585 w 3472341"/>
              <a:gd name="connsiteY22" fmla="*/ 92990 h 3301674"/>
              <a:gd name="connsiteX23" fmla="*/ 1209588 w 3472341"/>
              <a:gd name="connsiteY23" fmla="*/ 46495 h 3301674"/>
              <a:gd name="connsiteX24" fmla="*/ 1054605 w 3472341"/>
              <a:gd name="connsiteY24" fmla="*/ 15498 h 3301674"/>
              <a:gd name="connsiteX25" fmla="*/ 1008111 w 3472341"/>
              <a:gd name="connsiteY25" fmla="*/ 0 h 3301674"/>
              <a:gd name="connsiteX26" fmla="*/ 791134 w 3472341"/>
              <a:gd name="connsiteY26" fmla="*/ 15498 h 3301674"/>
              <a:gd name="connsiteX27" fmla="*/ 744639 w 3472341"/>
              <a:gd name="connsiteY27" fmla="*/ 30997 h 3301674"/>
              <a:gd name="connsiteX28" fmla="*/ 620653 w 3472341"/>
              <a:gd name="connsiteY28" fmla="*/ 61993 h 3301674"/>
              <a:gd name="connsiteX29" fmla="*/ 574158 w 3472341"/>
              <a:gd name="connsiteY29" fmla="*/ 185980 h 3301674"/>
              <a:gd name="connsiteX30" fmla="*/ 543161 w 3472341"/>
              <a:gd name="connsiteY30" fmla="*/ 232475 h 3301674"/>
              <a:gd name="connsiteX31" fmla="*/ 512165 w 3472341"/>
              <a:gd name="connsiteY31" fmla="*/ 309966 h 3301674"/>
              <a:gd name="connsiteX32" fmla="*/ 481168 w 3472341"/>
              <a:gd name="connsiteY32" fmla="*/ 356461 h 3301674"/>
              <a:gd name="connsiteX33" fmla="*/ 419175 w 3472341"/>
              <a:gd name="connsiteY33" fmla="*/ 464949 h 3301674"/>
              <a:gd name="connsiteX34" fmla="*/ 357182 w 3472341"/>
              <a:gd name="connsiteY34" fmla="*/ 542441 h 3301674"/>
              <a:gd name="connsiteX35" fmla="*/ 279690 w 3472341"/>
              <a:gd name="connsiteY35" fmla="*/ 604434 h 3301674"/>
              <a:gd name="connsiteX36" fmla="*/ 93711 w 3472341"/>
              <a:gd name="connsiteY36" fmla="*/ 898902 h 3301674"/>
              <a:gd name="connsiteX37" fmla="*/ 62714 w 3472341"/>
              <a:gd name="connsiteY37" fmla="*/ 945397 h 3301674"/>
              <a:gd name="connsiteX38" fmla="*/ 31717 w 3472341"/>
              <a:gd name="connsiteY38" fmla="*/ 991892 h 3301674"/>
              <a:gd name="connsiteX39" fmla="*/ 721 w 3472341"/>
              <a:gd name="connsiteY39" fmla="*/ 1084881 h 3301674"/>
              <a:gd name="connsiteX40" fmla="*/ 31717 w 3472341"/>
              <a:gd name="connsiteY40" fmla="*/ 1255363 h 3301674"/>
              <a:gd name="connsiteX41" fmla="*/ 109209 w 3472341"/>
              <a:gd name="connsiteY41" fmla="*/ 1363851 h 3301674"/>
              <a:gd name="connsiteX42" fmla="*/ 171202 w 3472341"/>
              <a:gd name="connsiteY42" fmla="*/ 1456841 h 3301674"/>
              <a:gd name="connsiteX43" fmla="*/ 202199 w 3472341"/>
              <a:gd name="connsiteY43" fmla="*/ 1518834 h 3301674"/>
              <a:gd name="connsiteX44" fmla="*/ 264192 w 3472341"/>
              <a:gd name="connsiteY44" fmla="*/ 1534332 h 3301674"/>
              <a:gd name="connsiteX45" fmla="*/ 279690 w 3472341"/>
              <a:gd name="connsiteY45" fmla="*/ 1580827 h 3301674"/>
              <a:gd name="connsiteX46" fmla="*/ 310687 w 3472341"/>
              <a:gd name="connsiteY46" fmla="*/ 1627322 h 3301674"/>
              <a:gd name="connsiteX47" fmla="*/ 295188 w 3472341"/>
              <a:gd name="connsiteY47" fmla="*/ 1844298 h 3301674"/>
              <a:gd name="connsiteX48" fmla="*/ 310687 w 3472341"/>
              <a:gd name="connsiteY48" fmla="*/ 1906292 h 3301674"/>
              <a:gd name="connsiteX49" fmla="*/ 341683 w 3472341"/>
              <a:gd name="connsiteY49" fmla="*/ 1983783 h 3301674"/>
              <a:gd name="connsiteX50" fmla="*/ 357182 w 3472341"/>
              <a:gd name="connsiteY50" fmla="*/ 2200759 h 3301674"/>
              <a:gd name="connsiteX51" fmla="*/ 372680 w 3472341"/>
              <a:gd name="connsiteY51" fmla="*/ 2262753 h 3301674"/>
              <a:gd name="connsiteX52" fmla="*/ 388178 w 3472341"/>
              <a:gd name="connsiteY52" fmla="*/ 2355742 h 3301674"/>
              <a:gd name="connsiteX53" fmla="*/ 419175 w 3472341"/>
              <a:gd name="connsiteY53" fmla="*/ 2448732 h 3301674"/>
              <a:gd name="connsiteX54" fmla="*/ 450172 w 3472341"/>
              <a:gd name="connsiteY54" fmla="*/ 2495227 h 3301674"/>
              <a:gd name="connsiteX55" fmla="*/ 527663 w 3472341"/>
              <a:gd name="connsiteY55" fmla="*/ 2572719 h 3301674"/>
              <a:gd name="connsiteX56" fmla="*/ 605155 w 3472341"/>
              <a:gd name="connsiteY56" fmla="*/ 2665709 h 3301674"/>
              <a:gd name="connsiteX57" fmla="*/ 698144 w 3472341"/>
              <a:gd name="connsiteY57" fmla="*/ 2758698 h 3301674"/>
              <a:gd name="connsiteX58" fmla="*/ 729141 w 3472341"/>
              <a:gd name="connsiteY58" fmla="*/ 2820692 h 3301674"/>
              <a:gd name="connsiteX59" fmla="*/ 775636 w 3472341"/>
              <a:gd name="connsiteY59" fmla="*/ 2836190 h 3301674"/>
              <a:gd name="connsiteX60" fmla="*/ 806633 w 3472341"/>
              <a:gd name="connsiteY60" fmla="*/ 2882685 h 3301674"/>
              <a:gd name="connsiteX61" fmla="*/ 1132097 w 3472341"/>
              <a:gd name="connsiteY61" fmla="*/ 2867187 h 3301674"/>
              <a:gd name="connsiteX62" fmla="*/ 1318077 w 3472341"/>
              <a:gd name="connsiteY62" fmla="*/ 2944678 h 3301674"/>
              <a:gd name="connsiteX63" fmla="*/ 1457561 w 3472341"/>
              <a:gd name="connsiteY63" fmla="*/ 3006671 h 3301674"/>
              <a:gd name="connsiteX64" fmla="*/ 1566050 w 3472341"/>
              <a:gd name="connsiteY64" fmla="*/ 3084163 h 3301674"/>
              <a:gd name="connsiteX65" fmla="*/ 1628043 w 3472341"/>
              <a:gd name="connsiteY65" fmla="*/ 3146156 h 3301674"/>
              <a:gd name="connsiteX66" fmla="*/ 1643541 w 3472341"/>
              <a:gd name="connsiteY66" fmla="*/ 3192651 h 3301674"/>
              <a:gd name="connsiteX67" fmla="*/ 1690036 w 3472341"/>
              <a:gd name="connsiteY67" fmla="*/ 3177153 h 3301674"/>
              <a:gd name="connsiteX68" fmla="*/ 1814022 w 3472341"/>
              <a:gd name="connsiteY68" fmla="*/ 3208149 h 3301674"/>
              <a:gd name="connsiteX69" fmla="*/ 1876016 w 3472341"/>
              <a:gd name="connsiteY69" fmla="*/ 3301139 h 3301674"/>
              <a:gd name="connsiteX70" fmla="*/ 1938009 w 3472341"/>
              <a:gd name="connsiteY70" fmla="*/ 3285641 h 3301674"/>
              <a:gd name="connsiteX71" fmla="*/ 2123988 w 3472341"/>
              <a:gd name="connsiteY71" fmla="*/ 3177153 h 3301674"/>
              <a:gd name="connsiteX72" fmla="*/ 2371961 w 3472341"/>
              <a:gd name="connsiteY72" fmla="*/ 3146156 h 3301674"/>
              <a:gd name="connsiteX73" fmla="*/ 2480450 w 3472341"/>
              <a:gd name="connsiteY73" fmla="*/ 3099661 h 3301674"/>
              <a:gd name="connsiteX74" fmla="*/ 2526944 w 3472341"/>
              <a:gd name="connsiteY74" fmla="*/ 3084163 h 3301674"/>
              <a:gd name="connsiteX75" fmla="*/ 2712924 w 3472341"/>
              <a:gd name="connsiteY75" fmla="*/ 3053166 h 3301674"/>
              <a:gd name="connsiteX76" fmla="*/ 2805914 w 3472341"/>
              <a:gd name="connsiteY76" fmla="*/ 3053166 h 3301674"/>
              <a:gd name="connsiteX77" fmla="*/ 2852409 w 3472341"/>
              <a:gd name="connsiteY77" fmla="*/ 3068664 h 3301674"/>
              <a:gd name="connsiteX78" fmla="*/ 2914402 w 3472341"/>
              <a:gd name="connsiteY78" fmla="*/ 3053166 h 3301674"/>
              <a:gd name="connsiteX79" fmla="*/ 2945399 w 3472341"/>
              <a:gd name="connsiteY79" fmla="*/ 3006671 h 3301674"/>
              <a:gd name="connsiteX80" fmla="*/ 2991894 w 3472341"/>
              <a:gd name="connsiteY80" fmla="*/ 2944678 h 3301674"/>
              <a:gd name="connsiteX81" fmla="*/ 3069385 w 3472341"/>
              <a:gd name="connsiteY81" fmla="*/ 2774197 h 3301674"/>
              <a:gd name="connsiteX82" fmla="*/ 3146877 w 3472341"/>
              <a:gd name="connsiteY82" fmla="*/ 2665709 h 3301674"/>
              <a:gd name="connsiteX83" fmla="*/ 3177873 w 3472341"/>
              <a:gd name="connsiteY83" fmla="*/ 2619214 h 3301674"/>
              <a:gd name="connsiteX84" fmla="*/ 3193372 w 3472341"/>
              <a:gd name="connsiteY84" fmla="*/ 2572719 h 3301674"/>
              <a:gd name="connsiteX85" fmla="*/ 3224368 w 3472341"/>
              <a:gd name="connsiteY85" fmla="*/ 2526224 h 3301674"/>
              <a:gd name="connsiteX86" fmla="*/ 3270863 w 3472341"/>
              <a:gd name="connsiteY86" fmla="*/ 2448732 h 3301674"/>
              <a:gd name="connsiteX87" fmla="*/ 3286361 w 3472341"/>
              <a:gd name="connsiteY87" fmla="*/ 2386739 h 3301674"/>
              <a:gd name="connsiteX88" fmla="*/ 3317358 w 3472341"/>
              <a:gd name="connsiteY88" fmla="*/ 2278251 h 3301674"/>
              <a:gd name="connsiteX89" fmla="*/ 3332856 w 3472341"/>
              <a:gd name="connsiteY89" fmla="*/ 2200759 h 3301674"/>
              <a:gd name="connsiteX90" fmla="*/ 3379351 w 3472341"/>
              <a:gd name="connsiteY90" fmla="*/ 2138766 h 3301674"/>
              <a:gd name="connsiteX91" fmla="*/ 3410348 w 3472341"/>
              <a:gd name="connsiteY91" fmla="*/ 2092271 h 3301674"/>
              <a:gd name="connsiteX92" fmla="*/ 3456843 w 3472341"/>
              <a:gd name="connsiteY92" fmla="*/ 1952787 h 3301674"/>
              <a:gd name="connsiteX93" fmla="*/ 3472341 w 3472341"/>
              <a:gd name="connsiteY93" fmla="*/ 1906292 h 3301674"/>
              <a:gd name="connsiteX94" fmla="*/ 3425846 w 3472341"/>
              <a:gd name="connsiteY94" fmla="*/ 1735810 h 3301674"/>
              <a:gd name="connsiteX95" fmla="*/ 3410348 w 3472341"/>
              <a:gd name="connsiteY95" fmla="*/ 1689315 h 3301674"/>
              <a:gd name="connsiteX96" fmla="*/ 3363853 w 3472341"/>
              <a:gd name="connsiteY96" fmla="*/ 1642820 h 3301674"/>
              <a:gd name="connsiteX97" fmla="*/ 3301860 w 3472341"/>
              <a:gd name="connsiteY97" fmla="*/ 1503336 h 3301674"/>
              <a:gd name="connsiteX98" fmla="*/ 3270863 w 3472341"/>
              <a:gd name="connsiteY98" fmla="*/ 1379349 h 3301674"/>
              <a:gd name="connsiteX99" fmla="*/ 3224368 w 3472341"/>
              <a:gd name="connsiteY99" fmla="*/ 1348353 h 330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3472341" h="3301674">
                <a:moveTo>
                  <a:pt x="3224368" y="1348353"/>
                </a:moveTo>
                <a:cubicBezTo>
                  <a:pt x="3203704" y="1335438"/>
                  <a:pt x="3173820" y="1315330"/>
                  <a:pt x="3146877" y="1301858"/>
                </a:cubicBezTo>
                <a:cubicBezTo>
                  <a:pt x="3101368" y="1279103"/>
                  <a:pt x="3046771" y="1272083"/>
                  <a:pt x="3007392" y="1239864"/>
                </a:cubicBezTo>
                <a:cubicBezTo>
                  <a:pt x="2985860" y="1222247"/>
                  <a:pt x="2998355" y="1179453"/>
                  <a:pt x="2976395" y="1162373"/>
                </a:cubicBezTo>
                <a:cubicBezTo>
                  <a:pt x="2946708" y="1139283"/>
                  <a:pt x="2903854" y="1142436"/>
                  <a:pt x="2867907" y="1131376"/>
                </a:cubicBezTo>
                <a:cubicBezTo>
                  <a:pt x="2836679" y="1121767"/>
                  <a:pt x="2804141" y="1114992"/>
                  <a:pt x="2774917" y="1100380"/>
                </a:cubicBezTo>
                <a:cubicBezTo>
                  <a:pt x="2754253" y="1090048"/>
                  <a:pt x="2734556" y="1077495"/>
                  <a:pt x="2712924" y="1069383"/>
                </a:cubicBezTo>
                <a:cubicBezTo>
                  <a:pt x="2687911" y="1060003"/>
                  <a:pt x="2594480" y="1042595"/>
                  <a:pt x="2573439" y="1038387"/>
                </a:cubicBezTo>
                <a:cubicBezTo>
                  <a:pt x="2496667" y="923227"/>
                  <a:pt x="2608298" y="1064728"/>
                  <a:pt x="2387460" y="976393"/>
                </a:cubicBezTo>
                <a:cubicBezTo>
                  <a:pt x="2353543" y="962826"/>
                  <a:pt x="2342641" y="915239"/>
                  <a:pt x="2309968" y="898902"/>
                </a:cubicBezTo>
                <a:cubicBezTo>
                  <a:pt x="2267367" y="877602"/>
                  <a:pt x="2216978" y="878237"/>
                  <a:pt x="2170483" y="867905"/>
                </a:cubicBezTo>
                <a:cubicBezTo>
                  <a:pt x="2154985" y="857573"/>
                  <a:pt x="2140648" y="845239"/>
                  <a:pt x="2123988" y="836909"/>
                </a:cubicBezTo>
                <a:cubicBezTo>
                  <a:pt x="2109376" y="829603"/>
                  <a:pt x="2090563" y="831212"/>
                  <a:pt x="2077494" y="821410"/>
                </a:cubicBezTo>
                <a:cubicBezTo>
                  <a:pt x="2048270" y="799492"/>
                  <a:pt x="2027738" y="767692"/>
                  <a:pt x="2000002" y="743919"/>
                </a:cubicBezTo>
                <a:cubicBezTo>
                  <a:pt x="1738767" y="520005"/>
                  <a:pt x="1953802" y="701484"/>
                  <a:pt x="1798524" y="604434"/>
                </a:cubicBezTo>
                <a:cubicBezTo>
                  <a:pt x="1776620" y="590744"/>
                  <a:pt x="1757550" y="572953"/>
                  <a:pt x="1736531" y="557939"/>
                </a:cubicBezTo>
                <a:cubicBezTo>
                  <a:pt x="1721374" y="547112"/>
                  <a:pt x="1704346" y="538866"/>
                  <a:pt x="1690036" y="526942"/>
                </a:cubicBezTo>
                <a:cubicBezTo>
                  <a:pt x="1673198" y="512911"/>
                  <a:pt x="1662701" y="491092"/>
                  <a:pt x="1643541" y="480448"/>
                </a:cubicBezTo>
                <a:cubicBezTo>
                  <a:pt x="1614979" y="464581"/>
                  <a:pt x="1581548" y="459783"/>
                  <a:pt x="1550551" y="449451"/>
                </a:cubicBezTo>
                <a:cubicBezTo>
                  <a:pt x="1540219" y="392624"/>
                  <a:pt x="1552432" y="326459"/>
                  <a:pt x="1519555" y="278970"/>
                </a:cubicBezTo>
                <a:cubicBezTo>
                  <a:pt x="1498147" y="248047"/>
                  <a:pt x="1439021" y="273133"/>
                  <a:pt x="1411066" y="247973"/>
                </a:cubicBezTo>
                <a:cubicBezTo>
                  <a:pt x="1381822" y="221653"/>
                  <a:pt x="1388727" y="170541"/>
                  <a:pt x="1364572" y="139485"/>
                </a:cubicBezTo>
                <a:cubicBezTo>
                  <a:pt x="1345009" y="114333"/>
                  <a:pt x="1268309" y="99921"/>
                  <a:pt x="1240585" y="92990"/>
                </a:cubicBezTo>
                <a:cubicBezTo>
                  <a:pt x="1230253" y="77492"/>
                  <a:pt x="1226782" y="53659"/>
                  <a:pt x="1209588" y="46495"/>
                </a:cubicBezTo>
                <a:cubicBezTo>
                  <a:pt x="1160957" y="26232"/>
                  <a:pt x="1104586" y="32158"/>
                  <a:pt x="1054605" y="15498"/>
                </a:cubicBezTo>
                <a:lnTo>
                  <a:pt x="1008111" y="0"/>
                </a:lnTo>
                <a:cubicBezTo>
                  <a:pt x="935785" y="5166"/>
                  <a:pt x="863147" y="7026"/>
                  <a:pt x="791134" y="15498"/>
                </a:cubicBezTo>
                <a:cubicBezTo>
                  <a:pt x="774909" y="17407"/>
                  <a:pt x="760488" y="27035"/>
                  <a:pt x="744639" y="30997"/>
                </a:cubicBezTo>
                <a:lnTo>
                  <a:pt x="620653" y="61993"/>
                </a:lnTo>
                <a:cubicBezTo>
                  <a:pt x="607239" y="102236"/>
                  <a:pt x="592692" y="148913"/>
                  <a:pt x="574158" y="185980"/>
                </a:cubicBezTo>
                <a:cubicBezTo>
                  <a:pt x="565828" y="202640"/>
                  <a:pt x="551491" y="215815"/>
                  <a:pt x="543161" y="232475"/>
                </a:cubicBezTo>
                <a:cubicBezTo>
                  <a:pt x="530719" y="257358"/>
                  <a:pt x="524607" y="285083"/>
                  <a:pt x="512165" y="309966"/>
                </a:cubicBezTo>
                <a:cubicBezTo>
                  <a:pt x="503835" y="326626"/>
                  <a:pt x="490409" y="340288"/>
                  <a:pt x="481168" y="356461"/>
                </a:cubicBezTo>
                <a:cubicBezTo>
                  <a:pt x="402515" y="494105"/>
                  <a:pt x="494695" y="351671"/>
                  <a:pt x="419175" y="464949"/>
                </a:cubicBezTo>
                <a:cubicBezTo>
                  <a:pt x="380221" y="581813"/>
                  <a:pt x="437298" y="442297"/>
                  <a:pt x="357182" y="542441"/>
                </a:cubicBezTo>
                <a:cubicBezTo>
                  <a:pt x="296038" y="618870"/>
                  <a:pt x="408262" y="572291"/>
                  <a:pt x="279690" y="604434"/>
                </a:cubicBezTo>
                <a:cubicBezTo>
                  <a:pt x="180733" y="777609"/>
                  <a:pt x="240798" y="678272"/>
                  <a:pt x="93711" y="898902"/>
                </a:cubicBezTo>
                <a:lnTo>
                  <a:pt x="62714" y="945397"/>
                </a:lnTo>
                <a:lnTo>
                  <a:pt x="31717" y="991892"/>
                </a:lnTo>
                <a:cubicBezTo>
                  <a:pt x="21385" y="1022888"/>
                  <a:pt x="-4650" y="1052653"/>
                  <a:pt x="721" y="1084881"/>
                </a:cubicBezTo>
                <a:cubicBezTo>
                  <a:pt x="2462" y="1095325"/>
                  <a:pt x="25219" y="1238035"/>
                  <a:pt x="31717" y="1255363"/>
                </a:cubicBezTo>
                <a:cubicBezTo>
                  <a:pt x="37531" y="1270866"/>
                  <a:pt x="106330" y="1359739"/>
                  <a:pt x="109209" y="1363851"/>
                </a:cubicBezTo>
                <a:cubicBezTo>
                  <a:pt x="130572" y="1394370"/>
                  <a:pt x="154542" y="1423521"/>
                  <a:pt x="171202" y="1456841"/>
                </a:cubicBezTo>
                <a:cubicBezTo>
                  <a:pt x="181534" y="1477505"/>
                  <a:pt x="184450" y="1504044"/>
                  <a:pt x="202199" y="1518834"/>
                </a:cubicBezTo>
                <a:cubicBezTo>
                  <a:pt x="218562" y="1532470"/>
                  <a:pt x="243528" y="1529166"/>
                  <a:pt x="264192" y="1534332"/>
                </a:cubicBezTo>
                <a:cubicBezTo>
                  <a:pt x="269358" y="1549830"/>
                  <a:pt x="272384" y="1566215"/>
                  <a:pt x="279690" y="1580827"/>
                </a:cubicBezTo>
                <a:cubicBezTo>
                  <a:pt x="288020" y="1597487"/>
                  <a:pt x="309593" y="1608727"/>
                  <a:pt x="310687" y="1627322"/>
                </a:cubicBezTo>
                <a:cubicBezTo>
                  <a:pt x="314945" y="1699706"/>
                  <a:pt x="300354" y="1771973"/>
                  <a:pt x="295188" y="1844298"/>
                </a:cubicBezTo>
                <a:cubicBezTo>
                  <a:pt x="300354" y="1864963"/>
                  <a:pt x="303951" y="1886084"/>
                  <a:pt x="310687" y="1906292"/>
                </a:cubicBezTo>
                <a:cubicBezTo>
                  <a:pt x="319484" y="1932684"/>
                  <a:pt x="337344" y="1956303"/>
                  <a:pt x="341683" y="1983783"/>
                </a:cubicBezTo>
                <a:cubicBezTo>
                  <a:pt x="352992" y="2055405"/>
                  <a:pt x="349175" y="2128693"/>
                  <a:pt x="357182" y="2200759"/>
                </a:cubicBezTo>
                <a:cubicBezTo>
                  <a:pt x="359534" y="2221929"/>
                  <a:pt x="368503" y="2241866"/>
                  <a:pt x="372680" y="2262753"/>
                </a:cubicBezTo>
                <a:cubicBezTo>
                  <a:pt x="378843" y="2293567"/>
                  <a:pt x="380557" y="2325256"/>
                  <a:pt x="388178" y="2355742"/>
                </a:cubicBezTo>
                <a:cubicBezTo>
                  <a:pt x="396103" y="2387440"/>
                  <a:pt x="401051" y="2421546"/>
                  <a:pt x="419175" y="2448732"/>
                </a:cubicBezTo>
                <a:cubicBezTo>
                  <a:pt x="429507" y="2464230"/>
                  <a:pt x="437906" y="2481209"/>
                  <a:pt x="450172" y="2495227"/>
                </a:cubicBezTo>
                <a:cubicBezTo>
                  <a:pt x="474227" y="2522719"/>
                  <a:pt x="505236" y="2543884"/>
                  <a:pt x="527663" y="2572719"/>
                </a:cubicBezTo>
                <a:cubicBezTo>
                  <a:pt x="683421" y="2772980"/>
                  <a:pt x="445567" y="2523852"/>
                  <a:pt x="605155" y="2665709"/>
                </a:cubicBezTo>
                <a:cubicBezTo>
                  <a:pt x="637918" y="2694832"/>
                  <a:pt x="678540" y="2719490"/>
                  <a:pt x="698144" y="2758698"/>
                </a:cubicBezTo>
                <a:cubicBezTo>
                  <a:pt x="708476" y="2779363"/>
                  <a:pt x="712804" y="2804355"/>
                  <a:pt x="729141" y="2820692"/>
                </a:cubicBezTo>
                <a:cubicBezTo>
                  <a:pt x="740693" y="2832244"/>
                  <a:pt x="760138" y="2831024"/>
                  <a:pt x="775636" y="2836190"/>
                </a:cubicBezTo>
                <a:cubicBezTo>
                  <a:pt x="785968" y="2851688"/>
                  <a:pt x="792491" y="2870563"/>
                  <a:pt x="806633" y="2882685"/>
                </a:cubicBezTo>
                <a:cubicBezTo>
                  <a:pt x="922217" y="2981758"/>
                  <a:pt x="953800" y="2911761"/>
                  <a:pt x="1132097" y="2867187"/>
                </a:cubicBezTo>
                <a:cubicBezTo>
                  <a:pt x="1194090" y="2893017"/>
                  <a:pt x="1258008" y="2914643"/>
                  <a:pt x="1318077" y="2944678"/>
                </a:cubicBezTo>
                <a:cubicBezTo>
                  <a:pt x="1425678" y="2998479"/>
                  <a:pt x="1378189" y="2980214"/>
                  <a:pt x="1457561" y="3006671"/>
                </a:cubicBezTo>
                <a:cubicBezTo>
                  <a:pt x="1492276" y="3029814"/>
                  <a:pt x="1535296" y="3057253"/>
                  <a:pt x="1566050" y="3084163"/>
                </a:cubicBezTo>
                <a:cubicBezTo>
                  <a:pt x="1588043" y="3103407"/>
                  <a:pt x="1607379" y="3125492"/>
                  <a:pt x="1628043" y="3146156"/>
                </a:cubicBezTo>
                <a:cubicBezTo>
                  <a:pt x="1633209" y="3161654"/>
                  <a:pt x="1628929" y="3185345"/>
                  <a:pt x="1643541" y="3192651"/>
                </a:cubicBezTo>
                <a:cubicBezTo>
                  <a:pt x="1658153" y="3199957"/>
                  <a:pt x="1673766" y="3175674"/>
                  <a:pt x="1690036" y="3177153"/>
                </a:cubicBezTo>
                <a:cubicBezTo>
                  <a:pt x="1732462" y="3181010"/>
                  <a:pt x="1772693" y="3197817"/>
                  <a:pt x="1814022" y="3208149"/>
                </a:cubicBezTo>
                <a:cubicBezTo>
                  <a:pt x="1834687" y="3239146"/>
                  <a:pt x="1839486" y="3308445"/>
                  <a:pt x="1876016" y="3301139"/>
                </a:cubicBezTo>
                <a:cubicBezTo>
                  <a:pt x="1959467" y="3284449"/>
                  <a:pt x="1815360" y="3040343"/>
                  <a:pt x="1938009" y="3285641"/>
                </a:cubicBezTo>
                <a:cubicBezTo>
                  <a:pt x="2079184" y="3091524"/>
                  <a:pt x="2012309" y="3065473"/>
                  <a:pt x="2123988" y="3177153"/>
                </a:cubicBezTo>
                <a:cubicBezTo>
                  <a:pt x="2229852" y="3167529"/>
                  <a:pt x="2280457" y="3169032"/>
                  <a:pt x="2371961" y="3146156"/>
                </a:cubicBezTo>
                <a:cubicBezTo>
                  <a:pt x="2430116" y="3131617"/>
                  <a:pt x="2418351" y="3126275"/>
                  <a:pt x="2480450" y="3099661"/>
                </a:cubicBezTo>
                <a:cubicBezTo>
                  <a:pt x="2495465" y="3093226"/>
                  <a:pt x="2511236" y="3088651"/>
                  <a:pt x="2526944" y="3084163"/>
                </a:cubicBezTo>
                <a:cubicBezTo>
                  <a:pt x="2606592" y="3061406"/>
                  <a:pt x="2612290" y="3065745"/>
                  <a:pt x="2712924" y="3053166"/>
                </a:cubicBezTo>
                <a:cubicBezTo>
                  <a:pt x="2818204" y="2974206"/>
                  <a:pt x="2740119" y="3000531"/>
                  <a:pt x="2805914" y="3053166"/>
                </a:cubicBezTo>
                <a:cubicBezTo>
                  <a:pt x="2818671" y="3063371"/>
                  <a:pt x="2836911" y="3063498"/>
                  <a:pt x="2852409" y="3068664"/>
                </a:cubicBezTo>
                <a:cubicBezTo>
                  <a:pt x="2873073" y="3063498"/>
                  <a:pt x="2896679" y="3064981"/>
                  <a:pt x="2914402" y="3053166"/>
                </a:cubicBezTo>
                <a:cubicBezTo>
                  <a:pt x="2929900" y="3042834"/>
                  <a:pt x="2934572" y="3021828"/>
                  <a:pt x="2945399" y="3006671"/>
                </a:cubicBezTo>
                <a:cubicBezTo>
                  <a:pt x="2960413" y="2985652"/>
                  <a:pt x="2976396" y="2965342"/>
                  <a:pt x="2991894" y="2944678"/>
                </a:cubicBezTo>
                <a:cubicBezTo>
                  <a:pt x="3026094" y="2773676"/>
                  <a:pt x="2972909" y="2806355"/>
                  <a:pt x="3069385" y="2774197"/>
                </a:cubicBezTo>
                <a:cubicBezTo>
                  <a:pt x="3142448" y="2664604"/>
                  <a:pt x="3050741" y="2800300"/>
                  <a:pt x="3146877" y="2665709"/>
                </a:cubicBezTo>
                <a:cubicBezTo>
                  <a:pt x="3157703" y="2650552"/>
                  <a:pt x="3169543" y="2635874"/>
                  <a:pt x="3177873" y="2619214"/>
                </a:cubicBezTo>
                <a:cubicBezTo>
                  <a:pt x="3185179" y="2604602"/>
                  <a:pt x="3186066" y="2587331"/>
                  <a:pt x="3193372" y="2572719"/>
                </a:cubicBezTo>
                <a:cubicBezTo>
                  <a:pt x="3201702" y="2556059"/>
                  <a:pt x="3214496" y="2542019"/>
                  <a:pt x="3224368" y="2526224"/>
                </a:cubicBezTo>
                <a:cubicBezTo>
                  <a:pt x="3240333" y="2500679"/>
                  <a:pt x="3255365" y="2474563"/>
                  <a:pt x="3270863" y="2448732"/>
                </a:cubicBezTo>
                <a:cubicBezTo>
                  <a:pt x="3276029" y="2428068"/>
                  <a:pt x="3280509" y="2407220"/>
                  <a:pt x="3286361" y="2386739"/>
                </a:cubicBezTo>
                <a:cubicBezTo>
                  <a:pt x="3312252" y="2296123"/>
                  <a:pt x="3293132" y="2387272"/>
                  <a:pt x="3317358" y="2278251"/>
                </a:cubicBezTo>
                <a:cubicBezTo>
                  <a:pt x="3323072" y="2252536"/>
                  <a:pt x="3322157" y="2224831"/>
                  <a:pt x="3332856" y="2200759"/>
                </a:cubicBezTo>
                <a:cubicBezTo>
                  <a:pt x="3343347" y="2177155"/>
                  <a:pt x="3364337" y="2159785"/>
                  <a:pt x="3379351" y="2138766"/>
                </a:cubicBezTo>
                <a:cubicBezTo>
                  <a:pt x="3390178" y="2123609"/>
                  <a:pt x="3400016" y="2107769"/>
                  <a:pt x="3410348" y="2092271"/>
                </a:cubicBezTo>
                <a:lnTo>
                  <a:pt x="3456843" y="1952787"/>
                </a:lnTo>
                <a:lnTo>
                  <a:pt x="3472341" y="1906292"/>
                </a:lnTo>
                <a:cubicBezTo>
                  <a:pt x="3436669" y="1799273"/>
                  <a:pt x="3478284" y="1928084"/>
                  <a:pt x="3425846" y="1735810"/>
                </a:cubicBezTo>
                <a:cubicBezTo>
                  <a:pt x="3421548" y="1720049"/>
                  <a:pt x="3419410" y="1702908"/>
                  <a:pt x="3410348" y="1689315"/>
                </a:cubicBezTo>
                <a:cubicBezTo>
                  <a:pt x="3398190" y="1671078"/>
                  <a:pt x="3376011" y="1661057"/>
                  <a:pt x="3363853" y="1642820"/>
                </a:cubicBezTo>
                <a:cubicBezTo>
                  <a:pt x="3343259" y="1611929"/>
                  <a:pt x="3312663" y="1546546"/>
                  <a:pt x="3301860" y="1503336"/>
                </a:cubicBezTo>
                <a:cubicBezTo>
                  <a:pt x="3293019" y="1467973"/>
                  <a:pt x="3288575" y="1414772"/>
                  <a:pt x="3270863" y="1379349"/>
                </a:cubicBezTo>
                <a:cubicBezTo>
                  <a:pt x="3245466" y="1328556"/>
                  <a:pt x="3245032" y="1361268"/>
                  <a:pt x="3224368" y="1348353"/>
                </a:cubicBezTo>
                <a:close/>
              </a:path>
            </a:pathLst>
          </a:custGeom>
          <a:gradFill flip="none" rotWithShape="1">
            <a:gsLst>
              <a:gs pos="0">
                <a:srgbClr val="3C9770">
                  <a:lumMod val="67000"/>
                </a:srgbClr>
              </a:gs>
              <a:gs pos="48000">
                <a:srgbClr val="3C9770">
                  <a:lumMod val="97000"/>
                  <a:lumOff val="3000"/>
                </a:srgbClr>
              </a:gs>
              <a:gs pos="100000">
                <a:srgbClr val="3C9770">
                  <a:lumMod val="60000"/>
                  <a:lumOff val="40000"/>
                </a:srgbClr>
              </a:gs>
            </a:gsLst>
            <a:lin ang="16200000" scaled="1"/>
            <a:tileRect/>
          </a:gra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45045" y="3300562"/>
            <a:ext cx="1677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مراعي طبيعية</a:t>
            </a:r>
            <a:endParaRPr lang="en-US" sz="24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0724246" y="1832293"/>
            <a:ext cx="802217" cy="727381"/>
          </a:xfrm>
          <a:prstGeom prst="ellipse">
            <a:avLst/>
          </a:prstGeom>
          <a:solidFill>
            <a:srgbClr val="FF3399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Times New Roman" panose="02020603050405020304" pitchFamily="18" charset="0"/>
              </a:rPr>
              <a:t>منطقة ترفيهية مشتركة</a:t>
            </a:r>
            <a:endParaRPr kumimoji="0" lang="en-US" sz="11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6662353" y="485800"/>
            <a:ext cx="3186280" cy="1718739"/>
          </a:xfrm>
          <a:custGeom>
            <a:avLst/>
            <a:gdLst>
              <a:gd name="connsiteX0" fmla="*/ 2604887 w 2743539"/>
              <a:gd name="connsiteY0" fmla="*/ 5149 h 1372907"/>
              <a:gd name="connsiteX1" fmla="*/ 2535731 w 2743539"/>
              <a:gd name="connsiteY1" fmla="*/ 20517 h 1372907"/>
              <a:gd name="connsiteX2" fmla="*/ 2504995 w 2743539"/>
              <a:gd name="connsiteY2" fmla="*/ 51253 h 1372907"/>
              <a:gd name="connsiteX3" fmla="*/ 2443523 w 2743539"/>
              <a:gd name="connsiteY3" fmla="*/ 89673 h 1372907"/>
              <a:gd name="connsiteX4" fmla="*/ 2382050 w 2743539"/>
              <a:gd name="connsiteY4" fmla="*/ 105041 h 1372907"/>
              <a:gd name="connsiteX5" fmla="*/ 2312894 w 2743539"/>
              <a:gd name="connsiteY5" fmla="*/ 120409 h 1372907"/>
              <a:gd name="connsiteX6" fmla="*/ 2282158 w 2743539"/>
              <a:gd name="connsiteY6" fmla="*/ 135777 h 1372907"/>
              <a:gd name="connsiteX7" fmla="*/ 2251422 w 2743539"/>
              <a:gd name="connsiteY7" fmla="*/ 143461 h 1372907"/>
              <a:gd name="connsiteX8" fmla="*/ 2228370 w 2743539"/>
              <a:gd name="connsiteY8" fmla="*/ 151145 h 1372907"/>
              <a:gd name="connsiteX9" fmla="*/ 2205318 w 2743539"/>
              <a:gd name="connsiteY9" fmla="*/ 189566 h 1372907"/>
              <a:gd name="connsiteX10" fmla="*/ 2182266 w 2743539"/>
              <a:gd name="connsiteY10" fmla="*/ 181881 h 1372907"/>
              <a:gd name="connsiteX11" fmla="*/ 2143845 w 2743539"/>
              <a:gd name="connsiteY11" fmla="*/ 151145 h 1372907"/>
              <a:gd name="connsiteX12" fmla="*/ 2097741 w 2743539"/>
              <a:gd name="connsiteY12" fmla="*/ 174197 h 1372907"/>
              <a:gd name="connsiteX13" fmla="*/ 2059321 w 2743539"/>
              <a:gd name="connsiteY13" fmla="*/ 158829 h 1372907"/>
              <a:gd name="connsiteX14" fmla="*/ 2036269 w 2743539"/>
              <a:gd name="connsiteY14" fmla="*/ 135777 h 1372907"/>
              <a:gd name="connsiteX15" fmla="*/ 1990165 w 2743539"/>
              <a:gd name="connsiteY15" fmla="*/ 120409 h 1372907"/>
              <a:gd name="connsiteX16" fmla="*/ 1974797 w 2743539"/>
              <a:gd name="connsiteY16" fmla="*/ 81989 h 1372907"/>
              <a:gd name="connsiteX17" fmla="*/ 1951745 w 2743539"/>
              <a:gd name="connsiteY17" fmla="*/ 74305 h 1372907"/>
              <a:gd name="connsiteX18" fmla="*/ 1944061 w 2743539"/>
              <a:gd name="connsiteY18" fmla="*/ 51253 h 1372907"/>
              <a:gd name="connsiteX19" fmla="*/ 1913324 w 2743539"/>
              <a:gd name="connsiteY19" fmla="*/ 28201 h 1372907"/>
              <a:gd name="connsiteX20" fmla="*/ 1890272 w 2743539"/>
              <a:gd name="connsiteY20" fmla="*/ 35885 h 1372907"/>
              <a:gd name="connsiteX21" fmla="*/ 1828800 w 2743539"/>
              <a:gd name="connsiteY21" fmla="*/ 51253 h 1372907"/>
              <a:gd name="connsiteX22" fmla="*/ 1782696 w 2743539"/>
              <a:gd name="connsiteY22" fmla="*/ 58937 h 1372907"/>
              <a:gd name="connsiteX23" fmla="*/ 1721224 w 2743539"/>
              <a:gd name="connsiteY23" fmla="*/ 74305 h 1372907"/>
              <a:gd name="connsiteX24" fmla="*/ 1690487 w 2743539"/>
              <a:gd name="connsiteY24" fmla="*/ 81989 h 1372907"/>
              <a:gd name="connsiteX25" fmla="*/ 1629015 w 2743539"/>
              <a:gd name="connsiteY25" fmla="*/ 135777 h 1372907"/>
              <a:gd name="connsiteX26" fmla="*/ 1605963 w 2743539"/>
              <a:gd name="connsiteY26" fmla="*/ 105041 h 1372907"/>
              <a:gd name="connsiteX27" fmla="*/ 1575227 w 2743539"/>
              <a:gd name="connsiteY27" fmla="*/ 112725 h 1372907"/>
              <a:gd name="connsiteX28" fmla="*/ 1529123 w 2743539"/>
              <a:gd name="connsiteY28" fmla="*/ 181881 h 1372907"/>
              <a:gd name="connsiteX29" fmla="*/ 1498387 w 2743539"/>
              <a:gd name="connsiteY29" fmla="*/ 128093 h 1372907"/>
              <a:gd name="connsiteX30" fmla="*/ 1337022 w 2743539"/>
              <a:gd name="connsiteY30" fmla="*/ 143461 h 1372907"/>
              <a:gd name="connsiteX31" fmla="*/ 1290918 w 2743539"/>
              <a:gd name="connsiteY31" fmla="*/ 166513 h 1372907"/>
              <a:gd name="connsiteX32" fmla="*/ 1260182 w 2743539"/>
              <a:gd name="connsiteY32" fmla="*/ 151145 h 1372907"/>
              <a:gd name="connsiteX33" fmla="*/ 1229445 w 2743539"/>
              <a:gd name="connsiteY33" fmla="*/ 174197 h 1372907"/>
              <a:gd name="connsiteX34" fmla="*/ 1198709 w 2743539"/>
              <a:gd name="connsiteY34" fmla="*/ 189566 h 1372907"/>
              <a:gd name="connsiteX35" fmla="*/ 1160289 w 2743539"/>
              <a:gd name="connsiteY35" fmla="*/ 181881 h 1372907"/>
              <a:gd name="connsiteX36" fmla="*/ 1137237 w 2743539"/>
              <a:gd name="connsiteY36" fmla="*/ 258722 h 1372907"/>
              <a:gd name="connsiteX37" fmla="*/ 1052713 w 2743539"/>
              <a:gd name="connsiteY37" fmla="*/ 274090 h 1372907"/>
              <a:gd name="connsiteX38" fmla="*/ 991240 w 2743539"/>
              <a:gd name="connsiteY38" fmla="*/ 289458 h 1372907"/>
              <a:gd name="connsiteX39" fmla="*/ 929768 w 2743539"/>
              <a:gd name="connsiteY39" fmla="*/ 343246 h 1372907"/>
              <a:gd name="connsiteX40" fmla="*/ 906716 w 2743539"/>
              <a:gd name="connsiteY40" fmla="*/ 327878 h 1372907"/>
              <a:gd name="connsiteX41" fmla="*/ 868296 w 2743539"/>
              <a:gd name="connsiteY41" fmla="*/ 350930 h 1372907"/>
              <a:gd name="connsiteX42" fmla="*/ 845244 w 2743539"/>
              <a:gd name="connsiteY42" fmla="*/ 358614 h 1372907"/>
              <a:gd name="connsiteX43" fmla="*/ 837560 w 2743539"/>
              <a:gd name="connsiteY43" fmla="*/ 381666 h 1372907"/>
              <a:gd name="connsiteX44" fmla="*/ 783772 w 2743539"/>
              <a:gd name="connsiteY44" fmla="*/ 381666 h 1372907"/>
              <a:gd name="connsiteX45" fmla="*/ 714615 w 2743539"/>
              <a:gd name="connsiteY45" fmla="*/ 397034 h 1372907"/>
              <a:gd name="connsiteX46" fmla="*/ 676195 w 2743539"/>
              <a:gd name="connsiteY46" fmla="*/ 420087 h 1372907"/>
              <a:gd name="connsiteX47" fmla="*/ 653143 w 2743539"/>
              <a:gd name="connsiteY47" fmla="*/ 435455 h 1372907"/>
              <a:gd name="connsiteX48" fmla="*/ 591671 w 2743539"/>
              <a:gd name="connsiteY48" fmla="*/ 420087 h 1372907"/>
              <a:gd name="connsiteX49" fmla="*/ 553250 w 2743539"/>
              <a:gd name="connsiteY49" fmla="*/ 435455 h 1372907"/>
              <a:gd name="connsiteX50" fmla="*/ 530198 w 2743539"/>
              <a:gd name="connsiteY50" fmla="*/ 443139 h 1372907"/>
              <a:gd name="connsiteX51" fmla="*/ 499462 w 2743539"/>
              <a:gd name="connsiteY51" fmla="*/ 466191 h 1372907"/>
              <a:gd name="connsiteX52" fmla="*/ 399570 w 2743539"/>
              <a:gd name="connsiteY52" fmla="*/ 473875 h 1372907"/>
              <a:gd name="connsiteX53" fmla="*/ 368834 w 2743539"/>
              <a:gd name="connsiteY53" fmla="*/ 481559 h 1372907"/>
              <a:gd name="connsiteX54" fmla="*/ 345782 w 2743539"/>
              <a:gd name="connsiteY54" fmla="*/ 489243 h 1372907"/>
              <a:gd name="connsiteX55" fmla="*/ 307361 w 2743539"/>
              <a:gd name="connsiteY55" fmla="*/ 496927 h 1372907"/>
              <a:gd name="connsiteX56" fmla="*/ 192101 w 2743539"/>
              <a:gd name="connsiteY56" fmla="*/ 558399 h 1372907"/>
              <a:gd name="connsiteX57" fmla="*/ 169049 w 2743539"/>
              <a:gd name="connsiteY57" fmla="*/ 581451 h 1372907"/>
              <a:gd name="connsiteX58" fmla="*/ 145997 w 2743539"/>
              <a:gd name="connsiteY58" fmla="*/ 589135 h 1372907"/>
              <a:gd name="connsiteX59" fmla="*/ 84524 w 2743539"/>
              <a:gd name="connsiteY59" fmla="*/ 619871 h 1372907"/>
              <a:gd name="connsiteX60" fmla="*/ 69156 w 2743539"/>
              <a:gd name="connsiteY60" fmla="*/ 642923 h 1372907"/>
              <a:gd name="connsiteX61" fmla="*/ 46104 w 2743539"/>
              <a:gd name="connsiteY61" fmla="*/ 650608 h 1372907"/>
              <a:gd name="connsiteX62" fmla="*/ 23052 w 2743539"/>
              <a:gd name="connsiteY62" fmla="*/ 665976 h 1372907"/>
              <a:gd name="connsiteX63" fmla="*/ 7684 w 2743539"/>
              <a:gd name="connsiteY63" fmla="*/ 719764 h 1372907"/>
              <a:gd name="connsiteX64" fmla="*/ 0 w 2743539"/>
              <a:gd name="connsiteY64" fmla="*/ 765868 h 1372907"/>
              <a:gd name="connsiteX65" fmla="*/ 15368 w 2743539"/>
              <a:gd name="connsiteY65" fmla="*/ 1080913 h 1372907"/>
              <a:gd name="connsiteX66" fmla="*/ 23052 w 2743539"/>
              <a:gd name="connsiteY66" fmla="*/ 1119334 h 1372907"/>
              <a:gd name="connsiteX67" fmla="*/ 38420 w 2743539"/>
              <a:gd name="connsiteY67" fmla="*/ 1142386 h 1372907"/>
              <a:gd name="connsiteX68" fmla="*/ 46104 w 2743539"/>
              <a:gd name="connsiteY68" fmla="*/ 1188490 h 1372907"/>
              <a:gd name="connsiteX69" fmla="*/ 107577 w 2743539"/>
              <a:gd name="connsiteY69" fmla="*/ 1226910 h 1372907"/>
              <a:gd name="connsiteX70" fmla="*/ 153681 w 2743539"/>
              <a:gd name="connsiteY70" fmla="*/ 1288382 h 1372907"/>
              <a:gd name="connsiteX71" fmla="*/ 176733 w 2743539"/>
              <a:gd name="connsiteY71" fmla="*/ 1311434 h 1372907"/>
              <a:gd name="connsiteX72" fmla="*/ 215153 w 2743539"/>
              <a:gd name="connsiteY72" fmla="*/ 1334487 h 1372907"/>
              <a:gd name="connsiteX73" fmla="*/ 238205 w 2743539"/>
              <a:gd name="connsiteY73" fmla="*/ 1357539 h 1372907"/>
              <a:gd name="connsiteX74" fmla="*/ 284309 w 2743539"/>
              <a:gd name="connsiteY74" fmla="*/ 1372907 h 1372907"/>
              <a:gd name="connsiteX75" fmla="*/ 391886 w 2743539"/>
              <a:gd name="connsiteY75" fmla="*/ 1365223 h 1372907"/>
              <a:gd name="connsiteX76" fmla="*/ 414938 w 2743539"/>
              <a:gd name="connsiteY76" fmla="*/ 1349855 h 1372907"/>
              <a:gd name="connsiteX77" fmla="*/ 499462 w 2743539"/>
              <a:gd name="connsiteY77" fmla="*/ 1334487 h 1372907"/>
              <a:gd name="connsiteX78" fmla="*/ 530198 w 2743539"/>
              <a:gd name="connsiteY78" fmla="*/ 1326802 h 1372907"/>
              <a:gd name="connsiteX79" fmla="*/ 637775 w 2743539"/>
              <a:gd name="connsiteY79" fmla="*/ 1296066 h 1372907"/>
              <a:gd name="connsiteX80" fmla="*/ 714615 w 2743539"/>
              <a:gd name="connsiteY80" fmla="*/ 1311434 h 1372907"/>
              <a:gd name="connsiteX81" fmla="*/ 829876 w 2743539"/>
              <a:gd name="connsiteY81" fmla="*/ 1280698 h 1372907"/>
              <a:gd name="connsiteX82" fmla="*/ 937452 w 2743539"/>
              <a:gd name="connsiteY82" fmla="*/ 1273014 h 1372907"/>
              <a:gd name="connsiteX83" fmla="*/ 1052713 w 2743539"/>
              <a:gd name="connsiteY83" fmla="*/ 1234594 h 1372907"/>
              <a:gd name="connsiteX84" fmla="*/ 1114185 w 2743539"/>
              <a:gd name="connsiteY84" fmla="*/ 1211542 h 1372907"/>
              <a:gd name="connsiteX85" fmla="*/ 1152605 w 2743539"/>
              <a:gd name="connsiteY85" fmla="*/ 1203858 h 1372907"/>
              <a:gd name="connsiteX86" fmla="*/ 1306286 w 2743539"/>
              <a:gd name="connsiteY86" fmla="*/ 1173122 h 1372907"/>
              <a:gd name="connsiteX87" fmla="*/ 1329338 w 2743539"/>
              <a:gd name="connsiteY87" fmla="*/ 1157754 h 1372907"/>
              <a:gd name="connsiteX88" fmla="*/ 1383126 w 2743539"/>
              <a:gd name="connsiteY88" fmla="*/ 1150070 h 1372907"/>
              <a:gd name="connsiteX89" fmla="*/ 1398494 w 2743539"/>
              <a:gd name="connsiteY89" fmla="*/ 1173122 h 1372907"/>
              <a:gd name="connsiteX90" fmla="*/ 1406178 w 2743539"/>
              <a:gd name="connsiteY90" fmla="*/ 1150070 h 1372907"/>
              <a:gd name="connsiteX91" fmla="*/ 1506071 w 2743539"/>
              <a:gd name="connsiteY91" fmla="*/ 1142386 h 1372907"/>
              <a:gd name="connsiteX92" fmla="*/ 1544491 w 2743539"/>
              <a:gd name="connsiteY92" fmla="*/ 1134702 h 1372907"/>
              <a:gd name="connsiteX93" fmla="*/ 1598279 w 2743539"/>
              <a:gd name="connsiteY93" fmla="*/ 1119334 h 1372907"/>
              <a:gd name="connsiteX94" fmla="*/ 1652067 w 2743539"/>
              <a:gd name="connsiteY94" fmla="*/ 1111650 h 1372907"/>
              <a:gd name="connsiteX95" fmla="*/ 1728908 w 2743539"/>
              <a:gd name="connsiteY95" fmla="*/ 1073229 h 1372907"/>
              <a:gd name="connsiteX96" fmla="*/ 1782696 w 2743539"/>
              <a:gd name="connsiteY96" fmla="*/ 1050177 h 1372907"/>
              <a:gd name="connsiteX97" fmla="*/ 1805748 w 2743539"/>
              <a:gd name="connsiteY97" fmla="*/ 1034809 h 1372907"/>
              <a:gd name="connsiteX98" fmla="*/ 1867220 w 2743539"/>
              <a:gd name="connsiteY98" fmla="*/ 996389 h 1372907"/>
              <a:gd name="connsiteX99" fmla="*/ 1913324 w 2743539"/>
              <a:gd name="connsiteY99" fmla="*/ 942601 h 1372907"/>
              <a:gd name="connsiteX100" fmla="*/ 1967113 w 2743539"/>
              <a:gd name="connsiteY100" fmla="*/ 919549 h 1372907"/>
              <a:gd name="connsiteX101" fmla="*/ 2013217 w 2743539"/>
              <a:gd name="connsiteY101" fmla="*/ 865760 h 1372907"/>
              <a:gd name="connsiteX102" fmla="*/ 2051637 w 2743539"/>
              <a:gd name="connsiteY102" fmla="*/ 850392 h 1372907"/>
              <a:gd name="connsiteX103" fmla="*/ 2074689 w 2743539"/>
              <a:gd name="connsiteY103" fmla="*/ 835024 h 1372907"/>
              <a:gd name="connsiteX104" fmla="*/ 2105425 w 2743539"/>
              <a:gd name="connsiteY104" fmla="*/ 811972 h 1372907"/>
              <a:gd name="connsiteX105" fmla="*/ 2143845 w 2743539"/>
              <a:gd name="connsiteY105" fmla="*/ 804288 h 1372907"/>
              <a:gd name="connsiteX106" fmla="*/ 2151529 w 2743539"/>
              <a:gd name="connsiteY106" fmla="*/ 781236 h 1372907"/>
              <a:gd name="connsiteX107" fmla="*/ 2189950 w 2743539"/>
              <a:gd name="connsiteY107" fmla="*/ 758184 h 1372907"/>
              <a:gd name="connsiteX108" fmla="*/ 2213002 w 2743539"/>
              <a:gd name="connsiteY108" fmla="*/ 735132 h 1372907"/>
              <a:gd name="connsiteX109" fmla="*/ 2236054 w 2743539"/>
              <a:gd name="connsiteY109" fmla="*/ 704396 h 1372907"/>
              <a:gd name="connsiteX110" fmla="*/ 2305210 w 2743539"/>
              <a:gd name="connsiteY110" fmla="*/ 635239 h 1372907"/>
              <a:gd name="connsiteX111" fmla="*/ 2328262 w 2743539"/>
              <a:gd name="connsiteY111" fmla="*/ 612187 h 1372907"/>
              <a:gd name="connsiteX112" fmla="*/ 2343630 w 2743539"/>
              <a:gd name="connsiteY112" fmla="*/ 589135 h 1372907"/>
              <a:gd name="connsiteX113" fmla="*/ 2374366 w 2743539"/>
              <a:gd name="connsiteY113" fmla="*/ 573767 h 1372907"/>
              <a:gd name="connsiteX114" fmla="*/ 2420471 w 2743539"/>
              <a:gd name="connsiteY114" fmla="*/ 519979 h 1372907"/>
              <a:gd name="connsiteX115" fmla="*/ 2481943 w 2743539"/>
              <a:gd name="connsiteY115" fmla="*/ 466191 h 1372907"/>
              <a:gd name="connsiteX116" fmla="*/ 2504995 w 2743539"/>
              <a:gd name="connsiteY116" fmla="*/ 397034 h 1372907"/>
              <a:gd name="connsiteX117" fmla="*/ 2558783 w 2743539"/>
              <a:gd name="connsiteY117" fmla="*/ 358614 h 1372907"/>
              <a:gd name="connsiteX118" fmla="*/ 2597203 w 2743539"/>
              <a:gd name="connsiteY118" fmla="*/ 327878 h 1372907"/>
              <a:gd name="connsiteX119" fmla="*/ 2612572 w 2743539"/>
              <a:gd name="connsiteY119" fmla="*/ 304826 h 1372907"/>
              <a:gd name="connsiteX120" fmla="*/ 2635624 w 2743539"/>
              <a:gd name="connsiteY120" fmla="*/ 289458 h 1372907"/>
              <a:gd name="connsiteX121" fmla="*/ 2666360 w 2743539"/>
              <a:gd name="connsiteY121" fmla="*/ 235670 h 1372907"/>
              <a:gd name="connsiteX122" fmla="*/ 2681728 w 2743539"/>
              <a:gd name="connsiteY122" fmla="*/ 204934 h 1372907"/>
              <a:gd name="connsiteX123" fmla="*/ 2697096 w 2743539"/>
              <a:gd name="connsiteY123" fmla="*/ 181881 h 1372907"/>
              <a:gd name="connsiteX124" fmla="*/ 2704780 w 2743539"/>
              <a:gd name="connsiteY124" fmla="*/ 158829 h 1372907"/>
              <a:gd name="connsiteX125" fmla="*/ 2727832 w 2743539"/>
              <a:gd name="connsiteY125" fmla="*/ 135777 h 1372907"/>
              <a:gd name="connsiteX126" fmla="*/ 2743200 w 2743539"/>
              <a:gd name="connsiteY126" fmla="*/ 89673 h 1372907"/>
              <a:gd name="connsiteX127" fmla="*/ 2704780 w 2743539"/>
              <a:gd name="connsiteY127" fmla="*/ 58937 h 1372907"/>
              <a:gd name="connsiteX128" fmla="*/ 2681728 w 2743539"/>
              <a:gd name="connsiteY128" fmla="*/ 51253 h 1372907"/>
              <a:gd name="connsiteX129" fmla="*/ 2666360 w 2743539"/>
              <a:gd name="connsiteY129" fmla="*/ 20517 h 1372907"/>
              <a:gd name="connsiteX130" fmla="*/ 2604887 w 2743539"/>
              <a:gd name="connsiteY130" fmla="*/ 5149 h 137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2743539" h="1372907">
                <a:moveTo>
                  <a:pt x="2604887" y="5149"/>
                </a:moveTo>
                <a:cubicBezTo>
                  <a:pt x="2583116" y="5149"/>
                  <a:pt x="2540838" y="17325"/>
                  <a:pt x="2535731" y="20517"/>
                </a:cubicBezTo>
                <a:cubicBezTo>
                  <a:pt x="2523444" y="28196"/>
                  <a:pt x="2515899" y="41712"/>
                  <a:pt x="2504995" y="51253"/>
                </a:cubicBezTo>
                <a:cubicBezTo>
                  <a:pt x="2483815" y="69786"/>
                  <a:pt x="2468971" y="78767"/>
                  <a:pt x="2443523" y="89673"/>
                </a:cubicBezTo>
                <a:cubicBezTo>
                  <a:pt x="2421915" y="98933"/>
                  <a:pt x="2406105" y="99886"/>
                  <a:pt x="2382050" y="105041"/>
                </a:cubicBezTo>
                <a:lnTo>
                  <a:pt x="2312894" y="120409"/>
                </a:lnTo>
                <a:cubicBezTo>
                  <a:pt x="2302649" y="125532"/>
                  <a:pt x="2292883" y="131755"/>
                  <a:pt x="2282158" y="135777"/>
                </a:cubicBezTo>
                <a:cubicBezTo>
                  <a:pt x="2272270" y="139485"/>
                  <a:pt x="2261576" y="140560"/>
                  <a:pt x="2251422" y="143461"/>
                </a:cubicBezTo>
                <a:cubicBezTo>
                  <a:pt x="2243634" y="145686"/>
                  <a:pt x="2236054" y="148584"/>
                  <a:pt x="2228370" y="151145"/>
                </a:cubicBezTo>
                <a:cubicBezTo>
                  <a:pt x="2225134" y="160853"/>
                  <a:pt x="2220385" y="186553"/>
                  <a:pt x="2205318" y="189566"/>
                </a:cubicBezTo>
                <a:cubicBezTo>
                  <a:pt x="2197376" y="191154"/>
                  <a:pt x="2189511" y="185503"/>
                  <a:pt x="2182266" y="181881"/>
                </a:cubicBezTo>
                <a:cubicBezTo>
                  <a:pt x="2162880" y="172187"/>
                  <a:pt x="2158140" y="165439"/>
                  <a:pt x="2143845" y="151145"/>
                </a:cubicBezTo>
                <a:cubicBezTo>
                  <a:pt x="2135054" y="157006"/>
                  <a:pt x="2111136" y="175871"/>
                  <a:pt x="2097741" y="174197"/>
                </a:cubicBezTo>
                <a:cubicBezTo>
                  <a:pt x="2084054" y="172486"/>
                  <a:pt x="2072128" y="163952"/>
                  <a:pt x="2059321" y="158829"/>
                </a:cubicBezTo>
                <a:cubicBezTo>
                  <a:pt x="2051637" y="151145"/>
                  <a:pt x="2045768" y="141054"/>
                  <a:pt x="2036269" y="135777"/>
                </a:cubicBezTo>
                <a:cubicBezTo>
                  <a:pt x="2022108" y="127910"/>
                  <a:pt x="1990165" y="120409"/>
                  <a:pt x="1990165" y="120409"/>
                </a:cubicBezTo>
                <a:cubicBezTo>
                  <a:pt x="1985042" y="107602"/>
                  <a:pt x="1983627" y="92585"/>
                  <a:pt x="1974797" y="81989"/>
                </a:cubicBezTo>
                <a:cubicBezTo>
                  <a:pt x="1969612" y="75767"/>
                  <a:pt x="1957472" y="80032"/>
                  <a:pt x="1951745" y="74305"/>
                </a:cubicBezTo>
                <a:cubicBezTo>
                  <a:pt x="1946018" y="68578"/>
                  <a:pt x="1949246" y="57475"/>
                  <a:pt x="1944061" y="51253"/>
                </a:cubicBezTo>
                <a:cubicBezTo>
                  <a:pt x="1935862" y="41415"/>
                  <a:pt x="1923570" y="35885"/>
                  <a:pt x="1913324" y="28201"/>
                </a:cubicBezTo>
                <a:cubicBezTo>
                  <a:pt x="1905640" y="30762"/>
                  <a:pt x="1898086" y="33754"/>
                  <a:pt x="1890272" y="35885"/>
                </a:cubicBezTo>
                <a:cubicBezTo>
                  <a:pt x="1869895" y="41442"/>
                  <a:pt x="1828800" y="51253"/>
                  <a:pt x="1828800" y="51253"/>
                </a:cubicBezTo>
                <a:cubicBezTo>
                  <a:pt x="1780872" y="83205"/>
                  <a:pt x="1830416" y="58937"/>
                  <a:pt x="1782696" y="58937"/>
                </a:cubicBezTo>
                <a:cubicBezTo>
                  <a:pt x="1759262" y="58937"/>
                  <a:pt x="1742447" y="68242"/>
                  <a:pt x="1721224" y="74305"/>
                </a:cubicBezTo>
                <a:cubicBezTo>
                  <a:pt x="1711069" y="77206"/>
                  <a:pt x="1700733" y="79428"/>
                  <a:pt x="1690487" y="81989"/>
                </a:cubicBezTo>
                <a:cubicBezTo>
                  <a:pt x="1678309" y="106344"/>
                  <a:pt x="1669053" y="140226"/>
                  <a:pt x="1629015" y="135777"/>
                </a:cubicBezTo>
                <a:cubicBezTo>
                  <a:pt x="1616287" y="134363"/>
                  <a:pt x="1613647" y="115286"/>
                  <a:pt x="1605963" y="105041"/>
                </a:cubicBezTo>
                <a:cubicBezTo>
                  <a:pt x="1595718" y="107602"/>
                  <a:pt x="1585788" y="112725"/>
                  <a:pt x="1575227" y="112725"/>
                </a:cubicBezTo>
                <a:cubicBezTo>
                  <a:pt x="1521964" y="112725"/>
                  <a:pt x="1570489" y="43996"/>
                  <a:pt x="1529123" y="181881"/>
                </a:cubicBezTo>
                <a:cubicBezTo>
                  <a:pt x="1518878" y="163952"/>
                  <a:pt x="1518243" y="133766"/>
                  <a:pt x="1498387" y="128093"/>
                </a:cubicBezTo>
                <a:cubicBezTo>
                  <a:pt x="1494149" y="126882"/>
                  <a:pt x="1376920" y="127502"/>
                  <a:pt x="1337022" y="143461"/>
                </a:cubicBezTo>
                <a:cubicBezTo>
                  <a:pt x="1321069" y="149842"/>
                  <a:pt x="1306286" y="158829"/>
                  <a:pt x="1290918" y="166513"/>
                </a:cubicBezTo>
                <a:cubicBezTo>
                  <a:pt x="1280673" y="161390"/>
                  <a:pt x="1271548" y="149724"/>
                  <a:pt x="1260182" y="151145"/>
                </a:cubicBezTo>
                <a:cubicBezTo>
                  <a:pt x="1247474" y="152733"/>
                  <a:pt x="1240305" y="167409"/>
                  <a:pt x="1229445" y="174197"/>
                </a:cubicBezTo>
                <a:cubicBezTo>
                  <a:pt x="1219731" y="180268"/>
                  <a:pt x="1208954" y="184443"/>
                  <a:pt x="1198709" y="189566"/>
                </a:cubicBezTo>
                <a:cubicBezTo>
                  <a:pt x="1176282" y="324128"/>
                  <a:pt x="1213796" y="158949"/>
                  <a:pt x="1160289" y="181881"/>
                </a:cubicBezTo>
                <a:cubicBezTo>
                  <a:pt x="1135710" y="192415"/>
                  <a:pt x="1157541" y="241319"/>
                  <a:pt x="1137237" y="258722"/>
                </a:cubicBezTo>
                <a:cubicBezTo>
                  <a:pt x="1115495" y="277359"/>
                  <a:pt x="1080859" y="268813"/>
                  <a:pt x="1052713" y="274090"/>
                </a:cubicBezTo>
                <a:cubicBezTo>
                  <a:pt x="1010325" y="282038"/>
                  <a:pt x="1024218" y="278466"/>
                  <a:pt x="991240" y="289458"/>
                </a:cubicBezTo>
                <a:cubicBezTo>
                  <a:pt x="975879" y="309939"/>
                  <a:pt x="959750" y="339498"/>
                  <a:pt x="929768" y="343246"/>
                </a:cubicBezTo>
                <a:cubicBezTo>
                  <a:pt x="920604" y="344391"/>
                  <a:pt x="914400" y="333001"/>
                  <a:pt x="906716" y="327878"/>
                </a:cubicBezTo>
                <a:cubicBezTo>
                  <a:pt x="893909" y="335562"/>
                  <a:pt x="881654" y="344251"/>
                  <a:pt x="868296" y="350930"/>
                </a:cubicBezTo>
                <a:cubicBezTo>
                  <a:pt x="861051" y="354552"/>
                  <a:pt x="850971" y="352887"/>
                  <a:pt x="845244" y="358614"/>
                </a:cubicBezTo>
                <a:cubicBezTo>
                  <a:pt x="839517" y="364341"/>
                  <a:pt x="840121" y="373982"/>
                  <a:pt x="837560" y="381666"/>
                </a:cubicBezTo>
                <a:cubicBezTo>
                  <a:pt x="795263" y="325270"/>
                  <a:pt x="835501" y="357791"/>
                  <a:pt x="783772" y="381666"/>
                </a:cubicBezTo>
                <a:cubicBezTo>
                  <a:pt x="762331" y="391562"/>
                  <a:pt x="737667" y="391911"/>
                  <a:pt x="714615" y="397034"/>
                </a:cubicBezTo>
                <a:cubicBezTo>
                  <a:pt x="701808" y="404718"/>
                  <a:pt x="688860" y="412171"/>
                  <a:pt x="676195" y="420087"/>
                </a:cubicBezTo>
                <a:cubicBezTo>
                  <a:pt x="668364" y="424982"/>
                  <a:pt x="662307" y="434310"/>
                  <a:pt x="653143" y="435455"/>
                </a:cubicBezTo>
                <a:cubicBezTo>
                  <a:pt x="639656" y="437141"/>
                  <a:pt x="606725" y="425105"/>
                  <a:pt x="591671" y="420087"/>
                </a:cubicBezTo>
                <a:cubicBezTo>
                  <a:pt x="578864" y="425210"/>
                  <a:pt x="566165" y="430612"/>
                  <a:pt x="553250" y="435455"/>
                </a:cubicBezTo>
                <a:cubicBezTo>
                  <a:pt x="545666" y="438299"/>
                  <a:pt x="537230" y="439120"/>
                  <a:pt x="530198" y="443139"/>
                </a:cubicBezTo>
                <a:cubicBezTo>
                  <a:pt x="519079" y="449493"/>
                  <a:pt x="511928" y="463258"/>
                  <a:pt x="499462" y="466191"/>
                </a:cubicBezTo>
                <a:cubicBezTo>
                  <a:pt x="466954" y="473840"/>
                  <a:pt x="432867" y="471314"/>
                  <a:pt x="399570" y="473875"/>
                </a:cubicBezTo>
                <a:cubicBezTo>
                  <a:pt x="389325" y="476436"/>
                  <a:pt x="378988" y="478658"/>
                  <a:pt x="368834" y="481559"/>
                </a:cubicBezTo>
                <a:cubicBezTo>
                  <a:pt x="361046" y="483784"/>
                  <a:pt x="353640" y="487279"/>
                  <a:pt x="345782" y="489243"/>
                </a:cubicBezTo>
                <a:cubicBezTo>
                  <a:pt x="333111" y="492411"/>
                  <a:pt x="320168" y="494366"/>
                  <a:pt x="307361" y="496927"/>
                </a:cubicBezTo>
                <a:cubicBezTo>
                  <a:pt x="279966" y="510625"/>
                  <a:pt x="218415" y="539979"/>
                  <a:pt x="192101" y="558399"/>
                </a:cubicBezTo>
                <a:cubicBezTo>
                  <a:pt x="183199" y="564631"/>
                  <a:pt x="178091" y="575423"/>
                  <a:pt x="169049" y="581451"/>
                </a:cubicBezTo>
                <a:cubicBezTo>
                  <a:pt x="162310" y="585944"/>
                  <a:pt x="153371" y="585783"/>
                  <a:pt x="145997" y="589135"/>
                </a:cubicBezTo>
                <a:cubicBezTo>
                  <a:pt x="125141" y="598615"/>
                  <a:pt x="84524" y="619871"/>
                  <a:pt x="84524" y="619871"/>
                </a:cubicBezTo>
                <a:cubicBezTo>
                  <a:pt x="79401" y="627555"/>
                  <a:pt x="76367" y="637154"/>
                  <a:pt x="69156" y="642923"/>
                </a:cubicBezTo>
                <a:cubicBezTo>
                  <a:pt x="62831" y="647983"/>
                  <a:pt x="53349" y="646986"/>
                  <a:pt x="46104" y="650608"/>
                </a:cubicBezTo>
                <a:cubicBezTo>
                  <a:pt x="37844" y="654738"/>
                  <a:pt x="30736" y="660853"/>
                  <a:pt x="23052" y="665976"/>
                </a:cubicBezTo>
                <a:cubicBezTo>
                  <a:pt x="15728" y="687947"/>
                  <a:pt x="12508" y="695643"/>
                  <a:pt x="7684" y="719764"/>
                </a:cubicBezTo>
                <a:cubicBezTo>
                  <a:pt x="4629" y="735041"/>
                  <a:pt x="2561" y="750500"/>
                  <a:pt x="0" y="765868"/>
                </a:cubicBezTo>
                <a:cubicBezTo>
                  <a:pt x="12207" y="1217518"/>
                  <a:pt x="-15781" y="940739"/>
                  <a:pt x="15368" y="1080913"/>
                </a:cubicBezTo>
                <a:cubicBezTo>
                  <a:pt x="18201" y="1093663"/>
                  <a:pt x="18466" y="1107105"/>
                  <a:pt x="23052" y="1119334"/>
                </a:cubicBezTo>
                <a:cubicBezTo>
                  <a:pt x="26295" y="1127981"/>
                  <a:pt x="33297" y="1134702"/>
                  <a:pt x="38420" y="1142386"/>
                </a:cubicBezTo>
                <a:cubicBezTo>
                  <a:pt x="40981" y="1157754"/>
                  <a:pt x="38538" y="1174871"/>
                  <a:pt x="46104" y="1188490"/>
                </a:cubicBezTo>
                <a:cubicBezTo>
                  <a:pt x="53777" y="1202302"/>
                  <a:pt x="94210" y="1220227"/>
                  <a:pt x="107577" y="1226910"/>
                </a:cubicBezTo>
                <a:cubicBezTo>
                  <a:pt x="125876" y="1254358"/>
                  <a:pt x="128127" y="1259178"/>
                  <a:pt x="153681" y="1288382"/>
                </a:cubicBezTo>
                <a:cubicBezTo>
                  <a:pt x="160837" y="1296560"/>
                  <a:pt x="168040" y="1304914"/>
                  <a:pt x="176733" y="1311434"/>
                </a:cubicBezTo>
                <a:cubicBezTo>
                  <a:pt x="188681" y="1320395"/>
                  <a:pt x="203205" y="1325526"/>
                  <a:pt x="215153" y="1334487"/>
                </a:cubicBezTo>
                <a:cubicBezTo>
                  <a:pt x="223846" y="1341007"/>
                  <a:pt x="228706" y="1352262"/>
                  <a:pt x="238205" y="1357539"/>
                </a:cubicBezTo>
                <a:cubicBezTo>
                  <a:pt x="252366" y="1365406"/>
                  <a:pt x="284309" y="1372907"/>
                  <a:pt x="284309" y="1372907"/>
                </a:cubicBezTo>
                <a:cubicBezTo>
                  <a:pt x="320168" y="1370346"/>
                  <a:pt x="356483" y="1371471"/>
                  <a:pt x="391886" y="1365223"/>
                </a:cubicBezTo>
                <a:cubicBezTo>
                  <a:pt x="400980" y="1363618"/>
                  <a:pt x="406058" y="1352392"/>
                  <a:pt x="414938" y="1349855"/>
                </a:cubicBezTo>
                <a:cubicBezTo>
                  <a:pt x="442473" y="1341988"/>
                  <a:pt x="471382" y="1340103"/>
                  <a:pt x="499462" y="1334487"/>
                </a:cubicBezTo>
                <a:cubicBezTo>
                  <a:pt x="509818" y="1332416"/>
                  <a:pt x="520023" y="1329629"/>
                  <a:pt x="530198" y="1326802"/>
                </a:cubicBezTo>
                <a:lnTo>
                  <a:pt x="637775" y="1296066"/>
                </a:lnTo>
                <a:cubicBezTo>
                  <a:pt x="653441" y="1299982"/>
                  <a:pt x="702626" y="1313147"/>
                  <a:pt x="714615" y="1311434"/>
                </a:cubicBezTo>
                <a:cubicBezTo>
                  <a:pt x="753978" y="1305811"/>
                  <a:pt x="790691" y="1287454"/>
                  <a:pt x="829876" y="1280698"/>
                </a:cubicBezTo>
                <a:cubicBezTo>
                  <a:pt x="865303" y="1274590"/>
                  <a:pt x="901593" y="1275575"/>
                  <a:pt x="937452" y="1273014"/>
                </a:cubicBezTo>
                <a:cubicBezTo>
                  <a:pt x="975872" y="1260207"/>
                  <a:pt x="1015111" y="1249635"/>
                  <a:pt x="1052713" y="1234594"/>
                </a:cubicBezTo>
                <a:cubicBezTo>
                  <a:pt x="1064465" y="1229893"/>
                  <a:pt x="1098124" y="1215557"/>
                  <a:pt x="1114185" y="1211542"/>
                </a:cubicBezTo>
                <a:cubicBezTo>
                  <a:pt x="1126855" y="1208374"/>
                  <a:pt x="1139798" y="1206419"/>
                  <a:pt x="1152605" y="1203858"/>
                </a:cubicBezTo>
                <a:cubicBezTo>
                  <a:pt x="1250216" y="1155052"/>
                  <a:pt x="1141079" y="1202276"/>
                  <a:pt x="1306286" y="1173122"/>
                </a:cubicBezTo>
                <a:cubicBezTo>
                  <a:pt x="1315380" y="1171517"/>
                  <a:pt x="1320492" y="1160408"/>
                  <a:pt x="1329338" y="1157754"/>
                </a:cubicBezTo>
                <a:cubicBezTo>
                  <a:pt x="1346686" y="1152550"/>
                  <a:pt x="1365197" y="1152631"/>
                  <a:pt x="1383126" y="1150070"/>
                </a:cubicBezTo>
                <a:cubicBezTo>
                  <a:pt x="1388249" y="1157754"/>
                  <a:pt x="1389259" y="1173122"/>
                  <a:pt x="1398494" y="1173122"/>
                </a:cubicBezTo>
                <a:cubicBezTo>
                  <a:pt x="1406594" y="1173122"/>
                  <a:pt x="1398390" y="1152295"/>
                  <a:pt x="1406178" y="1150070"/>
                </a:cubicBezTo>
                <a:cubicBezTo>
                  <a:pt x="1438289" y="1140895"/>
                  <a:pt x="1472773" y="1144947"/>
                  <a:pt x="1506071" y="1142386"/>
                </a:cubicBezTo>
                <a:cubicBezTo>
                  <a:pt x="1518878" y="1139825"/>
                  <a:pt x="1531821" y="1137870"/>
                  <a:pt x="1544491" y="1134702"/>
                </a:cubicBezTo>
                <a:cubicBezTo>
                  <a:pt x="1588381" y="1123729"/>
                  <a:pt x="1545578" y="1128916"/>
                  <a:pt x="1598279" y="1119334"/>
                </a:cubicBezTo>
                <a:cubicBezTo>
                  <a:pt x="1616098" y="1116094"/>
                  <a:pt x="1634138" y="1114211"/>
                  <a:pt x="1652067" y="1111650"/>
                </a:cubicBezTo>
                <a:cubicBezTo>
                  <a:pt x="1706959" y="1075055"/>
                  <a:pt x="1680253" y="1085393"/>
                  <a:pt x="1728908" y="1073229"/>
                </a:cubicBezTo>
                <a:cubicBezTo>
                  <a:pt x="1786781" y="1034647"/>
                  <a:pt x="1713229" y="1079948"/>
                  <a:pt x="1782696" y="1050177"/>
                </a:cubicBezTo>
                <a:cubicBezTo>
                  <a:pt x="1791184" y="1046539"/>
                  <a:pt x="1798064" y="1039932"/>
                  <a:pt x="1805748" y="1034809"/>
                </a:cubicBezTo>
                <a:cubicBezTo>
                  <a:pt x="1847478" y="972213"/>
                  <a:pt x="1781874" y="1060398"/>
                  <a:pt x="1867220" y="996389"/>
                </a:cubicBezTo>
                <a:cubicBezTo>
                  <a:pt x="1886111" y="982220"/>
                  <a:pt x="1895772" y="958398"/>
                  <a:pt x="1913324" y="942601"/>
                </a:cubicBezTo>
                <a:cubicBezTo>
                  <a:pt x="1924494" y="932548"/>
                  <a:pt x="1952152" y="924536"/>
                  <a:pt x="1967113" y="919549"/>
                </a:cubicBezTo>
                <a:cubicBezTo>
                  <a:pt x="1982481" y="901619"/>
                  <a:pt x="1994940" y="880714"/>
                  <a:pt x="2013217" y="865760"/>
                </a:cubicBezTo>
                <a:cubicBezTo>
                  <a:pt x="2023892" y="857026"/>
                  <a:pt x="2039300" y="856561"/>
                  <a:pt x="2051637" y="850392"/>
                </a:cubicBezTo>
                <a:cubicBezTo>
                  <a:pt x="2059897" y="846262"/>
                  <a:pt x="2067174" y="840392"/>
                  <a:pt x="2074689" y="835024"/>
                </a:cubicBezTo>
                <a:cubicBezTo>
                  <a:pt x="2085110" y="827580"/>
                  <a:pt x="2093722" y="817173"/>
                  <a:pt x="2105425" y="811972"/>
                </a:cubicBezTo>
                <a:cubicBezTo>
                  <a:pt x="2117360" y="806668"/>
                  <a:pt x="2131038" y="806849"/>
                  <a:pt x="2143845" y="804288"/>
                </a:cubicBezTo>
                <a:cubicBezTo>
                  <a:pt x="2146406" y="796604"/>
                  <a:pt x="2145802" y="786963"/>
                  <a:pt x="2151529" y="781236"/>
                </a:cubicBezTo>
                <a:cubicBezTo>
                  <a:pt x="2162090" y="770675"/>
                  <a:pt x="2178002" y="767145"/>
                  <a:pt x="2189950" y="758184"/>
                </a:cubicBezTo>
                <a:cubicBezTo>
                  <a:pt x="2198644" y="751664"/>
                  <a:pt x="2205930" y="743383"/>
                  <a:pt x="2213002" y="735132"/>
                </a:cubicBezTo>
                <a:cubicBezTo>
                  <a:pt x="2221336" y="725408"/>
                  <a:pt x="2227368" y="713806"/>
                  <a:pt x="2236054" y="704396"/>
                </a:cubicBezTo>
                <a:cubicBezTo>
                  <a:pt x="2258166" y="680441"/>
                  <a:pt x="2282158" y="658291"/>
                  <a:pt x="2305210" y="635239"/>
                </a:cubicBezTo>
                <a:cubicBezTo>
                  <a:pt x="2312894" y="627555"/>
                  <a:pt x="2322234" y="621229"/>
                  <a:pt x="2328262" y="612187"/>
                </a:cubicBezTo>
                <a:cubicBezTo>
                  <a:pt x="2333385" y="604503"/>
                  <a:pt x="2336535" y="595047"/>
                  <a:pt x="2343630" y="589135"/>
                </a:cubicBezTo>
                <a:cubicBezTo>
                  <a:pt x="2352430" y="581802"/>
                  <a:pt x="2364121" y="578890"/>
                  <a:pt x="2374366" y="573767"/>
                </a:cubicBezTo>
                <a:cubicBezTo>
                  <a:pt x="2389446" y="528526"/>
                  <a:pt x="2371250" y="569199"/>
                  <a:pt x="2420471" y="519979"/>
                </a:cubicBezTo>
                <a:cubicBezTo>
                  <a:pt x="2477310" y="463141"/>
                  <a:pt x="2423304" y="495510"/>
                  <a:pt x="2481943" y="466191"/>
                </a:cubicBezTo>
                <a:cubicBezTo>
                  <a:pt x="2489627" y="443139"/>
                  <a:pt x="2492751" y="418023"/>
                  <a:pt x="2504995" y="397034"/>
                </a:cubicBezTo>
                <a:cubicBezTo>
                  <a:pt x="2508028" y="391835"/>
                  <a:pt x="2550380" y="364216"/>
                  <a:pt x="2558783" y="358614"/>
                </a:cubicBezTo>
                <a:cubicBezTo>
                  <a:pt x="2602824" y="292553"/>
                  <a:pt x="2544183" y="370293"/>
                  <a:pt x="2597203" y="327878"/>
                </a:cubicBezTo>
                <a:cubicBezTo>
                  <a:pt x="2604415" y="322109"/>
                  <a:pt x="2606042" y="311356"/>
                  <a:pt x="2612572" y="304826"/>
                </a:cubicBezTo>
                <a:cubicBezTo>
                  <a:pt x="2619102" y="298296"/>
                  <a:pt x="2627940" y="294581"/>
                  <a:pt x="2635624" y="289458"/>
                </a:cubicBezTo>
                <a:cubicBezTo>
                  <a:pt x="2650720" y="244169"/>
                  <a:pt x="2633132" y="288835"/>
                  <a:pt x="2666360" y="235670"/>
                </a:cubicBezTo>
                <a:cubicBezTo>
                  <a:pt x="2672431" y="225956"/>
                  <a:pt x="2676045" y="214879"/>
                  <a:pt x="2681728" y="204934"/>
                </a:cubicBezTo>
                <a:cubicBezTo>
                  <a:pt x="2686310" y="196915"/>
                  <a:pt x="2692966" y="190141"/>
                  <a:pt x="2697096" y="181881"/>
                </a:cubicBezTo>
                <a:cubicBezTo>
                  <a:pt x="2700718" y="174636"/>
                  <a:pt x="2700287" y="165568"/>
                  <a:pt x="2704780" y="158829"/>
                </a:cubicBezTo>
                <a:cubicBezTo>
                  <a:pt x="2710808" y="149787"/>
                  <a:pt x="2720148" y="143461"/>
                  <a:pt x="2727832" y="135777"/>
                </a:cubicBezTo>
                <a:cubicBezTo>
                  <a:pt x="2732955" y="120409"/>
                  <a:pt x="2741411" y="105773"/>
                  <a:pt x="2743200" y="89673"/>
                </a:cubicBezTo>
                <a:cubicBezTo>
                  <a:pt x="2746536" y="59648"/>
                  <a:pt x="2724651" y="64614"/>
                  <a:pt x="2704780" y="58937"/>
                </a:cubicBezTo>
                <a:cubicBezTo>
                  <a:pt x="2696992" y="56712"/>
                  <a:pt x="2689412" y="53814"/>
                  <a:pt x="2681728" y="51253"/>
                </a:cubicBezTo>
                <a:cubicBezTo>
                  <a:pt x="2676605" y="41008"/>
                  <a:pt x="2676934" y="24923"/>
                  <a:pt x="2666360" y="20517"/>
                </a:cubicBezTo>
                <a:cubicBezTo>
                  <a:pt x="2584422" y="-13624"/>
                  <a:pt x="2626658" y="5149"/>
                  <a:pt x="2604887" y="5149"/>
                </a:cubicBezTo>
                <a:close/>
              </a:path>
            </a:pathLst>
          </a:custGeom>
          <a:solidFill>
            <a:srgbClr val="44709D">
              <a:alpha val="75000"/>
            </a:srgbClr>
          </a:solidFill>
          <a:ln w="12700" cap="flat" cmpd="sng" algn="ctr">
            <a:solidFill>
              <a:sysClr val="windowText" lastClr="000000"/>
            </a:solidFill>
            <a:prstDash val="lgDash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Times New Roman" panose="02020603050405020304" pitchFamily="18" charset="0"/>
              </a:rPr>
              <a:t>  المحافظة على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Times New Roman" panose="02020603050405020304" pitchFamily="18" charset="0"/>
              </a:rPr>
              <a:t>     المشهد الطبيعي 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894852" y="2287820"/>
            <a:ext cx="643844" cy="607800"/>
          </a:xfrm>
          <a:prstGeom prst="ellipse">
            <a:avLst/>
          </a:prstGeom>
          <a:solidFill>
            <a:srgbClr val="FFFF00"/>
          </a:solidFill>
          <a:ln w="15875" cap="flat" cmpd="sng" algn="ctr">
            <a:solidFill>
              <a:srgbClr val="A23C3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09667" y="2058875"/>
            <a:ext cx="761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مسلخ</a:t>
            </a:r>
            <a:endParaRPr lang="en-US" sz="20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477627" y="63229"/>
            <a:ext cx="2888484" cy="6232761"/>
          </a:xfrm>
          <a:custGeom>
            <a:avLst/>
            <a:gdLst>
              <a:gd name="connsiteX0" fmla="*/ 2453940 w 2685794"/>
              <a:gd name="connsiteY0" fmla="*/ 0 h 5597812"/>
              <a:gd name="connsiteX1" fmla="*/ 2400151 w 2685794"/>
              <a:gd name="connsiteY1" fmla="*/ 94129 h 5597812"/>
              <a:gd name="connsiteX2" fmla="*/ 2319469 w 2685794"/>
              <a:gd name="connsiteY2" fmla="*/ 121024 h 5597812"/>
              <a:gd name="connsiteX3" fmla="*/ 2265681 w 2685794"/>
              <a:gd name="connsiteY3" fmla="*/ 188259 h 5597812"/>
              <a:gd name="connsiteX4" fmla="*/ 2211893 w 2685794"/>
              <a:gd name="connsiteY4" fmla="*/ 242047 h 5597812"/>
              <a:gd name="connsiteX5" fmla="*/ 2198446 w 2685794"/>
              <a:gd name="connsiteY5" fmla="*/ 295835 h 5597812"/>
              <a:gd name="connsiteX6" fmla="*/ 2171551 w 2685794"/>
              <a:gd name="connsiteY6" fmla="*/ 268941 h 5597812"/>
              <a:gd name="connsiteX7" fmla="*/ 2158104 w 2685794"/>
              <a:gd name="connsiteY7" fmla="*/ 322729 h 5597812"/>
              <a:gd name="connsiteX8" fmla="*/ 2131210 w 2685794"/>
              <a:gd name="connsiteY8" fmla="*/ 376518 h 5597812"/>
              <a:gd name="connsiteX9" fmla="*/ 2117763 w 2685794"/>
              <a:gd name="connsiteY9" fmla="*/ 416859 h 5597812"/>
              <a:gd name="connsiteX10" fmla="*/ 2158104 w 2685794"/>
              <a:gd name="connsiteY10" fmla="*/ 726141 h 5597812"/>
              <a:gd name="connsiteX11" fmla="*/ 2184999 w 2685794"/>
              <a:gd name="connsiteY11" fmla="*/ 806824 h 5597812"/>
              <a:gd name="connsiteX12" fmla="*/ 2238787 w 2685794"/>
              <a:gd name="connsiteY12" fmla="*/ 927847 h 5597812"/>
              <a:gd name="connsiteX13" fmla="*/ 2252234 w 2685794"/>
              <a:gd name="connsiteY13" fmla="*/ 968188 h 5597812"/>
              <a:gd name="connsiteX14" fmla="*/ 2279128 w 2685794"/>
              <a:gd name="connsiteY14" fmla="*/ 1102659 h 5597812"/>
              <a:gd name="connsiteX15" fmla="*/ 2306022 w 2685794"/>
              <a:gd name="connsiteY15" fmla="*/ 1143000 h 5597812"/>
              <a:gd name="connsiteX16" fmla="*/ 2319469 w 2685794"/>
              <a:gd name="connsiteY16" fmla="*/ 1183341 h 5597812"/>
              <a:gd name="connsiteX17" fmla="*/ 2373257 w 2685794"/>
              <a:gd name="connsiteY17" fmla="*/ 1264024 h 5597812"/>
              <a:gd name="connsiteX18" fmla="*/ 2413599 w 2685794"/>
              <a:gd name="connsiteY18" fmla="*/ 1277471 h 5597812"/>
              <a:gd name="connsiteX19" fmla="*/ 2453940 w 2685794"/>
              <a:gd name="connsiteY19" fmla="*/ 1371600 h 5597812"/>
              <a:gd name="connsiteX20" fmla="*/ 2494281 w 2685794"/>
              <a:gd name="connsiteY20" fmla="*/ 1398494 h 5597812"/>
              <a:gd name="connsiteX21" fmla="*/ 2561516 w 2685794"/>
              <a:gd name="connsiteY21" fmla="*/ 1519518 h 5597812"/>
              <a:gd name="connsiteX22" fmla="*/ 2642199 w 2685794"/>
              <a:gd name="connsiteY22" fmla="*/ 1600200 h 5597812"/>
              <a:gd name="connsiteX23" fmla="*/ 2682540 w 2685794"/>
              <a:gd name="connsiteY23" fmla="*/ 1600200 h 5597812"/>
              <a:gd name="connsiteX24" fmla="*/ 2669093 w 2685794"/>
              <a:gd name="connsiteY24" fmla="*/ 1640541 h 5597812"/>
              <a:gd name="connsiteX25" fmla="*/ 2628751 w 2685794"/>
              <a:gd name="connsiteY25" fmla="*/ 1680882 h 5597812"/>
              <a:gd name="connsiteX26" fmla="*/ 2615304 w 2685794"/>
              <a:gd name="connsiteY26" fmla="*/ 1721224 h 5597812"/>
              <a:gd name="connsiteX27" fmla="*/ 2588410 w 2685794"/>
              <a:gd name="connsiteY27" fmla="*/ 1761565 h 5597812"/>
              <a:gd name="connsiteX28" fmla="*/ 2548069 w 2685794"/>
              <a:gd name="connsiteY28" fmla="*/ 1909482 h 5597812"/>
              <a:gd name="connsiteX29" fmla="*/ 2521175 w 2685794"/>
              <a:gd name="connsiteY29" fmla="*/ 1936377 h 5597812"/>
              <a:gd name="connsiteX30" fmla="*/ 2507728 w 2685794"/>
              <a:gd name="connsiteY30" fmla="*/ 1976718 h 5597812"/>
              <a:gd name="connsiteX31" fmla="*/ 2507728 w 2685794"/>
              <a:gd name="connsiteY31" fmla="*/ 2232212 h 5597812"/>
              <a:gd name="connsiteX32" fmla="*/ 2561516 w 2685794"/>
              <a:gd name="connsiteY32" fmla="*/ 2366682 h 5597812"/>
              <a:gd name="connsiteX33" fmla="*/ 2574963 w 2685794"/>
              <a:gd name="connsiteY33" fmla="*/ 2420471 h 5597812"/>
              <a:gd name="connsiteX34" fmla="*/ 2615304 w 2685794"/>
              <a:gd name="connsiteY34" fmla="*/ 2447365 h 5597812"/>
              <a:gd name="connsiteX35" fmla="*/ 2574963 w 2685794"/>
              <a:gd name="connsiteY35" fmla="*/ 2622177 h 5597812"/>
              <a:gd name="connsiteX36" fmla="*/ 2534622 w 2685794"/>
              <a:gd name="connsiteY36" fmla="*/ 2635624 h 5597812"/>
              <a:gd name="connsiteX37" fmla="*/ 2453940 w 2685794"/>
              <a:gd name="connsiteY37" fmla="*/ 2622177 h 5597812"/>
              <a:gd name="connsiteX38" fmla="*/ 2373257 w 2685794"/>
              <a:gd name="connsiteY38" fmla="*/ 2649071 h 5597812"/>
              <a:gd name="connsiteX39" fmla="*/ 2332916 w 2685794"/>
              <a:gd name="connsiteY39" fmla="*/ 2675965 h 5597812"/>
              <a:gd name="connsiteX40" fmla="*/ 2171551 w 2685794"/>
              <a:gd name="connsiteY40" fmla="*/ 2716306 h 5597812"/>
              <a:gd name="connsiteX41" fmla="*/ 2077422 w 2685794"/>
              <a:gd name="connsiteY41" fmla="*/ 2810435 h 5597812"/>
              <a:gd name="connsiteX42" fmla="*/ 1996740 w 2685794"/>
              <a:gd name="connsiteY42" fmla="*/ 2891118 h 5597812"/>
              <a:gd name="connsiteX43" fmla="*/ 1969846 w 2685794"/>
              <a:gd name="connsiteY43" fmla="*/ 2931459 h 5597812"/>
              <a:gd name="connsiteX44" fmla="*/ 1942951 w 2685794"/>
              <a:gd name="connsiteY44" fmla="*/ 2985247 h 5597812"/>
              <a:gd name="connsiteX45" fmla="*/ 1902610 w 2685794"/>
              <a:gd name="connsiteY45" fmla="*/ 3025588 h 5597812"/>
              <a:gd name="connsiteX46" fmla="*/ 1848822 w 2685794"/>
              <a:gd name="connsiteY46" fmla="*/ 3106271 h 5597812"/>
              <a:gd name="connsiteX47" fmla="*/ 1808481 w 2685794"/>
              <a:gd name="connsiteY47" fmla="*/ 3119718 h 5597812"/>
              <a:gd name="connsiteX48" fmla="*/ 1768140 w 2685794"/>
              <a:gd name="connsiteY48" fmla="*/ 3146612 h 5597812"/>
              <a:gd name="connsiteX49" fmla="*/ 1727799 w 2685794"/>
              <a:gd name="connsiteY49" fmla="*/ 3186953 h 5597812"/>
              <a:gd name="connsiteX50" fmla="*/ 1674010 w 2685794"/>
              <a:gd name="connsiteY50" fmla="*/ 3200400 h 5597812"/>
              <a:gd name="connsiteX51" fmla="*/ 1593328 w 2685794"/>
              <a:gd name="connsiteY51" fmla="*/ 3227294 h 5597812"/>
              <a:gd name="connsiteX52" fmla="*/ 1499199 w 2685794"/>
              <a:gd name="connsiteY52" fmla="*/ 3213847 h 5597812"/>
              <a:gd name="connsiteX53" fmla="*/ 1472304 w 2685794"/>
              <a:gd name="connsiteY53" fmla="*/ 3186953 h 5597812"/>
              <a:gd name="connsiteX54" fmla="*/ 1431963 w 2685794"/>
              <a:gd name="connsiteY54" fmla="*/ 3106271 h 5597812"/>
              <a:gd name="connsiteX55" fmla="*/ 1351281 w 2685794"/>
              <a:gd name="connsiteY55" fmla="*/ 3092824 h 5597812"/>
              <a:gd name="connsiteX56" fmla="*/ 1337834 w 2685794"/>
              <a:gd name="connsiteY56" fmla="*/ 3133165 h 5597812"/>
              <a:gd name="connsiteX57" fmla="*/ 1243704 w 2685794"/>
              <a:gd name="connsiteY57" fmla="*/ 3173506 h 5597812"/>
              <a:gd name="connsiteX58" fmla="*/ 1189916 w 2685794"/>
              <a:gd name="connsiteY58" fmla="*/ 3254188 h 5597812"/>
              <a:gd name="connsiteX59" fmla="*/ 1163022 w 2685794"/>
              <a:gd name="connsiteY59" fmla="*/ 3294529 h 5597812"/>
              <a:gd name="connsiteX60" fmla="*/ 1136128 w 2685794"/>
              <a:gd name="connsiteY60" fmla="*/ 3402106 h 5597812"/>
              <a:gd name="connsiteX61" fmla="*/ 1109234 w 2685794"/>
              <a:gd name="connsiteY61" fmla="*/ 3859306 h 5597812"/>
              <a:gd name="connsiteX62" fmla="*/ 1095787 w 2685794"/>
              <a:gd name="connsiteY62" fmla="*/ 4007224 h 5597812"/>
              <a:gd name="connsiteX63" fmla="*/ 1082340 w 2685794"/>
              <a:gd name="connsiteY63" fmla="*/ 3953435 h 5597812"/>
              <a:gd name="connsiteX64" fmla="*/ 1068893 w 2685794"/>
              <a:gd name="connsiteY64" fmla="*/ 4007224 h 5597812"/>
              <a:gd name="connsiteX65" fmla="*/ 988210 w 2685794"/>
              <a:gd name="connsiteY65" fmla="*/ 4087906 h 5597812"/>
              <a:gd name="connsiteX66" fmla="*/ 961316 w 2685794"/>
              <a:gd name="connsiteY66" fmla="*/ 4141694 h 5597812"/>
              <a:gd name="connsiteX67" fmla="*/ 907528 w 2685794"/>
              <a:gd name="connsiteY67" fmla="*/ 4155141 h 5597812"/>
              <a:gd name="connsiteX68" fmla="*/ 894081 w 2685794"/>
              <a:gd name="connsiteY68" fmla="*/ 4195482 h 5597812"/>
              <a:gd name="connsiteX69" fmla="*/ 853740 w 2685794"/>
              <a:gd name="connsiteY69" fmla="*/ 4222377 h 5597812"/>
              <a:gd name="connsiteX70" fmla="*/ 840293 w 2685794"/>
              <a:gd name="connsiteY70" fmla="*/ 4289612 h 5597812"/>
              <a:gd name="connsiteX71" fmla="*/ 813399 w 2685794"/>
              <a:gd name="connsiteY71" fmla="*/ 4289612 h 5597812"/>
              <a:gd name="connsiteX72" fmla="*/ 773057 w 2685794"/>
              <a:gd name="connsiteY72" fmla="*/ 4303059 h 5597812"/>
              <a:gd name="connsiteX73" fmla="*/ 705822 w 2685794"/>
              <a:gd name="connsiteY73" fmla="*/ 4356847 h 5597812"/>
              <a:gd name="connsiteX74" fmla="*/ 625140 w 2685794"/>
              <a:gd name="connsiteY74" fmla="*/ 4410635 h 5597812"/>
              <a:gd name="connsiteX75" fmla="*/ 571351 w 2685794"/>
              <a:gd name="connsiteY75" fmla="*/ 4437529 h 5597812"/>
              <a:gd name="connsiteX76" fmla="*/ 504116 w 2685794"/>
              <a:gd name="connsiteY76" fmla="*/ 4477871 h 5597812"/>
              <a:gd name="connsiteX77" fmla="*/ 463775 w 2685794"/>
              <a:gd name="connsiteY77" fmla="*/ 4518212 h 5597812"/>
              <a:gd name="connsiteX78" fmla="*/ 329304 w 2685794"/>
              <a:gd name="connsiteY78" fmla="*/ 4545106 h 5597812"/>
              <a:gd name="connsiteX79" fmla="*/ 262069 w 2685794"/>
              <a:gd name="connsiteY79" fmla="*/ 4639235 h 5597812"/>
              <a:gd name="connsiteX80" fmla="*/ 248622 w 2685794"/>
              <a:gd name="connsiteY80" fmla="*/ 4840941 h 5597812"/>
              <a:gd name="connsiteX81" fmla="*/ 235175 w 2685794"/>
              <a:gd name="connsiteY81" fmla="*/ 4881282 h 5597812"/>
              <a:gd name="connsiteX82" fmla="*/ 181387 w 2685794"/>
              <a:gd name="connsiteY82" fmla="*/ 4894729 h 5597812"/>
              <a:gd name="connsiteX83" fmla="*/ 167940 w 2685794"/>
              <a:gd name="connsiteY83" fmla="*/ 4935071 h 5597812"/>
              <a:gd name="connsiteX84" fmla="*/ 87257 w 2685794"/>
              <a:gd name="connsiteY84" fmla="*/ 4975412 h 5597812"/>
              <a:gd name="connsiteX85" fmla="*/ 6575 w 2685794"/>
              <a:gd name="connsiteY85" fmla="*/ 4961965 h 5597812"/>
              <a:gd name="connsiteX86" fmla="*/ 20022 w 2685794"/>
              <a:gd name="connsiteY86" fmla="*/ 5029200 h 5597812"/>
              <a:gd name="connsiteX87" fmla="*/ 46916 w 2685794"/>
              <a:gd name="connsiteY87" fmla="*/ 5069541 h 5597812"/>
              <a:gd name="connsiteX88" fmla="*/ 60363 w 2685794"/>
              <a:gd name="connsiteY88" fmla="*/ 5109882 h 5597812"/>
              <a:gd name="connsiteX89" fmla="*/ 167940 w 2685794"/>
              <a:gd name="connsiteY89" fmla="*/ 5056094 h 5597812"/>
              <a:gd name="connsiteX90" fmla="*/ 208281 w 2685794"/>
              <a:gd name="connsiteY90" fmla="*/ 5109882 h 5597812"/>
              <a:gd name="connsiteX91" fmla="*/ 342751 w 2685794"/>
              <a:gd name="connsiteY91" fmla="*/ 5056094 h 5597812"/>
              <a:gd name="connsiteX92" fmla="*/ 369646 w 2685794"/>
              <a:gd name="connsiteY92" fmla="*/ 5096435 h 5597812"/>
              <a:gd name="connsiteX93" fmla="*/ 423434 w 2685794"/>
              <a:gd name="connsiteY93" fmla="*/ 5109882 h 5597812"/>
              <a:gd name="connsiteX94" fmla="*/ 450328 w 2685794"/>
              <a:gd name="connsiteY94" fmla="*/ 5136777 h 5597812"/>
              <a:gd name="connsiteX95" fmla="*/ 544457 w 2685794"/>
              <a:gd name="connsiteY95" fmla="*/ 5190565 h 5597812"/>
              <a:gd name="connsiteX96" fmla="*/ 584799 w 2685794"/>
              <a:gd name="connsiteY96" fmla="*/ 5217459 h 5597812"/>
              <a:gd name="connsiteX97" fmla="*/ 611693 w 2685794"/>
              <a:gd name="connsiteY97" fmla="*/ 5271247 h 5597812"/>
              <a:gd name="connsiteX98" fmla="*/ 652034 w 2685794"/>
              <a:gd name="connsiteY98" fmla="*/ 5338482 h 5597812"/>
              <a:gd name="connsiteX99" fmla="*/ 692375 w 2685794"/>
              <a:gd name="connsiteY99" fmla="*/ 5459506 h 5597812"/>
              <a:gd name="connsiteX100" fmla="*/ 705822 w 2685794"/>
              <a:gd name="connsiteY100" fmla="*/ 5526741 h 5597812"/>
              <a:gd name="connsiteX101" fmla="*/ 732716 w 2685794"/>
              <a:gd name="connsiteY101" fmla="*/ 5593977 h 5597812"/>
              <a:gd name="connsiteX102" fmla="*/ 732716 w 2685794"/>
              <a:gd name="connsiteY102" fmla="*/ 5486400 h 559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685794" h="5597812">
                <a:moveTo>
                  <a:pt x="2453940" y="0"/>
                </a:moveTo>
                <a:cubicBezTo>
                  <a:pt x="2443261" y="26697"/>
                  <a:pt x="2433125" y="77642"/>
                  <a:pt x="2400151" y="94129"/>
                </a:cubicBezTo>
                <a:cubicBezTo>
                  <a:pt x="2374795" y="106807"/>
                  <a:pt x="2319469" y="121024"/>
                  <a:pt x="2319469" y="121024"/>
                </a:cubicBezTo>
                <a:cubicBezTo>
                  <a:pt x="2285670" y="222422"/>
                  <a:pt x="2335194" y="101368"/>
                  <a:pt x="2265681" y="188259"/>
                </a:cubicBezTo>
                <a:cubicBezTo>
                  <a:pt x="2213523" y="253457"/>
                  <a:pt x="2299910" y="212708"/>
                  <a:pt x="2211893" y="242047"/>
                </a:cubicBezTo>
                <a:cubicBezTo>
                  <a:pt x="2207411" y="259976"/>
                  <a:pt x="2213823" y="285584"/>
                  <a:pt x="2198446" y="295835"/>
                </a:cubicBezTo>
                <a:cubicBezTo>
                  <a:pt x="2187897" y="302867"/>
                  <a:pt x="2182100" y="261909"/>
                  <a:pt x="2171551" y="268941"/>
                </a:cubicBezTo>
                <a:cubicBezTo>
                  <a:pt x="2156174" y="279192"/>
                  <a:pt x="2164593" y="305425"/>
                  <a:pt x="2158104" y="322729"/>
                </a:cubicBezTo>
                <a:cubicBezTo>
                  <a:pt x="2151065" y="341499"/>
                  <a:pt x="2139106" y="358093"/>
                  <a:pt x="2131210" y="376518"/>
                </a:cubicBezTo>
                <a:cubicBezTo>
                  <a:pt x="2125626" y="389546"/>
                  <a:pt x="2122245" y="403412"/>
                  <a:pt x="2117763" y="416859"/>
                </a:cubicBezTo>
                <a:cubicBezTo>
                  <a:pt x="2140647" y="851662"/>
                  <a:pt x="2091100" y="558633"/>
                  <a:pt x="2158104" y="726141"/>
                </a:cubicBezTo>
                <a:cubicBezTo>
                  <a:pt x="2168633" y="752463"/>
                  <a:pt x="2169274" y="783236"/>
                  <a:pt x="2184999" y="806824"/>
                </a:cubicBezTo>
                <a:cubicBezTo>
                  <a:pt x="2227618" y="870753"/>
                  <a:pt x="2206782" y="831833"/>
                  <a:pt x="2238787" y="927847"/>
                </a:cubicBezTo>
                <a:lnTo>
                  <a:pt x="2252234" y="968188"/>
                </a:lnTo>
                <a:cubicBezTo>
                  <a:pt x="2257190" y="1002877"/>
                  <a:pt x="2260352" y="1065107"/>
                  <a:pt x="2279128" y="1102659"/>
                </a:cubicBezTo>
                <a:cubicBezTo>
                  <a:pt x="2286356" y="1117114"/>
                  <a:pt x="2298794" y="1128545"/>
                  <a:pt x="2306022" y="1143000"/>
                </a:cubicBezTo>
                <a:cubicBezTo>
                  <a:pt x="2312361" y="1155678"/>
                  <a:pt x="2313885" y="1170313"/>
                  <a:pt x="2319469" y="1183341"/>
                </a:cubicBezTo>
                <a:cubicBezTo>
                  <a:pt x="2330785" y="1209744"/>
                  <a:pt x="2345628" y="1247446"/>
                  <a:pt x="2373257" y="1264024"/>
                </a:cubicBezTo>
                <a:cubicBezTo>
                  <a:pt x="2385412" y="1271317"/>
                  <a:pt x="2400152" y="1272989"/>
                  <a:pt x="2413599" y="1277471"/>
                </a:cubicBezTo>
                <a:cubicBezTo>
                  <a:pt x="2423886" y="1318619"/>
                  <a:pt x="2422985" y="1340645"/>
                  <a:pt x="2453940" y="1371600"/>
                </a:cubicBezTo>
                <a:cubicBezTo>
                  <a:pt x="2465368" y="1383028"/>
                  <a:pt x="2480834" y="1389529"/>
                  <a:pt x="2494281" y="1398494"/>
                </a:cubicBezTo>
                <a:cubicBezTo>
                  <a:pt x="2511190" y="1449222"/>
                  <a:pt x="2515279" y="1473282"/>
                  <a:pt x="2561516" y="1519518"/>
                </a:cubicBezTo>
                <a:lnTo>
                  <a:pt x="2642199" y="1600200"/>
                </a:lnTo>
                <a:cubicBezTo>
                  <a:pt x="2666991" y="1699367"/>
                  <a:pt x="2640349" y="1642391"/>
                  <a:pt x="2682540" y="1600200"/>
                </a:cubicBezTo>
                <a:cubicBezTo>
                  <a:pt x="2692563" y="1590177"/>
                  <a:pt x="2676956" y="1628747"/>
                  <a:pt x="2669093" y="1640541"/>
                </a:cubicBezTo>
                <a:cubicBezTo>
                  <a:pt x="2658544" y="1656364"/>
                  <a:pt x="2642198" y="1667435"/>
                  <a:pt x="2628751" y="1680882"/>
                </a:cubicBezTo>
                <a:cubicBezTo>
                  <a:pt x="2624269" y="1694329"/>
                  <a:pt x="2621643" y="1708546"/>
                  <a:pt x="2615304" y="1721224"/>
                </a:cubicBezTo>
                <a:cubicBezTo>
                  <a:pt x="2608077" y="1735679"/>
                  <a:pt x="2594085" y="1746433"/>
                  <a:pt x="2588410" y="1761565"/>
                </a:cubicBezTo>
                <a:cubicBezTo>
                  <a:pt x="2575805" y="1795178"/>
                  <a:pt x="2574250" y="1883300"/>
                  <a:pt x="2548069" y="1909482"/>
                </a:cubicBezTo>
                <a:lnTo>
                  <a:pt x="2521175" y="1936377"/>
                </a:lnTo>
                <a:cubicBezTo>
                  <a:pt x="2516693" y="1949824"/>
                  <a:pt x="2510058" y="1962736"/>
                  <a:pt x="2507728" y="1976718"/>
                </a:cubicBezTo>
                <a:cubicBezTo>
                  <a:pt x="2490918" y="2077580"/>
                  <a:pt x="2488454" y="2129417"/>
                  <a:pt x="2507728" y="2232212"/>
                </a:cubicBezTo>
                <a:cubicBezTo>
                  <a:pt x="2517698" y="2285385"/>
                  <a:pt x="2538394" y="2320437"/>
                  <a:pt x="2561516" y="2366682"/>
                </a:cubicBezTo>
                <a:cubicBezTo>
                  <a:pt x="2565998" y="2384612"/>
                  <a:pt x="2564711" y="2405093"/>
                  <a:pt x="2574963" y="2420471"/>
                </a:cubicBezTo>
                <a:cubicBezTo>
                  <a:pt x="2583928" y="2433918"/>
                  <a:pt x="2612847" y="2431392"/>
                  <a:pt x="2615304" y="2447365"/>
                </a:cubicBezTo>
                <a:cubicBezTo>
                  <a:pt x="2623063" y="2497799"/>
                  <a:pt x="2631140" y="2588470"/>
                  <a:pt x="2574963" y="2622177"/>
                </a:cubicBezTo>
                <a:cubicBezTo>
                  <a:pt x="2562809" y="2629470"/>
                  <a:pt x="2548069" y="2631142"/>
                  <a:pt x="2534622" y="2635624"/>
                </a:cubicBezTo>
                <a:cubicBezTo>
                  <a:pt x="2507728" y="2631142"/>
                  <a:pt x="2481111" y="2619913"/>
                  <a:pt x="2453940" y="2622177"/>
                </a:cubicBezTo>
                <a:cubicBezTo>
                  <a:pt x="2425689" y="2624531"/>
                  <a:pt x="2373257" y="2649071"/>
                  <a:pt x="2373257" y="2649071"/>
                </a:cubicBezTo>
                <a:cubicBezTo>
                  <a:pt x="2359810" y="2658036"/>
                  <a:pt x="2347684" y="2669401"/>
                  <a:pt x="2332916" y="2675965"/>
                </a:cubicBezTo>
                <a:cubicBezTo>
                  <a:pt x="2268987" y="2704378"/>
                  <a:pt x="2239207" y="2705030"/>
                  <a:pt x="2171551" y="2716306"/>
                </a:cubicBezTo>
                <a:cubicBezTo>
                  <a:pt x="2080270" y="2746733"/>
                  <a:pt x="2185308" y="2702547"/>
                  <a:pt x="2077422" y="2810435"/>
                </a:cubicBezTo>
                <a:cubicBezTo>
                  <a:pt x="2050528" y="2837329"/>
                  <a:pt x="2017838" y="2859472"/>
                  <a:pt x="1996740" y="2891118"/>
                </a:cubicBezTo>
                <a:cubicBezTo>
                  <a:pt x="1987775" y="2904565"/>
                  <a:pt x="1977864" y="2917427"/>
                  <a:pt x="1969846" y="2931459"/>
                </a:cubicBezTo>
                <a:cubicBezTo>
                  <a:pt x="1959900" y="2948864"/>
                  <a:pt x="1954602" y="2968935"/>
                  <a:pt x="1942951" y="2985247"/>
                </a:cubicBezTo>
                <a:cubicBezTo>
                  <a:pt x="1931898" y="3000722"/>
                  <a:pt x="1916057" y="3012141"/>
                  <a:pt x="1902610" y="3025588"/>
                </a:cubicBezTo>
                <a:cubicBezTo>
                  <a:pt x="1888512" y="3067882"/>
                  <a:pt x="1891991" y="3077491"/>
                  <a:pt x="1848822" y="3106271"/>
                </a:cubicBezTo>
                <a:cubicBezTo>
                  <a:pt x="1837028" y="3114134"/>
                  <a:pt x="1821159" y="3113379"/>
                  <a:pt x="1808481" y="3119718"/>
                </a:cubicBezTo>
                <a:cubicBezTo>
                  <a:pt x="1794026" y="3126946"/>
                  <a:pt x="1780555" y="3136266"/>
                  <a:pt x="1768140" y="3146612"/>
                </a:cubicBezTo>
                <a:cubicBezTo>
                  <a:pt x="1753531" y="3158786"/>
                  <a:pt x="1744310" y="3177518"/>
                  <a:pt x="1727799" y="3186953"/>
                </a:cubicBezTo>
                <a:cubicBezTo>
                  <a:pt x="1711753" y="3196122"/>
                  <a:pt x="1691712" y="3195089"/>
                  <a:pt x="1674010" y="3200400"/>
                </a:cubicBezTo>
                <a:cubicBezTo>
                  <a:pt x="1646857" y="3208546"/>
                  <a:pt x="1620222" y="3218329"/>
                  <a:pt x="1593328" y="3227294"/>
                </a:cubicBezTo>
                <a:cubicBezTo>
                  <a:pt x="1561952" y="3222812"/>
                  <a:pt x="1529267" y="3223870"/>
                  <a:pt x="1499199" y="3213847"/>
                </a:cubicBezTo>
                <a:cubicBezTo>
                  <a:pt x="1487171" y="3209838"/>
                  <a:pt x="1478827" y="3197824"/>
                  <a:pt x="1472304" y="3186953"/>
                </a:cubicBezTo>
                <a:cubicBezTo>
                  <a:pt x="1458666" y="3164223"/>
                  <a:pt x="1461110" y="3120845"/>
                  <a:pt x="1431963" y="3106271"/>
                </a:cubicBezTo>
                <a:cubicBezTo>
                  <a:pt x="1407576" y="3094078"/>
                  <a:pt x="1378175" y="3097306"/>
                  <a:pt x="1351281" y="3092824"/>
                </a:cubicBezTo>
                <a:cubicBezTo>
                  <a:pt x="1346799" y="3106271"/>
                  <a:pt x="1349628" y="3125302"/>
                  <a:pt x="1337834" y="3133165"/>
                </a:cubicBezTo>
                <a:cubicBezTo>
                  <a:pt x="1241212" y="3197580"/>
                  <a:pt x="1296166" y="3103558"/>
                  <a:pt x="1243704" y="3173506"/>
                </a:cubicBezTo>
                <a:cubicBezTo>
                  <a:pt x="1224310" y="3199364"/>
                  <a:pt x="1207845" y="3227294"/>
                  <a:pt x="1189916" y="3254188"/>
                </a:cubicBezTo>
                <a:lnTo>
                  <a:pt x="1163022" y="3294529"/>
                </a:lnTo>
                <a:cubicBezTo>
                  <a:pt x="1154057" y="3330388"/>
                  <a:pt x="1137320" y="3365163"/>
                  <a:pt x="1136128" y="3402106"/>
                </a:cubicBezTo>
                <a:cubicBezTo>
                  <a:pt x="1122224" y="3833132"/>
                  <a:pt x="1166645" y="3687074"/>
                  <a:pt x="1109234" y="3859306"/>
                </a:cubicBezTo>
                <a:cubicBezTo>
                  <a:pt x="1104752" y="3908612"/>
                  <a:pt x="1109388" y="3959620"/>
                  <a:pt x="1095787" y="4007224"/>
                </a:cubicBezTo>
                <a:cubicBezTo>
                  <a:pt x="1090710" y="4024994"/>
                  <a:pt x="1100821" y="3953435"/>
                  <a:pt x="1082340" y="3953435"/>
                </a:cubicBezTo>
                <a:cubicBezTo>
                  <a:pt x="1063859" y="3953435"/>
                  <a:pt x="1079491" y="3992083"/>
                  <a:pt x="1068893" y="4007224"/>
                </a:cubicBezTo>
                <a:cubicBezTo>
                  <a:pt x="1047082" y="4038383"/>
                  <a:pt x="1005219" y="4053887"/>
                  <a:pt x="988210" y="4087906"/>
                </a:cubicBezTo>
                <a:cubicBezTo>
                  <a:pt x="979245" y="4105835"/>
                  <a:pt x="976715" y="4128861"/>
                  <a:pt x="961316" y="4141694"/>
                </a:cubicBezTo>
                <a:cubicBezTo>
                  <a:pt x="947118" y="4153525"/>
                  <a:pt x="925457" y="4150659"/>
                  <a:pt x="907528" y="4155141"/>
                </a:cubicBezTo>
                <a:cubicBezTo>
                  <a:pt x="903046" y="4168588"/>
                  <a:pt x="902936" y="4184414"/>
                  <a:pt x="894081" y="4195482"/>
                </a:cubicBezTo>
                <a:cubicBezTo>
                  <a:pt x="883985" y="4208102"/>
                  <a:pt x="861758" y="4208345"/>
                  <a:pt x="853740" y="4222377"/>
                </a:cubicBezTo>
                <a:cubicBezTo>
                  <a:pt x="842401" y="4242221"/>
                  <a:pt x="844775" y="4267200"/>
                  <a:pt x="840293" y="4289612"/>
                </a:cubicBezTo>
                <a:cubicBezTo>
                  <a:pt x="813399" y="4208930"/>
                  <a:pt x="840293" y="4262718"/>
                  <a:pt x="813399" y="4289612"/>
                </a:cubicBezTo>
                <a:cubicBezTo>
                  <a:pt x="803376" y="4299635"/>
                  <a:pt x="786504" y="4298577"/>
                  <a:pt x="773057" y="4303059"/>
                </a:cubicBezTo>
                <a:cubicBezTo>
                  <a:pt x="723365" y="4377597"/>
                  <a:pt x="774594" y="4318640"/>
                  <a:pt x="705822" y="4356847"/>
                </a:cubicBezTo>
                <a:cubicBezTo>
                  <a:pt x="677567" y="4372544"/>
                  <a:pt x="654050" y="4396180"/>
                  <a:pt x="625140" y="4410635"/>
                </a:cubicBezTo>
                <a:lnTo>
                  <a:pt x="571351" y="4437529"/>
                </a:lnTo>
                <a:cubicBezTo>
                  <a:pt x="487599" y="4521284"/>
                  <a:pt x="608847" y="4408050"/>
                  <a:pt x="504116" y="4477871"/>
                </a:cubicBezTo>
                <a:cubicBezTo>
                  <a:pt x="488293" y="4488420"/>
                  <a:pt x="479598" y="4507663"/>
                  <a:pt x="463775" y="4518212"/>
                </a:cubicBezTo>
                <a:cubicBezTo>
                  <a:pt x="438171" y="4535281"/>
                  <a:pt x="337275" y="4543967"/>
                  <a:pt x="329304" y="4545106"/>
                </a:cubicBezTo>
                <a:cubicBezTo>
                  <a:pt x="284174" y="4575193"/>
                  <a:pt x="272121" y="4572224"/>
                  <a:pt x="262069" y="4639235"/>
                </a:cubicBezTo>
                <a:cubicBezTo>
                  <a:pt x="252073" y="4705874"/>
                  <a:pt x="256063" y="4773969"/>
                  <a:pt x="248622" y="4840941"/>
                </a:cubicBezTo>
                <a:cubicBezTo>
                  <a:pt x="247057" y="4855029"/>
                  <a:pt x="246243" y="4872427"/>
                  <a:pt x="235175" y="4881282"/>
                </a:cubicBezTo>
                <a:cubicBezTo>
                  <a:pt x="220744" y="4892827"/>
                  <a:pt x="199316" y="4890247"/>
                  <a:pt x="181387" y="4894729"/>
                </a:cubicBezTo>
                <a:cubicBezTo>
                  <a:pt x="176905" y="4908176"/>
                  <a:pt x="176795" y="4924002"/>
                  <a:pt x="167940" y="4935071"/>
                </a:cubicBezTo>
                <a:cubicBezTo>
                  <a:pt x="148982" y="4958769"/>
                  <a:pt x="113832" y="4966554"/>
                  <a:pt x="87257" y="4975412"/>
                </a:cubicBezTo>
                <a:cubicBezTo>
                  <a:pt x="60363" y="4970930"/>
                  <a:pt x="27865" y="4944933"/>
                  <a:pt x="6575" y="4961965"/>
                </a:cubicBezTo>
                <a:cubicBezTo>
                  <a:pt x="-11272" y="4976243"/>
                  <a:pt x="11997" y="5007800"/>
                  <a:pt x="20022" y="5029200"/>
                </a:cubicBezTo>
                <a:cubicBezTo>
                  <a:pt x="25697" y="5044332"/>
                  <a:pt x="39688" y="5055086"/>
                  <a:pt x="46916" y="5069541"/>
                </a:cubicBezTo>
                <a:cubicBezTo>
                  <a:pt x="53255" y="5082219"/>
                  <a:pt x="55881" y="5096435"/>
                  <a:pt x="60363" y="5109882"/>
                </a:cubicBezTo>
                <a:cubicBezTo>
                  <a:pt x="86761" y="5070285"/>
                  <a:pt x="97667" y="5032670"/>
                  <a:pt x="167940" y="5056094"/>
                </a:cubicBezTo>
                <a:cubicBezTo>
                  <a:pt x="189202" y="5063181"/>
                  <a:pt x="194834" y="5091953"/>
                  <a:pt x="208281" y="5109882"/>
                </a:cubicBezTo>
                <a:cubicBezTo>
                  <a:pt x="235727" y="5096159"/>
                  <a:pt x="316165" y="5052771"/>
                  <a:pt x="342751" y="5056094"/>
                </a:cubicBezTo>
                <a:cubicBezTo>
                  <a:pt x="358788" y="5058099"/>
                  <a:pt x="356199" y="5087470"/>
                  <a:pt x="369646" y="5096435"/>
                </a:cubicBezTo>
                <a:cubicBezTo>
                  <a:pt x="385023" y="5106686"/>
                  <a:pt x="405505" y="5105400"/>
                  <a:pt x="423434" y="5109882"/>
                </a:cubicBezTo>
                <a:cubicBezTo>
                  <a:pt x="432399" y="5118847"/>
                  <a:pt x="440428" y="5128857"/>
                  <a:pt x="450328" y="5136777"/>
                </a:cubicBezTo>
                <a:cubicBezTo>
                  <a:pt x="491276" y="5169536"/>
                  <a:pt x="496149" y="5162960"/>
                  <a:pt x="544457" y="5190565"/>
                </a:cubicBezTo>
                <a:cubicBezTo>
                  <a:pt x="558489" y="5198583"/>
                  <a:pt x="571352" y="5208494"/>
                  <a:pt x="584799" y="5217459"/>
                </a:cubicBezTo>
                <a:cubicBezTo>
                  <a:pt x="593764" y="5235388"/>
                  <a:pt x="601958" y="5253724"/>
                  <a:pt x="611693" y="5271247"/>
                </a:cubicBezTo>
                <a:cubicBezTo>
                  <a:pt x="624386" y="5294094"/>
                  <a:pt x="641738" y="5314459"/>
                  <a:pt x="652034" y="5338482"/>
                </a:cubicBezTo>
                <a:cubicBezTo>
                  <a:pt x="668785" y="5377567"/>
                  <a:pt x="684035" y="5417808"/>
                  <a:pt x="692375" y="5459506"/>
                </a:cubicBezTo>
                <a:cubicBezTo>
                  <a:pt x="696857" y="5481918"/>
                  <a:pt x="699255" y="5504849"/>
                  <a:pt x="705822" y="5526741"/>
                </a:cubicBezTo>
                <a:cubicBezTo>
                  <a:pt x="712758" y="5549861"/>
                  <a:pt x="719326" y="5614061"/>
                  <a:pt x="732716" y="5593977"/>
                </a:cubicBezTo>
                <a:cubicBezTo>
                  <a:pt x="752607" y="5564141"/>
                  <a:pt x="732716" y="5522259"/>
                  <a:pt x="732716" y="5486400"/>
                </a:cubicBezTo>
              </a:path>
            </a:pathLst>
          </a:custGeom>
          <a:noFill/>
          <a:ln w="88900" cap="flat" cmpd="sng" algn="ctr">
            <a:solidFill>
              <a:srgbClr val="A23C33"/>
            </a:solidFill>
            <a:prstDash val="sysDash"/>
            <a:headEnd type="triangle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27868" y="3536443"/>
            <a:ext cx="1221420" cy="1317924"/>
          </a:xfrm>
          <a:prstGeom prst="ellipse">
            <a:avLst/>
          </a:prstGeom>
          <a:solidFill>
            <a:srgbClr val="83992A"/>
          </a:solidFill>
          <a:ln w="38100" cap="flat" cmpd="sng" algn="ctr">
            <a:solidFill>
              <a:srgbClr val="002060"/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Times New Roman" panose="02020603050405020304" pitchFamily="18" charset="0"/>
              </a:rPr>
              <a:t>مركز محلي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7139745" y="4055293"/>
            <a:ext cx="727458" cy="578733"/>
          </a:xfrm>
          <a:prstGeom prst="ellipse">
            <a:avLst/>
          </a:prstGeom>
          <a:solidFill>
            <a:srgbClr val="DEB340">
              <a:lumMod val="75000"/>
            </a:srgbClr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2209637" y="719304"/>
            <a:ext cx="2867330" cy="1281804"/>
          </a:xfrm>
          <a:custGeom>
            <a:avLst/>
            <a:gdLst>
              <a:gd name="connsiteX0" fmla="*/ 2187388 w 2187388"/>
              <a:gd name="connsiteY0" fmla="*/ 346649 h 1052208"/>
              <a:gd name="connsiteX1" fmla="*/ 2175435 w 2187388"/>
              <a:gd name="connsiteY1" fmla="*/ 316766 h 1052208"/>
              <a:gd name="connsiteX2" fmla="*/ 2157506 w 2187388"/>
              <a:gd name="connsiteY2" fmla="*/ 304813 h 1052208"/>
              <a:gd name="connsiteX3" fmla="*/ 2139576 w 2187388"/>
              <a:gd name="connsiteY3" fmla="*/ 286884 h 1052208"/>
              <a:gd name="connsiteX4" fmla="*/ 2127623 w 2187388"/>
              <a:gd name="connsiteY4" fmla="*/ 268954 h 1052208"/>
              <a:gd name="connsiteX5" fmla="*/ 2073835 w 2187388"/>
              <a:gd name="connsiteY5" fmla="*/ 239072 h 1052208"/>
              <a:gd name="connsiteX6" fmla="*/ 2061882 w 2187388"/>
              <a:gd name="connsiteY6" fmla="*/ 221143 h 1052208"/>
              <a:gd name="connsiteX7" fmla="*/ 2043953 w 2187388"/>
              <a:gd name="connsiteY7" fmla="*/ 203213 h 1052208"/>
              <a:gd name="connsiteX8" fmla="*/ 2037976 w 2187388"/>
              <a:gd name="connsiteY8" fmla="*/ 185284 h 1052208"/>
              <a:gd name="connsiteX9" fmla="*/ 2014070 w 2187388"/>
              <a:gd name="connsiteY9" fmla="*/ 149425 h 1052208"/>
              <a:gd name="connsiteX10" fmla="*/ 1996141 w 2187388"/>
              <a:gd name="connsiteY10" fmla="*/ 161378 h 1052208"/>
              <a:gd name="connsiteX11" fmla="*/ 1978212 w 2187388"/>
              <a:gd name="connsiteY11" fmla="*/ 155401 h 1052208"/>
              <a:gd name="connsiteX12" fmla="*/ 1954306 w 2187388"/>
              <a:gd name="connsiteY12" fmla="*/ 149425 h 1052208"/>
              <a:gd name="connsiteX13" fmla="*/ 1936376 w 2187388"/>
              <a:gd name="connsiteY13" fmla="*/ 137472 h 1052208"/>
              <a:gd name="connsiteX14" fmla="*/ 1918447 w 2187388"/>
              <a:gd name="connsiteY14" fmla="*/ 131496 h 1052208"/>
              <a:gd name="connsiteX15" fmla="*/ 1888565 w 2187388"/>
              <a:gd name="connsiteY15" fmla="*/ 107590 h 1052208"/>
              <a:gd name="connsiteX16" fmla="*/ 1810870 w 2187388"/>
              <a:gd name="connsiteY16" fmla="*/ 83684 h 1052208"/>
              <a:gd name="connsiteX17" fmla="*/ 1792941 w 2187388"/>
              <a:gd name="connsiteY17" fmla="*/ 71731 h 1052208"/>
              <a:gd name="connsiteX18" fmla="*/ 1751106 w 2187388"/>
              <a:gd name="connsiteY18" fmla="*/ 59778 h 1052208"/>
              <a:gd name="connsiteX19" fmla="*/ 1655482 w 2187388"/>
              <a:gd name="connsiteY19" fmla="*/ 41849 h 1052208"/>
              <a:gd name="connsiteX20" fmla="*/ 1488141 w 2187388"/>
              <a:gd name="connsiteY20" fmla="*/ 47825 h 1052208"/>
              <a:gd name="connsiteX21" fmla="*/ 1476188 w 2187388"/>
              <a:gd name="connsiteY21" fmla="*/ 23919 h 1052208"/>
              <a:gd name="connsiteX22" fmla="*/ 1249082 w 2187388"/>
              <a:gd name="connsiteY22" fmla="*/ 5990 h 1052208"/>
              <a:gd name="connsiteX23" fmla="*/ 1231153 w 2187388"/>
              <a:gd name="connsiteY23" fmla="*/ 13 h 1052208"/>
              <a:gd name="connsiteX24" fmla="*/ 1081741 w 2187388"/>
              <a:gd name="connsiteY24" fmla="*/ 17943 h 1052208"/>
              <a:gd name="connsiteX25" fmla="*/ 1021976 w 2187388"/>
              <a:gd name="connsiteY25" fmla="*/ 41849 h 1052208"/>
              <a:gd name="connsiteX26" fmla="*/ 1004047 w 2187388"/>
              <a:gd name="connsiteY26" fmla="*/ 53801 h 1052208"/>
              <a:gd name="connsiteX27" fmla="*/ 962212 w 2187388"/>
              <a:gd name="connsiteY27" fmla="*/ 83684 h 1052208"/>
              <a:gd name="connsiteX28" fmla="*/ 944282 w 2187388"/>
              <a:gd name="connsiteY28" fmla="*/ 89660 h 1052208"/>
              <a:gd name="connsiteX29" fmla="*/ 920376 w 2187388"/>
              <a:gd name="connsiteY29" fmla="*/ 101613 h 1052208"/>
              <a:gd name="connsiteX30" fmla="*/ 884518 w 2187388"/>
              <a:gd name="connsiteY30" fmla="*/ 113566 h 1052208"/>
              <a:gd name="connsiteX31" fmla="*/ 848659 w 2187388"/>
              <a:gd name="connsiteY31" fmla="*/ 131496 h 1052208"/>
              <a:gd name="connsiteX32" fmla="*/ 794870 w 2187388"/>
              <a:gd name="connsiteY32" fmla="*/ 161378 h 1052208"/>
              <a:gd name="connsiteX33" fmla="*/ 729129 w 2187388"/>
              <a:gd name="connsiteY33" fmla="*/ 167354 h 1052208"/>
              <a:gd name="connsiteX34" fmla="*/ 639482 w 2187388"/>
              <a:gd name="connsiteY34" fmla="*/ 185284 h 1052208"/>
              <a:gd name="connsiteX35" fmla="*/ 549835 w 2187388"/>
              <a:gd name="connsiteY35" fmla="*/ 209190 h 1052208"/>
              <a:gd name="connsiteX36" fmla="*/ 513976 w 2187388"/>
              <a:gd name="connsiteY36" fmla="*/ 215166 h 1052208"/>
              <a:gd name="connsiteX37" fmla="*/ 466165 w 2187388"/>
              <a:gd name="connsiteY37" fmla="*/ 251025 h 1052208"/>
              <a:gd name="connsiteX38" fmla="*/ 448235 w 2187388"/>
              <a:gd name="connsiteY38" fmla="*/ 257001 h 1052208"/>
              <a:gd name="connsiteX39" fmla="*/ 394447 w 2187388"/>
              <a:gd name="connsiteY39" fmla="*/ 304813 h 1052208"/>
              <a:gd name="connsiteX40" fmla="*/ 382494 w 2187388"/>
              <a:gd name="connsiteY40" fmla="*/ 322743 h 1052208"/>
              <a:gd name="connsiteX41" fmla="*/ 358588 w 2187388"/>
              <a:gd name="connsiteY41" fmla="*/ 364578 h 1052208"/>
              <a:gd name="connsiteX42" fmla="*/ 322729 w 2187388"/>
              <a:gd name="connsiteY42" fmla="*/ 400437 h 1052208"/>
              <a:gd name="connsiteX43" fmla="*/ 286870 w 2187388"/>
              <a:gd name="connsiteY43" fmla="*/ 424343 h 1052208"/>
              <a:gd name="connsiteX44" fmla="*/ 268941 w 2187388"/>
              <a:gd name="connsiteY44" fmla="*/ 442272 h 1052208"/>
              <a:gd name="connsiteX45" fmla="*/ 251012 w 2187388"/>
              <a:gd name="connsiteY45" fmla="*/ 448249 h 1052208"/>
              <a:gd name="connsiteX46" fmla="*/ 197223 w 2187388"/>
              <a:gd name="connsiteY46" fmla="*/ 472154 h 1052208"/>
              <a:gd name="connsiteX47" fmla="*/ 161365 w 2187388"/>
              <a:gd name="connsiteY47" fmla="*/ 513990 h 1052208"/>
              <a:gd name="connsiteX48" fmla="*/ 149412 w 2187388"/>
              <a:gd name="connsiteY48" fmla="*/ 531919 h 1052208"/>
              <a:gd name="connsiteX49" fmla="*/ 113553 w 2187388"/>
              <a:gd name="connsiteY49" fmla="*/ 561801 h 1052208"/>
              <a:gd name="connsiteX50" fmla="*/ 95623 w 2187388"/>
              <a:gd name="connsiteY50" fmla="*/ 591684 h 1052208"/>
              <a:gd name="connsiteX51" fmla="*/ 59765 w 2187388"/>
              <a:gd name="connsiteY51" fmla="*/ 627543 h 1052208"/>
              <a:gd name="connsiteX52" fmla="*/ 29882 w 2187388"/>
              <a:gd name="connsiteY52" fmla="*/ 663401 h 1052208"/>
              <a:gd name="connsiteX53" fmla="*/ 17929 w 2187388"/>
              <a:gd name="connsiteY53" fmla="*/ 687307 h 1052208"/>
              <a:gd name="connsiteX54" fmla="*/ 5976 w 2187388"/>
              <a:gd name="connsiteY54" fmla="*/ 705237 h 1052208"/>
              <a:gd name="connsiteX55" fmla="*/ 0 w 2187388"/>
              <a:gd name="connsiteY55" fmla="*/ 735119 h 1052208"/>
              <a:gd name="connsiteX56" fmla="*/ 5976 w 2187388"/>
              <a:gd name="connsiteY56" fmla="*/ 812813 h 1052208"/>
              <a:gd name="connsiteX57" fmla="*/ 41835 w 2187388"/>
              <a:gd name="connsiteY57" fmla="*/ 848672 h 1052208"/>
              <a:gd name="connsiteX58" fmla="*/ 59765 w 2187388"/>
              <a:gd name="connsiteY58" fmla="*/ 860625 h 1052208"/>
              <a:gd name="connsiteX59" fmla="*/ 77694 w 2187388"/>
              <a:gd name="connsiteY59" fmla="*/ 866601 h 1052208"/>
              <a:gd name="connsiteX60" fmla="*/ 209176 w 2187388"/>
              <a:gd name="connsiteY60" fmla="*/ 872578 h 1052208"/>
              <a:gd name="connsiteX61" fmla="*/ 382494 w 2187388"/>
              <a:gd name="connsiteY61" fmla="*/ 878554 h 1052208"/>
              <a:gd name="connsiteX62" fmla="*/ 454212 w 2187388"/>
              <a:gd name="connsiteY62" fmla="*/ 902460 h 1052208"/>
              <a:gd name="connsiteX63" fmla="*/ 472141 w 2187388"/>
              <a:gd name="connsiteY63" fmla="*/ 908437 h 1052208"/>
              <a:gd name="connsiteX64" fmla="*/ 490070 w 2187388"/>
              <a:gd name="connsiteY64" fmla="*/ 914413 h 1052208"/>
              <a:gd name="connsiteX65" fmla="*/ 508000 w 2187388"/>
              <a:gd name="connsiteY65" fmla="*/ 926366 h 1052208"/>
              <a:gd name="connsiteX66" fmla="*/ 561788 w 2187388"/>
              <a:gd name="connsiteY66" fmla="*/ 944296 h 1052208"/>
              <a:gd name="connsiteX67" fmla="*/ 579718 w 2187388"/>
              <a:gd name="connsiteY67" fmla="*/ 950272 h 1052208"/>
              <a:gd name="connsiteX68" fmla="*/ 603623 w 2187388"/>
              <a:gd name="connsiteY68" fmla="*/ 968201 h 1052208"/>
              <a:gd name="connsiteX69" fmla="*/ 621553 w 2187388"/>
              <a:gd name="connsiteY69" fmla="*/ 974178 h 1052208"/>
              <a:gd name="connsiteX70" fmla="*/ 776941 w 2187388"/>
              <a:gd name="connsiteY70" fmla="*/ 968201 h 1052208"/>
              <a:gd name="connsiteX71" fmla="*/ 872565 w 2187388"/>
              <a:gd name="connsiteY71" fmla="*/ 944296 h 1052208"/>
              <a:gd name="connsiteX72" fmla="*/ 890494 w 2187388"/>
              <a:gd name="connsiteY72" fmla="*/ 950272 h 1052208"/>
              <a:gd name="connsiteX73" fmla="*/ 914400 w 2187388"/>
              <a:gd name="connsiteY73" fmla="*/ 956249 h 1052208"/>
              <a:gd name="connsiteX74" fmla="*/ 992094 w 2187388"/>
              <a:gd name="connsiteY74" fmla="*/ 968201 h 1052208"/>
              <a:gd name="connsiteX75" fmla="*/ 1010023 w 2187388"/>
              <a:gd name="connsiteY75" fmla="*/ 974178 h 1052208"/>
              <a:gd name="connsiteX76" fmla="*/ 1027953 w 2187388"/>
              <a:gd name="connsiteY76" fmla="*/ 986131 h 1052208"/>
              <a:gd name="connsiteX77" fmla="*/ 1057835 w 2187388"/>
              <a:gd name="connsiteY77" fmla="*/ 992107 h 1052208"/>
              <a:gd name="connsiteX78" fmla="*/ 1225176 w 2187388"/>
              <a:gd name="connsiteY78" fmla="*/ 1010037 h 1052208"/>
              <a:gd name="connsiteX79" fmla="*/ 1392518 w 2187388"/>
              <a:gd name="connsiteY79" fmla="*/ 980154 h 1052208"/>
              <a:gd name="connsiteX80" fmla="*/ 1775012 w 2187388"/>
              <a:gd name="connsiteY80" fmla="*/ 986131 h 1052208"/>
              <a:gd name="connsiteX81" fmla="*/ 1816847 w 2187388"/>
              <a:gd name="connsiteY81" fmla="*/ 1004060 h 1052208"/>
              <a:gd name="connsiteX82" fmla="*/ 1858682 w 2187388"/>
              <a:gd name="connsiteY82" fmla="*/ 1016013 h 1052208"/>
              <a:gd name="connsiteX83" fmla="*/ 1876612 w 2187388"/>
              <a:gd name="connsiteY83" fmla="*/ 1021990 h 1052208"/>
              <a:gd name="connsiteX84" fmla="*/ 1894541 w 2187388"/>
              <a:gd name="connsiteY84" fmla="*/ 1033943 h 1052208"/>
              <a:gd name="connsiteX85" fmla="*/ 2020047 w 2187388"/>
              <a:gd name="connsiteY85" fmla="*/ 1045896 h 1052208"/>
              <a:gd name="connsiteX86" fmla="*/ 2055906 w 2187388"/>
              <a:gd name="connsiteY86" fmla="*/ 1045896 h 1052208"/>
              <a:gd name="connsiteX87" fmla="*/ 2079812 w 2187388"/>
              <a:gd name="connsiteY87" fmla="*/ 1010037 h 1052208"/>
              <a:gd name="connsiteX88" fmla="*/ 2091765 w 2187388"/>
              <a:gd name="connsiteY88" fmla="*/ 974178 h 1052208"/>
              <a:gd name="connsiteX89" fmla="*/ 2109694 w 2187388"/>
              <a:gd name="connsiteY89" fmla="*/ 944296 h 1052208"/>
              <a:gd name="connsiteX90" fmla="*/ 2115670 w 2187388"/>
              <a:gd name="connsiteY90" fmla="*/ 908437 h 1052208"/>
              <a:gd name="connsiteX91" fmla="*/ 2127623 w 2187388"/>
              <a:gd name="connsiteY91" fmla="*/ 872578 h 1052208"/>
              <a:gd name="connsiteX92" fmla="*/ 2133600 w 2187388"/>
              <a:gd name="connsiteY92" fmla="*/ 663401 h 1052208"/>
              <a:gd name="connsiteX93" fmla="*/ 2145553 w 2187388"/>
              <a:gd name="connsiteY93" fmla="*/ 615590 h 1052208"/>
              <a:gd name="connsiteX94" fmla="*/ 2157506 w 2187388"/>
              <a:gd name="connsiteY94" fmla="*/ 567778 h 1052208"/>
              <a:gd name="connsiteX95" fmla="*/ 2163482 w 2187388"/>
              <a:gd name="connsiteY95" fmla="*/ 543872 h 1052208"/>
              <a:gd name="connsiteX96" fmla="*/ 2175435 w 2187388"/>
              <a:gd name="connsiteY96" fmla="*/ 508013 h 1052208"/>
              <a:gd name="connsiteX97" fmla="*/ 2175435 w 2187388"/>
              <a:gd name="connsiteY97" fmla="*/ 286884 h 105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187388" h="1052208">
                <a:moveTo>
                  <a:pt x="2187388" y="346649"/>
                </a:moveTo>
                <a:cubicBezTo>
                  <a:pt x="2183404" y="336688"/>
                  <a:pt x="2181671" y="325496"/>
                  <a:pt x="2175435" y="316766"/>
                </a:cubicBezTo>
                <a:cubicBezTo>
                  <a:pt x="2171260" y="310921"/>
                  <a:pt x="2163024" y="309411"/>
                  <a:pt x="2157506" y="304813"/>
                </a:cubicBezTo>
                <a:cubicBezTo>
                  <a:pt x="2151013" y="299402"/>
                  <a:pt x="2144987" y="293377"/>
                  <a:pt x="2139576" y="286884"/>
                </a:cubicBezTo>
                <a:cubicBezTo>
                  <a:pt x="2134978" y="281366"/>
                  <a:pt x="2133029" y="273684"/>
                  <a:pt x="2127623" y="268954"/>
                </a:cubicBezTo>
                <a:cubicBezTo>
                  <a:pt x="2102332" y="246824"/>
                  <a:pt x="2098460" y="247281"/>
                  <a:pt x="2073835" y="239072"/>
                </a:cubicBezTo>
                <a:cubicBezTo>
                  <a:pt x="2069851" y="233096"/>
                  <a:pt x="2066480" y="226661"/>
                  <a:pt x="2061882" y="221143"/>
                </a:cubicBezTo>
                <a:cubicBezTo>
                  <a:pt x="2056471" y="214650"/>
                  <a:pt x="2048641" y="210246"/>
                  <a:pt x="2043953" y="203213"/>
                </a:cubicBezTo>
                <a:cubicBezTo>
                  <a:pt x="2040459" y="197971"/>
                  <a:pt x="2041035" y="190791"/>
                  <a:pt x="2037976" y="185284"/>
                </a:cubicBezTo>
                <a:cubicBezTo>
                  <a:pt x="2030999" y="172726"/>
                  <a:pt x="2014070" y="149425"/>
                  <a:pt x="2014070" y="149425"/>
                </a:cubicBezTo>
                <a:cubicBezTo>
                  <a:pt x="2008094" y="153409"/>
                  <a:pt x="2003226" y="160197"/>
                  <a:pt x="1996141" y="161378"/>
                </a:cubicBezTo>
                <a:cubicBezTo>
                  <a:pt x="1989927" y="162414"/>
                  <a:pt x="1984269" y="157132"/>
                  <a:pt x="1978212" y="155401"/>
                </a:cubicBezTo>
                <a:cubicBezTo>
                  <a:pt x="1970314" y="153144"/>
                  <a:pt x="1962275" y="151417"/>
                  <a:pt x="1954306" y="149425"/>
                </a:cubicBezTo>
                <a:cubicBezTo>
                  <a:pt x="1948329" y="145441"/>
                  <a:pt x="1942801" y="140684"/>
                  <a:pt x="1936376" y="137472"/>
                </a:cubicBezTo>
                <a:cubicBezTo>
                  <a:pt x="1930741" y="134655"/>
                  <a:pt x="1923789" y="134835"/>
                  <a:pt x="1918447" y="131496"/>
                </a:cubicBezTo>
                <a:cubicBezTo>
                  <a:pt x="1907630" y="124735"/>
                  <a:pt x="1899974" y="113295"/>
                  <a:pt x="1888565" y="107590"/>
                </a:cubicBezTo>
                <a:cubicBezTo>
                  <a:pt x="1868033" y="97324"/>
                  <a:pt x="1835271" y="89784"/>
                  <a:pt x="1810870" y="83684"/>
                </a:cubicBezTo>
                <a:cubicBezTo>
                  <a:pt x="1804894" y="79700"/>
                  <a:pt x="1799365" y="74943"/>
                  <a:pt x="1792941" y="71731"/>
                </a:cubicBezTo>
                <a:cubicBezTo>
                  <a:pt x="1782893" y="66707"/>
                  <a:pt x="1760688" y="62652"/>
                  <a:pt x="1751106" y="59778"/>
                </a:cubicBezTo>
                <a:cubicBezTo>
                  <a:pt x="1687109" y="40579"/>
                  <a:pt x="1742315" y="50532"/>
                  <a:pt x="1655482" y="41849"/>
                </a:cubicBezTo>
                <a:cubicBezTo>
                  <a:pt x="1599702" y="43841"/>
                  <a:pt x="1543680" y="53379"/>
                  <a:pt x="1488141" y="47825"/>
                </a:cubicBezTo>
                <a:cubicBezTo>
                  <a:pt x="1479276" y="46938"/>
                  <a:pt x="1484530" y="27047"/>
                  <a:pt x="1476188" y="23919"/>
                </a:cubicBezTo>
                <a:cubicBezTo>
                  <a:pt x="1436406" y="9001"/>
                  <a:pt x="1265656" y="6681"/>
                  <a:pt x="1249082" y="5990"/>
                </a:cubicBezTo>
                <a:cubicBezTo>
                  <a:pt x="1243106" y="3998"/>
                  <a:pt x="1237453" y="13"/>
                  <a:pt x="1231153" y="13"/>
                </a:cubicBezTo>
                <a:cubicBezTo>
                  <a:pt x="1132830" y="13"/>
                  <a:pt x="1148524" y="-1138"/>
                  <a:pt x="1081741" y="17943"/>
                </a:cubicBezTo>
                <a:cubicBezTo>
                  <a:pt x="1006446" y="63120"/>
                  <a:pt x="1095346" y="14336"/>
                  <a:pt x="1021976" y="41849"/>
                </a:cubicBezTo>
                <a:cubicBezTo>
                  <a:pt x="1015251" y="44371"/>
                  <a:pt x="1009892" y="49626"/>
                  <a:pt x="1004047" y="53801"/>
                </a:cubicBezTo>
                <a:cubicBezTo>
                  <a:pt x="997732" y="58312"/>
                  <a:pt x="971601" y="78990"/>
                  <a:pt x="962212" y="83684"/>
                </a:cubicBezTo>
                <a:cubicBezTo>
                  <a:pt x="956577" y="86501"/>
                  <a:pt x="950073" y="87178"/>
                  <a:pt x="944282" y="89660"/>
                </a:cubicBezTo>
                <a:cubicBezTo>
                  <a:pt x="936093" y="93169"/>
                  <a:pt x="928648" y="98304"/>
                  <a:pt x="920376" y="101613"/>
                </a:cubicBezTo>
                <a:cubicBezTo>
                  <a:pt x="908678" y="106292"/>
                  <a:pt x="896148" y="108720"/>
                  <a:pt x="884518" y="113566"/>
                </a:cubicBezTo>
                <a:cubicBezTo>
                  <a:pt x="872182" y="118706"/>
                  <a:pt x="860451" y="125207"/>
                  <a:pt x="848659" y="131496"/>
                </a:cubicBezTo>
                <a:cubicBezTo>
                  <a:pt x="830561" y="141148"/>
                  <a:pt x="814516" y="155484"/>
                  <a:pt x="794870" y="161378"/>
                </a:cubicBezTo>
                <a:cubicBezTo>
                  <a:pt x="773794" y="167701"/>
                  <a:pt x="751043" y="165362"/>
                  <a:pt x="729129" y="167354"/>
                </a:cubicBezTo>
                <a:cubicBezTo>
                  <a:pt x="663826" y="183681"/>
                  <a:pt x="766965" y="158445"/>
                  <a:pt x="639482" y="185284"/>
                </a:cubicBezTo>
                <a:cubicBezTo>
                  <a:pt x="521037" y="210220"/>
                  <a:pt x="657401" y="184368"/>
                  <a:pt x="549835" y="209190"/>
                </a:cubicBezTo>
                <a:cubicBezTo>
                  <a:pt x="538027" y="211915"/>
                  <a:pt x="525929" y="213174"/>
                  <a:pt x="513976" y="215166"/>
                </a:cubicBezTo>
                <a:cubicBezTo>
                  <a:pt x="506649" y="221028"/>
                  <a:pt x="478849" y="244683"/>
                  <a:pt x="466165" y="251025"/>
                </a:cubicBezTo>
                <a:cubicBezTo>
                  <a:pt x="460530" y="253842"/>
                  <a:pt x="454212" y="255009"/>
                  <a:pt x="448235" y="257001"/>
                </a:cubicBezTo>
                <a:cubicBezTo>
                  <a:pt x="407297" y="297939"/>
                  <a:pt x="426441" y="283483"/>
                  <a:pt x="394447" y="304813"/>
                </a:cubicBezTo>
                <a:cubicBezTo>
                  <a:pt x="390463" y="310790"/>
                  <a:pt x="386058" y="316506"/>
                  <a:pt x="382494" y="322743"/>
                </a:cubicBezTo>
                <a:cubicBezTo>
                  <a:pt x="373836" y="337896"/>
                  <a:pt x="370237" y="351473"/>
                  <a:pt x="358588" y="364578"/>
                </a:cubicBezTo>
                <a:cubicBezTo>
                  <a:pt x="347357" y="377212"/>
                  <a:pt x="336794" y="391060"/>
                  <a:pt x="322729" y="400437"/>
                </a:cubicBezTo>
                <a:cubicBezTo>
                  <a:pt x="310776" y="408406"/>
                  <a:pt x="297028" y="414185"/>
                  <a:pt x="286870" y="424343"/>
                </a:cubicBezTo>
                <a:cubicBezTo>
                  <a:pt x="280894" y="430319"/>
                  <a:pt x="275973" y="437584"/>
                  <a:pt x="268941" y="442272"/>
                </a:cubicBezTo>
                <a:cubicBezTo>
                  <a:pt x="263699" y="445767"/>
                  <a:pt x="256911" y="446037"/>
                  <a:pt x="251012" y="448249"/>
                </a:cubicBezTo>
                <a:cubicBezTo>
                  <a:pt x="220478" y="459699"/>
                  <a:pt x="224395" y="458568"/>
                  <a:pt x="197223" y="472154"/>
                </a:cubicBezTo>
                <a:cubicBezTo>
                  <a:pt x="175503" y="493876"/>
                  <a:pt x="180533" y="487155"/>
                  <a:pt x="161365" y="513990"/>
                </a:cubicBezTo>
                <a:cubicBezTo>
                  <a:pt x="157190" y="519835"/>
                  <a:pt x="154491" y="526840"/>
                  <a:pt x="149412" y="531919"/>
                </a:cubicBezTo>
                <a:cubicBezTo>
                  <a:pt x="119043" y="562287"/>
                  <a:pt x="142923" y="522641"/>
                  <a:pt x="113553" y="561801"/>
                </a:cubicBezTo>
                <a:cubicBezTo>
                  <a:pt x="106583" y="571094"/>
                  <a:pt x="102979" y="582693"/>
                  <a:pt x="95623" y="591684"/>
                </a:cubicBezTo>
                <a:cubicBezTo>
                  <a:pt x="84919" y="604767"/>
                  <a:pt x="69142" y="613478"/>
                  <a:pt x="59765" y="627543"/>
                </a:cubicBezTo>
                <a:cubicBezTo>
                  <a:pt x="43124" y="652504"/>
                  <a:pt x="52891" y="640393"/>
                  <a:pt x="29882" y="663401"/>
                </a:cubicBezTo>
                <a:cubicBezTo>
                  <a:pt x="25898" y="671370"/>
                  <a:pt x="22349" y="679572"/>
                  <a:pt x="17929" y="687307"/>
                </a:cubicBezTo>
                <a:cubicBezTo>
                  <a:pt x="14365" y="693544"/>
                  <a:pt x="8498" y="698511"/>
                  <a:pt x="5976" y="705237"/>
                </a:cubicBezTo>
                <a:cubicBezTo>
                  <a:pt x="2409" y="714748"/>
                  <a:pt x="1992" y="725158"/>
                  <a:pt x="0" y="735119"/>
                </a:cubicBezTo>
                <a:cubicBezTo>
                  <a:pt x="1992" y="761017"/>
                  <a:pt x="-3003" y="788440"/>
                  <a:pt x="5976" y="812813"/>
                </a:cubicBezTo>
                <a:cubicBezTo>
                  <a:pt x="11820" y="828675"/>
                  <a:pt x="27770" y="839295"/>
                  <a:pt x="41835" y="848672"/>
                </a:cubicBezTo>
                <a:cubicBezTo>
                  <a:pt x="47812" y="852656"/>
                  <a:pt x="53340" y="857413"/>
                  <a:pt x="59765" y="860625"/>
                </a:cubicBezTo>
                <a:cubicBezTo>
                  <a:pt x="65400" y="863442"/>
                  <a:pt x="71414" y="866099"/>
                  <a:pt x="77694" y="866601"/>
                </a:cubicBezTo>
                <a:cubicBezTo>
                  <a:pt x="121427" y="870100"/>
                  <a:pt x="165337" y="870859"/>
                  <a:pt x="209176" y="872578"/>
                </a:cubicBezTo>
                <a:lnTo>
                  <a:pt x="382494" y="878554"/>
                </a:lnTo>
                <a:lnTo>
                  <a:pt x="454212" y="902460"/>
                </a:lnTo>
                <a:lnTo>
                  <a:pt x="472141" y="908437"/>
                </a:lnTo>
                <a:lnTo>
                  <a:pt x="490070" y="914413"/>
                </a:lnTo>
                <a:cubicBezTo>
                  <a:pt x="496047" y="918397"/>
                  <a:pt x="501575" y="923154"/>
                  <a:pt x="508000" y="926366"/>
                </a:cubicBezTo>
                <a:cubicBezTo>
                  <a:pt x="535470" y="940101"/>
                  <a:pt x="535160" y="936688"/>
                  <a:pt x="561788" y="944296"/>
                </a:cubicBezTo>
                <a:cubicBezTo>
                  <a:pt x="567846" y="946027"/>
                  <a:pt x="573741" y="948280"/>
                  <a:pt x="579718" y="950272"/>
                </a:cubicBezTo>
                <a:cubicBezTo>
                  <a:pt x="587686" y="956248"/>
                  <a:pt x="594975" y="963259"/>
                  <a:pt x="603623" y="968201"/>
                </a:cubicBezTo>
                <a:cubicBezTo>
                  <a:pt x="609093" y="971327"/>
                  <a:pt x="615253" y="974178"/>
                  <a:pt x="621553" y="974178"/>
                </a:cubicBezTo>
                <a:cubicBezTo>
                  <a:pt x="673387" y="974178"/>
                  <a:pt x="725145" y="970193"/>
                  <a:pt x="776941" y="968201"/>
                </a:cubicBezTo>
                <a:cubicBezTo>
                  <a:pt x="794560" y="962915"/>
                  <a:pt x="847508" y="944296"/>
                  <a:pt x="872565" y="944296"/>
                </a:cubicBezTo>
                <a:cubicBezTo>
                  <a:pt x="878865" y="944296"/>
                  <a:pt x="884437" y="948541"/>
                  <a:pt x="890494" y="950272"/>
                </a:cubicBezTo>
                <a:cubicBezTo>
                  <a:pt x="898392" y="952529"/>
                  <a:pt x="906311" y="954822"/>
                  <a:pt x="914400" y="956249"/>
                </a:cubicBezTo>
                <a:cubicBezTo>
                  <a:pt x="940204" y="960803"/>
                  <a:pt x="966196" y="964217"/>
                  <a:pt x="992094" y="968201"/>
                </a:cubicBezTo>
                <a:cubicBezTo>
                  <a:pt x="998070" y="970193"/>
                  <a:pt x="1004388" y="971361"/>
                  <a:pt x="1010023" y="974178"/>
                </a:cubicBezTo>
                <a:cubicBezTo>
                  <a:pt x="1016448" y="977390"/>
                  <a:pt x="1021227" y="983609"/>
                  <a:pt x="1027953" y="986131"/>
                </a:cubicBezTo>
                <a:cubicBezTo>
                  <a:pt x="1037464" y="989698"/>
                  <a:pt x="1047874" y="990115"/>
                  <a:pt x="1057835" y="992107"/>
                </a:cubicBezTo>
                <a:cubicBezTo>
                  <a:pt x="1104060" y="1053738"/>
                  <a:pt x="1073878" y="1027165"/>
                  <a:pt x="1225176" y="1010037"/>
                </a:cubicBezTo>
                <a:cubicBezTo>
                  <a:pt x="1281479" y="1003663"/>
                  <a:pt x="1392518" y="980154"/>
                  <a:pt x="1392518" y="980154"/>
                </a:cubicBezTo>
                <a:cubicBezTo>
                  <a:pt x="1520016" y="982146"/>
                  <a:pt x="1647700" y="978958"/>
                  <a:pt x="1775012" y="986131"/>
                </a:cubicBezTo>
                <a:cubicBezTo>
                  <a:pt x="1790160" y="986984"/>
                  <a:pt x="1802559" y="998957"/>
                  <a:pt x="1816847" y="1004060"/>
                </a:cubicBezTo>
                <a:cubicBezTo>
                  <a:pt x="1830505" y="1008938"/>
                  <a:pt x="1844791" y="1011845"/>
                  <a:pt x="1858682" y="1016013"/>
                </a:cubicBezTo>
                <a:cubicBezTo>
                  <a:pt x="1864716" y="1017823"/>
                  <a:pt x="1870977" y="1019172"/>
                  <a:pt x="1876612" y="1021990"/>
                </a:cubicBezTo>
                <a:cubicBezTo>
                  <a:pt x="1883036" y="1025202"/>
                  <a:pt x="1888117" y="1030731"/>
                  <a:pt x="1894541" y="1033943"/>
                </a:cubicBezTo>
                <a:cubicBezTo>
                  <a:pt x="1927039" y="1050192"/>
                  <a:pt x="2017366" y="1045747"/>
                  <a:pt x="2020047" y="1045896"/>
                </a:cubicBezTo>
                <a:cubicBezTo>
                  <a:pt x="2031999" y="1049880"/>
                  <a:pt x="2043953" y="1057848"/>
                  <a:pt x="2055906" y="1045896"/>
                </a:cubicBezTo>
                <a:cubicBezTo>
                  <a:pt x="2066064" y="1035738"/>
                  <a:pt x="2079812" y="1010037"/>
                  <a:pt x="2079812" y="1010037"/>
                </a:cubicBezTo>
                <a:cubicBezTo>
                  <a:pt x="2083796" y="998084"/>
                  <a:pt x="2086551" y="985648"/>
                  <a:pt x="2091765" y="974178"/>
                </a:cubicBezTo>
                <a:cubicBezTo>
                  <a:pt x="2096572" y="963603"/>
                  <a:pt x="2105724" y="955213"/>
                  <a:pt x="2109694" y="944296"/>
                </a:cubicBezTo>
                <a:cubicBezTo>
                  <a:pt x="2113835" y="932908"/>
                  <a:pt x="2112731" y="920193"/>
                  <a:pt x="2115670" y="908437"/>
                </a:cubicBezTo>
                <a:cubicBezTo>
                  <a:pt x="2118726" y="896214"/>
                  <a:pt x="2127623" y="872578"/>
                  <a:pt x="2127623" y="872578"/>
                </a:cubicBezTo>
                <a:cubicBezTo>
                  <a:pt x="2129615" y="802852"/>
                  <a:pt x="2128745" y="732986"/>
                  <a:pt x="2133600" y="663401"/>
                </a:cubicBezTo>
                <a:cubicBezTo>
                  <a:pt x="2134743" y="647013"/>
                  <a:pt x="2141569" y="631527"/>
                  <a:pt x="2145553" y="615590"/>
                </a:cubicBezTo>
                <a:lnTo>
                  <a:pt x="2157506" y="567778"/>
                </a:lnTo>
                <a:cubicBezTo>
                  <a:pt x="2159498" y="559809"/>
                  <a:pt x="2160885" y="551664"/>
                  <a:pt x="2163482" y="543872"/>
                </a:cubicBezTo>
                <a:cubicBezTo>
                  <a:pt x="2167466" y="531919"/>
                  <a:pt x="2175435" y="520613"/>
                  <a:pt x="2175435" y="508013"/>
                </a:cubicBezTo>
                <a:lnTo>
                  <a:pt x="2175435" y="286884"/>
                </a:lnTo>
              </a:path>
            </a:pathLst>
          </a:custGeom>
          <a:solidFill>
            <a:srgbClr val="07BD25"/>
          </a:solidFill>
          <a:ln w="34925" cap="flat" cmpd="sng" algn="ctr">
            <a:solidFill>
              <a:srgbClr val="0A6406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Times New Roman" panose="02020603050405020304" pitchFamily="18" charset="0"/>
              </a:rPr>
              <a:t>حماية الأراضي عالية القيمة الزراعية من التوسع العمراني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534980" y="3707828"/>
            <a:ext cx="1192886" cy="413561"/>
          </a:xfrm>
          <a:prstGeom prst="line">
            <a:avLst/>
          </a:prstGeom>
          <a:noFill/>
          <a:ln w="88900" cap="flat" cmpd="sng" algn="ctr">
            <a:solidFill>
              <a:sysClr val="windowText" lastClr="000000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27" name="Straight Connector 26"/>
          <p:cNvCxnSpPr>
            <a:stCxn id="22" idx="55"/>
          </p:cNvCxnSpPr>
          <p:nvPr/>
        </p:nvCxnSpPr>
        <p:spPr>
          <a:xfrm flipV="1">
            <a:off x="4930886" y="2755707"/>
            <a:ext cx="622423" cy="751159"/>
          </a:xfrm>
          <a:prstGeom prst="line">
            <a:avLst/>
          </a:prstGeom>
          <a:noFill/>
          <a:ln w="101600" cap="flat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 flipH="1">
            <a:off x="6046753" y="3593254"/>
            <a:ext cx="1159965" cy="445767"/>
          </a:xfrm>
          <a:prstGeom prst="line">
            <a:avLst/>
          </a:prstGeom>
          <a:noFill/>
          <a:ln w="69850" cap="flat" cmpd="sng" algn="ctr">
            <a:solidFill>
              <a:sysClr val="windowText" lastClr="000000"/>
            </a:solidFill>
            <a:prstDash val="solid"/>
            <a:headEnd type="triangle"/>
          </a:ln>
          <a:effectLst/>
        </p:spPr>
      </p:cxnSp>
      <p:cxnSp>
        <p:nvCxnSpPr>
          <p:cNvPr id="29" name="Straight Connector 28"/>
          <p:cNvCxnSpPr>
            <a:stCxn id="12" idx="2"/>
            <a:endCxn id="14" idx="0"/>
          </p:cNvCxnSpPr>
          <p:nvPr/>
        </p:nvCxnSpPr>
        <p:spPr>
          <a:xfrm flipH="1">
            <a:off x="5742079" y="2811921"/>
            <a:ext cx="43760" cy="986138"/>
          </a:xfrm>
          <a:prstGeom prst="line">
            <a:avLst/>
          </a:prstGeom>
          <a:noFill/>
          <a:ln w="69850" cap="flat" cmpd="sng" algn="ctr">
            <a:solidFill>
              <a:sysClr val="windowText" lastClr="000000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30" name="Straight Connector 29"/>
          <p:cNvCxnSpPr>
            <a:endCxn id="14" idx="1"/>
          </p:cNvCxnSpPr>
          <p:nvPr/>
        </p:nvCxnSpPr>
        <p:spPr>
          <a:xfrm flipV="1">
            <a:off x="4720126" y="4106301"/>
            <a:ext cx="723654" cy="2688"/>
          </a:xfrm>
          <a:prstGeom prst="line">
            <a:avLst/>
          </a:prstGeom>
          <a:noFill/>
          <a:ln w="69850" cap="flat" cmpd="sng" algn="ctr">
            <a:solidFill>
              <a:sysClr val="windowText" lastClr="000000"/>
            </a:solidFill>
            <a:prstDash val="solid"/>
            <a:head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7096915" y="4102688"/>
            <a:ext cx="856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200" b="1" dirty="0">
                <a:solidFill>
                  <a:prstClr val="black"/>
                </a:solidFill>
                <a:latin typeface="Garamond" panose="02020404030301010803"/>
                <a:cs typeface="Times New Roman" panose="02020603050405020304" pitchFamily="18" charset="0"/>
              </a:rPr>
              <a:t>منطقة حرف و مهن</a:t>
            </a:r>
            <a:endParaRPr lang="en-US" sz="1200" b="1" dirty="0">
              <a:solidFill>
                <a:prstClr val="black"/>
              </a:solidFill>
              <a:latin typeface="Garamond" panose="02020404030301010803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 flipV="1">
            <a:off x="6046752" y="2633163"/>
            <a:ext cx="1105845" cy="843852"/>
          </a:xfrm>
          <a:prstGeom prst="line">
            <a:avLst/>
          </a:prstGeom>
          <a:noFill/>
          <a:ln w="69850" cap="flat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/>
        </p:spPr>
      </p:cxnSp>
      <p:cxnSp>
        <p:nvCxnSpPr>
          <p:cNvPr id="33" name="Straight Arrow Connector 32"/>
          <p:cNvCxnSpPr/>
          <p:nvPr/>
        </p:nvCxnSpPr>
        <p:spPr>
          <a:xfrm flipV="1">
            <a:off x="4780906" y="3851547"/>
            <a:ext cx="2564049" cy="890561"/>
          </a:xfrm>
          <a:prstGeom prst="straightConnector1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34" name="Up Arrow 33"/>
          <p:cNvSpPr/>
          <p:nvPr/>
        </p:nvSpPr>
        <p:spPr>
          <a:xfrm rot="2604764">
            <a:off x="1600076" y="2649252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5" name="Up Arrow 34"/>
          <p:cNvSpPr/>
          <p:nvPr/>
        </p:nvSpPr>
        <p:spPr>
          <a:xfrm rot="2604764">
            <a:off x="1953641" y="2625451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6" name="Up Arrow 35"/>
          <p:cNvSpPr/>
          <p:nvPr/>
        </p:nvSpPr>
        <p:spPr>
          <a:xfrm rot="2604764">
            <a:off x="2162179" y="2793081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7" name="Up Arrow 36"/>
          <p:cNvSpPr/>
          <p:nvPr/>
        </p:nvSpPr>
        <p:spPr>
          <a:xfrm rot="12928948">
            <a:off x="1256660" y="3320858"/>
            <a:ext cx="337415" cy="325719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8" name="Up Arrow 37"/>
          <p:cNvSpPr/>
          <p:nvPr/>
        </p:nvSpPr>
        <p:spPr>
          <a:xfrm rot="12928948">
            <a:off x="1667283" y="3403003"/>
            <a:ext cx="335467" cy="325719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39" name="Up Arrow 38"/>
          <p:cNvSpPr/>
          <p:nvPr/>
        </p:nvSpPr>
        <p:spPr>
          <a:xfrm rot="12928948">
            <a:off x="1977146" y="3446798"/>
            <a:ext cx="308516" cy="325719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0" name="Up Arrow 39"/>
          <p:cNvSpPr/>
          <p:nvPr/>
        </p:nvSpPr>
        <p:spPr>
          <a:xfrm>
            <a:off x="4012783" y="3179943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1" name="Up Arrow 40"/>
          <p:cNvSpPr/>
          <p:nvPr/>
        </p:nvSpPr>
        <p:spPr>
          <a:xfrm>
            <a:off x="4323323" y="3156261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2" name="Up Arrow 41"/>
          <p:cNvSpPr/>
          <p:nvPr/>
        </p:nvSpPr>
        <p:spPr>
          <a:xfrm rot="16200000">
            <a:off x="3404620" y="4343935"/>
            <a:ext cx="324923" cy="316954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3" name="Up Arrow 42"/>
          <p:cNvSpPr/>
          <p:nvPr/>
        </p:nvSpPr>
        <p:spPr>
          <a:xfrm rot="16200000">
            <a:off x="3307589" y="3912986"/>
            <a:ext cx="324923" cy="316954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4" name="Up Arrow 43"/>
          <p:cNvSpPr/>
          <p:nvPr/>
        </p:nvSpPr>
        <p:spPr>
          <a:xfrm rot="16200000">
            <a:off x="3328947" y="4130460"/>
            <a:ext cx="324923" cy="316954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5" name="Up Arrow 44"/>
          <p:cNvSpPr/>
          <p:nvPr/>
        </p:nvSpPr>
        <p:spPr>
          <a:xfrm>
            <a:off x="5345126" y="3424860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6" name="Up Arrow 45"/>
          <p:cNvSpPr/>
          <p:nvPr/>
        </p:nvSpPr>
        <p:spPr>
          <a:xfrm>
            <a:off x="5726695" y="3482128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7" name="Up Arrow 46"/>
          <p:cNvSpPr/>
          <p:nvPr/>
        </p:nvSpPr>
        <p:spPr>
          <a:xfrm>
            <a:off x="5986624" y="3422627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8" name="Up Arrow 47"/>
          <p:cNvSpPr/>
          <p:nvPr/>
        </p:nvSpPr>
        <p:spPr>
          <a:xfrm rot="5818314">
            <a:off x="8396435" y="3624127"/>
            <a:ext cx="324923" cy="316954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49" name="Up Arrow 48"/>
          <p:cNvSpPr/>
          <p:nvPr/>
        </p:nvSpPr>
        <p:spPr>
          <a:xfrm rot="5818314">
            <a:off x="8338857" y="3112132"/>
            <a:ext cx="324923" cy="316954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0" name="Up Arrow 49"/>
          <p:cNvSpPr/>
          <p:nvPr/>
        </p:nvSpPr>
        <p:spPr>
          <a:xfrm rot="5818314">
            <a:off x="8351596" y="3368995"/>
            <a:ext cx="324923" cy="316954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1" name="Up Arrow 50"/>
          <p:cNvSpPr/>
          <p:nvPr/>
        </p:nvSpPr>
        <p:spPr>
          <a:xfrm>
            <a:off x="7055897" y="2578936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2" name="Up Arrow 51"/>
          <p:cNvSpPr/>
          <p:nvPr/>
        </p:nvSpPr>
        <p:spPr>
          <a:xfrm>
            <a:off x="7329577" y="2542607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3" name="Up Arrow 52"/>
          <p:cNvSpPr/>
          <p:nvPr/>
        </p:nvSpPr>
        <p:spPr>
          <a:xfrm>
            <a:off x="7615491" y="2578936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4" name="Up Arrow 53"/>
          <p:cNvSpPr/>
          <p:nvPr/>
        </p:nvSpPr>
        <p:spPr>
          <a:xfrm>
            <a:off x="12422875" y="6379691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5" name="Up Arrow 54"/>
          <p:cNvSpPr/>
          <p:nvPr/>
        </p:nvSpPr>
        <p:spPr>
          <a:xfrm>
            <a:off x="12101054" y="6379691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6" name="Up Arrow 55"/>
          <p:cNvSpPr/>
          <p:nvPr/>
        </p:nvSpPr>
        <p:spPr>
          <a:xfrm>
            <a:off x="11802224" y="6379691"/>
            <a:ext cx="305788" cy="336788"/>
          </a:xfrm>
          <a:prstGeom prst="upArrow">
            <a:avLst/>
          </a:prstGeom>
          <a:solidFill>
            <a:srgbClr val="00B0F0"/>
          </a:solidFill>
          <a:ln w="15875" cap="flat" cmpd="sng" algn="ctr">
            <a:solidFill>
              <a:srgbClr val="83992A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24246" y="6376747"/>
            <a:ext cx="451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  <a:latin typeface="Garamond" panose="02020404030301010803"/>
                <a:cs typeface="Times New Roman" panose="02020603050405020304" pitchFamily="18" charset="0"/>
              </a:rPr>
              <a:t>التوسع المستقبلي لكل قرية حسب حدود مخططها الهيكلي</a:t>
            </a:r>
            <a:endParaRPr lang="en-US" b="1" dirty="0">
              <a:solidFill>
                <a:schemeClr val="bg1"/>
              </a:solidFill>
              <a:latin typeface="Garamond" panose="02020404030301010803"/>
            </a:endParaRPr>
          </a:p>
        </p:txBody>
      </p:sp>
    </p:spTree>
    <p:extLst>
      <p:ext uri="{BB962C8B-B14F-4D97-AF65-F5344CB8AC3E}">
        <p14:creationId xmlns:p14="http://schemas.microsoft.com/office/powerpoint/2010/main" val="63987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53179" y="132645"/>
            <a:ext cx="830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مخطط الاطار التوجيهي للتنمية العمرانية (مخطط استخدامات الأراضي)</a:t>
            </a:r>
            <a:endParaRPr lang="en-US" sz="28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2176"/>
          <a:stretch/>
        </p:blipFill>
        <p:spPr>
          <a:xfrm>
            <a:off x="11868149" y="-4770"/>
            <a:ext cx="2532063" cy="68627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" t="2176" r="3737" b="2672"/>
          <a:stretch/>
        </p:blipFill>
        <p:spPr>
          <a:xfrm>
            <a:off x="38100" y="706899"/>
            <a:ext cx="12001500" cy="53803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5212" r="51367" b="71057"/>
          <a:stretch/>
        </p:blipFill>
        <p:spPr>
          <a:xfrm>
            <a:off x="9464751" y="5175133"/>
            <a:ext cx="2574849" cy="1702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97860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915871"/>
            <a:ext cx="143869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6000" b="1" dirty="0" smtClean="0">
                <a:solidFill>
                  <a:schemeClr val="bg1"/>
                </a:solidFill>
              </a:rPr>
              <a:t>النهاية</a:t>
            </a:r>
            <a:endParaRPr 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6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724275"/>
            <a:ext cx="14400213" cy="152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06000"/>
              </a:lnSpc>
              <a:spcAft>
                <a:spcPts val="800"/>
              </a:spcAft>
            </a:pPr>
            <a:r>
              <a:rPr lang="ar-SA" sz="88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التحليل على المستوى </a:t>
            </a:r>
            <a:r>
              <a:rPr lang="ar-SA" sz="8800" b="1" dirty="0" smtClean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الإقليمي</a:t>
            </a:r>
            <a:endParaRPr lang="ar-JO" sz="8800" b="1" dirty="0">
              <a:solidFill>
                <a:schemeClr val="bg1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18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544D09D-B180-4EBB-95D6-BB1FF2082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6" y="-5824"/>
            <a:ext cx="8748085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E9A130-B011-4690-B805-00E699A420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6" y="-9107"/>
            <a:ext cx="8748085" cy="6849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E6B846-042A-449D-BBDC-6C8FCA39F8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8" y="-9108"/>
            <a:ext cx="8748084" cy="6849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4B589E-4009-466A-A645-46FF3E39E2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15548" y="1304851"/>
            <a:ext cx="4356103" cy="49898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82AD4-79F2-42EC-B440-0D35446693AB}"/>
              </a:ext>
            </a:extLst>
          </p:cNvPr>
          <p:cNvSpPr txBox="1"/>
          <p:nvPr/>
        </p:nvSpPr>
        <p:spPr>
          <a:xfrm>
            <a:off x="10261375" y="357653"/>
            <a:ext cx="286445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</a:rPr>
              <a:t>الوضع الإقليمي</a:t>
            </a:r>
            <a:endParaRPr lang="ar-PS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4C9B5C-7FC0-4C21-A86B-29DA028D34F9}"/>
              </a:ext>
            </a:extLst>
          </p:cNvPr>
          <p:cNvSpPr txBox="1"/>
          <p:nvPr/>
        </p:nvSpPr>
        <p:spPr>
          <a:xfrm>
            <a:off x="11552915" y="5326933"/>
            <a:ext cx="257092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مقياس رسم</a:t>
            </a:r>
            <a:endParaRPr lang="en-US" sz="2400" b="1" dirty="0"/>
          </a:p>
          <a:p>
            <a:pPr algn="ctr"/>
            <a:r>
              <a:rPr lang="en-US" sz="2400" b="1" dirty="0"/>
              <a:t> 1:75000</a:t>
            </a:r>
            <a:endParaRPr lang="ar-PS" sz="24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36214E-752B-495B-8D01-1B1304F8E0C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3866" y="-9108"/>
            <a:ext cx="732768" cy="116062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848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" t="2534" r="4685" b="2974"/>
          <a:stretch/>
        </p:blipFill>
        <p:spPr>
          <a:xfrm>
            <a:off x="-1" y="524291"/>
            <a:ext cx="14400213" cy="6327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71187" y="864429"/>
            <a:ext cx="1785980" cy="20174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F6A116-AEDE-4AF1-A1EE-887D4618B40D}"/>
              </a:ext>
            </a:extLst>
          </p:cNvPr>
          <p:cNvSpPr txBox="1"/>
          <p:nvPr/>
        </p:nvSpPr>
        <p:spPr>
          <a:xfrm>
            <a:off x="5026666" y="-4770"/>
            <a:ext cx="35577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>
                <a:solidFill>
                  <a:schemeClr val="bg1"/>
                </a:solidFill>
              </a:rPr>
              <a:t>نمط و هيكلية التجمعات</a:t>
            </a:r>
            <a:endParaRPr lang="ar-PS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D0EA7C-97CB-4E07-A5DA-50E24372D7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207" y="562278"/>
            <a:ext cx="827632" cy="1310877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85FCB6-F723-4CC2-AC67-6A6433CB86E7}"/>
              </a:ext>
            </a:extLst>
          </p:cNvPr>
          <p:cNvSpPr txBox="1"/>
          <p:nvPr/>
        </p:nvSpPr>
        <p:spPr>
          <a:xfrm>
            <a:off x="-136207" y="6144290"/>
            <a:ext cx="22064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/>
              <a:t>مقياس رسم</a:t>
            </a:r>
          </a:p>
          <a:p>
            <a:pPr algn="ctr"/>
            <a:r>
              <a:rPr lang="ar-SA" sz="2000" b="1" dirty="0"/>
              <a:t>1:40000</a:t>
            </a:r>
            <a:endParaRPr lang="ar-PS" sz="2000" b="1" dirty="0"/>
          </a:p>
        </p:txBody>
      </p:sp>
    </p:spTree>
    <p:extLst>
      <p:ext uri="{BB962C8B-B14F-4D97-AF65-F5344CB8AC3E}">
        <p14:creationId xmlns:p14="http://schemas.microsoft.com/office/powerpoint/2010/main" val="31676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73010"/>
            <a:ext cx="14386988" cy="685694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6055" y="2819932"/>
            <a:ext cx="14386987" cy="1071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06000"/>
              </a:lnSpc>
              <a:spcAft>
                <a:spcPts val="800"/>
              </a:spcAft>
            </a:pPr>
            <a:r>
              <a:rPr lang="ar-SA" sz="6000" b="1" dirty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التقييمات </a:t>
            </a:r>
            <a:r>
              <a:rPr lang="ar-SA" sz="6000" b="1" dirty="0" smtClean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القطاعية</a:t>
            </a:r>
            <a:endParaRPr lang="ar-JO" sz="6000" b="1" dirty="0">
              <a:solidFill>
                <a:schemeClr val="bg1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27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brightnessContrast bright="-54000" contras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25" y="-4770"/>
            <a:ext cx="14386988" cy="68569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225" y="2888172"/>
            <a:ext cx="14386987" cy="1071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06000"/>
              </a:lnSpc>
              <a:spcAft>
                <a:spcPts val="800"/>
              </a:spcAft>
            </a:pPr>
            <a:r>
              <a:rPr lang="ar-SA" sz="6000" b="1" dirty="0" smtClean="0">
                <a:solidFill>
                  <a:schemeClr val="bg1"/>
                </a:solidFill>
                <a:latin typeface="Traditional Arabic" panose="02020603050405020304" pitchFamily="18" charset="-78"/>
                <a:ea typeface="Calibri" panose="020F0502020204030204" pitchFamily="34" charset="0"/>
                <a:cs typeface="Traditional Arabic" panose="02020603050405020304" pitchFamily="18" charset="-78"/>
              </a:rPr>
              <a:t>قطاع السكان</a:t>
            </a:r>
            <a:endParaRPr lang="ar-JO" sz="6000" b="1" dirty="0">
              <a:solidFill>
                <a:schemeClr val="bg1"/>
              </a:solidFill>
              <a:latin typeface="Traditional Arabic" panose="02020603050405020304" pitchFamily="18" charset="-78"/>
              <a:ea typeface="Calibri" panose="020F0502020204030204" pitchFamily="34" charset="0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499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1679</TotalTime>
  <Words>1293</Words>
  <Application>Microsoft Office PowerPoint</Application>
  <PresentationFormat>Custom</PresentationFormat>
  <Paragraphs>455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Arabic Typesetting</vt:lpstr>
      <vt:lpstr>Arial</vt:lpstr>
      <vt:lpstr>Calibri</vt:lpstr>
      <vt:lpstr>Calibri Light</vt:lpstr>
      <vt:lpstr>Garamond</vt:lpstr>
      <vt:lpstr>Times New Roman</vt:lpstr>
      <vt:lpstr>Traditional Arabic</vt:lpstr>
      <vt:lpstr>Wingdings</vt:lpstr>
      <vt:lpstr>Office Theme</vt:lpstr>
      <vt:lpstr>PowerPoint Presentation</vt:lpstr>
      <vt:lpstr>محتويات العرض</vt:lpstr>
      <vt:lpstr>موقع منطقة الدراسة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ملامح قطاع الإسكان</vt:lpstr>
      <vt:lpstr>PowerPoint Presentation</vt:lpstr>
      <vt:lpstr>PowerPoint Presentation</vt:lpstr>
      <vt:lpstr>PowerPoint Presentation</vt:lpstr>
      <vt:lpstr>النقل و المواصلات</vt:lpstr>
      <vt:lpstr>PowerPoint Presentation</vt:lpstr>
      <vt:lpstr>PowerPoint Presentation</vt:lpstr>
      <vt:lpstr>PowerPoint Presentation</vt:lpstr>
      <vt:lpstr>PowerPoint Presentation</vt:lpstr>
      <vt:lpstr>تتمثل المرافق المجتمعية بالخدمات التي تخدم منطقة التخطيط المشترك من: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الأهداف التنموية الناتجة عن التحليل</vt:lpstr>
      <vt:lpstr>PowerPoint Presentation</vt:lpstr>
      <vt:lpstr>PowerPoint Presentation</vt:lpstr>
      <vt:lpstr>PowerPoint Presentation</vt:lpstr>
      <vt:lpstr>الفكرة العامة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Horizon</dc:creator>
  <cp:lastModifiedBy>Horizon</cp:lastModifiedBy>
  <cp:revision>105</cp:revision>
  <dcterms:created xsi:type="dcterms:W3CDTF">2019-05-14T03:15:07Z</dcterms:created>
  <dcterms:modified xsi:type="dcterms:W3CDTF">2019-05-19T00:00:19Z</dcterms:modified>
</cp:coreProperties>
</file>