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78" r:id="rId4"/>
    <p:sldId id="279" r:id="rId5"/>
    <p:sldId id="280" r:id="rId6"/>
    <p:sldId id="266" r:id="rId7"/>
    <p:sldId id="258" r:id="rId8"/>
    <p:sldId id="263" r:id="rId9"/>
    <p:sldId id="264" r:id="rId10"/>
    <p:sldId id="265" r:id="rId11"/>
    <p:sldId id="274" r:id="rId12"/>
    <p:sldId id="275" r:id="rId13"/>
    <p:sldId id="276" r:id="rId14"/>
    <p:sldId id="277" r:id="rId15"/>
    <p:sldId id="281" r:id="rId16"/>
    <p:sldId id="270" r:id="rId17"/>
    <p:sldId id="271" r:id="rId18"/>
    <p:sldId id="272" r:id="rId19"/>
    <p:sldId id="267" r:id="rId20"/>
    <p:sldId id="268" r:id="rId21"/>
    <p:sldId id="26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oham\Desktop\citi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Sheet2!$B$1</c:f>
              <c:strCache>
                <c:ptCount val="1"/>
                <c:pt idx="0">
                  <c:v>Jenin</c:v>
                </c:pt>
              </c:strCache>
            </c:strRef>
          </c:tx>
          <c:spPr>
            <a:solidFill>
              <a:schemeClr val="accent1"/>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Sheet2!$B$2:$B$13</c:f>
              <c:numCache>
                <c:formatCode>General</c:formatCode>
                <c:ptCount val="12"/>
                <c:pt idx="0">
                  <c:v>342.03684126757798</c:v>
                </c:pt>
                <c:pt idx="1">
                  <c:v>307.07572525773202</c:v>
                </c:pt>
                <c:pt idx="2">
                  <c:v>335.53424744026898</c:v>
                </c:pt>
                <c:pt idx="3">
                  <c:v>331.184526073553</c:v>
                </c:pt>
                <c:pt idx="4">
                  <c:v>365.41162007223198</c:v>
                </c:pt>
                <c:pt idx="5">
                  <c:v>370.42484350555998</c:v>
                </c:pt>
                <c:pt idx="6">
                  <c:v>373.84410050900402</c:v>
                </c:pt>
                <c:pt idx="7">
                  <c:v>349.019054651261</c:v>
                </c:pt>
                <c:pt idx="8">
                  <c:v>324.81357478130798</c:v>
                </c:pt>
                <c:pt idx="9">
                  <c:v>338.25861306513099</c:v>
                </c:pt>
                <c:pt idx="10">
                  <c:v>330.77656887485603</c:v>
                </c:pt>
                <c:pt idx="11">
                  <c:v>341.61671096015999</c:v>
                </c:pt>
              </c:numCache>
            </c:numRef>
          </c:val>
          <c:extLst>
            <c:ext xmlns:c16="http://schemas.microsoft.com/office/drawing/2014/chart" uri="{C3380CC4-5D6E-409C-BE32-E72D297353CC}">
              <c16:uniqueId val="{00000000-DD25-4135-B8B1-3C7909AB33F5}"/>
            </c:ext>
          </c:extLst>
        </c:ser>
        <c:ser>
          <c:idx val="1"/>
          <c:order val="1"/>
          <c:tx>
            <c:strRef>
              <c:f>Sheet2!$C$1</c:f>
              <c:strCache>
                <c:ptCount val="1"/>
                <c:pt idx="0">
                  <c:v>Tulkarm</c:v>
                </c:pt>
              </c:strCache>
            </c:strRef>
          </c:tx>
          <c:spPr>
            <a:solidFill>
              <a:schemeClr val="accent2"/>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Sheet2!$C$2:$C$13</c:f>
              <c:numCache>
                <c:formatCode>General</c:formatCode>
                <c:ptCount val="12"/>
                <c:pt idx="0">
                  <c:v>342.20659271474199</c:v>
                </c:pt>
                <c:pt idx="1">
                  <c:v>307.13257043930901</c:v>
                </c:pt>
                <c:pt idx="2">
                  <c:v>335.53923071918098</c:v>
                </c:pt>
                <c:pt idx="3">
                  <c:v>331.19423759571299</c:v>
                </c:pt>
                <c:pt idx="4">
                  <c:v>365.410311055318</c:v>
                </c:pt>
                <c:pt idx="5">
                  <c:v>370.396698318272</c:v>
                </c:pt>
                <c:pt idx="6">
                  <c:v>373.83077992957999</c:v>
                </c:pt>
                <c:pt idx="7">
                  <c:v>349.03010708282898</c:v>
                </c:pt>
                <c:pt idx="8">
                  <c:v>324.816235290718</c:v>
                </c:pt>
                <c:pt idx="9">
                  <c:v>338.294382997507</c:v>
                </c:pt>
                <c:pt idx="10">
                  <c:v>330.91221217609899</c:v>
                </c:pt>
                <c:pt idx="11">
                  <c:v>341.83193800627402</c:v>
                </c:pt>
              </c:numCache>
            </c:numRef>
          </c:val>
          <c:extLst>
            <c:ext xmlns:c16="http://schemas.microsoft.com/office/drawing/2014/chart" uri="{C3380CC4-5D6E-409C-BE32-E72D297353CC}">
              <c16:uniqueId val="{00000001-DD25-4135-B8B1-3C7909AB33F5}"/>
            </c:ext>
          </c:extLst>
        </c:ser>
        <c:ser>
          <c:idx val="2"/>
          <c:order val="2"/>
          <c:tx>
            <c:strRef>
              <c:f>Sheet2!$D$1</c:f>
              <c:strCache>
                <c:ptCount val="1"/>
                <c:pt idx="0">
                  <c:v>Nablus</c:v>
                </c:pt>
              </c:strCache>
            </c:strRef>
          </c:tx>
          <c:spPr>
            <a:solidFill>
              <a:schemeClr val="accent3"/>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Sheet2!$D$2:$D$13</c:f>
              <c:numCache>
                <c:formatCode>General</c:formatCode>
                <c:ptCount val="12"/>
                <c:pt idx="0">
                  <c:v>342.31218938157002</c:v>
                </c:pt>
                <c:pt idx="1">
                  <c:v>307.16792203970198</c:v>
                </c:pt>
                <c:pt idx="2">
                  <c:v>335.54232739456501</c:v>
                </c:pt>
                <c:pt idx="3">
                  <c:v>331.200237256462</c:v>
                </c:pt>
                <c:pt idx="4">
                  <c:v>365.40932900295502</c:v>
                </c:pt>
                <c:pt idx="5">
                  <c:v>370.37895025333802</c:v>
                </c:pt>
                <c:pt idx="6">
                  <c:v>373.82228537682499</c:v>
                </c:pt>
                <c:pt idx="7">
                  <c:v>349.03690083342502</c:v>
                </c:pt>
                <c:pt idx="8">
                  <c:v>324.81788517270797</c:v>
                </c:pt>
                <c:pt idx="9">
                  <c:v>338.31662444726402</c:v>
                </c:pt>
                <c:pt idx="10">
                  <c:v>330.99658766000198</c:v>
                </c:pt>
                <c:pt idx="11">
                  <c:v>341.965829014588</c:v>
                </c:pt>
              </c:numCache>
            </c:numRef>
          </c:val>
          <c:extLst>
            <c:ext xmlns:c16="http://schemas.microsoft.com/office/drawing/2014/chart" uri="{C3380CC4-5D6E-409C-BE32-E72D297353CC}">
              <c16:uniqueId val="{00000002-DD25-4135-B8B1-3C7909AB33F5}"/>
            </c:ext>
          </c:extLst>
        </c:ser>
        <c:ser>
          <c:idx val="3"/>
          <c:order val="3"/>
          <c:tx>
            <c:strRef>
              <c:f>Sheet2!$E$1</c:f>
              <c:strCache>
                <c:ptCount val="1"/>
                <c:pt idx="0">
                  <c:v>Ramallah</c:v>
                </c:pt>
              </c:strCache>
            </c:strRef>
          </c:tx>
          <c:spPr>
            <a:solidFill>
              <a:schemeClr val="accent4"/>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Sheet2!$E$2:$E$13</c:f>
              <c:numCache>
                <c:formatCode>General</c:formatCode>
                <c:ptCount val="12"/>
                <c:pt idx="0">
                  <c:v>342.31218938157002</c:v>
                </c:pt>
                <c:pt idx="1">
                  <c:v>307.16792203970198</c:v>
                </c:pt>
                <c:pt idx="2">
                  <c:v>335.54232739456501</c:v>
                </c:pt>
                <c:pt idx="3">
                  <c:v>331.200237256462</c:v>
                </c:pt>
                <c:pt idx="4">
                  <c:v>365.40932900295502</c:v>
                </c:pt>
                <c:pt idx="5">
                  <c:v>370.37895025333802</c:v>
                </c:pt>
                <c:pt idx="6">
                  <c:v>373.82228537682499</c:v>
                </c:pt>
                <c:pt idx="7">
                  <c:v>349.03690083342502</c:v>
                </c:pt>
                <c:pt idx="8">
                  <c:v>324.81788517270797</c:v>
                </c:pt>
                <c:pt idx="9">
                  <c:v>338.31662444726402</c:v>
                </c:pt>
                <c:pt idx="10">
                  <c:v>330.99658766000198</c:v>
                </c:pt>
                <c:pt idx="11">
                  <c:v>341.965829014588</c:v>
                </c:pt>
              </c:numCache>
            </c:numRef>
          </c:val>
          <c:extLst>
            <c:ext xmlns:c16="http://schemas.microsoft.com/office/drawing/2014/chart" uri="{C3380CC4-5D6E-409C-BE32-E72D297353CC}">
              <c16:uniqueId val="{00000003-DD25-4135-B8B1-3C7909AB33F5}"/>
            </c:ext>
          </c:extLst>
        </c:ser>
        <c:ser>
          <c:idx val="4"/>
          <c:order val="4"/>
          <c:tx>
            <c:strRef>
              <c:f>Sheet2!$F$1</c:f>
              <c:strCache>
                <c:ptCount val="1"/>
                <c:pt idx="0">
                  <c:v>Jerusalem</c:v>
                </c:pt>
              </c:strCache>
            </c:strRef>
          </c:tx>
          <c:spPr>
            <a:solidFill>
              <a:schemeClr val="accent5"/>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Sheet2!$F$2:$F$13</c:f>
              <c:numCache>
                <c:formatCode>General</c:formatCode>
                <c:ptCount val="12"/>
                <c:pt idx="0">
                  <c:v>342.82449641906499</c:v>
                </c:pt>
                <c:pt idx="1">
                  <c:v>307.33932133125103</c:v>
                </c:pt>
                <c:pt idx="2">
                  <c:v>335.55731486432398</c:v>
                </c:pt>
                <c:pt idx="3">
                  <c:v>331.228885177851</c:v>
                </c:pt>
                <c:pt idx="4">
                  <c:v>365.402708638072</c:v>
                </c:pt>
                <c:pt idx="5">
                  <c:v>370.29018925625599</c:v>
                </c:pt>
                <c:pt idx="6">
                  <c:v>373.77876904770602</c:v>
                </c:pt>
                <c:pt idx="7">
                  <c:v>349.068958449403</c:v>
                </c:pt>
                <c:pt idx="8">
                  <c:v>324.82583281216898</c:v>
                </c:pt>
                <c:pt idx="9">
                  <c:v>338.42442014121502</c:v>
                </c:pt>
                <c:pt idx="10">
                  <c:v>331.40589786424999</c:v>
                </c:pt>
                <c:pt idx="11">
                  <c:v>342.615470362032</c:v>
                </c:pt>
              </c:numCache>
            </c:numRef>
          </c:val>
          <c:extLst>
            <c:ext xmlns:c16="http://schemas.microsoft.com/office/drawing/2014/chart" uri="{C3380CC4-5D6E-409C-BE32-E72D297353CC}">
              <c16:uniqueId val="{00000004-DD25-4135-B8B1-3C7909AB33F5}"/>
            </c:ext>
          </c:extLst>
        </c:ser>
        <c:ser>
          <c:idx val="5"/>
          <c:order val="5"/>
          <c:tx>
            <c:strRef>
              <c:f>Sheet2!$G$1</c:f>
              <c:strCache>
                <c:ptCount val="1"/>
                <c:pt idx="0">
                  <c:v>Hebron</c:v>
                </c:pt>
              </c:strCache>
            </c:strRef>
          </c:tx>
          <c:spPr>
            <a:solidFill>
              <a:schemeClr val="accent6"/>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Sheet2!$G$2:$G$13</c:f>
              <c:numCache>
                <c:formatCode>General</c:formatCode>
                <c:ptCount val="12"/>
                <c:pt idx="0">
                  <c:v>343.11027612619398</c:v>
                </c:pt>
                <c:pt idx="1">
                  <c:v>307.43485051665903</c:v>
                </c:pt>
                <c:pt idx="2">
                  <c:v>335.565648594339</c:v>
                </c:pt>
                <c:pt idx="3">
                  <c:v>331.24452840248199</c:v>
                </c:pt>
                <c:pt idx="4">
                  <c:v>365.39765351627602</c:v>
                </c:pt>
                <c:pt idx="5">
                  <c:v>370.23872560268302</c:v>
                </c:pt>
                <c:pt idx="6">
                  <c:v>373.75280249608102</c:v>
                </c:pt>
                <c:pt idx="7">
                  <c:v>349.08617878961502</c:v>
                </c:pt>
                <c:pt idx="8">
                  <c:v>324.83022446349702</c:v>
                </c:pt>
                <c:pt idx="9">
                  <c:v>338.48447030935898</c:v>
                </c:pt>
                <c:pt idx="10">
                  <c:v>331.63419190314801</c:v>
                </c:pt>
                <c:pt idx="11">
                  <c:v>342.97790718205403</c:v>
                </c:pt>
              </c:numCache>
            </c:numRef>
          </c:val>
          <c:extLst>
            <c:ext xmlns:c16="http://schemas.microsoft.com/office/drawing/2014/chart" uri="{C3380CC4-5D6E-409C-BE32-E72D297353CC}">
              <c16:uniqueId val="{00000005-DD25-4135-B8B1-3C7909AB33F5}"/>
            </c:ext>
          </c:extLst>
        </c:ser>
        <c:ser>
          <c:idx val="6"/>
          <c:order val="6"/>
          <c:tx>
            <c:strRef>
              <c:f>Sheet2!$H$1</c:f>
              <c:strCache>
                <c:ptCount val="1"/>
                <c:pt idx="0">
                  <c:v>Jericho</c:v>
                </c:pt>
              </c:strCache>
            </c:strRef>
          </c:tx>
          <c:spPr>
            <a:solidFill>
              <a:schemeClr val="accent1">
                <a:lumMod val="60000"/>
              </a:schemeClr>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Sheet2!$H$2:$H$13</c:f>
              <c:numCache>
                <c:formatCode>General</c:formatCode>
                <c:ptCount val="12"/>
                <c:pt idx="0">
                  <c:v>342.73410153261898</c:v>
                </c:pt>
                <c:pt idx="1">
                  <c:v>307.309092070791</c:v>
                </c:pt>
                <c:pt idx="2">
                  <c:v>335.55467479698501</c:v>
                </c:pt>
                <c:pt idx="3">
                  <c:v>331.22388633241297</c:v>
                </c:pt>
                <c:pt idx="4">
                  <c:v>365.40410279145198</c:v>
                </c:pt>
                <c:pt idx="5">
                  <c:v>370.30617434875001</c:v>
                </c:pt>
                <c:pt idx="6">
                  <c:v>373.78672806288802</c:v>
                </c:pt>
                <c:pt idx="7">
                  <c:v>349.06341189556798</c:v>
                </c:pt>
                <c:pt idx="8">
                  <c:v>324.82443740473701</c:v>
                </c:pt>
                <c:pt idx="9">
                  <c:v>338.40541339196602</c:v>
                </c:pt>
                <c:pt idx="10">
                  <c:v>331.33368153029801</c:v>
                </c:pt>
                <c:pt idx="11">
                  <c:v>342.50083544005702</c:v>
                </c:pt>
              </c:numCache>
            </c:numRef>
          </c:val>
          <c:extLst>
            <c:ext xmlns:c16="http://schemas.microsoft.com/office/drawing/2014/chart" uri="{C3380CC4-5D6E-409C-BE32-E72D297353CC}">
              <c16:uniqueId val="{00000006-DD25-4135-B8B1-3C7909AB33F5}"/>
            </c:ext>
          </c:extLst>
        </c:ser>
        <c:ser>
          <c:idx val="7"/>
          <c:order val="7"/>
          <c:tx>
            <c:strRef>
              <c:f>Sheet2!$I$1</c:f>
              <c:strCache>
                <c:ptCount val="1"/>
                <c:pt idx="0">
                  <c:v>Gaza</c:v>
                </c:pt>
              </c:strCache>
            </c:strRef>
          </c:tx>
          <c:spPr>
            <a:solidFill>
              <a:schemeClr val="accent2">
                <a:lumMod val="60000"/>
              </a:schemeClr>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Sheet2!$I$2:$I$13</c:f>
              <c:numCache>
                <c:formatCode>General</c:formatCode>
                <c:ptCount val="12"/>
                <c:pt idx="0">
                  <c:v>343.13356465916002</c:v>
                </c:pt>
                <c:pt idx="1">
                  <c:v>307.442632631349</c:v>
                </c:pt>
                <c:pt idx="2">
                  <c:v>335.566326858286</c:v>
                </c:pt>
                <c:pt idx="3">
                  <c:v>331.24579235804299</c:v>
                </c:pt>
                <c:pt idx="4">
                  <c:v>365.39719785348802</c:v>
                </c:pt>
                <c:pt idx="5">
                  <c:v>370.23446914092</c:v>
                </c:pt>
                <c:pt idx="6">
                  <c:v>373.75063213811001</c:v>
                </c:pt>
                <c:pt idx="7">
                  <c:v>349.08756084208801</c:v>
                </c:pt>
                <c:pt idx="8">
                  <c:v>324.83058100219199</c:v>
                </c:pt>
                <c:pt idx="9">
                  <c:v>338.48936123273597</c:v>
                </c:pt>
                <c:pt idx="10">
                  <c:v>331.65279484189199</c:v>
                </c:pt>
                <c:pt idx="11">
                  <c:v>343.00744418952002</c:v>
                </c:pt>
              </c:numCache>
            </c:numRef>
          </c:val>
          <c:extLst>
            <c:ext xmlns:c16="http://schemas.microsoft.com/office/drawing/2014/chart" uri="{C3380CC4-5D6E-409C-BE32-E72D297353CC}">
              <c16:uniqueId val="{00000007-DD25-4135-B8B1-3C7909AB33F5}"/>
            </c:ext>
          </c:extLst>
        </c:ser>
        <c:ser>
          <c:idx val="8"/>
          <c:order val="8"/>
          <c:tx>
            <c:strRef>
              <c:f>Sheet2!$J$1</c:f>
              <c:strCache>
                <c:ptCount val="1"/>
                <c:pt idx="0">
                  <c:v>Rafah</c:v>
                </c:pt>
              </c:strCache>
            </c:strRef>
          </c:tx>
          <c:spPr>
            <a:solidFill>
              <a:schemeClr val="accent3">
                <a:lumMod val="60000"/>
              </a:schemeClr>
            </a:solidFill>
            <a:ln>
              <a:noFill/>
            </a:ln>
            <a:effectLst/>
            <a:sp3d/>
          </c:spPr>
          <c:cat>
            <c:strRef>
              <c:f>Sheet2!$A$2:$A$13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Sheet2!$J$2:$J$13</c:f>
              <c:numCache>
                <c:formatCode>General</c:formatCode>
                <c:ptCount val="12"/>
                <c:pt idx="0">
                  <c:v>343.39423953479297</c:v>
                </c:pt>
                <c:pt idx="1">
                  <c:v>307.52971189941502</c:v>
                </c:pt>
                <c:pt idx="2">
                  <c:v>335.57390985204898</c:v>
                </c:pt>
                <c:pt idx="3">
                  <c:v>331.25982745884397</c:v>
                </c:pt>
                <c:pt idx="4">
                  <c:v>365.39164260406301</c:v>
                </c:pt>
                <c:pt idx="5">
                  <c:v>370.186173455632</c:v>
                </c:pt>
                <c:pt idx="6">
                  <c:v>373.72577346743799</c:v>
                </c:pt>
                <c:pt idx="7">
                  <c:v>349.10280938650698</c:v>
                </c:pt>
                <c:pt idx="8">
                  <c:v>324.83455785747498</c:v>
                </c:pt>
                <c:pt idx="9">
                  <c:v>338.54407904423499</c:v>
                </c:pt>
                <c:pt idx="10">
                  <c:v>331.86101184521601</c:v>
                </c:pt>
                <c:pt idx="11">
                  <c:v>343.33807689338198</c:v>
                </c:pt>
              </c:numCache>
            </c:numRef>
          </c:val>
          <c:extLst>
            <c:ext xmlns:c16="http://schemas.microsoft.com/office/drawing/2014/chart" uri="{C3380CC4-5D6E-409C-BE32-E72D297353CC}">
              <c16:uniqueId val="{00000008-DD25-4135-B8B1-3C7909AB33F5}"/>
            </c:ext>
          </c:extLst>
        </c:ser>
        <c:dLbls>
          <c:showLegendKey val="0"/>
          <c:showVal val="0"/>
          <c:showCatName val="0"/>
          <c:showSerName val="0"/>
          <c:showPercent val="0"/>
          <c:showBubbleSize val="0"/>
        </c:dLbls>
        <c:axId val="319462600"/>
        <c:axId val="319460640"/>
        <c:axId val="402127112"/>
      </c:area3DChart>
      <c:catAx>
        <c:axId val="3194626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9460640"/>
        <c:crosses val="autoZero"/>
        <c:auto val="1"/>
        <c:lblAlgn val="ctr"/>
        <c:lblOffset val="100"/>
        <c:noMultiLvlLbl val="0"/>
      </c:catAx>
      <c:valAx>
        <c:axId val="319460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9462600"/>
        <c:crosses val="autoZero"/>
        <c:crossBetween val="midCat"/>
      </c:valAx>
      <c:serAx>
        <c:axId val="402127112"/>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9460640"/>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796110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7A6DD51-8084-4ABA-8958-FB94DB680214}"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87676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813884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008882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16325923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56442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33689348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1723378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3567552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1115983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A6DD51-8084-4ABA-8958-FB94DB680214}"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223362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A6DD51-8084-4ABA-8958-FB94DB680214}"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1173511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A6DD51-8084-4ABA-8958-FB94DB680214}" type="datetimeFigureOut">
              <a:rPr lang="en-US" smtClean="0"/>
              <a:t>12/23/2018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17601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A6DD51-8084-4ABA-8958-FB94DB680214}" type="datetimeFigureOut">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491994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A6DD51-8084-4ABA-8958-FB94DB680214}" type="datetimeFigureOut">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2404426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7A6DD51-8084-4ABA-8958-FB94DB680214}"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907417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7A6DD51-8084-4ABA-8958-FB94DB680214}"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106096-9F78-41B4-98C0-330DD6C1AC59}" type="slidenum">
              <a:rPr lang="en-US" smtClean="0"/>
              <a:t>‹#›</a:t>
            </a:fld>
            <a:endParaRPr lang="en-US"/>
          </a:p>
        </p:txBody>
      </p:sp>
    </p:spTree>
    <p:extLst>
      <p:ext uri="{BB962C8B-B14F-4D97-AF65-F5344CB8AC3E}">
        <p14:creationId xmlns:p14="http://schemas.microsoft.com/office/powerpoint/2010/main" val="4092362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7A6DD51-8084-4ABA-8958-FB94DB680214}" type="datetimeFigureOut">
              <a:rPr lang="en-US" smtClean="0"/>
              <a:t>12/23/2018</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5106096-9F78-41B4-98C0-330DD6C1AC59}" type="slidenum">
              <a:rPr lang="en-US" smtClean="0"/>
              <a:t>‹#›</a:t>
            </a:fld>
            <a:endParaRPr lang="en-US"/>
          </a:p>
        </p:txBody>
      </p:sp>
    </p:spTree>
    <p:extLst>
      <p:ext uri="{BB962C8B-B14F-4D97-AF65-F5344CB8AC3E}">
        <p14:creationId xmlns:p14="http://schemas.microsoft.com/office/powerpoint/2010/main" val="78877452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4AAD2-3CD4-4A95-B0A8-9D4404EABAC1}"/>
              </a:ext>
            </a:extLst>
          </p:cNvPr>
          <p:cNvSpPr>
            <a:spLocks noGrp="1"/>
          </p:cNvSpPr>
          <p:nvPr>
            <p:ph type="ctrTitle"/>
          </p:nvPr>
        </p:nvSpPr>
        <p:spPr>
          <a:xfrm>
            <a:off x="2424548" y="1109480"/>
            <a:ext cx="8574622" cy="2616199"/>
          </a:xfrm>
        </p:spPr>
        <p:txBody>
          <a:bodyPr>
            <a:normAutofit fontScale="90000"/>
          </a:bodyPr>
          <a:lstStyle/>
          <a:p>
            <a:pPr algn="l"/>
            <a:r>
              <a:rPr lang="en-US" dirty="0">
                <a:latin typeface="Times New Roman" panose="02020603050405020304" pitchFamily="18" charset="0"/>
                <a:cs typeface="Times New Roman" panose="02020603050405020304" pitchFamily="18" charset="0"/>
              </a:rPr>
              <a:t>OPTIMUM TILT ANGLE AND ORIENTATION FOR SOLAR COLLECTORS IN PALESTINE</a:t>
            </a:r>
          </a:p>
        </p:txBody>
      </p:sp>
      <p:sp>
        <p:nvSpPr>
          <p:cNvPr id="10" name="TextBox 9">
            <a:extLst>
              <a:ext uri="{FF2B5EF4-FFF2-40B4-BE49-F238E27FC236}">
                <a16:creationId xmlns:a16="http://schemas.microsoft.com/office/drawing/2014/main" id="{6922C1D9-36C5-4D39-A3EB-4DAFCD1D12FD}"/>
              </a:ext>
            </a:extLst>
          </p:cNvPr>
          <p:cNvSpPr txBox="1"/>
          <p:nvPr/>
        </p:nvSpPr>
        <p:spPr>
          <a:xfrm>
            <a:off x="9273007" y="4845593"/>
            <a:ext cx="3452326" cy="1292662"/>
          </a:xfrm>
          <a:prstGeom prst="rect">
            <a:avLst/>
          </a:prstGeom>
          <a:noFill/>
        </p:spPr>
        <p:txBody>
          <a:bodyPr wrap="square" rtlCol="0">
            <a:spAutoFit/>
          </a:bodyPr>
          <a:lstStyle/>
          <a:p>
            <a:r>
              <a:rPr lang="en-US" sz="2400" b="1" dirty="0">
                <a:solidFill>
                  <a:schemeClr val="accent1"/>
                </a:solidFill>
                <a:latin typeface="Book Antiqua" panose="02040602050305030304" pitchFamily="18" charset="0"/>
              </a:rPr>
              <a:t>Students:</a:t>
            </a:r>
          </a:p>
          <a:p>
            <a:pPr marL="285750" indent="-285750">
              <a:buFont typeface="Arial" panose="020B0604020202020204" pitchFamily="34" charset="0"/>
              <a:buChar char="•"/>
            </a:pPr>
            <a:r>
              <a:rPr lang="en-US" dirty="0">
                <a:latin typeface="Book Antiqua" panose="02040602050305030304" pitchFamily="18" charset="0"/>
              </a:rPr>
              <a:t>Baha’a AL-Haj</a:t>
            </a:r>
          </a:p>
          <a:p>
            <a:pPr marL="285750" indent="-285750">
              <a:buFont typeface="Arial" panose="020B0604020202020204" pitchFamily="34" charset="0"/>
              <a:buChar char="•"/>
            </a:pPr>
            <a:r>
              <a:rPr lang="en-US" dirty="0">
                <a:latin typeface="Book Antiqua" panose="02040602050305030304" pitchFamily="18" charset="0"/>
              </a:rPr>
              <a:t>Hareth Zyoud</a:t>
            </a:r>
          </a:p>
          <a:p>
            <a:pPr marL="285750" indent="-285750">
              <a:buFont typeface="Arial" panose="020B0604020202020204" pitchFamily="34" charset="0"/>
              <a:buChar char="•"/>
            </a:pPr>
            <a:r>
              <a:rPr lang="en-US" dirty="0">
                <a:latin typeface="Book Antiqua" panose="02040602050305030304" pitchFamily="18" charset="0"/>
              </a:rPr>
              <a:t>Mohammad Qarout</a:t>
            </a:r>
          </a:p>
        </p:txBody>
      </p:sp>
      <p:sp>
        <p:nvSpPr>
          <p:cNvPr id="11" name="TextBox 10">
            <a:extLst>
              <a:ext uri="{FF2B5EF4-FFF2-40B4-BE49-F238E27FC236}">
                <a16:creationId xmlns:a16="http://schemas.microsoft.com/office/drawing/2014/main" id="{8C299778-0579-4549-B695-48785CC232BE}"/>
              </a:ext>
            </a:extLst>
          </p:cNvPr>
          <p:cNvSpPr txBox="1"/>
          <p:nvPr/>
        </p:nvSpPr>
        <p:spPr>
          <a:xfrm>
            <a:off x="5442896" y="4845593"/>
            <a:ext cx="2870680" cy="738664"/>
          </a:xfrm>
          <a:prstGeom prst="rect">
            <a:avLst/>
          </a:prstGeom>
          <a:noFill/>
        </p:spPr>
        <p:txBody>
          <a:bodyPr wrap="square" rtlCol="0">
            <a:spAutoFit/>
          </a:bodyPr>
          <a:lstStyle/>
          <a:p>
            <a:r>
              <a:rPr lang="en-US" sz="2400" b="1" dirty="0">
                <a:solidFill>
                  <a:schemeClr val="accent1"/>
                </a:solidFill>
                <a:latin typeface="Book Antiqua" panose="02040602050305030304" pitchFamily="18" charset="0"/>
              </a:rPr>
              <a:t>Supervisor:</a:t>
            </a:r>
          </a:p>
          <a:p>
            <a:r>
              <a:rPr lang="en-US" dirty="0">
                <a:latin typeface="Book Antiqua" panose="02040602050305030304" pitchFamily="18" charset="0"/>
              </a:rPr>
              <a:t>Dr.Salameh Abdulfattah</a:t>
            </a:r>
          </a:p>
        </p:txBody>
      </p:sp>
    </p:spTree>
    <p:extLst>
      <p:ext uri="{BB962C8B-B14F-4D97-AF65-F5344CB8AC3E}">
        <p14:creationId xmlns:p14="http://schemas.microsoft.com/office/powerpoint/2010/main" val="17096909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moham\Desktop\logo_en.gif">
            <a:extLst>
              <a:ext uri="{FF2B5EF4-FFF2-40B4-BE49-F238E27FC236}">
                <a16:creationId xmlns:a16="http://schemas.microsoft.com/office/drawing/2014/main" id="{9B750B50-50FF-4D61-91A4-1CE82425483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012719" y="1193465"/>
            <a:ext cx="2147436" cy="1473534"/>
          </a:xfrm>
          <a:prstGeom prst="rect">
            <a:avLst/>
          </a:prstGeom>
          <a:noFill/>
          <a:ln>
            <a:noFill/>
          </a:ln>
        </p:spPr>
      </p:pic>
      <p:sp>
        <p:nvSpPr>
          <p:cNvPr id="2" name="Title 1">
            <a:extLst>
              <a:ext uri="{FF2B5EF4-FFF2-40B4-BE49-F238E27FC236}">
                <a16:creationId xmlns:a16="http://schemas.microsoft.com/office/drawing/2014/main" id="{429FED01-E881-4557-8860-8D671A8ADF3D}"/>
              </a:ext>
            </a:extLst>
          </p:cNvPr>
          <p:cNvSpPr>
            <a:spLocks noGrp="1"/>
          </p:cNvSpPr>
          <p:nvPr>
            <p:ph type="title"/>
          </p:nvPr>
        </p:nvSpPr>
        <p:spPr>
          <a:xfrm>
            <a:off x="1484310" y="585141"/>
            <a:ext cx="10018713" cy="1530219"/>
          </a:xfrm>
        </p:spPr>
        <p:txBody>
          <a:bodyPr>
            <a:normAutofit/>
          </a:bodyPr>
          <a:lstStyle/>
          <a:p>
            <a:pPr algn="l"/>
            <a:r>
              <a:rPr lang="en-US" b="1" dirty="0">
                <a:latin typeface="Times New Roman" panose="02020603050405020304" pitchFamily="18" charset="0"/>
                <a:cs typeface="Times New Roman" panose="02020603050405020304" pitchFamily="18" charset="0"/>
              </a:rPr>
              <a:t>European Commission's interactive tool</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81A9ADD-8347-4306-95C2-6BE26B5BBE68}"/>
              </a:ext>
            </a:extLst>
          </p:cNvPr>
          <p:cNvSpPr>
            <a:spLocks noGrp="1"/>
          </p:cNvSpPr>
          <p:nvPr>
            <p:ph idx="1"/>
          </p:nvPr>
        </p:nvSpPr>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Using European Commission’s  photovoltaic geographical information system “PVGIS” we were able to calculate the tilt angle and optimizing it to get the highest irradiance available and the angle was 29°.</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The advantage that  “PVGIS”  has is that it uses a database that’s obtained from satellites for the last two decades</a:t>
            </a:r>
          </a:p>
        </p:txBody>
      </p:sp>
    </p:spTree>
    <p:extLst>
      <p:ext uri="{BB962C8B-B14F-4D97-AF65-F5344CB8AC3E}">
        <p14:creationId xmlns:p14="http://schemas.microsoft.com/office/powerpoint/2010/main" val="2071984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AECCD-75E6-42AB-B17D-D4C0284652CF}"/>
              </a:ext>
            </a:extLst>
          </p:cNvPr>
          <p:cNvSpPr>
            <a:spLocks noGrp="1"/>
          </p:cNvSpPr>
          <p:nvPr>
            <p:ph type="title"/>
          </p:nvPr>
        </p:nvSpPr>
        <p:spPr>
          <a:xfrm>
            <a:off x="1484311" y="685801"/>
            <a:ext cx="10018713" cy="863082"/>
          </a:xfrm>
        </p:spPr>
        <p:txBody>
          <a:bodyPr/>
          <a:lstStyle/>
          <a:p>
            <a:pPr algn="l"/>
            <a:r>
              <a:rPr lang="en-US" b="1" dirty="0">
                <a:latin typeface="Times New Roman" panose="02020603050405020304" pitchFamily="18" charset="0"/>
                <a:cs typeface="Times New Roman" panose="02020603050405020304" pitchFamily="18" charset="0"/>
              </a:rPr>
              <a:t>Models</a:t>
            </a:r>
          </a:p>
        </p:txBody>
      </p:sp>
      <p:sp>
        <p:nvSpPr>
          <p:cNvPr id="3" name="Content Placeholder 2">
            <a:extLst>
              <a:ext uri="{FF2B5EF4-FFF2-40B4-BE49-F238E27FC236}">
                <a16:creationId xmlns:a16="http://schemas.microsoft.com/office/drawing/2014/main" id="{5EEA1A18-48FE-477F-BD91-C3BCA7E42AD9}"/>
              </a:ext>
            </a:extLst>
          </p:cNvPr>
          <p:cNvSpPr>
            <a:spLocks noGrp="1"/>
          </p:cNvSpPr>
          <p:nvPr>
            <p:ph idx="1"/>
          </p:nvPr>
        </p:nvSpPr>
        <p:spPr>
          <a:xfrm>
            <a:off x="1484310" y="2052735"/>
            <a:ext cx="10018713" cy="3738465"/>
          </a:xfrm>
        </p:spPr>
        <p:txBody>
          <a:bodyPr anchor="t"/>
          <a:lstStyle/>
          <a:p>
            <a:pPr marL="0" indent="0">
              <a:buNone/>
            </a:pPr>
            <a:r>
              <a:rPr lang="en-US" dirty="0">
                <a:latin typeface="Times New Roman" panose="02020603050405020304" pitchFamily="18" charset="0"/>
                <a:cs typeface="Times New Roman" panose="02020603050405020304" pitchFamily="18" charset="0"/>
              </a:rPr>
              <a:t>We have used two main models and they are:</a:t>
            </a:r>
          </a:p>
          <a:p>
            <a:pPr marL="0" indent="0">
              <a:buNone/>
            </a:pPr>
            <a:endParaRPr lang="en-US"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Mathematical model</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Practical Model</a:t>
            </a:r>
          </a:p>
        </p:txBody>
      </p:sp>
    </p:spTree>
    <p:extLst>
      <p:ext uri="{BB962C8B-B14F-4D97-AF65-F5344CB8AC3E}">
        <p14:creationId xmlns:p14="http://schemas.microsoft.com/office/powerpoint/2010/main" val="20290801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31659-043D-4A4E-8DF5-5D07F681E0CF}"/>
              </a:ext>
            </a:extLst>
          </p:cNvPr>
          <p:cNvSpPr>
            <a:spLocks noGrp="1"/>
          </p:cNvSpPr>
          <p:nvPr>
            <p:ph type="title"/>
          </p:nvPr>
        </p:nvSpPr>
        <p:spPr>
          <a:xfrm>
            <a:off x="1484311" y="685800"/>
            <a:ext cx="10018713" cy="816429"/>
          </a:xfrm>
        </p:spPr>
        <p:txBody>
          <a:bodyPr/>
          <a:lstStyle/>
          <a:p>
            <a:pPr algn="l"/>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Mathematical model</a:t>
            </a:r>
            <a:endParaRPr lang="en-US" dirty="0"/>
          </a:p>
        </p:txBody>
      </p:sp>
      <p:sp>
        <p:nvSpPr>
          <p:cNvPr id="3" name="Content Placeholder 2">
            <a:extLst>
              <a:ext uri="{FF2B5EF4-FFF2-40B4-BE49-F238E27FC236}">
                <a16:creationId xmlns:a16="http://schemas.microsoft.com/office/drawing/2014/main" id="{57D9E58B-0100-467E-B04D-AFEC599B0B75}"/>
              </a:ext>
            </a:extLst>
          </p:cNvPr>
          <p:cNvSpPr>
            <a:spLocks noGrp="1"/>
          </p:cNvSpPr>
          <p:nvPr>
            <p:ph idx="1"/>
          </p:nvPr>
        </p:nvSpPr>
        <p:spPr>
          <a:xfrm>
            <a:off x="1484310" y="1623527"/>
            <a:ext cx="10018713" cy="4167673"/>
          </a:xfrm>
        </p:spPr>
        <p:txBody>
          <a:bodyPr anchor="t"/>
          <a:lstStyle/>
          <a:p>
            <a:pPr marL="0" indent="0">
              <a:buNone/>
            </a:pPr>
            <a:r>
              <a:rPr lang="en-US" dirty="0">
                <a:latin typeface="Times New Roman" panose="02020603050405020304" pitchFamily="18" charset="0"/>
                <a:cs typeface="Times New Roman" panose="02020603050405020304" pitchFamily="18" charset="0"/>
              </a:rPr>
              <a:t>For the mathematical model, we have used El-</a:t>
            </a:r>
            <a:r>
              <a:rPr lang="en-US" dirty="0" err="1">
                <a:latin typeface="Times New Roman" panose="02020603050405020304" pitchFamily="18" charset="0"/>
                <a:cs typeface="Times New Roman" panose="02020603050405020304" pitchFamily="18" charset="0"/>
              </a:rPr>
              <a:t>Kassaby</a:t>
            </a:r>
            <a:r>
              <a:rPr lang="en-US" dirty="0">
                <a:latin typeface="Times New Roman" panose="02020603050405020304" pitchFamily="18" charset="0"/>
                <a:cs typeface="Times New Roman" panose="02020603050405020304" pitchFamily="18" charset="0"/>
              </a:rPr>
              <a:t> theoretical model for “estimating Monthly and daily optimum tilt angle” which was used by numerous researchers world wide.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Prof. El-</a:t>
            </a:r>
            <a:r>
              <a:rPr lang="en-US" dirty="0" err="1">
                <a:latin typeface="Times New Roman" panose="02020603050405020304" pitchFamily="18" charset="0"/>
                <a:cs typeface="Times New Roman" panose="02020603050405020304" pitchFamily="18" charset="0"/>
              </a:rPr>
              <a:t>Kassaby’s</a:t>
            </a:r>
            <a:r>
              <a:rPr lang="en-US" dirty="0">
                <a:latin typeface="Times New Roman" panose="02020603050405020304" pitchFamily="18" charset="0"/>
                <a:cs typeface="Times New Roman" panose="02020603050405020304" pitchFamily="18" charset="0"/>
              </a:rPr>
              <a:t> equations was used to build a </a:t>
            </a:r>
            <a:r>
              <a:rPr lang="en-US" dirty="0" err="1">
                <a:latin typeface="Times New Roman" panose="02020603050405020304" pitchFamily="18" charset="0"/>
                <a:cs typeface="Times New Roman" panose="02020603050405020304" pitchFamily="18" charset="0"/>
              </a:rPr>
              <a:t>Matlab</a:t>
            </a:r>
            <a:r>
              <a:rPr lang="en-US" dirty="0">
                <a:latin typeface="Times New Roman" panose="02020603050405020304" pitchFamily="18" charset="0"/>
                <a:cs typeface="Times New Roman" panose="02020603050405020304" pitchFamily="18" charset="0"/>
              </a:rPr>
              <a:t> program to accumulate the results that has been used to approximate the total solar irradiance and tilt angles for Palestine.</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09621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484305-AB84-4B27-90FB-C6E72BBB0AD0}"/>
              </a:ext>
            </a:extLst>
          </p:cNvPr>
          <p:cNvSpPr>
            <a:spLocks noGrp="1"/>
          </p:cNvSpPr>
          <p:nvPr>
            <p:ph idx="1"/>
          </p:nvPr>
        </p:nvSpPr>
        <p:spPr>
          <a:xfrm>
            <a:off x="1484310" y="811764"/>
            <a:ext cx="10018713" cy="606490"/>
          </a:xfrm>
        </p:spPr>
        <p:txBody>
          <a:bodyPr anchor="t"/>
          <a:lstStyle/>
          <a:p>
            <a:pPr marL="0" indent="0">
              <a:buNone/>
            </a:pPr>
            <a:r>
              <a:rPr lang="en-US" dirty="0">
                <a:latin typeface="Times New Roman" panose="02020603050405020304" pitchFamily="18" charset="0"/>
                <a:cs typeface="Times New Roman" panose="02020603050405020304" pitchFamily="18" charset="0"/>
              </a:rPr>
              <a:t>Here a sample of the </a:t>
            </a:r>
            <a:r>
              <a:rPr lang="en-US" dirty="0" err="1">
                <a:latin typeface="Times New Roman" panose="02020603050405020304" pitchFamily="18" charset="0"/>
                <a:cs typeface="Times New Roman" panose="02020603050405020304" pitchFamily="18" charset="0"/>
              </a:rPr>
              <a:t>Matlab</a:t>
            </a:r>
            <a:r>
              <a:rPr lang="en-US" dirty="0">
                <a:latin typeface="Times New Roman" panose="02020603050405020304" pitchFamily="18" charset="0"/>
                <a:cs typeface="Times New Roman" panose="02020603050405020304" pitchFamily="18" charset="0"/>
              </a:rPr>
              <a:t> code and Prof. El-</a:t>
            </a:r>
            <a:r>
              <a:rPr lang="en-US" dirty="0" err="1">
                <a:latin typeface="Times New Roman" panose="02020603050405020304" pitchFamily="18" charset="0"/>
                <a:cs typeface="Times New Roman" panose="02020603050405020304" pitchFamily="18" charset="0"/>
              </a:rPr>
              <a:t>Kassaby</a:t>
            </a:r>
            <a:r>
              <a:rPr lang="en-US" dirty="0">
                <a:latin typeface="Times New Roman" panose="02020603050405020304" pitchFamily="18" charset="0"/>
                <a:cs typeface="Times New Roman" panose="02020603050405020304" pitchFamily="18" charset="0"/>
              </a:rPr>
              <a:t> equations</a:t>
            </a: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5FB8C9A9-8BAE-46B9-A490-9194B883233E}"/>
              </a:ext>
            </a:extLst>
          </p:cNvPr>
          <p:cNvSpPr txBox="1">
            <a:spLocks/>
          </p:cNvSpPr>
          <p:nvPr/>
        </p:nvSpPr>
        <p:spPr>
          <a:xfrm>
            <a:off x="1484310" y="1539552"/>
            <a:ext cx="10018714" cy="4786603"/>
          </a:xfrm>
          <a:prstGeom prst="rect">
            <a:avLst/>
          </a:prstGeom>
        </p:spPr>
        <p:txBody>
          <a:bodyPr vert="horz" lIns="91440" tIns="45720" rIns="91440" bIns="45720" numCol="2" rtlCol="0" anchor="t">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buFont typeface="Arial"/>
              <a:buNone/>
            </a:pPr>
            <a:r>
              <a:rPr lang="en-US" sz="1400" dirty="0">
                <a:latin typeface="Times New Roman" panose="02020603050405020304" pitchFamily="18" charset="0"/>
                <a:cs typeface="Times New Roman" panose="02020603050405020304" pitchFamily="18" charset="0"/>
              </a:rPr>
              <a:t>a=1;</a:t>
            </a:r>
          </a:p>
          <a:p>
            <a:pPr marL="0" indent="0">
              <a:buFont typeface="Arial"/>
              <a:buNone/>
            </a:pPr>
            <a:r>
              <a:rPr lang="en-US" sz="1400" dirty="0">
                <a:latin typeface="Times New Roman" panose="02020603050405020304" pitchFamily="18" charset="0"/>
                <a:cs typeface="Times New Roman" panose="02020603050405020304" pitchFamily="18" charset="0"/>
              </a:rPr>
              <a:t>b=1;</a:t>
            </a:r>
          </a:p>
          <a:p>
            <a:pPr marL="0" indent="0">
              <a:buFont typeface="Arial"/>
              <a:buNone/>
            </a:pPr>
            <a:r>
              <a:rPr lang="en-US" sz="1400" dirty="0">
                <a:latin typeface="Times New Roman" panose="02020603050405020304" pitchFamily="18" charset="0"/>
                <a:cs typeface="Times New Roman" panose="02020603050405020304" pitchFamily="18" charset="0"/>
              </a:rPr>
              <a:t>for </a:t>
            </a:r>
            <a:r>
              <a:rPr lang="en-US" sz="1400" dirty="0" err="1">
                <a:latin typeface="Times New Roman" panose="02020603050405020304" pitchFamily="18" charset="0"/>
                <a:cs typeface="Times New Roman" panose="02020603050405020304" pitchFamily="18" charset="0"/>
              </a:rPr>
              <a:t>latt</a:t>
            </a:r>
            <a:r>
              <a:rPr lang="en-US" sz="1400" dirty="0">
                <a:latin typeface="Times New Roman" panose="02020603050405020304" pitchFamily="18" charset="0"/>
                <a:cs typeface="Times New Roman" panose="02020603050405020304" pitchFamily="18" charset="0"/>
              </a:rPr>
              <a:t> = [32.453953 32.309801 32.21966 32.21966 31.777158 31.526524 31.855866 31.505978 31.274738]</a:t>
            </a:r>
          </a:p>
          <a:p>
            <a:pPr marL="0" indent="0">
              <a:buFont typeface="Arial"/>
              <a:buNone/>
            </a:pPr>
            <a:r>
              <a:rPr lang="en-US" sz="1400" dirty="0">
                <a:latin typeface="Times New Roman" panose="02020603050405020304" pitchFamily="18" charset="0"/>
                <a:cs typeface="Times New Roman" panose="02020603050405020304" pitchFamily="18" charset="0"/>
              </a:rPr>
              <a:t>for </a:t>
            </a:r>
            <a:r>
              <a:rPr lang="en-US" sz="1400" dirty="0" err="1">
                <a:latin typeface="Times New Roman" panose="02020603050405020304" pitchFamily="18" charset="0"/>
                <a:cs typeface="Times New Roman" panose="02020603050405020304" pitchFamily="18" charset="0"/>
              </a:rPr>
              <a:t>nincangle</a:t>
            </a:r>
            <a:r>
              <a:rPr lang="en-US" sz="1400" dirty="0">
                <a:latin typeface="Times New Roman" panose="02020603050405020304" pitchFamily="18" charset="0"/>
                <a:cs typeface="Times New Roman" panose="02020603050405020304" pitchFamily="18" charset="0"/>
              </a:rPr>
              <a:t>=121:151</a:t>
            </a:r>
          </a:p>
          <a:p>
            <a:pPr marL="0" indent="0">
              <a:buFont typeface="Arial"/>
              <a:buNone/>
            </a:pP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 = -23.45*</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((nincangle+10.5)*(360/365));</a:t>
            </a:r>
          </a:p>
          <a:p>
            <a:pPr marL="0" indent="0">
              <a:buFont typeface="Arial"/>
              <a:buNone/>
            </a:pP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acos</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tand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latt</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tand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tiltoptd</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latt</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atand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tand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))/sin(</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irro</a:t>
            </a:r>
            <a:r>
              <a:rPr lang="en-US" sz="1400" dirty="0">
                <a:latin typeface="Times New Roman" panose="02020603050405020304" pitchFamily="18" charset="0"/>
                <a:cs typeface="Times New Roman" panose="02020603050405020304" pitchFamily="18" charset="0"/>
              </a:rPr>
              <a:t> = 1.367;</a:t>
            </a:r>
          </a:p>
          <a:p>
            <a:pPr marL="0" indent="0">
              <a:buFont typeface="Arial"/>
              <a:buNone/>
            </a:pPr>
            <a:r>
              <a:rPr lang="en-US" sz="1400" dirty="0" err="1">
                <a:latin typeface="Times New Roman" panose="02020603050405020304" pitchFamily="18" charset="0"/>
                <a:cs typeface="Times New Roman" panose="02020603050405020304" pitchFamily="18" charset="0"/>
              </a:rPr>
              <a:t>irrd</a:t>
            </a:r>
            <a:r>
              <a:rPr lang="en-US" sz="1400" dirty="0">
                <a:latin typeface="Times New Roman" panose="02020603050405020304" pitchFamily="18" charset="0"/>
                <a:cs typeface="Times New Roman" panose="02020603050405020304" pitchFamily="18" charset="0"/>
              </a:rPr>
              <a:t>(b)=((24/pi)*</a:t>
            </a:r>
            <a:r>
              <a:rPr lang="en-US" sz="1400" dirty="0" err="1">
                <a:latin typeface="Times New Roman" panose="02020603050405020304" pitchFamily="18" charset="0"/>
                <a:cs typeface="Times New Roman" panose="02020603050405020304" pitchFamily="18" charset="0"/>
              </a:rPr>
              <a:t>irro</a:t>
            </a:r>
            <a:r>
              <a:rPr lang="en-US" sz="1400" dirty="0">
                <a:latin typeface="Times New Roman" panose="02020603050405020304" pitchFamily="18" charset="0"/>
                <a:cs typeface="Times New Roman" panose="02020603050405020304" pitchFamily="18" charset="0"/>
              </a:rPr>
              <a:t>*(1+.034*</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((3*pi*</a:t>
            </a:r>
            <a:r>
              <a:rPr lang="en-US" sz="1400" dirty="0" err="1">
                <a:latin typeface="Times New Roman" panose="02020603050405020304" pitchFamily="18" charset="0"/>
                <a:cs typeface="Times New Roman" panose="02020603050405020304" pitchFamily="18" charset="0"/>
              </a:rPr>
              <a:t>nincangle</a:t>
            </a:r>
            <a:r>
              <a:rPr lang="en-US" sz="1400" dirty="0">
                <a:latin typeface="Times New Roman" panose="02020603050405020304" pitchFamily="18" charset="0"/>
                <a:cs typeface="Times New Roman" panose="02020603050405020304" pitchFamily="18" charset="0"/>
              </a:rPr>
              <a:t>)/365)))*((</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latt-tiltoptd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)*sin(</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sind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latt-tiltoptd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sind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optb</a:t>
            </a:r>
            <a:r>
              <a:rPr lang="en-US" sz="1400" dirty="0">
                <a:latin typeface="Times New Roman" panose="02020603050405020304" pitchFamily="18" charset="0"/>
                <a:cs typeface="Times New Roman" panose="02020603050405020304" pitchFamily="18" charset="0"/>
              </a:rPr>
              <a:t>(b)= (((24/pi)*</a:t>
            </a:r>
            <a:r>
              <a:rPr lang="en-US" sz="1400" dirty="0" err="1">
                <a:latin typeface="Times New Roman" panose="02020603050405020304" pitchFamily="18" charset="0"/>
                <a:cs typeface="Times New Roman" panose="02020603050405020304" pitchFamily="18" charset="0"/>
              </a:rPr>
              <a:t>irro</a:t>
            </a:r>
            <a:r>
              <a:rPr lang="en-US" sz="1400" dirty="0">
                <a:latin typeface="Times New Roman" panose="02020603050405020304" pitchFamily="18" charset="0"/>
                <a:cs typeface="Times New Roman" panose="02020603050405020304" pitchFamily="18" charset="0"/>
              </a:rPr>
              <a:t>*(1+.034*</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((3*pi*</a:t>
            </a:r>
            <a:r>
              <a:rPr lang="en-US" sz="1400" dirty="0" err="1">
                <a:latin typeface="Times New Roman" panose="02020603050405020304" pitchFamily="18" charset="0"/>
                <a:cs typeface="Times New Roman" panose="02020603050405020304" pitchFamily="18" charset="0"/>
              </a:rPr>
              <a:t>nincangle</a:t>
            </a:r>
            <a:r>
              <a:rPr lang="en-US" sz="1400" dirty="0">
                <a:latin typeface="Times New Roman" panose="02020603050405020304" pitchFamily="18" charset="0"/>
                <a:cs typeface="Times New Roman" panose="02020603050405020304" pitchFamily="18" charset="0"/>
              </a:rPr>
              <a:t>)/365)))*</a:t>
            </a:r>
            <a:r>
              <a:rPr lang="en-US" sz="1400" dirty="0" err="1">
                <a:latin typeface="Times New Roman" panose="02020603050405020304" pitchFamily="18" charset="0"/>
                <a:cs typeface="Times New Roman" panose="02020603050405020304" pitchFamily="18" charset="0"/>
              </a:rPr>
              <a:t>sind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endParaRPr lang="ar-SA" sz="1400" dirty="0">
              <a:latin typeface="Times New Roman" panose="02020603050405020304" pitchFamily="18" charset="0"/>
              <a:cs typeface="Times New Roman" panose="02020603050405020304" pitchFamily="18" charset="0"/>
            </a:endParaRPr>
          </a:p>
          <a:p>
            <a:pPr marL="0" indent="0">
              <a:buFont typeface="Arial"/>
              <a:buNone/>
            </a:pPr>
            <a:endParaRPr lang="en-US" sz="1400" dirty="0">
              <a:latin typeface="Times New Roman" panose="02020603050405020304" pitchFamily="18" charset="0"/>
              <a:cs typeface="Times New Roman" panose="02020603050405020304" pitchFamily="18" charset="0"/>
            </a:endParaRPr>
          </a:p>
          <a:p>
            <a:pPr marL="0" indent="0">
              <a:buFont typeface="Arial"/>
              <a:buNone/>
            </a:pPr>
            <a:r>
              <a:rPr lang="en-US" sz="1400" dirty="0" err="1">
                <a:latin typeface="Times New Roman" panose="02020603050405020304" pitchFamily="18" charset="0"/>
                <a:cs typeface="Times New Roman" panose="02020603050405020304" pitchFamily="18" charset="0"/>
              </a:rPr>
              <a:t>optc</a:t>
            </a:r>
            <a:r>
              <a:rPr lang="en-US" sz="1400" dirty="0">
                <a:latin typeface="Times New Roman" panose="02020603050405020304" pitchFamily="18" charset="0"/>
                <a:cs typeface="Times New Roman" panose="02020603050405020304" pitchFamily="18" charset="0"/>
              </a:rPr>
              <a:t>(b)=(((24/pi)*</a:t>
            </a:r>
            <a:r>
              <a:rPr lang="en-US" sz="1400" dirty="0" err="1">
                <a:latin typeface="Times New Roman" panose="02020603050405020304" pitchFamily="18" charset="0"/>
                <a:cs typeface="Times New Roman" panose="02020603050405020304" pitchFamily="18" charset="0"/>
              </a:rPr>
              <a:t>irro</a:t>
            </a:r>
            <a:r>
              <a:rPr lang="en-US" sz="1400" dirty="0">
                <a:latin typeface="Times New Roman" panose="02020603050405020304" pitchFamily="18" charset="0"/>
                <a:cs typeface="Times New Roman" panose="02020603050405020304" pitchFamily="18" charset="0"/>
              </a:rPr>
              <a:t>*(1+.034*</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((3*pi*</a:t>
            </a:r>
            <a:r>
              <a:rPr lang="en-US" sz="1400" dirty="0" err="1">
                <a:latin typeface="Times New Roman" panose="02020603050405020304" pitchFamily="18" charset="0"/>
                <a:cs typeface="Times New Roman" panose="02020603050405020304" pitchFamily="18" charset="0"/>
              </a:rPr>
              <a:t>nincangle</a:t>
            </a:r>
            <a:r>
              <a:rPr lang="en-US" sz="1400" dirty="0">
                <a:latin typeface="Times New Roman" panose="02020603050405020304" pitchFamily="18" charset="0"/>
                <a:cs typeface="Times New Roman" panose="02020603050405020304" pitchFamily="18" charset="0"/>
              </a:rPr>
              <a:t>)/365)))*</a:t>
            </a:r>
            <a:r>
              <a:rPr lang="en-US" sz="1400" dirty="0" err="1">
                <a:latin typeface="Times New Roman" panose="02020603050405020304" pitchFamily="18" charset="0"/>
                <a:cs typeface="Times New Roman" panose="02020603050405020304" pitchFamily="18" charset="0"/>
              </a:rPr>
              <a:t>cosd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incangle</a:t>
            </a:r>
            <a:r>
              <a:rPr lang="en-US" sz="1400" dirty="0">
                <a:latin typeface="Times New Roman" panose="02020603050405020304" pitchFamily="18" charset="0"/>
                <a:cs typeface="Times New Roman" panose="02020603050405020304" pitchFamily="18" charset="0"/>
              </a:rPr>
              <a:t>)*sin(</a:t>
            </a:r>
            <a:r>
              <a:rPr lang="en-US" sz="1400" dirty="0" err="1">
                <a:latin typeface="Times New Roman" panose="02020603050405020304" pitchFamily="18" charset="0"/>
                <a:cs typeface="Times New Roman" panose="02020603050405020304" pitchFamily="18" charset="0"/>
              </a:rPr>
              <a:t>hss</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sumirrd</a:t>
            </a:r>
            <a:r>
              <a:rPr lang="en-US" sz="1400" dirty="0">
                <a:latin typeface="Times New Roman" panose="02020603050405020304" pitchFamily="18" charset="0"/>
                <a:cs typeface="Times New Roman" panose="02020603050405020304" pitchFamily="18" charset="0"/>
              </a:rPr>
              <a:t> = sum(</a:t>
            </a:r>
            <a:r>
              <a:rPr lang="en-US" sz="1400" dirty="0" err="1">
                <a:latin typeface="Times New Roman" panose="02020603050405020304" pitchFamily="18" charset="0"/>
                <a:cs typeface="Times New Roman" panose="02020603050405020304" pitchFamily="18" charset="0"/>
              </a:rPr>
              <a:t>irrd</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suma</a:t>
            </a:r>
            <a:r>
              <a:rPr lang="en-US" sz="1400" dirty="0">
                <a:latin typeface="Times New Roman" panose="02020603050405020304" pitchFamily="18" charset="0"/>
                <a:cs typeface="Times New Roman" panose="02020603050405020304" pitchFamily="18" charset="0"/>
              </a:rPr>
              <a:t> = sum(</a:t>
            </a:r>
            <a:r>
              <a:rPr lang="en-US" sz="1400" dirty="0" err="1">
                <a:latin typeface="Times New Roman" panose="02020603050405020304" pitchFamily="18" charset="0"/>
                <a:cs typeface="Times New Roman" panose="02020603050405020304" pitchFamily="18" charset="0"/>
              </a:rPr>
              <a:t>optb</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err="1">
                <a:latin typeface="Times New Roman" panose="02020603050405020304" pitchFamily="18" charset="0"/>
                <a:cs typeface="Times New Roman" panose="02020603050405020304" pitchFamily="18" charset="0"/>
              </a:rPr>
              <a:t>sumb</a:t>
            </a:r>
            <a:r>
              <a:rPr lang="en-US" sz="1400" dirty="0">
                <a:latin typeface="Times New Roman" panose="02020603050405020304" pitchFamily="18" charset="0"/>
                <a:cs typeface="Times New Roman" panose="02020603050405020304" pitchFamily="18" charset="0"/>
              </a:rPr>
              <a:t> = sum(</a:t>
            </a:r>
            <a:r>
              <a:rPr lang="en-US" sz="1400" dirty="0" err="1">
                <a:latin typeface="Times New Roman" panose="02020603050405020304" pitchFamily="18" charset="0"/>
                <a:cs typeface="Times New Roman" panose="02020603050405020304" pitchFamily="18" charset="0"/>
              </a:rPr>
              <a:t>optc</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a:latin typeface="Times New Roman" panose="02020603050405020304" pitchFamily="18" charset="0"/>
                <a:cs typeface="Times New Roman" panose="02020603050405020304" pitchFamily="18" charset="0"/>
              </a:rPr>
              <a:t> b=b+1;   </a:t>
            </a:r>
          </a:p>
          <a:p>
            <a:pPr marL="0" indent="0">
              <a:buFont typeface="Arial"/>
              <a:buNone/>
            </a:pPr>
            <a:r>
              <a:rPr lang="en-US" sz="1400" dirty="0">
                <a:latin typeface="Times New Roman" panose="02020603050405020304" pitchFamily="18" charset="0"/>
                <a:cs typeface="Times New Roman" panose="02020603050405020304" pitchFamily="18" charset="0"/>
              </a:rPr>
              <a:t>end </a:t>
            </a:r>
          </a:p>
          <a:p>
            <a:pPr marL="0" indent="0">
              <a:buFont typeface="Arial"/>
              <a:buNone/>
            </a:pPr>
            <a:r>
              <a:rPr lang="en-US" sz="1400" dirty="0">
                <a:latin typeface="Times New Roman" panose="02020603050405020304" pitchFamily="18" charset="0"/>
                <a:cs typeface="Times New Roman" panose="02020603050405020304" pitchFamily="18" charset="0"/>
              </a:rPr>
              <a:t>b=1;</a:t>
            </a:r>
          </a:p>
          <a:p>
            <a:pPr marL="0" indent="0">
              <a:buFont typeface="Arial"/>
              <a:buNone/>
            </a:pPr>
            <a:r>
              <a:rPr lang="en-US" sz="1400" dirty="0" err="1">
                <a:latin typeface="Times New Roman" panose="02020603050405020304" pitchFamily="18" charset="0"/>
                <a:cs typeface="Times New Roman" panose="02020603050405020304" pitchFamily="18" charset="0"/>
              </a:rPr>
              <a:t>idmonthlyForjan</a:t>
            </a:r>
            <a:r>
              <a:rPr lang="en-US" sz="1400" dirty="0">
                <a:latin typeface="Times New Roman" panose="02020603050405020304" pitchFamily="18" charset="0"/>
                <a:cs typeface="Times New Roman" panose="02020603050405020304" pitchFamily="18" charset="0"/>
              </a:rPr>
              <a:t>(a) = </a:t>
            </a:r>
            <a:r>
              <a:rPr lang="en-US" sz="1400" dirty="0" err="1">
                <a:latin typeface="Times New Roman" panose="02020603050405020304" pitchFamily="18" charset="0"/>
                <a:cs typeface="Times New Roman" panose="02020603050405020304" pitchFamily="18" charset="0"/>
              </a:rPr>
              <a:t>sumirrd</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a:latin typeface="Times New Roman" panose="02020603050405020304" pitchFamily="18" charset="0"/>
                <a:cs typeface="Times New Roman" panose="02020603050405020304" pitchFamily="18" charset="0"/>
              </a:rPr>
              <a:t>z(a)=</a:t>
            </a:r>
            <a:r>
              <a:rPr lang="en-US" sz="1400" dirty="0" err="1">
                <a:latin typeface="Times New Roman" panose="02020603050405020304" pitchFamily="18" charset="0"/>
                <a:cs typeface="Times New Roman" panose="02020603050405020304" pitchFamily="18" charset="0"/>
              </a:rPr>
              <a:t>latt-atand</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suma</a:t>
            </a:r>
            <a:r>
              <a:rPr lang="en-US"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sumb</a:t>
            </a:r>
            <a:r>
              <a:rPr lang="en-US" sz="1400" dirty="0">
                <a:latin typeface="Times New Roman" panose="02020603050405020304" pitchFamily="18" charset="0"/>
                <a:cs typeface="Times New Roman" panose="02020603050405020304" pitchFamily="18" charset="0"/>
              </a:rPr>
              <a:t>);</a:t>
            </a:r>
          </a:p>
          <a:p>
            <a:pPr marL="0" indent="0">
              <a:buFont typeface="Arial"/>
              <a:buNone/>
            </a:pPr>
            <a:r>
              <a:rPr lang="en-US" sz="1400" dirty="0">
                <a:latin typeface="Times New Roman" panose="02020603050405020304" pitchFamily="18" charset="0"/>
                <a:cs typeface="Times New Roman" panose="02020603050405020304" pitchFamily="18" charset="0"/>
              </a:rPr>
              <a:t>a=a+1;</a:t>
            </a:r>
          </a:p>
          <a:p>
            <a:pPr marL="0" indent="0">
              <a:buFont typeface="Arial"/>
              <a:buNone/>
            </a:pPr>
            <a:r>
              <a:rPr lang="en-US" sz="1400" dirty="0">
                <a:latin typeface="Times New Roman" panose="02020603050405020304" pitchFamily="18" charset="0"/>
                <a:cs typeface="Times New Roman" panose="02020603050405020304" pitchFamily="18" charset="0"/>
              </a:rPr>
              <a:t>end</a:t>
            </a:r>
          </a:p>
        </p:txBody>
      </p:sp>
    </p:spTree>
    <p:extLst>
      <p:ext uri="{BB962C8B-B14F-4D97-AF65-F5344CB8AC3E}">
        <p14:creationId xmlns:p14="http://schemas.microsoft.com/office/powerpoint/2010/main" val="418636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700A8-4707-4BF2-A0CC-36E410E261F0}"/>
              </a:ext>
            </a:extLst>
          </p:cNvPr>
          <p:cNvSpPr>
            <a:spLocks noGrp="1"/>
          </p:cNvSpPr>
          <p:nvPr>
            <p:ph type="title"/>
          </p:nvPr>
        </p:nvSpPr>
        <p:spPr>
          <a:xfrm>
            <a:off x="1484311" y="685800"/>
            <a:ext cx="10018713" cy="919065"/>
          </a:xfrm>
        </p:spPr>
        <p:txBody>
          <a:bodyPr>
            <a:normAutofit/>
          </a:bodyPr>
          <a:lstStyle/>
          <a:p>
            <a:pPr algn="l"/>
            <a:r>
              <a:rPr lang="en-US"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Practical Model</a:t>
            </a:r>
            <a:endParaRPr lang="en-US" dirty="0"/>
          </a:p>
        </p:txBody>
      </p:sp>
      <p:sp>
        <p:nvSpPr>
          <p:cNvPr id="3" name="Content Placeholder 2">
            <a:extLst>
              <a:ext uri="{FF2B5EF4-FFF2-40B4-BE49-F238E27FC236}">
                <a16:creationId xmlns:a16="http://schemas.microsoft.com/office/drawing/2014/main" id="{E4ED97E9-0413-4C50-A9D2-00FCC44BF6BC}"/>
              </a:ext>
            </a:extLst>
          </p:cNvPr>
          <p:cNvSpPr>
            <a:spLocks noGrp="1"/>
          </p:cNvSpPr>
          <p:nvPr>
            <p:ph idx="1"/>
          </p:nvPr>
        </p:nvSpPr>
        <p:spPr>
          <a:xfrm>
            <a:off x="1484310" y="2052735"/>
            <a:ext cx="10018713" cy="3738465"/>
          </a:xfrm>
        </p:spPr>
        <p:txBody>
          <a:bodyPr anchor="t"/>
          <a:lstStyle/>
          <a:p>
            <a:pPr marL="0" indent="0">
              <a:buNone/>
            </a:pPr>
            <a:r>
              <a:rPr lang="en-US" dirty="0">
                <a:latin typeface="Times New Roman" panose="02020603050405020304" pitchFamily="18" charset="0"/>
                <a:cs typeface="Times New Roman" panose="02020603050405020304" pitchFamily="18" charset="0"/>
              </a:rPr>
              <a:t>We have built a prototype that uses a solar panel and is able to work in full tracking mode in order measure the output power.</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Using that, it is able to calculate the optimum tilt angle for a certain period.</a:t>
            </a:r>
          </a:p>
        </p:txBody>
      </p:sp>
    </p:spTree>
    <p:extLst>
      <p:ext uri="{BB962C8B-B14F-4D97-AF65-F5344CB8AC3E}">
        <p14:creationId xmlns:p14="http://schemas.microsoft.com/office/powerpoint/2010/main" val="2881939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9E3C29-F9DD-4391-B4E3-4516FE36B282}"/>
              </a:ext>
            </a:extLst>
          </p:cNvPr>
          <p:cNvSpPr>
            <a:spLocks noGrp="1"/>
          </p:cNvSpPr>
          <p:nvPr>
            <p:ph idx="1"/>
          </p:nvPr>
        </p:nvSpPr>
        <p:spPr>
          <a:xfrm>
            <a:off x="1484310" y="839755"/>
            <a:ext cx="10018713" cy="4951445"/>
          </a:xfrm>
        </p:spPr>
        <p:txBody>
          <a:bodyPr anchor="t"/>
          <a:lstStyle/>
          <a:p>
            <a:pPr marL="0" indent="0">
              <a:buNone/>
            </a:pPr>
            <a:r>
              <a:rPr lang="en-US" dirty="0">
                <a:latin typeface="Times New Roman" panose="02020603050405020304" pitchFamily="18" charset="0"/>
                <a:cs typeface="Times New Roman" panose="02020603050405020304" pitchFamily="18" charset="0"/>
              </a:rPr>
              <a:t>The tracking system uses a 4 LDRs by 4 way principle, which uses the output of the LDRs and compares them to each other to control the servo motors that rotate the prototype in the lights direction, the figure shows a simplest diagram of the tracking system</a:t>
            </a:r>
          </a:p>
        </p:txBody>
      </p:sp>
      <p:pic>
        <p:nvPicPr>
          <p:cNvPr id="4" name="صورة 3" descr="traaaaack.jpg">
            <a:extLst>
              <a:ext uri="{FF2B5EF4-FFF2-40B4-BE49-F238E27FC236}">
                <a16:creationId xmlns:a16="http://schemas.microsoft.com/office/drawing/2014/main" id="{AECE4F30-B4A5-4093-9A57-71C4E742E163}"/>
              </a:ext>
            </a:extLst>
          </p:cNvPr>
          <p:cNvPicPr>
            <a:picLocks noChangeAspect="1"/>
          </p:cNvPicPr>
          <p:nvPr/>
        </p:nvPicPr>
        <p:blipFill>
          <a:blip r:embed="rId2" cstate="print"/>
          <a:stretch>
            <a:fillRect/>
          </a:stretch>
        </p:blipFill>
        <p:spPr>
          <a:xfrm>
            <a:off x="3231061" y="2764228"/>
            <a:ext cx="6525210" cy="3026972"/>
          </a:xfrm>
          <a:prstGeom prst="rect">
            <a:avLst/>
          </a:prstGeom>
        </p:spPr>
      </p:pic>
    </p:spTree>
    <p:extLst>
      <p:ext uri="{BB962C8B-B14F-4D97-AF65-F5344CB8AC3E}">
        <p14:creationId xmlns:p14="http://schemas.microsoft.com/office/powerpoint/2010/main" val="23625220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0366-845C-4049-BB63-04389E6ABD75}"/>
              </a:ext>
            </a:extLst>
          </p:cNvPr>
          <p:cNvSpPr>
            <a:spLocks noGrp="1"/>
          </p:cNvSpPr>
          <p:nvPr>
            <p:ph type="title"/>
          </p:nvPr>
        </p:nvSpPr>
        <p:spPr>
          <a:xfrm>
            <a:off x="1484310" y="433873"/>
            <a:ext cx="10018713" cy="1752599"/>
          </a:xfrm>
        </p:spPr>
        <p:txBody>
          <a:bodyPr/>
          <a:lstStyle/>
          <a:p>
            <a:pPr algn="l"/>
            <a:r>
              <a:rPr lang="en-US" b="1" dirty="0">
                <a:latin typeface="Times New Roman" panose="02020603050405020304" pitchFamily="18" charset="0"/>
                <a:cs typeface="Times New Roman" panose="02020603050405020304" pitchFamily="18" charset="0"/>
              </a:rPr>
              <a:t>Results:</a:t>
            </a:r>
          </a:p>
        </p:txBody>
      </p:sp>
      <p:sp>
        <p:nvSpPr>
          <p:cNvPr id="3" name="Content Placeholder 2">
            <a:extLst>
              <a:ext uri="{FF2B5EF4-FFF2-40B4-BE49-F238E27FC236}">
                <a16:creationId xmlns:a16="http://schemas.microsoft.com/office/drawing/2014/main" id="{226F8386-89CF-44E2-89FD-0D83A1AED2A7}"/>
              </a:ext>
            </a:extLst>
          </p:cNvPr>
          <p:cNvSpPr>
            <a:spLocks noGrp="1"/>
          </p:cNvSpPr>
          <p:nvPr>
            <p:ph idx="1"/>
          </p:nvPr>
        </p:nvSpPr>
        <p:spPr>
          <a:xfrm>
            <a:off x="1484310" y="2090057"/>
            <a:ext cx="10018713" cy="1922106"/>
          </a:xfrm>
        </p:spPr>
        <p:txBody>
          <a:bodyPr/>
          <a:lstStyle/>
          <a:p>
            <a:r>
              <a:rPr lang="en-US" dirty="0">
                <a:latin typeface="Times New Roman" panose="02020603050405020304" pitchFamily="18" charset="0"/>
                <a:cs typeface="Times New Roman" panose="02020603050405020304" pitchFamily="18" charset="0"/>
              </a:rPr>
              <a:t>Through our work we have found out that the tilt angle is almost the same in all of Palestinian.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graphicFrame>
        <p:nvGraphicFramePr>
          <p:cNvPr id="4" name="Chart 3">
            <a:extLst>
              <a:ext uri="{FF2B5EF4-FFF2-40B4-BE49-F238E27FC236}">
                <a16:creationId xmlns:a16="http://schemas.microsoft.com/office/drawing/2014/main" id="{453770B6-AE5C-47B2-B996-E6C5F3D2DF67}"/>
              </a:ext>
            </a:extLst>
          </p:cNvPr>
          <p:cNvGraphicFramePr/>
          <p:nvPr>
            <p:extLst>
              <p:ext uri="{D42A27DB-BD31-4B8C-83A1-F6EECF244321}">
                <p14:modId xmlns:p14="http://schemas.microsoft.com/office/powerpoint/2010/main" val="739276493"/>
              </p:ext>
            </p:extLst>
          </p:nvPr>
        </p:nvGraphicFramePr>
        <p:xfrm>
          <a:off x="4618653" y="2574277"/>
          <a:ext cx="7164288" cy="38498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948055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4E26A6-D1A4-42C3-AE1E-82AFA849CFC5}"/>
              </a:ext>
            </a:extLst>
          </p:cNvPr>
          <p:cNvSpPr>
            <a:spLocks noGrp="1"/>
          </p:cNvSpPr>
          <p:nvPr>
            <p:ph idx="1"/>
          </p:nvPr>
        </p:nvSpPr>
        <p:spPr>
          <a:xfrm>
            <a:off x="1484310" y="1156995"/>
            <a:ext cx="10018713" cy="4634205"/>
          </a:xfrm>
        </p:spPr>
        <p:txBody>
          <a:bodyPr anchor="t"/>
          <a:lstStyle/>
          <a:p>
            <a:r>
              <a:rPr lang="en-US" dirty="0">
                <a:latin typeface="Times New Roman" panose="02020603050405020304" pitchFamily="18" charset="0"/>
                <a:cs typeface="Times New Roman" panose="02020603050405020304" pitchFamily="18" charset="0"/>
              </a:rPr>
              <a:t>The yearly optimum tilt angle and the solar irradiance in Palestine is shown in the table:</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and as shown there’s only a trivial difference between the cities</a:t>
            </a:r>
          </a:p>
        </p:txBody>
      </p:sp>
      <p:pic>
        <p:nvPicPr>
          <p:cNvPr id="4" name="Picture 3">
            <a:extLst>
              <a:ext uri="{FF2B5EF4-FFF2-40B4-BE49-F238E27FC236}">
                <a16:creationId xmlns:a16="http://schemas.microsoft.com/office/drawing/2014/main" id="{7AC49023-1FFC-45F8-98C2-DF62FCC6613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130826" y="2383977"/>
            <a:ext cx="8785990" cy="863075"/>
          </a:xfrm>
          <a:prstGeom prst="rect">
            <a:avLst/>
          </a:prstGeom>
          <a:noFill/>
          <a:ln>
            <a:noFill/>
          </a:ln>
        </p:spPr>
      </p:pic>
    </p:spTree>
    <p:extLst>
      <p:ext uri="{BB962C8B-B14F-4D97-AF65-F5344CB8AC3E}">
        <p14:creationId xmlns:p14="http://schemas.microsoft.com/office/powerpoint/2010/main" val="5479040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4E26A6-D1A4-42C3-AE1E-82AFA849CFC5}"/>
              </a:ext>
            </a:extLst>
          </p:cNvPr>
          <p:cNvSpPr>
            <a:spLocks noGrp="1"/>
          </p:cNvSpPr>
          <p:nvPr>
            <p:ph idx="1"/>
          </p:nvPr>
        </p:nvSpPr>
        <p:spPr>
          <a:xfrm>
            <a:off x="1484310" y="755781"/>
            <a:ext cx="10018713" cy="5035420"/>
          </a:xfrm>
        </p:spPr>
        <p:txBody>
          <a:bodyPr anchor="t"/>
          <a:lstStyle/>
          <a:p>
            <a:r>
              <a:rPr lang="en-US" dirty="0">
                <a:latin typeface="Times New Roman" panose="02020603050405020304" pitchFamily="18" charset="0"/>
                <a:cs typeface="Times New Roman" panose="02020603050405020304" pitchFamily="18" charset="0"/>
              </a:rPr>
              <a:t>although Changing the tilt monthly would increase the efficiency up to 12%, it is not practical, for changing it seasonally is so much easier, cheaper and would increase the efficiency almost as much.</a:t>
            </a:r>
          </a:p>
          <a:p>
            <a:r>
              <a:rPr lang="en-US" dirty="0">
                <a:latin typeface="Times New Roman" panose="02020603050405020304" pitchFamily="18" charset="0"/>
                <a:cs typeface="Times New Roman" panose="02020603050405020304" pitchFamily="18" charset="0"/>
              </a:rPr>
              <a:t>It is advised to mount the solar water heaters “SWH” at a winter tilt angle to gain the most of the suns ray for it is greatly more important in winter.</a:t>
            </a:r>
          </a:p>
          <a:p>
            <a:r>
              <a:rPr lang="en-US" dirty="0">
                <a:latin typeface="Times New Roman" panose="02020603050405020304" pitchFamily="18" charset="0"/>
                <a:cs typeface="Times New Roman" panose="02020603050405020304" pitchFamily="18" charset="0"/>
              </a:rPr>
              <a:t>The seasonally optimum tilt angles for Palestine as obtained:</a:t>
            </a:r>
          </a:p>
          <a:p>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A02165E5-E7B6-4C23-BCCE-620CA97E32C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98686" y="3903961"/>
            <a:ext cx="8989959" cy="1470473"/>
          </a:xfrm>
          <a:prstGeom prst="rect">
            <a:avLst/>
          </a:prstGeom>
          <a:noFill/>
          <a:ln>
            <a:noFill/>
          </a:ln>
        </p:spPr>
      </p:pic>
    </p:spTree>
    <p:extLst>
      <p:ext uri="{BB962C8B-B14F-4D97-AF65-F5344CB8AC3E}">
        <p14:creationId xmlns:p14="http://schemas.microsoft.com/office/powerpoint/2010/main" val="17266456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67FE9-738B-42A8-9DDC-3B4D6BF998DA}"/>
              </a:ext>
            </a:extLst>
          </p:cNvPr>
          <p:cNvSpPr>
            <a:spLocks noGrp="1"/>
          </p:cNvSpPr>
          <p:nvPr>
            <p:ph type="title"/>
          </p:nvPr>
        </p:nvSpPr>
        <p:spPr>
          <a:xfrm>
            <a:off x="1484311" y="685800"/>
            <a:ext cx="10018714" cy="1752599"/>
          </a:xfrm>
        </p:spPr>
        <p:txBody>
          <a:bodyPr/>
          <a:lstStyle/>
          <a:p>
            <a:pPr algn="l"/>
            <a:r>
              <a:rPr lang="en-US" b="1" dirty="0">
                <a:latin typeface="Times New Roman" panose="02020603050405020304" pitchFamily="18" charset="0"/>
                <a:cs typeface="Times New Roman" panose="02020603050405020304" pitchFamily="18" charset="0"/>
              </a:rPr>
              <a:t>Recommendations</a:t>
            </a:r>
          </a:p>
        </p:txBody>
      </p:sp>
      <p:sp>
        <p:nvSpPr>
          <p:cNvPr id="3" name="Content Placeholder 2">
            <a:extLst>
              <a:ext uri="{FF2B5EF4-FFF2-40B4-BE49-F238E27FC236}">
                <a16:creationId xmlns:a16="http://schemas.microsoft.com/office/drawing/2014/main" id="{23C2A1D4-3C4F-4DC0-8520-3B454F0AC20F}"/>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The optimum tilt angle is nearly the same in all of Palestine yet it is advised to use the appropriate tilt for each city for a 1° error could have a loss of approximately 0.3%  in efficiency which may look small, but for big solar projects it may differ widely and it can be easily avoided.</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81947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DF5C0-7412-44EA-8994-F3E6264279E6}"/>
              </a:ext>
            </a:extLst>
          </p:cNvPr>
          <p:cNvSpPr>
            <a:spLocks noGrp="1"/>
          </p:cNvSpPr>
          <p:nvPr>
            <p:ph type="title"/>
          </p:nvPr>
        </p:nvSpPr>
        <p:spPr/>
        <p:txBody>
          <a:bodyPr/>
          <a:lstStyle/>
          <a:p>
            <a:pPr algn="l"/>
            <a:r>
              <a:rPr lang="en-US" b="1" dirty="0">
                <a:latin typeface="Times New Roman" panose="02020603050405020304" pitchFamily="18" charset="0"/>
                <a:cs typeface="Times New Roman" panose="02020603050405020304" pitchFamily="18" charset="0"/>
              </a:rPr>
              <a:t>Table of Contents</a:t>
            </a:r>
          </a:p>
        </p:txBody>
      </p:sp>
      <p:sp>
        <p:nvSpPr>
          <p:cNvPr id="3" name="Content Placeholder 2">
            <a:extLst>
              <a:ext uri="{FF2B5EF4-FFF2-40B4-BE49-F238E27FC236}">
                <a16:creationId xmlns:a16="http://schemas.microsoft.com/office/drawing/2014/main" id="{58360184-C14E-41AF-9005-E7E076E4BF3D}"/>
              </a:ext>
            </a:extLst>
          </p:cNvPr>
          <p:cNvSpPr>
            <a:spLocks noGrp="1"/>
          </p:cNvSpPr>
          <p:nvPr>
            <p:ph idx="1"/>
          </p:nvPr>
        </p:nvSpPr>
        <p:spPr/>
        <p:txBody>
          <a:bodyPr/>
          <a:lstStyle/>
          <a:p>
            <a:pPr>
              <a:buFont typeface="+mj-lt"/>
              <a:buAutoNum type="arabicPeriod"/>
            </a:pPr>
            <a:r>
              <a:rPr lang="en-US" dirty="0">
                <a:latin typeface="Times New Roman" panose="02020603050405020304" pitchFamily="18" charset="0"/>
                <a:cs typeface="Times New Roman" panose="02020603050405020304" pitchFamily="18" charset="0"/>
              </a:rPr>
              <a:t>Objectives</a:t>
            </a:r>
            <a:endParaRPr lang="ar-SA" dirty="0">
              <a:latin typeface="Times New Roman" panose="02020603050405020304" pitchFamily="18" charset="0"/>
              <a:cs typeface="Times New Roman" panose="02020603050405020304" pitchFamily="18" charset="0"/>
            </a:endParaRPr>
          </a:p>
          <a:p>
            <a:pPr>
              <a:buFont typeface="+mj-lt"/>
              <a:buAutoNum type="arabicPeriod"/>
            </a:pPr>
            <a:r>
              <a:rPr lang="en-US" dirty="0">
                <a:latin typeface="Times New Roman" panose="02020603050405020304" pitchFamily="18" charset="0"/>
                <a:cs typeface="Times New Roman" panose="02020603050405020304" pitchFamily="18" charset="0"/>
              </a:rPr>
              <a:t>Introduction</a:t>
            </a:r>
          </a:p>
          <a:p>
            <a:pPr>
              <a:buFont typeface="+mj-lt"/>
              <a:buAutoNum type="arabicPeriod"/>
            </a:pPr>
            <a:r>
              <a:rPr lang="en-US" dirty="0">
                <a:latin typeface="Times New Roman" panose="02020603050405020304" pitchFamily="18" charset="0"/>
                <a:cs typeface="Times New Roman" panose="02020603050405020304" pitchFamily="18" charset="0"/>
              </a:rPr>
              <a:t>Previous work</a:t>
            </a:r>
          </a:p>
          <a:p>
            <a:pPr>
              <a:buFont typeface="+mj-lt"/>
              <a:buAutoNum type="arabicPeriod"/>
            </a:pPr>
            <a:r>
              <a:rPr lang="en-US" dirty="0">
                <a:latin typeface="Times New Roman" panose="02020603050405020304" pitchFamily="18" charset="0"/>
                <a:cs typeface="Times New Roman" panose="02020603050405020304" pitchFamily="18" charset="0"/>
              </a:rPr>
              <a:t>Models</a:t>
            </a:r>
          </a:p>
          <a:p>
            <a:pPr>
              <a:buFont typeface="+mj-lt"/>
              <a:buAutoNum type="arabicPeriod"/>
            </a:pPr>
            <a:r>
              <a:rPr lang="en-US" dirty="0">
                <a:latin typeface="Times New Roman" panose="02020603050405020304" pitchFamily="18" charset="0"/>
                <a:cs typeface="Times New Roman" panose="02020603050405020304" pitchFamily="18" charset="0"/>
              </a:rPr>
              <a:t>Results</a:t>
            </a:r>
          </a:p>
          <a:p>
            <a:pPr>
              <a:buFont typeface="+mj-lt"/>
              <a:buAutoNum type="arabicPeriod"/>
            </a:pPr>
            <a:r>
              <a:rPr lang="en-US" dirty="0">
                <a:latin typeface="Times New Roman" panose="02020603050405020304" pitchFamily="18" charset="0"/>
                <a:cs typeface="Times New Roman" panose="02020603050405020304" pitchFamily="18" charset="0"/>
              </a:rPr>
              <a:t>Recommendations</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44900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9258C3-B28E-4867-92C3-B4BE9B5256E6}"/>
              </a:ext>
            </a:extLst>
          </p:cNvPr>
          <p:cNvSpPr>
            <a:spLocks noGrp="1"/>
          </p:cNvSpPr>
          <p:nvPr>
            <p:ph idx="1"/>
          </p:nvPr>
        </p:nvSpPr>
        <p:spPr>
          <a:xfrm>
            <a:off x="1484310" y="783771"/>
            <a:ext cx="10018713" cy="5007429"/>
          </a:xfrm>
        </p:spPr>
        <p:txBody>
          <a:bodyPr anchor="t"/>
          <a:lstStyle/>
          <a:p>
            <a:r>
              <a:rPr lang="en-US" dirty="0">
                <a:latin typeface="Times New Roman" panose="02020603050405020304" pitchFamily="18" charset="0"/>
                <a:cs typeface="Times New Roman" panose="02020603050405020304" pitchFamily="18" charset="0"/>
              </a:rPr>
              <a:t>Our work has shown that changing tilt angle seasonally may increase the efficiency for up to 10% and that can be done cheaply and manually. The following pictures show some examples of manually-adjustable solar panel mounts:</a:t>
            </a:r>
            <a:endParaRPr lang="ar-SA"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7D66E82-CCA5-4BD5-9861-7147DEE8F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4238" y="2645229"/>
            <a:ext cx="3429000" cy="3429000"/>
          </a:xfrm>
          <a:prstGeom prst="rect">
            <a:avLst/>
          </a:prstGeom>
        </p:spPr>
      </p:pic>
      <p:pic>
        <p:nvPicPr>
          <p:cNvPr id="7" name="Picture 6">
            <a:extLst>
              <a:ext uri="{FF2B5EF4-FFF2-40B4-BE49-F238E27FC236}">
                <a16:creationId xmlns:a16="http://schemas.microsoft.com/office/drawing/2014/main" id="{276F8EE1-2282-402D-AD55-40E940AC6F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5056" y="2352894"/>
            <a:ext cx="2356563" cy="3721335"/>
          </a:xfrm>
          <a:prstGeom prst="rect">
            <a:avLst/>
          </a:prstGeom>
        </p:spPr>
      </p:pic>
      <p:pic>
        <p:nvPicPr>
          <p:cNvPr id="9" name="Picture 8">
            <a:extLst>
              <a:ext uri="{FF2B5EF4-FFF2-40B4-BE49-F238E27FC236}">
                <a16:creationId xmlns:a16="http://schemas.microsoft.com/office/drawing/2014/main" id="{76448D9A-0C73-4BCA-AF2B-9A5D43BEBC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8661" y="3800864"/>
            <a:ext cx="2703759" cy="2273365"/>
          </a:xfrm>
          <a:prstGeom prst="rect">
            <a:avLst/>
          </a:prstGeom>
        </p:spPr>
      </p:pic>
    </p:spTree>
    <p:extLst>
      <p:ext uri="{BB962C8B-B14F-4D97-AF65-F5344CB8AC3E}">
        <p14:creationId xmlns:p14="http://schemas.microsoft.com/office/powerpoint/2010/main" val="2783694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9258C3-B28E-4867-92C3-B4BE9B5256E6}"/>
              </a:ext>
            </a:extLst>
          </p:cNvPr>
          <p:cNvSpPr>
            <a:spLocks noGrp="1"/>
          </p:cNvSpPr>
          <p:nvPr>
            <p:ph idx="1"/>
          </p:nvPr>
        </p:nvSpPr>
        <p:spPr>
          <a:xfrm>
            <a:off x="1484310" y="1380931"/>
            <a:ext cx="10018713" cy="4410269"/>
          </a:xfrm>
        </p:spPr>
        <p:txBody>
          <a:bodyPr anchor="t"/>
          <a:lstStyle/>
          <a:p>
            <a:r>
              <a:rPr lang="en-US" dirty="0">
                <a:latin typeface="Times New Roman" panose="02020603050405020304" pitchFamily="18" charset="0"/>
                <a:cs typeface="Times New Roman" panose="02020603050405020304" pitchFamily="18" charset="0"/>
              </a:rPr>
              <a:t>Increasing the efficiency will surely increase the profit especially in big solar projects, for example a 5MW fixed-mount solar farm will produce approximately an annual profit of 1.8M$ but using seasonally adjustable mount that number could easily go up to 2M$ which is a huge increase in profit and that can be used to develop the infrastructure or reduce the cost of electricity from 0.612 </a:t>
            </a:r>
            <a:r>
              <a:rPr lang="en-US" dirty="0"/>
              <a:t>₪</a:t>
            </a:r>
            <a:r>
              <a:rPr lang="en-US" dirty="0">
                <a:latin typeface="Times New Roman" panose="02020603050405020304" pitchFamily="18" charset="0"/>
                <a:cs typeface="Times New Roman" panose="02020603050405020304" pitchFamily="18" charset="0"/>
              </a:rPr>
              <a:t>/kWh down to 0.56 </a:t>
            </a:r>
            <a:r>
              <a:rPr lang="en-US" dirty="0"/>
              <a:t>₪</a:t>
            </a:r>
            <a:r>
              <a:rPr lang="en-US" dirty="0">
                <a:latin typeface="Times New Roman" panose="02020603050405020304" pitchFamily="18" charset="0"/>
                <a:cs typeface="Times New Roman" panose="02020603050405020304" pitchFamily="18" charset="0"/>
              </a:rPr>
              <a:t>/kWh.</a:t>
            </a:r>
            <a:endParaRPr lang="ar-SA"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6FC0EEC1-40EF-455D-9C14-A9C390A425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9812" y="3739953"/>
            <a:ext cx="3593211" cy="2407200"/>
          </a:xfrm>
          <a:prstGeom prst="rect">
            <a:avLst/>
          </a:prstGeom>
        </p:spPr>
      </p:pic>
      <p:sp>
        <p:nvSpPr>
          <p:cNvPr id="12" name="Rectangle 11">
            <a:extLst>
              <a:ext uri="{FF2B5EF4-FFF2-40B4-BE49-F238E27FC236}">
                <a16:creationId xmlns:a16="http://schemas.microsoft.com/office/drawing/2014/main" id="{9C555170-A2C7-4319-B7F3-89927F05F0EB}"/>
              </a:ext>
            </a:extLst>
          </p:cNvPr>
          <p:cNvSpPr/>
          <p:nvPr/>
        </p:nvSpPr>
        <p:spPr>
          <a:xfrm>
            <a:off x="8551204" y="6147153"/>
            <a:ext cx="2310425" cy="307777"/>
          </a:xfrm>
          <a:prstGeom prst="rect">
            <a:avLst/>
          </a:prstGeom>
          <a:noFill/>
        </p:spPr>
        <p:txBody>
          <a:bodyPr wrap="square" lIns="91440" tIns="45720" rIns="91440" bIns="45720">
            <a:spAutoFit/>
          </a:bodyPr>
          <a:lstStyle/>
          <a:p>
            <a:pPr algn="ctr"/>
            <a:r>
              <a:rPr lang="en-US" sz="1400" b="0" cap="none" spc="0" dirty="0">
                <a:ln w="0"/>
                <a:solidFill>
                  <a:schemeClr val="tx1"/>
                </a:solidFill>
                <a:effectLst>
                  <a:outerShdw blurRad="38100" dist="19050" dir="2700000" algn="tl" rotWithShape="0">
                    <a:schemeClr val="dk1">
                      <a:alpha val="40000"/>
                    </a:schemeClr>
                  </a:outerShdw>
                </a:effectLst>
              </a:rPr>
              <a:t>Peak sun hour world wide</a:t>
            </a:r>
          </a:p>
        </p:txBody>
      </p:sp>
    </p:spTree>
    <p:extLst>
      <p:ext uri="{BB962C8B-B14F-4D97-AF65-F5344CB8AC3E}">
        <p14:creationId xmlns:p14="http://schemas.microsoft.com/office/powerpoint/2010/main" val="2068317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FC61-CE5F-40DE-BABC-FAB157A8CEC2}"/>
              </a:ext>
            </a:extLst>
          </p:cNvPr>
          <p:cNvSpPr>
            <a:spLocks noGrp="1"/>
          </p:cNvSpPr>
          <p:nvPr>
            <p:ph type="title"/>
          </p:nvPr>
        </p:nvSpPr>
        <p:spPr>
          <a:xfrm>
            <a:off x="1484311" y="685800"/>
            <a:ext cx="10018713" cy="947057"/>
          </a:xfrm>
        </p:spPr>
        <p:txBody>
          <a:bodyPr/>
          <a:lstStyle/>
          <a:p>
            <a:pPr algn="l"/>
            <a:r>
              <a:rPr lang="en-US" b="1" dirty="0">
                <a:latin typeface="Times New Roman" panose="02020603050405020304" pitchFamily="18" charset="0"/>
                <a:cs typeface="Times New Roman" panose="02020603050405020304" pitchFamily="18" charset="0"/>
              </a:rPr>
              <a:t>Objectives:</a:t>
            </a:r>
          </a:p>
        </p:txBody>
      </p:sp>
      <p:sp>
        <p:nvSpPr>
          <p:cNvPr id="3" name="Content Placeholder 2">
            <a:extLst>
              <a:ext uri="{FF2B5EF4-FFF2-40B4-BE49-F238E27FC236}">
                <a16:creationId xmlns:a16="http://schemas.microsoft.com/office/drawing/2014/main" id="{5BFA7C73-26DF-4D77-B702-8115195DB8B2}"/>
              </a:ext>
            </a:extLst>
          </p:cNvPr>
          <p:cNvSpPr>
            <a:spLocks noGrp="1"/>
          </p:cNvSpPr>
          <p:nvPr>
            <p:ph idx="1"/>
          </p:nvPr>
        </p:nvSpPr>
        <p:spPr>
          <a:xfrm>
            <a:off x="1484310" y="2202024"/>
            <a:ext cx="10018713" cy="3589176"/>
          </a:xfrm>
        </p:spPr>
        <p:txBody>
          <a:bodyPr anchor="t"/>
          <a:lstStyle/>
          <a:p>
            <a:pPr marL="0" indent="0">
              <a:buNone/>
            </a:pPr>
            <a:r>
              <a:rPr lang="en-US" dirty="0">
                <a:latin typeface="Times New Roman" panose="02020603050405020304" pitchFamily="18" charset="0"/>
                <a:cs typeface="Times New Roman" panose="02020603050405020304" pitchFamily="18" charset="0"/>
              </a:rPr>
              <a:t>The main purpose of our work was to maximize the efficiency of the solar collectors in relation to it’s orientation and position, and that would mean more benefit for the same structure, and so more profit.</a:t>
            </a:r>
          </a:p>
        </p:txBody>
      </p:sp>
    </p:spTree>
    <p:extLst>
      <p:ext uri="{BB962C8B-B14F-4D97-AF65-F5344CB8AC3E}">
        <p14:creationId xmlns:p14="http://schemas.microsoft.com/office/powerpoint/2010/main" val="1091892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4311" y="305972"/>
            <a:ext cx="10018713" cy="1752599"/>
          </a:xfrm>
        </p:spPr>
        <p:txBody>
          <a:bodyPr/>
          <a:lstStyle/>
          <a:p>
            <a:pPr algn="l"/>
            <a:r>
              <a:rPr lang="en-US" b="1" dirty="0">
                <a:latin typeface="Times New Roman" panose="02020603050405020304" pitchFamily="18" charset="0"/>
                <a:cs typeface="Times New Roman" panose="02020603050405020304" pitchFamily="18" charset="0"/>
              </a:rPr>
              <a:t>Introduction </a:t>
            </a:r>
          </a:p>
        </p:txBody>
      </p:sp>
      <p:sp>
        <p:nvSpPr>
          <p:cNvPr id="3" name="عنصر نائب للمحتوى 2"/>
          <p:cNvSpPr>
            <a:spLocks noGrp="1"/>
          </p:cNvSpPr>
          <p:nvPr>
            <p:ph idx="1"/>
          </p:nvPr>
        </p:nvSpPr>
        <p:spPr>
          <a:xfrm>
            <a:off x="1456175" y="1822938"/>
            <a:ext cx="10018713" cy="3124201"/>
          </a:xfrm>
        </p:spPr>
        <p:txBody>
          <a:bodyPr>
            <a:normAutofit lnSpcReduction="10000"/>
          </a:bodyPr>
          <a:lstStyle/>
          <a:p>
            <a:pPr marL="0" indent="0" algn="just">
              <a:buNone/>
            </a:pPr>
            <a:r>
              <a:rPr lang="en-US" dirty="0">
                <a:latin typeface="Times New Roman" pitchFamily="18" charset="0"/>
                <a:cs typeface="Times New Roman" pitchFamily="18" charset="0"/>
              </a:rPr>
              <a:t>To get the most from solar panels, you need to point them in the direction that captures the most sun, the more the sun is perpendicular to the panel the better output power we get.</a:t>
            </a:r>
          </a:p>
          <a:p>
            <a:pPr marL="0" indent="0" algn="just">
              <a:buNone/>
            </a:pPr>
            <a:endParaRPr lang="en-US" dirty="0">
              <a:latin typeface="Times New Roman" pitchFamily="18" charset="0"/>
              <a:cs typeface="Times New Roman" pitchFamily="18" charset="0"/>
            </a:endParaRPr>
          </a:p>
          <a:p>
            <a:pPr marL="0" indent="0" algn="just">
              <a:buNone/>
            </a:pPr>
            <a:r>
              <a:rPr lang="en-US" dirty="0">
                <a:latin typeface="Times New Roman" pitchFamily="18" charset="0"/>
                <a:cs typeface="Times New Roman" pitchFamily="18" charset="0"/>
              </a:rPr>
              <a:t>Solar panels should always face true south if you are in the northern hemisphere, but True south is not the same as magnetic south, taking that into consideration for Palestine barely mattered for the magnetic declination in Palestine is approximately 4° which is too small to actually make a difference.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82784" y="514642"/>
            <a:ext cx="10018713" cy="3124201"/>
          </a:xfrm>
        </p:spPr>
        <p:txBody>
          <a:bodyPr/>
          <a:lstStyle/>
          <a:p>
            <a:pPr marL="0" indent="0" algn="just">
              <a:buNone/>
            </a:pPr>
            <a:r>
              <a:rPr lang="en-US" dirty="0">
                <a:latin typeface="Times New Roman" panose="02020603050405020304" pitchFamily="18" charset="0"/>
                <a:cs typeface="Times New Roman" panose="02020603050405020304" pitchFamily="18" charset="0"/>
              </a:rPr>
              <a:t>Mounting the solar panel at a fixed tilt is the simplest and the most</a:t>
            </a:r>
          </a:p>
          <a:p>
            <a:pPr marL="0" indent="0" algn="just">
              <a:buNone/>
            </a:pPr>
            <a:r>
              <a:rPr lang="en-US" dirty="0">
                <a:latin typeface="Times New Roman" panose="02020603050405020304" pitchFamily="18" charset="0"/>
                <a:cs typeface="Times New Roman" panose="02020603050405020304" pitchFamily="18" charset="0"/>
              </a:rPr>
              <a:t>affordable way, but not always the smartest way.</a:t>
            </a:r>
          </a:p>
          <a:p>
            <a:pPr marL="0" indent="0" algn="just">
              <a:buNone/>
            </a:pPr>
            <a:endParaRPr lang="en-U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depending on sun emissions , more energy could be captured during the whole year by adjusting the tilt of the panels according to the season. </a:t>
            </a:r>
          </a:p>
          <a:p>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6B7FA0C-E201-443A-9F12-484DB1972C9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056261" y="3648807"/>
            <a:ext cx="5465178" cy="30122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10918" y="303629"/>
            <a:ext cx="10018713" cy="3124201"/>
          </a:xfrm>
        </p:spPr>
        <p:txBody>
          <a:bodyPr/>
          <a:lstStyle/>
          <a:p>
            <a:r>
              <a:rPr lang="en-US" dirty="0"/>
              <a:t>Th</a:t>
            </a:r>
            <a:r>
              <a:rPr lang="en-US" dirty="0">
                <a:latin typeface="Times New Roman" pitchFamily="18" charset="0"/>
                <a:cs typeface="Times New Roman" pitchFamily="18" charset="0"/>
              </a:rPr>
              <a:t>e following table shows the effect of adjusting the angle, using a system at 40° latitude as an example</a:t>
            </a:r>
            <a:r>
              <a:rPr lang="en-US" dirty="0"/>
              <a:t>:</a:t>
            </a:r>
          </a:p>
          <a:p>
            <a:endParaRPr lang="en-US" dirty="0"/>
          </a:p>
        </p:txBody>
      </p:sp>
      <p:graphicFrame>
        <p:nvGraphicFramePr>
          <p:cNvPr id="4" name="Table 4">
            <a:extLst>
              <a:ext uri="{FF2B5EF4-FFF2-40B4-BE49-F238E27FC236}">
                <a16:creationId xmlns:a16="http://schemas.microsoft.com/office/drawing/2014/main" id="{A9F85665-1328-4ADF-9C7C-AF2209118C3F}"/>
              </a:ext>
            </a:extLst>
          </p:cNvPr>
          <p:cNvGraphicFramePr>
            <a:graphicFrameLocks noGrp="1"/>
          </p:cNvGraphicFramePr>
          <p:nvPr>
            <p:extLst/>
          </p:nvPr>
        </p:nvGraphicFramePr>
        <p:xfrm>
          <a:off x="1780735" y="3093741"/>
          <a:ext cx="3269568" cy="2772486"/>
        </p:xfrm>
        <a:graphic>
          <a:graphicData uri="http://schemas.openxmlformats.org/drawingml/2006/table">
            <a:tbl>
              <a:tblPr firstRow="1" bandRow="1">
                <a:tableStyleId>{69CF1AB2-1976-4502-BF36-3FF5EA218861}</a:tableStyleId>
              </a:tblPr>
              <a:tblGrid>
                <a:gridCol w="1634784">
                  <a:extLst>
                    <a:ext uri="{9D8B030D-6E8A-4147-A177-3AD203B41FA5}">
                      <a16:colId xmlns:a16="http://schemas.microsoft.com/office/drawing/2014/main" val="2956506214"/>
                    </a:ext>
                  </a:extLst>
                </a:gridCol>
                <a:gridCol w="1634784">
                  <a:extLst>
                    <a:ext uri="{9D8B030D-6E8A-4147-A177-3AD203B41FA5}">
                      <a16:colId xmlns:a16="http://schemas.microsoft.com/office/drawing/2014/main" val="3519412475"/>
                    </a:ext>
                  </a:extLst>
                </a:gridCol>
              </a:tblGrid>
              <a:tr h="528118">
                <a:tc>
                  <a:txBody>
                    <a:bodyPr/>
                    <a:lstStyle/>
                    <a:p>
                      <a:endParaRPr lang="en-US" dirty="0"/>
                    </a:p>
                  </a:txBody>
                  <a:tcPr/>
                </a:tc>
                <a:tc>
                  <a:txBody>
                    <a:bodyPr/>
                    <a:lstStyle/>
                    <a:p>
                      <a:r>
                        <a:rPr lang="en-US" b="0" dirty="0"/>
                        <a:t>% of optimum</a:t>
                      </a:r>
                    </a:p>
                  </a:txBody>
                  <a:tcPr/>
                </a:tc>
                <a:extLst>
                  <a:ext uri="{0D108BD9-81ED-4DB2-BD59-A6C34878D82A}">
                    <a16:rowId xmlns:a16="http://schemas.microsoft.com/office/drawing/2014/main" val="1623902407"/>
                  </a:ext>
                </a:extLst>
              </a:tr>
              <a:tr h="528118">
                <a:tc>
                  <a:txBody>
                    <a:bodyPr/>
                    <a:lstStyle/>
                    <a:p>
                      <a:r>
                        <a:rPr lang="en-US" dirty="0"/>
                        <a:t>Fixed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71.1%</a:t>
                      </a:r>
                    </a:p>
                  </a:txBody>
                  <a:tcPr/>
                </a:tc>
                <a:extLst>
                  <a:ext uri="{0D108BD9-81ED-4DB2-BD59-A6C34878D82A}">
                    <a16:rowId xmlns:a16="http://schemas.microsoft.com/office/drawing/2014/main" val="1323608631"/>
                  </a:ext>
                </a:extLst>
              </a:tr>
              <a:tr h="660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Adj. 2 seasons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75.2%</a:t>
                      </a:r>
                    </a:p>
                  </a:txBody>
                  <a:tcPr/>
                </a:tc>
                <a:extLst>
                  <a:ext uri="{0D108BD9-81ED-4DB2-BD59-A6C34878D82A}">
                    <a16:rowId xmlns:a16="http://schemas.microsoft.com/office/drawing/2014/main" val="3580184714"/>
                  </a:ext>
                </a:extLst>
              </a:tr>
              <a:tr h="528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Adj. 4 seasons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75.7%</a:t>
                      </a:r>
                    </a:p>
                  </a:txBody>
                  <a:tcPr/>
                </a:tc>
                <a:extLst>
                  <a:ext uri="{0D108BD9-81ED-4DB2-BD59-A6C34878D82A}">
                    <a16:rowId xmlns:a16="http://schemas.microsoft.com/office/drawing/2014/main" val="169424609"/>
                  </a:ext>
                </a:extLst>
              </a:tr>
              <a:tr h="528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2-axis tracker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100%</a:t>
                      </a:r>
                    </a:p>
                  </a:txBody>
                  <a:tcPr/>
                </a:tc>
                <a:extLst>
                  <a:ext uri="{0D108BD9-81ED-4DB2-BD59-A6C34878D82A}">
                    <a16:rowId xmlns:a16="http://schemas.microsoft.com/office/drawing/2014/main" val="3880768318"/>
                  </a:ext>
                </a:extLst>
              </a:tr>
            </a:tbl>
          </a:graphicData>
        </a:graphic>
      </p:graphicFrame>
      <p:pic>
        <p:nvPicPr>
          <p:cNvPr id="5" name="Picture 2" descr="optsolargraph.jpg">
            <a:extLst>
              <a:ext uri="{FF2B5EF4-FFF2-40B4-BE49-F238E27FC236}">
                <a16:creationId xmlns:a16="http://schemas.microsoft.com/office/drawing/2014/main" id="{43171EC7-BF84-44BD-B9C0-E1AE6305FD0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5550" y="2700338"/>
            <a:ext cx="5048250" cy="3476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D9C33-8218-4B07-9A17-8F510641DEC2}"/>
              </a:ext>
            </a:extLst>
          </p:cNvPr>
          <p:cNvSpPr>
            <a:spLocks noGrp="1"/>
          </p:cNvSpPr>
          <p:nvPr>
            <p:ph type="title"/>
          </p:nvPr>
        </p:nvSpPr>
        <p:spPr>
          <a:xfrm>
            <a:off x="1484311" y="685800"/>
            <a:ext cx="10018713" cy="937727"/>
          </a:xfrm>
        </p:spPr>
        <p:txBody>
          <a:bodyPr/>
          <a:lstStyle/>
          <a:p>
            <a:pPr algn="l"/>
            <a:r>
              <a:rPr lang="en-US" b="1" dirty="0">
                <a:latin typeface="Times New Roman" panose="02020603050405020304" pitchFamily="18" charset="0"/>
                <a:cs typeface="Times New Roman" panose="02020603050405020304" pitchFamily="18" charset="0"/>
              </a:rPr>
              <a:t>Previous work</a:t>
            </a:r>
          </a:p>
        </p:txBody>
      </p:sp>
      <p:sp>
        <p:nvSpPr>
          <p:cNvPr id="3" name="Content Placeholder 2">
            <a:extLst>
              <a:ext uri="{FF2B5EF4-FFF2-40B4-BE49-F238E27FC236}">
                <a16:creationId xmlns:a16="http://schemas.microsoft.com/office/drawing/2014/main" id="{0113CF94-EB6E-417C-AB18-CE79B05F857C}"/>
              </a:ext>
            </a:extLst>
          </p:cNvPr>
          <p:cNvSpPr>
            <a:spLocks noGrp="1"/>
          </p:cNvSpPr>
          <p:nvPr>
            <p:ph idx="1"/>
          </p:nvPr>
        </p:nvSpPr>
        <p:spPr>
          <a:xfrm>
            <a:off x="1484310" y="1959429"/>
            <a:ext cx="10018713" cy="3831771"/>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For our last project we have used multiple simulation tools using the geographical and irradiance data gathered by satellites like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System Advisor Model “SAM”</a:t>
            </a:r>
          </a:p>
          <a:p>
            <a:r>
              <a:rPr lang="en-US" dirty="0">
                <a:latin typeface="Times New Roman" panose="02020603050405020304" pitchFamily="18" charset="0"/>
                <a:cs typeface="Times New Roman" panose="02020603050405020304" pitchFamily="18" charset="0"/>
              </a:rPr>
              <a:t>PVSYST</a:t>
            </a:r>
          </a:p>
          <a:p>
            <a:r>
              <a:rPr lang="en-US" dirty="0">
                <a:latin typeface="Times New Roman" panose="02020603050405020304" pitchFamily="18" charset="0"/>
                <a:cs typeface="Times New Roman" panose="02020603050405020304" pitchFamily="18" charset="0"/>
              </a:rPr>
              <a:t>European Commission's interactive tool</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12550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D7E0D-C7D2-4F23-A7B3-9D166FF5399A}"/>
              </a:ext>
            </a:extLst>
          </p:cNvPr>
          <p:cNvSpPr>
            <a:spLocks noGrp="1"/>
          </p:cNvSpPr>
          <p:nvPr>
            <p:ph type="title"/>
          </p:nvPr>
        </p:nvSpPr>
        <p:spPr>
          <a:xfrm>
            <a:off x="1484311" y="685801"/>
            <a:ext cx="10018713" cy="1021702"/>
          </a:xfrm>
        </p:spPr>
        <p:txBody>
          <a:bodyPr/>
          <a:lstStyle/>
          <a:p>
            <a:pPr algn="l"/>
            <a:r>
              <a:rPr lang="en-US" b="1" dirty="0">
                <a:latin typeface="Times New Roman" panose="02020603050405020304" pitchFamily="18" charset="0"/>
                <a:cs typeface="Times New Roman" panose="02020603050405020304" pitchFamily="18" charset="0"/>
              </a:rPr>
              <a:t>System Advisor Model “SAM”:</a:t>
            </a:r>
          </a:p>
        </p:txBody>
      </p:sp>
      <p:sp>
        <p:nvSpPr>
          <p:cNvPr id="3" name="Content Placeholder 2">
            <a:extLst>
              <a:ext uri="{FF2B5EF4-FFF2-40B4-BE49-F238E27FC236}">
                <a16:creationId xmlns:a16="http://schemas.microsoft.com/office/drawing/2014/main" id="{6B7AF003-2F7B-4BB2-B9B7-B7E8546A3082}"/>
              </a:ext>
            </a:extLst>
          </p:cNvPr>
          <p:cNvSpPr>
            <a:spLocks noGrp="1"/>
          </p:cNvSpPr>
          <p:nvPr>
            <p:ph idx="1"/>
          </p:nvPr>
        </p:nvSpPr>
        <p:spPr>
          <a:xfrm>
            <a:off x="1335086" y="2034073"/>
            <a:ext cx="10018713" cy="4142890"/>
          </a:xfrm>
        </p:spPr>
        <p:txBody>
          <a:bodyPr anchor="t">
            <a:normAutofit/>
          </a:bodyPr>
          <a:lstStyle/>
          <a:p>
            <a:pPr marL="0" indent="0">
              <a:buNone/>
            </a:pPr>
            <a:r>
              <a:rPr lang="en-US" sz="2400" dirty="0">
                <a:latin typeface="Times New Roman" panose="02020603050405020304" pitchFamily="18" charset="0"/>
                <a:cs typeface="Times New Roman" panose="02020603050405020304" pitchFamily="18" charset="0"/>
              </a:rPr>
              <a:t>“SAM” Is a performance and financial model designed to facilitate decision making for renewable energy.</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The program was only defined for the United States, but using the data obtained from the European Commission we was able to use it in Palestine.</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After running many simulations on numerus angles, we found that the optimum tilt angle to be 29°</a:t>
            </a:r>
          </a:p>
        </p:txBody>
      </p:sp>
      <p:pic>
        <p:nvPicPr>
          <p:cNvPr id="4" name="Picture 3">
            <a:extLst>
              <a:ext uri="{FF2B5EF4-FFF2-40B4-BE49-F238E27FC236}">
                <a16:creationId xmlns:a16="http://schemas.microsoft.com/office/drawing/2014/main" id="{77CBC22F-AB9B-4A9C-A763-32D00B8E6B4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33044" y="681037"/>
            <a:ext cx="1220755" cy="1325562"/>
          </a:xfrm>
          <a:prstGeom prst="rect">
            <a:avLst/>
          </a:prstGeom>
          <a:noFill/>
          <a:ln>
            <a:noFill/>
          </a:ln>
        </p:spPr>
      </p:pic>
    </p:spTree>
    <p:extLst>
      <p:ext uri="{BB962C8B-B14F-4D97-AF65-F5344CB8AC3E}">
        <p14:creationId xmlns:p14="http://schemas.microsoft.com/office/powerpoint/2010/main" val="41978658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40191-F1A5-4ADB-9B2C-DC9F4AB473BD}"/>
              </a:ext>
            </a:extLst>
          </p:cNvPr>
          <p:cNvSpPr>
            <a:spLocks noGrp="1"/>
          </p:cNvSpPr>
          <p:nvPr>
            <p:ph type="title"/>
          </p:nvPr>
        </p:nvSpPr>
        <p:spPr>
          <a:xfrm>
            <a:off x="1595535" y="685800"/>
            <a:ext cx="9907489" cy="1003041"/>
          </a:xfrm>
        </p:spPr>
        <p:txBody>
          <a:bodyPr/>
          <a:lstStyle/>
          <a:p>
            <a:pPr algn="l"/>
            <a:r>
              <a:rPr lang="en-US" b="1" dirty="0">
                <a:latin typeface="Times New Roman" panose="02020603050405020304" pitchFamily="18" charset="0"/>
                <a:cs typeface="Times New Roman" panose="02020603050405020304" pitchFamily="18" charset="0"/>
              </a:rPr>
              <a:t>PVSYST:</a:t>
            </a:r>
          </a:p>
        </p:txBody>
      </p:sp>
      <p:sp>
        <p:nvSpPr>
          <p:cNvPr id="3" name="Content Placeholder 2">
            <a:extLst>
              <a:ext uri="{FF2B5EF4-FFF2-40B4-BE49-F238E27FC236}">
                <a16:creationId xmlns:a16="http://schemas.microsoft.com/office/drawing/2014/main" id="{DB57AA65-742F-410C-9252-010445C968D8}"/>
              </a:ext>
            </a:extLst>
          </p:cNvPr>
          <p:cNvSpPr>
            <a:spLocks noGrp="1"/>
          </p:cNvSpPr>
          <p:nvPr>
            <p:ph idx="1"/>
          </p:nvPr>
        </p:nvSpPr>
        <p:spPr>
          <a:xfrm>
            <a:off x="1446310" y="2316574"/>
            <a:ext cx="9907489" cy="3860388"/>
          </a:xfrm>
        </p:spPr>
        <p:txBody>
          <a:bodyPr anchor="t">
            <a:normAutofit/>
          </a:bodyPr>
          <a:lstStyle/>
          <a:p>
            <a:pPr marL="0" indent="0">
              <a:buNone/>
            </a:pPr>
            <a:r>
              <a:rPr lang="en-US" sz="2400" dirty="0">
                <a:latin typeface="Times New Roman" panose="02020603050405020304" pitchFamily="18" charset="0"/>
                <a:cs typeface="Times New Roman" panose="02020603050405020304" pitchFamily="18" charset="0"/>
              </a:rPr>
              <a:t>PVSYST is one of the most famous programs that is used to fully design and analyze solar collectors projects, but not particularly used for calculating the tilt.</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dirty="0" err="1">
                <a:latin typeface="Times New Roman" panose="02020603050405020304" pitchFamily="18" charset="0"/>
                <a:cs typeface="Times New Roman" panose="02020603050405020304" pitchFamily="18" charset="0"/>
              </a:rPr>
              <a:t>Nethertheless</a:t>
            </a:r>
            <a:r>
              <a:rPr lang="en-US"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it has been used and the optimum tilt angle was found to </a:t>
            </a:r>
            <a:r>
              <a:rPr lang="en-US" dirty="0">
                <a:latin typeface="Times New Roman" panose="02020603050405020304" pitchFamily="18" charset="0"/>
                <a:cs typeface="Times New Roman" panose="02020603050405020304" pitchFamily="18" charset="0"/>
              </a:rPr>
              <a:t>be 29°</a:t>
            </a:r>
            <a:endParaRPr lang="en-US" sz="2400" dirty="0">
              <a:latin typeface="Times New Roman" panose="02020603050405020304" pitchFamily="18" charset="0"/>
              <a:cs typeface="Times New Roman" panose="02020603050405020304" pitchFamily="18" charset="0"/>
            </a:endParaRPr>
          </a:p>
        </p:txBody>
      </p:sp>
      <p:pic>
        <p:nvPicPr>
          <p:cNvPr id="4" name="Picture 3" descr="C:\Users\moham\Desktop\pvsyst-643-premium--D_NQ_NP_9531.jpg">
            <a:extLst>
              <a:ext uri="{FF2B5EF4-FFF2-40B4-BE49-F238E27FC236}">
                <a16:creationId xmlns:a16="http://schemas.microsoft.com/office/drawing/2014/main" id="{A2E48474-F9DA-4CA5-ACAC-B5BDFD0FC8F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93494" y="505935"/>
            <a:ext cx="1827245" cy="1630774"/>
          </a:xfrm>
          <a:prstGeom prst="rect">
            <a:avLst/>
          </a:prstGeom>
          <a:noFill/>
          <a:ln>
            <a:noFill/>
          </a:ln>
        </p:spPr>
      </p:pic>
    </p:spTree>
    <p:extLst>
      <p:ext uri="{BB962C8B-B14F-4D97-AF65-F5344CB8AC3E}">
        <p14:creationId xmlns:p14="http://schemas.microsoft.com/office/powerpoint/2010/main" val="9151701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TM03457496[[fn=Parallax]]</Template>
  <TotalTime>406</TotalTime>
  <Words>1211</Words>
  <Application>Microsoft Office PowerPoint</Application>
  <PresentationFormat>Widescreen</PresentationFormat>
  <Paragraphs>108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Book Antiqua</vt:lpstr>
      <vt:lpstr>Corbel</vt:lpstr>
      <vt:lpstr>Times New Roman</vt:lpstr>
      <vt:lpstr>Parallax</vt:lpstr>
      <vt:lpstr>OPTIMUM TILT ANGLE AND ORIENTATION FOR SOLAR COLLECTORS IN PALESTINE</vt:lpstr>
      <vt:lpstr>Table of Contents</vt:lpstr>
      <vt:lpstr>Objectives:</vt:lpstr>
      <vt:lpstr>Introduction </vt:lpstr>
      <vt:lpstr>PowerPoint Presentation</vt:lpstr>
      <vt:lpstr>PowerPoint Presentation</vt:lpstr>
      <vt:lpstr>Previous work</vt:lpstr>
      <vt:lpstr>System Advisor Model “SAM”:</vt:lpstr>
      <vt:lpstr>PVSYST:</vt:lpstr>
      <vt:lpstr>European Commission's interactive tool</vt:lpstr>
      <vt:lpstr>Models</vt:lpstr>
      <vt:lpstr>1.Mathematical model</vt:lpstr>
      <vt:lpstr>PowerPoint Presentation</vt:lpstr>
      <vt:lpstr>1. Practical Model</vt:lpstr>
      <vt:lpstr>PowerPoint Presentation</vt:lpstr>
      <vt:lpstr>Results:</vt:lpstr>
      <vt:lpstr>PowerPoint Presentation</vt:lpstr>
      <vt:lpstr>PowerPoint Presentation</vt:lpstr>
      <vt:lpstr>Recommendations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OPTIMUM TILT ANGLE AND ORIENTATION FOR SOLAR COLLECTORS IN PALESTINE</dc:title>
  <dc:creator>Mohammad Qaroot</dc:creator>
  <cp:lastModifiedBy>Mohammad Qaroot</cp:lastModifiedBy>
  <cp:revision>34</cp:revision>
  <dcterms:created xsi:type="dcterms:W3CDTF">2018-12-23T20:06:16Z</dcterms:created>
  <dcterms:modified xsi:type="dcterms:W3CDTF">2018-12-24T02:52:32Z</dcterms:modified>
</cp:coreProperties>
</file>