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0" r:id="rId1"/>
    <p:sldMasterId id="2147483652" r:id="rId2"/>
    <p:sldMasterId id="2147483684" r:id="rId3"/>
    <p:sldMasterId id="2147483781" r:id="rId4"/>
  </p:sldMasterIdLst>
  <p:sldIdLst>
    <p:sldId id="256" r:id="rId5"/>
    <p:sldId id="262" r:id="rId6"/>
    <p:sldId id="310" r:id="rId7"/>
    <p:sldId id="438" r:id="rId8"/>
    <p:sldId id="439" r:id="rId9"/>
    <p:sldId id="314" r:id="rId10"/>
    <p:sldId id="322" r:id="rId11"/>
    <p:sldId id="334" r:id="rId12"/>
    <p:sldId id="437" r:id="rId13"/>
    <p:sldId id="336" r:id="rId14"/>
    <p:sldId id="405" r:id="rId15"/>
    <p:sldId id="333" r:id="rId16"/>
    <p:sldId id="402" r:id="rId17"/>
    <p:sldId id="410" r:id="rId18"/>
    <p:sldId id="406" r:id="rId19"/>
    <p:sldId id="409" r:id="rId20"/>
    <p:sldId id="340" r:id="rId21"/>
    <p:sldId id="357" r:id="rId22"/>
    <p:sldId id="415" r:id="rId23"/>
    <p:sldId id="414" r:id="rId24"/>
    <p:sldId id="412" r:id="rId25"/>
    <p:sldId id="413" r:id="rId26"/>
    <p:sldId id="411" r:id="rId27"/>
    <p:sldId id="358" r:id="rId28"/>
    <p:sldId id="436" r:id="rId29"/>
    <p:sldId id="381" r:id="rId30"/>
    <p:sldId id="383" r:id="rId31"/>
    <p:sldId id="386" r:id="rId32"/>
    <p:sldId id="417" r:id="rId33"/>
    <p:sldId id="418" r:id="rId34"/>
    <p:sldId id="421" r:id="rId35"/>
    <p:sldId id="423" r:id="rId36"/>
    <p:sldId id="424" r:id="rId37"/>
    <p:sldId id="427" r:id="rId38"/>
    <p:sldId id="428" r:id="rId39"/>
    <p:sldId id="430" r:id="rId40"/>
    <p:sldId id="432" r:id="rId41"/>
    <p:sldId id="433" r:id="rId42"/>
    <p:sldId id="441" r:id="rId43"/>
    <p:sldId id="442" r:id="rId44"/>
    <p:sldId id="484" r:id="rId45"/>
    <p:sldId id="443" r:id="rId46"/>
    <p:sldId id="485" r:id="rId47"/>
    <p:sldId id="444" r:id="rId48"/>
    <p:sldId id="447" r:id="rId49"/>
    <p:sldId id="445" r:id="rId50"/>
    <p:sldId id="446" r:id="rId51"/>
    <p:sldId id="448" r:id="rId52"/>
    <p:sldId id="453" r:id="rId53"/>
    <p:sldId id="449" r:id="rId54"/>
    <p:sldId id="452" r:id="rId55"/>
    <p:sldId id="450" r:id="rId56"/>
    <p:sldId id="451" r:id="rId57"/>
    <p:sldId id="454" r:id="rId58"/>
    <p:sldId id="455" r:id="rId59"/>
    <p:sldId id="456" r:id="rId60"/>
    <p:sldId id="459" r:id="rId61"/>
    <p:sldId id="460" r:id="rId62"/>
    <p:sldId id="483" r:id="rId63"/>
    <p:sldId id="482" r:id="rId64"/>
    <p:sldId id="461" r:id="rId65"/>
    <p:sldId id="462" r:id="rId66"/>
    <p:sldId id="463" r:id="rId67"/>
    <p:sldId id="464" r:id="rId68"/>
    <p:sldId id="465" r:id="rId69"/>
    <p:sldId id="467" r:id="rId70"/>
    <p:sldId id="468" r:id="rId71"/>
    <p:sldId id="469" r:id="rId72"/>
    <p:sldId id="470" r:id="rId73"/>
    <p:sldId id="471" r:id="rId74"/>
    <p:sldId id="472" r:id="rId75"/>
    <p:sldId id="474" r:id="rId76"/>
    <p:sldId id="475" r:id="rId77"/>
    <p:sldId id="476" r:id="rId78"/>
    <p:sldId id="477" r:id="rId79"/>
    <p:sldId id="478" r:id="rId80"/>
    <p:sldId id="486" r:id="rId81"/>
    <p:sldId id="487" r:id="rId82"/>
    <p:sldId id="479" r:id="rId83"/>
    <p:sldId id="480" r:id="rId84"/>
    <p:sldId id="481" r:id="rId85"/>
    <p:sldId id="399" r:id="rId86"/>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5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7900"/>
    <a:srgbClr val="FF7F00"/>
    <a:srgbClr val="606060"/>
    <a:srgbClr val="7D7D7D"/>
    <a:srgbClr val="E7E5E6"/>
    <a:srgbClr val="BABFC2"/>
    <a:srgbClr val="A5AA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74" autoAdjust="0"/>
  </p:normalViewPr>
  <p:slideViewPr>
    <p:cSldViewPr snapToGrid="0">
      <p:cViewPr varScale="1">
        <p:scale>
          <a:sx n="114" d="100"/>
          <a:sy n="114" d="100"/>
        </p:scale>
        <p:origin x="450" y="114"/>
      </p:cViewPr>
      <p:guideLst>
        <p:guide orient="horz" pos="2352"/>
        <p:guide pos="384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tableStyles" Target="tableStyles.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HMAD\Desktop\Column%20-%20Cop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HMAD\Desktop\Basement%20wall-Interaction%20Diagram.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HMAD\Desktop\Column.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Interaction diagram</c:v>
          </c:tx>
          <c:spPr>
            <a:ln w="25400" cap="flat" cmpd="dbl" algn="ctr">
              <a:solidFill>
                <a:schemeClr val="accent1">
                  <a:alpha val="50000"/>
                </a:schemeClr>
              </a:solidFill>
              <a:round/>
            </a:ln>
            <a:effectLst/>
          </c:spPr>
          <c:marker>
            <c:symbol val="circle"/>
            <c:size val="6"/>
            <c:spPr>
              <a:noFill/>
              <a:ln w="34925" cap="flat" cmpd="dbl" algn="ctr">
                <a:solidFill>
                  <a:schemeClr val="accent1">
                    <a:lumMod val="75000"/>
                    <a:alpha val="70000"/>
                  </a:schemeClr>
                </a:solidFill>
                <a:round/>
              </a:ln>
              <a:effectLst/>
            </c:spPr>
          </c:marker>
          <c:xVal>
            <c:numRef>
              <c:f>'Interaction Diagram'!$B$6:$B$16</c:f>
              <c:numCache>
                <c:formatCode>General</c:formatCode>
                <c:ptCount val="11"/>
                <c:pt idx="0">
                  <c:v>0</c:v>
                </c:pt>
                <c:pt idx="1">
                  <c:v>185.75450000000001</c:v>
                </c:pt>
                <c:pt idx="2">
                  <c:v>300.63979999999998</c:v>
                </c:pt>
                <c:pt idx="3">
                  <c:v>380.30959999999999</c:v>
                </c:pt>
                <c:pt idx="4">
                  <c:v>423.09070000000003</c:v>
                </c:pt>
                <c:pt idx="5">
                  <c:v>435.07760000000002</c:v>
                </c:pt>
                <c:pt idx="6">
                  <c:v>462.53140000000002</c:v>
                </c:pt>
                <c:pt idx="7">
                  <c:v>466.37360000000001</c:v>
                </c:pt>
                <c:pt idx="8">
                  <c:v>347.58859999999999</c:v>
                </c:pt>
                <c:pt idx="9">
                  <c:v>159.3201</c:v>
                </c:pt>
                <c:pt idx="10">
                  <c:v>0</c:v>
                </c:pt>
              </c:numCache>
            </c:numRef>
          </c:xVal>
          <c:yVal>
            <c:numRef>
              <c:f>'Interaction Diagram'!$A$6:$A$16</c:f>
              <c:numCache>
                <c:formatCode>General</c:formatCode>
                <c:ptCount val="11"/>
                <c:pt idx="0">
                  <c:v>6289.3966</c:v>
                </c:pt>
                <c:pt idx="1">
                  <c:v>6289.3966</c:v>
                </c:pt>
                <c:pt idx="2">
                  <c:v>5816.1048000000001</c:v>
                </c:pt>
                <c:pt idx="3">
                  <c:v>4835.0401000000002</c:v>
                </c:pt>
                <c:pt idx="4">
                  <c:v>3801.5261</c:v>
                </c:pt>
                <c:pt idx="5">
                  <c:v>2673.5538000000001</c:v>
                </c:pt>
                <c:pt idx="6">
                  <c:v>2402.6095</c:v>
                </c:pt>
                <c:pt idx="7">
                  <c:v>1920.367</c:v>
                </c:pt>
                <c:pt idx="8">
                  <c:v>976.73770000000002</c:v>
                </c:pt>
                <c:pt idx="9">
                  <c:v>-292.49939999999998</c:v>
                </c:pt>
                <c:pt idx="10">
                  <c:v>-1191.4141999999999</c:v>
                </c:pt>
              </c:numCache>
            </c:numRef>
          </c:yVal>
          <c:smooth val="1"/>
          <c:extLst>
            <c:ext xmlns:c16="http://schemas.microsoft.com/office/drawing/2014/chart" uri="{C3380CC4-5D6E-409C-BE32-E72D297353CC}">
              <c16:uniqueId val="{00000000-F940-4A02-A7D8-60BCC3ED789D}"/>
            </c:ext>
          </c:extLst>
        </c:ser>
        <c:ser>
          <c:idx val="1"/>
          <c:order val="1"/>
          <c:tx>
            <c:v>Design forces</c:v>
          </c:tx>
          <c:spPr>
            <a:ln w="25400" cap="flat" cmpd="dbl" algn="ctr">
              <a:solidFill>
                <a:schemeClr val="accent2">
                  <a:alpha val="50000"/>
                </a:schemeClr>
              </a:solidFill>
              <a:round/>
            </a:ln>
            <a:effectLst/>
          </c:spPr>
          <c:marker>
            <c:symbol val="circle"/>
            <c:size val="6"/>
            <c:spPr>
              <a:noFill/>
              <a:ln w="34925" cap="flat" cmpd="dbl" algn="ctr">
                <a:solidFill>
                  <a:schemeClr val="accent2">
                    <a:lumMod val="75000"/>
                    <a:alpha val="70000"/>
                  </a:schemeClr>
                </a:solidFill>
                <a:round/>
              </a:ln>
              <a:effectLst/>
            </c:spPr>
          </c:marker>
          <c:xVal>
            <c:numRef>
              <c:f>'Interaction Diagram'!$F$4</c:f>
              <c:numCache>
                <c:formatCode>General</c:formatCode>
                <c:ptCount val="1"/>
                <c:pt idx="0">
                  <c:v>210</c:v>
                </c:pt>
              </c:numCache>
            </c:numRef>
          </c:xVal>
          <c:yVal>
            <c:numRef>
              <c:f>'Interaction Diagram'!$E$4</c:f>
              <c:numCache>
                <c:formatCode>0.0</c:formatCode>
                <c:ptCount val="1"/>
                <c:pt idx="0">
                  <c:v>3700</c:v>
                </c:pt>
              </c:numCache>
            </c:numRef>
          </c:yVal>
          <c:smooth val="1"/>
          <c:extLst>
            <c:ext xmlns:c16="http://schemas.microsoft.com/office/drawing/2014/chart" uri="{C3380CC4-5D6E-409C-BE32-E72D297353CC}">
              <c16:uniqueId val="{00000001-F940-4A02-A7D8-60BCC3ED789D}"/>
            </c:ext>
          </c:extLst>
        </c:ser>
        <c:dLbls>
          <c:showLegendKey val="0"/>
          <c:showVal val="0"/>
          <c:showCatName val="0"/>
          <c:showSerName val="0"/>
          <c:showPercent val="0"/>
          <c:showBubbleSize val="0"/>
        </c:dLbls>
        <c:axId val="696737744"/>
        <c:axId val="696736144"/>
      </c:scatterChart>
      <c:valAx>
        <c:axId val="696737744"/>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6736144"/>
        <c:crosses val="autoZero"/>
        <c:crossBetween val="midCat"/>
      </c:valAx>
      <c:valAx>
        <c:axId val="69673614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673774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Interaction diagram</c:v>
          </c:tx>
          <c:spPr>
            <a:ln w="25400" cap="flat" cmpd="dbl" algn="ctr">
              <a:solidFill>
                <a:schemeClr val="accent1">
                  <a:alpha val="50000"/>
                </a:schemeClr>
              </a:solidFill>
              <a:round/>
            </a:ln>
            <a:effectLst/>
          </c:spPr>
          <c:marker>
            <c:symbol val="circle"/>
            <c:size val="6"/>
            <c:spPr>
              <a:noFill/>
              <a:ln w="34925" cap="flat" cmpd="dbl" algn="ctr">
                <a:solidFill>
                  <a:schemeClr val="accent1">
                    <a:lumMod val="75000"/>
                    <a:alpha val="70000"/>
                  </a:schemeClr>
                </a:solidFill>
                <a:round/>
              </a:ln>
              <a:effectLst/>
            </c:spPr>
          </c:marker>
          <c:xVal>
            <c:numRef>
              <c:f>'Interaction Diagram'!$B$6:$B$16</c:f>
              <c:numCache>
                <c:formatCode>General</c:formatCode>
                <c:ptCount val="11"/>
                <c:pt idx="0">
                  <c:v>0</c:v>
                </c:pt>
                <c:pt idx="1">
                  <c:v>121.20829999999999</c:v>
                </c:pt>
                <c:pt idx="2">
                  <c:v>200.83410000000001</c:v>
                </c:pt>
                <c:pt idx="3">
                  <c:v>252.51079999999999</c:v>
                </c:pt>
                <c:pt idx="4">
                  <c:v>275.62540000000001</c:v>
                </c:pt>
                <c:pt idx="5">
                  <c:v>271.88909999999998</c:v>
                </c:pt>
                <c:pt idx="6">
                  <c:v>285.85649999999998</c:v>
                </c:pt>
                <c:pt idx="7">
                  <c:v>284.46010000000001</c:v>
                </c:pt>
                <c:pt idx="8">
                  <c:v>210.58359999999999</c:v>
                </c:pt>
                <c:pt idx="9">
                  <c:v>95.480900000000005</c:v>
                </c:pt>
                <c:pt idx="10">
                  <c:v>0</c:v>
                </c:pt>
              </c:numCache>
            </c:numRef>
          </c:xVal>
          <c:yVal>
            <c:numRef>
              <c:f>'Interaction Diagram'!$A$6:$A$16</c:f>
              <c:numCache>
                <c:formatCode>General</c:formatCode>
                <c:ptCount val="11"/>
                <c:pt idx="0">
                  <c:v>5607.8546999999999</c:v>
                </c:pt>
                <c:pt idx="1">
                  <c:v>5607.8546999999999</c:v>
                </c:pt>
                <c:pt idx="2">
                  <c:v>5208.5275000000001</c:v>
                </c:pt>
                <c:pt idx="3">
                  <c:v>4328.8038999999999</c:v>
                </c:pt>
                <c:pt idx="4">
                  <c:v>3423.7141999999999</c:v>
                </c:pt>
                <c:pt idx="5">
                  <c:v>2459.5931999999998</c:v>
                </c:pt>
                <c:pt idx="6">
                  <c:v>2259.4189000000001</c:v>
                </c:pt>
                <c:pt idx="7">
                  <c:v>1935.7624000000001</c:v>
                </c:pt>
                <c:pt idx="8">
                  <c:v>1154.203</c:v>
                </c:pt>
                <c:pt idx="9">
                  <c:v>115.1237</c:v>
                </c:pt>
                <c:pt idx="10">
                  <c:v>-572.99570000000006</c:v>
                </c:pt>
              </c:numCache>
            </c:numRef>
          </c:yVal>
          <c:smooth val="1"/>
          <c:extLst>
            <c:ext xmlns:c16="http://schemas.microsoft.com/office/drawing/2014/chart" uri="{C3380CC4-5D6E-409C-BE32-E72D297353CC}">
              <c16:uniqueId val="{00000000-3692-49E7-B649-5E310C02A4C0}"/>
            </c:ext>
          </c:extLst>
        </c:ser>
        <c:ser>
          <c:idx val="1"/>
          <c:order val="1"/>
          <c:tx>
            <c:strRef>
              <c:f>'Interaction Diagram'!$G$3</c:f>
              <c:strCache>
                <c:ptCount val="1"/>
                <c:pt idx="0">
                  <c:v>1.4D</c:v>
                </c:pt>
              </c:strCache>
            </c:strRef>
          </c:tx>
          <c:spPr>
            <a:ln w="25400" cap="flat" cmpd="dbl" algn="ctr">
              <a:solidFill>
                <a:schemeClr val="accent2">
                  <a:alpha val="50000"/>
                </a:schemeClr>
              </a:solidFill>
              <a:round/>
            </a:ln>
            <a:effectLst/>
          </c:spPr>
          <c:marker>
            <c:symbol val="circle"/>
            <c:size val="6"/>
            <c:spPr>
              <a:noFill/>
              <a:ln w="34925" cap="flat" cmpd="dbl" algn="ctr">
                <a:solidFill>
                  <a:schemeClr val="accent2">
                    <a:lumMod val="75000"/>
                    <a:alpha val="70000"/>
                  </a:schemeClr>
                </a:solidFill>
                <a:round/>
              </a:ln>
              <a:effectLst/>
            </c:spPr>
          </c:marker>
          <c:xVal>
            <c:numRef>
              <c:f>'Interaction Diagram'!$F$3</c:f>
              <c:numCache>
                <c:formatCode>General</c:formatCode>
                <c:ptCount val="1"/>
                <c:pt idx="0">
                  <c:v>114.24</c:v>
                </c:pt>
              </c:numCache>
            </c:numRef>
          </c:xVal>
          <c:yVal>
            <c:numRef>
              <c:f>'Interaction Diagram'!$E$3</c:f>
              <c:numCache>
                <c:formatCode>0.0</c:formatCode>
                <c:ptCount val="1"/>
                <c:pt idx="0">
                  <c:v>233</c:v>
                </c:pt>
              </c:numCache>
            </c:numRef>
          </c:yVal>
          <c:smooth val="1"/>
          <c:extLst>
            <c:ext xmlns:c16="http://schemas.microsoft.com/office/drawing/2014/chart" uri="{C3380CC4-5D6E-409C-BE32-E72D297353CC}">
              <c16:uniqueId val="{00000001-3692-49E7-B649-5E310C02A4C0}"/>
            </c:ext>
          </c:extLst>
        </c:ser>
        <c:ser>
          <c:idx val="2"/>
          <c:order val="2"/>
          <c:tx>
            <c:strRef>
              <c:f>'Interaction Diagram'!$G$4</c:f>
              <c:strCache>
                <c:ptCount val="1"/>
                <c:pt idx="0">
                  <c:v>1.2D+1.6L+1.6H</c:v>
                </c:pt>
              </c:strCache>
            </c:strRef>
          </c:tx>
          <c:spPr>
            <a:ln w="25400" cap="flat" cmpd="dbl" algn="ctr">
              <a:solidFill>
                <a:schemeClr val="accent3">
                  <a:alpha val="50000"/>
                </a:schemeClr>
              </a:solidFill>
              <a:round/>
            </a:ln>
            <a:effectLst/>
          </c:spPr>
          <c:marker>
            <c:symbol val="circle"/>
            <c:size val="6"/>
            <c:spPr>
              <a:noFill/>
              <a:ln w="34925" cap="flat" cmpd="dbl" algn="ctr">
                <a:solidFill>
                  <a:schemeClr val="accent3">
                    <a:lumMod val="75000"/>
                    <a:alpha val="70000"/>
                  </a:schemeClr>
                </a:solidFill>
                <a:round/>
              </a:ln>
              <a:effectLst/>
            </c:spPr>
          </c:marker>
          <c:xVal>
            <c:numRef>
              <c:f>'Interaction Diagram'!$F$4</c:f>
              <c:numCache>
                <c:formatCode>General</c:formatCode>
                <c:ptCount val="1"/>
                <c:pt idx="0">
                  <c:v>114.24</c:v>
                </c:pt>
              </c:numCache>
            </c:numRef>
          </c:xVal>
          <c:yVal>
            <c:numRef>
              <c:f>'Interaction Diagram'!$E$4</c:f>
              <c:numCache>
                <c:formatCode>0.0</c:formatCode>
                <c:ptCount val="1"/>
                <c:pt idx="0">
                  <c:v>700</c:v>
                </c:pt>
              </c:numCache>
            </c:numRef>
          </c:yVal>
          <c:smooth val="1"/>
          <c:extLst>
            <c:ext xmlns:c16="http://schemas.microsoft.com/office/drawing/2014/chart" uri="{C3380CC4-5D6E-409C-BE32-E72D297353CC}">
              <c16:uniqueId val="{00000002-3692-49E7-B649-5E310C02A4C0}"/>
            </c:ext>
          </c:extLst>
        </c:ser>
        <c:dLbls>
          <c:showLegendKey val="0"/>
          <c:showVal val="0"/>
          <c:showCatName val="0"/>
          <c:showSerName val="0"/>
          <c:showPercent val="0"/>
          <c:showBubbleSize val="0"/>
        </c:dLbls>
        <c:axId val="280056056"/>
        <c:axId val="280056696"/>
      </c:scatterChart>
      <c:valAx>
        <c:axId val="280056056"/>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0056696"/>
        <c:crosses val="autoZero"/>
        <c:crossBetween val="midCat"/>
      </c:valAx>
      <c:valAx>
        <c:axId val="2800566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0056056"/>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Interaction diagram</c:v>
          </c:tx>
          <c:spPr>
            <a:ln w="9525" cap="flat" cmpd="sng" algn="ctr">
              <a:solidFill>
                <a:schemeClr val="accent1">
                  <a:alpha val="70000"/>
                </a:schemeClr>
              </a:solidFill>
              <a:prstDash val="sysDot"/>
              <a:round/>
            </a:ln>
            <a:effectLst>
              <a:outerShdw blurRad="40000" dist="20000" dir="5400000" rotWithShape="0">
                <a:srgbClr val="000000">
                  <a:alpha val="38000"/>
                </a:srgbClr>
              </a:outerShdw>
            </a:effectLst>
          </c:spPr>
          <c:marker>
            <c:symbol val="circle"/>
            <c:size val="5"/>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xVal>
            <c:numRef>
              <c:f>'Interaction Diagram'!$B$6:$B$16</c:f>
              <c:numCache>
                <c:formatCode>General</c:formatCode>
                <c:ptCount val="11"/>
                <c:pt idx="0">
                  <c:v>0</c:v>
                </c:pt>
                <c:pt idx="1">
                  <c:v>43844.703200000004</c:v>
                </c:pt>
                <c:pt idx="2">
                  <c:v>72082.339399999997</c:v>
                </c:pt>
                <c:pt idx="3">
                  <c:v>92587.178499999995</c:v>
                </c:pt>
                <c:pt idx="4">
                  <c:v>105477.149</c:v>
                </c:pt>
                <c:pt idx="5">
                  <c:v>111549.433</c:v>
                </c:pt>
                <c:pt idx="6">
                  <c:v>126210.5186</c:v>
                </c:pt>
                <c:pt idx="7">
                  <c:v>132337.00440000001</c:v>
                </c:pt>
                <c:pt idx="8">
                  <c:v>103897.3389</c:v>
                </c:pt>
                <c:pt idx="9">
                  <c:v>61311.825199999999</c:v>
                </c:pt>
                <c:pt idx="10">
                  <c:v>0</c:v>
                </c:pt>
              </c:numCache>
            </c:numRef>
          </c:xVal>
          <c:yVal>
            <c:numRef>
              <c:f>'Interaction Diagram'!$A$6:$A$16</c:f>
              <c:numCache>
                <c:formatCode>General</c:formatCode>
                <c:ptCount val="11"/>
                <c:pt idx="0">
                  <c:v>70911.370999999999</c:v>
                </c:pt>
                <c:pt idx="1">
                  <c:v>70911.370999999999</c:v>
                </c:pt>
                <c:pt idx="2">
                  <c:v>67657.208899999998</c:v>
                </c:pt>
                <c:pt idx="3">
                  <c:v>57846.112099999998</c:v>
                </c:pt>
                <c:pt idx="4">
                  <c:v>47598.085800000001</c:v>
                </c:pt>
                <c:pt idx="5">
                  <c:v>36581.3747</c:v>
                </c:pt>
                <c:pt idx="6">
                  <c:v>32328.113799999999</c:v>
                </c:pt>
                <c:pt idx="7">
                  <c:v>26780.9558</c:v>
                </c:pt>
                <c:pt idx="8">
                  <c:v>14828.5625</c:v>
                </c:pt>
                <c:pt idx="9">
                  <c:v>1547.0091</c:v>
                </c:pt>
                <c:pt idx="10">
                  <c:v>-13696.944</c:v>
                </c:pt>
              </c:numCache>
            </c:numRef>
          </c:yVal>
          <c:smooth val="1"/>
          <c:extLst>
            <c:ext xmlns:c16="http://schemas.microsoft.com/office/drawing/2014/chart" uri="{C3380CC4-5D6E-409C-BE32-E72D297353CC}">
              <c16:uniqueId val="{00000000-F384-42E9-8A3E-A0687D02E36D}"/>
            </c:ext>
          </c:extLst>
        </c:ser>
        <c:ser>
          <c:idx val="1"/>
          <c:order val="1"/>
          <c:tx>
            <c:v>Design forces</c:v>
          </c:tx>
          <c:spPr>
            <a:ln w="9525" cap="flat" cmpd="sng" algn="ctr">
              <a:solidFill>
                <a:schemeClr val="accent2">
                  <a:alpha val="70000"/>
                </a:schemeClr>
              </a:solidFill>
              <a:prstDash val="sysDot"/>
              <a:round/>
            </a:ln>
            <a:effectLst>
              <a:outerShdw blurRad="40000" dist="20000" dir="5400000" rotWithShape="0">
                <a:srgbClr val="000000">
                  <a:alpha val="38000"/>
                </a:srgbClr>
              </a:outerShdw>
            </a:effectLst>
          </c:spPr>
          <c:marker>
            <c:symbol val="circle"/>
            <c:size val="5"/>
            <c:spPr>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chemeClr>
                </a:solidFill>
                <a:round/>
              </a:ln>
              <a:effectLst>
                <a:outerShdw blurRad="40000" dist="20000" dir="5400000" rotWithShape="0">
                  <a:srgbClr val="000000">
                    <a:alpha val="38000"/>
                  </a:srgbClr>
                </a:outerShdw>
              </a:effectLst>
            </c:spPr>
          </c:marker>
          <c:xVal>
            <c:numRef>
              <c:f>'Interaction Diagram'!$F$3</c:f>
              <c:numCache>
                <c:formatCode>General</c:formatCode>
                <c:ptCount val="1"/>
                <c:pt idx="0">
                  <c:v>70000</c:v>
                </c:pt>
              </c:numCache>
            </c:numRef>
          </c:xVal>
          <c:yVal>
            <c:numRef>
              <c:f>'Interaction Diagram'!$E$3</c:f>
              <c:numCache>
                <c:formatCode>0.0</c:formatCode>
                <c:ptCount val="1"/>
                <c:pt idx="0">
                  <c:v>5500</c:v>
                </c:pt>
              </c:numCache>
            </c:numRef>
          </c:yVal>
          <c:smooth val="1"/>
          <c:extLst>
            <c:ext xmlns:c16="http://schemas.microsoft.com/office/drawing/2014/chart" uri="{C3380CC4-5D6E-409C-BE32-E72D297353CC}">
              <c16:uniqueId val="{00000001-F384-42E9-8A3E-A0687D02E36D}"/>
            </c:ext>
          </c:extLst>
        </c:ser>
        <c:dLbls>
          <c:showLegendKey val="0"/>
          <c:showVal val="0"/>
          <c:showCatName val="0"/>
          <c:showSerName val="0"/>
          <c:showPercent val="0"/>
          <c:showBubbleSize val="0"/>
        </c:dLbls>
        <c:axId val="280056056"/>
        <c:axId val="280056696"/>
        <c:extLst>
          <c:ext xmlns:c15="http://schemas.microsoft.com/office/drawing/2012/chart" uri="{02D57815-91ED-43cb-92C2-25804820EDAC}">
            <c15:filteredScatterSeries>
              <c15:ser>
                <c:idx val="2"/>
                <c:order val="2"/>
                <c:tx>
                  <c:strRef>
                    <c:extLst>
                      <c:ext uri="{02D57815-91ED-43cb-92C2-25804820EDAC}">
                        <c15:formulaRef>
                          <c15:sqref>'Interaction Diagram'!$G$4</c15:sqref>
                        </c15:formulaRef>
                      </c:ext>
                    </c:extLst>
                    <c:strCache>
                      <c:ptCount val="1"/>
                      <c:pt idx="0">
                        <c:v>1.2D+1.6L+1.6H</c:v>
                      </c:pt>
                    </c:strCache>
                  </c:strRef>
                </c:tx>
                <c:spPr>
                  <a:ln w="9525" cap="flat" cmpd="sng" algn="ctr">
                    <a:solidFill>
                      <a:schemeClr val="accent3">
                        <a:alpha val="70000"/>
                      </a:schemeClr>
                    </a:solidFill>
                    <a:prstDash val="sysDot"/>
                    <a:round/>
                  </a:ln>
                  <a:effectLst>
                    <a:outerShdw blurRad="40000" dist="20000" dir="5400000" rotWithShape="0">
                      <a:srgbClr val="000000">
                        <a:alpha val="38000"/>
                      </a:srgbClr>
                    </a:outerShdw>
                  </a:effectLst>
                </c:spPr>
                <c:marker>
                  <c:symbol val="circle"/>
                  <c:size val="5"/>
                  <c:spPr>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chemeClr>
                      </a:solidFill>
                      <a:round/>
                    </a:ln>
                    <a:effectLst>
                      <a:outerShdw blurRad="40000" dist="20000" dir="5400000" rotWithShape="0">
                        <a:srgbClr val="000000">
                          <a:alpha val="38000"/>
                        </a:srgbClr>
                      </a:outerShdw>
                    </a:effectLst>
                  </c:spPr>
                </c:marker>
                <c:xVal>
                  <c:numRef>
                    <c:extLst>
                      <c:ext uri="{02D57815-91ED-43cb-92C2-25804820EDAC}">
                        <c15:formulaRef>
                          <c15:sqref>'Interaction Diagram'!$F$4</c15:sqref>
                        </c15:formulaRef>
                      </c:ext>
                    </c:extLst>
                    <c:numCache>
                      <c:formatCode>General</c:formatCode>
                      <c:ptCount val="1"/>
                      <c:pt idx="0">
                        <c:v>114.24</c:v>
                      </c:pt>
                    </c:numCache>
                  </c:numRef>
                </c:xVal>
                <c:yVal>
                  <c:numRef>
                    <c:extLst>
                      <c:ext uri="{02D57815-91ED-43cb-92C2-25804820EDAC}">
                        <c15:formulaRef>
                          <c15:sqref>'Interaction Diagram'!$E$4</c15:sqref>
                        </c15:formulaRef>
                      </c:ext>
                    </c:extLst>
                    <c:numCache>
                      <c:formatCode>0.0</c:formatCode>
                      <c:ptCount val="1"/>
                      <c:pt idx="0">
                        <c:v>700</c:v>
                      </c:pt>
                    </c:numCache>
                  </c:numRef>
                </c:yVal>
                <c:smooth val="1"/>
                <c:extLst>
                  <c:ext xmlns:c16="http://schemas.microsoft.com/office/drawing/2014/chart" uri="{C3380CC4-5D6E-409C-BE32-E72D297353CC}">
                    <c16:uniqueId val="{00000002-F384-42E9-8A3E-A0687D02E36D}"/>
                  </c:ext>
                </c:extLst>
              </c15:ser>
            </c15:filteredScatterSeries>
          </c:ext>
        </c:extLst>
      </c:scatterChart>
      <c:valAx>
        <c:axId val="28005605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en-US"/>
          </a:p>
        </c:txPr>
        <c:crossAx val="280056696"/>
        <c:crosses val="autoZero"/>
        <c:crossBetween val="midCat"/>
      </c:valAx>
      <c:valAx>
        <c:axId val="28005669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en-US"/>
          </a:p>
        </c:txPr>
        <c:crossAx val="280056056"/>
        <c:crosses val="autoZero"/>
        <c:crossBetween val="midCat"/>
      </c:valAx>
      <c:spPr>
        <a:gradFill>
          <a:gsLst>
            <a:gs pos="100000">
              <a:schemeClr val="lt1">
                <a:lumMod val="95000"/>
              </a:schemeClr>
            </a:gs>
            <a:gs pos="0">
              <a:schemeClr val="lt1">
                <a:alpha val="0"/>
              </a:schemeClr>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b="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b="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6">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effectRef idx="1"/>
    <cs:fontRef idx="minor">
      <a:schemeClr val="dk1"/>
    </cs:fontRef>
    <cs:spPr>
      <a:ln w="9525" cap="flat" cmpd="sng" algn="ctr">
        <a:solidFill>
          <a:schemeClr val="phClr">
            <a:alpha val="70000"/>
          </a:schemeClr>
        </a:solidFill>
        <a:prstDash val="sysDot"/>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rnd">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rnd">
        <a:solidFill>
          <a:schemeClr val="dk1">
            <a:lumMod val="65000"/>
            <a:lumOff val="35000"/>
          </a:schemeClr>
        </a:solidFill>
        <a:round/>
      </a:ln>
    </cs:spPr>
  </cs:downBar>
  <cs:dropLine>
    <cs:lnRef idx="0"/>
    <cs:fillRef idx="0"/>
    <cs:effectRef idx="0"/>
    <cs:fontRef idx="minor">
      <a:schemeClr val="dk1"/>
    </cs:fontRef>
    <cs:spPr>
      <a:ln w="9525" cap="rnd">
        <a:solidFill>
          <a:schemeClr val="dk1">
            <a:lumMod val="35000"/>
            <a:lumOff val="65000"/>
          </a:schemeClr>
        </a:solidFill>
        <a:round/>
      </a:ln>
    </cs:spPr>
  </cs:dropLine>
  <cs:errorBar>
    <cs:lnRef idx="0"/>
    <cs:fillRef idx="0"/>
    <cs:effectRef idx="0"/>
    <cs:fontRef idx="minor">
      <a:schemeClr val="dk1"/>
    </cs:fontRef>
    <cs:spPr>
      <a:ln w="9525" cap="rnd">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rnd">
        <a:solidFill>
          <a:schemeClr val="dk1">
            <a:lumMod val="35000"/>
            <a:lumOff val="65000"/>
          </a:schemeClr>
        </a:solidFill>
        <a:round/>
      </a:ln>
    </cs:spPr>
  </cs:hiLoLine>
  <cs:leaderLine>
    <cs:lnRef idx="0"/>
    <cs:fillRef idx="0"/>
    <cs:effectRef idx="0"/>
    <cs:fontRef idx="minor">
      <a:schemeClr val="dk1"/>
    </cs:fontRef>
    <cs:spPr>
      <a:ln w="9525" cap="rnd">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spc="0" baseline="0"/>
  </cs:legend>
  <cs:plotArea>
    <cs:lnRef idx="0"/>
    <cs:fillRef idx="0"/>
    <cs:effectRef idx="0"/>
    <cs:fontRef idx="minor">
      <a:schemeClr val="dk1"/>
    </cs:fontRef>
    <cs:spPr>
      <a:gradFill>
        <a:gsLst>
          <a:gs pos="100000">
            <a:schemeClr val="lt1">
              <a:lumMod val="95000"/>
            </a:schemeClr>
          </a:gs>
          <a:gs pos="0">
            <a:schemeClr val="lt1">
              <a:alpha val="0"/>
            </a:schemeClr>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seriesAxis>
  <cs:seriesLine>
    <cs:lnRef idx="0"/>
    <cs:fillRef idx="0"/>
    <cs:effectRef idx="0"/>
    <cs:fontRef idx="minor">
      <a:schemeClr val="dk1"/>
    </cs:fontRef>
    <cs:spPr>
      <a:ln w="9525" cap="rnd">
        <a:solidFill>
          <a:schemeClr val="dk1">
            <a:lumMod val="35000"/>
            <a:lumOff val="65000"/>
          </a:schemeClr>
        </a:solidFill>
        <a:round/>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spPr>
      <a:ln w="9525" cap="rnd">
        <a:solidFill>
          <a:schemeClr val="dk1">
            <a:lumMod val="25000"/>
            <a:lumOff val="75000"/>
          </a:schemeClr>
        </a:solidFill>
        <a:round/>
      </a:ln>
    </cs:spPr>
    <cs:defRPr sz="1197" kern="1200" spc="0" baseline="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098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Style slide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776545" y="1872070"/>
            <a:ext cx="3326678" cy="3326678"/>
          </a:xfrm>
          <a:prstGeom prst="diamond">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85214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0_Styl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042BDB-2F8A-4632-BB44-DDEED52675C4}"/>
              </a:ext>
            </a:extLst>
          </p:cNvPr>
          <p:cNvSpPr/>
          <p:nvPr userDrawn="1"/>
        </p:nvSpPr>
        <p:spPr>
          <a:xfrm>
            <a:off x="5255664" y="3153398"/>
            <a:ext cx="6355221" cy="32461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88679" y="458495"/>
            <a:ext cx="9358626"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828179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1_Style slid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DBCEFD9-B163-48A4-AE71-5462FF7934D4}"/>
              </a:ext>
            </a:extLst>
          </p:cNvPr>
          <p:cNvSpPr/>
          <p:nvPr userDrawn="1"/>
        </p:nvSpPr>
        <p:spPr>
          <a:xfrm>
            <a:off x="-1" y="828942"/>
            <a:ext cx="4862557" cy="1663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03221" y="-3827"/>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a16="http://schemas.microsoft.com/office/drawing/2014/main" id="{31CC093B-6E45-4870-AFC9-7DA7E6943FEA}"/>
              </a:ext>
            </a:extLst>
          </p:cNvPr>
          <p:cNvSpPr>
            <a:spLocks noGrp="1"/>
          </p:cNvSpPr>
          <p:nvPr>
            <p:ph type="pic" idx="12" hasCustomPrompt="1"/>
          </p:nvPr>
        </p:nvSpPr>
        <p:spPr>
          <a:xfrm>
            <a:off x="3774835" y="1488113"/>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95830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9_Style slide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893592F-B858-4F5A-87CA-4EFF78535447}"/>
              </a:ext>
            </a:extLst>
          </p:cNvPr>
          <p:cNvSpPr>
            <a:spLocks noGrp="1"/>
          </p:cNvSpPr>
          <p:nvPr>
            <p:ph type="pic" idx="14" hasCustomPrompt="1"/>
          </p:nvPr>
        </p:nvSpPr>
        <p:spPr>
          <a:xfrm>
            <a:off x="0" y="1183602"/>
            <a:ext cx="3512321" cy="5470055"/>
          </a:xfrm>
          <a:custGeom>
            <a:avLst/>
            <a:gdLst>
              <a:gd name="connsiteX0" fmla="*/ 0 w 2828662"/>
              <a:gd name="connsiteY0" fmla="*/ 0 h 4405331"/>
              <a:gd name="connsiteX1" fmla="*/ 2828662 w 2828662"/>
              <a:gd name="connsiteY1" fmla="*/ 2202666 h 4405331"/>
              <a:gd name="connsiteX2" fmla="*/ 0 w 2828662"/>
              <a:gd name="connsiteY2" fmla="*/ 4405331 h 4405331"/>
            </a:gdLst>
            <a:ahLst/>
            <a:cxnLst>
              <a:cxn ang="0">
                <a:pos x="connsiteX0" y="connsiteY0"/>
              </a:cxn>
              <a:cxn ang="0">
                <a:pos x="connsiteX1" y="connsiteY1"/>
              </a:cxn>
              <a:cxn ang="0">
                <a:pos x="connsiteX2" y="connsiteY2"/>
              </a:cxn>
            </a:cxnLst>
            <a:rect l="l" t="t" r="r" b="b"/>
            <a:pathLst>
              <a:path w="2828662" h="4405331">
                <a:moveTo>
                  <a:pt x="0" y="0"/>
                </a:moveTo>
                <a:lnTo>
                  <a:pt x="2828662" y="2202666"/>
                </a:lnTo>
                <a:lnTo>
                  <a:pt x="0" y="4405331"/>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8" name="Freeform: Shape 17">
            <a:extLst>
              <a:ext uri="{FF2B5EF4-FFF2-40B4-BE49-F238E27FC236}">
                <a16:creationId xmlns:a16="http://schemas.microsoft.com/office/drawing/2014/main" id="{F2B7F1F1-7576-43C8-8B02-8D9D6595C6B6}"/>
              </a:ext>
            </a:extLst>
          </p:cNvPr>
          <p:cNvSpPr/>
          <p:nvPr userDrawn="1"/>
        </p:nvSpPr>
        <p:spPr>
          <a:xfrm rot="2283856">
            <a:off x="-1145000" y="3273775"/>
            <a:ext cx="9041918" cy="507660"/>
          </a:xfrm>
          <a:custGeom>
            <a:avLst/>
            <a:gdLst>
              <a:gd name="connsiteX0" fmla="*/ 0 w 8508719"/>
              <a:gd name="connsiteY0" fmla="*/ 0 h 507660"/>
              <a:gd name="connsiteX1" fmla="*/ 8508719 w 8508719"/>
              <a:gd name="connsiteY1" fmla="*/ 0 h 507660"/>
              <a:gd name="connsiteX2" fmla="*/ 8382750 w 8508719"/>
              <a:gd name="connsiteY2" fmla="*/ 507660 h 507660"/>
              <a:gd name="connsiteX3" fmla="*/ 397545 w 8508719"/>
              <a:gd name="connsiteY3" fmla="*/ 507660 h 507660"/>
            </a:gdLst>
            <a:ahLst/>
            <a:cxnLst>
              <a:cxn ang="0">
                <a:pos x="connsiteX0" y="connsiteY0"/>
              </a:cxn>
              <a:cxn ang="0">
                <a:pos x="connsiteX1" y="connsiteY1"/>
              </a:cxn>
              <a:cxn ang="0">
                <a:pos x="connsiteX2" y="connsiteY2"/>
              </a:cxn>
              <a:cxn ang="0">
                <a:pos x="connsiteX3" y="connsiteY3"/>
              </a:cxn>
            </a:cxnLst>
            <a:rect l="l" t="t" r="r" b="b"/>
            <a:pathLst>
              <a:path w="8508719" h="507660">
                <a:moveTo>
                  <a:pt x="0" y="0"/>
                </a:moveTo>
                <a:lnTo>
                  <a:pt x="8508719" y="0"/>
                </a:lnTo>
                <a:lnTo>
                  <a:pt x="8382750" y="507660"/>
                </a:lnTo>
                <a:lnTo>
                  <a:pt x="397545" y="50766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D8039C2-E1B0-4E55-85AC-2B71B79D8AE6}"/>
              </a:ext>
            </a:extLst>
          </p:cNvPr>
          <p:cNvSpPr/>
          <p:nvPr userDrawn="1"/>
        </p:nvSpPr>
        <p:spPr>
          <a:xfrm rot="19320000">
            <a:off x="6359981" y="2723208"/>
            <a:ext cx="7218431" cy="2018306"/>
          </a:xfrm>
          <a:custGeom>
            <a:avLst/>
            <a:gdLst>
              <a:gd name="connsiteX0" fmla="*/ 7218431 w 7218431"/>
              <a:gd name="connsiteY0" fmla="*/ 0 h 2018306"/>
              <a:gd name="connsiteX1" fmla="*/ 5641558 w 7218431"/>
              <a:gd name="connsiteY1" fmla="*/ 2018306 h 2018306"/>
              <a:gd name="connsiteX2" fmla="*/ 0 w 7218431"/>
              <a:gd name="connsiteY2" fmla="*/ 2018306 h 2018306"/>
              <a:gd name="connsiteX3" fmla="*/ 0 w 7218431"/>
              <a:gd name="connsiteY3" fmla="*/ 0 h 2018306"/>
              <a:gd name="connsiteX0" fmla="*/ 7218431 w 7218431"/>
              <a:gd name="connsiteY0" fmla="*/ 0 h 2018306"/>
              <a:gd name="connsiteX1" fmla="*/ 5641558 w 7218431"/>
              <a:gd name="connsiteY1" fmla="*/ 2018306 h 2018306"/>
              <a:gd name="connsiteX2" fmla="*/ 133423 w 7218431"/>
              <a:gd name="connsiteY2" fmla="*/ 2014099 h 2018306"/>
              <a:gd name="connsiteX3" fmla="*/ 0 w 7218431"/>
              <a:gd name="connsiteY3" fmla="*/ 0 h 2018306"/>
              <a:gd name="connsiteX4" fmla="*/ 7218431 w 7218431"/>
              <a:gd name="connsiteY4" fmla="*/ 0 h 2018306"/>
              <a:gd name="connsiteX0" fmla="*/ 7218431 w 7218431"/>
              <a:gd name="connsiteY0" fmla="*/ 0 h 2018306"/>
              <a:gd name="connsiteX1" fmla="*/ 5641558 w 7218431"/>
              <a:gd name="connsiteY1" fmla="*/ 2018306 h 2018306"/>
              <a:gd name="connsiteX2" fmla="*/ 131951 w 7218431"/>
              <a:gd name="connsiteY2" fmla="*/ 2002104 h 2018306"/>
              <a:gd name="connsiteX3" fmla="*/ 0 w 7218431"/>
              <a:gd name="connsiteY3" fmla="*/ 0 h 2018306"/>
              <a:gd name="connsiteX4" fmla="*/ 7218431 w 7218431"/>
              <a:gd name="connsiteY4" fmla="*/ 0 h 2018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8431" h="2018306">
                <a:moveTo>
                  <a:pt x="7218431" y="0"/>
                </a:moveTo>
                <a:lnTo>
                  <a:pt x="5641558" y="2018306"/>
                </a:lnTo>
                <a:lnTo>
                  <a:pt x="131951" y="2002104"/>
                </a:lnTo>
                <a:lnTo>
                  <a:pt x="0" y="0"/>
                </a:lnTo>
                <a:lnTo>
                  <a:pt x="7218431"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CC73BDD-47B2-4716-B34E-A2A208CF0460}"/>
              </a:ext>
            </a:extLst>
          </p:cNvPr>
          <p:cNvSpPr/>
          <p:nvPr userDrawn="1"/>
        </p:nvSpPr>
        <p:spPr>
          <a:xfrm rot="2283856">
            <a:off x="-1281243" y="3125602"/>
            <a:ext cx="10430561" cy="457200"/>
          </a:xfrm>
          <a:custGeom>
            <a:avLst/>
            <a:gdLst>
              <a:gd name="connsiteX0" fmla="*/ 0 w 9464629"/>
              <a:gd name="connsiteY0" fmla="*/ 0 h 457200"/>
              <a:gd name="connsiteX1" fmla="*/ 9464629 w 9464629"/>
              <a:gd name="connsiteY1" fmla="*/ 0 h 457200"/>
              <a:gd name="connsiteX2" fmla="*/ 9464629 w 9464629"/>
              <a:gd name="connsiteY2" fmla="*/ 19238 h 457200"/>
              <a:gd name="connsiteX3" fmla="*/ 9355955 w 9464629"/>
              <a:gd name="connsiteY3" fmla="*/ 457200 h 457200"/>
              <a:gd name="connsiteX4" fmla="*/ 358030 w 9464629"/>
              <a:gd name="connsiteY4" fmla="*/ 45720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4629" h="457200">
                <a:moveTo>
                  <a:pt x="0" y="0"/>
                </a:moveTo>
                <a:lnTo>
                  <a:pt x="9464629" y="0"/>
                </a:lnTo>
                <a:lnTo>
                  <a:pt x="9464629" y="19238"/>
                </a:lnTo>
                <a:lnTo>
                  <a:pt x="9355955" y="457200"/>
                </a:lnTo>
                <a:lnTo>
                  <a:pt x="358030" y="4572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 y="0"/>
            <a:ext cx="12209257" cy="5122817"/>
          </a:xfrm>
          <a:custGeom>
            <a:avLst/>
            <a:gdLst>
              <a:gd name="connsiteX0" fmla="*/ 0 w 13115109"/>
              <a:gd name="connsiteY0" fmla="*/ 5122817 h 10245634"/>
              <a:gd name="connsiteX1" fmla="*/ 6557555 w 13115109"/>
              <a:gd name="connsiteY1" fmla="*/ 0 h 10245634"/>
              <a:gd name="connsiteX2" fmla="*/ 13115109 w 13115109"/>
              <a:gd name="connsiteY2" fmla="*/ 5122817 h 10245634"/>
              <a:gd name="connsiteX3" fmla="*/ 6557555 w 13115109"/>
              <a:gd name="connsiteY3" fmla="*/ 10245634 h 10245634"/>
              <a:gd name="connsiteX4" fmla="*/ 0 w 13115109"/>
              <a:gd name="connsiteY4" fmla="*/ 5122817 h 10245634"/>
              <a:gd name="connsiteX0" fmla="*/ 0 w 13115109"/>
              <a:gd name="connsiteY0" fmla="*/ 5122817 h 10245634"/>
              <a:gd name="connsiteX1" fmla="*/ 6557555 w 13115109"/>
              <a:gd name="connsiteY1" fmla="*/ 0 h 10245634"/>
              <a:gd name="connsiteX2" fmla="*/ 13115109 w 13115109"/>
              <a:gd name="connsiteY2" fmla="*/ 5122817 h 10245634"/>
              <a:gd name="connsiteX3" fmla="*/ 12187881 w 13115109"/>
              <a:gd name="connsiteY3" fmla="*/ 5839509 h 10245634"/>
              <a:gd name="connsiteX4" fmla="*/ 6557555 w 13115109"/>
              <a:gd name="connsiteY4" fmla="*/ 10245634 h 10245634"/>
              <a:gd name="connsiteX5" fmla="*/ 0 w 13115109"/>
              <a:gd name="connsiteY5" fmla="*/ 5122817 h 10245634"/>
              <a:gd name="connsiteX0" fmla="*/ 0 w 13115109"/>
              <a:gd name="connsiteY0" fmla="*/ 5196957 h 10319774"/>
              <a:gd name="connsiteX1" fmla="*/ 6483415 w 13115109"/>
              <a:gd name="connsiteY1" fmla="*/ 0 h 10319774"/>
              <a:gd name="connsiteX2" fmla="*/ 13115109 w 13115109"/>
              <a:gd name="connsiteY2" fmla="*/ 5196957 h 10319774"/>
              <a:gd name="connsiteX3" fmla="*/ 12187881 w 13115109"/>
              <a:gd name="connsiteY3" fmla="*/ 5913649 h 10319774"/>
              <a:gd name="connsiteX4" fmla="*/ 6557555 w 13115109"/>
              <a:gd name="connsiteY4" fmla="*/ 10319774 h 10319774"/>
              <a:gd name="connsiteX5" fmla="*/ 0 w 13115109"/>
              <a:gd name="connsiteY5" fmla="*/ 5196957 h 10319774"/>
              <a:gd name="connsiteX0" fmla="*/ 0 w 13115109"/>
              <a:gd name="connsiteY0" fmla="*/ 0 h 5122817"/>
              <a:gd name="connsiteX1" fmla="*/ 13115109 w 13115109"/>
              <a:gd name="connsiteY1" fmla="*/ 0 h 5122817"/>
              <a:gd name="connsiteX2" fmla="*/ 12187881 w 13115109"/>
              <a:gd name="connsiteY2" fmla="*/ 716692 h 5122817"/>
              <a:gd name="connsiteX3" fmla="*/ 6557555 w 13115109"/>
              <a:gd name="connsiteY3" fmla="*/ 5122817 h 5122817"/>
              <a:gd name="connsiteX4" fmla="*/ 0 w 13115109"/>
              <a:gd name="connsiteY4" fmla="*/ 0 h 5122817"/>
              <a:gd name="connsiteX0" fmla="*/ 0 w 12200709"/>
              <a:gd name="connsiteY0" fmla="*/ 0 h 5122817"/>
              <a:gd name="connsiteX1" fmla="*/ 12200709 w 12200709"/>
              <a:gd name="connsiteY1" fmla="*/ 42729 h 5122817"/>
              <a:gd name="connsiteX2" fmla="*/ 12187881 w 12200709"/>
              <a:gd name="connsiteY2" fmla="*/ 716692 h 5122817"/>
              <a:gd name="connsiteX3" fmla="*/ 6557555 w 12200709"/>
              <a:gd name="connsiteY3" fmla="*/ 5122817 h 5122817"/>
              <a:gd name="connsiteX4" fmla="*/ 0 w 12200709"/>
              <a:gd name="connsiteY4" fmla="*/ 0 h 5122817"/>
              <a:gd name="connsiteX0" fmla="*/ 0 w 12192164"/>
              <a:gd name="connsiteY0" fmla="*/ 17092 h 5139909"/>
              <a:gd name="connsiteX1" fmla="*/ 12192164 w 12192164"/>
              <a:gd name="connsiteY1" fmla="*/ 0 h 5139909"/>
              <a:gd name="connsiteX2" fmla="*/ 12187881 w 12192164"/>
              <a:gd name="connsiteY2" fmla="*/ 733784 h 5139909"/>
              <a:gd name="connsiteX3" fmla="*/ 6557555 w 12192164"/>
              <a:gd name="connsiteY3" fmla="*/ 5139909 h 5139909"/>
              <a:gd name="connsiteX4" fmla="*/ 0 w 12192164"/>
              <a:gd name="connsiteY4" fmla="*/ 17092 h 5139909"/>
              <a:gd name="connsiteX0" fmla="*/ 0 w 12188071"/>
              <a:gd name="connsiteY0" fmla="*/ 0 h 5122817"/>
              <a:gd name="connsiteX1" fmla="*/ 12183619 w 12188071"/>
              <a:gd name="connsiteY1" fmla="*/ 0 h 5122817"/>
              <a:gd name="connsiteX2" fmla="*/ 12187881 w 12188071"/>
              <a:gd name="connsiteY2" fmla="*/ 716692 h 5122817"/>
              <a:gd name="connsiteX3" fmla="*/ 6557555 w 12188071"/>
              <a:gd name="connsiteY3" fmla="*/ 5122817 h 5122817"/>
              <a:gd name="connsiteX4" fmla="*/ 0 w 12188071"/>
              <a:gd name="connsiteY4" fmla="*/ 0 h 5122817"/>
              <a:gd name="connsiteX0" fmla="*/ 0 w 12209257"/>
              <a:gd name="connsiteY0" fmla="*/ 0 h 5122817"/>
              <a:gd name="connsiteX1" fmla="*/ 12209257 w 12209257"/>
              <a:gd name="connsiteY1" fmla="*/ 0 h 5122817"/>
              <a:gd name="connsiteX2" fmla="*/ 12187881 w 12209257"/>
              <a:gd name="connsiteY2" fmla="*/ 716692 h 5122817"/>
              <a:gd name="connsiteX3" fmla="*/ 6557555 w 12209257"/>
              <a:gd name="connsiteY3" fmla="*/ 5122817 h 5122817"/>
              <a:gd name="connsiteX4" fmla="*/ 0 w 12209257"/>
              <a:gd name="connsiteY4" fmla="*/ 0 h 5122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9257" h="5122817">
                <a:moveTo>
                  <a:pt x="0" y="0"/>
                </a:moveTo>
                <a:lnTo>
                  <a:pt x="12209257" y="0"/>
                </a:lnTo>
                <a:cubicBezTo>
                  <a:pt x="12207829" y="244595"/>
                  <a:pt x="12189309" y="472097"/>
                  <a:pt x="12187881" y="716692"/>
                </a:cubicBezTo>
                <a:lnTo>
                  <a:pt x="6557555" y="5122817"/>
                </a:lnTo>
                <a:lnTo>
                  <a:pt x="0" y="0"/>
                </a:lnTo>
                <a:close/>
              </a:path>
            </a:pathLst>
          </a:cu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26184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31F48C-B68C-4AA3-A327-D4E232CCC4D2}"/>
              </a:ext>
            </a:extLst>
          </p:cNvPr>
          <p:cNvSpPr/>
          <p:nvPr userDrawn="1"/>
        </p:nvSpPr>
        <p:spPr>
          <a:xfrm>
            <a:off x="7570177" y="551723"/>
            <a:ext cx="3436232" cy="5152744"/>
          </a:xfrm>
          <a:prstGeom prst="rect">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a:extLst>
              <a:ext uri="{FF2B5EF4-FFF2-40B4-BE49-F238E27FC236}">
                <a16:creationId xmlns:a16="http://schemas.microsoft.com/office/drawing/2014/main" id="{B87D57F6-B3F3-4B57-BA8C-5AE6983ACFCC}"/>
              </a:ext>
            </a:extLst>
          </p:cNvPr>
          <p:cNvSpPr>
            <a:spLocks noGrp="1"/>
          </p:cNvSpPr>
          <p:nvPr>
            <p:ph type="pic" idx="14" hasCustomPrompt="1"/>
          </p:nvPr>
        </p:nvSpPr>
        <p:spPr>
          <a:xfrm>
            <a:off x="6972300" y="1144427"/>
            <a:ext cx="3436232" cy="5152743"/>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669751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8_Style slide layout">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1DBA1EF6-0120-4FD9-94E5-779BB393F898}"/>
              </a:ext>
            </a:extLst>
          </p:cNvPr>
          <p:cNvSpPr>
            <a:spLocks noGrp="1"/>
          </p:cNvSpPr>
          <p:nvPr>
            <p:ph type="pic" idx="10" hasCustomPrompt="1"/>
          </p:nvPr>
        </p:nvSpPr>
        <p:spPr>
          <a:xfrm>
            <a:off x="90569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a:extLst>
              <a:ext uri="{FF2B5EF4-FFF2-40B4-BE49-F238E27FC236}">
                <a16:creationId xmlns:a16="http://schemas.microsoft.com/office/drawing/2014/main" id="{CC104F0A-ED0B-4B03-BB73-35F8EF9C879D}"/>
              </a:ext>
            </a:extLst>
          </p:cNvPr>
          <p:cNvSpPr>
            <a:spLocks noGrp="1"/>
          </p:cNvSpPr>
          <p:nvPr>
            <p:ph type="pic" idx="11" hasCustomPrompt="1"/>
          </p:nvPr>
        </p:nvSpPr>
        <p:spPr>
          <a:xfrm>
            <a:off x="3615156"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6" name="Picture Placeholder 2">
            <a:extLst>
              <a:ext uri="{FF2B5EF4-FFF2-40B4-BE49-F238E27FC236}">
                <a16:creationId xmlns:a16="http://schemas.microsoft.com/office/drawing/2014/main" id="{3D72AD60-8A2A-4487-9377-E72F5DAF9591}"/>
              </a:ext>
            </a:extLst>
          </p:cNvPr>
          <p:cNvSpPr>
            <a:spLocks noGrp="1"/>
          </p:cNvSpPr>
          <p:nvPr>
            <p:ph type="pic" idx="12" hasCustomPrompt="1"/>
          </p:nvPr>
        </p:nvSpPr>
        <p:spPr>
          <a:xfrm>
            <a:off x="632462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Picture Placeholder 2">
            <a:extLst>
              <a:ext uri="{FF2B5EF4-FFF2-40B4-BE49-F238E27FC236}">
                <a16:creationId xmlns:a16="http://schemas.microsoft.com/office/drawing/2014/main" id="{45BC6D7C-2CF0-49D1-A2B8-C1EFBA0121D3}"/>
              </a:ext>
            </a:extLst>
          </p:cNvPr>
          <p:cNvSpPr>
            <a:spLocks noGrp="1"/>
          </p:cNvSpPr>
          <p:nvPr>
            <p:ph type="pic" idx="13" hasCustomPrompt="1"/>
          </p:nvPr>
        </p:nvSpPr>
        <p:spPr>
          <a:xfrm>
            <a:off x="9034358"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8" name="Rectangle 17">
            <a:extLst>
              <a:ext uri="{FF2B5EF4-FFF2-40B4-BE49-F238E27FC236}">
                <a16:creationId xmlns:a16="http://schemas.microsoft.com/office/drawing/2014/main" id="{37E2B474-D042-4F01-B278-52778C725B39}"/>
              </a:ext>
            </a:extLst>
          </p:cNvPr>
          <p:cNvSpPr/>
          <p:nvPr userDrawn="1"/>
        </p:nvSpPr>
        <p:spPr>
          <a:xfrm>
            <a:off x="905691"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19" name="Rectangle 18">
            <a:extLst>
              <a:ext uri="{FF2B5EF4-FFF2-40B4-BE49-F238E27FC236}">
                <a16:creationId xmlns:a16="http://schemas.microsoft.com/office/drawing/2014/main" id="{FB75FD73-E0B7-46DB-A8A2-DB3BEABFDC72}"/>
              </a:ext>
            </a:extLst>
          </p:cNvPr>
          <p:cNvSpPr/>
          <p:nvPr userDrawn="1"/>
        </p:nvSpPr>
        <p:spPr>
          <a:xfrm>
            <a:off x="361517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0" name="Rectangle 19">
            <a:extLst>
              <a:ext uri="{FF2B5EF4-FFF2-40B4-BE49-F238E27FC236}">
                <a16:creationId xmlns:a16="http://schemas.microsoft.com/office/drawing/2014/main" id="{1CD9A03F-A307-424B-822C-11AE6E934AEA}"/>
              </a:ext>
            </a:extLst>
          </p:cNvPr>
          <p:cNvSpPr/>
          <p:nvPr userDrawn="1"/>
        </p:nvSpPr>
        <p:spPr>
          <a:xfrm>
            <a:off x="6324642"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1" name="Rectangle 20">
            <a:extLst>
              <a:ext uri="{FF2B5EF4-FFF2-40B4-BE49-F238E27FC236}">
                <a16:creationId xmlns:a16="http://schemas.microsoft.com/office/drawing/2014/main" id="{DFBD4969-EFAC-4D12-9E84-0A6976D2641B}"/>
              </a:ext>
            </a:extLst>
          </p:cNvPr>
          <p:cNvSpPr/>
          <p:nvPr userDrawn="1"/>
        </p:nvSpPr>
        <p:spPr>
          <a:xfrm>
            <a:off x="903410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2" name="Rectangle 12">
            <a:extLst>
              <a:ext uri="{FF2B5EF4-FFF2-40B4-BE49-F238E27FC236}">
                <a16:creationId xmlns:a16="http://schemas.microsoft.com/office/drawing/2014/main" id="{4ECE345D-A446-47CA-92D2-945255192249}"/>
              </a:ext>
            </a:extLst>
          </p:cNvPr>
          <p:cNvSpPr/>
          <p:nvPr userDrawn="1"/>
        </p:nvSpPr>
        <p:spPr>
          <a:xfrm>
            <a:off x="905691"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3" name="Rectangle 13">
            <a:extLst>
              <a:ext uri="{FF2B5EF4-FFF2-40B4-BE49-F238E27FC236}">
                <a16:creationId xmlns:a16="http://schemas.microsoft.com/office/drawing/2014/main" id="{1F8A95E2-762C-4F80-A59C-0186AD9AB293}"/>
              </a:ext>
            </a:extLst>
          </p:cNvPr>
          <p:cNvSpPr/>
          <p:nvPr userDrawn="1"/>
        </p:nvSpPr>
        <p:spPr>
          <a:xfrm>
            <a:off x="361517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4" name="Rectangle 14">
            <a:extLst>
              <a:ext uri="{FF2B5EF4-FFF2-40B4-BE49-F238E27FC236}">
                <a16:creationId xmlns:a16="http://schemas.microsoft.com/office/drawing/2014/main" id="{8EC859B7-B374-4919-872B-1599240455F5}"/>
              </a:ext>
            </a:extLst>
          </p:cNvPr>
          <p:cNvSpPr/>
          <p:nvPr userDrawn="1"/>
        </p:nvSpPr>
        <p:spPr>
          <a:xfrm>
            <a:off x="6324642"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5" name="Rectangle 15">
            <a:extLst>
              <a:ext uri="{FF2B5EF4-FFF2-40B4-BE49-F238E27FC236}">
                <a16:creationId xmlns:a16="http://schemas.microsoft.com/office/drawing/2014/main" id="{6A9C259D-41E4-4701-AC62-7C25AC824137}"/>
              </a:ext>
            </a:extLst>
          </p:cNvPr>
          <p:cNvSpPr/>
          <p:nvPr userDrawn="1"/>
        </p:nvSpPr>
        <p:spPr>
          <a:xfrm>
            <a:off x="903410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Tree>
    <p:extLst>
      <p:ext uri="{BB962C8B-B14F-4D97-AF65-F5344CB8AC3E}">
        <p14:creationId xmlns:p14="http://schemas.microsoft.com/office/powerpoint/2010/main" val="1281311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767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87255"/>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46006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NG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LAYOUT</a:t>
            </a:r>
          </a:p>
        </p:txBody>
      </p:sp>
    </p:spTree>
    <p:extLst>
      <p:ext uri="{BB962C8B-B14F-4D97-AF65-F5344CB8AC3E}">
        <p14:creationId xmlns:p14="http://schemas.microsoft.com/office/powerpoint/2010/main" val="140921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540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898601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155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46788" y="3224981"/>
            <a:ext cx="9350473" cy="1661655"/>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1956171" y="4876799"/>
            <a:ext cx="9342080" cy="1071715"/>
          </a:xfrm>
        </p:spPr>
        <p:txBody>
          <a:bodyPr>
            <a:normAutofit/>
          </a:bodyPr>
          <a:lstStyle>
            <a:lvl1pPr marL="0" indent="0" algn="l">
              <a:buNone/>
              <a:defRPr sz="3733" b="0" i="0">
                <a:solidFill>
                  <a:srgbClr val="00B0F0"/>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3674059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8928" y="299112"/>
            <a:ext cx="11012131" cy="1018035"/>
          </a:xfrm>
        </p:spPr>
        <p:txBody>
          <a:bodyPr>
            <a:normAutofit/>
          </a:bodyPr>
          <a:lstStyle>
            <a:lvl1pPr algn="l">
              <a:defRPr sz="4800" baseline="0">
                <a:solidFill>
                  <a:schemeClr val="bg1"/>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618285" y="1622323"/>
            <a:ext cx="10994760" cy="4748979"/>
          </a:xfrm>
        </p:spPr>
        <p:txBody>
          <a:bodyPr/>
          <a:lstStyle>
            <a:lvl1pPr algn="l">
              <a:defRPr sz="3733">
                <a:solidFill>
                  <a:schemeClr val="tx1"/>
                </a:solidFill>
              </a:defRPr>
            </a:lvl1pPr>
            <a:lvl2pPr algn="l">
              <a:defRPr>
                <a:solidFill>
                  <a:schemeClr val="tx1"/>
                </a:solidFill>
              </a:defRPr>
            </a:lvl2pPr>
            <a:lvl3pPr algn="l">
              <a:defRPr>
                <a:solidFill>
                  <a:schemeClr val="tx1"/>
                </a:solidFill>
              </a:defRPr>
            </a:lvl3pPr>
            <a:lvl4pPr algn="l">
              <a:defRPr>
                <a:solidFill>
                  <a:schemeClr val="tx1"/>
                </a:solidFill>
              </a:defRPr>
            </a:lvl4pPr>
            <a:lvl5pPr algn="l">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492659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68776" y="276578"/>
            <a:ext cx="8299984" cy="967132"/>
          </a:xfrm>
        </p:spPr>
        <p:txBody>
          <a:bodyPr>
            <a:normAutofit/>
          </a:bodyPr>
          <a:lstStyle>
            <a:lvl1pPr algn="l">
              <a:defRPr sz="4800">
                <a:solidFill>
                  <a:srgbClr val="00B0F0"/>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2359741" y="1278194"/>
            <a:ext cx="8327924" cy="4825652"/>
          </a:xfrm>
        </p:spPr>
        <p:txBody>
          <a:bodyPr/>
          <a:lstStyle>
            <a:lvl1pPr>
              <a:defRPr sz="3733">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3123894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1010645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118451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0593" y="303202"/>
            <a:ext cx="10791153" cy="1018033"/>
          </a:xfrm>
        </p:spPr>
        <p:txBody>
          <a:bodyPr>
            <a:normAutofit/>
          </a:bodyPr>
          <a:lstStyle>
            <a:lvl1pPr algn="l">
              <a:defRPr sz="4800" baseline="0">
                <a:solidFill>
                  <a:schemeClr val="bg1"/>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696175" y="2079536"/>
            <a:ext cx="5386917" cy="639763"/>
          </a:xfrm>
        </p:spPr>
        <p:txBody>
          <a:bodyPr anchor="b"/>
          <a:lstStyle>
            <a:lvl1pPr marL="0" indent="0" algn="ctr">
              <a:buNone/>
              <a:defRPr sz="3200" b="1">
                <a:solidFill>
                  <a:srgbClr val="00B0F0"/>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96175" y="2709399"/>
            <a:ext cx="5386917" cy="3035059"/>
          </a:xfrm>
        </p:spPr>
        <p:txBody>
          <a:bodyPr/>
          <a:lstStyle>
            <a:lvl1pPr algn="ctr">
              <a:defRPr sz="3200">
                <a:solidFill>
                  <a:schemeClr val="tx1"/>
                </a:solidFill>
              </a:defRPr>
            </a:lvl1pPr>
            <a:lvl2pPr algn="ctr">
              <a:defRPr sz="2667">
                <a:solidFill>
                  <a:schemeClr val="tx1"/>
                </a:solidFill>
              </a:defRPr>
            </a:lvl2pPr>
            <a:lvl3pPr algn="ctr">
              <a:defRPr sz="2400">
                <a:solidFill>
                  <a:schemeClr val="tx1"/>
                </a:solidFill>
              </a:defRPr>
            </a:lvl3pPr>
            <a:lvl4pPr algn="ctr">
              <a:defRPr sz="2133">
                <a:solidFill>
                  <a:schemeClr val="tx1"/>
                </a:solidFill>
              </a:defRPr>
            </a:lvl4pPr>
            <a:lvl5pPr algn="ctr">
              <a:defRPr sz="2133">
                <a:solidFill>
                  <a:schemeClr val="tx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6337" y="2079536"/>
            <a:ext cx="5389033" cy="639763"/>
          </a:xfrm>
        </p:spPr>
        <p:txBody>
          <a:bodyPr anchor="b"/>
          <a:lstStyle>
            <a:lvl1pPr marL="0" indent="0" algn="ctr">
              <a:buNone/>
              <a:defRPr sz="3200" b="1">
                <a:solidFill>
                  <a:srgbClr val="00B0F0"/>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076337" y="2709399"/>
            <a:ext cx="5389033" cy="3035059"/>
          </a:xfrm>
        </p:spPr>
        <p:txBody>
          <a:bodyPr/>
          <a:lstStyle>
            <a:lvl1pPr algn="ctr">
              <a:defRPr sz="3200">
                <a:solidFill>
                  <a:schemeClr val="tx1"/>
                </a:solidFill>
              </a:defRPr>
            </a:lvl1pPr>
            <a:lvl2pPr algn="ctr">
              <a:defRPr sz="2667">
                <a:solidFill>
                  <a:schemeClr val="tx1"/>
                </a:solidFill>
              </a:defRPr>
            </a:lvl2pPr>
            <a:lvl3pPr algn="ctr">
              <a:defRPr sz="2400">
                <a:solidFill>
                  <a:schemeClr val="tx1"/>
                </a:solidFill>
              </a:defRPr>
            </a:lvl3pPr>
            <a:lvl4pPr algn="ctr">
              <a:defRPr sz="2133">
                <a:solidFill>
                  <a:schemeClr val="tx1"/>
                </a:solidFill>
              </a:defRPr>
            </a:lvl4pPr>
            <a:lvl5pPr algn="ctr">
              <a:defRPr sz="2133">
                <a:solidFill>
                  <a:schemeClr val="tx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153869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335232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29737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8244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6947922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7558022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609232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7967"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16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Style slide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776545" y="1872070"/>
            <a:ext cx="3326678" cy="3326678"/>
          </a:xfrm>
          <a:prstGeom prst="diamond">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3359245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7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6540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14126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2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600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2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7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5188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899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055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636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 slide layout">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E1F4041B-47EF-4111-8834-E95C31D4AA28}"/>
              </a:ext>
            </a:extLst>
          </p:cNvPr>
          <p:cNvSpPr/>
          <p:nvPr userDrawn="1"/>
        </p:nvSpPr>
        <p:spPr>
          <a:xfrm>
            <a:off x="0" y="0"/>
            <a:ext cx="12192001" cy="6858000"/>
          </a:xfrm>
          <a:custGeom>
            <a:avLst/>
            <a:gdLst>
              <a:gd name="connsiteX0" fmla="*/ 12240039 w 12240039"/>
              <a:gd name="connsiteY0" fmla="*/ 5335596 h 6858000"/>
              <a:gd name="connsiteX1" fmla="*/ 12240039 w 12240039"/>
              <a:gd name="connsiteY1" fmla="*/ 6858000 h 6858000"/>
              <a:gd name="connsiteX2" fmla="*/ 11571468 w 12240039"/>
              <a:gd name="connsiteY2" fmla="*/ 6858000 h 6858000"/>
              <a:gd name="connsiteX3" fmla="*/ 11571468 w 12240039"/>
              <a:gd name="connsiteY3" fmla="*/ 1 h 6858000"/>
              <a:gd name="connsiteX4" fmla="*/ 12240039 w 12240039"/>
              <a:gd name="connsiteY4" fmla="*/ 1 h 6858000"/>
              <a:gd name="connsiteX5" fmla="*/ 12240039 w 12240039"/>
              <a:gd name="connsiteY5" fmla="*/ 1522405 h 6858000"/>
              <a:gd name="connsiteX6" fmla="*/ 9257174 w 12240039"/>
              <a:gd name="connsiteY6" fmla="*/ 1 h 6858000"/>
              <a:gd name="connsiteX7" fmla="*/ 10763036 w 12240039"/>
              <a:gd name="connsiteY7" fmla="*/ 1 h 6858000"/>
              <a:gd name="connsiteX8" fmla="*/ 12240039 w 12240039"/>
              <a:gd name="connsiteY8" fmla="*/ 3363290 h 6858000"/>
              <a:gd name="connsiteX9" fmla="*/ 12240039 w 12240039"/>
              <a:gd name="connsiteY9" fmla="*/ 3494711 h 6858000"/>
              <a:gd name="connsiteX10" fmla="*/ 10763036 w 12240039"/>
              <a:gd name="connsiteY10" fmla="*/ 6858000 h 6858000"/>
              <a:gd name="connsiteX11" fmla="*/ 9257174 w 12240039"/>
              <a:gd name="connsiteY11" fmla="*/ 6858000 h 6858000"/>
              <a:gd name="connsiteX12" fmla="*/ 10763036 w 12240039"/>
              <a:gd name="connsiteY12" fmla="*/ 3429000 h 6858000"/>
              <a:gd name="connsiteX13" fmla="*/ 6942881 w 12240039"/>
              <a:gd name="connsiteY13" fmla="*/ 0 h 6858000"/>
              <a:gd name="connsiteX14" fmla="*/ 8448742 w 12240039"/>
              <a:gd name="connsiteY14" fmla="*/ 0 h 6858000"/>
              <a:gd name="connsiteX15" fmla="*/ 9954603 w 12240039"/>
              <a:gd name="connsiteY15" fmla="*/ 3429000 h 6858000"/>
              <a:gd name="connsiteX16" fmla="*/ 8448742 w 12240039"/>
              <a:gd name="connsiteY16" fmla="*/ 6858000 h 6858000"/>
              <a:gd name="connsiteX17" fmla="*/ 6942881 w 12240039"/>
              <a:gd name="connsiteY17" fmla="*/ 6858000 h 6858000"/>
              <a:gd name="connsiteX18" fmla="*/ 8448742 w 12240039"/>
              <a:gd name="connsiteY18" fmla="*/ 3429000 h 6858000"/>
              <a:gd name="connsiteX19" fmla="*/ 4628587 w 12240039"/>
              <a:gd name="connsiteY19" fmla="*/ 0 h 6858000"/>
              <a:gd name="connsiteX20" fmla="*/ 6134449 w 12240039"/>
              <a:gd name="connsiteY20" fmla="*/ 0 h 6858000"/>
              <a:gd name="connsiteX21" fmla="*/ 7640310 w 12240039"/>
              <a:gd name="connsiteY21" fmla="*/ 3429000 h 6858000"/>
              <a:gd name="connsiteX22" fmla="*/ 6134449 w 12240039"/>
              <a:gd name="connsiteY22" fmla="*/ 6858000 h 6858000"/>
              <a:gd name="connsiteX23" fmla="*/ 4628587 w 12240039"/>
              <a:gd name="connsiteY23" fmla="*/ 6858000 h 6858000"/>
              <a:gd name="connsiteX24" fmla="*/ 6134449 w 12240039"/>
              <a:gd name="connsiteY24" fmla="*/ 3429000 h 6858000"/>
              <a:gd name="connsiteX25" fmla="*/ 2314294 w 12240039"/>
              <a:gd name="connsiteY25" fmla="*/ 0 h 6858000"/>
              <a:gd name="connsiteX26" fmla="*/ 3820156 w 12240039"/>
              <a:gd name="connsiteY26" fmla="*/ 0 h 6858000"/>
              <a:gd name="connsiteX27" fmla="*/ 5326016 w 12240039"/>
              <a:gd name="connsiteY27" fmla="*/ 3429000 h 6858000"/>
              <a:gd name="connsiteX28" fmla="*/ 3820156 w 12240039"/>
              <a:gd name="connsiteY28" fmla="*/ 6858000 h 6858000"/>
              <a:gd name="connsiteX29" fmla="*/ 2314294 w 12240039"/>
              <a:gd name="connsiteY29" fmla="*/ 6858000 h 6858000"/>
              <a:gd name="connsiteX30" fmla="*/ 3820156 w 12240039"/>
              <a:gd name="connsiteY30" fmla="*/ 3429000 h 6858000"/>
              <a:gd name="connsiteX31" fmla="*/ 0 w 12240039"/>
              <a:gd name="connsiteY31" fmla="*/ 0 h 6858000"/>
              <a:gd name="connsiteX32" fmla="*/ 1505862 w 12240039"/>
              <a:gd name="connsiteY32" fmla="*/ 0 h 6858000"/>
              <a:gd name="connsiteX33" fmla="*/ 3011723 w 12240039"/>
              <a:gd name="connsiteY33" fmla="*/ 3429000 h 6858000"/>
              <a:gd name="connsiteX34" fmla="*/ 1505862 w 12240039"/>
              <a:gd name="connsiteY34" fmla="*/ 6858000 h 6858000"/>
              <a:gd name="connsiteX35" fmla="*/ 0 w 12240039"/>
              <a:gd name="connsiteY35" fmla="*/ 6858000 h 6858000"/>
              <a:gd name="connsiteX36" fmla="*/ 1505862 w 12240039"/>
              <a:gd name="connsiteY36"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240039" h="6858000">
                <a:moveTo>
                  <a:pt x="12240039" y="5335596"/>
                </a:moveTo>
                <a:lnTo>
                  <a:pt x="12240039" y="6858000"/>
                </a:lnTo>
                <a:lnTo>
                  <a:pt x="11571468" y="6858000"/>
                </a:lnTo>
                <a:close/>
                <a:moveTo>
                  <a:pt x="11571468" y="1"/>
                </a:moveTo>
                <a:lnTo>
                  <a:pt x="12240039" y="1"/>
                </a:lnTo>
                <a:lnTo>
                  <a:pt x="12240039" y="1522405"/>
                </a:lnTo>
                <a:close/>
                <a:moveTo>
                  <a:pt x="9257174" y="1"/>
                </a:moveTo>
                <a:lnTo>
                  <a:pt x="10763036" y="1"/>
                </a:lnTo>
                <a:lnTo>
                  <a:pt x="12240039" y="3363290"/>
                </a:lnTo>
                <a:lnTo>
                  <a:pt x="12240039" y="3494711"/>
                </a:lnTo>
                <a:lnTo>
                  <a:pt x="10763036" y="6858000"/>
                </a:lnTo>
                <a:lnTo>
                  <a:pt x="9257174" y="6858000"/>
                </a:lnTo>
                <a:lnTo>
                  <a:pt x="10763036" y="3429000"/>
                </a:lnTo>
                <a:close/>
                <a:moveTo>
                  <a:pt x="6942881" y="0"/>
                </a:moveTo>
                <a:lnTo>
                  <a:pt x="8448742" y="0"/>
                </a:lnTo>
                <a:lnTo>
                  <a:pt x="9954603" y="3429000"/>
                </a:lnTo>
                <a:lnTo>
                  <a:pt x="8448742" y="6858000"/>
                </a:lnTo>
                <a:lnTo>
                  <a:pt x="6942881" y="6858000"/>
                </a:lnTo>
                <a:lnTo>
                  <a:pt x="8448742" y="3429000"/>
                </a:lnTo>
                <a:close/>
                <a:moveTo>
                  <a:pt x="4628587" y="0"/>
                </a:moveTo>
                <a:lnTo>
                  <a:pt x="6134449" y="0"/>
                </a:lnTo>
                <a:lnTo>
                  <a:pt x="7640310" y="3429000"/>
                </a:lnTo>
                <a:lnTo>
                  <a:pt x="6134449" y="6858000"/>
                </a:lnTo>
                <a:lnTo>
                  <a:pt x="4628587" y="6858000"/>
                </a:lnTo>
                <a:lnTo>
                  <a:pt x="6134449" y="3429000"/>
                </a:lnTo>
                <a:close/>
                <a:moveTo>
                  <a:pt x="2314294" y="0"/>
                </a:moveTo>
                <a:lnTo>
                  <a:pt x="3820156" y="0"/>
                </a:lnTo>
                <a:lnTo>
                  <a:pt x="5326016" y="3429000"/>
                </a:lnTo>
                <a:lnTo>
                  <a:pt x="3820156" y="6858000"/>
                </a:lnTo>
                <a:lnTo>
                  <a:pt x="2314294" y="6858000"/>
                </a:lnTo>
                <a:lnTo>
                  <a:pt x="3820156" y="3429000"/>
                </a:lnTo>
                <a:close/>
                <a:moveTo>
                  <a:pt x="0" y="0"/>
                </a:moveTo>
                <a:lnTo>
                  <a:pt x="1505862" y="0"/>
                </a:lnTo>
                <a:lnTo>
                  <a:pt x="3011723" y="3429000"/>
                </a:lnTo>
                <a:lnTo>
                  <a:pt x="1505862" y="6858000"/>
                </a:lnTo>
                <a:lnTo>
                  <a:pt x="0" y="6858000"/>
                </a:lnTo>
                <a:lnTo>
                  <a:pt x="1505862" y="3429000"/>
                </a:lnTo>
                <a:close/>
              </a:path>
            </a:pathLst>
          </a:custGeom>
          <a:solidFill>
            <a:schemeClr val="accent2">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9502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image" Target="../media/image2.jp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4.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737" r:id="rId2"/>
    <p:sldLayoutId id="2147483738" r:id="rId3"/>
    <p:sldLayoutId id="2147483740" r:id="rId4"/>
    <p:sldLayoutId id="2147483743" r:id="rId5"/>
    <p:sldLayoutId id="2147483739" r:id="rId6"/>
    <p:sldLayoutId id="2147483741" r:id="rId7"/>
    <p:sldLayoutId id="2147483742" r:id="rId8"/>
    <p:sldLayoutId id="2147483655" r:id="rId9"/>
    <p:sldLayoutId id="2147483736" r:id="rId10"/>
    <p:sldLayoutId id="2147483731" r:id="rId11"/>
    <p:sldLayoutId id="2147483747" r:id="rId12"/>
    <p:sldLayoutId id="2147483750" r:id="rId13"/>
    <p:sldLayoutId id="2147483746" r:id="rId14"/>
    <p:sldLayoutId id="2147483745" r:id="rId15"/>
    <p:sldLayoutId id="2147483744" r:id="rId16"/>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686" r:id="rId1"/>
    <p:sldLayoutId id="2147483654" r:id="rId2"/>
    <p:sldLayoutId id="2147483656" r:id="rId3"/>
    <p:sldLayoutId id="2147483687" r:id="rId4"/>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74F12-AA26-4AC8-9962-C36BB8F32554}" type="datetimeFigureOut">
              <a:rPr lang="en-US" smtClean="0"/>
              <a:pPr/>
              <a:t>1/10/2021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11E867DF-3DCA-4725-94F0-F2B6BD747A82}"/>
              </a:ext>
            </a:extLst>
          </p:cNvPr>
          <p:cNvSpPr txBox="1"/>
          <p:nvPr/>
        </p:nvSpPr>
        <p:spPr>
          <a:xfrm>
            <a:off x="-12200" y="6951663"/>
            <a:ext cx="11186167" cy="666977"/>
          </a:xfrm>
          <a:prstGeom prst="rect">
            <a:avLst/>
          </a:prstGeom>
          <a:noFill/>
        </p:spPr>
        <p:txBody>
          <a:bodyPr wrap="square" rtlCol="0">
            <a:spAutoFit/>
          </a:bodyPr>
          <a:lstStyle/>
          <a:p>
            <a:r>
              <a:rPr lang="en-US" sz="1867" dirty="0">
                <a:solidFill>
                  <a:schemeClr val="bg1">
                    <a:lumMod val="65000"/>
                  </a:schemeClr>
                </a:solidFill>
              </a:rPr>
              <a:t>This presentation uses a free template provided by FPPT.com</a:t>
            </a:r>
          </a:p>
          <a:p>
            <a:r>
              <a:rPr lang="en-US" sz="1867" dirty="0">
                <a:solidFill>
                  <a:schemeClr val="bg1">
                    <a:lumMod val="65000"/>
                  </a:schemeClr>
                </a:solidFill>
              </a:rPr>
              <a:t>www.free-power-point-templates.com</a:t>
            </a:r>
          </a:p>
        </p:txBody>
      </p:sp>
    </p:spTree>
    <p:extLst>
      <p:ext uri="{BB962C8B-B14F-4D97-AF65-F5344CB8AC3E}">
        <p14:creationId xmlns:p14="http://schemas.microsoft.com/office/powerpoint/2010/main" val="383325193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5" r:id="rId13"/>
    <p:sldLayoutId id="2147483796" r:id="rId14"/>
    <p:sldLayoutId id="2147483797" r:id="rId15"/>
    <p:sldLayoutId id="2147483763" r:id="rId16"/>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36.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6.xml"/><Relationship Id="rId5" Type="http://schemas.openxmlformats.org/officeDocument/2006/relationships/image" Target="../media/image46.png"/><Relationship Id="rId4" Type="http://schemas.openxmlformats.org/officeDocument/2006/relationships/image" Target="../media/image32.jpg"/></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49.pn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6.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5.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6.xml"/><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5.png"/><Relationship Id="rId1" Type="http://schemas.openxmlformats.org/officeDocument/2006/relationships/slideLayout" Target="../slideLayouts/slideLayout36.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6.xml"/><Relationship Id="rId4" Type="http://schemas.openxmlformats.org/officeDocument/2006/relationships/image" Target="../media/image440.png"/></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image" Target="../media/image59.png"/><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image" Target="../media/image500.png"/><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2.PNG"/><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6.xml"/></Relationships>
</file>

<file path=ppt/slides/_rels/slide51.xml.rels><?xml version="1.0" encoding="UTF-8" standalone="yes"?>
<Relationships xmlns="http://schemas.openxmlformats.org/package/2006/relationships"><Relationship Id="rId2" Type="http://schemas.openxmlformats.org/officeDocument/2006/relationships/image" Target="../media/image630.PNG"/><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6.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9.png"/><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6.xml"/><Relationship Id="rId4" Type="http://schemas.openxmlformats.org/officeDocument/2006/relationships/chart" Target="../charts/chart2.xml"/></Relationships>
</file>

<file path=ppt/slides/_rels/slide5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6.xml"/></Relationships>
</file>

<file path=ppt/slides/_rels/slide5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6.xml"/></Relationships>
</file>

<file path=ppt/slides/_rels/slide5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6.xml"/></Relationships>
</file>

<file path=ppt/slides/_rels/slide6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0.PNG"/><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6.xml"/><Relationship Id="rId4" Type="http://schemas.openxmlformats.org/officeDocument/2006/relationships/image" Target="../media/image84.png"/></Relationships>
</file>

<file path=ppt/slides/_rels/slide6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6.xml"/></Relationships>
</file>

<file path=ppt/slides/_rels/slide6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6.xml"/></Relationships>
</file>

<file path=ppt/slides/_rels/slide6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6.xml"/></Relationships>
</file>

<file path=ppt/slides/_rels/slide7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6.xml"/></Relationships>
</file>

<file path=ppt/slides/_rels/slide7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3.png"/><Relationship Id="rId1" Type="http://schemas.openxmlformats.org/officeDocument/2006/relationships/slideLayout" Target="../slideLayouts/slideLayout36.xml"/></Relationships>
</file>

<file path=ppt/slides/_rels/slide7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88.PNG"/><Relationship Id="rId1" Type="http://schemas.openxmlformats.org/officeDocument/2006/relationships/slideLayout" Target="../slideLayouts/slideLayout36.xml"/></Relationships>
</file>

<file path=ppt/slides/_rels/slide7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36.xml"/></Relationships>
</file>

<file path=ppt/slides/_rels/slide7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98.png"/><Relationship Id="rId1" Type="http://schemas.openxmlformats.org/officeDocument/2006/relationships/slideLayout" Target="../slideLayouts/slideLayout36.xml"/></Relationships>
</file>

<file path=ppt/slides/_rels/slide7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36.xml"/><Relationship Id="rId4" Type="http://schemas.openxmlformats.org/officeDocument/2006/relationships/image" Target="../media/image101.png"/></Relationships>
</file>

<file path=ppt/slides/_rels/slide7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36.xml"/><Relationship Id="rId4" Type="http://schemas.openxmlformats.org/officeDocument/2006/relationships/image" Target="../media/image104.PNG"/></Relationships>
</file>

<file path=ppt/slides/_rels/slide7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6.xml"/></Relationships>
</file>

<file path=ppt/slides/_rels/slide7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6.xml"/></Relationships>
</file>

<file path=ppt/slides/_rels/slide79.xml.rels><?xml version="1.0" encoding="UTF-8" standalone="yes"?>
<Relationships xmlns="http://schemas.openxmlformats.org/package/2006/relationships"><Relationship Id="rId2" Type="http://schemas.openxmlformats.org/officeDocument/2006/relationships/image" Target="../media/image1050.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5.xml"/></Relationships>
</file>

<file path=ppt/slides/_rels/slide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0.PNG"/><Relationship Id="rId1" Type="http://schemas.openxmlformats.org/officeDocument/2006/relationships/slideLayout" Target="../slideLayouts/slideLayout36.xml"/></Relationships>
</file>

<file path=ppt/slides/_rels/slide8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3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0.png"/><Relationship Id="rId1" Type="http://schemas.openxmlformats.org/officeDocument/2006/relationships/slideLayout" Target="../slideLayouts/slideLayout35.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2961" y="3034651"/>
            <a:ext cx="9370140" cy="3906781"/>
          </a:xfrm>
        </p:spPr>
        <p:txBody>
          <a:bodyPr>
            <a:normAutofit/>
          </a:bodyPr>
          <a:lstStyle/>
          <a:p>
            <a:r>
              <a:rPr lang="en-US" altLang="ko-KR" sz="2400" dirty="0">
                <a:latin typeface="Times New Roman" panose="02020603050405020304" pitchFamily="18" charset="0"/>
                <a:cs typeface="Times New Roman" panose="02020603050405020304" pitchFamily="18" charset="0"/>
              </a:rPr>
              <a:t>Prepared by: </a:t>
            </a:r>
            <a:r>
              <a:rPr lang="en-GB" altLang="ko-KR" sz="2400" dirty="0">
                <a:latin typeface="Times New Roman" panose="02020603050405020304" pitchFamily="18" charset="0"/>
                <a:cs typeface="Times New Roman" panose="02020603050405020304" pitchFamily="18" charset="0"/>
              </a:rPr>
              <a:t>Abdallah Haj Ahmad	</a:t>
            </a:r>
            <a:br>
              <a:rPr lang="en-GB" altLang="ko-KR" sz="2400" dirty="0">
                <a:latin typeface="Times New Roman" panose="02020603050405020304" pitchFamily="18" charset="0"/>
                <a:cs typeface="Times New Roman" panose="02020603050405020304" pitchFamily="18" charset="0"/>
              </a:rPr>
            </a:br>
            <a:r>
              <a:rPr lang="en-GB" altLang="ko-KR" sz="2400" dirty="0">
                <a:latin typeface="Times New Roman" panose="02020603050405020304" pitchFamily="18" charset="0"/>
                <a:cs typeface="Times New Roman" panose="02020603050405020304" pitchFamily="18" charset="0"/>
              </a:rPr>
              <a:t>                        Ahmad Lahlouh</a:t>
            </a:r>
            <a:br>
              <a:rPr lang="en-GB" altLang="ko-KR" sz="2400" dirty="0">
                <a:latin typeface="Times New Roman" panose="02020603050405020304" pitchFamily="18" charset="0"/>
                <a:cs typeface="Times New Roman" panose="02020603050405020304" pitchFamily="18" charset="0"/>
              </a:rPr>
            </a:br>
            <a:r>
              <a:rPr lang="en-GB" altLang="ko-KR" sz="2400" dirty="0">
                <a:latin typeface="Times New Roman" panose="02020603050405020304" pitchFamily="18" charset="0"/>
                <a:cs typeface="Times New Roman" panose="02020603050405020304" pitchFamily="18" charset="0"/>
              </a:rPr>
              <a:t>                        </a:t>
            </a:r>
            <a:r>
              <a:rPr lang="en-US" altLang="ko-KR" sz="2400" dirty="0">
                <a:latin typeface="Times New Roman" panose="02020603050405020304" pitchFamily="18" charset="0"/>
                <a:cs typeface="Times New Roman" panose="02020603050405020304" pitchFamily="18" charset="0"/>
              </a:rPr>
              <a:t>Sari Zaazaa</a:t>
            </a:r>
            <a:br>
              <a:rPr lang="en-US" altLang="ko-KR" sz="2400" dirty="0">
                <a:latin typeface="Times New Roman" panose="02020603050405020304" pitchFamily="18" charset="0"/>
                <a:cs typeface="Times New Roman" panose="02020603050405020304" pitchFamily="18" charset="0"/>
              </a:rPr>
            </a:br>
            <a:br>
              <a:rPr lang="en-US" altLang="ko-KR" sz="2400" dirty="0">
                <a:latin typeface="Times New Roman" panose="02020603050405020304" pitchFamily="18" charset="0"/>
                <a:cs typeface="Times New Roman" panose="02020603050405020304" pitchFamily="18" charset="0"/>
              </a:rPr>
            </a:br>
            <a:r>
              <a:rPr lang="en-US" altLang="ko-KR" sz="2400" dirty="0">
                <a:latin typeface="Times New Roman" panose="02020603050405020304" pitchFamily="18" charset="0"/>
                <a:cs typeface="Times New Roman" panose="02020603050405020304" pitchFamily="18" charset="0"/>
              </a:rPr>
              <a:t>Supervised by: Dr. mohammad Samaneh</a:t>
            </a:r>
          </a:p>
        </p:txBody>
      </p:sp>
      <p:sp>
        <p:nvSpPr>
          <p:cNvPr id="4" name="TextBox 3">
            <a:extLst>
              <a:ext uri="{FF2B5EF4-FFF2-40B4-BE49-F238E27FC236}">
                <a16:creationId xmlns:a16="http://schemas.microsoft.com/office/drawing/2014/main" id="{189B9174-CB90-4CF1-BABA-6FAEA1F37356}"/>
              </a:ext>
            </a:extLst>
          </p:cNvPr>
          <p:cNvSpPr txBox="1"/>
          <p:nvPr/>
        </p:nvSpPr>
        <p:spPr>
          <a:xfrm>
            <a:off x="5198493" y="91099"/>
            <a:ext cx="7472537" cy="1897699"/>
          </a:xfrm>
          <a:prstGeom prst="rect">
            <a:avLst/>
          </a:prstGeom>
          <a:noFill/>
        </p:spPr>
        <p:txBody>
          <a:bodyPr wrap="square" rtlCol="0" anchor="ctr">
            <a:spAutoFit/>
          </a:bodyPr>
          <a:lstStyle/>
          <a:p>
            <a:pPr algn="ctr"/>
            <a:r>
              <a:rPr lang="en-US" altLang="ko-KR" sz="2933" b="1" dirty="0">
                <a:latin typeface="Times New Roman" panose="02020603050405020304" pitchFamily="18" charset="0"/>
                <a:cs typeface="Times New Roman" panose="02020603050405020304" pitchFamily="18" charset="0"/>
              </a:rPr>
              <a:t>An-Najah National University</a:t>
            </a:r>
          </a:p>
          <a:p>
            <a:pPr algn="ctr"/>
            <a:r>
              <a:rPr lang="en-US" altLang="ko-KR" sz="2933" b="1" dirty="0">
                <a:latin typeface="Times New Roman" panose="02020603050405020304" pitchFamily="18" charset="0"/>
                <a:cs typeface="Times New Roman" panose="02020603050405020304" pitchFamily="18" charset="0"/>
              </a:rPr>
              <a:t>Faculty of Engineering and Information Technology </a:t>
            </a:r>
          </a:p>
          <a:p>
            <a:pPr algn="ctr"/>
            <a:r>
              <a:rPr lang="en-US" altLang="ko-KR" sz="2933" b="1" dirty="0">
                <a:latin typeface="Times New Roman" panose="02020603050405020304" pitchFamily="18" charset="0"/>
                <a:cs typeface="Times New Roman" panose="02020603050405020304" pitchFamily="18" charset="0"/>
              </a:rPr>
              <a:t>Civil Engineering department</a:t>
            </a:r>
          </a:p>
        </p:txBody>
      </p:sp>
      <p:pic>
        <p:nvPicPr>
          <p:cNvPr id="11" name="Picture 10">
            <a:extLst>
              <a:ext uri="{FF2B5EF4-FFF2-40B4-BE49-F238E27FC236}">
                <a16:creationId xmlns:a16="http://schemas.microsoft.com/office/drawing/2014/main" id="{64A46BA4-6466-4B47-9546-08C9A3FA4D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92" y="91099"/>
            <a:ext cx="2581535" cy="2405213"/>
          </a:xfrm>
          <a:prstGeom prst="rect">
            <a:avLst/>
          </a:prstGeom>
          <a:ln w="88900" cap="sq" cmpd="thickThin">
            <a:noFill/>
            <a:prstDash val="solid"/>
            <a:miter lim="800000"/>
          </a:ln>
          <a:effectLst>
            <a:innerShdw blurRad="76200">
              <a:srgbClr val="000000"/>
            </a:innerShdw>
          </a:effectLst>
        </p:spPr>
      </p:pic>
      <p:sp>
        <p:nvSpPr>
          <p:cNvPr id="12" name="TextBox 11">
            <a:extLst>
              <a:ext uri="{FF2B5EF4-FFF2-40B4-BE49-F238E27FC236}">
                <a16:creationId xmlns:a16="http://schemas.microsoft.com/office/drawing/2014/main" id="{185192A6-ABC0-4660-943B-FCECD18D4857}"/>
              </a:ext>
            </a:extLst>
          </p:cNvPr>
          <p:cNvSpPr txBox="1"/>
          <p:nvPr/>
        </p:nvSpPr>
        <p:spPr>
          <a:xfrm>
            <a:off x="232961" y="3319732"/>
            <a:ext cx="12719300" cy="584775"/>
          </a:xfrm>
          <a:prstGeom prst="rect">
            <a:avLst/>
          </a:prstGeom>
          <a:noFill/>
        </p:spPr>
        <p:txBody>
          <a:bodyPr wrap="square" rtlCol="0">
            <a:spAutoFit/>
          </a:bodyPr>
          <a:lstStyle/>
          <a:p>
            <a:r>
              <a:rPr lang="en-US" altLang="ko-KR" sz="3200" b="1" dirty="0">
                <a:solidFill>
                  <a:schemeClr val="bg1"/>
                </a:solidFill>
                <a:latin typeface="Times New Roman" panose="02020603050405020304" pitchFamily="18" charset="0"/>
                <a:cs typeface="Times New Roman" panose="02020603050405020304" pitchFamily="18" charset="0"/>
              </a:rPr>
              <a:t>Structural Analysis and Design Of Clock Tower Jenin-city</a:t>
            </a: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272013" y="1576544"/>
            <a:ext cx="11219558" cy="724247"/>
          </a:xfrm>
        </p:spPr>
        <p:txBody>
          <a:bodyPr/>
          <a:lstStyle/>
          <a:p>
            <a:r>
              <a:rPr lang="en-US" altLang="ko-KR" sz="3200" dirty="0">
                <a:solidFill>
                  <a:schemeClr val="tx1"/>
                </a:solidFill>
                <a:latin typeface="Times New Roman" panose="02020603050405020304" pitchFamily="18" charset="0"/>
                <a:cs typeface="Times New Roman" panose="02020603050405020304" pitchFamily="18" charset="0"/>
              </a:rPr>
              <a:t>Loads and load combinations:- </a:t>
            </a:r>
          </a:p>
        </p:txBody>
      </p:sp>
      <p:sp>
        <p:nvSpPr>
          <p:cNvPr id="12" name="Rectangle 11">
            <a:extLst>
              <a:ext uri="{FF2B5EF4-FFF2-40B4-BE49-F238E27FC236}">
                <a16:creationId xmlns:a16="http://schemas.microsoft.com/office/drawing/2014/main" id="{EB21006A-DE8D-4799-A0B6-2E3C3A151740}"/>
              </a:ext>
            </a:extLst>
          </p:cNvPr>
          <p:cNvSpPr/>
          <p:nvPr/>
        </p:nvSpPr>
        <p:spPr>
          <a:xfrm>
            <a:off x="855374" y="4826644"/>
            <a:ext cx="184731" cy="430887"/>
          </a:xfrm>
          <a:prstGeom prst="rect">
            <a:avLst/>
          </a:prstGeom>
        </p:spPr>
        <p:txBody>
          <a:bodyPr wrap="none">
            <a:spAutoFit/>
          </a:bodyPr>
          <a:lstStyle/>
          <a:p>
            <a:endParaRPr lang="en-US" sz="2200" dirty="0"/>
          </a:p>
        </p:txBody>
      </p:sp>
      <p:sp>
        <p:nvSpPr>
          <p:cNvPr id="13" name="Rectangle 12">
            <a:extLst>
              <a:ext uri="{FF2B5EF4-FFF2-40B4-BE49-F238E27FC236}">
                <a16:creationId xmlns:a16="http://schemas.microsoft.com/office/drawing/2014/main" id="{CDAB4674-C847-4BA6-9BC0-E6FFBD89D6CC}"/>
              </a:ext>
            </a:extLst>
          </p:cNvPr>
          <p:cNvSpPr/>
          <p:nvPr/>
        </p:nvSpPr>
        <p:spPr>
          <a:xfrm>
            <a:off x="855374" y="5380643"/>
            <a:ext cx="184731" cy="430887"/>
          </a:xfrm>
          <a:prstGeom prst="rect">
            <a:avLst/>
          </a:prstGeom>
        </p:spPr>
        <p:txBody>
          <a:bodyPr wrap="none">
            <a:spAutoFit/>
          </a:bodyPr>
          <a:lstStyle/>
          <a:p>
            <a:endParaRPr lang="en-US" sz="2200" dirty="0"/>
          </a:p>
        </p:txBody>
      </p:sp>
      <p:sp>
        <p:nvSpPr>
          <p:cNvPr id="22" name="Rectangle 21">
            <a:extLst>
              <a:ext uri="{FF2B5EF4-FFF2-40B4-BE49-F238E27FC236}">
                <a16:creationId xmlns:a16="http://schemas.microsoft.com/office/drawing/2014/main" id="{31602209-501D-478A-82F6-DE503448835C}"/>
              </a:ext>
            </a:extLst>
          </p:cNvPr>
          <p:cNvSpPr/>
          <p:nvPr/>
        </p:nvSpPr>
        <p:spPr>
          <a:xfrm>
            <a:off x="714432" y="2598762"/>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ASCE7-16 :</a:t>
            </a:r>
            <a:endParaRPr lang="en-US" sz="2200" dirty="0"/>
          </a:p>
        </p:txBody>
      </p:sp>
      <p:sp>
        <p:nvSpPr>
          <p:cNvPr id="23" name="Chevron 3">
            <a:extLst>
              <a:ext uri="{FF2B5EF4-FFF2-40B4-BE49-F238E27FC236}">
                <a16:creationId xmlns:a16="http://schemas.microsoft.com/office/drawing/2014/main" id="{358A6F2A-5F00-4B50-B0B5-27594F95C5D2}"/>
              </a:ext>
            </a:extLst>
          </p:cNvPr>
          <p:cNvSpPr/>
          <p:nvPr/>
        </p:nvSpPr>
        <p:spPr>
          <a:xfrm>
            <a:off x="272013" y="2533637"/>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a16="http://schemas.microsoft.com/office/drawing/2014/main" id="{AB5B6CA0-D374-42D3-A9B7-B6B5347E70BD}"/>
              </a:ext>
            </a:extLst>
          </p:cNvPr>
          <p:cNvSpPr/>
          <p:nvPr/>
        </p:nvSpPr>
        <p:spPr>
          <a:xfrm>
            <a:off x="8175747" y="290046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a16="http://schemas.microsoft.com/office/drawing/2014/main" id="{DA0A8DD2-0A7A-4CD1-B841-3AFD79C2CAD6}"/>
              </a:ext>
            </a:extLst>
          </p:cNvPr>
          <p:cNvSpPr/>
          <p:nvPr/>
        </p:nvSpPr>
        <p:spPr>
          <a:xfrm>
            <a:off x="8196116" y="457437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a16="http://schemas.microsoft.com/office/drawing/2014/main" id="{41158A1D-BC79-487D-A4D5-9E9F1F5C713F}"/>
              </a:ext>
            </a:extLst>
          </p:cNvPr>
          <p:cNvSpPr/>
          <p:nvPr/>
        </p:nvSpPr>
        <p:spPr>
          <a:xfrm>
            <a:off x="8125485" y="376337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a16="http://schemas.microsoft.com/office/drawing/2014/main" id="{466A13A9-8009-49FA-B359-F85B6C844890}"/>
              </a:ext>
            </a:extLst>
          </p:cNvPr>
          <p:cNvSpPr/>
          <p:nvPr/>
        </p:nvSpPr>
        <p:spPr>
          <a:xfrm>
            <a:off x="8129461" y="413162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6" name="Text Placeholder 2">
            <a:extLst>
              <a:ext uri="{FF2B5EF4-FFF2-40B4-BE49-F238E27FC236}">
                <a16:creationId xmlns:a16="http://schemas.microsoft.com/office/drawing/2014/main" id="{F92841F5-9D10-4DBC-8BFA-83E4D39E28A5}"/>
              </a:ext>
            </a:extLst>
          </p:cNvPr>
          <p:cNvSpPr txBox="1">
            <a:spLocks/>
          </p:cNvSpPr>
          <p:nvPr/>
        </p:nvSpPr>
        <p:spPr>
          <a:xfrm>
            <a:off x="947739" y="4328156"/>
            <a:ext cx="2185495"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3200" dirty="0">
              <a:solidFill>
                <a:schemeClr val="tx1"/>
              </a:solidFill>
              <a:latin typeface="Times New Roman" panose="02020603050405020304" pitchFamily="18" charset="0"/>
              <a:cs typeface="Times New Roman" panose="02020603050405020304" pitchFamily="18" charset="0"/>
            </a:endParaRPr>
          </a:p>
        </p:txBody>
      </p:sp>
      <p:sp>
        <p:nvSpPr>
          <p:cNvPr id="20" name="Rectangle 19">
            <a:extLst>
              <a:ext uri="{FF2B5EF4-FFF2-40B4-BE49-F238E27FC236}">
                <a16:creationId xmlns:a16="http://schemas.microsoft.com/office/drawing/2014/main" id="{A6817EE3-4800-47CC-9D26-233E573C8C87}"/>
              </a:ext>
            </a:extLst>
          </p:cNvPr>
          <p:cNvSpPr/>
          <p:nvPr/>
        </p:nvSpPr>
        <p:spPr>
          <a:xfrm>
            <a:off x="272013" y="677139"/>
            <a:ext cx="4128053" cy="923330"/>
          </a:xfrm>
          <a:prstGeom prst="rect">
            <a:avLst/>
          </a:prstGeom>
        </p:spPr>
        <p:txBody>
          <a:bodyPr wrap="none">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965B2B65-6AB1-4019-BF79-4E6102471AA2}"/>
                  </a:ext>
                </a:extLst>
              </p:cNvPr>
              <p:cNvSpPr/>
              <p:nvPr/>
            </p:nvSpPr>
            <p:spPr>
              <a:xfrm>
                <a:off x="714432" y="3092237"/>
                <a:ext cx="6096000" cy="2800062"/>
              </a:xfrm>
              <a:prstGeom prst="rect">
                <a:avLst/>
              </a:prstGeom>
            </p:spPr>
            <p:txBody>
              <a:bodyPr>
                <a:spAutoFit/>
              </a:bodyPr>
              <a:lstStyle/>
              <a:p>
                <a:pPr marL="342900" lvl="0" indent="-342900">
                  <a:lnSpc>
                    <a:spcPct val="107000"/>
                  </a:lnSpc>
                  <a:buFont typeface="Calibri" panose="020F0502020204030204" pitchFamily="34" charset="0"/>
                  <a:buChar char="-"/>
                </a:pPr>
                <a:r>
                  <a:rPr lang="en-US" sz="1400" b="1" dirty="0">
                    <a:latin typeface="Calibri" panose="020F0502020204030204" pitchFamily="34" charset="0"/>
                    <a:ea typeface="Calibri" panose="020F0502020204030204" pitchFamily="34" charset="0"/>
                    <a:cs typeface="Arial" panose="020B0604020202020204" pitchFamily="34" charset="0"/>
                  </a:rPr>
                  <a:t>Ultimate: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1.4D</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1.2D+1.6L+1.6H+1.2F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1.2D+1.0L+1.0Ex+1.0Ev+1.6H+1.2F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1.2D+1.0L+1.0Ey+1.0Ev+1.6H+1.2F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0.9D+1.0Ex-1.0Ev+1.6H+0.9F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0.9D+1.0Ey-1.0Ev+1.6H+0.9F</a:t>
                </a:r>
              </a:p>
              <a:p>
                <a:pPr marL="457200">
                  <a:lnSpc>
                    <a:spcPct val="150000"/>
                  </a:lnSpc>
                  <a:spcAft>
                    <a:spcPts val="0"/>
                  </a:spcAft>
                </a:pPr>
                <a:r>
                  <a:rPr lang="en-US" sz="1400" b="1" dirty="0">
                    <a:latin typeface="Times New Roman" panose="02020603050405020304" pitchFamily="18" charset="0"/>
                    <a:ea typeface="Calibri" panose="020F0502020204030204" pitchFamily="34" charset="0"/>
                    <a:cs typeface="Times New Roman" panose="02020603050405020304" pitchFamily="18" charset="0"/>
                  </a:rPr>
                  <a:t>Where: </a:t>
                </a:r>
                <a14:m>
                  <m:oMath xmlns:m="http://schemas.openxmlformats.org/officeDocument/2006/math">
                    <m:r>
                      <a:rPr lang="en-US" sz="1400" i="1" dirty="0" smtClean="0">
                        <a:latin typeface="Cambria Math" panose="02040503050406030204" pitchFamily="18" charset="0"/>
                        <a:ea typeface="Calibri" panose="020F0502020204030204" pitchFamily="34" charset="0"/>
                        <a:cs typeface="Times New Roman" panose="02020603050405020304" pitchFamily="18" charset="0"/>
                      </a:rPr>
                      <m:t>𝐸𝑣</m:t>
                    </m:r>
                  </m:oMath>
                </a14:m>
                <a:r>
                  <a:rPr lang="en-US" sz="1400" dirty="0">
                    <a:latin typeface="Times New Roman" panose="02020603050405020304" pitchFamily="18" charset="0"/>
                    <a:ea typeface="Calibri" panose="020F0502020204030204" pitchFamily="34" charset="0"/>
                    <a:cs typeface="Times New Roman" panose="02020603050405020304" pitchFamily="18" charset="0"/>
                  </a:rPr>
                  <a:t> = 0.2*SD</a:t>
                </a:r>
                <a:r>
                  <a:rPr lang="en-US" sz="1400" baseline="-25000" dirty="0">
                    <a:latin typeface="Times New Roman" panose="02020603050405020304" pitchFamily="18" charset="0"/>
                    <a:ea typeface="Calibri" panose="020F0502020204030204" pitchFamily="34" charset="0"/>
                    <a:cs typeface="Times New Roman" panose="02020603050405020304" pitchFamily="18" charset="0"/>
                  </a:rPr>
                  <a:t>s</a:t>
                </a:r>
                <a:r>
                  <a:rPr lang="en-US" sz="1400" dirty="0">
                    <a:latin typeface="Times New Roman" panose="02020603050405020304" pitchFamily="18" charset="0"/>
                    <a:ea typeface="Calibri" panose="020F0502020204030204" pitchFamily="34" charset="0"/>
                    <a:cs typeface="Times New Roman" panose="02020603050405020304" pitchFamily="18" charset="0"/>
                  </a:rPr>
                  <a:t>*D = 0.12D, D: Dead Load</a:t>
                </a:r>
              </a:p>
              <a:p>
                <a:pPr marL="457200">
                  <a:lnSpc>
                    <a:spcPct val="107000"/>
                  </a:lnSpc>
                  <a:spcAft>
                    <a:spcPts val="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 </a:t>
                </a:r>
              </a:p>
            </p:txBody>
          </p:sp>
        </mc:Choice>
        <mc:Fallback xmlns="">
          <p:sp>
            <p:nvSpPr>
              <p:cNvPr id="27" name="Rectangle 26">
                <a:extLst>
                  <a:ext uri="{FF2B5EF4-FFF2-40B4-BE49-F238E27FC236}">
                    <a16:creationId xmlns:a16="http://schemas.microsoft.com/office/drawing/2014/main" id="{965B2B65-6AB1-4019-BF79-4E6102471AA2}"/>
                  </a:ext>
                </a:extLst>
              </p:cNvPr>
              <p:cNvSpPr>
                <a:spLocks noRot="1" noChangeAspect="1" noMove="1" noResize="1" noEditPoints="1" noAdjustHandles="1" noChangeArrowheads="1" noChangeShapeType="1" noTextEdit="1"/>
              </p:cNvSpPr>
              <p:nvPr/>
            </p:nvSpPr>
            <p:spPr>
              <a:xfrm>
                <a:off x="714432" y="3092237"/>
                <a:ext cx="6096000" cy="2800062"/>
              </a:xfrm>
              <a:prstGeom prst="rect">
                <a:avLst/>
              </a:prstGeom>
              <a:blipFill>
                <a:blip r:embed="rId2"/>
                <a:stretch>
                  <a:fillRect l="-300" t="-435"/>
                </a:stretch>
              </a:blipFill>
            </p:spPr>
            <p:txBody>
              <a:bodyPr/>
              <a:lstStyle/>
              <a:p>
                <a:r>
                  <a:rPr lang="en-US">
                    <a:noFill/>
                  </a:rPr>
                  <a:t> </a:t>
                </a:r>
              </a:p>
            </p:txBody>
          </p:sp>
        </mc:Fallback>
      </mc:AlternateContent>
      <p:sp>
        <p:nvSpPr>
          <p:cNvPr id="28" name="Rectangle 27">
            <a:extLst>
              <a:ext uri="{FF2B5EF4-FFF2-40B4-BE49-F238E27FC236}">
                <a16:creationId xmlns:a16="http://schemas.microsoft.com/office/drawing/2014/main" id="{CC19EED2-BF7C-43C6-9A7C-3DA8EB794BEF}"/>
              </a:ext>
            </a:extLst>
          </p:cNvPr>
          <p:cNvSpPr/>
          <p:nvPr/>
        </p:nvSpPr>
        <p:spPr>
          <a:xfrm>
            <a:off x="6810432" y="3074855"/>
            <a:ext cx="6096000" cy="3197927"/>
          </a:xfrm>
          <a:prstGeom prst="rect">
            <a:avLst/>
          </a:prstGeom>
        </p:spPr>
        <p:txBody>
          <a:bodyPr>
            <a:spAutoFit/>
          </a:bodyPr>
          <a:lstStyle/>
          <a:p>
            <a:pPr marL="342900" lvl="0" indent="-342900">
              <a:lnSpc>
                <a:spcPct val="107000"/>
              </a:lnSpc>
              <a:spcAft>
                <a:spcPts val="0"/>
              </a:spcAft>
              <a:buFont typeface="Calibri" panose="020F0502020204030204" pitchFamily="34" charset="0"/>
              <a:buChar char="-"/>
            </a:pPr>
            <a:r>
              <a:rPr lang="en-US" sz="1400" b="1" dirty="0">
                <a:latin typeface="Calibri" panose="020F0502020204030204" pitchFamily="34" charset="0"/>
                <a:ea typeface="Calibri" panose="020F0502020204030204" pitchFamily="34" charset="0"/>
                <a:cs typeface="Arial" panose="020B0604020202020204" pitchFamily="34" charset="0"/>
              </a:rPr>
              <a:t>Service: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1.0D+1.0L </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0.7Ex</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0.7Ey</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1.0D+0.7Ex+0.7Ev+1.0H+1.0F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1.0D+0.7Ey+0.7Ev+1.0H+1.0F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1.0D+0.525Ex+0.75L+0.525Ev+1.0H+1.0F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1.0D+0.525Ey+0.75L+0.525Ev+1.0H+1.0F</a:t>
            </a:r>
          </a:p>
          <a:p>
            <a:pPr marL="342900" lvl="0" indent="-342900">
              <a:lnSpc>
                <a:spcPct val="150000"/>
              </a:lnSpc>
              <a:spcAft>
                <a:spcPts val="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0.6D+1.0Ex-0.7Ev+1.0H+0.6F</a:t>
            </a:r>
          </a:p>
          <a:p>
            <a:pPr marL="342900" lvl="0" indent="-342900">
              <a:lnSpc>
                <a:spcPct val="150000"/>
              </a:lnSpc>
              <a:spcAft>
                <a:spcPts val="800"/>
              </a:spcAft>
              <a:buFont typeface="+mj-lt"/>
              <a:buAutoNum type="arabicParenR"/>
            </a:pPr>
            <a:r>
              <a:rPr lang="en-US" sz="1400" dirty="0">
                <a:latin typeface="Times New Roman" panose="02020603050405020304" pitchFamily="18" charset="0"/>
                <a:ea typeface="Calibri" panose="020F0502020204030204" pitchFamily="34" charset="0"/>
                <a:cs typeface="Times New Roman" panose="02020603050405020304" pitchFamily="18" charset="0"/>
              </a:rPr>
              <a:t>0.6D+1.0Ey-0.7Ev+1.0H+0.6F</a:t>
            </a:r>
          </a:p>
        </p:txBody>
      </p:sp>
    </p:spTree>
    <p:extLst>
      <p:ext uri="{BB962C8B-B14F-4D97-AF65-F5344CB8AC3E}">
        <p14:creationId xmlns:p14="http://schemas.microsoft.com/office/powerpoint/2010/main" val="1460650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3C6212-FF38-4964-B4E3-1254C103B291}"/>
              </a:ext>
            </a:extLst>
          </p:cNvPr>
          <p:cNvSpPr txBox="1"/>
          <p:nvPr/>
        </p:nvSpPr>
        <p:spPr>
          <a:xfrm>
            <a:off x="293889" y="531242"/>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9BB0E89E-2F68-4D6A-A41B-52DE86ED0118}"/>
              </a:ext>
            </a:extLst>
          </p:cNvPr>
          <p:cNvSpPr txBox="1"/>
          <p:nvPr/>
        </p:nvSpPr>
        <p:spPr>
          <a:xfrm>
            <a:off x="293889" y="1454572"/>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Beam preliminary design:- </a:t>
            </a:r>
          </a:p>
        </p:txBody>
      </p:sp>
      <p:sp>
        <p:nvSpPr>
          <p:cNvPr id="2" name="Rectangle 1">
            <a:extLst>
              <a:ext uri="{FF2B5EF4-FFF2-40B4-BE49-F238E27FC236}">
                <a16:creationId xmlns:a16="http://schemas.microsoft.com/office/drawing/2014/main" id="{CE6A8A88-DEA6-4152-9D57-57B38C452C0B}"/>
              </a:ext>
            </a:extLst>
          </p:cNvPr>
          <p:cNvSpPr/>
          <p:nvPr/>
        </p:nvSpPr>
        <p:spPr>
          <a:xfrm>
            <a:off x="4030958" y="6178912"/>
            <a:ext cx="294548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2.1 Beams layout in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9AFA93B-A077-4256-B8CE-073E1B2FFA48}"/>
              </a:ext>
            </a:extLst>
          </p:cNvPr>
          <p:cNvPicPr/>
          <p:nvPr/>
        </p:nvPicPr>
        <p:blipFill>
          <a:blip r:embed="rId2">
            <a:extLst>
              <a:ext uri="{28A0092B-C50C-407E-A947-70E740481C1C}">
                <a14:useLocalDpi xmlns:a14="http://schemas.microsoft.com/office/drawing/2010/main" val="0"/>
              </a:ext>
            </a:extLst>
          </a:blip>
          <a:stretch>
            <a:fillRect/>
          </a:stretch>
        </p:blipFill>
        <p:spPr>
          <a:xfrm>
            <a:off x="3235162" y="2145452"/>
            <a:ext cx="5325514" cy="4033460"/>
          </a:xfrm>
          <a:prstGeom prst="rect">
            <a:avLst/>
          </a:prstGeom>
        </p:spPr>
      </p:pic>
    </p:spTree>
    <p:extLst>
      <p:ext uri="{BB962C8B-B14F-4D97-AF65-F5344CB8AC3E}">
        <p14:creationId xmlns:p14="http://schemas.microsoft.com/office/powerpoint/2010/main" val="3760511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3C6212-FF38-4964-B4E3-1254C103B291}"/>
              </a:ext>
            </a:extLst>
          </p:cNvPr>
          <p:cNvSpPr txBox="1"/>
          <p:nvPr/>
        </p:nvSpPr>
        <p:spPr>
          <a:xfrm>
            <a:off x="471483" y="481374"/>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9BB0E89E-2F68-4D6A-A41B-52DE86ED0118}"/>
              </a:ext>
            </a:extLst>
          </p:cNvPr>
          <p:cNvSpPr txBox="1"/>
          <p:nvPr/>
        </p:nvSpPr>
        <p:spPr>
          <a:xfrm>
            <a:off x="471483" y="1460988"/>
            <a:ext cx="6163615" cy="584775"/>
          </a:xfrm>
          <a:prstGeom prst="rect">
            <a:avLst/>
          </a:prstGeom>
          <a:noFill/>
        </p:spPr>
        <p:txBody>
          <a:bodyPr wrap="square" rtlCol="0">
            <a:spAutoFit/>
          </a:bodyPr>
          <a:lstStyle/>
          <a:p>
            <a:r>
              <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rPr>
              <a:t>Beam preliminary design:</a:t>
            </a:r>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 </a:t>
            </a:r>
          </a:p>
        </p:txBody>
      </p:sp>
      <p:sp>
        <p:nvSpPr>
          <p:cNvPr id="8" name="Rectangle 7">
            <a:extLst>
              <a:ext uri="{FF2B5EF4-FFF2-40B4-BE49-F238E27FC236}">
                <a16:creationId xmlns:a16="http://schemas.microsoft.com/office/drawing/2014/main" id="{C5C6CC1C-F85B-4C3C-9EFC-D5FE5D827060}"/>
              </a:ext>
            </a:extLst>
          </p:cNvPr>
          <p:cNvSpPr/>
          <p:nvPr/>
        </p:nvSpPr>
        <p:spPr>
          <a:xfrm>
            <a:off x="569282" y="2061807"/>
            <a:ext cx="6684843" cy="430887"/>
          </a:xfrm>
          <a:prstGeom prst="rect">
            <a:avLst/>
          </a:prstGeom>
        </p:spPr>
        <p:txBody>
          <a:bodyPr wrap="none">
            <a:spAutoFit/>
          </a:bodyPr>
          <a:lstStyle/>
          <a:p>
            <a:r>
              <a:rPr lang="en-US" sz="2200" dirty="0">
                <a:latin typeface="Times New Roman" panose="02020603050405020304" pitchFamily="18" charset="0"/>
              </a:rPr>
              <a:t>System of beam used is drop beams between all columns.</a:t>
            </a:r>
          </a:p>
        </p:txBody>
      </p:sp>
      <p:sp>
        <p:nvSpPr>
          <p:cNvPr id="10" name="Chevron 3">
            <a:extLst>
              <a:ext uri="{FF2B5EF4-FFF2-40B4-BE49-F238E27FC236}">
                <a16:creationId xmlns:a16="http://schemas.microsoft.com/office/drawing/2014/main" id="{6A4751E8-8F8B-4395-B6A6-ECAC19298780}"/>
              </a:ext>
            </a:extLst>
          </p:cNvPr>
          <p:cNvSpPr/>
          <p:nvPr/>
        </p:nvSpPr>
        <p:spPr>
          <a:xfrm>
            <a:off x="133273" y="201087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Chevron 3">
            <a:extLst>
              <a:ext uri="{FF2B5EF4-FFF2-40B4-BE49-F238E27FC236}">
                <a16:creationId xmlns:a16="http://schemas.microsoft.com/office/drawing/2014/main" id="{817EDA52-7842-421A-9AA9-F8C8E049D5C4}"/>
              </a:ext>
            </a:extLst>
          </p:cNvPr>
          <p:cNvSpPr/>
          <p:nvPr/>
        </p:nvSpPr>
        <p:spPr>
          <a:xfrm>
            <a:off x="135745" y="2817392"/>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a16="http://schemas.microsoft.com/office/drawing/2014/main" id="{7D022DDA-790D-4338-B6BB-05A2D2DC6291}"/>
              </a:ext>
            </a:extLst>
          </p:cNvPr>
          <p:cNvSpPr/>
          <p:nvPr/>
        </p:nvSpPr>
        <p:spPr>
          <a:xfrm>
            <a:off x="651829" y="2870400"/>
            <a:ext cx="6421951" cy="430887"/>
          </a:xfrm>
          <a:prstGeom prst="rect">
            <a:avLst/>
          </a:prstGeom>
        </p:spPr>
        <p:txBody>
          <a:bodyPr wrap="none">
            <a:spAutoFit/>
          </a:bodyPr>
          <a:lstStyle/>
          <a:p>
            <a:r>
              <a:rPr lang="en-US" sz="2200" dirty="0">
                <a:latin typeface="Times New Roman" panose="02020603050405020304" pitchFamily="18" charset="0"/>
              </a:rPr>
              <a:t>Dimension of beam will be determine as the following:</a:t>
            </a:r>
          </a:p>
        </p:txBody>
      </p:sp>
      <p:pic>
        <p:nvPicPr>
          <p:cNvPr id="14" name="Picture 13">
            <a:extLst>
              <a:ext uri="{FF2B5EF4-FFF2-40B4-BE49-F238E27FC236}">
                <a16:creationId xmlns:a16="http://schemas.microsoft.com/office/drawing/2014/main" id="{34617BAA-3975-4021-8814-3FACDF79F9F3}"/>
              </a:ext>
            </a:extLst>
          </p:cNvPr>
          <p:cNvPicPr/>
          <p:nvPr/>
        </p:nvPicPr>
        <p:blipFill>
          <a:blip r:embed="rId2">
            <a:extLst>
              <a:ext uri="{28A0092B-C50C-407E-A947-70E740481C1C}">
                <a14:useLocalDpi xmlns:a14="http://schemas.microsoft.com/office/drawing/2010/main" val="0"/>
              </a:ext>
            </a:extLst>
          </a:blip>
          <a:stretch>
            <a:fillRect/>
          </a:stretch>
        </p:blipFill>
        <p:spPr>
          <a:xfrm>
            <a:off x="5095637" y="3923550"/>
            <a:ext cx="6126480" cy="2468880"/>
          </a:xfrm>
          <a:prstGeom prst="rect">
            <a:avLst/>
          </a:prstGeom>
        </p:spPr>
      </p:pic>
      <p:sp>
        <p:nvSpPr>
          <p:cNvPr id="15" name="Rectangle 14">
            <a:extLst>
              <a:ext uri="{FF2B5EF4-FFF2-40B4-BE49-F238E27FC236}">
                <a16:creationId xmlns:a16="http://schemas.microsoft.com/office/drawing/2014/main" id="{AC4918F9-4F5F-4768-8688-2C2840958B24}"/>
              </a:ext>
            </a:extLst>
          </p:cNvPr>
          <p:cNvSpPr/>
          <p:nvPr/>
        </p:nvSpPr>
        <p:spPr>
          <a:xfrm>
            <a:off x="5344792" y="3607341"/>
            <a:ext cx="5602688"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Table 2.1: Minimum depth of non-prestressed beams.</a:t>
            </a:r>
            <a:endParaRPr lang="en-US" sz="2000" dirty="0"/>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3AF157CF-4BDD-4F95-8A7D-184BC2C64D43}"/>
                  </a:ext>
                </a:extLst>
              </p:cNvPr>
              <p:cNvSpPr/>
              <p:nvPr/>
            </p:nvSpPr>
            <p:spPr>
              <a:xfrm>
                <a:off x="259738" y="3623906"/>
                <a:ext cx="4631810" cy="303519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𝐻</m:t>
                      </m:r>
                      <m:r>
                        <a:rPr lang="en-US" i="1" smtClean="0">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𝐿</m:t>
                          </m:r>
                        </m:num>
                        <m:den>
                          <m:r>
                            <a:rPr lang="en-US" b="0" i="1" smtClean="0">
                              <a:latin typeface="Cambria Math" panose="02040503050406030204" pitchFamily="18" charset="0"/>
                            </a:rPr>
                            <m:t>21</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10.6</m:t>
                          </m:r>
                        </m:num>
                        <m:den>
                          <m:r>
                            <a:rPr lang="en-US" i="1">
                              <a:latin typeface="Cambria Math" panose="02040503050406030204" pitchFamily="18" charset="0"/>
                            </a:rPr>
                            <m:t>21</m:t>
                          </m:r>
                        </m:den>
                      </m:f>
                      <m:r>
                        <a:rPr lang="en-US" i="1">
                          <a:latin typeface="Cambria Math" panose="02040503050406030204" pitchFamily="18" charset="0"/>
                        </a:rPr>
                        <m:t>=0.5           </m:t>
                      </m:r>
                      <m:r>
                        <a:rPr lang="en-US" i="1">
                          <a:latin typeface="Cambria Math" panose="02040503050406030204" pitchFamily="18" charset="0"/>
                        </a:rPr>
                        <m:t>𝑡𝑎𝑘𝑒</m:t>
                      </m:r>
                      <m:r>
                        <a:rPr lang="en-US" i="1">
                          <a:latin typeface="Cambria Math" panose="02040503050406030204" pitchFamily="18" charset="0"/>
                        </a:rPr>
                        <m:t> </m:t>
                      </m:r>
                      <m:r>
                        <a:rPr lang="en-US" i="1">
                          <a:latin typeface="Cambria Math" panose="02040503050406030204" pitchFamily="18" charset="0"/>
                        </a:rPr>
                        <m:t>𝐻</m:t>
                      </m:r>
                      <m:r>
                        <a:rPr lang="en-US" i="1">
                          <a:latin typeface="Cambria Math" panose="02040503050406030204" pitchFamily="18" charset="0"/>
                        </a:rPr>
                        <m:t>=0.7 </m:t>
                      </m:r>
                      <m:r>
                        <a:rPr lang="en-US" i="1">
                          <a:latin typeface="Cambria Math" panose="02040503050406030204" pitchFamily="18" charset="0"/>
                        </a:rPr>
                        <m:t>𝑚</m:t>
                      </m:r>
                    </m:oMath>
                  </m:oMathPara>
                </a14:m>
                <a:endParaRPr lang="en-US" dirty="0"/>
              </a:p>
              <a:p>
                <a:pPr>
                  <a:lnSpc>
                    <a:spcPct val="150000"/>
                  </a:lnSpc>
                </a:pPr>
                <a14:m>
                  <m:oMath xmlns:m="http://schemas.openxmlformats.org/officeDocument/2006/math">
                    <m:r>
                      <a:rPr lang="en-US" i="1">
                        <a:latin typeface="Cambria Math" panose="02040503050406030204" pitchFamily="18" charset="0"/>
                      </a:rPr>
                      <m:t>𝐵</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num>
                      <m:den>
                        <m:r>
                          <a:rPr lang="en-US" i="1">
                            <a:latin typeface="Cambria Math" panose="02040503050406030204" pitchFamily="18" charset="0"/>
                          </a:rPr>
                          <m:t>20</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10.6</m:t>
                        </m:r>
                      </m:num>
                      <m:den>
                        <m:r>
                          <a:rPr lang="en-US" i="1">
                            <a:latin typeface="Cambria Math" panose="02040503050406030204" pitchFamily="18" charset="0"/>
                          </a:rPr>
                          <m:t>20</m:t>
                        </m:r>
                      </m:den>
                    </m:f>
                    <m:r>
                      <a:rPr lang="en-US" i="1">
                        <a:latin typeface="Cambria Math" panose="02040503050406030204" pitchFamily="18" charset="0"/>
                      </a:rPr>
                      <m:t>=0.53                  </m:t>
                    </m:r>
                    <m:r>
                      <a:rPr lang="en-US" i="1">
                        <a:latin typeface="Cambria Math" panose="02040503050406030204" pitchFamily="18" charset="0"/>
                      </a:rPr>
                      <m:t>𝑡𝑎𝑘𝑒</m:t>
                    </m:r>
                    <m:r>
                      <a:rPr lang="en-US" i="1">
                        <a:latin typeface="Cambria Math" panose="02040503050406030204" pitchFamily="18" charset="0"/>
                      </a:rPr>
                      <m:t> </m:t>
                    </m:r>
                    <m:r>
                      <a:rPr lang="en-US" i="1">
                        <a:latin typeface="Cambria Math" panose="02040503050406030204" pitchFamily="18" charset="0"/>
                      </a:rPr>
                      <m:t>𝐵</m:t>
                    </m:r>
                    <m:r>
                      <a:rPr lang="en-US" i="1">
                        <a:latin typeface="Cambria Math" panose="02040503050406030204" pitchFamily="18" charset="0"/>
                      </a:rPr>
                      <m:t>=0.4 </m:t>
                    </m:r>
                    <m:r>
                      <a:rPr lang="en-US" i="1">
                        <a:latin typeface="Cambria Math" panose="02040503050406030204" pitchFamily="18" charset="0"/>
                      </a:rPr>
                      <m:t>𝑚</m:t>
                    </m:r>
                  </m:oMath>
                </a14:m>
                <a:r>
                  <a:rPr lang="en-US" dirty="0"/>
                  <a:t> </a:t>
                </a:r>
              </a:p>
              <a:p>
                <a14:m>
                  <m:oMath xmlns:m="http://schemas.openxmlformats.org/officeDocument/2006/math">
                    <m:r>
                      <a:rPr lang="en-US" i="1">
                        <a:latin typeface="Cambria Math" panose="02040503050406030204" pitchFamily="18" charset="0"/>
                      </a:rPr>
                      <m:t>∴  </m:t>
                    </m:r>
                  </m:oMath>
                </a14:m>
                <a:r>
                  <a:rPr lang="en-US" dirty="0"/>
                  <a:t>The beams preliminary dimensions are: B</a:t>
                </a:r>
                <a:r>
                  <a:rPr lang="en-US" baseline="-25000" dirty="0"/>
                  <a:t>1</a:t>
                </a:r>
                <a:r>
                  <a:rPr lang="en-US" dirty="0"/>
                  <a:t> </a:t>
                </a:r>
                <a14:m>
                  <m:oMath xmlns:m="http://schemas.openxmlformats.org/officeDocument/2006/math">
                    <m:r>
                      <a:rPr lang="en-US" i="1">
                        <a:latin typeface="Cambria Math" panose="02040503050406030204" pitchFamily="18" charset="0"/>
                      </a:rPr>
                      <m:t>(70 </m:t>
                    </m:r>
                    <m:r>
                      <a:rPr lang="en-US" b="1" i="1">
                        <a:latin typeface="Cambria Math" panose="02040503050406030204" pitchFamily="18" charset="0"/>
                      </a:rPr>
                      <m:t>𝑿</m:t>
                    </m:r>
                    <m:r>
                      <a:rPr lang="en-US" b="1" i="1">
                        <a:latin typeface="Cambria Math" panose="02040503050406030204" pitchFamily="18" charset="0"/>
                      </a:rPr>
                      <m:t> </m:t>
                    </m:r>
                    <m:r>
                      <a:rPr lang="en-US" i="1">
                        <a:latin typeface="Cambria Math" panose="02040503050406030204" pitchFamily="18" charset="0"/>
                      </a:rPr>
                      <m:t>40)</m:t>
                    </m:r>
                  </m:oMath>
                </a14:m>
                <a:endParaRPr lang="en-US" dirty="0"/>
              </a:p>
              <a:p>
                <a:r>
                  <a:rPr lang="en-US" dirty="0"/>
                  <a:t>It should also be noted that these dimensions will be checked later.</a:t>
                </a:r>
                <a:br>
                  <a:rPr lang="en-US" dirty="0"/>
                </a:br>
                <a:endParaRPr lang="en-US" dirty="0"/>
              </a:p>
              <a:p>
                <a:pPr>
                  <a:lnSpc>
                    <a:spcPct val="150000"/>
                  </a:lnSpc>
                  <a:spcAft>
                    <a:spcPts val="800"/>
                  </a:spcAft>
                </a:pP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6" name="Rectangle 15">
                <a:extLst>
                  <a:ext uri="{FF2B5EF4-FFF2-40B4-BE49-F238E27FC236}">
                    <a16:creationId xmlns:a16="http://schemas.microsoft.com/office/drawing/2014/main" id="{3AF157CF-4BDD-4F95-8A7D-184BC2C64D43}"/>
                  </a:ext>
                </a:extLst>
              </p:cNvPr>
              <p:cNvSpPr>
                <a:spLocks noRot="1" noChangeAspect="1" noMove="1" noResize="1" noEditPoints="1" noAdjustHandles="1" noChangeArrowheads="1" noChangeShapeType="1" noTextEdit="1"/>
              </p:cNvSpPr>
              <p:nvPr/>
            </p:nvSpPr>
            <p:spPr>
              <a:xfrm>
                <a:off x="259738" y="3623906"/>
                <a:ext cx="4631810" cy="3035190"/>
              </a:xfrm>
              <a:prstGeom prst="rect">
                <a:avLst/>
              </a:prstGeom>
              <a:blipFill>
                <a:blip r:embed="rId3"/>
                <a:stretch>
                  <a:fillRect l="-1186"/>
                </a:stretch>
              </a:blipFill>
            </p:spPr>
            <p:txBody>
              <a:bodyPr/>
              <a:lstStyle/>
              <a:p>
                <a:r>
                  <a:rPr lang="ar-PS">
                    <a:noFill/>
                  </a:rPr>
                  <a:t> </a:t>
                </a:r>
              </a:p>
            </p:txBody>
          </p:sp>
        </mc:Fallback>
      </mc:AlternateContent>
    </p:spTree>
    <p:extLst>
      <p:ext uri="{BB962C8B-B14F-4D97-AF65-F5344CB8AC3E}">
        <p14:creationId xmlns:p14="http://schemas.microsoft.com/office/powerpoint/2010/main" val="3810356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276925" y="518042"/>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391970" y="1621572"/>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slab preliminary design:- </a:t>
            </a:r>
          </a:p>
        </p:txBody>
      </p:sp>
      <p:sp>
        <p:nvSpPr>
          <p:cNvPr id="6" name="Rectangle 5">
            <a:extLst>
              <a:ext uri="{FF2B5EF4-FFF2-40B4-BE49-F238E27FC236}">
                <a16:creationId xmlns:a16="http://schemas.microsoft.com/office/drawing/2014/main" id="{CF839135-9E64-424C-84FB-3980E4E13127}"/>
              </a:ext>
            </a:extLst>
          </p:cNvPr>
          <p:cNvSpPr/>
          <p:nvPr/>
        </p:nvSpPr>
        <p:spPr>
          <a:xfrm>
            <a:off x="391971" y="1812964"/>
            <a:ext cx="6096000" cy="369332"/>
          </a:xfrm>
          <a:prstGeom prst="rect">
            <a:avLst/>
          </a:prstGeom>
        </p:spPr>
        <p:txBody>
          <a:bodyPr>
            <a:spAutoFit/>
          </a:bodyPr>
          <a:lstStyle/>
          <a:p>
            <a:r>
              <a:rPr lang="en-US" dirty="0"/>
              <a:t> </a:t>
            </a:r>
          </a:p>
        </p:txBody>
      </p:sp>
      <p:sp>
        <p:nvSpPr>
          <p:cNvPr id="10" name="Rectangle 9">
            <a:extLst>
              <a:ext uri="{FF2B5EF4-FFF2-40B4-BE49-F238E27FC236}">
                <a16:creationId xmlns:a16="http://schemas.microsoft.com/office/drawing/2014/main" id="{69C897DC-4416-4F36-A509-051674014473}"/>
              </a:ext>
            </a:extLst>
          </p:cNvPr>
          <p:cNvSpPr/>
          <p:nvPr/>
        </p:nvSpPr>
        <p:spPr>
          <a:xfrm>
            <a:off x="391970" y="2245132"/>
            <a:ext cx="10505529" cy="87357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 in this project, the U-Boot voided slab system will be used, the preliminary thickness of slabs will be determined according to ACI 318-14.</a:t>
            </a:r>
          </a:p>
        </p:txBody>
      </p:sp>
      <p:sp>
        <p:nvSpPr>
          <p:cNvPr id="11" name="Rectangle 10">
            <a:extLst>
              <a:ext uri="{FF2B5EF4-FFF2-40B4-BE49-F238E27FC236}">
                <a16:creationId xmlns:a16="http://schemas.microsoft.com/office/drawing/2014/main" id="{2EA6A64B-7EF0-4C3D-972E-D99FC7D2AC4A}"/>
              </a:ext>
            </a:extLst>
          </p:cNvPr>
          <p:cNvSpPr/>
          <p:nvPr/>
        </p:nvSpPr>
        <p:spPr>
          <a:xfrm>
            <a:off x="391971" y="3181541"/>
            <a:ext cx="10505529" cy="242784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this project, the slab system that will be used is U-Boot system as it is preferable for many reasons like:</a:t>
            </a:r>
          </a:p>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Longer spans </a:t>
            </a:r>
          </a:p>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Less consumption of concrete </a:t>
            </a:r>
          </a:p>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Lower total weight </a:t>
            </a:r>
          </a:p>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Architecture flexibility</a:t>
            </a:r>
          </a:p>
        </p:txBody>
      </p:sp>
    </p:spTree>
    <p:extLst>
      <p:ext uri="{BB962C8B-B14F-4D97-AF65-F5344CB8AC3E}">
        <p14:creationId xmlns:p14="http://schemas.microsoft.com/office/powerpoint/2010/main" val="4146266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267781" y="562167"/>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431331" y="1341454"/>
            <a:ext cx="6163615" cy="523220"/>
          </a:xfrm>
          <a:prstGeom prst="rect">
            <a:avLst/>
          </a:prstGeom>
          <a:noFill/>
        </p:spPr>
        <p:txBody>
          <a:bodyPr wrap="square" rtlCol="0">
            <a:spAutoFit/>
          </a:bodyPr>
          <a:lstStyle/>
          <a:p>
            <a:r>
              <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rPr>
              <a:t>slab preliminary design:- </a:t>
            </a:r>
          </a:p>
        </p:txBody>
      </p:sp>
      <p:sp>
        <p:nvSpPr>
          <p:cNvPr id="6" name="Rectangle 5">
            <a:extLst>
              <a:ext uri="{FF2B5EF4-FFF2-40B4-BE49-F238E27FC236}">
                <a16:creationId xmlns:a16="http://schemas.microsoft.com/office/drawing/2014/main" id="{CF839135-9E64-424C-84FB-3980E4E13127}"/>
              </a:ext>
            </a:extLst>
          </p:cNvPr>
          <p:cNvSpPr/>
          <p:nvPr/>
        </p:nvSpPr>
        <p:spPr>
          <a:xfrm>
            <a:off x="391971" y="1812964"/>
            <a:ext cx="6096000" cy="369332"/>
          </a:xfrm>
          <a:prstGeom prst="rect">
            <a:avLst/>
          </a:prstGeom>
        </p:spPr>
        <p:txBody>
          <a:bodyPr>
            <a:spAutoFit/>
          </a:bodyPr>
          <a:lstStyle/>
          <a:p>
            <a:r>
              <a:rPr lang="en-US" dirty="0"/>
              <a:t> </a:t>
            </a:r>
          </a:p>
        </p:txBody>
      </p:sp>
      <p:sp>
        <p:nvSpPr>
          <p:cNvPr id="12" name="Rectangle 11">
            <a:extLst>
              <a:ext uri="{FF2B5EF4-FFF2-40B4-BE49-F238E27FC236}">
                <a16:creationId xmlns:a16="http://schemas.microsoft.com/office/drawing/2014/main" id="{49AF80A2-F43F-45F5-82ED-410A03F08303}"/>
              </a:ext>
            </a:extLst>
          </p:cNvPr>
          <p:cNvSpPr/>
          <p:nvPr/>
        </p:nvSpPr>
        <p:spPr>
          <a:xfrm>
            <a:off x="7403044" y="5411733"/>
            <a:ext cx="4189069" cy="276999"/>
          </a:xfrm>
          <a:prstGeom prst="rect">
            <a:avLst/>
          </a:prstGeom>
        </p:spPr>
        <p:txBody>
          <a:bodyPr wrap="square">
            <a:spAutoFit/>
          </a:bodyPr>
          <a:lstStyle/>
          <a:p>
            <a:r>
              <a:rPr lang="en-US" sz="1200" b="1" dirty="0"/>
              <a:t>Figure </a:t>
            </a:r>
            <a:r>
              <a:rPr lang="ar-SA" sz="1200" b="1" dirty="0"/>
              <a:t>‎</a:t>
            </a:r>
            <a:r>
              <a:rPr lang="en-US" sz="1200" b="1" dirty="0"/>
              <a:t>2.2 Critical panel for the slab thickness</a:t>
            </a:r>
            <a:endParaRPr lang="en-US" sz="1200" i="1" dirty="0"/>
          </a:p>
        </p:txBody>
      </p:sp>
      <p:pic>
        <p:nvPicPr>
          <p:cNvPr id="7" name="Picture 6">
            <a:extLst>
              <a:ext uri="{FF2B5EF4-FFF2-40B4-BE49-F238E27FC236}">
                <a16:creationId xmlns:a16="http://schemas.microsoft.com/office/drawing/2014/main" id="{EDB3FDAD-1D95-4E45-BCB2-A5AE0B22A6DA}"/>
              </a:ext>
            </a:extLst>
          </p:cNvPr>
          <p:cNvPicPr/>
          <p:nvPr/>
        </p:nvPicPr>
        <p:blipFill>
          <a:blip r:embed="rId2">
            <a:extLst>
              <a:ext uri="{28A0092B-C50C-407E-A947-70E740481C1C}">
                <a14:useLocalDpi xmlns:a14="http://schemas.microsoft.com/office/drawing/2010/main" val="0"/>
              </a:ext>
            </a:extLst>
          </a:blip>
          <a:stretch>
            <a:fillRect/>
          </a:stretch>
        </p:blipFill>
        <p:spPr>
          <a:xfrm>
            <a:off x="7310280" y="1864674"/>
            <a:ext cx="4669588" cy="3547059"/>
          </a:xfrm>
          <a:prstGeom prst="rect">
            <a:avLst/>
          </a:prstGeom>
        </p:spPr>
      </p:pic>
      <p:pic>
        <p:nvPicPr>
          <p:cNvPr id="8" name="Picture 7">
            <a:extLst>
              <a:ext uri="{FF2B5EF4-FFF2-40B4-BE49-F238E27FC236}">
                <a16:creationId xmlns:a16="http://schemas.microsoft.com/office/drawing/2014/main" id="{0F9376E4-C5D7-4F5F-AE90-95C20EDAA28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59065" y="1812964"/>
            <a:ext cx="5722620" cy="1878353"/>
          </a:xfrm>
          <a:prstGeom prst="rect">
            <a:avLst/>
          </a:prstGeom>
          <a:noFill/>
        </p:spPr>
      </p:pic>
      <p:pic>
        <p:nvPicPr>
          <p:cNvPr id="9" name="Picture 8">
            <a:extLst>
              <a:ext uri="{FF2B5EF4-FFF2-40B4-BE49-F238E27FC236}">
                <a16:creationId xmlns:a16="http://schemas.microsoft.com/office/drawing/2014/main" id="{FD5E582D-C3D9-48D9-9780-04419A912E08}"/>
              </a:ext>
            </a:extLst>
          </p:cNvPr>
          <p:cNvPicPr/>
          <p:nvPr/>
        </p:nvPicPr>
        <p:blipFill>
          <a:blip r:embed="rId4">
            <a:extLst>
              <a:ext uri="{28A0092B-C50C-407E-A947-70E740481C1C}">
                <a14:useLocalDpi xmlns:a14="http://schemas.microsoft.com/office/drawing/2010/main" val="0"/>
              </a:ext>
            </a:extLst>
          </a:blip>
          <a:stretch>
            <a:fillRect/>
          </a:stretch>
        </p:blipFill>
        <p:spPr>
          <a:xfrm>
            <a:off x="651829" y="4180750"/>
            <a:ext cx="5722620" cy="2412996"/>
          </a:xfrm>
          <a:prstGeom prst="rect">
            <a:avLst/>
          </a:prstGeom>
        </p:spPr>
      </p:pic>
      <p:sp>
        <p:nvSpPr>
          <p:cNvPr id="2" name="Rectangle 1">
            <a:extLst>
              <a:ext uri="{FF2B5EF4-FFF2-40B4-BE49-F238E27FC236}">
                <a16:creationId xmlns:a16="http://schemas.microsoft.com/office/drawing/2014/main" id="{66D6F9FB-8A75-4BBB-A579-A3994FA150C5}"/>
              </a:ext>
            </a:extLst>
          </p:cNvPr>
          <p:cNvSpPr/>
          <p:nvPr/>
        </p:nvSpPr>
        <p:spPr>
          <a:xfrm>
            <a:off x="391971" y="3793132"/>
            <a:ext cx="6096000" cy="430887"/>
          </a:xfrm>
          <a:prstGeom prst="rect">
            <a:avLst/>
          </a:prstGeom>
        </p:spPr>
        <p:txBody>
          <a:bodyPr>
            <a:spAutoFit/>
          </a:bodyPr>
          <a:lstStyle/>
          <a:p>
            <a:pPr algn="ctr">
              <a:spcAft>
                <a:spcPts val="1000"/>
              </a:spcAft>
            </a:pPr>
            <a:r>
              <a:rPr lang="en-US" sz="11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1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1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2.2</a:t>
            </a:r>
            <a:r>
              <a:rPr lang="en-US" sz="11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11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Minimum thickness of non-prestressed two-way slabs with beams spanning between supports on all sides</a:t>
            </a:r>
            <a:endParaRPr lang="en-US" sz="11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BE5D6A3-A517-4475-A136-3001DF3B4D04}"/>
              </a:ext>
            </a:extLst>
          </p:cNvPr>
          <p:cNvSpPr/>
          <p:nvPr/>
        </p:nvSpPr>
        <p:spPr>
          <a:xfrm>
            <a:off x="2215095" y="3545505"/>
            <a:ext cx="2222981"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2.3 Cross section in slab</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79649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651829" y="582050"/>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578677" y="1761777"/>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column preliminary design:-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01168023-7D09-4EDB-9B2A-B076A7AA4B48}"/>
                  </a:ext>
                </a:extLst>
              </p:cNvPr>
              <p:cNvSpPr/>
              <p:nvPr/>
            </p:nvSpPr>
            <p:spPr>
              <a:xfrm>
                <a:off x="651829" y="2602949"/>
                <a:ext cx="4393137" cy="3859005"/>
              </a:xfrm>
              <a:prstGeom prst="rect">
                <a:avLst/>
              </a:prstGeom>
            </p:spPr>
            <p:txBody>
              <a:bodyPr wrap="square">
                <a:spAutoFit/>
              </a:bodyPr>
              <a:lstStyle/>
              <a:p>
                <a:pPr algn="just">
                  <a:lnSpc>
                    <a:spcPct val="150000"/>
                  </a:lnSpc>
                  <a:spcAft>
                    <a:spcPts val="600"/>
                  </a:spcAft>
                </a:pPr>
                <a:r>
                  <a:rPr lang="en-US" dirty="0">
                    <a:latin typeface="Times New Roman" panose="02020603050405020304" pitchFamily="18" charset="0"/>
                    <a:cs typeface="Times New Roman" panose="02020603050405020304" pitchFamily="18" charset="0"/>
                  </a:rPr>
                  <a:t>For the building, the total number of columns are 192 columns and the layout of these columns is shown for the right and left block in </a:t>
                </a:r>
                <a:r>
                  <a:rPr lang="en-US" b="1" dirty="0">
                    <a:latin typeface="Times New Roman" panose="02020603050405020304" pitchFamily="18" charset="0"/>
                    <a:cs typeface="Times New Roman" panose="02020603050405020304" pitchFamily="18" charset="0"/>
                  </a:rPr>
                  <a:t>Figures 2.7 </a:t>
                </a:r>
                <a:r>
                  <a:rPr lang="en-US" dirty="0">
                    <a:latin typeface="Times New Roman" panose="02020603050405020304" pitchFamily="18" charset="0"/>
                    <a:cs typeface="Times New Roman" panose="02020603050405020304" pitchFamily="18" charset="0"/>
                  </a:rPr>
                  <a:t>and </a:t>
                </a:r>
                <a:r>
                  <a:rPr lang="en-US" b="1" dirty="0">
                    <a:latin typeface="Times New Roman" panose="02020603050405020304" pitchFamily="18" charset="0"/>
                    <a:cs typeface="Times New Roman" panose="02020603050405020304" pitchFamily="18" charset="0"/>
                  </a:rPr>
                  <a:t>2.8, </a:t>
                </a:r>
                <a:r>
                  <a:rPr lang="en-US" dirty="0">
                    <a:latin typeface="Times New Roman" panose="02020603050405020304" pitchFamily="18" charset="0"/>
                    <a:cs typeface="Times New Roman" panose="02020603050405020304" pitchFamily="18" charset="0"/>
                  </a:rPr>
                  <a:t>as one section was chosen C1(40 X 80).</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 the preliminary dimensions of columns will be done for an interior column as</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shown in</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Figure 2.10</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by using the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tributary area method</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01168023-7D09-4EDB-9B2A-B076A7AA4B48}"/>
                  </a:ext>
                </a:extLst>
              </p:cNvPr>
              <p:cNvSpPr>
                <a:spLocks noRot="1" noChangeAspect="1" noMove="1" noResize="1" noEditPoints="1" noAdjustHandles="1" noChangeArrowheads="1" noChangeShapeType="1" noTextEdit="1"/>
              </p:cNvSpPr>
              <p:nvPr/>
            </p:nvSpPr>
            <p:spPr>
              <a:xfrm>
                <a:off x="651829" y="2602949"/>
                <a:ext cx="4393137" cy="3859005"/>
              </a:xfrm>
              <a:prstGeom prst="rect">
                <a:avLst/>
              </a:prstGeom>
              <a:blipFill>
                <a:blip r:embed="rId2"/>
                <a:stretch>
                  <a:fillRect l="-1248" r="-1110" b="-158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75DAF20-5AD5-47F6-A3BA-255C17187C33}"/>
              </a:ext>
            </a:extLst>
          </p:cNvPr>
          <p:cNvPicPr/>
          <p:nvPr/>
        </p:nvPicPr>
        <p:blipFill>
          <a:blip r:embed="rId3">
            <a:extLst>
              <a:ext uri="{28A0092B-C50C-407E-A947-70E740481C1C}">
                <a14:useLocalDpi xmlns:a14="http://schemas.microsoft.com/office/drawing/2010/main" val="0"/>
              </a:ext>
            </a:extLst>
          </a:blip>
          <a:stretch>
            <a:fillRect/>
          </a:stretch>
        </p:blipFill>
        <p:spPr>
          <a:xfrm>
            <a:off x="5710252" y="2346552"/>
            <a:ext cx="6163614" cy="4230370"/>
          </a:xfrm>
          <a:prstGeom prst="rect">
            <a:avLst/>
          </a:prstGeom>
        </p:spPr>
      </p:pic>
    </p:spTree>
    <p:extLst>
      <p:ext uri="{BB962C8B-B14F-4D97-AF65-F5344CB8AC3E}">
        <p14:creationId xmlns:p14="http://schemas.microsoft.com/office/powerpoint/2010/main" val="3089395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391969" y="494642"/>
            <a:ext cx="678264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2 Preliminary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391970" y="1520576"/>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Shear wall preliminary design:- </a:t>
            </a:r>
          </a:p>
        </p:txBody>
      </p:sp>
      <p:sp>
        <p:nvSpPr>
          <p:cNvPr id="6" name="Rectangle 5">
            <a:extLst>
              <a:ext uri="{FF2B5EF4-FFF2-40B4-BE49-F238E27FC236}">
                <a16:creationId xmlns:a16="http://schemas.microsoft.com/office/drawing/2014/main" id="{CF839135-9E64-424C-84FB-3980E4E13127}"/>
              </a:ext>
            </a:extLst>
          </p:cNvPr>
          <p:cNvSpPr/>
          <p:nvPr/>
        </p:nvSpPr>
        <p:spPr>
          <a:xfrm>
            <a:off x="391971" y="1812964"/>
            <a:ext cx="11168058" cy="1200329"/>
          </a:xfrm>
          <a:prstGeom prst="rect">
            <a:avLst/>
          </a:prstGeom>
        </p:spPr>
        <p:txBody>
          <a:bodyPr wrap="square">
            <a:spAutoFit/>
          </a:bodyPr>
          <a:lstStyle/>
          <a:p>
            <a:r>
              <a:rPr lang="en-US" dirty="0"/>
              <a:t> </a:t>
            </a:r>
          </a:p>
          <a:p>
            <a:pPr algn="just"/>
            <a:r>
              <a:rPr lang="en-US" sz="1600" dirty="0"/>
              <a:t>Shear walls have been distributed according to</a:t>
            </a:r>
            <a:r>
              <a:rPr lang="en-US" sz="1600" b="1" dirty="0"/>
              <a:t> Figures 2.11 and 2.12 </a:t>
            </a:r>
            <a:r>
              <a:rPr lang="en-US" sz="1600" dirty="0"/>
              <a:t>below, for all the shear walls in the tower let all thicknesses to be 300mm, these dimensions will be check later for the capacity. </a:t>
            </a:r>
          </a:p>
          <a:p>
            <a:endParaRPr lang="en-US" sz="2200" dirty="0"/>
          </a:p>
        </p:txBody>
      </p:sp>
      <p:sp>
        <p:nvSpPr>
          <p:cNvPr id="2" name="Rectangle 1">
            <a:extLst>
              <a:ext uri="{FF2B5EF4-FFF2-40B4-BE49-F238E27FC236}">
                <a16:creationId xmlns:a16="http://schemas.microsoft.com/office/drawing/2014/main" id="{59776EA3-74FF-4828-AD02-8E7868E59F5E}"/>
              </a:ext>
            </a:extLst>
          </p:cNvPr>
          <p:cNvSpPr/>
          <p:nvPr/>
        </p:nvSpPr>
        <p:spPr>
          <a:xfrm>
            <a:off x="1272597" y="6094342"/>
            <a:ext cx="328737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2.11 Shear walls layout for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3745DD7-94A1-4FED-AF01-FF5F92EBAE8B}"/>
              </a:ext>
            </a:extLst>
          </p:cNvPr>
          <p:cNvSpPr/>
          <p:nvPr/>
        </p:nvSpPr>
        <p:spPr>
          <a:xfrm>
            <a:off x="6355800" y="6094341"/>
            <a:ext cx="340644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2.12 Shear walls layout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0B469073-AEB2-48F9-8450-45919D14AC63}"/>
              </a:ext>
            </a:extLst>
          </p:cNvPr>
          <p:cNvPicPr/>
          <p:nvPr/>
        </p:nvPicPr>
        <p:blipFill>
          <a:blip r:embed="rId2">
            <a:extLst>
              <a:ext uri="{28A0092B-C50C-407E-A947-70E740481C1C}">
                <a14:useLocalDpi xmlns:a14="http://schemas.microsoft.com/office/drawing/2010/main" val="0"/>
              </a:ext>
            </a:extLst>
          </a:blip>
          <a:stretch>
            <a:fillRect/>
          </a:stretch>
        </p:blipFill>
        <p:spPr>
          <a:xfrm>
            <a:off x="768233" y="2695626"/>
            <a:ext cx="4481684" cy="3398715"/>
          </a:xfrm>
          <a:prstGeom prst="rect">
            <a:avLst/>
          </a:prstGeom>
        </p:spPr>
      </p:pic>
      <p:pic>
        <p:nvPicPr>
          <p:cNvPr id="10" name="Picture 9">
            <a:extLst>
              <a:ext uri="{FF2B5EF4-FFF2-40B4-BE49-F238E27FC236}">
                <a16:creationId xmlns:a16="http://schemas.microsoft.com/office/drawing/2014/main" id="{4E2510A1-AC71-4E14-98B3-6C170FAEBB77}"/>
              </a:ext>
            </a:extLst>
          </p:cNvPr>
          <p:cNvPicPr/>
          <p:nvPr/>
        </p:nvPicPr>
        <p:blipFill>
          <a:blip r:embed="rId3">
            <a:extLst>
              <a:ext uri="{28A0092B-C50C-407E-A947-70E740481C1C}">
                <a14:useLocalDpi xmlns:a14="http://schemas.microsoft.com/office/drawing/2010/main" val="0"/>
              </a:ext>
            </a:extLst>
          </a:blip>
          <a:stretch>
            <a:fillRect/>
          </a:stretch>
        </p:blipFill>
        <p:spPr>
          <a:xfrm>
            <a:off x="6095999" y="2695627"/>
            <a:ext cx="4823403" cy="3398716"/>
          </a:xfrm>
          <a:prstGeom prst="rect">
            <a:avLst/>
          </a:prstGeom>
        </p:spPr>
      </p:pic>
    </p:spTree>
    <p:extLst>
      <p:ext uri="{BB962C8B-B14F-4D97-AF65-F5344CB8AC3E}">
        <p14:creationId xmlns:p14="http://schemas.microsoft.com/office/powerpoint/2010/main" val="3884957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hevron 3">
            <a:extLst>
              <a:ext uri="{FF2B5EF4-FFF2-40B4-BE49-F238E27FC236}">
                <a16:creationId xmlns:a16="http://schemas.microsoft.com/office/drawing/2014/main" id="{C34A01BC-37A8-4985-B69F-190565902D91}"/>
              </a:ext>
            </a:extLst>
          </p:cNvPr>
          <p:cNvSpPr/>
          <p:nvPr/>
        </p:nvSpPr>
        <p:spPr>
          <a:xfrm>
            <a:off x="424639" y="2571944"/>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3">
            <a:extLst>
              <a:ext uri="{FF2B5EF4-FFF2-40B4-BE49-F238E27FC236}">
                <a16:creationId xmlns:a16="http://schemas.microsoft.com/office/drawing/2014/main" id="{9A85A553-8B14-4EF9-B151-93AEBB34869B}"/>
              </a:ext>
            </a:extLst>
          </p:cNvPr>
          <p:cNvSpPr/>
          <p:nvPr/>
        </p:nvSpPr>
        <p:spPr>
          <a:xfrm>
            <a:off x="400426" y="3479717"/>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8" name="TextBox 7">
            <a:extLst>
              <a:ext uri="{FF2B5EF4-FFF2-40B4-BE49-F238E27FC236}">
                <a16:creationId xmlns:a16="http://schemas.microsoft.com/office/drawing/2014/main" id="{08C8FCD8-9377-4B63-8E3F-757328E4450A}"/>
              </a:ext>
            </a:extLst>
          </p:cNvPr>
          <p:cNvSpPr txBox="1"/>
          <p:nvPr/>
        </p:nvSpPr>
        <p:spPr>
          <a:xfrm>
            <a:off x="903439" y="3514127"/>
            <a:ext cx="10582741" cy="430887"/>
          </a:xfrm>
          <a:prstGeom prst="rect">
            <a:avLst/>
          </a:prstGeom>
          <a:noFill/>
        </p:spPr>
        <p:txBody>
          <a:bodyPr wrap="square" rtlCol="0" anchor="ctr">
            <a:spAutoFit/>
          </a:bodyPr>
          <a:lstStyle/>
          <a:p>
            <a:r>
              <a:rPr lang="en-US" altLang="ko-KR" sz="2200" dirty="0">
                <a:latin typeface="Times New Roman" panose="02020603050405020304" pitchFamily="18" charset="0"/>
                <a:cs typeface="Times New Roman" panose="02020603050405020304" pitchFamily="18" charset="0"/>
              </a:rPr>
              <a:t>All supports will be modeled as fixed support.</a:t>
            </a:r>
            <a:endParaRPr lang="ko-KR" altLang="en-US" sz="22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D0BBF46E-265F-4810-B529-C0994205BDD3}"/>
              </a:ext>
            </a:extLst>
          </p:cNvPr>
          <p:cNvSpPr txBox="1"/>
          <p:nvPr/>
        </p:nvSpPr>
        <p:spPr>
          <a:xfrm>
            <a:off x="804629" y="5214578"/>
            <a:ext cx="10582741" cy="769441"/>
          </a:xfrm>
          <a:prstGeom prst="rect">
            <a:avLst/>
          </a:prstGeom>
          <a:noFill/>
        </p:spPr>
        <p:txBody>
          <a:bodyPr wrap="square" rtlCol="0" anchor="ctr">
            <a:spAutoFit/>
          </a:bodyPr>
          <a:lstStyle/>
          <a:p>
            <a:r>
              <a:rPr lang="en-US" sz="2200" dirty="0">
                <a:latin typeface="Times New Roman" panose="02020603050405020304" pitchFamily="18" charset="0"/>
                <a:cs typeface="Times New Roman" panose="02020603050405020304" pitchFamily="18" charset="0"/>
              </a:rPr>
              <a:t>Ultimate strength method (LRFD) method will be used.</a:t>
            </a:r>
          </a:p>
          <a:p>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906A61BF-4EB0-432A-B43A-DDB873AD05BC}"/>
              </a:ext>
            </a:extLst>
          </p:cNvPr>
          <p:cNvSpPr txBox="1"/>
          <p:nvPr/>
        </p:nvSpPr>
        <p:spPr>
          <a:xfrm>
            <a:off x="925422" y="4364518"/>
            <a:ext cx="10582741" cy="430887"/>
          </a:xfrm>
          <a:prstGeom prst="rect">
            <a:avLst/>
          </a:prstGeom>
          <a:noFill/>
        </p:spPr>
        <p:txBody>
          <a:bodyPr wrap="square" rtlCol="0" anchor="ctr">
            <a:spAutoFit/>
          </a:bodyPr>
          <a:lstStyle/>
          <a:p>
            <a:r>
              <a:rPr lang="en-US" altLang="ko-KR" sz="2200" dirty="0">
                <a:latin typeface="Times New Roman" panose="02020603050405020304" pitchFamily="18" charset="0"/>
                <a:cs typeface="Times New Roman" panose="02020603050405020304" pitchFamily="18" charset="0"/>
              </a:rPr>
              <a:t>Exterior partition as linear load and interior partition as distributed load.</a:t>
            </a:r>
            <a:endParaRPr lang="ko-KR" altLang="en-US" sz="22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C7A0266-7E29-4086-B7F1-4ABF600EE9E9}"/>
              </a:ext>
            </a:extLst>
          </p:cNvPr>
          <p:cNvSpPr txBox="1"/>
          <p:nvPr/>
        </p:nvSpPr>
        <p:spPr>
          <a:xfrm>
            <a:off x="95637" y="559173"/>
            <a:ext cx="796208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CEE5BF68-152C-4B3A-9E54-1AD61F400F5D}"/>
              </a:ext>
            </a:extLst>
          </p:cNvPr>
          <p:cNvSpPr txBox="1"/>
          <p:nvPr/>
        </p:nvSpPr>
        <p:spPr>
          <a:xfrm>
            <a:off x="424639" y="1558782"/>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Introduction:- </a:t>
            </a:r>
          </a:p>
        </p:txBody>
      </p:sp>
      <p:sp>
        <p:nvSpPr>
          <p:cNvPr id="13" name="TextBox 12">
            <a:extLst>
              <a:ext uri="{FF2B5EF4-FFF2-40B4-BE49-F238E27FC236}">
                <a16:creationId xmlns:a16="http://schemas.microsoft.com/office/drawing/2014/main" id="{31B354D6-1298-4270-88FC-B8B874E35B7A}"/>
              </a:ext>
            </a:extLst>
          </p:cNvPr>
          <p:cNvSpPr txBox="1"/>
          <p:nvPr/>
        </p:nvSpPr>
        <p:spPr>
          <a:xfrm>
            <a:off x="879226" y="2630725"/>
            <a:ext cx="10582741" cy="430887"/>
          </a:xfrm>
          <a:prstGeom prst="rect">
            <a:avLst/>
          </a:prstGeom>
          <a:noFill/>
        </p:spPr>
        <p:txBody>
          <a:bodyPr wrap="square" rtlCol="0" anchor="ctr">
            <a:spAutoFit/>
          </a:bodyPr>
          <a:lstStyle/>
          <a:p>
            <a:r>
              <a:rPr lang="en-US" altLang="ko-KR" sz="2200" dirty="0">
                <a:latin typeface="Times New Roman" panose="02020603050405020304" pitchFamily="18" charset="0"/>
                <a:cs typeface="Times New Roman" panose="02020603050405020304" pitchFamily="18" charset="0"/>
              </a:rPr>
              <a:t>Modeling and analysis will performed by using ETABS 18 program.</a:t>
            </a:r>
            <a:endParaRPr lang="ko-KR" altLang="en-US" sz="2200" dirty="0">
              <a:latin typeface="Times New Roman" panose="02020603050405020304" pitchFamily="18" charset="0"/>
              <a:cs typeface="Times New Roman" panose="02020603050405020304" pitchFamily="18" charset="0"/>
            </a:endParaRPr>
          </a:p>
        </p:txBody>
      </p:sp>
      <p:sp>
        <p:nvSpPr>
          <p:cNvPr id="14" name="Chevron 3">
            <a:extLst>
              <a:ext uri="{FF2B5EF4-FFF2-40B4-BE49-F238E27FC236}">
                <a16:creationId xmlns:a16="http://schemas.microsoft.com/office/drawing/2014/main" id="{FD03D49E-A365-4455-8F80-99AEADA5FD2E}"/>
              </a:ext>
            </a:extLst>
          </p:cNvPr>
          <p:cNvSpPr/>
          <p:nvPr/>
        </p:nvSpPr>
        <p:spPr>
          <a:xfrm>
            <a:off x="372489" y="4300661"/>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5" name="Chevron 3">
            <a:extLst>
              <a:ext uri="{FF2B5EF4-FFF2-40B4-BE49-F238E27FC236}">
                <a16:creationId xmlns:a16="http://schemas.microsoft.com/office/drawing/2014/main" id="{1E4436C6-A2EE-4F41-928B-C0E244B38D9F}"/>
              </a:ext>
            </a:extLst>
          </p:cNvPr>
          <p:cNvSpPr/>
          <p:nvPr/>
        </p:nvSpPr>
        <p:spPr>
          <a:xfrm>
            <a:off x="363819" y="5142340"/>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2576564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570029" y="1571593"/>
            <a:ext cx="7167998"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10" name="Rectangle 9">
            <a:extLst>
              <a:ext uri="{FF2B5EF4-FFF2-40B4-BE49-F238E27FC236}">
                <a16:creationId xmlns:a16="http://schemas.microsoft.com/office/drawing/2014/main" id="{7B712EAB-23B5-4DD8-BD25-E4771D537810}"/>
              </a:ext>
            </a:extLst>
          </p:cNvPr>
          <p:cNvSpPr/>
          <p:nvPr/>
        </p:nvSpPr>
        <p:spPr>
          <a:xfrm>
            <a:off x="530405" y="2869123"/>
            <a:ext cx="10232317" cy="1704569"/>
          </a:xfrm>
          <a:prstGeom prst="rect">
            <a:avLst/>
          </a:prstGeom>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For seismic purposes the structure is separated by seismic (separation) joint into two blocks, left block and right block as shown in </a:t>
            </a:r>
            <a:r>
              <a:rPr lang="en-US" b="1" dirty="0">
                <a:latin typeface="Times New Roman" panose="02020603050405020304" pitchFamily="18" charset="0"/>
                <a:cs typeface="Times New Roman" panose="02020603050405020304" pitchFamily="18" charset="0"/>
              </a:rPr>
              <a:t>Figure 3.13 and Figure 3.14</a:t>
            </a:r>
            <a:r>
              <a:rPr lang="en-US" dirty="0">
                <a:latin typeface="Times New Roman" panose="02020603050405020304" pitchFamily="18" charset="0"/>
                <a:cs typeface="Times New Roman" panose="02020603050405020304" pitchFamily="18" charset="0"/>
              </a:rPr>
              <a:t>, respectively. It should also be noted that for the verification process in this project each block will be verified separately except for the deflection check as the critical block will dominate</a:t>
            </a:r>
          </a:p>
        </p:txBody>
      </p:sp>
      <p:sp>
        <p:nvSpPr>
          <p:cNvPr id="11" name="Rectangle 10">
            <a:extLst>
              <a:ext uri="{FF2B5EF4-FFF2-40B4-BE49-F238E27FC236}">
                <a16:creationId xmlns:a16="http://schemas.microsoft.com/office/drawing/2014/main" id="{A2E39C59-5788-4C90-BD61-314DDD445A0D}"/>
              </a:ext>
            </a:extLst>
          </p:cNvPr>
          <p:cNvSpPr/>
          <p:nvPr/>
        </p:nvSpPr>
        <p:spPr>
          <a:xfrm>
            <a:off x="570029" y="2156368"/>
            <a:ext cx="3581430" cy="498663"/>
          </a:xfrm>
          <a:prstGeom prst="rect">
            <a:avLst/>
          </a:prstGeom>
        </p:spPr>
        <p:txBody>
          <a:bodyPr wrap="none">
            <a:spAutoFit/>
          </a:bodyPr>
          <a:lstStyle/>
          <a:p>
            <a:pPr marL="342900" lvl="0" indent="-342900" fontAlgn="base">
              <a:lnSpc>
                <a:spcPct val="150000"/>
              </a:lnSpc>
              <a:spcBef>
                <a:spcPts val="200"/>
              </a:spcBef>
              <a:spcAft>
                <a:spcPts val="0"/>
              </a:spcAft>
              <a:buFont typeface="Wingdings" panose="05000000000000000000" pitchFamily="2" charset="2"/>
              <a:buChar char="v"/>
            </a:pPr>
            <a:r>
              <a:rPr lang="en-US" sz="2000" b="1" i="1" kern="0" dirty="0">
                <a:solidFill>
                  <a:srgbClr val="000000"/>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Three-dimensional modeling</a:t>
            </a:r>
            <a:endParaRPr lang="en-US" sz="2000" b="1" kern="0" dirty="0">
              <a:solidFill>
                <a:srgbClr val="000000"/>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5F8995D4-56DF-438B-A971-4DE906DE48D2}"/>
              </a:ext>
            </a:extLst>
          </p:cNvPr>
          <p:cNvSpPr/>
          <p:nvPr/>
        </p:nvSpPr>
        <p:spPr>
          <a:xfrm>
            <a:off x="274373" y="565346"/>
            <a:ext cx="7129131" cy="923330"/>
          </a:xfrm>
          <a:prstGeom prst="rect">
            <a:avLst/>
          </a:prstGeom>
        </p:spPr>
        <p:txBody>
          <a:bodyPr wrap="none">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9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11" name="Rectangle 10">
            <a:extLst>
              <a:ext uri="{FF2B5EF4-FFF2-40B4-BE49-F238E27FC236}">
                <a16:creationId xmlns:a16="http://schemas.microsoft.com/office/drawing/2014/main" id="{A2E39C59-5788-4C90-BD61-314DDD445A0D}"/>
              </a:ext>
            </a:extLst>
          </p:cNvPr>
          <p:cNvSpPr/>
          <p:nvPr/>
        </p:nvSpPr>
        <p:spPr>
          <a:xfrm>
            <a:off x="623037" y="1412999"/>
            <a:ext cx="3281668" cy="458074"/>
          </a:xfrm>
          <a:prstGeom prst="rect">
            <a:avLst/>
          </a:prstGeom>
        </p:spPr>
        <p:txBody>
          <a:bodyPr wrap="none">
            <a:spAutoFit/>
          </a:bodyPr>
          <a:lstStyle/>
          <a:p>
            <a:pPr marL="342900" lvl="0" indent="-342900" fontAlgn="base">
              <a:lnSpc>
                <a:spcPct val="150000"/>
              </a:lnSpc>
              <a:spcBef>
                <a:spcPts val="200"/>
              </a:spcBef>
              <a:spcAft>
                <a:spcPts val="0"/>
              </a:spcAft>
              <a:buFont typeface="Wingdings" panose="05000000000000000000" pitchFamily="2" charset="2"/>
              <a:buChar char="v"/>
            </a:pPr>
            <a:r>
              <a:rPr lang="en-US" b="1" i="1" kern="0" dirty="0">
                <a:solidFill>
                  <a:srgbClr val="000000"/>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Three-dimensional modeling</a:t>
            </a:r>
            <a:endParaRPr lang="en-US" b="1" kern="0" dirty="0">
              <a:solidFill>
                <a:srgbClr val="000000"/>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75D04246-7670-463B-A9C6-9CE07837E9FE}"/>
              </a:ext>
            </a:extLst>
          </p:cNvPr>
          <p:cNvPicPr/>
          <p:nvPr/>
        </p:nvPicPr>
        <p:blipFill>
          <a:blip r:embed="rId2">
            <a:extLst>
              <a:ext uri="{28A0092B-C50C-407E-A947-70E740481C1C}">
                <a14:useLocalDpi xmlns:a14="http://schemas.microsoft.com/office/drawing/2010/main" val="0"/>
              </a:ext>
            </a:extLst>
          </a:blip>
          <a:stretch>
            <a:fillRect/>
          </a:stretch>
        </p:blipFill>
        <p:spPr>
          <a:xfrm>
            <a:off x="506021" y="1871073"/>
            <a:ext cx="5168061" cy="4748168"/>
          </a:xfrm>
          <a:prstGeom prst="rect">
            <a:avLst/>
          </a:prstGeom>
        </p:spPr>
      </p:pic>
      <p:sp>
        <p:nvSpPr>
          <p:cNvPr id="2" name="Rectangle 1">
            <a:extLst>
              <a:ext uri="{FF2B5EF4-FFF2-40B4-BE49-F238E27FC236}">
                <a16:creationId xmlns:a16="http://schemas.microsoft.com/office/drawing/2014/main" id="{C9CC2B9B-76D6-4402-8646-9D1E4AEAE66C}"/>
              </a:ext>
            </a:extLst>
          </p:cNvPr>
          <p:cNvSpPr/>
          <p:nvPr/>
        </p:nvSpPr>
        <p:spPr>
          <a:xfrm>
            <a:off x="1166936" y="6357510"/>
            <a:ext cx="2631746"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3.13 3D-view for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82AE7374-1A19-408F-ADB9-A3277951F769}"/>
              </a:ext>
            </a:extLst>
          </p:cNvPr>
          <p:cNvSpPr/>
          <p:nvPr/>
        </p:nvSpPr>
        <p:spPr>
          <a:xfrm>
            <a:off x="7333391" y="6425663"/>
            <a:ext cx="2742353"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3.14 3D-view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B1CB485D-BF25-424A-A04F-134D1AF2DBAC}"/>
              </a:ext>
            </a:extLst>
          </p:cNvPr>
          <p:cNvSpPr/>
          <p:nvPr/>
        </p:nvSpPr>
        <p:spPr>
          <a:xfrm>
            <a:off x="305523" y="574615"/>
            <a:ext cx="7129131" cy="923330"/>
          </a:xfrm>
          <a:prstGeom prst="rect">
            <a:avLst/>
          </a:prstGeom>
        </p:spPr>
        <p:txBody>
          <a:bodyPr wrap="none">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AE34EBCA-3310-488E-989D-5400E0B85301}"/>
              </a:ext>
            </a:extLst>
          </p:cNvPr>
          <p:cNvPicPr/>
          <p:nvPr/>
        </p:nvPicPr>
        <p:blipFill>
          <a:blip r:embed="rId3">
            <a:extLst>
              <a:ext uri="{28A0092B-C50C-407E-A947-70E740481C1C}">
                <a14:useLocalDpi xmlns:a14="http://schemas.microsoft.com/office/drawing/2010/main" val="0"/>
              </a:ext>
            </a:extLst>
          </a:blip>
          <a:stretch>
            <a:fillRect/>
          </a:stretch>
        </p:blipFill>
        <p:spPr>
          <a:xfrm>
            <a:off x="6400902" y="1871073"/>
            <a:ext cx="5168061" cy="4412312"/>
          </a:xfrm>
          <a:prstGeom prst="rect">
            <a:avLst/>
          </a:prstGeom>
        </p:spPr>
      </p:pic>
    </p:spTree>
    <p:extLst>
      <p:ext uri="{BB962C8B-B14F-4D97-AF65-F5344CB8AC3E}">
        <p14:creationId xmlns:p14="http://schemas.microsoft.com/office/powerpoint/2010/main" val="153797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36411" y="519215"/>
            <a:ext cx="6191673" cy="923330"/>
          </a:xfrm>
          <a:prstGeom prst="rect">
            <a:avLst/>
          </a:prstGeom>
          <a:noFill/>
        </p:spPr>
        <p:txBody>
          <a:bodyPr wrap="square" rtlCol="0" anchor="ctr">
            <a:spAutoFit/>
          </a:bodyPr>
          <a:lstStyle/>
          <a:p>
            <a:r>
              <a:rPr lang="en-US" altLang="ko-KR" sz="5400" dirty="0">
                <a:solidFill>
                  <a:schemeClr val="bg1"/>
                </a:solidFill>
                <a:cs typeface="Arial" pitchFamily="34" charset="0"/>
              </a:rPr>
              <a:t>Content:</a:t>
            </a:r>
            <a:endParaRPr lang="ko-KR" altLang="en-US" sz="5400" dirty="0">
              <a:solidFill>
                <a:schemeClr val="bg1"/>
              </a:solidFill>
              <a:cs typeface="Arial" pitchFamily="34" charset="0"/>
            </a:endParaRPr>
          </a:p>
        </p:txBody>
      </p:sp>
      <p:grpSp>
        <p:nvGrpSpPr>
          <p:cNvPr id="518" name="Group 517">
            <a:extLst>
              <a:ext uri="{FF2B5EF4-FFF2-40B4-BE49-F238E27FC236}">
                <a16:creationId xmlns:a16="http://schemas.microsoft.com/office/drawing/2014/main" id="{00497DD8-356E-4BAB-B211-B7C471D4EE7B}"/>
              </a:ext>
            </a:extLst>
          </p:cNvPr>
          <p:cNvGrpSpPr/>
          <p:nvPr/>
        </p:nvGrpSpPr>
        <p:grpSpPr>
          <a:xfrm>
            <a:off x="433546" y="1499603"/>
            <a:ext cx="5640961" cy="1560406"/>
            <a:chOff x="5610209" y="1663676"/>
            <a:chExt cx="5640961" cy="1560406"/>
          </a:xfrm>
        </p:grpSpPr>
        <p:grpSp>
          <p:nvGrpSpPr>
            <p:cNvPr id="4" name="Group 3"/>
            <p:cNvGrpSpPr/>
            <p:nvPr/>
          </p:nvGrpSpPr>
          <p:grpSpPr>
            <a:xfrm>
              <a:off x="6733548" y="1698466"/>
              <a:ext cx="4517622" cy="1525616"/>
              <a:chOff x="6520572" y="1304467"/>
              <a:chExt cx="4517622" cy="1525616"/>
            </a:xfrm>
          </p:grpSpPr>
          <p:sp>
            <p:nvSpPr>
              <p:cNvPr id="8" name="TextBox 7"/>
              <p:cNvSpPr txBox="1"/>
              <p:nvPr/>
            </p:nvSpPr>
            <p:spPr>
              <a:xfrm>
                <a:off x="6520572" y="1752865"/>
                <a:ext cx="4507692" cy="1077218"/>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-Project description.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-codes.</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-Material.</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-Loads and load combinations.   </a:t>
                </a:r>
              </a:p>
            </p:txBody>
          </p:sp>
          <p:sp>
            <p:nvSpPr>
              <p:cNvPr id="9" name="TextBox 8"/>
              <p:cNvSpPr txBox="1"/>
              <p:nvPr/>
            </p:nvSpPr>
            <p:spPr>
              <a:xfrm>
                <a:off x="6530502" y="1304467"/>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Introduction </a:t>
                </a:r>
                <a:endParaRPr lang="ko-KR" altLang="en-US" sz="2700" b="1" dirty="0">
                  <a:solidFill>
                    <a:schemeClr val="tx1">
                      <a:lumMod val="85000"/>
                      <a:lumOff val="15000"/>
                    </a:schemeClr>
                  </a:solidFill>
                  <a:cs typeface="Arial" pitchFamily="34" charset="0"/>
                </a:endParaRPr>
              </a:p>
            </p:txBody>
          </p:sp>
        </p:grpSp>
        <p:sp>
          <p:nvSpPr>
            <p:cNvPr id="7" name="TextBox 6"/>
            <p:cNvSpPr txBox="1"/>
            <p:nvPr/>
          </p:nvSpPr>
          <p:spPr>
            <a:xfrm>
              <a:off x="5610209" y="166367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1</a:t>
              </a:r>
              <a:endParaRPr lang="ko-KR" altLang="en-US" sz="4800" b="1" dirty="0">
                <a:solidFill>
                  <a:schemeClr val="tx1">
                    <a:lumMod val="85000"/>
                    <a:lumOff val="15000"/>
                  </a:schemeClr>
                </a:solidFill>
                <a:cs typeface="Arial" pitchFamily="34" charset="0"/>
              </a:endParaRPr>
            </a:p>
          </p:txBody>
        </p:sp>
      </p:grpSp>
      <p:grpSp>
        <p:nvGrpSpPr>
          <p:cNvPr id="519" name="Group 518">
            <a:extLst>
              <a:ext uri="{FF2B5EF4-FFF2-40B4-BE49-F238E27FC236}">
                <a16:creationId xmlns:a16="http://schemas.microsoft.com/office/drawing/2014/main" id="{A8FAD785-8AC8-49C3-9097-096756178E13}"/>
              </a:ext>
            </a:extLst>
          </p:cNvPr>
          <p:cNvGrpSpPr/>
          <p:nvPr/>
        </p:nvGrpSpPr>
        <p:grpSpPr>
          <a:xfrm>
            <a:off x="6133221" y="1591822"/>
            <a:ext cx="5667664" cy="1570901"/>
            <a:chOff x="5610479" y="1650796"/>
            <a:chExt cx="5667664" cy="1570901"/>
          </a:xfrm>
        </p:grpSpPr>
        <p:grpSp>
          <p:nvGrpSpPr>
            <p:cNvPr id="520" name="Group 519">
              <a:extLst>
                <a:ext uri="{FF2B5EF4-FFF2-40B4-BE49-F238E27FC236}">
                  <a16:creationId xmlns:a16="http://schemas.microsoft.com/office/drawing/2014/main" id="{79211B63-18A4-4F8F-AC86-23400C657DEE}"/>
                </a:ext>
              </a:extLst>
            </p:cNvPr>
            <p:cNvGrpSpPr/>
            <p:nvPr/>
          </p:nvGrpSpPr>
          <p:grpSpPr>
            <a:xfrm>
              <a:off x="6743155" y="1764981"/>
              <a:ext cx="4534988" cy="1456716"/>
              <a:chOff x="6530179" y="1370982"/>
              <a:chExt cx="4534988" cy="1456716"/>
            </a:xfrm>
          </p:grpSpPr>
          <p:sp>
            <p:nvSpPr>
              <p:cNvPr id="522" name="TextBox 521">
                <a:extLst>
                  <a:ext uri="{FF2B5EF4-FFF2-40B4-BE49-F238E27FC236}">
                    <a16:creationId xmlns:a16="http://schemas.microsoft.com/office/drawing/2014/main" id="{42CB56DE-91AB-4A89-B0B7-15F95CC6B138}"/>
                  </a:ext>
                </a:extLst>
              </p:cNvPr>
              <p:cNvSpPr txBox="1"/>
              <p:nvPr/>
            </p:nvSpPr>
            <p:spPr>
              <a:xfrm>
                <a:off x="6557475" y="1750480"/>
                <a:ext cx="4507692" cy="1077218"/>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-Beam preliminary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-Slab preliminary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-column preliminary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-Shear walls preliminary design.</a:t>
                </a:r>
              </a:p>
            </p:txBody>
          </p:sp>
          <p:sp>
            <p:nvSpPr>
              <p:cNvPr id="523" name="TextBox 522">
                <a:extLst>
                  <a:ext uri="{FF2B5EF4-FFF2-40B4-BE49-F238E27FC236}">
                    <a16:creationId xmlns:a16="http://schemas.microsoft.com/office/drawing/2014/main" id="{B831105A-5E4E-47C1-8CFA-567C10A0F2EB}"/>
                  </a:ext>
                </a:extLst>
              </p:cNvPr>
              <p:cNvSpPr txBox="1"/>
              <p:nvPr/>
            </p:nvSpPr>
            <p:spPr>
              <a:xfrm>
                <a:off x="6530179" y="1370982"/>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Preliminary Design</a:t>
                </a:r>
                <a:endParaRPr lang="ko-KR" altLang="en-US" sz="2700" b="1" dirty="0">
                  <a:solidFill>
                    <a:schemeClr val="tx1">
                      <a:lumMod val="85000"/>
                      <a:lumOff val="15000"/>
                    </a:schemeClr>
                  </a:solidFill>
                  <a:cs typeface="Arial" pitchFamily="34" charset="0"/>
                </a:endParaRPr>
              </a:p>
            </p:txBody>
          </p:sp>
        </p:grpSp>
        <p:sp>
          <p:nvSpPr>
            <p:cNvPr id="521" name="TextBox 520">
              <a:extLst>
                <a:ext uri="{FF2B5EF4-FFF2-40B4-BE49-F238E27FC236}">
                  <a16:creationId xmlns:a16="http://schemas.microsoft.com/office/drawing/2014/main" id="{CA4229A1-7E6B-497E-ABCB-53CF7F63B457}"/>
                </a:ext>
              </a:extLst>
            </p:cNvPr>
            <p:cNvSpPr txBox="1"/>
            <p:nvPr/>
          </p:nvSpPr>
          <p:spPr>
            <a:xfrm>
              <a:off x="5610479" y="165079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2</a:t>
              </a:r>
              <a:endParaRPr lang="ko-KR" altLang="en-US" sz="4800" b="1" dirty="0">
                <a:solidFill>
                  <a:schemeClr val="tx1">
                    <a:lumMod val="85000"/>
                    <a:lumOff val="15000"/>
                  </a:schemeClr>
                </a:solidFill>
                <a:cs typeface="Arial" pitchFamily="34" charset="0"/>
              </a:endParaRPr>
            </a:p>
          </p:txBody>
        </p:sp>
      </p:grpSp>
      <p:grpSp>
        <p:nvGrpSpPr>
          <p:cNvPr id="524" name="Group 523">
            <a:extLst>
              <a:ext uri="{FF2B5EF4-FFF2-40B4-BE49-F238E27FC236}">
                <a16:creationId xmlns:a16="http://schemas.microsoft.com/office/drawing/2014/main" id="{41ECBB98-E891-4FC6-BDE8-370D937679A8}"/>
              </a:ext>
            </a:extLst>
          </p:cNvPr>
          <p:cNvGrpSpPr/>
          <p:nvPr/>
        </p:nvGrpSpPr>
        <p:grpSpPr>
          <a:xfrm>
            <a:off x="436411" y="3521383"/>
            <a:ext cx="5665392" cy="1350734"/>
            <a:chOff x="5612751" y="1664498"/>
            <a:chExt cx="5665392" cy="1350734"/>
          </a:xfrm>
        </p:grpSpPr>
        <p:grpSp>
          <p:nvGrpSpPr>
            <p:cNvPr id="525" name="Group 524">
              <a:extLst>
                <a:ext uri="{FF2B5EF4-FFF2-40B4-BE49-F238E27FC236}">
                  <a16:creationId xmlns:a16="http://schemas.microsoft.com/office/drawing/2014/main" id="{7427FAE8-C40F-4FEE-B88A-EB87A9FC1245}"/>
                </a:ext>
              </a:extLst>
            </p:cNvPr>
            <p:cNvGrpSpPr/>
            <p:nvPr/>
          </p:nvGrpSpPr>
          <p:grpSpPr>
            <a:xfrm>
              <a:off x="6743155" y="1775915"/>
              <a:ext cx="4534988" cy="1239317"/>
              <a:chOff x="6530179" y="1381916"/>
              <a:chExt cx="4534988" cy="1239317"/>
            </a:xfrm>
          </p:grpSpPr>
          <p:sp>
            <p:nvSpPr>
              <p:cNvPr id="527" name="TextBox 526">
                <a:extLst>
                  <a:ext uri="{FF2B5EF4-FFF2-40B4-BE49-F238E27FC236}">
                    <a16:creationId xmlns:a16="http://schemas.microsoft.com/office/drawing/2014/main" id="{11935C1B-9FB9-4214-A322-BBE88BD91BF7}"/>
                  </a:ext>
                </a:extLst>
              </p:cNvPr>
              <p:cNvSpPr txBox="1"/>
              <p:nvPr/>
            </p:nvSpPr>
            <p:spPr>
              <a:xfrm>
                <a:off x="6557475" y="1790236"/>
                <a:ext cx="4507692" cy="830997"/>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-Introduction.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-Define material, sections and loads.</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-Verification of structural analysis</a:t>
                </a:r>
              </a:p>
            </p:txBody>
          </p:sp>
          <p:sp>
            <p:nvSpPr>
              <p:cNvPr id="528" name="TextBox 527">
                <a:extLst>
                  <a:ext uri="{FF2B5EF4-FFF2-40B4-BE49-F238E27FC236}">
                    <a16:creationId xmlns:a16="http://schemas.microsoft.com/office/drawing/2014/main" id="{EF6561FD-7370-4EC5-9755-4A2683568965}"/>
                  </a:ext>
                </a:extLst>
              </p:cNvPr>
              <p:cNvSpPr txBox="1"/>
              <p:nvPr/>
            </p:nvSpPr>
            <p:spPr>
              <a:xfrm>
                <a:off x="6530179" y="1381916"/>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Modeling &amp; Analysis</a:t>
                </a:r>
                <a:endParaRPr lang="ko-KR" altLang="en-US" sz="2700" b="1" dirty="0">
                  <a:solidFill>
                    <a:schemeClr val="tx1">
                      <a:lumMod val="85000"/>
                      <a:lumOff val="15000"/>
                    </a:schemeClr>
                  </a:solidFill>
                  <a:cs typeface="Arial" pitchFamily="34" charset="0"/>
                </a:endParaRPr>
              </a:p>
            </p:txBody>
          </p:sp>
        </p:grpSp>
        <p:sp>
          <p:nvSpPr>
            <p:cNvPr id="526" name="TextBox 525">
              <a:extLst>
                <a:ext uri="{FF2B5EF4-FFF2-40B4-BE49-F238E27FC236}">
                  <a16:creationId xmlns:a16="http://schemas.microsoft.com/office/drawing/2014/main" id="{FC8A8104-67B1-40D1-996D-4A3EEC17B248}"/>
                </a:ext>
              </a:extLst>
            </p:cNvPr>
            <p:cNvSpPr txBox="1"/>
            <p:nvPr/>
          </p:nvSpPr>
          <p:spPr>
            <a:xfrm>
              <a:off x="5612751" y="1664498"/>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3</a:t>
              </a:r>
              <a:endParaRPr lang="ko-KR" altLang="en-US" sz="4800" b="1" dirty="0">
                <a:solidFill>
                  <a:schemeClr val="tx1">
                    <a:lumMod val="85000"/>
                    <a:lumOff val="15000"/>
                  </a:schemeClr>
                </a:solidFill>
                <a:cs typeface="Arial" pitchFamily="34" charset="0"/>
              </a:endParaRPr>
            </a:p>
          </p:txBody>
        </p:sp>
      </p:grpSp>
      <p:grpSp>
        <p:nvGrpSpPr>
          <p:cNvPr id="18" name="Group 17">
            <a:extLst>
              <a:ext uri="{FF2B5EF4-FFF2-40B4-BE49-F238E27FC236}">
                <a16:creationId xmlns:a16="http://schemas.microsoft.com/office/drawing/2014/main" id="{6CDB92B6-30FD-42DB-80A5-E1478356030F}"/>
              </a:ext>
            </a:extLst>
          </p:cNvPr>
          <p:cNvGrpSpPr/>
          <p:nvPr/>
        </p:nvGrpSpPr>
        <p:grpSpPr>
          <a:xfrm>
            <a:off x="6064577" y="3600255"/>
            <a:ext cx="5665392" cy="1104512"/>
            <a:chOff x="5612751" y="1664498"/>
            <a:chExt cx="5665392" cy="1104512"/>
          </a:xfrm>
        </p:grpSpPr>
        <p:grpSp>
          <p:nvGrpSpPr>
            <p:cNvPr id="19" name="Group 18">
              <a:extLst>
                <a:ext uri="{FF2B5EF4-FFF2-40B4-BE49-F238E27FC236}">
                  <a16:creationId xmlns:a16="http://schemas.microsoft.com/office/drawing/2014/main" id="{569939F5-6359-4040-A298-7B46EAF7D0DB}"/>
                </a:ext>
              </a:extLst>
            </p:cNvPr>
            <p:cNvGrpSpPr/>
            <p:nvPr/>
          </p:nvGrpSpPr>
          <p:grpSpPr>
            <a:xfrm>
              <a:off x="6743155" y="1775915"/>
              <a:ext cx="4534988" cy="993095"/>
              <a:chOff x="6530179" y="1381916"/>
              <a:chExt cx="4534988" cy="993095"/>
            </a:xfrm>
          </p:grpSpPr>
          <p:sp>
            <p:nvSpPr>
              <p:cNvPr id="21" name="TextBox 20">
                <a:extLst>
                  <a:ext uri="{FF2B5EF4-FFF2-40B4-BE49-F238E27FC236}">
                    <a16:creationId xmlns:a16="http://schemas.microsoft.com/office/drawing/2014/main" id="{5716518E-7B92-42F8-AC64-67C4A5D5CA60}"/>
                  </a:ext>
                </a:extLst>
              </p:cNvPr>
              <p:cNvSpPr txBox="1"/>
              <p:nvPr/>
            </p:nvSpPr>
            <p:spPr>
              <a:xfrm>
                <a:off x="6557475" y="1790236"/>
                <a:ext cx="4507692" cy="584775"/>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-Introduction.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ar-SA" altLang="ko-KR" sz="1600" dirty="0">
                    <a:solidFill>
                      <a:schemeClr val="tx1">
                        <a:lumMod val="85000"/>
                        <a:lumOff val="15000"/>
                      </a:schemeClr>
                    </a:solidFill>
                    <a:latin typeface="Times New Roman" panose="02020603050405020304" pitchFamily="18" charset="0"/>
                    <a:cs typeface="Times New Roman" panose="02020603050405020304" pitchFamily="18" charset="0"/>
                  </a:rPr>
                  <a:t>.</a:t>
                </a:r>
                <a:endPar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9329E1CA-CCFA-4EE6-9070-1B4D978D934F}"/>
                  </a:ext>
                </a:extLst>
              </p:cNvPr>
              <p:cNvSpPr txBox="1"/>
              <p:nvPr/>
            </p:nvSpPr>
            <p:spPr>
              <a:xfrm>
                <a:off x="6530179" y="1381916"/>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Design</a:t>
                </a:r>
                <a:endParaRPr lang="ko-KR" altLang="en-US" sz="2700" b="1" dirty="0">
                  <a:solidFill>
                    <a:schemeClr val="tx1">
                      <a:lumMod val="85000"/>
                      <a:lumOff val="15000"/>
                    </a:schemeClr>
                  </a:solidFill>
                  <a:cs typeface="Arial" pitchFamily="34" charset="0"/>
                </a:endParaRPr>
              </a:p>
            </p:txBody>
          </p:sp>
        </p:grpSp>
        <p:sp>
          <p:nvSpPr>
            <p:cNvPr id="20" name="TextBox 19">
              <a:extLst>
                <a:ext uri="{FF2B5EF4-FFF2-40B4-BE49-F238E27FC236}">
                  <a16:creationId xmlns:a16="http://schemas.microsoft.com/office/drawing/2014/main" id="{B1A848B1-E0FC-41FB-B813-DDA7FDC02846}"/>
                </a:ext>
              </a:extLst>
            </p:cNvPr>
            <p:cNvSpPr txBox="1"/>
            <p:nvPr/>
          </p:nvSpPr>
          <p:spPr>
            <a:xfrm>
              <a:off x="5612751" y="1664498"/>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4</a:t>
              </a:r>
              <a:endParaRPr lang="ko-KR" altLang="en-US" sz="4800" b="1" dirty="0">
                <a:solidFill>
                  <a:schemeClr val="tx1">
                    <a:lumMod val="85000"/>
                    <a:lumOff val="15000"/>
                  </a:schemeClr>
                </a:solidFill>
                <a:cs typeface="Arial" pitchFamily="34" charset="0"/>
              </a:endParaRPr>
            </a:p>
          </p:txBody>
        </p:sp>
      </p:grpSp>
    </p:spTree>
    <p:extLst>
      <p:ext uri="{BB962C8B-B14F-4D97-AF65-F5344CB8AC3E}">
        <p14:creationId xmlns:p14="http://schemas.microsoft.com/office/powerpoint/2010/main" val="4033384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238989" y="611682"/>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2" name="Rectangle 1">
            <a:extLst>
              <a:ext uri="{FF2B5EF4-FFF2-40B4-BE49-F238E27FC236}">
                <a16:creationId xmlns:a16="http://schemas.microsoft.com/office/drawing/2014/main" id="{82E6F476-40F2-4D29-84AC-48D71DB3E6B9}"/>
              </a:ext>
            </a:extLst>
          </p:cNvPr>
          <p:cNvSpPr/>
          <p:nvPr/>
        </p:nvSpPr>
        <p:spPr>
          <a:xfrm>
            <a:off x="421868" y="1936000"/>
            <a:ext cx="4528932" cy="498663"/>
          </a:xfrm>
          <a:prstGeom prst="rect">
            <a:avLst/>
          </a:prstGeom>
        </p:spPr>
        <p:txBody>
          <a:bodyPr wrap="none">
            <a:spAutoFit/>
          </a:bodyPr>
          <a:lstStyle/>
          <a:p>
            <a:pPr marL="342900" lvl="0" indent="-342900">
              <a:lnSpc>
                <a:spcPct val="150000"/>
              </a:lnSpc>
              <a:spcBef>
                <a:spcPts val="200"/>
              </a:spcBef>
              <a:spcAft>
                <a:spcPts val="0"/>
              </a:spcAft>
              <a:buClr>
                <a:srgbClr val="000000"/>
              </a:buClr>
              <a:buSzPts val="1300"/>
              <a:buFont typeface="Wingdings" panose="05000000000000000000" pitchFamily="2" charset="2"/>
              <a:buChar char="v"/>
            </a:pPr>
            <a:r>
              <a:rPr lang="en-US" sz="2000" b="1" i="1" dirty="0">
                <a:solidFill>
                  <a:srgbClr val="000000"/>
                </a:solidFill>
                <a:latin typeface="Times New Roman" panose="02020603050405020304" pitchFamily="18" charset="0"/>
                <a:ea typeface="Calibri" panose="020F0502020204030204" pitchFamily="34" charset="0"/>
              </a:rPr>
              <a:t>Type of lateral force resisting system: </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745A57D3-90A1-4D66-AC4E-F7BC2AF9DDAC}"/>
                  </a:ext>
                </a:extLst>
              </p:cNvPr>
              <p:cNvSpPr/>
              <p:nvPr/>
            </p:nvSpPr>
            <p:spPr>
              <a:xfrm>
                <a:off x="421868" y="2702128"/>
                <a:ext cx="10827935" cy="2612510"/>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There are many types of seismic force resisting systems, the choice of type of seismic force resisting system for the structure depends on the natural of structure and the seismic design category as stated in ASCE 7-16 (Table 12.2-1). </a:t>
                </a: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 this project, building frame is assumed from the nature of the structure with special shear walls. So, as this structural system is determined to be used, the values of</a:t>
                </a:r>
                <a14:m>
                  <m:oMath xmlns:m="http://schemas.openxmlformats.org/officeDocument/2006/math">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𝑅</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𝛺</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𝑜</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and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𝐶</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in accordance with ASCE 7-16 (Table 12.2-1) are 6, 2.5 and 5, respectively, the system will be checked for lateral force, if the results for the frames is less than 25% then the system is building frame otherwise the assumption is not correct, this will be done as follows:</a:t>
                </a:r>
              </a:p>
            </p:txBody>
          </p:sp>
        </mc:Choice>
        <mc:Fallback xmlns="">
          <p:sp>
            <p:nvSpPr>
              <p:cNvPr id="7" name="Rectangle 6">
                <a:extLst>
                  <a:ext uri="{FF2B5EF4-FFF2-40B4-BE49-F238E27FC236}">
                    <a16:creationId xmlns:a16="http://schemas.microsoft.com/office/drawing/2014/main" id="{745A57D3-90A1-4D66-AC4E-F7BC2AF9DDAC}"/>
                  </a:ext>
                </a:extLst>
              </p:cNvPr>
              <p:cNvSpPr>
                <a:spLocks noRot="1" noChangeAspect="1" noMove="1" noResize="1" noEditPoints="1" noAdjustHandles="1" noChangeArrowheads="1" noChangeShapeType="1" noTextEdit="1"/>
              </p:cNvSpPr>
              <p:nvPr/>
            </p:nvSpPr>
            <p:spPr>
              <a:xfrm>
                <a:off x="421868" y="2702128"/>
                <a:ext cx="10827935" cy="2612510"/>
              </a:xfrm>
              <a:prstGeom prst="rect">
                <a:avLst/>
              </a:prstGeom>
              <a:blipFill>
                <a:blip r:embed="rId2"/>
                <a:stretch>
                  <a:fillRect l="-450" r="-507" b="-2797"/>
                </a:stretch>
              </a:blipFill>
            </p:spPr>
            <p:txBody>
              <a:bodyPr/>
              <a:lstStyle/>
              <a:p>
                <a:r>
                  <a:rPr lang="en-US">
                    <a:noFill/>
                  </a:rPr>
                  <a:t> </a:t>
                </a:r>
              </a:p>
            </p:txBody>
          </p:sp>
        </mc:Fallback>
      </mc:AlternateContent>
    </p:spTree>
    <p:extLst>
      <p:ext uri="{BB962C8B-B14F-4D97-AF65-F5344CB8AC3E}">
        <p14:creationId xmlns:p14="http://schemas.microsoft.com/office/powerpoint/2010/main" val="3434889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155939" y="592917"/>
            <a:ext cx="7167998" cy="1415772"/>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altLang="ko-KR" sz="3200" dirty="0">
              <a:solidFill>
                <a:srgbClr val="FF7F00"/>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2" name="Rectangle 1">
            <a:extLst>
              <a:ext uri="{FF2B5EF4-FFF2-40B4-BE49-F238E27FC236}">
                <a16:creationId xmlns:a16="http://schemas.microsoft.com/office/drawing/2014/main" id="{82E6F476-40F2-4D29-84AC-48D71DB3E6B9}"/>
              </a:ext>
            </a:extLst>
          </p:cNvPr>
          <p:cNvSpPr/>
          <p:nvPr/>
        </p:nvSpPr>
        <p:spPr>
          <a:xfrm>
            <a:off x="312141" y="1804314"/>
            <a:ext cx="4528932" cy="498663"/>
          </a:xfrm>
          <a:prstGeom prst="rect">
            <a:avLst/>
          </a:prstGeom>
        </p:spPr>
        <p:txBody>
          <a:bodyPr wrap="none">
            <a:spAutoFit/>
          </a:bodyPr>
          <a:lstStyle/>
          <a:p>
            <a:pPr marL="342900" lvl="0" indent="-342900">
              <a:lnSpc>
                <a:spcPct val="150000"/>
              </a:lnSpc>
              <a:spcBef>
                <a:spcPts val="200"/>
              </a:spcBef>
              <a:spcAft>
                <a:spcPts val="0"/>
              </a:spcAft>
              <a:buClr>
                <a:srgbClr val="000000"/>
              </a:buClr>
              <a:buSzPts val="1300"/>
              <a:buFont typeface="Wingdings" panose="05000000000000000000" pitchFamily="2" charset="2"/>
              <a:buChar char="v"/>
            </a:pPr>
            <a:r>
              <a:rPr lang="en-US" sz="2000" b="1" i="1" dirty="0">
                <a:solidFill>
                  <a:srgbClr val="000000"/>
                </a:solidFill>
                <a:latin typeface="Times New Roman" panose="02020603050405020304" pitchFamily="18" charset="0"/>
                <a:ea typeface="Calibri" panose="020F0502020204030204" pitchFamily="34" charset="0"/>
              </a:rPr>
              <a:t>Type of lateral force resisting system: </a:t>
            </a:r>
          </a:p>
        </p:txBody>
      </p:sp>
      <p:graphicFrame>
        <p:nvGraphicFramePr>
          <p:cNvPr id="5" name="Table 4">
            <a:extLst>
              <a:ext uri="{FF2B5EF4-FFF2-40B4-BE49-F238E27FC236}">
                <a16:creationId xmlns:a16="http://schemas.microsoft.com/office/drawing/2014/main" id="{F5053F64-080F-41DC-B342-D6AE9F4E26CF}"/>
              </a:ext>
            </a:extLst>
          </p:cNvPr>
          <p:cNvGraphicFramePr>
            <a:graphicFrameLocks noGrp="1"/>
          </p:cNvGraphicFramePr>
          <p:nvPr>
            <p:extLst>
              <p:ext uri="{D42A27DB-BD31-4B8C-83A1-F6EECF244321}">
                <p14:modId xmlns:p14="http://schemas.microsoft.com/office/powerpoint/2010/main" val="819911188"/>
              </p:ext>
            </p:extLst>
          </p:nvPr>
        </p:nvGraphicFramePr>
        <p:xfrm>
          <a:off x="6096000" y="2487832"/>
          <a:ext cx="5870575" cy="2911452"/>
        </p:xfrm>
        <a:graphic>
          <a:graphicData uri="http://schemas.openxmlformats.org/drawingml/2006/table">
            <a:tbl>
              <a:tblPr firstRow="1" firstCol="1" bandRow="1">
                <a:tableStyleId>{5C22544A-7EE6-4342-B048-85BDC9FD1C3A}</a:tableStyleId>
              </a:tblPr>
              <a:tblGrid>
                <a:gridCol w="1920875">
                  <a:extLst>
                    <a:ext uri="{9D8B030D-6E8A-4147-A177-3AD203B41FA5}">
                      <a16:colId xmlns:a16="http://schemas.microsoft.com/office/drawing/2014/main" val="2976158106"/>
                    </a:ext>
                  </a:extLst>
                </a:gridCol>
                <a:gridCol w="1957070">
                  <a:extLst>
                    <a:ext uri="{9D8B030D-6E8A-4147-A177-3AD203B41FA5}">
                      <a16:colId xmlns:a16="http://schemas.microsoft.com/office/drawing/2014/main" val="2833671276"/>
                    </a:ext>
                  </a:extLst>
                </a:gridCol>
                <a:gridCol w="1992630">
                  <a:extLst>
                    <a:ext uri="{9D8B030D-6E8A-4147-A177-3AD203B41FA5}">
                      <a16:colId xmlns:a16="http://schemas.microsoft.com/office/drawing/2014/main" val="3401856203"/>
                    </a:ext>
                  </a:extLst>
                </a:gridCol>
              </a:tblGrid>
              <a:tr h="325755">
                <a:tc>
                  <a:txBody>
                    <a:bodyPr/>
                    <a:lstStyle/>
                    <a:p>
                      <a:pPr algn="ctr">
                        <a:lnSpc>
                          <a:spcPct val="107000"/>
                        </a:lnSpc>
                        <a:spcAft>
                          <a:spcPts val="0"/>
                        </a:spcAft>
                      </a:pPr>
                      <a:r>
                        <a:rPr lang="en-US" sz="16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600">
                          <a:effectLst/>
                        </a:rPr>
                        <a:t>Frames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600" dirty="0">
                          <a:effectLst/>
                        </a:rPr>
                        <a:t>Shear walls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2509007"/>
                  </a:ext>
                </a:extLst>
              </a:tr>
              <a:tr h="325755">
                <a:tc>
                  <a:txBody>
                    <a:bodyPr/>
                    <a:lstStyle/>
                    <a:p>
                      <a:pPr algn="ctr">
                        <a:lnSpc>
                          <a:spcPct val="107000"/>
                        </a:lnSpc>
                        <a:spcAft>
                          <a:spcPts val="0"/>
                        </a:spcAft>
                      </a:pPr>
                      <a:r>
                        <a:rPr lang="en-US" sz="14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89kN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6589kN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07364280"/>
                  </a:ext>
                </a:extLst>
              </a:tr>
              <a:tr h="325755">
                <a:tc>
                  <a:txBody>
                    <a:bodyPr/>
                    <a:lstStyle/>
                    <a:p>
                      <a:pPr algn="ctr">
                        <a:lnSpc>
                          <a:spcPct val="107000"/>
                        </a:lnSpc>
                        <a:spcAft>
                          <a:spcPts val="0"/>
                        </a:spcAft>
                      </a:pPr>
                      <a:r>
                        <a:rPr lang="en-US" sz="14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90kN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6585kN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04503839"/>
                  </a:ext>
                </a:extLst>
              </a:tr>
              <a:tr h="325755">
                <a:tc>
                  <a:txBody>
                    <a:bodyPr/>
                    <a:lstStyle/>
                    <a:p>
                      <a:pPr algn="ctr">
                        <a:lnSpc>
                          <a:spcPct val="107000"/>
                        </a:lnSpc>
                        <a:spcAft>
                          <a:spcPts val="0"/>
                        </a:spcAft>
                      </a:pPr>
                      <a:r>
                        <a:rPr lang="en-US" sz="1400">
                          <a:effectLst/>
                        </a:rPr>
                        <a:t>GF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95kN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6219kN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84175313"/>
                  </a:ext>
                </a:extLst>
              </a:tr>
              <a:tr h="325755">
                <a:tc>
                  <a:txBody>
                    <a:bodyPr/>
                    <a:lstStyle/>
                    <a:p>
                      <a:pPr algn="ctr">
                        <a:lnSpc>
                          <a:spcPct val="107000"/>
                        </a:lnSpc>
                        <a:spcAft>
                          <a:spcPts val="0"/>
                        </a:spcAft>
                      </a:pPr>
                      <a:r>
                        <a:rPr lang="en-US" sz="1400">
                          <a:effectLst/>
                        </a:rPr>
                        <a:t>1st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71kN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5593kN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90461238"/>
                  </a:ext>
                </a:extLst>
              </a:tr>
              <a:tr h="325755">
                <a:tc>
                  <a:txBody>
                    <a:bodyPr/>
                    <a:lstStyle/>
                    <a:p>
                      <a:pPr algn="ctr">
                        <a:lnSpc>
                          <a:spcPct val="107000"/>
                        </a:lnSpc>
                        <a:spcAft>
                          <a:spcPts val="0"/>
                        </a:spcAft>
                      </a:pPr>
                      <a:r>
                        <a:rPr lang="en-US" sz="1400">
                          <a:effectLst/>
                        </a:rPr>
                        <a:t>2nd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152kN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4615kN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3335010"/>
                  </a:ext>
                </a:extLst>
              </a:tr>
              <a:tr h="325755">
                <a:tc>
                  <a:txBody>
                    <a:bodyPr/>
                    <a:lstStyle/>
                    <a:p>
                      <a:pPr algn="ctr">
                        <a:lnSpc>
                          <a:spcPct val="107000"/>
                        </a:lnSpc>
                        <a:spcAft>
                          <a:spcPts val="0"/>
                        </a:spcAft>
                      </a:pPr>
                      <a:r>
                        <a:rPr lang="en-US" sz="1400">
                          <a:effectLst/>
                        </a:rPr>
                        <a:t>3rd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135kN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3646kN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74879612"/>
                  </a:ext>
                </a:extLst>
              </a:tr>
              <a:tr h="329163">
                <a:tc>
                  <a:txBody>
                    <a:bodyPr/>
                    <a:lstStyle/>
                    <a:p>
                      <a:pPr algn="ctr">
                        <a:lnSpc>
                          <a:spcPct val="107000"/>
                        </a:lnSpc>
                        <a:spcAft>
                          <a:spcPts val="0"/>
                        </a:spcAft>
                      </a:pPr>
                      <a:r>
                        <a:rPr lang="en-US" sz="1400">
                          <a:effectLst/>
                        </a:rPr>
                        <a:t>4th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119kN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2517kN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60424880"/>
                  </a:ext>
                </a:extLst>
              </a:tr>
              <a:tr h="302004">
                <a:tc>
                  <a:txBody>
                    <a:bodyPr/>
                    <a:lstStyle/>
                    <a:p>
                      <a:pPr algn="ctr">
                        <a:lnSpc>
                          <a:spcPct val="107000"/>
                        </a:lnSpc>
                        <a:spcAft>
                          <a:spcPts val="0"/>
                        </a:spcAft>
                      </a:pPr>
                      <a:r>
                        <a:rPr lang="en-US" sz="1400">
                          <a:effectLst/>
                        </a:rPr>
                        <a:t>5th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157kN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1174kN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74375511"/>
                  </a:ext>
                </a:extLst>
              </a:tr>
            </a:tbl>
          </a:graphicData>
        </a:graphic>
      </p:graphicFrame>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D50F24E-779E-48C3-921C-1DCA63C9D2E8}"/>
                  </a:ext>
                </a:extLst>
              </p:cNvPr>
              <p:cNvSpPr/>
              <p:nvPr/>
            </p:nvSpPr>
            <p:spPr>
              <a:xfrm>
                <a:off x="485877" y="2488012"/>
                <a:ext cx="6096000" cy="2442528"/>
              </a:xfrm>
              <a:prstGeom prst="rect">
                <a:avLst/>
              </a:prstGeom>
            </p:spPr>
            <p:txBody>
              <a:bodyPr>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By taking the 2</a:t>
                </a:r>
                <a:r>
                  <a:rPr lang="en-US"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nd</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story reactions, the ratio is:</a:t>
                </a:r>
              </a:p>
              <a:p>
                <a:pPr marL="457200" algn="just">
                  <a:lnSpc>
                    <a:spcPct val="150000"/>
                  </a:lnSpc>
                  <a:spcAft>
                    <a:spcPts val="600"/>
                  </a:spcAft>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152</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152+4615</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=3.18%</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3.18%&lt;25.0%</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𝑇h𝑒</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𝑎𝑠𝑠𝑢𝑚𝑝𝑡𝑖𝑜𝑛</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𝑖𝑠</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𝑐𝑜𝑟𝑟𝑒𝑐𝑡</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1D50F24E-779E-48C3-921C-1DCA63C9D2E8}"/>
                  </a:ext>
                </a:extLst>
              </p:cNvPr>
              <p:cNvSpPr>
                <a:spLocks noRot="1" noChangeAspect="1" noMove="1" noResize="1" noEditPoints="1" noAdjustHandles="1" noChangeArrowheads="1" noChangeShapeType="1" noTextEdit="1"/>
              </p:cNvSpPr>
              <p:nvPr/>
            </p:nvSpPr>
            <p:spPr>
              <a:xfrm>
                <a:off x="485877" y="2488012"/>
                <a:ext cx="6096000" cy="2442528"/>
              </a:xfrm>
              <a:prstGeom prst="rect">
                <a:avLst/>
              </a:prstGeom>
              <a:blipFill>
                <a:blip r:embed="rId2"/>
                <a:stretch>
                  <a:fillRect l="-900"/>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4B03B98A-6AC8-458C-BC0B-76DE06864B17}"/>
              </a:ext>
            </a:extLst>
          </p:cNvPr>
          <p:cNvSpPr/>
          <p:nvPr/>
        </p:nvSpPr>
        <p:spPr>
          <a:xfrm>
            <a:off x="7587898" y="2210833"/>
            <a:ext cx="337265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1.9 Lateral force reactions in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03908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289287" y="543250"/>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2" name="Rectangle 1">
            <a:extLst>
              <a:ext uri="{FF2B5EF4-FFF2-40B4-BE49-F238E27FC236}">
                <a16:creationId xmlns:a16="http://schemas.microsoft.com/office/drawing/2014/main" id="{82E6F476-40F2-4D29-84AC-48D71DB3E6B9}"/>
              </a:ext>
            </a:extLst>
          </p:cNvPr>
          <p:cNvSpPr/>
          <p:nvPr/>
        </p:nvSpPr>
        <p:spPr>
          <a:xfrm>
            <a:off x="416109" y="1657705"/>
            <a:ext cx="4528932" cy="498663"/>
          </a:xfrm>
          <a:prstGeom prst="rect">
            <a:avLst/>
          </a:prstGeom>
        </p:spPr>
        <p:txBody>
          <a:bodyPr wrap="none">
            <a:spAutoFit/>
          </a:bodyPr>
          <a:lstStyle/>
          <a:p>
            <a:pPr marL="342900" lvl="0" indent="-342900">
              <a:lnSpc>
                <a:spcPct val="150000"/>
              </a:lnSpc>
              <a:spcBef>
                <a:spcPts val="200"/>
              </a:spcBef>
              <a:spcAft>
                <a:spcPts val="0"/>
              </a:spcAft>
              <a:buClr>
                <a:srgbClr val="000000"/>
              </a:buClr>
              <a:buSzPts val="1300"/>
              <a:buFont typeface="Wingdings" panose="05000000000000000000" pitchFamily="2" charset="2"/>
              <a:buChar char="v"/>
            </a:pPr>
            <a:r>
              <a:rPr lang="en-US" sz="2000" b="1" i="1" dirty="0">
                <a:solidFill>
                  <a:srgbClr val="000000"/>
                </a:solidFill>
                <a:latin typeface="Times New Roman" panose="02020603050405020304" pitchFamily="18" charset="0"/>
                <a:ea typeface="Calibri" panose="020F0502020204030204" pitchFamily="34" charset="0"/>
              </a:rPr>
              <a:t>Type of lateral force resisting system: </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D50F24E-779E-48C3-921C-1DCA63C9D2E8}"/>
                  </a:ext>
                </a:extLst>
              </p:cNvPr>
              <p:cNvSpPr/>
              <p:nvPr/>
            </p:nvSpPr>
            <p:spPr>
              <a:xfrm>
                <a:off x="623037" y="2039956"/>
                <a:ext cx="5266035" cy="3837589"/>
              </a:xfrm>
              <a:prstGeom prst="rect">
                <a:avLst/>
              </a:prstGeom>
            </p:spPr>
            <p:txBody>
              <a:bodyPr wrap="square">
                <a:spAutoFit/>
              </a:bodyPr>
              <a:lstStyle/>
              <a:p>
                <a:pPr>
                  <a:lnSpc>
                    <a:spcPct val="200000"/>
                  </a:lnSpc>
                </a:pPr>
                <a:r>
                  <a:rPr lang="en-US" dirty="0">
                    <a:latin typeface="Times New Roman" panose="02020603050405020304" pitchFamily="18" charset="0"/>
                    <a:cs typeface="Times New Roman" panose="02020603050405020304" pitchFamily="18" charset="0"/>
                  </a:rPr>
                  <a:t>By taking the 2</a:t>
                </a:r>
                <a:r>
                  <a:rPr lang="en-US" baseline="30000" dirty="0">
                    <a:latin typeface="Times New Roman" panose="02020603050405020304" pitchFamily="18" charset="0"/>
                    <a:cs typeface="Times New Roman" panose="02020603050405020304" pitchFamily="18" charset="0"/>
                  </a:rPr>
                  <a:t>nd</a:t>
                </a:r>
                <a:r>
                  <a:rPr lang="en-US" dirty="0">
                    <a:latin typeface="Times New Roman" panose="02020603050405020304" pitchFamily="18" charset="0"/>
                    <a:cs typeface="Times New Roman" panose="02020603050405020304" pitchFamily="18" charset="0"/>
                  </a:rPr>
                  <a:t> story reactions, the ratio is:</a:t>
                </a:r>
              </a:p>
              <a:p>
                <a:pPr>
                  <a:lnSpc>
                    <a:spcPct val="200000"/>
                  </a:lnSpc>
                </a:pPr>
                <a14:m>
                  <m:oMathPara xmlns:m="http://schemas.openxmlformats.org/officeDocument/2006/math">
                    <m:oMathParaPr>
                      <m:jc m:val="left"/>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253</m:t>
                          </m:r>
                        </m:num>
                        <m:den>
                          <m:r>
                            <a:rPr lang="en-US" i="1">
                              <a:latin typeface="Cambria Math" panose="02040503050406030204" pitchFamily="18" charset="0"/>
                            </a:rPr>
                            <m:t>253</m:t>
                          </m:r>
                          <m:r>
                            <a:rPr lang="en-US" i="1">
                              <a:latin typeface="Cambria Math" panose="02040503050406030204" pitchFamily="18" charset="0"/>
                            </a:rPr>
                            <m:t>+</m:t>
                          </m:r>
                          <m:r>
                            <a:rPr lang="en-US" i="1">
                              <a:latin typeface="Cambria Math" panose="02040503050406030204" pitchFamily="18" charset="0"/>
                            </a:rPr>
                            <m:t>5057</m:t>
                          </m:r>
                        </m:den>
                      </m:f>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76</m:t>
                      </m:r>
                      <m:r>
                        <a:rPr lang="en-US" i="1">
                          <a:latin typeface="Cambria Math" panose="02040503050406030204" pitchFamily="18" charset="0"/>
                        </a:rPr>
                        <m:t>%</m:t>
                      </m:r>
                    </m:oMath>
                  </m:oMathPara>
                </a14:m>
                <a:endParaRPr lang="en-US" dirty="0">
                  <a:latin typeface="Times New Roman" panose="02020603050405020304" pitchFamily="18" charset="0"/>
                  <a:cs typeface="Times New Roman" panose="02020603050405020304" pitchFamily="18" charset="0"/>
                </a:endParaRPr>
              </a:p>
              <a:p>
                <a:pPr>
                  <a:lnSpc>
                    <a:spcPct val="200000"/>
                  </a:lnSpc>
                </a:pPr>
                <a14:m>
                  <m:oMath xmlns:m="http://schemas.openxmlformats.org/officeDocument/2006/math">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76</m:t>
                    </m:r>
                    <m:r>
                      <a:rPr lang="en-US" i="1">
                        <a:latin typeface="Cambria Math" panose="02040503050406030204" pitchFamily="18" charset="0"/>
                      </a:rPr>
                      <m:t>%&lt;</m:t>
                    </m:r>
                    <m:r>
                      <a:rPr lang="en-US" i="1">
                        <a:latin typeface="Cambria Math" panose="02040503050406030204" pitchFamily="18" charset="0"/>
                      </a:rPr>
                      <m:t>25</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a:t>
                </a:r>
              </a:p>
              <a:p>
                <a:pPr>
                  <a:lnSpc>
                    <a:spcPct val="200000"/>
                  </a:lnSpc>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h</m:t>
                      </m:r>
                      <m:r>
                        <a:rPr lang="en-US" i="1">
                          <a:latin typeface="Cambria Math" panose="02040503050406030204" pitchFamily="18" charset="0"/>
                        </a:rPr>
                        <m:t>𝑒</m:t>
                      </m:r>
                      <m:r>
                        <a:rPr lang="en-US" i="1">
                          <a:latin typeface="Cambria Math" panose="02040503050406030204" pitchFamily="18" charset="0"/>
                        </a:rPr>
                        <m:t> </m:t>
                      </m:r>
                      <m:r>
                        <a:rPr lang="en-US" i="1">
                          <a:latin typeface="Cambria Math" panose="02040503050406030204" pitchFamily="18" charset="0"/>
                        </a:rPr>
                        <m:t>𝑎𝑠𝑠𝑢𝑚𝑝𝑡𝑖𝑜𝑛</m:t>
                      </m:r>
                      <m:r>
                        <a:rPr lang="en-US" i="1">
                          <a:latin typeface="Cambria Math" panose="02040503050406030204" pitchFamily="18" charset="0"/>
                        </a:rPr>
                        <m:t> </m:t>
                      </m:r>
                      <m:r>
                        <a:rPr lang="en-US" i="1">
                          <a:latin typeface="Cambria Math" panose="02040503050406030204" pitchFamily="18" charset="0"/>
                        </a:rPr>
                        <m:t>𝑖𝑠</m:t>
                      </m:r>
                      <m:r>
                        <a:rPr lang="en-US" i="1">
                          <a:latin typeface="Cambria Math" panose="02040503050406030204" pitchFamily="18" charset="0"/>
                        </a:rPr>
                        <m:t> </m:t>
                      </m:r>
                      <m:r>
                        <a:rPr lang="en-US" i="1">
                          <a:latin typeface="Cambria Math" panose="02040503050406030204" pitchFamily="18" charset="0"/>
                        </a:rPr>
                        <m:t>𝑐𝑜𝑟𝑟𝑒𝑐𝑡</m:t>
                      </m:r>
                    </m:oMath>
                  </m:oMathPara>
                </a14:m>
                <a:endParaRPr lang="en-US" dirty="0">
                  <a:latin typeface="Times New Roman" panose="02020603050405020304" pitchFamily="18" charset="0"/>
                  <a:cs typeface="Times New Roman" panose="02020603050405020304" pitchFamily="18" charset="0"/>
                </a:endParaRPr>
              </a:p>
              <a:p>
                <a:pPr>
                  <a:lnSpc>
                    <a:spcPct val="200000"/>
                  </a:lnSpc>
                </a:pPr>
                <a:r>
                  <a:rPr lang="en-US" dirty="0">
                    <a:latin typeface="Times New Roman" panose="02020603050405020304" pitchFamily="18" charset="0"/>
                    <a:cs typeface="Times New Roman" panose="02020603050405020304" pitchFamily="18" charset="0"/>
                  </a:rPr>
                  <a:t>Building frame system will be used for both blocks with special shear walls.</a:t>
                </a:r>
              </a:p>
            </p:txBody>
          </p:sp>
        </mc:Choice>
        <mc:Fallback xmlns="">
          <p:sp>
            <p:nvSpPr>
              <p:cNvPr id="8" name="Rectangle 7">
                <a:extLst>
                  <a:ext uri="{FF2B5EF4-FFF2-40B4-BE49-F238E27FC236}">
                    <a16:creationId xmlns:a16="http://schemas.microsoft.com/office/drawing/2014/main" id="{1D50F24E-779E-48C3-921C-1DCA63C9D2E8}"/>
                  </a:ext>
                </a:extLst>
              </p:cNvPr>
              <p:cNvSpPr>
                <a:spLocks noRot="1" noChangeAspect="1" noMove="1" noResize="1" noEditPoints="1" noAdjustHandles="1" noChangeArrowheads="1" noChangeShapeType="1" noTextEdit="1"/>
              </p:cNvSpPr>
              <p:nvPr/>
            </p:nvSpPr>
            <p:spPr>
              <a:xfrm>
                <a:off x="623037" y="2039956"/>
                <a:ext cx="5266035" cy="3837589"/>
              </a:xfrm>
              <a:prstGeom prst="rect">
                <a:avLst/>
              </a:prstGeom>
              <a:blipFill>
                <a:blip r:embed="rId2"/>
                <a:stretch>
                  <a:fillRect l="-926" b="-1749"/>
                </a:stretch>
              </a:blipFill>
            </p:spPr>
            <p:txBody>
              <a:bodyPr/>
              <a:lstStyle/>
              <a:p>
                <a:r>
                  <a:rPr lang="en-US">
                    <a:noFill/>
                  </a:rPr>
                  <a:t> </a:t>
                </a:r>
              </a:p>
            </p:txBody>
          </p:sp>
        </mc:Fallback>
      </mc:AlternateContent>
      <p:graphicFrame>
        <p:nvGraphicFramePr>
          <p:cNvPr id="6" name="Table 5">
            <a:extLst>
              <a:ext uri="{FF2B5EF4-FFF2-40B4-BE49-F238E27FC236}">
                <a16:creationId xmlns:a16="http://schemas.microsoft.com/office/drawing/2014/main" id="{03F57DDD-2766-4487-8E8E-71A0A0D38502}"/>
              </a:ext>
            </a:extLst>
          </p:cNvPr>
          <p:cNvGraphicFramePr>
            <a:graphicFrameLocks noGrp="1"/>
          </p:cNvGraphicFramePr>
          <p:nvPr>
            <p:extLst>
              <p:ext uri="{D42A27DB-BD31-4B8C-83A1-F6EECF244321}">
                <p14:modId xmlns:p14="http://schemas.microsoft.com/office/powerpoint/2010/main" val="2125329384"/>
              </p:ext>
            </p:extLst>
          </p:nvPr>
        </p:nvGraphicFramePr>
        <p:xfrm>
          <a:off x="6096000" y="2405662"/>
          <a:ext cx="5838825" cy="2874645"/>
        </p:xfrm>
        <a:graphic>
          <a:graphicData uri="http://schemas.openxmlformats.org/drawingml/2006/table">
            <a:tbl>
              <a:tblPr firstRow="1" firstCol="1" bandRow="1">
                <a:tableStyleId>{5C22544A-7EE6-4342-B048-85BDC9FD1C3A}</a:tableStyleId>
              </a:tblPr>
              <a:tblGrid>
                <a:gridCol w="1910715">
                  <a:extLst>
                    <a:ext uri="{9D8B030D-6E8A-4147-A177-3AD203B41FA5}">
                      <a16:colId xmlns:a16="http://schemas.microsoft.com/office/drawing/2014/main" val="252996408"/>
                    </a:ext>
                  </a:extLst>
                </a:gridCol>
                <a:gridCol w="1946275">
                  <a:extLst>
                    <a:ext uri="{9D8B030D-6E8A-4147-A177-3AD203B41FA5}">
                      <a16:colId xmlns:a16="http://schemas.microsoft.com/office/drawing/2014/main" val="3115276095"/>
                    </a:ext>
                  </a:extLst>
                </a:gridCol>
                <a:gridCol w="1981835">
                  <a:extLst>
                    <a:ext uri="{9D8B030D-6E8A-4147-A177-3AD203B41FA5}">
                      <a16:colId xmlns:a16="http://schemas.microsoft.com/office/drawing/2014/main" val="2058812995"/>
                    </a:ext>
                  </a:extLst>
                </a:gridCol>
              </a:tblGrid>
              <a:tr h="326390">
                <a:tc>
                  <a:txBody>
                    <a:bodyPr/>
                    <a:lstStyle/>
                    <a:p>
                      <a:pPr algn="ctr">
                        <a:lnSpc>
                          <a:spcPct val="107000"/>
                        </a:lnSpc>
                        <a:spcAft>
                          <a:spcPts val="0"/>
                        </a:spcAft>
                      </a:pPr>
                      <a:r>
                        <a:rPr lang="en-US" sz="14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Frames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Shear walls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43526232"/>
                  </a:ext>
                </a:extLst>
              </a:tr>
              <a:tr h="326390">
                <a:tc>
                  <a:txBody>
                    <a:bodyPr/>
                    <a:lstStyle/>
                    <a:p>
                      <a:pPr algn="ctr">
                        <a:lnSpc>
                          <a:spcPct val="107000"/>
                        </a:lnSpc>
                        <a:spcAft>
                          <a:spcPts val="0"/>
                        </a:spcAft>
                      </a:pPr>
                      <a:r>
                        <a:rPr lang="en-US" sz="14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232kN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7411kN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31587779"/>
                  </a:ext>
                </a:extLst>
              </a:tr>
              <a:tr h="326390">
                <a:tc>
                  <a:txBody>
                    <a:bodyPr/>
                    <a:lstStyle/>
                    <a:p>
                      <a:pPr algn="ctr">
                        <a:lnSpc>
                          <a:spcPct val="107000"/>
                        </a:lnSpc>
                        <a:spcAft>
                          <a:spcPts val="0"/>
                        </a:spcAft>
                      </a:pPr>
                      <a:r>
                        <a:rPr lang="en-US" sz="14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23kN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6531kN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61409507"/>
                  </a:ext>
                </a:extLst>
              </a:tr>
              <a:tr h="326390">
                <a:tc>
                  <a:txBody>
                    <a:bodyPr/>
                    <a:lstStyle/>
                    <a:p>
                      <a:pPr algn="ctr">
                        <a:lnSpc>
                          <a:spcPct val="107000"/>
                        </a:lnSpc>
                        <a:spcAft>
                          <a:spcPts val="0"/>
                        </a:spcAft>
                      </a:pPr>
                      <a:r>
                        <a:rPr lang="en-US" sz="1400">
                          <a:effectLst/>
                        </a:rPr>
                        <a:t>GF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127kN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6431kN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00511601"/>
                  </a:ext>
                </a:extLst>
              </a:tr>
              <a:tr h="326390">
                <a:tc>
                  <a:txBody>
                    <a:bodyPr/>
                    <a:lstStyle/>
                    <a:p>
                      <a:pPr algn="ctr">
                        <a:lnSpc>
                          <a:spcPct val="107000"/>
                        </a:lnSpc>
                        <a:spcAft>
                          <a:spcPts val="0"/>
                        </a:spcAft>
                      </a:pPr>
                      <a:r>
                        <a:rPr lang="en-US" sz="1400">
                          <a:effectLst/>
                        </a:rPr>
                        <a:t>1st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114kN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6015kN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282716"/>
                  </a:ext>
                </a:extLst>
              </a:tr>
              <a:tr h="326390">
                <a:tc>
                  <a:txBody>
                    <a:bodyPr/>
                    <a:lstStyle/>
                    <a:p>
                      <a:pPr algn="ctr">
                        <a:lnSpc>
                          <a:spcPct val="107000"/>
                        </a:lnSpc>
                        <a:spcAft>
                          <a:spcPts val="0"/>
                        </a:spcAft>
                      </a:pPr>
                      <a:r>
                        <a:rPr lang="en-US" sz="1400">
                          <a:effectLst/>
                        </a:rPr>
                        <a:t>2nd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253kN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5057kN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86663347"/>
                  </a:ext>
                </a:extLst>
              </a:tr>
              <a:tr h="326390">
                <a:tc>
                  <a:txBody>
                    <a:bodyPr/>
                    <a:lstStyle/>
                    <a:p>
                      <a:pPr algn="ctr">
                        <a:lnSpc>
                          <a:spcPct val="107000"/>
                        </a:lnSpc>
                        <a:spcAft>
                          <a:spcPts val="0"/>
                        </a:spcAft>
                      </a:pPr>
                      <a:r>
                        <a:rPr lang="en-US" sz="1400">
                          <a:effectLst/>
                        </a:rPr>
                        <a:t>3rd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233kN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4089kN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49442413"/>
                  </a:ext>
                </a:extLst>
              </a:tr>
              <a:tr h="326390">
                <a:tc>
                  <a:txBody>
                    <a:bodyPr/>
                    <a:lstStyle/>
                    <a:p>
                      <a:pPr algn="ctr">
                        <a:lnSpc>
                          <a:spcPct val="107000"/>
                        </a:lnSpc>
                        <a:spcAft>
                          <a:spcPts val="0"/>
                        </a:spcAft>
                      </a:pPr>
                      <a:r>
                        <a:rPr lang="en-US" sz="1400">
                          <a:effectLst/>
                        </a:rPr>
                        <a:t>4th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207kN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2906kN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6792671"/>
                  </a:ext>
                </a:extLst>
              </a:tr>
              <a:tr h="263525">
                <a:tc>
                  <a:txBody>
                    <a:bodyPr/>
                    <a:lstStyle/>
                    <a:p>
                      <a:pPr algn="ctr">
                        <a:lnSpc>
                          <a:spcPct val="107000"/>
                        </a:lnSpc>
                        <a:spcAft>
                          <a:spcPts val="0"/>
                        </a:spcAft>
                      </a:pPr>
                      <a:r>
                        <a:rPr lang="en-US" sz="1400">
                          <a:effectLst/>
                        </a:rPr>
                        <a:t>5th 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290kN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1368kN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01278474"/>
                  </a:ext>
                </a:extLst>
              </a:tr>
            </a:tbl>
          </a:graphicData>
        </a:graphic>
      </p:graphicFrame>
      <p:sp>
        <p:nvSpPr>
          <p:cNvPr id="7" name="Rectangle 6">
            <a:extLst>
              <a:ext uri="{FF2B5EF4-FFF2-40B4-BE49-F238E27FC236}">
                <a16:creationId xmlns:a16="http://schemas.microsoft.com/office/drawing/2014/main" id="{83C50BCF-5A74-4105-993E-327A587EF3D9}"/>
              </a:ext>
            </a:extLst>
          </p:cNvPr>
          <p:cNvSpPr/>
          <p:nvPr/>
        </p:nvSpPr>
        <p:spPr>
          <a:xfrm>
            <a:off x="7313703" y="2161547"/>
            <a:ext cx="356020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1.10 Lateral force reactions in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25174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460301" y="553734"/>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16135EB6-D4C8-4CD3-BCFB-0DA42C662DD8}"/>
              </a:ext>
            </a:extLst>
          </p:cNvPr>
          <p:cNvSpPr/>
          <p:nvPr/>
        </p:nvSpPr>
        <p:spPr>
          <a:xfrm>
            <a:off x="570029" y="1477064"/>
            <a:ext cx="12192000" cy="600293"/>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v"/>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compatibility check:</a:t>
            </a:r>
          </a:p>
        </p:txBody>
      </p:sp>
      <p:sp>
        <p:nvSpPr>
          <p:cNvPr id="6" name="Rectangle 5">
            <a:extLst>
              <a:ext uri="{FF2B5EF4-FFF2-40B4-BE49-F238E27FC236}">
                <a16:creationId xmlns:a16="http://schemas.microsoft.com/office/drawing/2014/main" id="{101C2554-389F-41C6-856B-E013EF772B67}"/>
              </a:ext>
            </a:extLst>
          </p:cNvPr>
          <p:cNvSpPr/>
          <p:nvPr/>
        </p:nvSpPr>
        <p:spPr>
          <a:xfrm>
            <a:off x="1185076" y="6182742"/>
            <a:ext cx="3199915" cy="276999"/>
          </a:xfrm>
          <a:prstGeom prst="rect">
            <a:avLst/>
          </a:prstGeom>
        </p:spPr>
        <p:txBody>
          <a:bodyPr wrap="none">
            <a:spAutoFit/>
          </a:bodyPr>
          <a:lstStyle/>
          <a:p>
            <a:r>
              <a:rPr lang="en-US" sz="1200" b="1" dirty="0"/>
              <a:t>Figure </a:t>
            </a:r>
            <a:r>
              <a:rPr lang="ar-SA" sz="1200" b="1" dirty="0"/>
              <a:t>‎</a:t>
            </a:r>
            <a:r>
              <a:rPr lang="en-US" sz="1200" b="1" dirty="0"/>
              <a:t>3.15 Compatibility of the left block</a:t>
            </a:r>
            <a:endParaRPr lang="en-US" sz="1200" i="1" dirty="0"/>
          </a:p>
        </p:txBody>
      </p:sp>
      <p:sp>
        <p:nvSpPr>
          <p:cNvPr id="8" name="Rectangle 7">
            <a:extLst>
              <a:ext uri="{FF2B5EF4-FFF2-40B4-BE49-F238E27FC236}">
                <a16:creationId xmlns:a16="http://schemas.microsoft.com/office/drawing/2014/main" id="{386A1553-950B-45AF-B004-BA6DE6B82AF0}"/>
              </a:ext>
            </a:extLst>
          </p:cNvPr>
          <p:cNvSpPr/>
          <p:nvPr/>
        </p:nvSpPr>
        <p:spPr>
          <a:xfrm>
            <a:off x="7443484" y="6182743"/>
            <a:ext cx="3312125" cy="276999"/>
          </a:xfrm>
          <a:prstGeom prst="rect">
            <a:avLst/>
          </a:prstGeom>
        </p:spPr>
        <p:txBody>
          <a:bodyPr wrap="none">
            <a:spAutoFit/>
          </a:bodyPr>
          <a:lstStyle/>
          <a:p>
            <a:r>
              <a:rPr lang="en-US" sz="1200" b="1" dirty="0"/>
              <a:t>Figure </a:t>
            </a:r>
            <a:r>
              <a:rPr lang="ar-SA" sz="1200" b="1" dirty="0"/>
              <a:t>‎</a:t>
            </a:r>
            <a:r>
              <a:rPr lang="en-US" sz="1200" b="1" dirty="0"/>
              <a:t>3.16 Compatibility of the right block</a:t>
            </a:r>
            <a:endParaRPr lang="en-US" sz="1200" i="1" dirty="0"/>
          </a:p>
        </p:txBody>
      </p:sp>
      <p:pic>
        <p:nvPicPr>
          <p:cNvPr id="5" name="Picture 4">
            <a:extLst>
              <a:ext uri="{FF2B5EF4-FFF2-40B4-BE49-F238E27FC236}">
                <a16:creationId xmlns:a16="http://schemas.microsoft.com/office/drawing/2014/main" id="{055E1C6F-CC0D-42D8-8503-A108F0D4CA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037" y="2005024"/>
            <a:ext cx="3996659" cy="4177718"/>
          </a:xfrm>
          <a:prstGeom prst="rect">
            <a:avLst/>
          </a:prstGeom>
        </p:spPr>
      </p:pic>
      <p:pic>
        <p:nvPicPr>
          <p:cNvPr id="10" name="Picture 9">
            <a:extLst>
              <a:ext uri="{FF2B5EF4-FFF2-40B4-BE49-F238E27FC236}">
                <a16:creationId xmlns:a16="http://schemas.microsoft.com/office/drawing/2014/main" id="{05B31B2D-F681-422B-9507-BE20A454959D}"/>
              </a:ext>
            </a:extLst>
          </p:cNvPr>
          <p:cNvPicPr/>
          <p:nvPr/>
        </p:nvPicPr>
        <p:blipFill>
          <a:blip r:embed="rId3">
            <a:extLst>
              <a:ext uri="{28A0092B-C50C-407E-A947-70E740481C1C}">
                <a14:useLocalDpi xmlns:a14="http://schemas.microsoft.com/office/drawing/2010/main" val="0"/>
              </a:ext>
            </a:extLst>
          </a:blip>
          <a:stretch>
            <a:fillRect/>
          </a:stretch>
        </p:blipFill>
        <p:spPr>
          <a:xfrm>
            <a:off x="6361058" y="2005024"/>
            <a:ext cx="4659608" cy="4177718"/>
          </a:xfrm>
          <a:prstGeom prst="rect">
            <a:avLst/>
          </a:prstGeom>
        </p:spPr>
      </p:pic>
    </p:spTree>
    <p:extLst>
      <p:ext uri="{BB962C8B-B14F-4D97-AF65-F5344CB8AC3E}">
        <p14:creationId xmlns:p14="http://schemas.microsoft.com/office/powerpoint/2010/main" val="109055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3F472-CA5E-4B4B-A24A-02E39F24F812}"/>
              </a:ext>
            </a:extLst>
          </p:cNvPr>
          <p:cNvSpPr txBox="1"/>
          <p:nvPr/>
        </p:nvSpPr>
        <p:spPr>
          <a:xfrm>
            <a:off x="266421" y="545351"/>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12" name="Chevron 3">
            <a:extLst>
              <a:ext uri="{FF2B5EF4-FFF2-40B4-BE49-F238E27FC236}">
                <a16:creationId xmlns:a16="http://schemas.microsoft.com/office/drawing/2014/main" id="{6A11C800-ED84-43E7-AC7D-9E5E365FAD2B}"/>
              </a:ext>
            </a:extLst>
          </p:cNvPr>
          <p:cNvSpPr/>
          <p:nvPr/>
        </p:nvSpPr>
        <p:spPr>
          <a:xfrm>
            <a:off x="144237" y="155367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6" name="Picture 5">
            <a:extLst>
              <a:ext uri="{FF2B5EF4-FFF2-40B4-BE49-F238E27FC236}">
                <a16:creationId xmlns:a16="http://schemas.microsoft.com/office/drawing/2014/main" id="{BF75EA27-888A-4481-825D-18C9975399E5}"/>
              </a:ext>
            </a:extLst>
          </p:cNvPr>
          <p:cNvPicPr/>
          <p:nvPr/>
        </p:nvPicPr>
        <p:blipFill>
          <a:blip r:embed="rId2">
            <a:extLst>
              <a:ext uri="{28A0092B-C50C-407E-A947-70E740481C1C}">
                <a14:useLocalDpi xmlns:a14="http://schemas.microsoft.com/office/drawing/2010/main" val="0"/>
              </a:ext>
            </a:extLst>
          </a:blip>
          <a:stretch>
            <a:fillRect/>
          </a:stretch>
        </p:blipFill>
        <p:spPr>
          <a:xfrm>
            <a:off x="6176043" y="2282272"/>
            <a:ext cx="5741670" cy="999490"/>
          </a:xfrm>
          <a:prstGeom prst="rect">
            <a:avLst/>
          </a:prstGeom>
        </p:spPr>
      </p:pic>
      <p:pic>
        <p:nvPicPr>
          <p:cNvPr id="7" name="Picture 6">
            <a:extLst>
              <a:ext uri="{FF2B5EF4-FFF2-40B4-BE49-F238E27FC236}">
                <a16:creationId xmlns:a16="http://schemas.microsoft.com/office/drawing/2014/main" id="{857249E5-1D27-442D-9F6F-CC506D7EB720}"/>
              </a:ext>
            </a:extLst>
          </p:cNvPr>
          <p:cNvPicPr/>
          <p:nvPr/>
        </p:nvPicPr>
        <p:blipFill>
          <a:blip r:embed="rId3">
            <a:extLst>
              <a:ext uri="{28A0092B-C50C-407E-A947-70E740481C1C}">
                <a14:useLocalDpi xmlns:a14="http://schemas.microsoft.com/office/drawing/2010/main" val="0"/>
              </a:ext>
            </a:extLst>
          </a:blip>
          <a:stretch>
            <a:fillRect/>
          </a:stretch>
        </p:blipFill>
        <p:spPr>
          <a:xfrm>
            <a:off x="6187543" y="3630778"/>
            <a:ext cx="5759450" cy="1000125"/>
          </a:xfrm>
          <a:prstGeom prst="rect">
            <a:avLst/>
          </a:prstGeom>
        </p:spPr>
      </p:pic>
      <p:pic>
        <p:nvPicPr>
          <p:cNvPr id="8" name="Picture 7">
            <a:extLst>
              <a:ext uri="{FF2B5EF4-FFF2-40B4-BE49-F238E27FC236}">
                <a16:creationId xmlns:a16="http://schemas.microsoft.com/office/drawing/2014/main" id="{7FE20FCE-D823-4E59-87A7-11F56E5A7FEC}"/>
              </a:ext>
            </a:extLst>
          </p:cNvPr>
          <p:cNvPicPr/>
          <p:nvPr/>
        </p:nvPicPr>
        <p:blipFill>
          <a:blip r:embed="rId4">
            <a:extLst>
              <a:ext uri="{28A0092B-C50C-407E-A947-70E740481C1C}">
                <a14:useLocalDpi xmlns:a14="http://schemas.microsoft.com/office/drawing/2010/main" val="0"/>
              </a:ext>
            </a:extLst>
          </a:blip>
          <a:stretch>
            <a:fillRect/>
          </a:stretch>
        </p:blipFill>
        <p:spPr>
          <a:xfrm>
            <a:off x="6187543" y="4888488"/>
            <a:ext cx="5759450" cy="723065"/>
          </a:xfrm>
          <a:prstGeom prst="rect">
            <a:avLst/>
          </a:prstGeom>
        </p:spPr>
      </p:pic>
      <p:sp>
        <p:nvSpPr>
          <p:cNvPr id="2" name="Rectangle 1">
            <a:extLst>
              <a:ext uri="{FF2B5EF4-FFF2-40B4-BE49-F238E27FC236}">
                <a16:creationId xmlns:a16="http://schemas.microsoft.com/office/drawing/2014/main" id="{6411B40A-7354-4423-9242-7766FB0BA2D4}"/>
              </a:ext>
            </a:extLst>
          </p:cNvPr>
          <p:cNvSpPr/>
          <p:nvPr/>
        </p:nvSpPr>
        <p:spPr>
          <a:xfrm>
            <a:off x="623037" y="1553678"/>
            <a:ext cx="3974130" cy="498663"/>
          </a:xfrm>
          <a:prstGeom prst="rect">
            <a:avLst/>
          </a:prstGeom>
        </p:spPr>
        <p:txBody>
          <a:bodyPr wrap="square">
            <a:spAutoFit/>
          </a:bodyPr>
          <a:lstStyle/>
          <a:p>
            <a:pPr marL="342900" lvl="0" indent="-342900" fontAlgn="base">
              <a:lnSpc>
                <a:spcPct val="150000"/>
              </a:lnSpc>
              <a:spcBef>
                <a:spcPts val="200"/>
              </a:spcBef>
              <a:spcAft>
                <a:spcPts val="0"/>
              </a:spcAft>
              <a:buFont typeface="Wingdings" panose="05000000000000000000" pitchFamily="2" charset="2"/>
              <a:buChar char="v"/>
            </a:pPr>
            <a:r>
              <a:rPr lang="en-US" sz="2000" b="1" i="1" kern="0" dirty="0">
                <a:solidFill>
                  <a:srgbClr val="000000"/>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Equilibrium for </a:t>
            </a:r>
            <a:r>
              <a:rPr lang="en-US" sz="2000" b="1" i="1" kern="0" dirty="0">
                <a:solidFill>
                  <a:srgbClr val="000000"/>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g</a:t>
            </a:r>
            <a:r>
              <a:rPr lang="en-US" sz="2000" b="1" i="1" kern="0" dirty="0">
                <a:solidFill>
                  <a:srgbClr val="000000"/>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ravity loads</a:t>
            </a:r>
            <a:endParaRPr lang="en-US" sz="2000" b="1" kern="0" dirty="0">
              <a:solidFill>
                <a:srgbClr val="000000"/>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9" name="Table 8">
                <a:extLst>
                  <a:ext uri="{FF2B5EF4-FFF2-40B4-BE49-F238E27FC236}">
                    <a16:creationId xmlns:a16="http://schemas.microsoft.com/office/drawing/2014/main" id="{40D63851-8420-47CE-BF36-CB731D893819}"/>
                  </a:ext>
                </a:extLst>
              </p:cNvPr>
              <p:cNvGraphicFramePr>
                <a:graphicFrameLocks noGrp="1"/>
              </p:cNvGraphicFramePr>
              <p:nvPr>
                <p:extLst>
                  <p:ext uri="{D42A27DB-BD31-4B8C-83A1-F6EECF244321}">
                    <p14:modId xmlns:p14="http://schemas.microsoft.com/office/powerpoint/2010/main" val="539618091"/>
                  </p:ext>
                </p:extLst>
              </p:nvPr>
            </p:nvGraphicFramePr>
            <p:xfrm>
              <a:off x="158750" y="2282271"/>
              <a:ext cx="5937250" cy="3329280"/>
            </p:xfrm>
            <a:graphic>
              <a:graphicData uri="http://schemas.openxmlformats.org/drawingml/2006/table">
                <a:tbl>
                  <a:tblPr firstRow="1" firstCol="1" bandRow="1">
                    <a:tableStyleId>{5C22544A-7EE6-4342-B048-85BDC9FD1C3A}</a:tableStyleId>
                  </a:tblPr>
                  <a:tblGrid>
                    <a:gridCol w="1483995">
                      <a:extLst>
                        <a:ext uri="{9D8B030D-6E8A-4147-A177-3AD203B41FA5}">
                          <a16:colId xmlns:a16="http://schemas.microsoft.com/office/drawing/2014/main" val="4207582475"/>
                        </a:ext>
                      </a:extLst>
                    </a:gridCol>
                    <a:gridCol w="1483995">
                      <a:extLst>
                        <a:ext uri="{9D8B030D-6E8A-4147-A177-3AD203B41FA5}">
                          <a16:colId xmlns:a16="http://schemas.microsoft.com/office/drawing/2014/main" val="4252499009"/>
                        </a:ext>
                      </a:extLst>
                    </a:gridCol>
                    <a:gridCol w="1484630">
                      <a:extLst>
                        <a:ext uri="{9D8B030D-6E8A-4147-A177-3AD203B41FA5}">
                          <a16:colId xmlns:a16="http://schemas.microsoft.com/office/drawing/2014/main" val="3415698106"/>
                        </a:ext>
                      </a:extLst>
                    </a:gridCol>
                    <a:gridCol w="1484630">
                      <a:extLst>
                        <a:ext uri="{9D8B030D-6E8A-4147-A177-3AD203B41FA5}">
                          <a16:colId xmlns:a16="http://schemas.microsoft.com/office/drawing/2014/main" val="3093306393"/>
                        </a:ext>
                      </a:extLst>
                    </a:gridCol>
                  </a:tblGrid>
                  <a:tr h="270283">
                    <a:tc gridSpan="4">
                      <a:txBody>
                        <a:bodyPr/>
                        <a:lstStyle/>
                        <a:p>
                          <a:pPr algn="ctr">
                            <a:lnSpc>
                              <a:spcPct val="107000"/>
                            </a:lnSpc>
                            <a:spcAft>
                              <a:spcPts val="0"/>
                            </a:spcAft>
                          </a:pPr>
                          <a:r>
                            <a:rPr lang="en-US" sz="1200" dirty="0">
                              <a:effectLst/>
                            </a:rPr>
                            <a:t>Right block</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57866133"/>
                      </a:ext>
                    </a:extLst>
                  </a:tr>
                  <a:tr h="270283">
                    <a:tc>
                      <a:txBody>
                        <a:bodyPr/>
                        <a:lstStyle/>
                        <a:p>
                          <a:pPr algn="ctr">
                            <a:lnSpc>
                              <a:spcPct val="107000"/>
                            </a:lnSpc>
                            <a:spcAft>
                              <a:spcPts val="0"/>
                            </a:spcAft>
                          </a:pPr>
                          <a:r>
                            <a:rPr lang="en-US" sz="1400" dirty="0">
                              <a:effectLst/>
                            </a:rPr>
                            <a:t>Load case</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Manual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Etabs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Difference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32271355"/>
                      </a:ext>
                    </a:extLst>
                  </a:tr>
                  <a:tr h="284597">
                    <a:tc>
                      <a:txBody>
                        <a:bodyPr/>
                        <a:lstStyle/>
                        <a:p>
                          <a:pPr algn="ctr">
                            <a:lnSpc>
                              <a:spcPct val="107000"/>
                            </a:lnSpc>
                            <a:spcAft>
                              <a:spcPts val="0"/>
                            </a:spcAft>
                          </a:pPr>
                          <a:r>
                            <a:rPr lang="en-US" sz="1200">
                              <a:effectLst/>
                            </a:rPr>
                            <a:t>Total dead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40044.45</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39115.7868</m:t>
                                </m:r>
                              </m:oMath>
                            </m:oMathPara>
                          </a14:m>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en-US" sz="1200" dirty="0">
                              <a:effectLst/>
                            </a:rPr>
                            <a:t>2.37%</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79051570"/>
                      </a:ext>
                    </a:extLst>
                  </a:tr>
                  <a:tr h="284597">
                    <a:tc>
                      <a:txBody>
                        <a:bodyPr/>
                        <a:lstStyle/>
                        <a:p>
                          <a:pPr algn="ctr">
                            <a:lnSpc>
                              <a:spcPct val="107000"/>
                            </a:lnSpc>
                            <a:spcAft>
                              <a:spcPts val="0"/>
                            </a:spcAft>
                          </a:pPr>
                          <a:r>
                            <a:rPr lang="en-US" sz="1200" dirty="0">
                              <a:effectLst/>
                            </a:rPr>
                            <a:t>Total live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16017</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16003.52</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ar-SY" sz="1200" dirty="0">
                              <a:effectLst/>
                            </a:rPr>
                            <a:t>%</a:t>
                          </a:r>
                          <a:r>
                            <a:rPr lang="en-US" sz="1200" dirty="0">
                              <a:effectLst/>
                            </a:rPr>
                            <a:t>0.09</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95090499"/>
                      </a:ext>
                    </a:extLst>
                  </a:tr>
                  <a:tr h="284597">
                    <a:tc>
                      <a:txBody>
                        <a:bodyPr/>
                        <a:lstStyle/>
                        <a:p>
                          <a:pPr algn="ctr">
                            <a:lnSpc>
                              <a:spcPct val="107000"/>
                            </a:lnSpc>
                            <a:spcAft>
                              <a:spcPts val="0"/>
                            </a:spcAft>
                          </a:pPr>
                          <a:r>
                            <a:rPr lang="en-US" sz="1200">
                              <a:effectLst/>
                            </a:rPr>
                            <a:t>Total super dead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19157.8</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19163.59</m:t>
                                </m:r>
                              </m:oMath>
                            </m:oMathPara>
                          </a14:m>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ar-SY" sz="1200" dirty="0">
                              <a:effectLst/>
                            </a:rPr>
                            <a:t>%</a:t>
                          </a:r>
                          <a:r>
                            <a:rPr lang="en-US" sz="1200" dirty="0">
                              <a:effectLst/>
                            </a:rPr>
                            <a:t>0.03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21361797"/>
                      </a:ext>
                    </a:extLst>
                  </a:tr>
                  <a:tr h="270283">
                    <a:tc>
                      <a:txBody>
                        <a:bodyPr/>
                        <a:lstStyle/>
                        <a:p>
                          <a:pPr algn="ctr">
                            <a:lnSpc>
                              <a:spcPct val="107000"/>
                            </a:lnSpc>
                            <a:spcAft>
                              <a:spcPts val="0"/>
                            </a:spcAft>
                          </a:pPr>
                          <a:r>
                            <a:rPr lang="en-US" sz="1200">
                              <a:effectLst/>
                            </a:rPr>
                            <a:t>Total Soil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4971.45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4941.8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0.6%</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73321389"/>
                      </a:ext>
                    </a:extLst>
                  </a:tr>
                  <a:tr h="270283">
                    <a:tc gridSpan="4">
                      <a:txBody>
                        <a:bodyPr/>
                        <a:lstStyle/>
                        <a:p>
                          <a:pPr algn="ctr">
                            <a:lnSpc>
                              <a:spcPct val="107000"/>
                            </a:lnSpc>
                            <a:spcAft>
                              <a:spcPts val="0"/>
                            </a:spcAft>
                          </a:pPr>
                          <a:r>
                            <a:rPr lang="en-US" sz="1200">
                              <a:effectLst/>
                            </a:rPr>
                            <a:t>Left block</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39124213"/>
                      </a:ext>
                    </a:extLst>
                  </a:tr>
                  <a:tr h="270283">
                    <a:tc>
                      <a:txBody>
                        <a:bodyPr/>
                        <a:lstStyle/>
                        <a:p>
                          <a:pPr algn="ctr">
                            <a:lnSpc>
                              <a:spcPct val="107000"/>
                            </a:lnSpc>
                            <a:spcAft>
                              <a:spcPts val="0"/>
                            </a:spcAft>
                          </a:pPr>
                          <a:r>
                            <a:rPr lang="en-US" sz="1400" dirty="0">
                              <a:effectLst/>
                            </a:rPr>
                            <a:t>Load case</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Manual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Etabs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Difference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81572068"/>
                      </a:ext>
                    </a:extLst>
                  </a:tr>
                  <a:tr h="284597">
                    <a:tc>
                      <a:txBody>
                        <a:bodyPr/>
                        <a:lstStyle/>
                        <a:p>
                          <a:pPr algn="ctr">
                            <a:lnSpc>
                              <a:spcPct val="107000"/>
                            </a:lnSpc>
                            <a:spcAft>
                              <a:spcPts val="0"/>
                            </a:spcAft>
                          </a:pPr>
                          <a:r>
                            <a:rPr lang="en-US" sz="1200">
                              <a:effectLst/>
                            </a:rPr>
                            <a:t>Total dead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35761.3</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35793.81</m:t>
                                </m:r>
                              </m:oMath>
                            </m:oMathPara>
                          </a14:m>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ar-SY" sz="1200" dirty="0">
                              <a:effectLst/>
                            </a:rPr>
                            <a:t>%</a:t>
                          </a:r>
                          <a:r>
                            <a:rPr lang="en-US" sz="1200" dirty="0">
                              <a:effectLst/>
                            </a:rPr>
                            <a:t>0.09</a:t>
                          </a:r>
                          <a:r>
                            <a:rPr lang="ar-SY" sz="12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15210875"/>
                      </a:ext>
                    </a:extLst>
                  </a:tr>
                  <a:tr h="284597">
                    <a:tc>
                      <a:txBody>
                        <a:bodyPr/>
                        <a:lstStyle/>
                        <a:p>
                          <a:pPr algn="ctr">
                            <a:lnSpc>
                              <a:spcPct val="107000"/>
                            </a:lnSpc>
                            <a:spcAft>
                              <a:spcPts val="0"/>
                            </a:spcAft>
                          </a:pPr>
                          <a:r>
                            <a:rPr lang="en-US" sz="1200">
                              <a:effectLst/>
                            </a:rPr>
                            <a:t>Total live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14537.5</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14389.05</m:t>
                                </m:r>
                              </m:oMath>
                            </m:oMathPara>
                          </a14:m>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ar-SY" sz="1200" dirty="0">
                              <a:effectLst/>
                            </a:rPr>
                            <a:t>%</a:t>
                          </a:r>
                          <a:r>
                            <a:rPr lang="en-US" sz="1200" dirty="0">
                              <a:effectLst/>
                            </a:rPr>
                            <a:t>1.00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7579134"/>
                      </a:ext>
                    </a:extLst>
                  </a:tr>
                  <a:tr h="284597">
                    <a:tc>
                      <a:txBody>
                        <a:bodyPr/>
                        <a:lstStyle/>
                        <a:p>
                          <a:pPr algn="ctr">
                            <a:lnSpc>
                              <a:spcPct val="107000"/>
                            </a:lnSpc>
                            <a:spcAft>
                              <a:spcPts val="0"/>
                            </a:spcAft>
                          </a:pPr>
                          <a:r>
                            <a:rPr lang="en-US" sz="1200">
                              <a:effectLst/>
                            </a:rPr>
                            <a:t>Total super dead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17421.2</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200">
                                    <a:effectLst/>
                                    <a:latin typeface="Cambria Math" panose="02040503050406030204" pitchFamily="18" charset="0"/>
                                  </a:rPr>
                                  <m:t>17415.47</m:t>
                                </m:r>
                              </m:oMath>
                            </m:oMathPara>
                          </a14:m>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0"/>
                            </a:spcAft>
                          </a:pPr>
                          <a:r>
                            <a:rPr lang="ar-SY" sz="1200" dirty="0">
                              <a:effectLst/>
                            </a:rPr>
                            <a:t>%</a:t>
                          </a:r>
                          <a:r>
                            <a:rPr lang="en-US" sz="1200" dirty="0">
                              <a:effectLst/>
                            </a:rPr>
                            <a:t>0.03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06659442"/>
                      </a:ext>
                    </a:extLst>
                  </a:tr>
                  <a:tr h="270283">
                    <a:tc>
                      <a:txBody>
                        <a:bodyPr/>
                        <a:lstStyle/>
                        <a:p>
                          <a:pPr algn="ctr">
                            <a:lnSpc>
                              <a:spcPct val="107000"/>
                            </a:lnSpc>
                            <a:spcAft>
                              <a:spcPts val="0"/>
                            </a:spcAft>
                          </a:pPr>
                          <a:r>
                            <a:rPr lang="en-US" sz="1200">
                              <a:effectLst/>
                            </a:rPr>
                            <a:t>Total Soil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4948</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4941.8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0.12%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39552352"/>
                      </a:ext>
                    </a:extLst>
                  </a:tr>
                </a:tbl>
              </a:graphicData>
            </a:graphic>
          </p:graphicFrame>
        </mc:Choice>
        <mc:Fallback xmlns="">
          <p:graphicFrame>
            <p:nvGraphicFramePr>
              <p:cNvPr id="9" name="Table 8">
                <a:extLst>
                  <a:ext uri="{FF2B5EF4-FFF2-40B4-BE49-F238E27FC236}">
                    <a16:creationId xmlns:a16="http://schemas.microsoft.com/office/drawing/2014/main" id="{40D63851-8420-47CE-BF36-CB731D893819}"/>
                  </a:ext>
                </a:extLst>
              </p:cNvPr>
              <p:cNvGraphicFramePr>
                <a:graphicFrameLocks noGrp="1"/>
              </p:cNvGraphicFramePr>
              <p:nvPr>
                <p:extLst>
                  <p:ext uri="{D42A27DB-BD31-4B8C-83A1-F6EECF244321}">
                    <p14:modId xmlns:p14="http://schemas.microsoft.com/office/powerpoint/2010/main" val="539618091"/>
                  </p:ext>
                </p:extLst>
              </p:nvPr>
            </p:nvGraphicFramePr>
            <p:xfrm>
              <a:off x="158750" y="2282271"/>
              <a:ext cx="5937250" cy="3329280"/>
            </p:xfrm>
            <a:graphic>
              <a:graphicData uri="http://schemas.openxmlformats.org/drawingml/2006/table">
                <a:tbl>
                  <a:tblPr firstRow="1" firstCol="1" bandRow="1">
                    <a:tableStyleId>{5C22544A-7EE6-4342-B048-85BDC9FD1C3A}</a:tableStyleId>
                  </a:tblPr>
                  <a:tblGrid>
                    <a:gridCol w="1483995">
                      <a:extLst>
                        <a:ext uri="{9D8B030D-6E8A-4147-A177-3AD203B41FA5}">
                          <a16:colId xmlns:a16="http://schemas.microsoft.com/office/drawing/2014/main" val="4207582475"/>
                        </a:ext>
                      </a:extLst>
                    </a:gridCol>
                    <a:gridCol w="1483995">
                      <a:extLst>
                        <a:ext uri="{9D8B030D-6E8A-4147-A177-3AD203B41FA5}">
                          <a16:colId xmlns:a16="http://schemas.microsoft.com/office/drawing/2014/main" val="4252499009"/>
                        </a:ext>
                      </a:extLst>
                    </a:gridCol>
                    <a:gridCol w="1484630">
                      <a:extLst>
                        <a:ext uri="{9D8B030D-6E8A-4147-A177-3AD203B41FA5}">
                          <a16:colId xmlns:a16="http://schemas.microsoft.com/office/drawing/2014/main" val="3415698106"/>
                        </a:ext>
                      </a:extLst>
                    </a:gridCol>
                    <a:gridCol w="1484630">
                      <a:extLst>
                        <a:ext uri="{9D8B030D-6E8A-4147-A177-3AD203B41FA5}">
                          <a16:colId xmlns:a16="http://schemas.microsoft.com/office/drawing/2014/main" val="3093306393"/>
                        </a:ext>
                      </a:extLst>
                    </a:gridCol>
                  </a:tblGrid>
                  <a:tr h="270283">
                    <a:tc gridSpan="4">
                      <a:txBody>
                        <a:bodyPr/>
                        <a:lstStyle/>
                        <a:p>
                          <a:pPr algn="ctr">
                            <a:lnSpc>
                              <a:spcPct val="107000"/>
                            </a:lnSpc>
                            <a:spcAft>
                              <a:spcPts val="0"/>
                            </a:spcAft>
                          </a:pPr>
                          <a:r>
                            <a:rPr lang="en-US" sz="1200" dirty="0">
                              <a:effectLst/>
                            </a:rPr>
                            <a:t>Right block</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57866133"/>
                      </a:ext>
                    </a:extLst>
                  </a:tr>
                  <a:tr h="270283">
                    <a:tc>
                      <a:txBody>
                        <a:bodyPr/>
                        <a:lstStyle/>
                        <a:p>
                          <a:pPr algn="ctr">
                            <a:lnSpc>
                              <a:spcPct val="107000"/>
                            </a:lnSpc>
                            <a:spcAft>
                              <a:spcPts val="0"/>
                            </a:spcAft>
                          </a:pPr>
                          <a:r>
                            <a:rPr lang="en-US" sz="1400" dirty="0">
                              <a:effectLst/>
                            </a:rPr>
                            <a:t>Load case</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Manual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Etabs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Difference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32271355"/>
                      </a:ext>
                    </a:extLst>
                  </a:tr>
                  <a:tr h="284597">
                    <a:tc>
                      <a:txBody>
                        <a:bodyPr/>
                        <a:lstStyle/>
                        <a:p>
                          <a:pPr algn="ctr">
                            <a:lnSpc>
                              <a:spcPct val="107000"/>
                            </a:lnSpc>
                            <a:spcAft>
                              <a:spcPts val="0"/>
                            </a:spcAft>
                          </a:pPr>
                          <a:r>
                            <a:rPr lang="en-US" sz="1200">
                              <a:effectLst/>
                            </a:rPr>
                            <a:t>Total dead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191489" r="-201639" b="-893617"/>
                          </a:stretch>
                        </a:blipFill>
                      </a:tcPr>
                    </a:tc>
                    <a:tc>
                      <a:txBody>
                        <a:bodyPr/>
                        <a:lstStyle/>
                        <a:p>
                          <a:endParaRPr lang="en-US"/>
                        </a:p>
                      </a:txBody>
                      <a:tcPr marL="68580" marR="68580" marT="0" marB="0" anchor="ctr">
                        <a:blipFill>
                          <a:blip r:embed="rId5"/>
                          <a:stretch>
                            <a:fillRect l="-200823" t="-191489" r="-102469" b="-893617"/>
                          </a:stretch>
                        </a:blipFill>
                      </a:tcPr>
                    </a:tc>
                    <a:tc>
                      <a:txBody>
                        <a:bodyPr/>
                        <a:lstStyle/>
                        <a:p>
                          <a:pPr algn="ctr" rtl="1">
                            <a:lnSpc>
                              <a:spcPct val="107000"/>
                            </a:lnSpc>
                            <a:spcAft>
                              <a:spcPts val="0"/>
                            </a:spcAft>
                          </a:pPr>
                          <a:r>
                            <a:rPr lang="en-US" sz="1200" dirty="0">
                              <a:effectLst/>
                            </a:rPr>
                            <a:t>2.37%</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79051570"/>
                      </a:ext>
                    </a:extLst>
                  </a:tr>
                  <a:tr h="284597">
                    <a:tc>
                      <a:txBody>
                        <a:bodyPr/>
                        <a:lstStyle/>
                        <a:p>
                          <a:pPr algn="ctr">
                            <a:lnSpc>
                              <a:spcPct val="107000"/>
                            </a:lnSpc>
                            <a:spcAft>
                              <a:spcPts val="0"/>
                            </a:spcAft>
                          </a:pPr>
                          <a:r>
                            <a:rPr lang="en-US" sz="1200" dirty="0">
                              <a:effectLst/>
                            </a:rPr>
                            <a:t>Total live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297826" r="-201639" b="-813043"/>
                          </a:stretch>
                        </a:blipFill>
                      </a:tcPr>
                    </a:tc>
                    <a:tc>
                      <a:txBody>
                        <a:bodyPr/>
                        <a:lstStyle/>
                        <a:p>
                          <a:endParaRPr lang="en-US"/>
                        </a:p>
                      </a:txBody>
                      <a:tcPr marL="68580" marR="68580" marT="0" marB="0" anchor="ctr">
                        <a:blipFill>
                          <a:blip r:embed="rId5"/>
                          <a:stretch>
                            <a:fillRect l="-200823" t="-297826" r="-102469" b="-813043"/>
                          </a:stretch>
                        </a:blipFill>
                      </a:tcPr>
                    </a:tc>
                    <a:tc>
                      <a:txBody>
                        <a:bodyPr/>
                        <a:lstStyle/>
                        <a:p>
                          <a:pPr algn="ctr" rtl="1">
                            <a:lnSpc>
                              <a:spcPct val="107000"/>
                            </a:lnSpc>
                            <a:spcAft>
                              <a:spcPts val="0"/>
                            </a:spcAft>
                          </a:pPr>
                          <a:r>
                            <a:rPr lang="ar-SY" sz="1200" dirty="0">
                              <a:effectLst/>
                            </a:rPr>
                            <a:t>%</a:t>
                          </a:r>
                          <a:r>
                            <a:rPr lang="en-US" sz="1200" dirty="0">
                              <a:effectLst/>
                            </a:rPr>
                            <a:t>0.09</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95090499"/>
                      </a:ext>
                    </a:extLst>
                  </a:tr>
                  <a:tr h="284597">
                    <a:tc>
                      <a:txBody>
                        <a:bodyPr/>
                        <a:lstStyle/>
                        <a:p>
                          <a:pPr algn="ctr">
                            <a:lnSpc>
                              <a:spcPct val="107000"/>
                            </a:lnSpc>
                            <a:spcAft>
                              <a:spcPts val="0"/>
                            </a:spcAft>
                          </a:pPr>
                          <a:r>
                            <a:rPr lang="en-US" sz="1200">
                              <a:effectLst/>
                            </a:rPr>
                            <a:t>Total super dead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389362" r="-201639" b="-695745"/>
                          </a:stretch>
                        </a:blipFill>
                      </a:tcPr>
                    </a:tc>
                    <a:tc>
                      <a:txBody>
                        <a:bodyPr/>
                        <a:lstStyle/>
                        <a:p>
                          <a:endParaRPr lang="en-US"/>
                        </a:p>
                      </a:txBody>
                      <a:tcPr marL="68580" marR="68580" marT="0" marB="0" anchor="ctr">
                        <a:blipFill>
                          <a:blip r:embed="rId5"/>
                          <a:stretch>
                            <a:fillRect l="-200823" t="-389362" r="-102469" b="-695745"/>
                          </a:stretch>
                        </a:blipFill>
                      </a:tcPr>
                    </a:tc>
                    <a:tc>
                      <a:txBody>
                        <a:bodyPr/>
                        <a:lstStyle/>
                        <a:p>
                          <a:pPr algn="ctr" rtl="1">
                            <a:lnSpc>
                              <a:spcPct val="107000"/>
                            </a:lnSpc>
                            <a:spcAft>
                              <a:spcPts val="0"/>
                            </a:spcAft>
                          </a:pPr>
                          <a:r>
                            <a:rPr lang="ar-SY" sz="1200" dirty="0">
                              <a:effectLst/>
                            </a:rPr>
                            <a:t>%</a:t>
                          </a:r>
                          <a:r>
                            <a:rPr lang="en-US" sz="1200" dirty="0">
                              <a:effectLst/>
                            </a:rPr>
                            <a:t>0.03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21361797"/>
                      </a:ext>
                    </a:extLst>
                  </a:tr>
                  <a:tr h="270283">
                    <a:tc>
                      <a:txBody>
                        <a:bodyPr/>
                        <a:lstStyle/>
                        <a:p>
                          <a:pPr algn="ctr">
                            <a:lnSpc>
                              <a:spcPct val="107000"/>
                            </a:lnSpc>
                            <a:spcAft>
                              <a:spcPts val="0"/>
                            </a:spcAft>
                          </a:pPr>
                          <a:r>
                            <a:rPr lang="en-US" sz="1200">
                              <a:effectLst/>
                            </a:rPr>
                            <a:t>Total Soil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4971.45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4941.8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0.6%</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73321389"/>
                      </a:ext>
                    </a:extLst>
                  </a:tr>
                  <a:tr h="270283">
                    <a:tc gridSpan="4">
                      <a:txBody>
                        <a:bodyPr/>
                        <a:lstStyle/>
                        <a:p>
                          <a:pPr algn="ctr">
                            <a:lnSpc>
                              <a:spcPct val="107000"/>
                            </a:lnSpc>
                            <a:spcAft>
                              <a:spcPts val="0"/>
                            </a:spcAft>
                          </a:pPr>
                          <a:r>
                            <a:rPr lang="en-US" sz="1200">
                              <a:effectLst/>
                            </a:rPr>
                            <a:t>Left block</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39124213"/>
                      </a:ext>
                    </a:extLst>
                  </a:tr>
                  <a:tr h="270283">
                    <a:tc>
                      <a:txBody>
                        <a:bodyPr/>
                        <a:lstStyle/>
                        <a:p>
                          <a:pPr algn="ctr">
                            <a:lnSpc>
                              <a:spcPct val="107000"/>
                            </a:lnSpc>
                            <a:spcAft>
                              <a:spcPts val="0"/>
                            </a:spcAft>
                          </a:pPr>
                          <a:r>
                            <a:rPr lang="en-US" sz="1400" dirty="0">
                              <a:effectLst/>
                            </a:rPr>
                            <a:t>Load case</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Manual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Etabs (KN)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Difference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81572068"/>
                      </a:ext>
                    </a:extLst>
                  </a:tr>
                  <a:tr h="284597">
                    <a:tc>
                      <a:txBody>
                        <a:bodyPr/>
                        <a:lstStyle/>
                        <a:p>
                          <a:pPr algn="ctr">
                            <a:lnSpc>
                              <a:spcPct val="107000"/>
                            </a:lnSpc>
                            <a:spcAft>
                              <a:spcPts val="0"/>
                            </a:spcAft>
                          </a:pPr>
                          <a:r>
                            <a:rPr lang="en-US" sz="1200">
                              <a:effectLst/>
                            </a:rPr>
                            <a:t>Total dead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772340" r="-201639" b="-312766"/>
                          </a:stretch>
                        </a:blipFill>
                      </a:tcPr>
                    </a:tc>
                    <a:tc>
                      <a:txBody>
                        <a:bodyPr/>
                        <a:lstStyle/>
                        <a:p>
                          <a:endParaRPr lang="en-US"/>
                        </a:p>
                      </a:txBody>
                      <a:tcPr marL="68580" marR="68580" marT="0" marB="0" anchor="ctr">
                        <a:blipFill>
                          <a:blip r:embed="rId5"/>
                          <a:stretch>
                            <a:fillRect l="-200823" t="-772340" r="-102469" b="-312766"/>
                          </a:stretch>
                        </a:blipFill>
                      </a:tcPr>
                    </a:tc>
                    <a:tc>
                      <a:txBody>
                        <a:bodyPr/>
                        <a:lstStyle/>
                        <a:p>
                          <a:pPr algn="ctr" rtl="1">
                            <a:lnSpc>
                              <a:spcPct val="107000"/>
                            </a:lnSpc>
                            <a:spcAft>
                              <a:spcPts val="0"/>
                            </a:spcAft>
                          </a:pPr>
                          <a:r>
                            <a:rPr lang="ar-SY" sz="1200" dirty="0">
                              <a:effectLst/>
                            </a:rPr>
                            <a:t>%</a:t>
                          </a:r>
                          <a:r>
                            <a:rPr lang="en-US" sz="1200" dirty="0">
                              <a:effectLst/>
                            </a:rPr>
                            <a:t>0.09</a:t>
                          </a:r>
                          <a:r>
                            <a:rPr lang="ar-SY" sz="12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15210875"/>
                      </a:ext>
                    </a:extLst>
                  </a:tr>
                  <a:tr h="284597">
                    <a:tc>
                      <a:txBody>
                        <a:bodyPr/>
                        <a:lstStyle/>
                        <a:p>
                          <a:pPr algn="ctr">
                            <a:lnSpc>
                              <a:spcPct val="107000"/>
                            </a:lnSpc>
                            <a:spcAft>
                              <a:spcPts val="0"/>
                            </a:spcAft>
                          </a:pPr>
                          <a:r>
                            <a:rPr lang="en-US" sz="1200">
                              <a:effectLst/>
                            </a:rPr>
                            <a:t>Total live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872340" r="-201639" b="-212766"/>
                          </a:stretch>
                        </a:blipFill>
                      </a:tcPr>
                    </a:tc>
                    <a:tc>
                      <a:txBody>
                        <a:bodyPr/>
                        <a:lstStyle/>
                        <a:p>
                          <a:endParaRPr lang="en-US"/>
                        </a:p>
                      </a:txBody>
                      <a:tcPr marL="68580" marR="68580" marT="0" marB="0" anchor="ctr">
                        <a:blipFill>
                          <a:blip r:embed="rId5"/>
                          <a:stretch>
                            <a:fillRect l="-200823" t="-872340" r="-102469" b="-212766"/>
                          </a:stretch>
                        </a:blipFill>
                      </a:tcPr>
                    </a:tc>
                    <a:tc>
                      <a:txBody>
                        <a:bodyPr/>
                        <a:lstStyle/>
                        <a:p>
                          <a:pPr algn="ctr" rtl="1">
                            <a:lnSpc>
                              <a:spcPct val="107000"/>
                            </a:lnSpc>
                            <a:spcAft>
                              <a:spcPts val="0"/>
                            </a:spcAft>
                          </a:pPr>
                          <a:r>
                            <a:rPr lang="ar-SY" sz="1200" dirty="0">
                              <a:effectLst/>
                            </a:rPr>
                            <a:t>%</a:t>
                          </a:r>
                          <a:r>
                            <a:rPr lang="en-US" sz="1200" dirty="0">
                              <a:effectLst/>
                            </a:rPr>
                            <a:t>1.00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7579134"/>
                      </a:ext>
                    </a:extLst>
                  </a:tr>
                  <a:tr h="284597">
                    <a:tc>
                      <a:txBody>
                        <a:bodyPr/>
                        <a:lstStyle/>
                        <a:p>
                          <a:pPr algn="ctr">
                            <a:lnSpc>
                              <a:spcPct val="107000"/>
                            </a:lnSpc>
                            <a:spcAft>
                              <a:spcPts val="0"/>
                            </a:spcAft>
                          </a:pPr>
                          <a:r>
                            <a:rPr lang="en-US" sz="1200">
                              <a:effectLst/>
                            </a:rPr>
                            <a:t>Total super dead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5"/>
                          <a:stretch>
                            <a:fillRect l="-100000" t="-972340" r="-201639" b="-112766"/>
                          </a:stretch>
                        </a:blipFill>
                      </a:tcPr>
                    </a:tc>
                    <a:tc>
                      <a:txBody>
                        <a:bodyPr/>
                        <a:lstStyle/>
                        <a:p>
                          <a:endParaRPr lang="en-US"/>
                        </a:p>
                      </a:txBody>
                      <a:tcPr marL="68580" marR="68580" marT="0" marB="0" anchor="ctr">
                        <a:blipFill>
                          <a:blip r:embed="rId5"/>
                          <a:stretch>
                            <a:fillRect l="-200823" t="-972340" r="-102469" b="-112766"/>
                          </a:stretch>
                        </a:blipFill>
                      </a:tcPr>
                    </a:tc>
                    <a:tc>
                      <a:txBody>
                        <a:bodyPr/>
                        <a:lstStyle/>
                        <a:p>
                          <a:pPr algn="ctr" rtl="1">
                            <a:lnSpc>
                              <a:spcPct val="107000"/>
                            </a:lnSpc>
                            <a:spcAft>
                              <a:spcPts val="0"/>
                            </a:spcAft>
                          </a:pPr>
                          <a:r>
                            <a:rPr lang="ar-SY" sz="1200" dirty="0">
                              <a:effectLst/>
                            </a:rPr>
                            <a:t>%</a:t>
                          </a:r>
                          <a:r>
                            <a:rPr lang="en-US" sz="1200" dirty="0">
                              <a:effectLst/>
                            </a:rPr>
                            <a:t>0.03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06659442"/>
                      </a:ext>
                    </a:extLst>
                  </a:tr>
                  <a:tr h="270283">
                    <a:tc>
                      <a:txBody>
                        <a:bodyPr/>
                        <a:lstStyle/>
                        <a:p>
                          <a:pPr algn="ctr">
                            <a:lnSpc>
                              <a:spcPct val="107000"/>
                            </a:lnSpc>
                            <a:spcAft>
                              <a:spcPts val="0"/>
                            </a:spcAft>
                          </a:pPr>
                          <a:r>
                            <a:rPr lang="en-US" sz="1200">
                              <a:effectLst/>
                            </a:rPr>
                            <a:t>Total Soil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4948</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a:effectLst/>
                            </a:rPr>
                            <a:t>4941.8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200" dirty="0">
                              <a:effectLst/>
                            </a:rPr>
                            <a:t>0.12%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39552352"/>
                      </a:ext>
                    </a:extLst>
                  </a:tr>
                </a:tbl>
              </a:graphicData>
            </a:graphic>
          </p:graphicFrame>
        </mc:Fallback>
      </mc:AlternateContent>
      <p:sp>
        <p:nvSpPr>
          <p:cNvPr id="10" name="Rectangle 9">
            <a:extLst>
              <a:ext uri="{FF2B5EF4-FFF2-40B4-BE49-F238E27FC236}">
                <a16:creationId xmlns:a16="http://schemas.microsoft.com/office/drawing/2014/main" id="{57DDF477-1598-4911-A534-4953E185A1E1}"/>
              </a:ext>
            </a:extLst>
          </p:cNvPr>
          <p:cNvSpPr/>
          <p:nvPr/>
        </p:nvSpPr>
        <p:spPr>
          <a:xfrm>
            <a:off x="7701150" y="2052341"/>
            <a:ext cx="2997551"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3.4 Base reactions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9FEF123-66AF-46A5-8509-8F9C114A4616}"/>
              </a:ext>
            </a:extLst>
          </p:cNvPr>
          <p:cNvSpPr/>
          <p:nvPr/>
        </p:nvSpPr>
        <p:spPr>
          <a:xfrm>
            <a:off x="7540113" y="3373193"/>
            <a:ext cx="2886944"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3.5 Base reactions for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1BE72A7-9ED1-43EB-9C60-CD94983A9FE3}"/>
              </a:ext>
            </a:extLst>
          </p:cNvPr>
          <p:cNvSpPr/>
          <p:nvPr/>
        </p:nvSpPr>
        <p:spPr>
          <a:xfrm>
            <a:off x="7716642" y="4681634"/>
            <a:ext cx="2660472"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3.6 Soil reactions in both blocks</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03351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3F472-CA5E-4B4B-A24A-02E39F24F812}"/>
              </a:ext>
            </a:extLst>
          </p:cNvPr>
          <p:cNvSpPr txBox="1"/>
          <p:nvPr/>
        </p:nvSpPr>
        <p:spPr>
          <a:xfrm>
            <a:off x="266714" y="535102"/>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26C5CE45-0C8D-4993-B54B-BBA3537153F7}"/>
              </a:ext>
            </a:extLst>
          </p:cNvPr>
          <p:cNvSpPr/>
          <p:nvPr/>
        </p:nvSpPr>
        <p:spPr>
          <a:xfrm>
            <a:off x="154863" y="1509848"/>
            <a:ext cx="12192000" cy="600293"/>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v"/>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Internal force check:</a:t>
            </a:r>
          </a:p>
        </p:txBody>
      </p:sp>
      <p:sp>
        <p:nvSpPr>
          <p:cNvPr id="11" name="Arrow: Right 10">
            <a:extLst>
              <a:ext uri="{FF2B5EF4-FFF2-40B4-BE49-F238E27FC236}">
                <a16:creationId xmlns:a16="http://schemas.microsoft.com/office/drawing/2014/main" id="{58BAABC8-46E0-4F3D-A161-AE18D0A69AA5}"/>
              </a:ext>
            </a:extLst>
          </p:cNvPr>
          <p:cNvSpPr/>
          <p:nvPr/>
        </p:nvSpPr>
        <p:spPr>
          <a:xfrm>
            <a:off x="266714" y="3241482"/>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a16="http://schemas.microsoft.com/office/drawing/2014/main" id="{6A11C800-ED84-43E7-AC7D-9E5E365FAD2B}"/>
              </a:ext>
            </a:extLst>
          </p:cNvPr>
          <p:cNvSpPr/>
          <p:nvPr/>
        </p:nvSpPr>
        <p:spPr>
          <a:xfrm>
            <a:off x="154863" y="2110141"/>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7" name="Rectangle 6">
            <a:extLst>
              <a:ext uri="{FF2B5EF4-FFF2-40B4-BE49-F238E27FC236}">
                <a16:creationId xmlns:a16="http://schemas.microsoft.com/office/drawing/2014/main" id="{18B8E031-89E0-44F9-948E-7C4E3BBEB1BE}"/>
              </a:ext>
            </a:extLst>
          </p:cNvPr>
          <p:cNvSpPr/>
          <p:nvPr/>
        </p:nvSpPr>
        <p:spPr>
          <a:xfrm>
            <a:off x="7378938" y="5550098"/>
            <a:ext cx="3263394" cy="276999"/>
          </a:xfrm>
          <a:prstGeom prst="rect">
            <a:avLst/>
          </a:prstGeom>
        </p:spPr>
        <p:txBody>
          <a:bodyPr wrap="none">
            <a:spAutoFit/>
          </a:bodyPr>
          <a:lstStyle/>
          <a:p>
            <a:pPr algn="ctr"/>
            <a:r>
              <a:rPr lang="en-US" sz="1200" b="1" dirty="0"/>
              <a:t>Figure </a:t>
            </a:r>
            <a:r>
              <a:rPr lang="ar-SA" sz="1200" b="1" dirty="0"/>
              <a:t>‎</a:t>
            </a:r>
            <a:r>
              <a:rPr lang="en-US" sz="1200" b="1" dirty="0"/>
              <a:t>3.19 Slab panel location in the right block</a:t>
            </a:r>
            <a:endParaRPr lang="en-US" sz="1200" i="1" dirty="0"/>
          </a:p>
        </p:txBody>
      </p:sp>
      <p:sp>
        <p:nvSpPr>
          <p:cNvPr id="2" name="TextBox 1">
            <a:extLst>
              <a:ext uri="{FF2B5EF4-FFF2-40B4-BE49-F238E27FC236}">
                <a16:creationId xmlns:a16="http://schemas.microsoft.com/office/drawing/2014/main" id="{F22F20B8-DD5B-4BDD-AD2E-C62EE10409FF}"/>
              </a:ext>
            </a:extLst>
          </p:cNvPr>
          <p:cNvSpPr txBox="1"/>
          <p:nvPr/>
        </p:nvSpPr>
        <p:spPr>
          <a:xfrm>
            <a:off x="690784" y="2186473"/>
            <a:ext cx="311719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Right block</a:t>
            </a:r>
          </a:p>
        </p:txBody>
      </p:sp>
      <p:sp>
        <p:nvSpPr>
          <p:cNvPr id="13" name="Arrow: Right 12">
            <a:extLst>
              <a:ext uri="{FF2B5EF4-FFF2-40B4-BE49-F238E27FC236}">
                <a16:creationId xmlns:a16="http://schemas.microsoft.com/office/drawing/2014/main" id="{80276486-BEF0-4AB6-968A-E2E02185DF29}"/>
              </a:ext>
            </a:extLst>
          </p:cNvPr>
          <p:cNvSpPr/>
          <p:nvPr/>
        </p:nvSpPr>
        <p:spPr>
          <a:xfrm>
            <a:off x="198967" y="3694903"/>
            <a:ext cx="491817"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5F6ACDC2-9865-45CF-93DA-C032047A786D}"/>
                  </a:ext>
                </a:extLst>
              </p:cNvPr>
              <p:cNvSpPr/>
              <p:nvPr/>
            </p:nvSpPr>
            <p:spPr>
              <a:xfrm>
                <a:off x="690784" y="2668741"/>
                <a:ext cx="4320120" cy="3216265"/>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lumMod val="95000"/>
                        <a:lumOff val="5000"/>
                      </a:prst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Slab</a:t>
                </a: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𝑀𝑎𝑛𝑢𝑎𝑙</m:t>
                          </m:r>
                        </m:sub>
                      </m:sSub>
                      <m:r>
                        <a:rPr lang="en-US" i="1">
                          <a:latin typeface="Cambria Math" panose="02040503050406030204" pitchFamily="18" charset="0"/>
                        </a:rPr>
                        <m:t>=</m:t>
                      </m:r>
                      <m:r>
                        <a:rPr lang="en-US" b="0" i="1" smtClean="0">
                          <a:latin typeface="Cambria Math" panose="02040503050406030204" pitchFamily="18" charset="0"/>
                        </a:rPr>
                        <m:t>60 </m:t>
                      </m:r>
                      <m:r>
                        <a:rPr lang="en-US" i="1">
                          <a:latin typeface="Cambria Math" panose="02040503050406030204" pitchFamily="18" charset="0"/>
                        </a:rPr>
                        <m:t>𝑘𝑁</m:t>
                      </m:r>
                      <m:r>
                        <a:rPr lang="en-US" i="1">
                          <a:latin typeface="Cambria Math" panose="02040503050406030204" pitchFamily="18" charset="0"/>
                        </a:rPr>
                        <m:t>.</m:t>
                      </m:r>
                      <m:r>
                        <a:rPr lang="en-US" i="1">
                          <a:latin typeface="Cambria Math" panose="02040503050406030204" pitchFamily="18" charset="0"/>
                        </a:rPr>
                        <m:t>𝑚</m:t>
                      </m:r>
                    </m:oMath>
                  </m:oMathPara>
                </a14:m>
                <a:endParaRPr lang="en-US" dirty="0"/>
              </a:p>
              <a:p>
                <a:pPr>
                  <a:lnSpc>
                    <a:spcPct val="200000"/>
                  </a:lnSpc>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𝐸𝑡𝑎𝑏𝑠</m:t>
                          </m:r>
                        </m:sub>
                      </m:sSub>
                      <m:r>
                        <a:rPr lang="en-US" i="1">
                          <a:latin typeface="Cambria Math" panose="02040503050406030204" pitchFamily="18" charset="0"/>
                        </a:rPr>
                        <m:t>=</m:t>
                      </m:r>
                      <m:r>
                        <a:rPr lang="en-US" b="0" i="1" smtClean="0">
                          <a:latin typeface="Cambria Math" panose="02040503050406030204" pitchFamily="18" charset="0"/>
                        </a:rPr>
                        <m:t>61.75</m:t>
                      </m:r>
                      <m:r>
                        <a:rPr lang="en-US" i="1">
                          <a:latin typeface="Cambria Math" panose="02040503050406030204" pitchFamily="18" charset="0"/>
                        </a:rPr>
                        <m:t> </m:t>
                      </m:r>
                      <m:r>
                        <a:rPr lang="en-US" i="1">
                          <a:latin typeface="Cambria Math" panose="02040503050406030204" pitchFamily="18" charset="0"/>
                        </a:rPr>
                        <m:t>𝑘𝑁</m:t>
                      </m:r>
                      <m:r>
                        <a:rPr lang="en-US" i="1">
                          <a:latin typeface="Cambria Math" panose="02040503050406030204" pitchFamily="18" charset="0"/>
                        </a:rPr>
                        <m:t>.</m:t>
                      </m:r>
                      <m:r>
                        <a:rPr lang="en-US" i="1">
                          <a:latin typeface="Cambria Math" panose="02040503050406030204" pitchFamily="18" charset="0"/>
                        </a:rPr>
                        <m:t>𝑚</m:t>
                      </m:r>
                    </m:oMath>
                  </m:oMathPara>
                </a14:m>
                <a:endParaRPr lang="en-US" dirty="0"/>
              </a:p>
              <a:p>
                <a:pPr>
                  <a:lnSpc>
                    <a:spcPct val="200000"/>
                  </a:lnSpc>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𝐷𝑖𝑓𝑓𝑒𝑟𝑒𝑛𝑐𝑒</m:t>
                      </m:r>
                      <m:r>
                        <a:rPr lang="en-US" i="1">
                          <a:latin typeface="Cambria Math" panose="02040503050406030204" pitchFamily="18" charset="0"/>
                        </a:rPr>
                        <m:t> =2.9%&lt;5% → </m:t>
                      </m:r>
                      <m:r>
                        <a:rPr lang="en-US" i="1">
                          <a:latin typeface="Cambria Math" panose="02040503050406030204" pitchFamily="18" charset="0"/>
                        </a:rPr>
                        <m:t>𝑂𝐾</m:t>
                      </m:r>
                    </m:oMath>
                  </m:oMathPara>
                </a14:m>
                <a:endParaRPr lang="en-US" dirty="0"/>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US" sz="2200" b="0" i="0" u="none" strike="noStrike" kern="1200" cap="none" spc="0" normalizeH="0" baseline="0" noProof="0" dirty="0">
                  <a:ln>
                    <a:noFill/>
                  </a:ln>
                  <a:solidFill>
                    <a:prstClr val="black">
                      <a:lumMod val="95000"/>
                      <a:lumOff val="5000"/>
                    </a:prst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4" name="Rectangle 13">
                <a:extLst>
                  <a:ext uri="{FF2B5EF4-FFF2-40B4-BE49-F238E27FC236}">
                    <a16:creationId xmlns:a16="http://schemas.microsoft.com/office/drawing/2014/main" id="{5F6ACDC2-9865-45CF-93DA-C032047A786D}"/>
                  </a:ext>
                </a:extLst>
              </p:cNvPr>
              <p:cNvSpPr>
                <a:spLocks noRot="1" noChangeAspect="1" noMove="1" noResize="1" noEditPoints="1" noAdjustHandles="1" noChangeArrowheads="1" noChangeShapeType="1" noTextEdit="1"/>
              </p:cNvSpPr>
              <p:nvPr/>
            </p:nvSpPr>
            <p:spPr>
              <a:xfrm>
                <a:off x="690784" y="2668741"/>
                <a:ext cx="4320120" cy="3216265"/>
              </a:xfrm>
              <a:prstGeom prst="rect">
                <a:avLst/>
              </a:prstGeom>
              <a:blipFill>
                <a:blip r:embed="rId2"/>
                <a:stretch>
                  <a:fillRect l="-846"/>
                </a:stretch>
              </a:blipFill>
            </p:spPr>
            <p:txBody>
              <a:bodyPr/>
              <a:lstStyle/>
              <a:p>
                <a:r>
                  <a:rPr lang="en-US">
                    <a:noFill/>
                  </a:rPr>
                  <a:t> </a:t>
                </a:r>
              </a:p>
            </p:txBody>
          </p:sp>
        </mc:Fallback>
      </mc:AlternateContent>
      <p:pic>
        <p:nvPicPr>
          <p:cNvPr id="15" name="Picture 14">
            <a:extLst>
              <a:ext uri="{FF2B5EF4-FFF2-40B4-BE49-F238E27FC236}">
                <a16:creationId xmlns:a16="http://schemas.microsoft.com/office/drawing/2014/main" id="{DCCF9659-5F87-4D85-BDE3-A99D00E55E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6171" y="1801577"/>
            <a:ext cx="4568928" cy="3748521"/>
          </a:xfrm>
          <a:prstGeom prst="rect">
            <a:avLst/>
          </a:prstGeom>
        </p:spPr>
      </p:pic>
    </p:spTree>
    <p:extLst>
      <p:ext uri="{BB962C8B-B14F-4D97-AF65-F5344CB8AC3E}">
        <p14:creationId xmlns:p14="http://schemas.microsoft.com/office/powerpoint/2010/main" val="2834320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C7F88A-454A-4D91-BAD8-5973BC9A88DC}"/>
              </a:ext>
            </a:extLst>
          </p:cNvPr>
          <p:cNvSpPr txBox="1"/>
          <p:nvPr/>
        </p:nvSpPr>
        <p:spPr>
          <a:xfrm>
            <a:off x="330629" y="557540"/>
            <a:ext cx="7167998"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EA8DE956-35F2-4660-A2B9-715F9AE33866}"/>
              </a:ext>
            </a:extLst>
          </p:cNvPr>
          <p:cNvSpPr/>
          <p:nvPr/>
        </p:nvSpPr>
        <p:spPr>
          <a:xfrm>
            <a:off x="570029" y="1019205"/>
            <a:ext cx="12192000" cy="1279966"/>
          </a:xfrm>
          <a:prstGeom prst="rect">
            <a:avLst/>
          </a:prstGeom>
        </p:spPr>
        <p:txBody>
          <a:bodyPr wrap="square">
            <a:spAutoFit/>
          </a:bodyPr>
          <a:lstStyle/>
          <a:p>
            <a:pPr>
              <a:lnSpc>
                <a:spcPct val="150000"/>
              </a:lnSpc>
              <a:spcAft>
                <a:spcPts val="800"/>
              </a:spcAft>
            </a:pP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nSpc>
                <a:spcPct val="150000"/>
              </a:lnSpc>
              <a:spcAft>
                <a:spcPts val="800"/>
              </a:spcAft>
              <a:buFont typeface="Wingdings" panose="05000000000000000000" pitchFamily="2" charset="2"/>
              <a:buChar char="v"/>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Deflection check:</a:t>
            </a:r>
          </a:p>
        </p:txBody>
      </p:sp>
      <p:sp>
        <p:nvSpPr>
          <p:cNvPr id="7" name="Rectangle 6">
            <a:extLst>
              <a:ext uri="{FF2B5EF4-FFF2-40B4-BE49-F238E27FC236}">
                <a16:creationId xmlns:a16="http://schemas.microsoft.com/office/drawing/2014/main" id="{046CF3CE-E81E-45B7-A4BE-ACC3DEC8B8A6}"/>
              </a:ext>
            </a:extLst>
          </p:cNvPr>
          <p:cNvSpPr/>
          <p:nvPr/>
        </p:nvSpPr>
        <p:spPr>
          <a:xfrm>
            <a:off x="570029" y="1546831"/>
            <a:ext cx="1470806" cy="539378"/>
          </a:xfrm>
          <a:prstGeom prst="rect">
            <a:avLst/>
          </a:prstGeom>
        </p:spPr>
        <p:txBody>
          <a:bodyPr wrap="square">
            <a:spAutoFit/>
          </a:bodyPr>
          <a:lstStyle/>
          <a:p>
            <a:pPr>
              <a:lnSpc>
                <a:spcPct val="150000"/>
              </a:lnSpc>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8" name="Chevron 3">
            <a:extLst>
              <a:ext uri="{FF2B5EF4-FFF2-40B4-BE49-F238E27FC236}">
                <a16:creationId xmlns:a16="http://schemas.microsoft.com/office/drawing/2014/main" id="{93910F9B-1741-4EA0-A86C-CFDB2DF139D1}"/>
              </a:ext>
            </a:extLst>
          </p:cNvPr>
          <p:cNvSpPr/>
          <p:nvPr/>
        </p:nvSpPr>
        <p:spPr>
          <a:xfrm>
            <a:off x="91229" y="1783125"/>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00350A0F-F503-4586-B2EF-569568FDCA70}"/>
                  </a:ext>
                </a:extLst>
              </p:cNvPr>
              <p:cNvSpPr/>
              <p:nvPr/>
            </p:nvSpPr>
            <p:spPr>
              <a:xfrm>
                <a:off x="776352" y="3026701"/>
                <a:ext cx="9586847" cy="1718997"/>
              </a:xfrm>
              <a:prstGeom prst="rect">
                <a:avLst/>
              </a:prstGeom>
            </p:spPr>
            <p:txBody>
              <a:bodyPr wrap="square">
                <a:spAutoFit/>
              </a:bodyPr>
              <a:lstStyle/>
              <a:p>
                <a:pPr>
                  <a:lnSpc>
                    <a:spcPct val="150000"/>
                  </a:lnSpc>
                  <a:spcAft>
                    <a:spcPts val="8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From ACI code allowable deflection equal = </a:t>
                </a:r>
                <a:r>
                  <a:rPr lang="en-US" sz="20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L/360</a:t>
                </a:r>
              </a:p>
              <a:p>
                <a:pPr>
                  <a:lnSpc>
                    <a:spcPct val="150000"/>
                  </a:lnSpc>
                  <a:spcAft>
                    <a:spcPts val="800"/>
                  </a:spcAft>
                </a:pPr>
                <a:r>
                  <a:rPr lang="en-US" sz="2000" dirty="0"/>
                  <a:t>Allowable deflection </a:t>
                </a:r>
                <a14:m>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360</m:t>
                        </m:r>
                      </m:den>
                    </m:f>
                    <m:r>
                      <a:rPr lang="en-US" sz="2000" i="1">
                        <a:latin typeface="Cambria Math" panose="02040503050406030204" pitchFamily="18" charset="0"/>
                      </a:rPr>
                      <m:t> = </m:t>
                    </m:r>
                    <m:f>
                      <m:fPr>
                        <m:ctrlPr>
                          <a:rPr lang="en-US" sz="2000" i="1">
                            <a:latin typeface="Cambria Math" panose="02040503050406030204" pitchFamily="18" charset="0"/>
                          </a:rPr>
                        </m:ctrlPr>
                      </m:fPr>
                      <m:num>
                        <m:r>
                          <a:rPr lang="en-US" sz="2000" i="1">
                            <a:latin typeface="Cambria Math" panose="02040503050406030204" pitchFamily="18" charset="0"/>
                          </a:rPr>
                          <m:t>10.66</m:t>
                        </m:r>
                      </m:num>
                      <m:den>
                        <m:r>
                          <a:rPr lang="en-US" sz="2000" i="1">
                            <a:latin typeface="Cambria Math" panose="02040503050406030204" pitchFamily="18" charset="0"/>
                          </a:rPr>
                          <m:t>360</m:t>
                        </m:r>
                      </m:den>
                    </m:f>
                    <m:r>
                      <a:rPr lang="en-US" sz="2000" i="1">
                        <a:latin typeface="Cambria Math" panose="02040503050406030204" pitchFamily="18" charset="0"/>
                      </a:rPr>
                      <m:t> ×1000= 29 </m:t>
                    </m:r>
                    <m:r>
                      <a:rPr lang="en-US" sz="2000" i="1">
                        <a:latin typeface="Cambria Math" panose="02040503050406030204" pitchFamily="18" charset="0"/>
                      </a:rPr>
                      <m:t>𝑚𝑚</m:t>
                    </m:r>
                  </m:oMath>
                </a14:m>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br>
                  <a:rPr lang="en-US" sz="2000" dirty="0">
                    <a:latin typeface="Times New Roman" panose="02020603050405020304" pitchFamily="18" charset="0"/>
                    <a:ea typeface="Times New Roman" panose="02020603050405020304" pitchFamily="18" charset="0"/>
                    <a:cs typeface="Times New Roman" panose="02020603050405020304" pitchFamily="18" charset="0"/>
                  </a:rPr>
                </a:b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𝐼𝑚𝑚𝑒𝑑𝑖𝑎𝑡𝑒</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𝐿</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𝐷</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𝑆𝐷</m:t>
                        </m:r>
                      </m:sub>
                    </m:sSub>
                    <m:r>
                      <a:rPr lang="en-US" sz="2000" i="1">
                        <a:latin typeface="Cambria Math" panose="02040503050406030204" pitchFamily="18" charset="0"/>
                      </a:rPr>
                      <m:t>=27 </m:t>
                    </m:r>
                    <m:r>
                      <a:rPr lang="en-US" sz="2000" i="1">
                        <a:latin typeface="Cambria Math" panose="02040503050406030204" pitchFamily="18" charset="0"/>
                      </a:rPr>
                      <m:t>𝑚𝑚</m:t>
                    </m:r>
                    <m:r>
                      <a:rPr lang="en-US" sz="2000" i="1">
                        <a:latin typeface="Cambria Math" panose="02040503050406030204" pitchFamily="18" charset="0"/>
                      </a:rPr>
                      <m:t> &lt;29 </m:t>
                    </m:r>
                    <m:r>
                      <a:rPr lang="en-US" sz="2000" i="1">
                        <a:latin typeface="Cambria Math" panose="02040503050406030204" pitchFamily="18" charset="0"/>
                      </a:rPr>
                      <m:t>𝑚𝑚</m:t>
                    </m:r>
                  </m:oMath>
                </a14:m>
                <a:r>
                  <a:rPr lang="en-US" sz="2000" dirty="0">
                    <a:latin typeface="Times New Roman" panose="02020603050405020304" pitchFamily="18" charset="0"/>
                    <a:ea typeface="Times New Roman" panose="02020603050405020304" pitchFamily="18" charset="0"/>
                    <a:cs typeface="Times New Roman" panose="02020603050405020304" pitchFamily="18" charset="0"/>
                  </a:rPr>
                  <a:t> ,Then the deflection is ok.</a:t>
                </a:r>
              </a:p>
            </p:txBody>
          </p:sp>
        </mc:Choice>
        <mc:Fallback xmlns="">
          <p:sp>
            <p:nvSpPr>
              <p:cNvPr id="11" name="Rectangle 10">
                <a:extLst>
                  <a:ext uri="{FF2B5EF4-FFF2-40B4-BE49-F238E27FC236}">
                    <a16:creationId xmlns:a16="http://schemas.microsoft.com/office/drawing/2014/main" id="{00350A0F-F503-4586-B2EF-569568FDCA70}"/>
                  </a:ext>
                </a:extLst>
              </p:cNvPr>
              <p:cNvSpPr>
                <a:spLocks noRot="1" noChangeAspect="1" noMove="1" noResize="1" noEditPoints="1" noAdjustHandles="1" noChangeArrowheads="1" noChangeShapeType="1" noTextEdit="1"/>
              </p:cNvSpPr>
              <p:nvPr/>
            </p:nvSpPr>
            <p:spPr>
              <a:xfrm>
                <a:off x="776352" y="3026701"/>
                <a:ext cx="9586847" cy="1718997"/>
              </a:xfrm>
              <a:prstGeom prst="rect">
                <a:avLst/>
              </a:prstGeom>
              <a:blipFill>
                <a:blip r:embed="rId2"/>
                <a:stretch>
                  <a:fillRect l="-636" b="-6050"/>
                </a:stretch>
              </a:blipFill>
            </p:spPr>
            <p:txBody>
              <a:bodyPr/>
              <a:lstStyle/>
              <a:p>
                <a:r>
                  <a:rPr lang="en-US">
                    <a:noFill/>
                  </a:rPr>
                  <a:t> </a:t>
                </a:r>
              </a:p>
            </p:txBody>
          </p:sp>
        </mc:Fallback>
      </mc:AlternateContent>
      <p:sp>
        <p:nvSpPr>
          <p:cNvPr id="2" name="مستطيل 1"/>
          <p:cNvSpPr/>
          <p:nvPr/>
        </p:nvSpPr>
        <p:spPr>
          <a:xfrm>
            <a:off x="776352" y="2424332"/>
            <a:ext cx="4414991" cy="477054"/>
          </a:xfrm>
          <a:prstGeom prst="rect">
            <a:avLst/>
          </a:prstGeom>
        </p:spPr>
        <p:txBody>
          <a:bodyPr wrap="none">
            <a:spAutoFit/>
          </a:bodyPr>
          <a:lstStyle/>
          <a:p>
            <a:pPr marL="342900" indent="-342900">
              <a:buFont typeface="Arial" panose="020B0604020202020204" pitchFamily="34" charset="0"/>
              <a:buChar char="•"/>
            </a:pPr>
            <a:r>
              <a:rPr lang="en-US" sz="2500" dirty="0"/>
              <a:t>Immediate deflection check</a:t>
            </a:r>
            <a:endParaRPr lang="ar-SA" sz="2500" dirty="0"/>
          </a:p>
        </p:txBody>
      </p:sp>
    </p:spTree>
    <p:extLst>
      <p:ext uri="{BB962C8B-B14F-4D97-AF65-F5344CB8AC3E}">
        <p14:creationId xmlns:p14="http://schemas.microsoft.com/office/powerpoint/2010/main" val="34188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A8DE956-35F2-4660-A2B9-715F9AE33866}"/>
              </a:ext>
            </a:extLst>
          </p:cNvPr>
          <p:cNvSpPr/>
          <p:nvPr/>
        </p:nvSpPr>
        <p:spPr>
          <a:xfrm>
            <a:off x="559029" y="1435347"/>
            <a:ext cx="12192000" cy="1279966"/>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a:p>
            <a:pPr marL="342900" indent="-342900">
              <a:lnSpc>
                <a:spcPct val="150000"/>
              </a:lnSpc>
              <a:spcAft>
                <a:spcPts val="800"/>
              </a:spcAft>
              <a:buFont typeface="Arial" panose="020B0604020202020204" pitchFamily="34" charset="0"/>
              <a:buChar char="•"/>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long term deflection</a:t>
            </a:r>
          </a:p>
        </p:txBody>
      </p:sp>
      <p:sp>
        <p:nvSpPr>
          <p:cNvPr id="8" name="Chevron 3">
            <a:extLst>
              <a:ext uri="{FF2B5EF4-FFF2-40B4-BE49-F238E27FC236}">
                <a16:creationId xmlns:a16="http://schemas.microsoft.com/office/drawing/2014/main" id="{93910F9B-1741-4EA0-A86C-CFDB2DF139D1}"/>
              </a:ext>
            </a:extLst>
          </p:cNvPr>
          <p:cNvSpPr/>
          <p:nvPr/>
        </p:nvSpPr>
        <p:spPr>
          <a:xfrm>
            <a:off x="144237" y="1637453"/>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6" name="مستطيل 5"/>
          <p:cNvSpPr/>
          <p:nvPr/>
        </p:nvSpPr>
        <p:spPr>
          <a:xfrm>
            <a:off x="1197597" y="1129191"/>
            <a:ext cx="184731" cy="646331"/>
          </a:xfrm>
          <a:prstGeom prst="rect">
            <a:avLst/>
          </a:prstGeom>
        </p:spPr>
        <p:txBody>
          <a:bodyPr wrap="none">
            <a:spAutoFit/>
          </a:bodyPr>
          <a:lstStyle/>
          <a:p>
            <a:endParaRPr lang="en-US" dirty="0"/>
          </a:p>
          <a:p>
            <a:endParaRPr lang="en-US" dirty="0"/>
          </a:p>
        </p:txBody>
      </p:sp>
      <mc:AlternateContent xmlns:mc="http://schemas.openxmlformats.org/markup-compatibility/2006" xmlns:a14="http://schemas.microsoft.com/office/drawing/2010/main">
        <mc:Choice Requires="a14">
          <p:sp>
            <p:nvSpPr>
              <p:cNvPr id="10" name="مستطيل 9"/>
              <p:cNvSpPr/>
              <p:nvPr/>
            </p:nvSpPr>
            <p:spPr>
              <a:xfrm>
                <a:off x="559029" y="3348251"/>
                <a:ext cx="8633448" cy="2649571"/>
              </a:xfrm>
              <a:prstGeom prst="rect">
                <a:avLst/>
              </a:prstGeom>
            </p:spPr>
            <p:txBody>
              <a:bodyPr wrap="square">
                <a:spAutoFit/>
              </a:bodyPr>
              <a:lstStyle/>
              <a:p>
                <a:pPr/>
                <a:r>
                  <a:rPr lang="en-US" sz="2000" dirty="0"/>
                  <a:t>Allowable deflection </a:t>
                </a:r>
                <a14:m>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240</m:t>
                        </m:r>
                      </m:den>
                    </m:f>
                    <m:r>
                      <a:rPr lang="en-US" sz="2000" i="1">
                        <a:latin typeface="Cambria Math" panose="02040503050406030204" pitchFamily="18" charset="0"/>
                      </a:rPr>
                      <m:t> = </m:t>
                    </m:r>
                    <m:f>
                      <m:fPr>
                        <m:ctrlPr>
                          <a:rPr lang="en-US" sz="2000" i="1">
                            <a:latin typeface="Cambria Math" panose="02040503050406030204" pitchFamily="18" charset="0"/>
                          </a:rPr>
                        </m:ctrlPr>
                      </m:fPr>
                      <m:num>
                        <m:r>
                          <a:rPr lang="en-US" sz="2000" i="1">
                            <a:latin typeface="Cambria Math" panose="02040503050406030204" pitchFamily="18" charset="0"/>
                          </a:rPr>
                          <m:t>10.66</m:t>
                        </m:r>
                      </m:num>
                      <m:den>
                        <m:r>
                          <a:rPr lang="en-US" sz="2000" i="1">
                            <a:latin typeface="Cambria Math" panose="02040503050406030204" pitchFamily="18" charset="0"/>
                          </a:rPr>
                          <m:t>240</m:t>
                        </m:r>
                      </m:den>
                    </m:f>
                    <m:r>
                      <a:rPr lang="en-US" sz="2000" i="1">
                        <a:latin typeface="Cambria Math" panose="02040503050406030204" pitchFamily="18" charset="0"/>
                      </a:rPr>
                      <m:t> ×1000= 44.4 </m:t>
                    </m:r>
                    <m:r>
                      <a:rPr lang="en-US" sz="2000" i="1">
                        <a:latin typeface="Cambria Math" panose="02040503050406030204" pitchFamily="18" charset="0"/>
                      </a:rPr>
                      <m:t>𝑚𝑚</m:t>
                    </m:r>
                  </m:oMath>
                </a14:m>
                <a:r>
                  <a:rPr lang="en-US" sz="2000" dirty="0">
                    <a:latin typeface="Times New Roman" pitchFamily="18" charset="0"/>
                    <a:cs typeface="Times New Roman" pitchFamily="18" charset="0"/>
                  </a:rPr>
                  <a:t> </a:t>
                </a:r>
                <a:br>
                  <a:rPr lang="en-US" sz="2000" dirty="0">
                    <a:latin typeface="Times New Roman" pitchFamily="18" charset="0"/>
                    <a:cs typeface="Times New Roman" pitchFamily="18" charset="0"/>
                  </a:rPr>
                </a:br>
                <a:br>
                  <a:rPr lang="en-US" sz="2000" dirty="0">
                    <a:latin typeface="Times New Roman" pitchFamily="18" charset="0"/>
                    <a:cs typeface="Times New Roman" pitchFamily="18" charset="0"/>
                  </a:rPr>
                </a:b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𝑙𝑜𝑛𝑔</m:t>
                          </m:r>
                          <m:r>
                            <a:rPr lang="en-US" sz="2000" i="1">
                              <a:latin typeface="Cambria Math" panose="02040503050406030204" pitchFamily="18" charset="0"/>
                            </a:rPr>
                            <m:t>−</m:t>
                          </m:r>
                          <m:r>
                            <a:rPr lang="en-US" sz="2000" i="1">
                              <a:latin typeface="Cambria Math" panose="02040503050406030204" pitchFamily="18" charset="0"/>
                            </a:rPr>
                            <m:t>𝑡𝑒𝑟𝑚</m:t>
                          </m:r>
                        </m:sub>
                      </m:sSub>
                      <m:r>
                        <a:rPr lang="en-US" sz="2000" i="1">
                          <a:latin typeface="Cambria Math" panose="02040503050406030204" pitchFamily="18" charset="0"/>
                        </a:rPr>
                        <m:t>=1.5</m:t>
                      </m:r>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𝐿</m:t>
                          </m:r>
                        </m:sub>
                      </m:sSub>
                      <m:r>
                        <a:rPr lang="en-US" sz="2000" i="1">
                          <a:latin typeface="Cambria Math" panose="02040503050406030204" pitchFamily="18" charset="0"/>
                        </a:rPr>
                        <m:t>+2</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𝐷</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𝑆𝐷</m:t>
                              </m:r>
                            </m:sub>
                          </m:sSub>
                        </m:e>
                      </m:d>
                    </m:oMath>
                  </m:oMathPara>
                </a14:m>
                <a:endParaRPr lang="en-US" sz="2000" dirty="0"/>
              </a:p>
              <a:p>
                <a:pPr/>
                <a:br>
                  <a:rPr lang="en-US" sz="2000" dirty="0">
                    <a:latin typeface="Times New Roman" pitchFamily="18" charset="0"/>
                    <a:cs typeface="Times New Roman" pitchFamily="18" charset="0"/>
                  </a:rPr>
                </a:b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𝛥</m:t>
                          </m:r>
                        </m:e>
                        <m:sub>
                          <m:r>
                            <a:rPr lang="en-US" sz="2000" i="1">
                              <a:latin typeface="Cambria Math" panose="02040503050406030204" pitchFamily="18" charset="0"/>
                            </a:rPr>
                            <m:t>𝑙𝑜𝑛𝑔</m:t>
                          </m:r>
                          <m:r>
                            <a:rPr lang="en-US" sz="2000" i="1">
                              <a:latin typeface="Cambria Math" panose="02040503050406030204" pitchFamily="18" charset="0"/>
                            </a:rPr>
                            <m:t>−</m:t>
                          </m:r>
                          <m:r>
                            <a:rPr lang="en-US" sz="2000" i="1">
                              <a:latin typeface="Cambria Math" panose="02040503050406030204" pitchFamily="18" charset="0"/>
                            </a:rPr>
                            <m:t>𝑡𝑒𝑟𝑚</m:t>
                          </m:r>
                        </m:sub>
                      </m:sSub>
                      <m:r>
                        <a:rPr lang="en-US" sz="2000" i="1">
                          <a:latin typeface="Cambria Math" panose="02040503050406030204" pitchFamily="18" charset="0"/>
                        </a:rPr>
                        <m:t>=1.5×7.8+2</m:t>
                      </m:r>
                      <m:d>
                        <m:dPr>
                          <m:ctrlPr>
                            <a:rPr lang="en-US" sz="2000" i="1">
                              <a:latin typeface="Cambria Math" panose="02040503050406030204" pitchFamily="18" charset="0"/>
                            </a:rPr>
                          </m:ctrlPr>
                        </m:dPr>
                        <m:e>
                          <m:r>
                            <a:rPr lang="en-US" sz="2000" i="1">
                              <a:latin typeface="Cambria Math" panose="02040503050406030204" pitchFamily="18" charset="0"/>
                            </a:rPr>
                            <m:t>9.41+6.9</m:t>
                          </m:r>
                        </m:e>
                      </m:d>
                      <m:r>
                        <a:rPr lang="en-US" sz="2000" i="1">
                          <a:latin typeface="Cambria Math" panose="02040503050406030204" pitchFamily="18" charset="0"/>
                        </a:rPr>
                        <m:t>=44 </m:t>
                      </m:r>
                      <m:r>
                        <a:rPr lang="en-US" sz="2000" i="1">
                          <a:latin typeface="Cambria Math" panose="02040503050406030204" pitchFamily="18" charset="0"/>
                        </a:rPr>
                        <m:t>𝑚𝑚</m:t>
                      </m:r>
                      <m:r>
                        <a:rPr lang="en-US" sz="2000" i="1">
                          <a:latin typeface="Cambria Math" panose="02040503050406030204" pitchFamily="18" charset="0"/>
                        </a:rPr>
                        <m:t>&lt;44.4</m:t>
                      </m:r>
                    </m:oMath>
                  </m:oMathPara>
                </a14:m>
                <a:br>
                  <a:rPr lang="en-US" sz="2000" dirty="0">
                    <a:latin typeface="Times New Roman" pitchFamily="18" charset="0"/>
                    <a:cs typeface="Times New Roman" pitchFamily="18" charset="0"/>
                  </a:rPr>
                </a:br>
                <a:endParaRPr lang="en-US" sz="20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nSpc>
                    <a:spcPct val="150000"/>
                  </a:lnSpc>
                  <a:spcAft>
                    <a:spcPts val="800"/>
                  </a:spcAft>
                </a:pPr>
                <a:r>
                  <a:rPr lang="en-US" sz="2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Then, the deflection is ok.</a:t>
                </a:r>
                <a:endParaRPr lang="en-GB" sz="2000" dirty="0">
                  <a:latin typeface="Times New Roman" pitchFamily="18" charset="0"/>
                  <a:cs typeface="Times New Roman" pitchFamily="18" charset="0"/>
                </a:endParaRPr>
              </a:p>
              <a:p>
                <a:endParaRPr lang="ar-SA" dirty="0"/>
              </a:p>
            </p:txBody>
          </p:sp>
        </mc:Choice>
        <mc:Fallback xmlns="">
          <p:sp>
            <p:nvSpPr>
              <p:cNvPr id="10" name="مستطيل 9"/>
              <p:cNvSpPr>
                <a:spLocks noRot="1" noChangeAspect="1" noMove="1" noResize="1" noEditPoints="1" noAdjustHandles="1" noChangeArrowheads="1" noChangeShapeType="1" noTextEdit="1"/>
              </p:cNvSpPr>
              <p:nvPr/>
            </p:nvSpPr>
            <p:spPr>
              <a:xfrm>
                <a:off x="559029" y="3348251"/>
                <a:ext cx="8633448" cy="2649571"/>
              </a:xfrm>
              <a:prstGeom prst="rect">
                <a:avLst/>
              </a:prstGeom>
              <a:blipFill>
                <a:blip r:embed="rId2"/>
                <a:stretch>
                  <a:fillRect l="-777"/>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98824E7C-7AD9-4B3C-B88A-EAB102B136D8}"/>
              </a:ext>
            </a:extLst>
          </p:cNvPr>
          <p:cNvSpPr txBox="1"/>
          <p:nvPr/>
        </p:nvSpPr>
        <p:spPr>
          <a:xfrm>
            <a:off x="623037" y="1678442"/>
            <a:ext cx="4133088" cy="754053"/>
          </a:xfrm>
          <a:prstGeom prst="rect">
            <a:avLst/>
          </a:prstGeom>
          <a:noFill/>
        </p:spPr>
        <p:txBody>
          <a:bodyPr wrap="square" rtlCol="0">
            <a:spAutoFit/>
          </a:bodyPr>
          <a:lstStyle/>
          <a:p>
            <a:pPr marL="285750" indent="-285750">
              <a:buFont typeface="Wingdings" panose="05000000000000000000" pitchFamily="2" charset="2"/>
              <a:buChar char="v"/>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Deflection check:</a:t>
            </a:r>
          </a:p>
          <a:p>
            <a:endParaRPr lang="en-US" dirty="0"/>
          </a:p>
        </p:txBody>
      </p:sp>
      <p:sp>
        <p:nvSpPr>
          <p:cNvPr id="5" name="TextBox 4">
            <a:extLst>
              <a:ext uri="{FF2B5EF4-FFF2-40B4-BE49-F238E27FC236}">
                <a16:creationId xmlns:a16="http://schemas.microsoft.com/office/drawing/2014/main" id="{1434100D-B8B8-4D41-94DA-BF804C13E3A9}"/>
              </a:ext>
            </a:extLst>
          </p:cNvPr>
          <p:cNvSpPr txBox="1"/>
          <p:nvPr/>
        </p:nvSpPr>
        <p:spPr>
          <a:xfrm>
            <a:off x="559029" y="2847686"/>
            <a:ext cx="5687568" cy="677108"/>
          </a:xfrm>
          <a:prstGeom prst="rect">
            <a:avLst/>
          </a:prstGeom>
          <a:noFill/>
        </p:spPr>
        <p:txBody>
          <a:bodyPr wrap="square" rtlCol="0">
            <a:spAutoFit/>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From ACI code allowable deflection equal = </a:t>
            </a:r>
            <a:r>
              <a:rPr lang="en-US" sz="20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L/240</a:t>
            </a:r>
          </a:p>
          <a:p>
            <a:endParaRPr lang="en-US" dirty="0"/>
          </a:p>
        </p:txBody>
      </p:sp>
      <p:sp>
        <p:nvSpPr>
          <p:cNvPr id="7" name="TextBox 6">
            <a:extLst>
              <a:ext uri="{FF2B5EF4-FFF2-40B4-BE49-F238E27FC236}">
                <a16:creationId xmlns:a16="http://schemas.microsoft.com/office/drawing/2014/main" id="{3403C5D1-FBEE-45DF-8F13-482C5493AD08}"/>
              </a:ext>
            </a:extLst>
          </p:cNvPr>
          <p:cNvSpPr txBox="1"/>
          <p:nvPr/>
        </p:nvSpPr>
        <p:spPr>
          <a:xfrm>
            <a:off x="144237" y="542850"/>
            <a:ext cx="8219212"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3782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530741" y="1408070"/>
            <a:ext cx="12192000" cy="599908"/>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v"/>
            </a:pPr>
            <a:r>
              <a:rPr lang="en-US" sz="2500" i="1" dirty="0"/>
              <a:t>Mass participation ratio for modal analysis</a:t>
            </a: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38545" y="1497860"/>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6" name="Picture 5">
            <a:extLst>
              <a:ext uri="{FF2B5EF4-FFF2-40B4-BE49-F238E27FC236}">
                <a16:creationId xmlns:a16="http://schemas.microsoft.com/office/drawing/2014/main" id="{692DAE47-42E5-49E0-B971-B1C3C2736891}"/>
              </a:ext>
            </a:extLst>
          </p:cNvPr>
          <p:cNvPicPr/>
          <p:nvPr/>
        </p:nvPicPr>
        <p:blipFill>
          <a:blip r:embed="rId2">
            <a:extLst>
              <a:ext uri="{28A0092B-C50C-407E-A947-70E740481C1C}">
                <a14:useLocalDpi xmlns:a14="http://schemas.microsoft.com/office/drawing/2010/main" val="0"/>
              </a:ext>
            </a:extLst>
          </a:blip>
          <a:stretch>
            <a:fillRect/>
          </a:stretch>
        </p:blipFill>
        <p:spPr>
          <a:xfrm>
            <a:off x="670917" y="2097767"/>
            <a:ext cx="5777865" cy="4504201"/>
          </a:xfrm>
          <a:prstGeom prst="rect">
            <a:avLst/>
          </a:prstGeom>
        </p:spPr>
      </p:pic>
      <p:pic>
        <p:nvPicPr>
          <p:cNvPr id="7" name="Picture 6">
            <a:extLst>
              <a:ext uri="{FF2B5EF4-FFF2-40B4-BE49-F238E27FC236}">
                <a16:creationId xmlns:a16="http://schemas.microsoft.com/office/drawing/2014/main" id="{AEDFCB47-5BA7-4094-9B67-261CDC18E6B3}"/>
              </a:ext>
            </a:extLst>
          </p:cNvPr>
          <p:cNvPicPr/>
          <p:nvPr/>
        </p:nvPicPr>
        <p:blipFill>
          <a:blip r:embed="rId3">
            <a:extLst>
              <a:ext uri="{28A0092B-C50C-407E-A947-70E740481C1C}">
                <a14:useLocalDpi xmlns:a14="http://schemas.microsoft.com/office/drawing/2010/main" val="0"/>
              </a:ext>
            </a:extLst>
          </a:blip>
          <a:stretch>
            <a:fillRect/>
          </a:stretch>
        </p:blipFill>
        <p:spPr>
          <a:xfrm>
            <a:off x="6550737" y="2097767"/>
            <a:ext cx="5502717" cy="4504201"/>
          </a:xfrm>
          <a:prstGeom prst="rect">
            <a:avLst/>
          </a:prstGeom>
        </p:spPr>
      </p:pic>
      <p:sp>
        <p:nvSpPr>
          <p:cNvPr id="8" name="Rectangle 7">
            <a:extLst>
              <a:ext uri="{FF2B5EF4-FFF2-40B4-BE49-F238E27FC236}">
                <a16:creationId xmlns:a16="http://schemas.microsoft.com/office/drawing/2014/main" id="{2A65D1A8-B63E-4833-B7A0-7F1218D526AD}"/>
              </a:ext>
            </a:extLst>
          </p:cNvPr>
          <p:cNvSpPr/>
          <p:nvPr/>
        </p:nvSpPr>
        <p:spPr>
          <a:xfrm>
            <a:off x="1395649" y="6568076"/>
            <a:ext cx="4133759"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3.25 Modal mass participation ratio for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140E7C65-D49E-4FD4-ABE2-C939B4062D79}"/>
              </a:ext>
            </a:extLst>
          </p:cNvPr>
          <p:cNvSpPr/>
          <p:nvPr/>
        </p:nvSpPr>
        <p:spPr>
          <a:xfrm>
            <a:off x="6315436" y="6580279"/>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3.26 Modal mass participation ratio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C24E16B-761E-42D6-87A3-6E5273DA8F11}"/>
              </a:ext>
            </a:extLst>
          </p:cNvPr>
          <p:cNvSpPr txBox="1"/>
          <p:nvPr/>
        </p:nvSpPr>
        <p:spPr>
          <a:xfrm>
            <a:off x="377945" y="574530"/>
            <a:ext cx="885583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2561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570029" y="431917"/>
            <a:ext cx="11219558" cy="1449692"/>
          </a:xfrm>
        </p:spPr>
        <p:txBody>
          <a:bodyPr/>
          <a:lstStyle/>
          <a:p>
            <a:endParaRPr lang="en-US" sz="2500" b="1" dirty="0">
              <a:solidFill>
                <a:schemeClr val="accent1"/>
              </a:solidFill>
              <a:effectLst>
                <a:glow>
                  <a:srgbClr val="000000"/>
                </a:glow>
                <a:outerShdw sx="0" sy="0">
                  <a:srgbClr val="000000"/>
                </a:outerShdw>
                <a:reflection stA="0" endPos="0" fadeDir="0" sx="0" sy="0"/>
              </a:effectLst>
              <a:latin typeface="Times New Roman" panose="02020603050405020304" pitchFamily="18" charset="0"/>
              <a:cs typeface="Times New Roman" panose="02020603050405020304" pitchFamily="18" charset="0"/>
            </a:endParaRPr>
          </a:p>
          <a:p>
            <a:endParaRPr lang="en-US" altLang="ko-KR" dirty="0">
              <a:solidFill>
                <a:srgbClr val="FF7F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3">
                <a:extLst>
                  <a:ext uri="{FF2B5EF4-FFF2-40B4-BE49-F238E27FC236}">
                    <a16:creationId xmlns:a16="http://schemas.microsoft.com/office/drawing/2014/main" id="{EA8DE956-35F2-4660-A2B9-715F9AE33866}"/>
                  </a:ext>
                </a:extLst>
              </p:cNvPr>
              <p:cNvSpPr/>
              <p:nvPr/>
            </p:nvSpPr>
            <p:spPr>
              <a:xfrm>
                <a:off x="570029" y="1559945"/>
                <a:ext cx="12192000" cy="477054"/>
              </a:xfrm>
              <a:prstGeom prst="rect">
                <a:avLst/>
              </a:prstGeom>
            </p:spPr>
            <p:txBody>
              <a:bodyPr wrap="square">
                <a:spAutoFit/>
              </a:bodyPr>
              <a:lstStyle/>
              <a:p>
                <a:pPr marL="342900" lvl="0" indent="-342900">
                  <a:buFont typeface="Wingdings" panose="05000000000000000000" pitchFamily="2" charset="2"/>
                  <a:buChar char="v"/>
                </a:pPr>
                <a:r>
                  <a:rPr lang="en-US" sz="2500" b="1" i="1" dirty="0">
                    <a:latin typeface="Times New Roman" panose="02020603050405020304" pitchFamily="18" charset="0"/>
                    <a:cs typeface="Times New Roman" panose="02020603050405020304" pitchFamily="18" charset="0"/>
                  </a:rPr>
                  <a:t>Approximate Fundamental Period, </a:t>
                </a:r>
                <a14:m>
                  <m:oMath xmlns:m="http://schemas.openxmlformats.org/officeDocument/2006/math">
                    <m:sSub>
                      <m:sSubPr>
                        <m:ctrlPr>
                          <a:rPr lang="en-US" sz="2500" b="1" i="1">
                            <a:latin typeface="Cambria Math" panose="02040503050406030204" pitchFamily="18" charset="0"/>
                          </a:rPr>
                        </m:ctrlPr>
                      </m:sSubPr>
                      <m:e>
                        <m:r>
                          <a:rPr lang="en-US" sz="2500" b="1" i="1">
                            <a:latin typeface="Cambria Math" panose="02040503050406030204" pitchFamily="18" charset="0"/>
                          </a:rPr>
                          <m:t>𝑇</m:t>
                        </m:r>
                      </m:e>
                      <m:sub>
                        <m:r>
                          <a:rPr lang="en-US" sz="2500" b="1" i="1">
                            <a:latin typeface="Cambria Math" panose="02040503050406030204" pitchFamily="18" charset="0"/>
                          </a:rPr>
                          <m:t>𝑎</m:t>
                        </m:r>
                      </m:sub>
                    </m:sSub>
                  </m:oMath>
                </a14:m>
                <a:endParaRPr lang="en-US" sz="2500" b="1" i="1" dirty="0">
                  <a:latin typeface="Times New Roman" panose="02020603050405020304" pitchFamily="18" charset="0"/>
                  <a:cs typeface="Times New Roman" panose="02020603050405020304" pitchFamily="18" charset="0"/>
                </a:endParaRPr>
              </a:p>
            </p:txBody>
          </p:sp>
        </mc:Choice>
        <mc:Fallback xmlns="">
          <p:sp>
            <p:nvSpPr>
              <p:cNvPr id="3" name="Rectangle 3">
                <a:extLst>
                  <a:ext uri="{FF2B5EF4-FFF2-40B4-BE49-F238E27FC236}">
                    <a16:creationId xmlns:a16="http://schemas.microsoft.com/office/drawing/2014/main" id="{EA8DE956-35F2-4660-A2B9-715F9AE33866}"/>
                  </a:ext>
                </a:extLst>
              </p:cNvPr>
              <p:cNvSpPr>
                <a:spLocks noRot="1" noChangeAspect="1" noMove="1" noResize="1" noEditPoints="1" noAdjustHandles="1" noChangeArrowheads="1" noChangeShapeType="1" noTextEdit="1"/>
              </p:cNvSpPr>
              <p:nvPr/>
            </p:nvSpPr>
            <p:spPr>
              <a:xfrm>
                <a:off x="570029" y="1559945"/>
                <a:ext cx="12192000" cy="477054"/>
              </a:xfrm>
              <a:prstGeom prst="rect">
                <a:avLst/>
              </a:prstGeom>
              <a:blipFill>
                <a:blip r:embed="rId2"/>
                <a:stretch>
                  <a:fillRect l="-750" t="-11538" b="-29487"/>
                </a:stretch>
              </a:blipFill>
            </p:spPr>
            <p:txBody>
              <a:bodyPr/>
              <a:lstStyle/>
              <a:p>
                <a:r>
                  <a:rPr lang="en-US">
                    <a:noFill/>
                  </a:rPr>
                  <a:t> </a:t>
                </a:r>
              </a:p>
            </p:txBody>
          </p:sp>
        </mc:Fallback>
      </mc:AlternateContent>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92117" y="1515517"/>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1ED3A7D8-CF23-466F-85E4-0DBB794302B3}"/>
                  </a:ext>
                </a:extLst>
              </p:cNvPr>
              <p:cNvSpPr/>
              <p:nvPr/>
            </p:nvSpPr>
            <p:spPr>
              <a:xfrm>
                <a:off x="570029" y="1979308"/>
                <a:ext cx="6772299" cy="1449692"/>
              </a:xfrm>
              <a:prstGeom prst="rect">
                <a:avLst/>
              </a:prstGeom>
            </p:spPr>
            <p:txBody>
              <a:bodyPr wrap="square">
                <a:spAutoFit/>
              </a:bodyPr>
              <a:lstStyle/>
              <a:p>
                <a:pPr marL="457200" indent="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𝑇</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b>
                      </m:s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𝐶</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𝑡</m:t>
                          </m:r>
                        </m:sub>
                      </m:sSub>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h</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𝑥</m:t>
                          </m:r>
                        </m:sup>
                      </m:sSup>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lvl="1" indent="457200">
                  <a:lnSpc>
                    <a:spcPct val="150000"/>
                  </a:lnSpc>
                  <a:spcAft>
                    <a:spcPts val="600"/>
                  </a:spcAft>
                </a:pP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𝑇</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b>
                    </m:s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Calibri" panose="020F0502020204030204" pitchFamily="34" charset="0"/>
                      </a:rPr>
                      <m:t>0.0488</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34.4</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0.75</m:t>
                        </m:r>
                      </m:sup>
                    </m:s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=0.69</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sec</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 the upper limit on calculated period is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1.4×0.436=0.97</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sec</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10" name="Rectangle 9">
                <a:extLst>
                  <a:ext uri="{FF2B5EF4-FFF2-40B4-BE49-F238E27FC236}">
                    <a16:creationId xmlns:a16="http://schemas.microsoft.com/office/drawing/2014/main" id="{1ED3A7D8-CF23-466F-85E4-0DBB794302B3}"/>
                  </a:ext>
                </a:extLst>
              </p:cNvPr>
              <p:cNvSpPr>
                <a:spLocks noRot="1" noChangeAspect="1" noMove="1" noResize="1" noEditPoints="1" noAdjustHandles="1" noChangeArrowheads="1" noChangeShapeType="1" noTextEdit="1"/>
              </p:cNvSpPr>
              <p:nvPr/>
            </p:nvSpPr>
            <p:spPr>
              <a:xfrm>
                <a:off x="570029" y="1979308"/>
                <a:ext cx="6772299" cy="1449692"/>
              </a:xfrm>
              <a:prstGeom prst="rect">
                <a:avLst/>
              </a:prstGeom>
              <a:blipFill>
                <a:blip r:embed="rId3"/>
                <a:stretch>
                  <a:fillRect l="-811"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0D4FC90E-C0FC-4B7C-B2E3-1A790A6FA2E4}"/>
                  </a:ext>
                </a:extLst>
              </p:cNvPr>
              <p:cNvSpPr/>
              <p:nvPr/>
            </p:nvSpPr>
            <p:spPr>
              <a:xfrm>
                <a:off x="570029" y="3700284"/>
                <a:ext cx="10173867"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value of period from ETABS for the two blocks is less than the value of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𝐶</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𝑇</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which is equal to 0.97.</a:t>
                </a:r>
              </a:p>
            </p:txBody>
          </p:sp>
        </mc:Choice>
        <mc:Fallback xmlns="">
          <p:sp>
            <p:nvSpPr>
              <p:cNvPr id="11" name="Rectangle 10">
                <a:extLst>
                  <a:ext uri="{FF2B5EF4-FFF2-40B4-BE49-F238E27FC236}">
                    <a16:creationId xmlns:a16="http://schemas.microsoft.com/office/drawing/2014/main" id="{0D4FC90E-C0FC-4B7C-B2E3-1A790A6FA2E4}"/>
                  </a:ext>
                </a:extLst>
              </p:cNvPr>
              <p:cNvSpPr>
                <a:spLocks noRot="1" noChangeAspect="1" noMove="1" noResize="1" noEditPoints="1" noAdjustHandles="1" noChangeArrowheads="1" noChangeShapeType="1" noTextEdit="1"/>
              </p:cNvSpPr>
              <p:nvPr/>
            </p:nvSpPr>
            <p:spPr>
              <a:xfrm>
                <a:off x="570029" y="3700284"/>
                <a:ext cx="10173867" cy="458074"/>
              </a:xfrm>
              <a:prstGeom prst="rect">
                <a:avLst/>
              </a:prstGeom>
              <a:blipFill>
                <a:blip r:embed="rId4"/>
                <a:stretch>
                  <a:fillRect l="-540" b="-21333"/>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6CCCF8E0-13A8-4EC1-87D1-05EEC3B9519D}"/>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941777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585196"/>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a16="http://schemas.microsoft.com/office/drawing/2014/main" id="{FECE6228-3A37-497B-A04D-A4C0878BC7C6}"/>
              </a:ext>
            </a:extLst>
          </p:cNvPr>
          <p:cNvSpPr/>
          <p:nvPr/>
        </p:nvSpPr>
        <p:spPr>
          <a:xfrm>
            <a:off x="424639" y="3927554"/>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5C20FBB-545D-48A6-BE17-90786B637724}"/>
                  </a:ext>
                </a:extLst>
              </p:cNvPr>
              <p:cNvSpPr txBox="1"/>
              <p:nvPr/>
            </p:nvSpPr>
            <p:spPr>
              <a:xfrm>
                <a:off x="903439" y="3822186"/>
                <a:ext cx="6501072" cy="769441"/>
              </a:xfrm>
              <a:prstGeom prst="rect">
                <a:avLst/>
              </a:prstGeom>
              <a:noFill/>
            </p:spPr>
            <p:txBody>
              <a:bodyPr wrap="square" rtlCol="0" anchor="ctr">
                <a:spAutoFit/>
              </a:bodyPr>
              <a:lstStyle/>
              <a:p>
                <a:r>
                  <a:rPr lang="en-US" altLang="ko-KR" sz="2200" dirty="0">
                    <a:solidFill>
                      <a:schemeClr val="tx1"/>
                    </a:solidFill>
                    <a:latin typeface="Times New Roman" panose="02020603050405020304" pitchFamily="18" charset="0"/>
                    <a:cs typeface="Times New Roman" panose="02020603050405020304" pitchFamily="18" charset="0"/>
                  </a:rPr>
                  <a:t> The building consist of </a:t>
                </a:r>
                <a:r>
                  <a:rPr lang="en-GB" altLang="ko-KR" sz="2200" dirty="0">
                    <a:solidFill>
                      <a:schemeClr val="tx1"/>
                    </a:solidFill>
                    <a:latin typeface="Times New Roman" panose="02020603050405020304" pitchFamily="18" charset="0"/>
                    <a:cs typeface="Times New Roman" panose="02020603050405020304" pitchFamily="18" charset="0"/>
                  </a:rPr>
                  <a:t>8</a:t>
                </a:r>
                <a:r>
                  <a:rPr lang="en-US" altLang="ko-KR" sz="2200" dirty="0">
                    <a:solidFill>
                      <a:schemeClr val="tx1"/>
                    </a:solidFill>
                    <a:latin typeface="Times New Roman" panose="02020603050405020304" pitchFamily="18" charset="0"/>
                    <a:cs typeface="Times New Roman" panose="02020603050405020304" pitchFamily="18" charset="0"/>
                  </a:rPr>
                  <a:t> floors, with total area of building= </a:t>
                </a:r>
                <a14:m>
                  <m:oMath xmlns:m="http://schemas.openxmlformats.org/officeDocument/2006/math">
                    <m:sSup>
                      <m:sSupPr>
                        <m:ctrlPr>
                          <a:rPr lang="en-US" sz="2200" i="1">
                            <a:solidFill>
                              <a:schemeClr val="tx1"/>
                            </a:solidFill>
                            <a:latin typeface="Cambria Math" panose="02040503050406030204" pitchFamily="18" charset="0"/>
                          </a:rPr>
                        </m:ctrlPr>
                      </m:sSupPr>
                      <m:e>
                        <m:r>
                          <a:rPr lang="en-US" sz="2200" b="0" i="1" smtClean="0">
                            <a:solidFill>
                              <a:schemeClr val="tx1"/>
                            </a:solidFill>
                            <a:latin typeface="Cambria Math" panose="02040503050406030204" pitchFamily="18" charset="0"/>
                          </a:rPr>
                          <m:t>8875</m:t>
                        </m:r>
                        <m:r>
                          <a:rPr lang="en-GB" sz="2200" b="0" i="1" smtClean="0">
                            <a:solidFill>
                              <a:schemeClr val="tx1"/>
                            </a:solidFill>
                            <a:latin typeface="Cambria Math"/>
                          </a:rPr>
                          <m:t> </m:t>
                        </m:r>
                        <m:r>
                          <a:rPr lang="en-US" sz="2200" i="1">
                            <a:solidFill>
                              <a:schemeClr val="tx1"/>
                            </a:solidFill>
                            <a:latin typeface="Cambria Math" panose="02040503050406030204" pitchFamily="18" charset="0"/>
                          </a:rPr>
                          <m:t>𝑚</m:t>
                        </m:r>
                      </m:e>
                      <m:sup>
                        <m:r>
                          <a:rPr lang="en-US" sz="2200" i="1">
                            <a:solidFill>
                              <a:schemeClr val="tx1"/>
                            </a:solidFill>
                            <a:latin typeface="Cambria Math" panose="02040503050406030204" pitchFamily="18" charset="0"/>
                          </a:rPr>
                          <m:t>2</m:t>
                        </m:r>
                      </m:sup>
                    </m:sSup>
                  </m:oMath>
                </a14:m>
                <a:r>
                  <a:rPr lang="en-US" altLang="ko-KR" sz="2200" dirty="0">
                    <a:solidFill>
                      <a:schemeClr val="tx1"/>
                    </a:solidFill>
                    <a:latin typeface="Times New Roman" panose="02020603050405020304" pitchFamily="18" charset="0"/>
                    <a:cs typeface="Times New Roman" panose="02020603050405020304" pitchFamily="18" charset="0"/>
                  </a:rPr>
                  <a:t> with area as shown in the table.</a:t>
                </a:r>
                <a:endParaRPr lang="ko-KR" altLang="en-US" sz="22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55C20FBB-545D-48A6-BE17-90786B637724}"/>
                  </a:ext>
                </a:extLst>
              </p:cNvPr>
              <p:cNvSpPr txBox="1">
                <a:spLocks noRot="1" noChangeAspect="1" noMove="1" noResize="1" noEditPoints="1" noAdjustHandles="1" noChangeArrowheads="1" noChangeShapeType="1" noTextEdit="1"/>
              </p:cNvSpPr>
              <p:nvPr/>
            </p:nvSpPr>
            <p:spPr>
              <a:xfrm>
                <a:off x="903439" y="3822186"/>
                <a:ext cx="6501072" cy="769441"/>
              </a:xfrm>
              <a:prstGeom prst="rect">
                <a:avLst/>
              </a:prstGeom>
              <a:blipFill>
                <a:blip r:embed="rId2"/>
                <a:stretch>
                  <a:fillRect l="-1218" t="-4762" b="-15873"/>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73245"/>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Project description:-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893642" y="2569925"/>
            <a:ext cx="10582741" cy="430887"/>
          </a:xfrm>
          <a:prstGeom prst="rect">
            <a:avLst/>
          </a:prstGeom>
          <a:noFill/>
        </p:spPr>
        <p:txBody>
          <a:bodyPr wrap="square" rtlCol="0" anchor="ctr">
            <a:spAutoFit/>
          </a:bodyPr>
          <a:lstStyle/>
          <a:p>
            <a:r>
              <a:rPr lang="en-US" altLang="ko-KR" sz="2200" dirty="0">
                <a:latin typeface="Times New Roman" panose="02020603050405020304" pitchFamily="18" charset="0"/>
                <a:cs typeface="Times New Roman" panose="02020603050405020304" pitchFamily="18" charset="0"/>
              </a:rPr>
              <a:t>Clock Tower located in the center of Jenin city</a:t>
            </a:r>
            <a:r>
              <a:rPr lang="en-GB" altLang="ko-KR" sz="2200" dirty="0">
                <a:latin typeface="Times New Roman" panose="02020603050405020304" pitchFamily="18" charset="0"/>
                <a:cs typeface="Times New Roman" panose="02020603050405020304" pitchFamily="18" charset="0"/>
              </a:rPr>
              <a:t>.</a:t>
            </a:r>
            <a:endParaRPr lang="en-US" altLang="ko-KR" sz="22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70464D67-85D5-45E8-B163-DE338ECB7A0D}"/>
                  </a:ext>
                </a:extLst>
              </p:cNvPr>
              <p:cNvGraphicFramePr>
                <a:graphicFrameLocks noGrp="1"/>
              </p:cNvGraphicFramePr>
              <p:nvPr>
                <p:extLst>
                  <p:ext uri="{D42A27DB-BD31-4B8C-83A1-F6EECF244321}">
                    <p14:modId xmlns:p14="http://schemas.microsoft.com/office/powerpoint/2010/main" val="2791759502"/>
                  </p:ext>
                </p:extLst>
              </p:nvPr>
            </p:nvGraphicFramePr>
            <p:xfrm>
              <a:off x="8112786" y="1786077"/>
              <a:ext cx="2846200" cy="4019105"/>
            </p:xfrm>
            <a:graphic>
              <a:graphicData uri="http://schemas.openxmlformats.org/drawingml/2006/table">
                <a:tbl>
                  <a:tblPr firstRow="1" firstCol="1" bandRow="1">
                    <a:tableStyleId>{5C22544A-7EE6-4342-B048-85BDC9FD1C3A}</a:tableStyleId>
                  </a:tblPr>
                  <a:tblGrid>
                    <a:gridCol w="1413163">
                      <a:extLst>
                        <a:ext uri="{9D8B030D-6E8A-4147-A177-3AD203B41FA5}">
                          <a16:colId xmlns:a16="http://schemas.microsoft.com/office/drawing/2014/main" val="2711885621"/>
                        </a:ext>
                      </a:extLst>
                    </a:gridCol>
                    <a:gridCol w="1433037">
                      <a:extLst>
                        <a:ext uri="{9D8B030D-6E8A-4147-A177-3AD203B41FA5}">
                          <a16:colId xmlns:a16="http://schemas.microsoft.com/office/drawing/2014/main" val="2157364003"/>
                        </a:ext>
                      </a:extLst>
                    </a:gridCol>
                  </a:tblGrid>
                  <a:tr h="530570">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Area</a:t>
                          </a:r>
                          <a14:m>
                            <m:oMath xmlns:m="http://schemas.openxmlformats.org/officeDocument/2006/math">
                              <m:r>
                                <a:rPr lang="en-US" sz="2000">
                                  <a:effectLst/>
                                  <a:latin typeface="Cambria Math" panose="02040503050406030204" pitchFamily="18" charset="0"/>
                                </a:rPr>
                                <m:t> </m:t>
                              </m:r>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2</m:t>
                                  </m:r>
                                </m:sup>
                              </m:sSup>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87608681"/>
                      </a:ext>
                    </a:extLst>
                  </a:tr>
                  <a:tr h="453874">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B2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976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6146210"/>
                      </a:ext>
                    </a:extLst>
                  </a:tr>
                  <a:tr h="460526">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B1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976</a:t>
                          </a:r>
                        </a:p>
                      </a:txBody>
                      <a:tcPr marL="68580" marR="68580" marT="0" marB="0" anchor="ctr"/>
                    </a:tc>
                    <a:extLst>
                      <a:ext uri="{0D108BD9-81ED-4DB2-BD59-A6C34878D82A}">
                        <a16:rowId xmlns:a16="http://schemas.microsoft.com/office/drawing/2014/main" val="4052985667"/>
                      </a:ext>
                    </a:extLst>
                  </a:tr>
                  <a:tr h="397442">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9402837"/>
                      </a:ext>
                    </a:extLst>
                  </a:tr>
                  <a:tr h="427512">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06182572"/>
                      </a:ext>
                    </a:extLst>
                  </a:tr>
                  <a:tr h="415636">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38670213"/>
                      </a:ext>
                    </a:extLst>
                  </a:tr>
                  <a:tr h="463138">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4885412"/>
                      </a:ext>
                    </a:extLst>
                  </a:tr>
                  <a:tr h="391885">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64429865"/>
                      </a:ext>
                    </a:extLst>
                  </a:tr>
                  <a:tr h="478522">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F5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cs typeface="Times New Roman" panose="02020603050405020304" pitchFamily="18" charset="0"/>
                            </a:rPr>
                            <a:t>989</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08370853"/>
                      </a:ext>
                    </a:extLst>
                  </a:tr>
                </a:tbl>
              </a:graphicData>
            </a:graphic>
          </p:graphicFrame>
        </mc:Choice>
        <mc:Fallback xmlns="">
          <p:graphicFrame>
            <p:nvGraphicFramePr>
              <p:cNvPr id="16" name="Table 15">
                <a:extLst>
                  <a:ext uri="{FF2B5EF4-FFF2-40B4-BE49-F238E27FC236}">
                    <a16:creationId xmlns:a16="http://schemas.microsoft.com/office/drawing/2014/main" id="{70464D67-85D5-45E8-B163-DE338ECB7A0D}"/>
                  </a:ext>
                </a:extLst>
              </p:cNvPr>
              <p:cNvGraphicFramePr>
                <a:graphicFrameLocks noGrp="1"/>
              </p:cNvGraphicFramePr>
              <p:nvPr>
                <p:extLst>
                  <p:ext uri="{D42A27DB-BD31-4B8C-83A1-F6EECF244321}">
                    <p14:modId xmlns:p14="http://schemas.microsoft.com/office/powerpoint/2010/main" val="2791759502"/>
                  </p:ext>
                </p:extLst>
              </p:nvPr>
            </p:nvGraphicFramePr>
            <p:xfrm>
              <a:off x="8112786" y="1786077"/>
              <a:ext cx="2846200" cy="4019105"/>
            </p:xfrm>
            <a:graphic>
              <a:graphicData uri="http://schemas.openxmlformats.org/drawingml/2006/table">
                <a:tbl>
                  <a:tblPr firstRow="1" firstCol="1" bandRow="1">
                    <a:tableStyleId>{5C22544A-7EE6-4342-B048-85BDC9FD1C3A}</a:tableStyleId>
                  </a:tblPr>
                  <a:tblGrid>
                    <a:gridCol w="1413163">
                      <a:extLst>
                        <a:ext uri="{9D8B030D-6E8A-4147-A177-3AD203B41FA5}">
                          <a16:colId xmlns:a16="http://schemas.microsoft.com/office/drawing/2014/main" val="2711885621"/>
                        </a:ext>
                      </a:extLst>
                    </a:gridCol>
                    <a:gridCol w="1433037">
                      <a:extLst>
                        <a:ext uri="{9D8B030D-6E8A-4147-A177-3AD203B41FA5}">
                          <a16:colId xmlns:a16="http://schemas.microsoft.com/office/drawing/2014/main" val="2157364003"/>
                        </a:ext>
                      </a:extLst>
                    </a:gridCol>
                  </a:tblGrid>
                  <a:tr h="530570">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98729" t="-1149" r="-1695" b="-672414"/>
                          </a:stretch>
                        </a:blipFill>
                      </a:tcPr>
                    </a:tc>
                    <a:extLst>
                      <a:ext uri="{0D108BD9-81ED-4DB2-BD59-A6C34878D82A}">
                        <a16:rowId xmlns:a16="http://schemas.microsoft.com/office/drawing/2014/main" val="2687608681"/>
                      </a:ext>
                    </a:extLst>
                  </a:tr>
                  <a:tr h="453874">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B2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976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6146210"/>
                      </a:ext>
                    </a:extLst>
                  </a:tr>
                  <a:tr h="460526">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B1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976</a:t>
                          </a:r>
                        </a:p>
                      </a:txBody>
                      <a:tcPr marL="68580" marR="68580" marT="0" marB="0" anchor="ctr"/>
                    </a:tc>
                    <a:extLst>
                      <a:ext uri="{0D108BD9-81ED-4DB2-BD59-A6C34878D82A}">
                        <a16:rowId xmlns:a16="http://schemas.microsoft.com/office/drawing/2014/main" val="4052985667"/>
                      </a:ext>
                    </a:extLst>
                  </a:tr>
                  <a:tr h="397442">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69402837"/>
                      </a:ext>
                    </a:extLst>
                  </a:tr>
                  <a:tr h="427512">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06182572"/>
                      </a:ext>
                    </a:extLst>
                  </a:tr>
                  <a:tr h="415636">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38670213"/>
                      </a:ext>
                    </a:extLst>
                  </a:tr>
                  <a:tr h="463138">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4885412"/>
                      </a:ext>
                    </a:extLst>
                  </a:tr>
                  <a:tr h="391885">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F4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989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64429865"/>
                      </a:ext>
                    </a:extLst>
                  </a:tr>
                  <a:tr h="478522">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F5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000" dirty="0">
                              <a:effectLst/>
                              <a:latin typeface="Times New Roman" panose="02020603050405020304" pitchFamily="18" charset="0"/>
                              <a:cs typeface="Times New Roman" panose="02020603050405020304" pitchFamily="18" charset="0"/>
                            </a:rPr>
                            <a:t>989</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08370853"/>
                      </a:ext>
                    </a:extLst>
                  </a:tr>
                </a:tbl>
              </a:graphicData>
            </a:graphic>
          </p:graphicFrame>
        </mc:Fallback>
      </mc:AlternateContent>
      <p:sp>
        <p:nvSpPr>
          <p:cNvPr id="2" name="Rectangle 1">
            <a:extLst>
              <a:ext uri="{FF2B5EF4-FFF2-40B4-BE49-F238E27FC236}">
                <a16:creationId xmlns:a16="http://schemas.microsoft.com/office/drawing/2014/main" id="{C1A75AD1-538D-46D6-BDD4-88C2562859D5}"/>
              </a:ext>
            </a:extLst>
          </p:cNvPr>
          <p:cNvSpPr/>
          <p:nvPr/>
        </p:nvSpPr>
        <p:spPr>
          <a:xfrm>
            <a:off x="8346414" y="1402347"/>
            <a:ext cx="2612572" cy="400110"/>
          </a:xfrm>
          <a:prstGeom prst="rect">
            <a:avLst/>
          </a:prstGeom>
        </p:spPr>
        <p:txBody>
          <a:bodyPr wrap="square">
            <a:spAutoFit/>
          </a:bodyPr>
          <a:lstStyle/>
          <a:p>
            <a:r>
              <a:rPr lang="en-US" altLang="ko-KR" sz="2000" dirty="0">
                <a:latin typeface="Times New Roman" panose="02020603050405020304" pitchFamily="18" charset="0"/>
                <a:cs typeface="Times New Roman" panose="02020603050405020304" pitchFamily="18" charset="0"/>
              </a:rPr>
              <a:t>Table-1: Floors Area.</a:t>
            </a:r>
            <a:endParaRPr lang="ko-KR" altLang="en-US" sz="2000" dirty="0">
              <a:latin typeface="Times New Roman" panose="02020603050405020304" pitchFamily="18" charset="0"/>
              <a:cs typeface="Times New Roman" panose="02020603050405020304" pitchFamily="18" charset="0"/>
            </a:endParaRPr>
          </a:p>
        </p:txBody>
      </p:sp>
      <p:sp>
        <p:nvSpPr>
          <p:cNvPr id="10" name="Chevron 3">
            <a:extLst>
              <a:ext uri="{FF2B5EF4-FFF2-40B4-BE49-F238E27FC236}">
                <a16:creationId xmlns:a16="http://schemas.microsoft.com/office/drawing/2014/main" id="{9972D51F-61AB-4873-A47D-67F752E0CC33}"/>
              </a:ext>
            </a:extLst>
          </p:cNvPr>
          <p:cNvSpPr/>
          <p:nvPr/>
        </p:nvSpPr>
        <p:spPr>
          <a:xfrm>
            <a:off x="414842" y="5266716"/>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CC6522A-AF89-4332-A6D2-1C3459A1F55B}"/>
                  </a:ext>
                </a:extLst>
              </p:cNvPr>
              <p:cNvSpPr txBox="1"/>
              <p:nvPr/>
            </p:nvSpPr>
            <p:spPr>
              <a:xfrm>
                <a:off x="903439" y="5394429"/>
                <a:ext cx="10582741" cy="430887"/>
              </a:xfrm>
              <a:prstGeom prst="rect">
                <a:avLst/>
              </a:prstGeom>
              <a:noFill/>
            </p:spPr>
            <p:txBody>
              <a:bodyPr wrap="square" rtlCol="0" anchor="ctr">
                <a:spAutoFit/>
              </a:bodyPr>
              <a:lstStyle/>
              <a:p>
                <a:r>
                  <a:rPr lang="en-US" altLang="ko-KR" sz="2200" dirty="0">
                    <a:solidFill>
                      <a:schemeClr val="tx1"/>
                    </a:solidFill>
                    <a:latin typeface="Times New Roman" panose="02020603050405020304" pitchFamily="18" charset="0"/>
                    <a:cs typeface="Times New Roman" panose="02020603050405020304" pitchFamily="18" charset="0"/>
                  </a:rPr>
                  <a:t>Soil bearing capacity= 200KN/</a:t>
                </a:r>
                <a:r>
                  <a:rPr lang="en-US" sz="2200" dirty="0">
                    <a:solidFill>
                      <a:schemeClr val="tx1"/>
                    </a:solidFill>
                  </a:rPr>
                  <a:t> </a:t>
                </a:r>
                <a14:m>
                  <m:oMath xmlns:m="http://schemas.openxmlformats.org/officeDocument/2006/math">
                    <m:sSup>
                      <m:sSupPr>
                        <m:ctrlPr>
                          <a:rPr lang="en-US" sz="2200" i="1">
                            <a:solidFill>
                              <a:schemeClr val="tx1"/>
                            </a:solidFill>
                            <a:latin typeface="Cambria Math" panose="02040503050406030204" pitchFamily="18" charset="0"/>
                          </a:rPr>
                        </m:ctrlPr>
                      </m:sSupPr>
                      <m:e>
                        <m:r>
                          <a:rPr lang="en-US" sz="2200" b="0" i="1">
                            <a:solidFill>
                              <a:schemeClr val="tx1"/>
                            </a:solidFill>
                            <a:latin typeface="Cambria Math" panose="02040503050406030204" pitchFamily="18" charset="0"/>
                          </a:rPr>
                          <m:t>𝑚</m:t>
                        </m:r>
                      </m:e>
                      <m:sup>
                        <m:r>
                          <a:rPr lang="en-US" sz="2200" b="0" i="1">
                            <a:solidFill>
                              <a:schemeClr val="tx1"/>
                            </a:solidFill>
                            <a:latin typeface="Cambria Math" panose="02040503050406030204" pitchFamily="18" charset="0"/>
                          </a:rPr>
                          <m:t>2</m:t>
                        </m:r>
                      </m:sup>
                    </m:sSup>
                    <m:r>
                      <a:rPr lang="en-US" sz="2200" b="0" i="0" smtClean="0">
                        <a:solidFill>
                          <a:schemeClr val="tx1"/>
                        </a:solidFill>
                        <a:latin typeface="Cambria Math" panose="02040503050406030204" pitchFamily="18" charset="0"/>
                      </a:rPr>
                      <m:t>,</m:t>
                    </m:r>
                    <m:r>
                      <m:rPr>
                        <m:sty m:val="p"/>
                      </m:rPr>
                      <a:rPr lang="en-US" sz="2200" b="0" i="0" smtClean="0">
                        <a:solidFill>
                          <a:schemeClr val="tx1"/>
                        </a:solidFill>
                        <a:latin typeface="Cambria Math" panose="02040503050406030204" pitchFamily="18" charset="0"/>
                      </a:rPr>
                      <m:t>the</m:t>
                    </m:r>
                    <m:r>
                      <a:rPr lang="en-US" sz="2200" b="0" i="0" smtClean="0">
                        <a:solidFill>
                          <a:schemeClr val="tx1"/>
                        </a:solidFill>
                        <a:latin typeface="Cambria Math" panose="02040503050406030204" pitchFamily="18" charset="0"/>
                      </a:rPr>
                      <m:t> </m:t>
                    </m:r>
                    <m:r>
                      <m:rPr>
                        <m:sty m:val="p"/>
                      </m:rPr>
                      <a:rPr lang="en-US" sz="2200" b="0" i="0" smtClean="0">
                        <a:solidFill>
                          <a:schemeClr val="tx1"/>
                        </a:solidFill>
                        <a:latin typeface="Cambria Math" panose="02040503050406030204" pitchFamily="18" charset="0"/>
                      </a:rPr>
                      <m:t>site</m:t>
                    </m:r>
                    <m:r>
                      <a:rPr lang="en-US" sz="2200" b="0" i="0" smtClean="0">
                        <a:solidFill>
                          <a:schemeClr val="tx1"/>
                        </a:solidFill>
                        <a:latin typeface="Cambria Math" panose="02040503050406030204" pitchFamily="18" charset="0"/>
                      </a:rPr>
                      <m:t> </m:t>
                    </m:r>
                    <m:r>
                      <m:rPr>
                        <m:sty m:val="p"/>
                      </m:rPr>
                      <a:rPr lang="en-US" sz="2200" b="0" i="0" smtClean="0">
                        <a:solidFill>
                          <a:schemeClr val="tx1"/>
                        </a:solidFill>
                        <a:latin typeface="Cambria Math" panose="02040503050406030204" pitchFamily="18" charset="0"/>
                      </a:rPr>
                      <m:t>class</m:t>
                    </m:r>
                    <m:r>
                      <a:rPr lang="en-US" sz="2200" b="0" i="0" smtClean="0">
                        <a:solidFill>
                          <a:schemeClr val="tx1"/>
                        </a:solidFill>
                        <a:latin typeface="Cambria Math" panose="02040503050406030204" pitchFamily="18" charset="0"/>
                      </a:rPr>
                      <m:t> </m:t>
                    </m:r>
                    <m:r>
                      <m:rPr>
                        <m:sty m:val="p"/>
                      </m:rPr>
                      <a:rPr lang="en-US" sz="2200" b="0" i="0" smtClean="0">
                        <a:solidFill>
                          <a:schemeClr val="tx1"/>
                        </a:solidFill>
                        <a:latin typeface="Cambria Math" panose="02040503050406030204" pitchFamily="18" charset="0"/>
                      </a:rPr>
                      <m:t>is</m:t>
                    </m:r>
                    <m:r>
                      <a:rPr lang="en-US" sz="2200" b="0" i="0" smtClean="0">
                        <a:solidFill>
                          <a:schemeClr val="tx1"/>
                        </a:solidFill>
                        <a:latin typeface="Cambria Math" panose="02040503050406030204" pitchFamily="18" charset="0"/>
                      </a:rPr>
                      <m:t> </m:t>
                    </m:r>
                    <m:r>
                      <m:rPr>
                        <m:sty m:val="p"/>
                      </m:rPr>
                      <a:rPr lang="en-US" sz="2200" b="0" i="0" smtClean="0">
                        <a:solidFill>
                          <a:schemeClr val="tx1"/>
                        </a:solidFill>
                        <a:latin typeface="Cambria Math" panose="02040503050406030204" pitchFamily="18" charset="0"/>
                      </a:rPr>
                      <m:t>D</m:t>
                    </m:r>
                    <m:r>
                      <a:rPr lang="en-US" sz="2200" b="0" i="0" smtClean="0">
                        <a:solidFill>
                          <a:schemeClr val="tx1"/>
                        </a:solidFill>
                        <a:latin typeface="Cambria Math" panose="02040503050406030204" pitchFamily="18" charset="0"/>
                      </a:rPr>
                      <m:t>.</m:t>
                    </m:r>
                  </m:oMath>
                </a14:m>
                <a:endParaRPr lang="ko-KR" altLang="en-US" sz="22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9CC6522A-AF89-4332-A6D2-1C3459A1F55B}"/>
                  </a:ext>
                </a:extLst>
              </p:cNvPr>
              <p:cNvSpPr txBox="1">
                <a:spLocks noRot="1" noChangeAspect="1" noMove="1" noResize="1" noEditPoints="1" noAdjustHandles="1" noChangeArrowheads="1" noChangeShapeType="1" noTextEdit="1"/>
              </p:cNvSpPr>
              <p:nvPr/>
            </p:nvSpPr>
            <p:spPr>
              <a:xfrm>
                <a:off x="903439" y="5394429"/>
                <a:ext cx="10582741" cy="430887"/>
              </a:xfrm>
              <a:prstGeom prst="rect">
                <a:avLst/>
              </a:prstGeom>
              <a:blipFill>
                <a:blip r:embed="rId4"/>
                <a:stretch>
                  <a:fillRect l="-749" t="-9859" b="-26761"/>
                </a:stretch>
              </a:blipFill>
            </p:spPr>
            <p:txBody>
              <a:bodyPr/>
              <a:lstStyle/>
              <a:p>
                <a:r>
                  <a:rPr lang="ar-PS">
                    <a:noFill/>
                  </a:rPr>
                  <a:t> </a:t>
                </a:r>
              </a:p>
            </p:txBody>
          </p:sp>
        </mc:Fallback>
      </mc:AlternateContent>
    </p:spTree>
    <p:extLst>
      <p:ext uri="{BB962C8B-B14F-4D97-AF65-F5344CB8AC3E}">
        <p14:creationId xmlns:p14="http://schemas.microsoft.com/office/powerpoint/2010/main" val="3277015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570029" y="773613"/>
            <a:ext cx="11219558" cy="724247"/>
          </a:xfrm>
        </p:spPr>
        <p:txBody>
          <a:bodyPr/>
          <a:lstStyle/>
          <a:p>
            <a:endParaRPr lang="en-US" sz="2500" b="1" dirty="0">
              <a:solidFill>
                <a:schemeClr val="accent1"/>
              </a:solidFill>
              <a:effectLst>
                <a:glow>
                  <a:srgbClr val="000000"/>
                </a:glow>
                <a:outerShdw sx="0" sy="0">
                  <a:srgbClr val="000000"/>
                </a:outerShdw>
                <a:reflection stA="0" endPos="0" fadeDir="0" sx="0" sy="0"/>
              </a:effectLst>
              <a:latin typeface="Times New Roman" panose="02020603050405020304" pitchFamily="18" charset="0"/>
              <a:cs typeface="Times New Roman" panose="02020603050405020304" pitchFamily="18" charset="0"/>
            </a:endParaRPr>
          </a:p>
          <a:p>
            <a:endParaRPr lang="en-US" altLang="ko-KR" dirty="0">
              <a:solidFill>
                <a:srgbClr val="FF7F00"/>
              </a:solidFill>
              <a:latin typeface="Times New Roman" panose="02020603050405020304" pitchFamily="18" charset="0"/>
              <a:cs typeface="Times New Roman" panose="02020603050405020304" pitchFamily="18" charset="0"/>
            </a:endParaRPr>
          </a:p>
        </p:txBody>
      </p:sp>
      <p:sp>
        <p:nvSpPr>
          <p:cNvPr id="3" name="Rectangle 3">
            <a:extLst>
              <a:ext uri="{FF2B5EF4-FFF2-40B4-BE49-F238E27FC236}">
                <a16:creationId xmlns:a16="http://schemas.microsoft.com/office/drawing/2014/main" id="{EA8DE956-35F2-4660-A2B9-715F9AE33866}"/>
              </a:ext>
            </a:extLst>
          </p:cNvPr>
          <p:cNvSpPr/>
          <p:nvPr/>
        </p:nvSpPr>
        <p:spPr>
          <a:xfrm>
            <a:off x="570029" y="1577829"/>
            <a:ext cx="12192000" cy="477054"/>
          </a:xfrm>
          <a:prstGeom prst="rect">
            <a:avLst/>
          </a:prstGeom>
        </p:spPr>
        <p:txBody>
          <a:bodyPr wrap="square">
            <a:spAutoFit/>
          </a:bodyPr>
          <a:lstStyle/>
          <a:p>
            <a:pPr marL="342900" lvl="0" indent="-342900">
              <a:buFont typeface="Wingdings" panose="05000000000000000000" pitchFamily="2" charset="2"/>
              <a:buChar char="v"/>
            </a:pPr>
            <a:r>
              <a:rPr lang="en-US" sz="2500" b="1" i="1" dirty="0">
                <a:latin typeface="Times New Roman" panose="02020603050405020304" pitchFamily="18" charset="0"/>
                <a:cs typeface="Times New Roman" panose="02020603050405020304" pitchFamily="18" charset="0"/>
              </a:rPr>
              <a:t>Equilibrium check for base shear</a:t>
            </a: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72560" y="1537056"/>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55FDEBDE-C299-4F52-B0FB-9B8B73529DBC}"/>
                  </a:ext>
                </a:extLst>
              </p:cNvPr>
              <p:cNvSpPr/>
              <p:nvPr/>
            </p:nvSpPr>
            <p:spPr>
              <a:xfrm>
                <a:off x="670917" y="2377268"/>
                <a:ext cx="3581043" cy="2805512"/>
              </a:xfrm>
              <a:prstGeom prst="rect">
                <a:avLst/>
              </a:prstGeom>
            </p:spPr>
            <p:txBody>
              <a:bodyPr wrap="square">
                <a:spAutoFit/>
              </a:bodyPr>
              <a:lstStyle/>
              <a:p>
                <a:pPr marL="457200" indent="457200">
                  <a:lnSpc>
                    <a:spcPct val="150000"/>
                  </a:lnSpc>
                  <a:spcAft>
                    <a:spcPts val="600"/>
                  </a:spcAft>
                </a:pPr>
                <a14:m>
                  <m:oMathPara xmlns:m="http://schemas.openxmlformats.org/officeDocument/2006/math">
                    <m:oMathParaPr>
                      <m:jc m:val="centerGroup"/>
                    </m:oMathParaPr>
                    <m:oMath xmlns:m="http://schemas.openxmlformats.org/officeDocument/2006/math">
                      <m:r>
                        <m:rPr>
                          <m:sty m:val="p"/>
                        </m:rPr>
                        <a:rPr lang="en-US" sz="2000">
                          <a:solidFill>
                            <a:srgbClr val="000000"/>
                          </a:solidFill>
                          <a:latin typeface="Cambria Math" panose="02040503050406030204" pitchFamily="18" charset="0"/>
                          <a:ea typeface="Calibri" panose="020F0502020204030204" pitchFamily="34" charset="0"/>
                          <a:cs typeface="Times New Roman" panose="02020603050405020304" pitchFamily="18" charset="0"/>
                        </a:rPr>
                        <m:t>W</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=53357.6 </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m:oMathPara>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50000"/>
                  </a:lnSpc>
                  <a:spcAft>
                    <a:spcPts val="600"/>
                  </a:spcAft>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50000"/>
                  </a:lnSpc>
                  <a:spcAft>
                    <a:spcPts val="600"/>
                  </a:spcAft>
                </a:pP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914344" lvl="1" indent="457200">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m:t>
                          </m:r>
                        </m:e>
                        <m:sub>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s</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min</m:t>
                          </m:r>
                        </m:sub>
                      </m:sSub>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=0.033</m:t>
                      </m:r>
                    </m:oMath>
                  </m:oMathPara>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914344" lvl="1" indent="457200">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m:t>
                          </m:r>
                        </m:sub>
                      </m:s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𝑠𝑒𝑐</m:t>
                      </m:r>
                    </m:oMath>
                  </m:oMathPara>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6" name="Rectangle 5">
                <a:extLst>
                  <a:ext uri="{FF2B5EF4-FFF2-40B4-BE49-F238E27FC236}">
                    <a16:creationId xmlns:a16="http://schemas.microsoft.com/office/drawing/2014/main" id="{55FDEBDE-C299-4F52-B0FB-9B8B73529DBC}"/>
                  </a:ext>
                </a:extLst>
              </p:cNvPr>
              <p:cNvSpPr>
                <a:spLocks noRot="1" noChangeAspect="1" noMove="1" noResize="1" noEditPoints="1" noAdjustHandles="1" noChangeArrowheads="1" noChangeShapeType="1" noTextEdit="1"/>
              </p:cNvSpPr>
              <p:nvPr/>
            </p:nvSpPr>
            <p:spPr>
              <a:xfrm>
                <a:off x="670917" y="2377268"/>
                <a:ext cx="3581043" cy="280551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FBD478BA-68DF-4C68-8C97-680E6F00B6AD}"/>
                  </a:ext>
                </a:extLst>
              </p:cNvPr>
              <p:cNvSpPr/>
              <p:nvPr/>
            </p:nvSpPr>
            <p:spPr>
              <a:xfrm>
                <a:off x="5525970" y="1592333"/>
                <a:ext cx="6374481" cy="4301883"/>
              </a:xfrm>
              <a:prstGeom prst="rect">
                <a:avLst/>
              </a:prstGeom>
            </p:spPr>
            <p:txBody>
              <a:bodyPr wrap="square">
                <a:spAutoFit/>
              </a:bodyPr>
              <a:lstStyle/>
              <a:p>
                <a:pPr marL="457200" indent="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s</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max</m:t>
                          </m:r>
                        </m:sub>
                      </m:s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in</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both</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directions</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S</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D</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sub>
                          </m:sSub>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T</m:t>
                          </m:r>
                          <m:d>
                            <m:d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R</m:t>
                                  </m:r>
                                </m:num>
                                <m:den>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e</m:t>
                                      </m:r>
                                    </m:sub>
                                  </m:sSub>
                                </m:den>
                              </m:f>
                            </m:e>
                          </m:d>
                        </m:den>
                      </m:f>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0.48125</m:t>
                          </m:r>
                        </m:num>
                        <m:den>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0.717×</m:t>
                          </m:r>
                          <m:d>
                            <m:d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m:t>
                                  </m:r>
                                </m:num>
                                <m:den>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1.25</m:t>
                                  </m:r>
                                </m:den>
                              </m:f>
                            </m:e>
                          </m:d>
                        </m:den>
                      </m:f>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=0.1398</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 the final value of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s</m:t>
                        </m:r>
                      </m:sub>
                    </m:sSub>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 both directions is equal to 0.125 for the left block, as the base shear for the block is:</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lnSpc>
                    <a:spcPct val="15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𝐸𝐿𝐹</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W</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s</m:t>
                          </m:r>
                        </m:sub>
                      </m:s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=53357.6×0.125=</m:t>
                      </m:r>
                      <m:r>
                        <a:rPr lang="en-US">
                          <a:solidFill>
                            <a:srgbClr val="000000"/>
                          </a:solidFill>
                          <a:latin typeface="Cambria Math" panose="02040503050406030204" pitchFamily="18" charset="0"/>
                          <a:ea typeface="Calibri" panose="020F0502020204030204" pitchFamily="34" charset="0"/>
                          <a:cs typeface="Arial" panose="020B0604020202020204" pitchFamily="34" charset="0"/>
                        </a:rPr>
                        <m:t>6670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KN</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20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𝐷𝑖𝑓𝑓𝑒𝑟𝑒𝑛𝑐𝑒</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𝑓𝑜𝑟</m:t>
                      </m:r>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𝐸𝐿𝐹</m:t>
                          </m:r>
                        </m:e>
                        <m:sub>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rPr>
                            <m:t>𝑦</m:t>
                          </m:r>
                        </m:sub>
                      </m:sSub>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6670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−6672</m:t>
                          </m:r>
                        </m:num>
                        <m:den>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6670</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×100%=0.03%</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7" name="Rectangle 6">
                <a:extLst>
                  <a:ext uri="{FF2B5EF4-FFF2-40B4-BE49-F238E27FC236}">
                    <a16:creationId xmlns:a16="http://schemas.microsoft.com/office/drawing/2014/main" id="{FBD478BA-68DF-4C68-8C97-680E6F00B6AD}"/>
                  </a:ext>
                </a:extLst>
              </p:cNvPr>
              <p:cNvSpPr>
                <a:spLocks noRot="1" noChangeAspect="1" noMove="1" noResize="1" noEditPoints="1" noAdjustHandles="1" noChangeArrowheads="1" noChangeShapeType="1" noTextEdit="1"/>
              </p:cNvSpPr>
              <p:nvPr/>
            </p:nvSpPr>
            <p:spPr>
              <a:xfrm>
                <a:off x="5525970" y="1592333"/>
                <a:ext cx="6374481" cy="4301883"/>
              </a:xfrm>
              <a:prstGeom prst="rect">
                <a:avLst/>
              </a:prstGeom>
              <a:blipFill>
                <a:blip r:embed="rId3"/>
                <a:stretch>
                  <a:fillRect l="-765" r="-860"/>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EBE613D8-7EB4-4337-9A79-E1DD9CEBECE0}"/>
              </a:ext>
            </a:extLst>
          </p:cNvPr>
          <p:cNvSpPr/>
          <p:nvPr/>
        </p:nvSpPr>
        <p:spPr>
          <a:xfrm>
            <a:off x="670917" y="1981441"/>
            <a:ext cx="2127505"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left block</a:t>
            </a:r>
          </a:p>
        </p:txBody>
      </p:sp>
      <p:sp>
        <p:nvSpPr>
          <p:cNvPr id="13" name="TextBox 12">
            <a:extLst>
              <a:ext uri="{FF2B5EF4-FFF2-40B4-BE49-F238E27FC236}">
                <a16:creationId xmlns:a16="http://schemas.microsoft.com/office/drawing/2014/main" id="{532867D7-3CC6-43EC-9FAB-BE2E067AD0BF}"/>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47F20641-CB4C-44C5-BF33-90DD50FA2B92}"/>
                  </a:ext>
                </a:extLst>
              </p:cNvPr>
              <p:cNvSpPr/>
              <p:nvPr/>
            </p:nvSpPr>
            <p:spPr>
              <a:xfrm>
                <a:off x="1439018" y="2936646"/>
                <a:ext cx="2232342" cy="97411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ar-PS" sz="2000" i="1" smtClean="0">
                              <a:latin typeface="Cambria Math" panose="02040503050406030204" pitchFamily="18" charset="0"/>
                            </a:rPr>
                          </m:ctrlPr>
                        </m:sSubPr>
                        <m:e>
                          <m:r>
                            <a:rPr lang="ar-PS" sz="2000" i="1">
                              <a:latin typeface="Cambria Math" panose="02040503050406030204" pitchFamily="18" charset="0"/>
                            </a:rPr>
                            <m:t>𝐶</m:t>
                          </m:r>
                        </m:e>
                        <m:sub>
                          <m:r>
                            <a:rPr lang="ar-PS" sz="2000" i="1">
                              <a:latin typeface="Cambria Math" panose="02040503050406030204" pitchFamily="18" charset="0"/>
                            </a:rPr>
                            <m:t>𝑠</m:t>
                          </m:r>
                        </m:sub>
                      </m:sSub>
                      <m:r>
                        <a:rPr lang="ar-PS" sz="2000" i="0">
                          <a:latin typeface="Cambria Math" panose="02040503050406030204" pitchFamily="18" charset="0"/>
                        </a:rPr>
                        <m:t>=</m:t>
                      </m:r>
                      <m:f>
                        <m:fPr>
                          <m:ctrlPr>
                            <a:rPr lang="ar-PS" sz="2000" i="1">
                              <a:latin typeface="Cambria Math" panose="02040503050406030204" pitchFamily="18" charset="0"/>
                            </a:rPr>
                          </m:ctrlPr>
                        </m:fPr>
                        <m:num>
                          <m:sSub>
                            <m:sSubPr>
                              <m:ctrlPr>
                                <a:rPr lang="ar-PS" sz="2000" i="1">
                                  <a:latin typeface="Cambria Math" panose="02040503050406030204" pitchFamily="18" charset="0"/>
                                </a:rPr>
                              </m:ctrlPr>
                            </m:sSubPr>
                            <m:e>
                              <m:r>
                                <a:rPr lang="ar-PS" sz="2000" i="1">
                                  <a:latin typeface="Cambria Math" panose="02040503050406030204" pitchFamily="18" charset="0"/>
                                </a:rPr>
                                <m:t>𝑆</m:t>
                              </m:r>
                            </m:e>
                            <m:sub>
                              <m:r>
                                <a:rPr lang="ar-PS" sz="2000" i="1">
                                  <a:latin typeface="Cambria Math" panose="02040503050406030204" pitchFamily="18" charset="0"/>
                                </a:rPr>
                                <m:t>𝐷𝑆</m:t>
                              </m:r>
                            </m:sub>
                          </m:sSub>
                        </m:num>
                        <m:den>
                          <m:d>
                            <m:dPr>
                              <m:ctrlPr>
                                <a:rPr lang="ar-PS" sz="2000" i="1">
                                  <a:latin typeface="Cambria Math" panose="02040503050406030204" pitchFamily="18" charset="0"/>
                                </a:rPr>
                              </m:ctrlPr>
                            </m:dPr>
                            <m:e>
                              <m:f>
                                <m:fPr>
                                  <m:ctrlPr>
                                    <a:rPr lang="ar-PS" sz="2000" i="1">
                                      <a:latin typeface="Cambria Math" panose="02040503050406030204" pitchFamily="18" charset="0"/>
                                    </a:rPr>
                                  </m:ctrlPr>
                                </m:fPr>
                                <m:num>
                                  <m:r>
                                    <a:rPr lang="ar-PS" sz="2000" i="1">
                                      <a:latin typeface="Cambria Math" panose="02040503050406030204" pitchFamily="18" charset="0"/>
                                    </a:rPr>
                                    <m:t>𝑅</m:t>
                                  </m:r>
                                </m:num>
                                <m:den>
                                  <m:sSub>
                                    <m:sSubPr>
                                      <m:ctrlPr>
                                        <a:rPr lang="ar-PS" sz="2000" i="1">
                                          <a:latin typeface="Cambria Math" panose="02040503050406030204" pitchFamily="18" charset="0"/>
                                        </a:rPr>
                                      </m:ctrlPr>
                                    </m:sSubPr>
                                    <m:e>
                                      <m:r>
                                        <a:rPr lang="ar-PS" sz="2000" i="1">
                                          <a:latin typeface="Cambria Math" panose="02040503050406030204" pitchFamily="18" charset="0"/>
                                        </a:rPr>
                                        <m:t>𝐼</m:t>
                                      </m:r>
                                    </m:e>
                                    <m:sub>
                                      <m:r>
                                        <a:rPr lang="ar-PS" sz="2000" i="1">
                                          <a:latin typeface="Cambria Math" panose="02040503050406030204" pitchFamily="18" charset="0"/>
                                        </a:rPr>
                                        <m:t>𝑒</m:t>
                                      </m:r>
                                    </m:sub>
                                  </m:sSub>
                                </m:den>
                              </m:f>
                            </m:e>
                          </m:d>
                        </m:den>
                      </m:f>
                      <m:r>
                        <a:rPr lang="en-US" sz="2000" b="0" i="1" smtClean="0">
                          <a:latin typeface="Cambria Math" panose="02040503050406030204" pitchFamily="18" charset="0"/>
                        </a:rPr>
                        <m:t>=0.125</m:t>
                      </m:r>
                    </m:oMath>
                  </m:oMathPara>
                </a14:m>
                <a:endParaRPr lang="ar-PS" sz="2000" dirty="0"/>
              </a:p>
            </p:txBody>
          </p:sp>
        </mc:Choice>
        <mc:Fallback xmlns="">
          <p:sp>
            <p:nvSpPr>
              <p:cNvPr id="10" name="Rectangle 9">
                <a:extLst>
                  <a:ext uri="{FF2B5EF4-FFF2-40B4-BE49-F238E27FC236}">
                    <a16:creationId xmlns:a16="http://schemas.microsoft.com/office/drawing/2014/main" id="{47F20641-CB4C-44C5-BF33-90DD50FA2B92}"/>
                  </a:ext>
                </a:extLst>
              </p:cNvPr>
              <p:cNvSpPr>
                <a:spLocks noRot="1" noChangeAspect="1" noMove="1" noResize="1" noEditPoints="1" noAdjustHandles="1" noChangeArrowheads="1" noChangeShapeType="1" noTextEdit="1"/>
              </p:cNvSpPr>
              <p:nvPr/>
            </p:nvSpPr>
            <p:spPr>
              <a:xfrm>
                <a:off x="1439018" y="2936646"/>
                <a:ext cx="2232342" cy="974113"/>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741575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70917" y="1595022"/>
            <a:ext cx="12192000" cy="369332"/>
          </a:xfrm>
          <a:prstGeom prst="rect">
            <a:avLst/>
          </a:prstGeom>
        </p:spPr>
        <p:txBody>
          <a:bodyPr wrap="square">
            <a:spAutoFit/>
          </a:bodyPr>
          <a:lstStyle/>
          <a:p>
            <a:pPr marL="342900" lvl="0" indent="-342900">
              <a:buFont typeface="Wingdings" panose="05000000000000000000" pitchFamily="2" charset="2"/>
              <a:buChar char="v"/>
            </a:pPr>
            <a:r>
              <a:rPr lang="en-US" i="1" dirty="0"/>
              <a:t>Dynamic response spectrum method</a:t>
            </a:r>
            <a:endParaRPr lang="en-US" sz="2500" b="1" i="1" dirty="0">
              <a:latin typeface="Times New Roman" panose="02020603050405020304" pitchFamily="18" charset="0"/>
              <a:cs typeface="Times New Roman" panose="02020603050405020304" pitchFamily="18" charset="0"/>
            </a:endParaRP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203641" y="1497860"/>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EBE613D8-7EB4-4337-9A79-E1DD9CEBECE0}"/>
              </a:ext>
            </a:extLst>
          </p:cNvPr>
          <p:cNvSpPr/>
          <p:nvPr/>
        </p:nvSpPr>
        <p:spPr>
          <a:xfrm>
            <a:off x="606797" y="1865366"/>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sp>
        <p:nvSpPr>
          <p:cNvPr id="12" name="Rectangle 11">
            <a:extLst>
              <a:ext uri="{FF2B5EF4-FFF2-40B4-BE49-F238E27FC236}">
                <a16:creationId xmlns:a16="http://schemas.microsoft.com/office/drawing/2014/main" id="{5900BC9A-9882-43FD-8EC5-E6221F16BB28}"/>
              </a:ext>
            </a:extLst>
          </p:cNvPr>
          <p:cNvSpPr/>
          <p:nvPr/>
        </p:nvSpPr>
        <p:spPr>
          <a:xfrm>
            <a:off x="7133252" y="1691648"/>
            <a:ext cx="3508910"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3.10 Base shear from etabs in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F8C6C55A-068D-4B6E-BB8C-E7F7156D5621}"/>
              </a:ext>
            </a:extLst>
          </p:cNvPr>
          <p:cNvSpPr/>
          <p:nvPr/>
        </p:nvSpPr>
        <p:spPr>
          <a:xfrm>
            <a:off x="7015005" y="3554819"/>
            <a:ext cx="3379771"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3.11 Modified base shear in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CB684817-9CAC-4F34-AC23-BAE7DFCE5F21}"/>
                  </a:ext>
                </a:extLst>
              </p:cNvPr>
              <p:cNvSpPr/>
              <p:nvPr/>
            </p:nvSpPr>
            <p:spPr>
              <a:xfrm>
                <a:off x="606797" y="2320942"/>
                <a:ext cx="6096000" cy="3632598"/>
              </a:xfrm>
              <a:prstGeom prst="rect">
                <a:avLst/>
              </a:prstGeom>
            </p:spPr>
            <p:txBody>
              <a:bodyPr>
                <a:spAutoFit/>
              </a:bodyPr>
              <a:lstStyle/>
              <a:p>
                <a:pPr marL="342900" lvl="0" indent="-342900" algn="just">
                  <a:lnSpc>
                    <a:spcPct val="150000"/>
                  </a:lnSpc>
                  <a:spcAft>
                    <a:spcPts val="600"/>
                  </a:spcAft>
                  <a:buFont typeface="Arial" panose="020B0604020202020204" pitchFamily="34" charset="0"/>
                  <a:buChar char="•"/>
                </a:pPr>
                <a14:m>
                  <m:oMath xmlns:m="http://schemas.openxmlformats.org/officeDocument/2006/math">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𝐸𝑄𝑋</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4524</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256</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&lt;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7292</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58</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modification ratio </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𝐸𝐿𝐹</m:t>
                        </m:r>
                      </m:num>
                      <m:den>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𝐸𝑄𝑋</m:t>
                        </m:r>
                      </m:den>
                    </m:f>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7292</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58</m:t>
                        </m:r>
                      </m:num>
                      <m:den>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4524</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256</m:t>
                        </m:r>
                      </m:den>
                    </m:f>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61</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Modified scale factor (U</a:t>
                </a:r>
                <a:r>
                  <a:rPr lang="en-US" sz="14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04</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29</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20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Modified scale factor (U</a:t>
                </a:r>
                <a:r>
                  <a:rPr lang="en-US" sz="14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29</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99</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Arial" panose="020B0604020202020204" pitchFamily="34" charset="0"/>
                  <a:buChar char="•"/>
                </a:pPr>
                <a14:m>
                  <m:oMath xmlns:m="http://schemas.openxmlformats.org/officeDocument/2006/math">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𝐸𝑄𝑌</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4822</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314</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&lt;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7292</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58</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modification ratio </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𝐸𝐿𝐹</m:t>
                        </m:r>
                      </m:num>
                      <m:den>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𝐸𝑄𝑋</m:t>
                        </m:r>
                      </m:den>
                    </m:f>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7292</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58</m:t>
                        </m:r>
                      </m:num>
                      <m:den>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4822</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314</m:t>
                        </m:r>
                      </m:den>
                    </m:f>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51</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Modified scale factor (U</a:t>
                </a:r>
                <a:r>
                  <a:rPr lang="en-US" sz="14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51</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04</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09</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Modified scale factor (U</a:t>
                </a:r>
                <a:r>
                  <a:rPr lang="en-US" sz="14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94</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93</m:t>
                    </m:r>
                  </m:oMath>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6" name="Rectangle 5">
                <a:extLst>
                  <a:ext uri="{FF2B5EF4-FFF2-40B4-BE49-F238E27FC236}">
                    <a16:creationId xmlns:a16="http://schemas.microsoft.com/office/drawing/2014/main" id="{CB684817-9CAC-4F34-AC23-BAE7DFCE5F21}"/>
                  </a:ext>
                </a:extLst>
              </p:cNvPr>
              <p:cNvSpPr>
                <a:spLocks noRot="1" noChangeAspect="1" noMove="1" noResize="1" noEditPoints="1" noAdjustHandles="1" noChangeArrowheads="1" noChangeShapeType="1" noTextEdit="1"/>
              </p:cNvSpPr>
              <p:nvPr/>
            </p:nvSpPr>
            <p:spPr>
              <a:xfrm>
                <a:off x="606797" y="2320942"/>
                <a:ext cx="6096000" cy="3632598"/>
              </a:xfrm>
              <a:prstGeom prst="rect">
                <a:avLst/>
              </a:prstGeom>
              <a:blipFill>
                <a:blip r:embed="rId2"/>
                <a:stretch>
                  <a:fillRect l="-200" b="-671"/>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88C84283-761C-4A56-B839-7D4C8248BAD5}"/>
              </a:ext>
            </a:extLst>
          </p:cNvPr>
          <p:cNvPicPr/>
          <p:nvPr/>
        </p:nvPicPr>
        <p:blipFill>
          <a:blip r:embed="rId3">
            <a:extLst>
              <a:ext uri="{28A0092B-C50C-407E-A947-70E740481C1C}">
                <a14:useLocalDpi xmlns:a14="http://schemas.microsoft.com/office/drawing/2010/main" val="0"/>
              </a:ext>
            </a:extLst>
          </a:blip>
          <a:stretch>
            <a:fillRect/>
          </a:stretch>
        </p:blipFill>
        <p:spPr>
          <a:xfrm>
            <a:off x="5804957" y="1953436"/>
            <a:ext cx="5984875" cy="961390"/>
          </a:xfrm>
          <a:prstGeom prst="rect">
            <a:avLst/>
          </a:prstGeom>
        </p:spPr>
      </p:pic>
      <p:pic>
        <p:nvPicPr>
          <p:cNvPr id="15" name="Picture 14">
            <a:extLst>
              <a:ext uri="{FF2B5EF4-FFF2-40B4-BE49-F238E27FC236}">
                <a16:creationId xmlns:a16="http://schemas.microsoft.com/office/drawing/2014/main" id="{BCB44AD0-2542-4C1D-8239-4465BDF39523}"/>
              </a:ext>
            </a:extLst>
          </p:cNvPr>
          <p:cNvPicPr/>
          <p:nvPr/>
        </p:nvPicPr>
        <p:blipFill>
          <a:blip r:embed="rId4">
            <a:extLst>
              <a:ext uri="{28A0092B-C50C-407E-A947-70E740481C1C}">
                <a14:useLocalDpi xmlns:a14="http://schemas.microsoft.com/office/drawing/2010/main" val="0"/>
              </a:ext>
            </a:extLst>
          </a:blip>
          <a:stretch>
            <a:fillRect/>
          </a:stretch>
        </p:blipFill>
        <p:spPr>
          <a:xfrm>
            <a:off x="5804957" y="3831818"/>
            <a:ext cx="5984875" cy="961390"/>
          </a:xfrm>
          <a:prstGeom prst="rect">
            <a:avLst/>
          </a:prstGeom>
        </p:spPr>
      </p:pic>
      <p:sp>
        <p:nvSpPr>
          <p:cNvPr id="17" name="TextBox 16">
            <a:extLst>
              <a:ext uri="{FF2B5EF4-FFF2-40B4-BE49-F238E27FC236}">
                <a16:creationId xmlns:a16="http://schemas.microsoft.com/office/drawing/2014/main" id="{BB98BCF8-FE17-438E-8F66-27BAF81FF468}"/>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000593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06797" y="1557557"/>
            <a:ext cx="12192000" cy="369332"/>
          </a:xfrm>
          <a:prstGeom prst="rect">
            <a:avLst/>
          </a:prstGeom>
        </p:spPr>
        <p:txBody>
          <a:bodyPr wrap="square">
            <a:spAutoFit/>
          </a:bodyPr>
          <a:lstStyle/>
          <a:p>
            <a:pPr marL="285750" lvl="0" indent="-285750">
              <a:buFont typeface="Wingdings" panose="05000000000000000000" pitchFamily="2" charset="2"/>
              <a:buChar char="v"/>
            </a:pPr>
            <a:r>
              <a:rPr lang="en-US" i="1" dirty="0"/>
              <a:t>Torsional Irregularity</a:t>
            </a:r>
            <a:endParaRPr lang="en-US" dirty="0"/>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27997" y="1502010"/>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EBE613D8-7EB4-4337-9A79-E1DD9CEBECE0}"/>
              </a:ext>
            </a:extLst>
          </p:cNvPr>
          <p:cNvSpPr/>
          <p:nvPr/>
        </p:nvSpPr>
        <p:spPr>
          <a:xfrm>
            <a:off x="606797" y="1820946"/>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sp>
        <p:nvSpPr>
          <p:cNvPr id="10" name="Rectangle 9">
            <a:extLst>
              <a:ext uri="{FF2B5EF4-FFF2-40B4-BE49-F238E27FC236}">
                <a16:creationId xmlns:a16="http://schemas.microsoft.com/office/drawing/2014/main" id="{BE43DFAB-1C41-4190-83A5-027CF1F1279F}"/>
              </a:ext>
            </a:extLst>
          </p:cNvPr>
          <p:cNvSpPr/>
          <p:nvPr/>
        </p:nvSpPr>
        <p:spPr>
          <a:xfrm>
            <a:off x="-16923" y="2203032"/>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3.14 Torsional Irregularity check for the  block in X-D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C5FD764D-1F70-429C-971A-3B5C46250B29}"/>
              </a:ext>
            </a:extLst>
          </p:cNvPr>
          <p:cNvGraphicFramePr>
            <a:graphicFrameLocks noGrp="1"/>
          </p:cNvGraphicFramePr>
          <p:nvPr>
            <p:extLst>
              <p:ext uri="{D42A27DB-BD31-4B8C-83A1-F6EECF244321}">
                <p14:modId xmlns:p14="http://schemas.microsoft.com/office/powerpoint/2010/main" val="1654190671"/>
              </p:ext>
            </p:extLst>
          </p:nvPr>
        </p:nvGraphicFramePr>
        <p:xfrm>
          <a:off x="351109" y="2538420"/>
          <a:ext cx="5811947" cy="3936501"/>
        </p:xfrm>
        <a:graphic>
          <a:graphicData uri="http://schemas.openxmlformats.org/drawingml/2006/table">
            <a:tbl>
              <a:tblPr firstRow="1" firstCol="1" bandRow="1">
                <a:tableStyleId>{5C22544A-7EE6-4342-B048-85BDC9FD1C3A}</a:tableStyleId>
              </a:tblPr>
              <a:tblGrid>
                <a:gridCol w="649444">
                  <a:extLst>
                    <a:ext uri="{9D8B030D-6E8A-4147-A177-3AD203B41FA5}">
                      <a16:colId xmlns:a16="http://schemas.microsoft.com/office/drawing/2014/main" val="4149672290"/>
                    </a:ext>
                  </a:extLst>
                </a:gridCol>
                <a:gridCol w="722211">
                  <a:extLst>
                    <a:ext uri="{9D8B030D-6E8A-4147-A177-3AD203B41FA5}">
                      <a16:colId xmlns:a16="http://schemas.microsoft.com/office/drawing/2014/main" val="2852282277"/>
                    </a:ext>
                  </a:extLst>
                </a:gridCol>
                <a:gridCol w="722211">
                  <a:extLst>
                    <a:ext uri="{9D8B030D-6E8A-4147-A177-3AD203B41FA5}">
                      <a16:colId xmlns:a16="http://schemas.microsoft.com/office/drawing/2014/main" val="1819839439"/>
                    </a:ext>
                  </a:extLst>
                </a:gridCol>
                <a:gridCol w="500879">
                  <a:extLst>
                    <a:ext uri="{9D8B030D-6E8A-4147-A177-3AD203B41FA5}">
                      <a16:colId xmlns:a16="http://schemas.microsoft.com/office/drawing/2014/main" val="3258009371"/>
                    </a:ext>
                  </a:extLst>
                </a:gridCol>
                <a:gridCol w="680370">
                  <a:extLst>
                    <a:ext uri="{9D8B030D-6E8A-4147-A177-3AD203B41FA5}">
                      <a16:colId xmlns:a16="http://schemas.microsoft.com/office/drawing/2014/main" val="4223091331"/>
                    </a:ext>
                  </a:extLst>
                </a:gridCol>
                <a:gridCol w="570614">
                  <a:extLst>
                    <a:ext uri="{9D8B030D-6E8A-4147-A177-3AD203B41FA5}">
                      <a16:colId xmlns:a16="http://schemas.microsoft.com/office/drawing/2014/main" val="2746539972"/>
                    </a:ext>
                  </a:extLst>
                </a:gridCol>
                <a:gridCol w="1054070">
                  <a:extLst>
                    <a:ext uri="{9D8B030D-6E8A-4147-A177-3AD203B41FA5}">
                      <a16:colId xmlns:a16="http://schemas.microsoft.com/office/drawing/2014/main" val="2014424831"/>
                    </a:ext>
                  </a:extLst>
                </a:gridCol>
                <a:gridCol w="912148">
                  <a:extLst>
                    <a:ext uri="{9D8B030D-6E8A-4147-A177-3AD203B41FA5}">
                      <a16:colId xmlns:a16="http://schemas.microsoft.com/office/drawing/2014/main" val="2144925316"/>
                    </a:ext>
                  </a:extLst>
                </a:gridCol>
              </a:tblGrid>
              <a:tr h="1229869">
                <a:tc>
                  <a:txBody>
                    <a:bodyPr/>
                    <a:lstStyle/>
                    <a:p>
                      <a:pPr algn="ctr">
                        <a:lnSpc>
                          <a:spcPct val="107000"/>
                        </a:lnSpc>
                        <a:spcAft>
                          <a:spcPts val="0"/>
                        </a:spcAft>
                      </a:pPr>
                      <a:r>
                        <a:rPr lang="en-US" sz="1100" dirty="0">
                          <a:effectLst/>
                        </a:rPr>
                        <a:t>Story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Max Drift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Avg Drift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Ratio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Check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Eccentricity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Extreme Torsional Irregularity Check</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99825518"/>
                  </a:ext>
                </a:extLst>
              </a:tr>
              <a:tr h="338329">
                <a:tc>
                  <a:txBody>
                    <a:bodyPr/>
                    <a:lstStyle/>
                    <a:p>
                      <a:pPr algn="ctr">
                        <a:lnSpc>
                          <a:spcPct val="107000"/>
                        </a:lnSpc>
                        <a:spcAft>
                          <a:spcPts val="0"/>
                        </a:spcAft>
                      </a:pPr>
                      <a:r>
                        <a:rPr lang="en-US" sz="1100" dirty="0">
                          <a:effectLst/>
                        </a:rPr>
                        <a:t>F5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0.000582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0.000451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1.29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1.1556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73606600"/>
                  </a:ext>
                </a:extLst>
              </a:tr>
              <a:tr h="338329">
                <a:tc>
                  <a:txBody>
                    <a:bodyPr/>
                    <a:lstStyle/>
                    <a:p>
                      <a:pPr algn="ctr">
                        <a:lnSpc>
                          <a:spcPct val="107000"/>
                        </a:lnSpc>
                        <a:spcAft>
                          <a:spcPts val="0"/>
                        </a:spcAft>
                      </a:pPr>
                      <a:r>
                        <a:rPr lang="en-US" sz="1100" dirty="0">
                          <a:effectLst/>
                        </a:rPr>
                        <a:t>F4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0.000601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0.00047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1.279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1.1360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22389560"/>
                  </a:ext>
                </a:extLst>
              </a:tr>
              <a:tr h="338329">
                <a:tc>
                  <a:txBody>
                    <a:bodyPr/>
                    <a:lstStyle/>
                    <a:p>
                      <a:pPr algn="ctr">
                        <a:lnSpc>
                          <a:spcPct val="107000"/>
                        </a:lnSpc>
                        <a:spcAft>
                          <a:spcPts val="0"/>
                        </a:spcAft>
                      </a:pPr>
                      <a:r>
                        <a:rPr lang="en-US" sz="1100" dirty="0">
                          <a:effectLst/>
                        </a:rPr>
                        <a:t>F3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0.000602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0.000475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1.267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1.1148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53948431"/>
                  </a:ext>
                </a:extLst>
              </a:tr>
              <a:tr h="338329">
                <a:tc>
                  <a:txBody>
                    <a:bodyPr/>
                    <a:lstStyle/>
                    <a:p>
                      <a:pPr algn="ctr">
                        <a:lnSpc>
                          <a:spcPct val="107000"/>
                        </a:lnSpc>
                        <a:spcAft>
                          <a:spcPts val="0"/>
                        </a:spcAft>
                      </a:pPr>
                      <a:r>
                        <a:rPr lang="en-US" sz="1100" dirty="0">
                          <a:effectLst/>
                        </a:rPr>
                        <a:t>F2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0.000579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0.000462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1.254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dirty="0">
                          <a:effectLst/>
                        </a:rPr>
                        <a:t>1.0920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0.055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17374153"/>
                  </a:ext>
                </a:extLst>
              </a:tr>
              <a:tr h="338329">
                <a:tc>
                  <a:txBody>
                    <a:bodyPr/>
                    <a:lstStyle/>
                    <a:p>
                      <a:pPr algn="ctr">
                        <a:lnSpc>
                          <a:spcPct val="107000"/>
                        </a:lnSpc>
                        <a:spcAft>
                          <a:spcPts val="0"/>
                        </a:spcAft>
                      </a:pPr>
                      <a:r>
                        <a:rPr lang="en-US" sz="1100" dirty="0">
                          <a:effectLst/>
                        </a:rPr>
                        <a:t>F1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0.000502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0.000408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1.228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1.0472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0.052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79527849"/>
                  </a:ext>
                </a:extLst>
              </a:tr>
              <a:tr h="338329">
                <a:tc>
                  <a:txBody>
                    <a:bodyPr/>
                    <a:lstStyle/>
                    <a:p>
                      <a:pPr algn="ctr">
                        <a:lnSpc>
                          <a:spcPct val="107000"/>
                        </a:lnSpc>
                        <a:spcAft>
                          <a:spcPts val="0"/>
                        </a:spcAft>
                      </a:pPr>
                      <a:r>
                        <a:rPr lang="en-US" sz="1100" dirty="0">
                          <a:effectLst/>
                        </a:rPr>
                        <a:t>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0.000327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0.000279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1.169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35806908"/>
                  </a:ext>
                </a:extLst>
              </a:tr>
              <a:tr h="338329">
                <a:tc>
                  <a:txBody>
                    <a:bodyPr/>
                    <a:lstStyle/>
                    <a:p>
                      <a:pPr algn="ctr">
                        <a:lnSpc>
                          <a:spcPct val="107000"/>
                        </a:lnSpc>
                        <a:spcAft>
                          <a:spcPts val="0"/>
                        </a:spcAft>
                      </a:pPr>
                      <a:r>
                        <a:rPr lang="en-US" sz="1100" dirty="0">
                          <a:effectLst/>
                        </a:rPr>
                        <a:t>B1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7.70E-05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6.30E-05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1.214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1.0235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47537024"/>
                  </a:ext>
                </a:extLst>
              </a:tr>
              <a:tr h="338329">
                <a:tc>
                  <a:txBody>
                    <a:bodyPr/>
                    <a:lstStyle/>
                    <a:p>
                      <a:pPr algn="ctr">
                        <a:lnSpc>
                          <a:spcPct val="107000"/>
                        </a:lnSpc>
                        <a:spcAft>
                          <a:spcPts val="0"/>
                        </a:spcAft>
                      </a:pPr>
                      <a:r>
                        <a:rPr lang="en-US" sz="1100" dirty="0">
                          <a:effectLst/>
                        </a:rPr>
                        <a:t>B2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4.70E-05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4.10E-05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1.153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53877352"/>
                  </a:ext>
                </a:extLst>
              </a:tr>
            </a:tbl>
          </a:graphicData>
        </a:graphic>
      </p:graphicFrame>
      <p:pic>
        <p:nvPicPr>
          <p:cNvPr id="13" name="Picture 12">
            <a:extLst>
              <a:ext uri="{FF2B5EF4-FFF2-40B4-BE49-F238E27FC236}">
                <a16:creationId xmlns:a16="http://schemas.microsoft.com/office/drawing/2014/main" id="{BCC56DCB-5B62-4BB8-A939-B807E2905F42}"/>
              </a:ext>
            </a:extLst>
          </p:cNvPr>
          <p:cNvPicPr/>
          <p:nvPr/>
        </p:nvPicPr>
        <p:blipFill>
          <a:blip r:embed="rId2">
            <a:extLst>
              <a:ext uri="{28A0092B-C50C-407E-A947-70E740481C1C}">
                <a14:useLocalDpi xmlns:a14="http://schemas.microsoft.com/office/drawing/2010/main" val="0"/>
              </a:ext>
            </a:extLst>
          </a:blip>
          <a:stretch>
            <a:fillRect/>
          </a:stretch>
        </p:blipFill>
        <p:spPr>
          <a:xfrm>
            <a:off x="6260466" y="2534110"/>
            <a:ext cx="5565890" cy="3983679"/>
          </a:xfrm>
          <a:prstGeom prst="rect">
            <a:avLst/>
          </a:prstGeom>
        </p:spPr>
      </p:pic>
      <p:sp>
        <p:nvSpPr>
          <p:cNvPr id="14" name="Rectangle 13">
            <a:extLst>
              <a:ext uri="{FF2B5EF4-FFF2-40B4-BE49-F238E27FC236}">
                <a16:creationId xmlns:a16="http://schemas.microsoft.com/office/drawing/2014/main" id="{C451F1EB-EF05-4233-A904-AE9D5517F129}"/>
              </a:ext>
            </a:extLst>
          </p:cNvPr>
          <p:cNvSpPr/>
          <p:nvPr/>
        </p:nvSpPr>
        <p:spPr>
          <a:xfrm>
            <a:off x="5920874" y="6487721"/>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3.33 Modified Eccentricity Ratio in EQX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FC23F56E-25CA-4542-89EA-51B9979B1167}"/>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2487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06797" y="1579845"/>
            <a:ext cx="12192000" cy="369332"/>
          </a:xfrm>
          <a:prstGeom prst="rect">
            <a:avLst/>
          </a:prstGeom>
        </p:spPr>
        <p:txBody>
          <a:bodyPr wrap="square">
            <a:spAutoFit/>
          </a:bodyPr>
          <a:lstStyle/>
          <a:p>
            <a:pPr marL="285750" lvl="0" indent="-285750">
              <a:buFont typeface="Wingdings" panose="05000000000000000000" pitchFamily="2" charset="2"/>
              <a:buChar char="v"/>
            </a:pPr>
            <a:r>
              <a:rPr lang="en-US" i="1" dirty="0"/>
              <a:t>Torsional Irregularity</a:t>
            </a:r>
            <a:endParaRPr lang="en-US" dirty="0"/>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38545" y="1485721"/>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EBE613D8-7EB4-4337-9A79-E1DD9CEBECE0}"/>
              </a:ext>
            </a:extLst>
          </p:cNvPr>
          <p:cNvSpPr/>
          <p:nvPr/>
        </p:nvSpPr>
        <p:spPr>
          <a:xfrm>
            <a:off x="606797" y="1724399"/>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sp>
        <p:nvSpPr>
          <p:cNvPr id="11" name="Rectangle 10">
            <a:extLst>
              <a:ext uri="{FF2B5EF4-FFF2-40B4-BE49-F238E27FC236}">
                <a16:creationId xmlns:a16="http://schemas.microsoft.com/office/drawing/2014/main" id="{CF3C6AC0-87EC-4EE3-9777-96A7C97E359C}"/>
              </a:ext>
            </a:extLst>
          </p:cNvPr>
          <p:cNvSpPr/>
          <p:nvPr/>
        </p:nvSpPr>
        <p:spPr>
          <a:xfrm>
            <a:off x="208684" y="2173955"/>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3.15 Torsional Irregularity check for the right block in Y-D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157861EE-F7B8-4A78-915E-18377EA352CA}"/>
              </a:ext>
            </a:extLst>
          </p:cNvPr>
          <p:cNvGraphicFramePr>
            <a:graphicFrameLocks noGrp="1"/>
          </p:cNvGraphicFramePr>
          <p:nvPr>
            <p:extLst>
              <p:ext uri="{D42A27DB-BD31-4B8C-83A1-F6EECF244321}">
                <p14:modId xmlns:p14="http://schemas.microsoft.com/office/powerpoint/2010/main" val="3625107126"/>
              </p:ext>
            </p:extLst>
          </p:nvPr>
        </p:nvGraphicFramePr>
        <p:xfrm>
          <a:off x="431517" y="2431776"/>
          <a:ext cx="5650335" cy="4015449"/>
        </p:xfrm>
        <a:graphic>
          <a:graphicData uri="http://schemas.openxmlformats.org/drawingml/2006/table">
            <a:tbl>
              <a:tblPr firstRow="1" firstCol="1" bandRow="1">
                <a:tableStyleId>{5C22544A-7EE6-4342-B048-85BDC9FD1C3A}</a:tableStyleId>
              </a:tblPr>
              <a:tblGrid>
                <a:gridCol w="640643">
                  <a:extLst>
                    <a:ext uri="{9D8B030D-6E8A-4147-A177-3AD203B41FA5}">
                      <a16:colId xmlns:a16="http://schemas.microsoft.com/office/drawing/2014/main" val="2672207490"/>
                    </a:ext>
                  </a:extLst>
                </a:gridCol>
                <a:gridCol w="712423">
                  <a:extLst>
                    <a:ext uri="{9D8B030D-6E8A-4147-A177-3AD203B41FA5}">
                      <a16:colId xmlns:a16="http://schemas.microsoft.com/office/drawing/2014/main" val="2146546502"/>
                    </a:ext>
                  </a:extLst>
                </a:gridCol>
                <a:gridCol w="712423">
                  <a:extLst>
                    <a:ext uri="{9D8B030D-6E8A-4147-A177-3AD203B41FA5}">
                      <a16:colId xmlns:a16="http://schemas.microsoft.com/office/drawing/2014/main" val="311277190"/>
                    </a:ext>
                  </a:extLst>
                </a:gridCol>
                <a:gridCol w="494090">
                  <a:extLst>
                    <a:ext uri="{9D8B030D-6E8A-4147-A177-3AD203B41FA5}">
                      <a16:colId xmlns:a16="http://schemas.microsoft.com/office/drawing/2014/main" val="925219002"/>
                    </a:ext>
                  </a:extLst>
                </a:gridCol>
                <a:gridCol w="671149">
                  <a:extLst>
                    <a:ext uri="{9D8B030D-6E8A-4147-A177-3AD203B41FA5}">
                      <a16:colId xmlns:a16="http://schemas.microsoft.com/office/drawing/2014/main" val="630284105"/>
                    </a:ext>
                  </a:extLst>
                </a:gridCol>
                <a:gridCol w="562880">
                  <a:extLst>
                    <a:ext uri="{9D8B030D-6E8A-4147-A177-3AD203B41FA5}">
                      <a16:colId xmlns:a16="http://schemas.microsoft.com/office/drawing/2014/main" val="1945222173"/>
                    </a:ext>
                  </a:extLst>
                </a:gridCol>
                <a:gridCol w="932551">
                  <a:extLst>
                    <a:ext uri="{9D8B030D-6E8A-4147-A177-3AD203B41FA5}">
                      <a16:colId xmlns:a16="http://schemas.microsoft.com/office/drawing/2014/main" val="3341344877"/>
                    </a:ext>
                  </a:extLst>
                </a:gridCol>
                <a:gridCol w="924176">
                  <a:extLst>
                    <a:ext uri="{9D8B030D-6E8A-4147-A177-3AD203B41FA5}">
                      <a16:colId xmlns:a16="http://schemas.microsoft.com/office/drawing/2014/main" val="4111483000"/>
                    </a:ext>
                  </a:extLst>
                </a:gridCol>
              </a:tblGrid>
              <a:tr h="1268952">
                <a:tc>
                  <a:txBody>
                    <a:bodyPr/>
                    <a:lstStyle/>
                    <a:p>
                      <a:pPr algn="ctr">
                        <a:lnSpc>
                          <a:spcPct val="107000"/>
                        </a:lnSpc>
                        <a:spcAft>
                          <a:spcPts val="0"/>
                        </a:spcAft>
                      </a:pPr>
                      <a:r>
                        <a:rPr lang="en-US" sz="1100" dirty="0">
                          <a:effectLst/>
                        </a:rPr>
                        <a:t>Story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Max Drift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Avg Drift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Ratio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Check</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Ax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Eccentricity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Extreme Torsional Irregularity Check</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02708757"/>
                  </a:ext>
                </a:extLst>
              </a:tr>
              <a:tr h="368389">
                <a:tc>
                  <a:txBody>
                    <a:bodyPr/>
                    <a:lstStyle/>
                    <a:p>
                      <a:pPr algn="ctr">
                        <a:lnSpc>
                          <a:spcPct val="107000"/>
                        </a:lnSpc>
                        <a:spcAft>
                          <a:spcPts val="0"/>
                        </a:spcAft>
                      </a:pPr>
                      <a:r>
                        <a:rPr lang="en-US" sz="1100" dirty="0">
                          <a:effectLst/>
                        </a:rPr>
                        <a:t>F5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0.00158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0.001345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1.174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77563037"/>
                  </a:ext>
                </a:extLst>
              </a:tr>
              <a:tr h="301300">
                <a:tc>
                  <a:txBody>
                    <a:bodyPr/>
                    <a:lstStyle/>
                    <a:p>
                      <a:pPr algn="ctr">
                        <a:lnSpc>
                          <a:spcPct val="107000"/>
                        </a:lnSpc>
                        <a:spcAft>
                          <a:spcPts val="0"/>
                        </a:spcAft>
                      </a:pPr>
                      <a:r>
                        <a:rPr lang="en-US" sz="1100" dirty="0">
                          <a:effectLst/>
                        </a:rPr>
                        <a:t>F4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0.00164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0.001384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1.185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09815004"/>
                  </a:ext>
                </a:extLst>
              </a:tr>
              <a:tr h="356592">
                <a:tc>
                  <a:txBody>
                    <a:bodyPr/>
                    <a:lstStyle/>
                    <a:p>
                      <a:pPr algn="ctr">
                        <a:lnSpc>
                          <a:spcPct val="107000"/>
                        </a:lnSpc>
                        <a:spcAft>
                          <a:spcPts val="0"/>
                        </a:spcAft>
                      </a:pPr>
                      <a:r>
                        <a:rPr lang="en-US" sz="1100" dirty="0">
                          <a:effectLst/>
                        </a:rPr>
                        <a:t>F3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0.001662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0.001392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1.194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00076647"/>
                  </a:ext>
                </a:extLst>
              </a:tr>
              <a:tr h="418003">
                <a:tc>
                  <a:txBody>
                    <a:bodyPr/>
                    <a:lstStyle/>
                    <a:p>
                      <a:pPr algn="ctr">
                        <a:lnSpc>
                          <a:spcPct val="107000"/>
                        </a:lnSpc>
                        <a:spcAft>
                          <a:spcPts val="0"/>
                        </a:spcAft>
                      </a:pPr>
                      <a:r>
                        <a:rPr lang="en-US" sz="1100" dirty="0">
                          <a:effectLst/>
                        </a:rPr>
                        <a:t>F2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0.001629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0.001353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1.204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1.0067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21768546"/>
                  </a:ext>
                </a:extLst>
              </a:tr>
              <a:tr h="361395">
                <a:tc>
                  <a:txBody>
                    <a:bodyPr/>
                    <a:lstStyle/>
                    <a:p>
                      <a:pPr algn="ctr">
                        <a:lnSpc>
                          <a:spcPct val="107000"/>
                        </a:lnSpc>
                        <a:spcAft>
                          <a:spcPts val="0"/>
                        </a:spcAft>
                      </a:pPr>
                      <a:r>
                        <a:rPr lang="en-US" sz="1100" dirty="0">
                          <a:effectLst/>
                        </a:rPr>
                        <a:t>F1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0.00146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0.001193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1.224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a:effectLst/>
                        </a:rPr>
                        <a:t>1.0404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32364149"/>
                  </a:ext>
                </a:extLst>
              </a:tr>
              <a:tr h="313606">
                <a:tc>
                  <a:txBody>
                    <a:bodyPr/>
                    <a:lstStyle/>
                    <a:p>
                      <a:pPr algn="ctr">
                        <a:lnSpc>
                          <a:spcPct val="107000"/>
                        </a:lnSpc>
                        <a:spcAft>
                          <a:spcPts val="0"/>
                        </a:spcAft>
                      </a:pPr>
                      <a:r>
                        <a:rPr lang="en-US" sz="1100" dirty="0">
                          <a:effectLst/>
                        </a:rPr>
                        <a:t>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0.001014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0.000795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1.275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en-US" sz="1000" dirty="0">
                          <a:effectLst/>
                        </a:rPr>
                        <a:t>1.1289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79713819"/>
                  </a:ext>
                </a:extLst>
              </a:tr>
              <a:tr h="313606">
                <a:tc>
                  <a:txBody>
                    <a:bodyPr/>
                    <a:lstStyle/>
                    <a:p>
                      <a:pPr algn="ctr">
                        <a:lnSpc>
                          <a:spcPct val="107000"/>
                        </a:lnSpc>
                        <a:spcAft>
                          <a:spcPts val="0"/>
                        </a:spcAft>
                      </a:pPr>
                      <a:r>
                        <a:rPr lang="en-US" sz="1100" dirty="0">
                          <a:effectLst/>
                        </a:rPr>
                        <a:t>B1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0.000433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0.000295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1.469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1.4986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0.075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68002395"/>
                  </a:ext>
                </a:extLst>
              </a:tr>
              <a:tr h="313606">
                <a:tc>
                  <a:txBody>
                    <a:bodyPr/>
                    <a:lstStyle/>
                    <a:p>
                      <a:pPr algn="ctr">
                        <a:lnSpc>
                          <a:spcPct val="107000"/>
                        </a:lnSpc>
                        <a:spcAft>
                          <a:spcPts val="0"/>
                        </a:spcAft>
                      </a:pPr>
                      <a:r>
                        <a:rPr lang="en-US" sz="1100" dirty="0">
                          <a:effectLst/>
                        </a:rPr>
                        <a:t>B2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0.000196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0.000128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1.532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Irregular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a:effectLst/>
                        </a:rPr>
                        <a:t>1.6299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0.081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000" dirty="0">
                          <a:effectLst/>
                        </a:rPr>
                        <a:t>Irregular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12979638"/>
                  </a:ext>
                </a:extLst>
              </a:tr>
            </a:tbl>
          </a:graphicData>
        </a:graphic>
      </p:graphicFrame>
      <p:pic>
        <p:nvPicPr>
          <p:cNvPr id="13" name="Picture 12">
            <a:extLst>
              <a:ext uri="{FF2B5EF4-FFF2-40B4-BE49-F238E27FC236}">
                <a16:creationId xmlns:a16="http://schemas.microsoft.com/office/drawing/2014/main" id="{0383A0B8-AAFA-4098-9EB7-BC6BF8F8C507}"/>
              </a:ext>
            </a:extLst>
          </p:cNvPr>
          <p:cNvPicPr/>
          <p:nvPr/>
        </p:nvPicPr>
        <p:blipFill>
          <a:blip r:embed="rId2">
            <a:extLst>
              <a:ext uri="{28A0092B-C50C-407E-A947-70E740481C1C}">
                <a14:useLocalDpi xmlns:a14="http://schemas.microsoft.com/office/drawing/2010/main" val="0"/>
              </a:ext>
            </a:extLst>
          </a:blip>
          <a:stretch>
            <a:fillRect/>
          </a:stretch>
        </p:blipFill>
        <p:spPr>
          <a:xfrm>
            <a:off x="6268134" y="2450954"/>
            <a:ext cx="5558222" cy="3996271"/>
          </a:xfrm>
          <a:prstGeom prst="rect">
            <a:avLst/>
          </a:prstGeom>
        </p:spPr>
      </p:pic>
      <p:sp>
        <p:nvSpPr>
          <p:cNvPr id="7" name="Rectangle 6">
            <a:extLst>
              <a:ext uri="{FF2B5EF4-FFF2-40B4-BE49-F238E27FC236}">
                <a16:creationId xmlns:a16="http://schemas.microsoft.com/office/drawing/2014/main" id="{2B0B9FA7-9830-45E8-B6BD-77D98BB4C9E6}"/>
              </a:ext>
            </a:extLst>
          </p:cNvPr>
          <p:cNvSpPr/>
          <p:nvPr/>
        </p:nvSpPr>
        <p:spPr>
          <a:xfrm>
            <a:off x="5999245" y="6447225"/>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Figure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3.34 Modified Eccentricity Ratio in EQY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568B5441-07B4-4070-BCBF-2E51CF5542B2}"/>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354074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06797" y="1619052"/>
            <a:ext cx="12192000" cy="369332"/>
          </a:xfrm>
          <a:prstGeom prst="rect">
            <a:avLst/>
          </a:prstGeom>
        </p:spPr>
        <p:txBody>
          <a:bodyPr wrap="square">
            <a:spAutoFit/>
          </a:bodyPr>
          <a:lstStyle/>
          <a:p>
            <a:pPr marL="285750" lvl="0" indent="-285750">
              <a:buFont typeface="Wingdings" panose="05000000000000000000" pitchFamily="2" charset="2"/>
              <a:buChar char="v"/>
            </a:pPr>
            <a:r>
              <a:rPr lang="en-US" i="1" dirty="0"/>
              <a:t>Stiffness-Soft Story Irregularity </a:t>
            </a: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27997" y="152441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EBE613D8-7EB4-4337-9A79-E1DD9CEBECE0}"/>
              </a:ext>
            </a:extLst>
          </p:cNvPr>
          <p:cNvSpPr/>
          <p:nvPr/>
        </p:nvSpPr>
        <p:spPr>
          <a:xfrm>
            <a:off x="606797" y="1847612"/>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sp>
        <p:nvSpPr>
          <p:cNvPr id="10" name="Rectangle 9">
            <a:extLst>
              <a:ext uri="{FF2B5EF4-FFF2-40B4-BE49-F238E27FC236}">
                <a16:creationId xmlns:a16="http://schemas.microsoft.com/office/drawing/2014/main" id="{F84BF3A6-2895-4FB6-A5A2-308BB2C99E58}"/>
              </a:ext>
            </a:extLst>
          </p:cNvPr>
          <p:cNvSpPr/>
          <p:nvPr/>
        </p:nvSpPr>
        <p:spPr>
          <a:xfrm>
            <a:off x="-249578" y="2247848"/>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3.18 Stiffness-Soft Story Irregularity for the right block in X-D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147C8BD9-0341-413F-8CD6-22B64A72D80F}"/>
              </a:ext>
            </a:extLst>
          </p:cNvPr>
          <p:cNvSpPr/>
          <p:nvPr/>
        </p:nvSpPr>
        <p:spPr>
          <a:xfrm>
            <a:off x="6096000" y="2247848"/>
            <a:ext cx="6096000" cy="276999"/>
          </a:xfrm>
          <a:prstGeom prst="rect">
            <a:avLst/>
          </a:prstGeom>
        </p:spPr>
        <p:txBody>
          <a:bodyPr>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3.19 Stiffness-Soft Story Irregularity for the right block in Y-D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7F20015F-4AB6-428D-80A5-5C220DC134C3}"/>
              </a:ext>
            </a:extLst>
          </p:cNvPr>
          <p:cNvGraphicFramePr>
            <a:graphicFrameLocks noGrp="1"/>
          </p:cNvGraphicFramePr>
          <p:nvPr>
            <p:extLst>
              <p:ext uri="{D42A27DB-BD31-4B8C-83A1-F6EECF244321}">
                <p14:modId xmlns:p14="http://schemas.microsoft.com/office/powerpoint/2010/main" val="1424935828"/>
              </p:ext>
            </p:extLst>
          </p:nvPr>
        </p:nvGraphicFramePr>
        <p:xfrm>
          <a:off x="192118" y="2520797"/>
          <a:ext cx="5607799" cy="3605418"/>
        </p:xfrm>
        <a:graphic>
          <a:graphicData uri="http://schemas.openxmlformats.org/drawingml/2006/table">
            <a:tbl>
              <a:tblPr firstRow="1" firstCol="1" bandRow="1">
                <a:tableStyleId>{5C22544A-7EE6-4342-B048-85BDC9FD1C3A}</a:tableStyleId>
              </a:tblPr>
              <a:tblGrid>
                <a:gridCol w="862083">
                  <a:extLst>
                    <a:ext uri="{9D8B030D-6E8A-4147-A177-3AD203B41FA5}">
                      <a16:colId xmlns:a16="http://schemas.microsoft.com/office/drawing/2014/main" val="3070519688"/>
                    </a:ext>
                  </a:extLst>
                </a:gridCol>
                <a:gridCol w="1120465">
                  <a:extLst>
                    <a:ext uri="{9D8B030D-6E8A-4147-A177-3AD203B41FA5}">
                      <a16:colId xmlns:a16="http://schemas.microsoft.com/office/drawing/2014/main" val="1318070179"/>
                    </a:ext>
                  </a:extLst>
                </a:gridCol>
                <a:gridCol w="1723560">
                  <a:extLst>
                    <a:ext uri="{9D8B030D-6E8A-4147-A177-3AD203B41FA5}">
                      <a16:colId xmlns:a16="http://schemas.microsoft.com/office/drawing/2014/main" val="1785203655"/>
                    </a:ext>
                  </a:extLst>
                </a:gridCol>
                <a:gridCol w="989147">
                  <a:extLst>
                    <a:ext uri="{9D8B030D-6E8A-4147-A177-3AD203B41FA5}">
                      <a16:colId xmlns:a16="http://schemas.microsoft.com/office/drawing/2014/main" val="3820081123"/>
                    </a:ext>
                  </a:extLst>
                </a:gridCol>
                <a:gridCol w="912544">
                  <a:extLst>
                    <a:ext uri="{9D8B030D-6E8A-4147-A177-3AD203B41FA5}">
                      <a16:colId xmlns:a16="http://schemas.microsoft.com/office/drawing/2014/main" val="2769287151"/>
                    </a:ext>
                  </a:extLst>
                </a:gridCol>
              </a:tblGrid>
              <a:tr h="400602">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Load Case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Stiffness X (kN/m)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Ratio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Check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86670982"/>
                  </a:ext>
                </a:extLst>
              </a:tr>
              <a:tr h="400602">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1420174.076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16183316"/>
                  </a:ext>
                </a:extLst>
              </a:tr>
              <a:tr h="400602">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2487915.662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175.1838527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41418829"/>
                  </a:ext>
                </a:extLst>
              </a:tr>
              <a:tr h="400602">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3345191.024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134.4575733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9600064"/>
                  </a:ext>
                </a:extLst>
              </a:tr>
              <a:tr h="400602">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4153367.787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124.1593606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No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57420964"/>
                  </a:ext>
                </a:extLst>
              </a:tr>
              <a:tr h="400602">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3383310.305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81.45944396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3415089"/>
                  </a:ext>
                </a:extLst>
              </a:tr>
              <a:tr h="400602">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5364558.435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158.5594566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29723203"/>
                  </a:ext>
                </a:extLst>
              </a:tr>
              <a:tr h="400602">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40524873.93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755.4186317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53316298"/>
                  </a:ext>
                </a:extLst>
              </a:tr>
              <a:tr h="400602">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57340346.51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141.4942008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No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88986259"/>
                  </a:ext>
                </a:extLst>
              </a:tr>
            </a:tbl>
          </a:graphicData>
        </a:graphic>
      </p:graphicFrame>
      <p:graphicFrame>
        <p:nvGraphicFramePr>
          <p:cNvPr id="11" name="Table 10">
            <a:extLst>
              <a:ext uri="{FF2B5EF4-FFF2-40B4-BE49-F238E27FC236}">
                <a16:creationId xmlns:a16="http://schemas.microsoft.com/office/drawing/2014/main" id="{9C503F20-FEA3-4687-9ECD-03208EBCFF97}"/>
              </a:ext>
            </a:extLst>
          </p:cNvPr>
          <p:cNvGraphicFramePr>
            <a:graphicFrameLocks noGrp="1"/>
          </p:cNvGraphicFramePr>
          <p:nvPr>
            <p:extLst>
              <p:ext uri="{D42A27DB-BD31-4B8C-83A1-F6EECF244321}">
                <p14:modId xmlns:p14="http://schemas.microsoft.com/office/powerpoint/2010/main" val="1065568594"/>
              </p:ext>
            </p:extLst>
          </p:nvPr>
        </p:nvGraphicFramePr>
        <p:xfrm>
          <a:off x="6218555" y="2538603"/>
          <a:ext cx="5607800" cy="3587607"/>
        </p:xfrm>
        <a:graphic>
          <a:graphicData uri="http://schemas.openxmlformats.org/drawingml/2006/table">
            <a:tbl>
              <a:tblPr firstRow="1" firstCol="1" bandRow="1">
                <a:tableStyleId>{5C22544A-7EE6-4342-B048-85BDC9FD1C3A}</a:tableStyleId>
              </a:tblPr>
              <a:tblGrid>
                <a:gridCol w="863019">
                  <a:extLst>
                    <a:ext uri="{9D8B030D-6E8A-4147-A177-3AD203B41FA5}">
                      <a16:colId xmlns:a16="http://schemas.microsoft.com/office/drawing/2014/main" val="1173198554"/>
                    </a:ext>
                  </a:extLst>
                </a:gridCol>
                <a:gridCol w="1121682">
                  <a:extLst>
                    <a:ext uri="{9D8B030D-6E8A-4147-A177-3AD203B41FA5}">
                      <a16:colId xmlns:a16="http://schemas.microsoft.com/office/drawing/2014/main" val="3337928738"/>
                    </a:ext>
                  </a:extLst>
                </a:gridCol>
                <a:gridCol w="1725430">
                  <a:extLst>
                    <a:ext uri="{9D8B030D-6E8A-4147-A177-3AD203B41FA5}">
                      <a16:colId xmlns:a16="http://schemas.microsoft.com/office/drawing/2014/main" val="3424314688"/>
                    </a:ext>
                  </a:extLst>
                </a:gridCol>
                <a:gridCol w="913535">
                  <a:extLst>
                    <a:ext uri="{9D8B030D-6E8A-4147-A177-3AD203B41FA5}">
                      <a16:colId xmlns:a16="http://schemas.microsoft.com/office/drawing/2014/main" val="2101290487"/>
                    </a:ext>
                  </a:extLst>
                </a:gridCol>
                <a:gridCol w="984134">
                  <a:extLst>
                    <a:ext uri="{9D8B030D-6E8A-4147-A177-3AD203B41FA5}">
                      <a16:colId xmlns:a16="http://schemas.microsoft.com/office/drawing/2014/main" val="3401008903"/>
                    </a:ext>
                  </a:extLst>
                </a:gridCol>
              </a:tblGrid>
              <a:tr h="398623">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Load Case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Stiffness Y (kN/m)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Ratio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Check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22875299"/>
                  </a:ext>
                </a:extLst>
              </a:tr>
              <a:tr h="398623">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480109.389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20089673"/>
                  </a:ext>
                </a:extLst>
              </a:tr>
              <a:tr h="398623">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842986.525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175.5821786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96290491"/>
                  </a:ext>
                </a:extLst>
              </a:tr>
              <a:tr h="398623">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1133669.955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134.4825714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07399370"/>
                  </a:ext>
                </a:extLst>
              </a:tr>
              <a:tr h="398623">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1405869.356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124.0104626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30646022"/>
                  </a:ext>
                </a:extLst>
              </a:tr>
              <a:tr h="398623">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1152615.558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81.98596499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14822241"/>
                  </a:ext>
                </a:extLst>
              </a:tr>
              <a:tr h="398623">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1898548.684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164.7165589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11603445"/>
                  </a:ext>
                </a:extLst>
              </a:tr>
              <a:tr h="398623">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8591889.958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452.5504155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41164956"/>
                  </a:ext>
                </a:extLst>
              </a:tr>
              <a:tr h="398623">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EQY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19543271.14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227.4618418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No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68364427"/>
                  </a:ext>
                </a:extLst>
              </a:tr>
            </a:tbl>
          </a:graphicData>
        </a:graphic>
      </p:graphicFrame>
      <p:sp>
        <p:nvSpPr>
          <p:cNvPr id="15" name="TextBox 14">
            <a:extLst>
              <a:ext uri="{FF2B5EF4-FFF2-40B4-BE49-F238E27FC236}">
                <a16:creationId xmlns:a16="http://schemas.microsoft.com/office/drawing/2014/main" id="{27221C84-97D7-4F63-A724-4C5D46908EA6}"/>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21154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06797" y="1733521"/>
            <a:ext cx="12192000" cy="369332"/>
          </a:xfrm>
          <a:prstGeom prst="rect">
            <a:avLst/>
          </a:prstGeom>
        </p:spPr>
        <p:txBody>
          <a:bodyPr wrap="square">
            <a:spAutoFit/>
          </a:bodyPr>
          <a:lstStyle/>
          <a:p>
            <a:pPr marL="285750" lvl="0" indent="-285750">
              <a:buFont typeface="Wingdings" panose="05000000000000000000" pitchFamily="2" charset="2"/>
              <a:buChar char="v"/>
            </a:pPr>
            <a:r>
              <a:rPr lang="en-US" i="1" dirty="0"/>
              <a:t>Weight (Mass) Irregularity</a:t>
            </a: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38545" y="1638887"/>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graphicFrame>
        <p:nvGraphicFramePr>
          <p:cNvPr id="6" name="Table 5">
            <a:extLst>
              <a:ext uri="{FF2B5EF4-FFF2-40B4-BE49-F238E27FC236}">
                <a16:creationId xmlns:a16="http://schemas.microsoft.com/office/drawing/2014/main" id="{38161F37-D415-45FC-9698-C0323F473588}"/>
              </a:ext>
            </a:extLst>
          </p:cNvPr>
          <p:cNvGraphicFramePr>
            <a:graphicFrameLocks noGrp="1"/>
          </p:cNvGraphicFramePr>
          <p:nvPr>
            <p:extLst>
              <p:ext uri="{D42A27DB-BD31-4B8C-83A1-F6EECF244321}">
                <p14:modId xmlns:p14="http://schemas.microsoft.com/office/powerpoint/2010/main" val="3210516407"/>
              </p:ext>
            </p:extLst>
          </p:nvPr>
        </p:nvGraphicFramePr>
        <p:xfrm>
          <a:off x="217910" y="2538603"/>
          <a:ext cx="5777230" cy="3587607"/>
        </p:xfrm>
        <a:graphic>
          <a:graphicData uri="http://schemas.openxmlformats.org/drawingml/2006/table">
            <a:tbl>
              <a:tblPr firstRow="1" firstCol="1" bandRow="1">
                <a:tableStyleId>{5C22544A-7EE6-4342-B048-85BDC9FD1C3A}</a:tableStyleId>
              </a:tblPr>
              <a:tblGrid>
                <a:gridCol w="1009650">
                  <a:extLst>
                    <a:ext uri="{9D8B030D-6E8A-4147-A177-3AD203B41FA5}">
                      <a16:colId xmlns:a16="http://schemas.microsoft.com/office/drawing/2014/main" val="659734413"/>
                    </a:ext>
                  </a:extLst>
                </a:gridCol>
                <a:gridCol w="1888490">
                  <a:extLst>
                    <a:ext uri="{9D8B030D-6E8A-4147-A177-3AD203B41FA5}">
                      <a16:colId xmlns:a16="http://schemas.microsoft.com/office/drawing/2014/main" val="3640503294"/>
                    </a:ext>
                  </a:extLst>
                </a:gridCol>
                <a:gridCol w="1439545">
                  <a:extLst>
                    <a:ext uri="{9D8B030D-6E8A-4147-A177-3AD203B41FA5}">
                      <a16:colId xmlns:a16="http://schemas.microsoft.com/office/drawing/2014/main" val="708558059"/>
                    </a:ext>
                  </a:extLst>
                </a:gridCol>
                <a:gridCol w="1439545">
                  <a:extLst>
                    <a:ext uri="{9D8B030D-6E8A-4147-A177-3AD203B41FA5}">
                      <a16:colId xmlns:a16="http://schemas.microsoft.com/office/drawing/2014/main" val="1074767824"/>
                    </a:ext>
                  </a:extLst>
                </a:gridCol>
              </a:tblGrid>
              <a:tr h="398623">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Mass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Criteria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Ratio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88707490"/>
                  </a:ext>
                </a:extLst>
              </a:tr>
              <a:tr h="398623">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645704.42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47034676"/>
                  </a:ext>
                </a:extLst>
              </a:tr>
              <a:tr h="398623">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710381.69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F4/F5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110.0165444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31661115"/>
                  </a:ext>
                </a:extLst>
              </a:tr>
              <a:tr h="398623">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710381.69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F3/F4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75781927"/>
                  </a:ext>
                </a:extLst>
              </a:tr>
              <a:tr h="398623">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710381.69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F2/F3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03860317"/>
                  </a:ext>
                </a:extLst>
              </a:tr>
              <a:tr h="398623">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770469.44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F1/F2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108.4585162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35477202"/>
                  </a:ext>
                </a:extLst>
              </a:tr>
              <a:tr h="398623">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808514.89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G/F1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104.937957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66245044"/>
                  </a:ext>
                </a:extLst>
              </a:tr>
              <a:tr h="398623">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525061.17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B1/G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64.94143478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01938129"/>
                  </a:ext>
                </a:extLst>
              </a:tr>
              <a:tr h="398623">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567280.63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B2/B1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108.040865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91274087"/>
                  </a:ext>
                </a:extLst>
              </a:tr>
            </a:tbl>
          </a:graphicData>
        </a:graphic>
      </p:graphicFrame>
      <p:sp>
        <p:nvSpPr>
          <p:cNvPr id="9" name="Rectangle 8">
            <a:extLst>
              <a:ext uri="{FF2B5EF4-FFF2-40B4-BE49-F238E27FC236}">
                <a16:creationId xmlns:a16="http://schemas.microsoft.com/office/drawing/2014/main" id="{86443276-CDDD-4D82-955A-F282386B9126}"/>
              </a:ext>
            </a:extLst>
          </p:cNvPr>
          <p:cNvSpPr/>
          <p:nvPr/>
        </p:nvSpPr>
        <p:spPr>
          <a:xfrm>
            <a:off x="1305583" y="2261604"/>
            <a:ext cx="3601883"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3.20 Mass Irregularity check for the left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96383717-7F5C-4ACD-A460-C899D1A72693}"/>
              </a:ext>
            </a:extLst>
          </p:cNvPr>
          <p:cNvGraphicFramePr>
            <a:graphicFrameLocks noGrp="1"/>
          </p:cNvGraphicFramePr>
          <p:nvPr>
            <p:extLst>
              <p:ext uri="{D42A27DB-BD31-4B8C-83A1-F6EECF244321}">
                <p14:modId xmlns:p14="http://schemas.microsoft.com/office/powerpoint/2010/main" val="2175482263"/>
              </p:ext>
            </p:extLst>
          </p:nvPr>
        </p:nvGraphicFramePr>
        <p:xfrm>
          <a:off x="6286078" y="2538603"/>
          <a:ext cx="5540277" cy="3587607"/>
        </p:xfrm>
        <a:graphic>
          <a:graphicData uri="http://schemas.openxmlformats.org/drawingml/2006/table">
            <a:tbl>
              <a:tblPr firstRow="1" firstCol="1" bandRow="1">
                <a:tableStyleId>{5C22544A-7EE6-4342-B048-85BDC9FD1C3A}</a:tableStyleId>
              </a:tblPr>
              <a:tblGrid>
                <a:gridCol w="1068677">
                  <a:extLst>
                    <a:ext uri="{9D8B030D-6E8A-4147-A177-3AD203B41FA5}">
                      <a16:colId xmlns:a16="http://schemas.microsoft.com/office/drawing/2014/main" val="275667255"/>
                    </a:ext>
                  </a:extLst>
                </a:gridCol>
                <a:gridCol w="1782340">
                  <a:extLst>
                    <a:ext uri="{9D8B030D-6E8A-4147-A177-3AD203B41FA5}">
                      <a16:colId xmlns:a16="http://schemas.microsoft.com/office/drawing/2014/main" val="85057863"/>
                    </a:ext>
                  </a:extLst>
                </a:gridCol>
                <a:gridCol w="1445500">
                  <a:extLst>
                    <a:ext uri="{9D8B030D-6E8A-4147-A177-3AD203B41FA5}">
                      <a16:colId xmlns:a16="http://schemas.microsoft.com/office/drawing/2014/main" val="2721783685"/>
                    </a:ext>
                  </a:extLst>
                </a:gridCol>
                <a:gridCol w="1243760">
                  <a:extLst>
                    <a:ext uri="{9D8B030D-6E8A-4147-A177-3AD203B41FA5}">
                      <a16:colId xmlns:a16="http://schemas.microsoft.com/office/drawing/2014/main" val="462863519"/>
                    </a:ext>
                  </a:extLst>
                </a:gridCol>
              </a:tblGrid>
              <a:tr h="398623">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Mass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Criteria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Ratio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61479762"/>
                  </a:ext>
                </a:extLst>
              </a:tr>
              <a:tr h="398623">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740678.04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4708713"/>
                  </a:ext>
                </a:extLst>
              </a:tr>
              <a:tr h="398623">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794451.99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F4/F5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107.2601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20326782"/>
                  </a:ext>
                </a:extLst>
              </a:tr>
              <a:tr h="398623">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794451.99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F3/F4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33317415"/>
                  </a:ext>
                </a:extLst>
              </a:tr>
              <a:tr h="398623">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794451.99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F2/F3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69121364"/>
                  </a:ext>
                </a:extLst>
              </a:tr>
              <a:tr h="398623">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873445.44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F1/F2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109.94314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84452869"/>
                  </a:ext>
                </a:extLst>
              </a:tr>
              <a:tr h="398623">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924872.3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G/F1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105.88782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56510872"/>
                  </a:ext>
                </a:extLst>
              </a:tr>
              <a:tr h="398623">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605297.39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B1/G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65.446591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16091739"/>
                  </a:ext>
                </a:extLst>
              </a:tr>
              <a:tr h="398623">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598156.27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B2/B1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98.82023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03865000"/>
                  </a:ext>
                </a:extLst>
              </a:tr>
            </a:tbl>
          </a:graphicData>
        </a:graphic>
      </p:graphicFrame>
      <p:sp>
        <p:nvSpPr>
          <p:cNvPr id="15" name="Rectangle 14">
            <a:extLst>
              <a:ext uri="{FF2B5EF4-FFF2-40B4-BE49-F238E27FC236}">
                <a16:creationId xmlns:a16="http://schemas.microsoft.com/office/drawing/2014/main" id="{75BFACAB-17B3-405E-ADE8-65E45D9C423E}"/>
              </a:ext>
            </a:extLst>
          </p:cNvPr>
          <p:cNvSpPr/>
          <p:nvPr/>
        </p:nvSpPr>
        <p:spPr>
          <a:xfrm>
            <a:off x="7139165" y="2261592"/>
            <a:ext cx="3712491"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3.21 Mass Irregularity check for the right block</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067A439-E339-437A-864E-090970925F2A}"/>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97381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17345" y="1639392"/>
            <a:ext cx="12192000" cy="369332"/>
          </a:xfrm>
          <a:prstGeom prst="rect">
            <a:avLst/>
          </a:prstGeom>
        </p:spPr>
        <p:txBody>
          <a:bodyPr wrap="square">
            <a:spAutoFit/>
          </a:bodyPr>
          <a:lstStyle/>
          <a:p>
            <a:pPr marL="285750" lvl="0" indent="-285750">
              <a:buFont typeface="Wingdings" panose="05000000000000000000" pitchFamily="2" charset="2"/>
              <a:buChar char="v"/>
            </a:pPr>
            <a:r>
              <a:rPr lang="en-US" dirty="0"/>
              <a:t>Check Type of Diaphragm</a:t>
            </a:r>
            <a:endParaRPr lang="en-US" i="1" dirty="0"/>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38545" y="1545243"/>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0" name="Rectangle 9">
            <a:extLst>
              <a:ext uri="{FF2B5EF4-FFF2-40B4-BE49-F238E27FC236}">
                <a16:creationId xmlns:a16="http://schemas.microsoft.com/office/drawing/2014/main" id="{8CD2E6D9-8655-401A-A6F0-A4A521FB1846}"/>
              </a:ext>
            </a:extLst>
          </p:cNvPr>
          <p:cNvSpPr/>
          <p:nvPr/>
        </p:nvSpPr>
        <p:spPr>
          <a:xfrm>
            <a:off x="606797" y="1779686"/>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sp>
        <p:nvSpPr>
          <p:cNvPr id="11" name="Rectangle 10">
            <a:extLst>
              <a:ext uri="{FF2B5EF4-FFF2-40B4-BE49-F238E27FC236}">
                <a16:creationId xmlns:a16="http://schemas.microsoft.com/office/drawing/2014/main" id="{F6B08425-EE12-40C7-A8DE-301EB9C5663D}"/>
              </a:ext>
            </a:extLst>
          </p:cNvPr>
          <p:cNvSpPr/>
          <p:nvPr/>
        </p:nvSpPr>
        <p:spPr>
          <a:xfrm>
            <a:off x="1494559" y="2120108"/>
            <a:ext cx="3859775"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3.24 Type of diaphragm for the right block in X-D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B0BDACF4-7C05-4CFC-A4DA-C2E65855A964}"/>
              </a:ext>
            </a:extLst>
          </p:cNvPr>
          <p:cNvSpPr/>
          <p:nvPr/>
        </p:nvSpPr>
        <p:spPr>
          <a:xfrm>
            <a:off x="7184395" y="2099261"/>
            <a:ext cx="3839962"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3.25 Type of diaphragm for the right block in Y-D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D540E456-24E0-47C6-B37F-60BB51DE387E}"/>
              </a:ext>
            </a:extLst>
          </p:cNvPr>
          <p:cNvGraphicFramePr>
            <a:graphicFrameLocks noGrp="1"/>
          </p:cNvGraphicFramePr>
          <p:nvPr>
            <p:extLst>
              <p:ext uri="{D42A27DB-BD31-4B8C-83A1-F6EECF244321}">
                <p14:modId xmlns:p14="http://schemas.microsoft.com/office/powerpoint/2010/main" val="1133597138"/>
              </p:ext>
            </p:extLst>
          </p:nvPr>
        </p:nvGraphicFramePr>
        <p:xfrm>
          <a:off x="192117" y="2384394"/>
          <a:ext cx="5742339" cy="3315227"/>
        </p:xfrm>
        <a:graphic>
          <a:graphicData uri="http://schemas.openxmlformats.org/drawingml/2006/table">
            <a:tbl>
              <a:tblPr firstRow="1" firstCol="1" bandRow="1">
                <a:tableStyleId>{5C22544A-7EE6-4342-B048-85BDC9FD1C3A}</a:tableStyleId>
              </a:tblPr>
              <a:tblGrid>
                <a:gridCol w="553051">
                  <a:extLst>
                    <a:ext uri="{9D8B030D-6E8A-4147-A177-3AD203B41FA5}">
                      <a16:colId xmlns:a16="http://schemas.microsoft.com/office/drawing/2014/main" val="2664031736"/>
                    </a:ext>
                  </a:extLst>
                </a:gridCol>
                <a:gridCol w="826104">
                  <a:extLst>
                    <a:ext uri="{9D8B030D-6E8A-4147-A177-3AD203B41FA5}">
                      <a16:colId xmlns:a16="http://schemas.microsoft.com/office/drawing/2014/main" val="3131956883"/>
                    </a:ext>
                  </a:extLst>
                </a:gridCol>
                <a:gridCol w="1078992">
                  <a:extLst>
                    <a:ext uri="{9D8B030D-6E8A-4147-A177-3AD203B41FA5}">
                      <a16:colId xmlns:a16="http://schemas.microsoft.com/office/drawing/2014/main" val="1920135099"/>
                    </a:ext>
                  </a:extLst>
                </a:gridCol>
                <a:gridCol w="1142591">
                  <a:extLst>
                    <a:ext uri="{9D8B030D-6E8A-4147-A177-3AD203B41FA5}">
                      <a16:colId xmlns:a16="http://schemas.microsoft.com/office/drawing/2014/main" val="1060521280"/>
                    </a:ext>
                  </a:extLst>
                </a:gridCol>
                <a:gridCol w="1061113">
                  <a:extLst>
                    <a:ext uri="{9D8B030D-6E8A-4147-A177-3AD203B41FA5}">
                      <a16:colId xmlns:a16="http://schemas.microsoft.com/office/drawing/2014/main" val="42066149"/>
                    </a:ext>
                  </a:extLst>
                </a:gridCol>
                <a:gridCol w="1080488">
                  <a:extLst>
                    <a:ext uri="{9D8B030D-6E8A-4147-A177-3AD203B41FA5}">
                      <a16:colId xmlns:a16="http://schemas.microsoft.com/office/drawing/2014/main" val="3330526601"/>
                    </a:ext>
                  </a:extLst>
                </a:gridCol>
              </a:tblGrid>
              <a:tr h="682235">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Direction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Max. Displacement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Avg. Displacement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Avg. Displacement*2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Rigid/Flexible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91437790"/>
                  </a:ext>
                </a:extLst>
              </a:tr>
              <a:tr h="329124">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11.984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9.683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19.366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30730977"/>
                  </a:ext>
                </a:extLst>
              </a:tr>
              <a:tr h="329124">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10.141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8.249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16.498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93543470"/>
                  </a:ext>
                </a:extLst>
              </a:tr>
              <a:tr h="329124">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8.24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6.757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13.514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0645234"/>
                  </a:ext>
                </a:extLst>
              </a:tr>
              <a:tr h="329124">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6.339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52529762"/>
                  </a:ext>
                </a:extLst>
              </a:tr>
              <a:tr h="329124">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4.511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3.787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1143772"/>
                  </a:ext>
                </a:extLst>
              </a:tr>
              <a:tr h="329124">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1.734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3.468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73749812"/>
                  </a:ext>
                </a:extLst>
              </a:tr>
              <a:tr h="329124">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0.388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0.335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9008409"/>
                  </a:ext>
                </a:extLst>
              </a:tr>
              <a:tr h="329124">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0.149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0.132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0.264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Rigid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38358065"/>
                  </a:ext>
                </a:extLst>
              </a:tr>
            </a:tbl>
          </a:graphicData>
        </a:graphic>
      </p:graphicFrame>
      <p:graphicFrame>
        <p:nvGraphicFramePr>
          <p:cNvPr id="9" name="Table 8">
            <a:extLst>
              <a:ext uri="{FF2B5EF4-FFF2-40B4-BE49-F238E27FC236}">
                <a16:creationId xmlns:a16="http://schemas.microsoft.com/office/drawing/2014/main" id="{8E86BDE2-DF9D-4345-85A5-784DE9251D7F}"/>
              </a:ext>
            </a:extLst>
          </p:cNvPr>
          <p:cNvGraphicFramePr>
            <a:graphicFrameLocks noGrp="1"/>
          </p:cNvGraphicFramePr>
          <p:nvPr>
            <p:extLst>
              <p:ext uri="{D42A27DB-BD31-4B8C-83A1-F6EECF244321}">
                <p14:modId xmlns:p14="http://schemas.microsoft.com/office/powerpoint/2010/main" val="2050791700"/>
              </p:ext>
            </p:extLst>
          </p:nvPr>
        </p:nvGraphicFramePr>
        <p:xfrm>
          <a:off x="6196586" y="2405242"/>
          <a:ext cx="5829171" cy="3294379"/>
        </p:xfrm>
        <a:graphic>
          <a:graphicData uri="http://schemas.openxmlformats.org/drawingml/2006/table">
            <a:tbl>
              <a:tblPr firstRow="1" firstCol="1" bandRow="1">
                <a:tableStyleId>{5C22544A-7EE6-4342-B048-85BDC9FD1C3A}</a:tableStyleId>
              </a:tblPr>
              <a:tblGrid>
                <a:gridCol w="681482">
                  <a:extLst>
                    <a:ext uri="{9D8B030D-6E8A-4147-A177-3AD203B41FA5}">
                      <a16:colId xmlns:a16="http://schemas.microsoft.com/office/drawing/2014/main" val="2161637750"/>
                    </a:ext>
                  </a:extLst>
                </a:gridCol>
                <a:gridCol w="755848">
                  <a:extLst>
                    <a:ext uri="{9D8B030D-6E8A-4147-A177-3AD203B41FA5}">
                      <a16:colId xmlns:a16="http://schemas.microsoft.com/office/drawing/2014/main" val="222767458"/>
                    </a:ext>
                  </a:extLst>
                </a:gridCol>
                <a:gridCol w="1090856">
                  <a:extLst>
                    <a:ext uri="{9D8B030D-6E8A-4147-A177-3AD203B41FA5}">
                      <a16:colId xmlns:a16="http://schemas.microsoft.com/office/drawing/2014/main" val="2722405164"/>
                    </a:ext>
                  </a:extLst>
                </a:gridCol>
                <a:gridCol w="1051560">
                  <a:extLst>
                    <a:ext uri="{9D8B030D-6E8A-4147-A177-3AD203B41FA5}">
                      <a16:colId xmlns:a16="http://schemas.microsoft.com/office/drawing/2014/main" val="4143089145"/>
                    </a:ext>
                  </a:extLst>
                </a:gridCol>
                <a:gridCol w="1097280">
                  <a:extLst>
                    <a:ext uri="{9D8B030D-6E8A-4147-A177-3AD203B41FA5}">
                      <a16:colId xmlns:a16="http://schemas.microsoft.com/office/drawing/2014/main" val="1452284805"/>
                    </a:ext>
                  </a:extLst>
                </a:gridCol>
                <a:gridCol w="1152145">
                  <a:extLst>
                    <a:ext uri="{9D8B030D-6E8A-4147-A177-3AD203B41FA5}">
                      <a16:colId xmlns:a16="http://schemas.microsoft.com/office/drawing/2014/main" val="557688983"/>
                    </a:ext>
                  </a:extLst>
                </a:gridCol>
              </a:tblGrid>
              <a:tr h="683347">
                <a:tc>
                  <a:txBody>
                    <a:bodyPr/>
                    <a:lstStyle/>
                    <a:p>
                      <a:pPr algn="ctr">
                        <a:lnSpc>
                          <a:spcPct val="107000"/>
                        </a:lnSpc>
                        <a:spcAft>
                          <a:spcPts val="0"/>
                        </a:spcAft>
                      </a:pPr>
                      <a:r>
                        <a:rPr lang="en-US" sz="1100" dirty="0">
                          <a:effectLst/>
                        </a:rPr>
                        <a:t>Story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Direction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Max. Displacement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Avg. Displacement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Avg. Displacement*2 (mm)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Rigid/Flexible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400318"/>
                  </a:ext>
                </a:extLst>
              </a:tr>
              <a:tr h="326379">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37.312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30.743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61.486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Rigid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57768904"/>
                  </a:ext>
                </a:extLst>
              </a:tr>
              <a:tr h="326379">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31.98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26.178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52.356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8994231"/>
                  </a:ext>
                </a:extLst>
              </a:tr>
              <a:tr h="326379">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26.447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21.481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42.962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4022216"/>
                  </a:ext>
                </a:extLst>
              </a:tr>
              <a:tr h="326379">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20.841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16.756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33.512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22457020"/>
                  </a:ext>
                </a:extLst>
              </a:tr>
              <a:tr h="326379">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15.344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12.159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24.318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83536606"/>
                  </a:ext>
                </a:extLst>
              </a:tr>
              <a:tr h="326379">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5.724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11.448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53895722"/>
                  </a:ext>
                </a:extLst>
              </a:tr>
              <a:tr h="326379">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2.119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1.428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2.856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Rigid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86571377"/>
                  </a:ext>
                </a:extLst>
              </a:tr>
              <a:tr h="326379">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0.659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Rigid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01964679"/>
                  </a:ext>
                </a:extLst>
              </a:tr>
            </a:tbl>
          </a:graphicData>
        </a:graphic>
      </p:graphicFrame>
      <p:sp>
        <p:nvSpPr>
          <p:cNvPr id="15" name="TextBox 14">
            <a:extLst>
              <a:ext uri="{FF2B5EF4-FFF2-40B4-BE49-F238E27FC236}">
                <a16:creationId xmlns:a16="http://schemas.microsoft.com/office/drawing/2014/main" id="{8EF67637-A982-4F3B-9B77-9C0155693439}"/>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906001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70918" y="1650412"/>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Effect of p-delta</a:t>
            </a: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92118" y="155577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0" name="Rectangle 9">
            <a:extLst>
              <a:ext uri="{FF2B5EF4-FFF2-40B4-BE49-F238E27FC236}">
                <a16:creationId xmlns:a16="http://schemas.microsoft.com/office/drawing/2014/main" id="{8CD2E6D9-8655-401A-A6F0-A4A521FB1846}"/>
              </a:ext>
            </a:extLst>
          </p:cNvPr>
          <p:cNvSpPr/>
          <p:nvPr/>
        </p:nvSpPr>
        <p:spPr>
          <a:xfrm>
            <a:off x="606797" y="1937338"/>
            <a:ext cx="2255746" cy="458074"/>
          </a:xfrm>
          <a:prstGeom prst="rect">
            <a:avLst/>
          </a:prstGeom>
        </p:spPr>
        <p:txBody>
          <a:bodyPr wrap="none">
            <a:spAutoFit/>
          </a:bodyPr>
          <a:lstStyle/>
          <a:p>
            <a:pPr marL="342900" lvl="0" indent="-342900" algn="just">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right block</a:t>
            </a:r>
          </a:p>
        </p:txBody>
      </p:sp>
      <p:graphicFrame>
        <p:nvGraphicFramePr>
          <p:cNvPr id="6" name="Table 5">
            <a:extLst>
              <a:ext uri="{FF2B5EF4-FFF2-40B4-BE49-F238E27FC236}">
                <a16:creationId xmlns:a16="http://schemas.microsoft.com/office/drawing/2014/main" id="{095E68A3-CA6A-4D57-B567-47D2699E9E96}"/>
              </a:ext>
            </a:extLst>
          </p:cNvPr>
          <p:cNvGraphicFramePr>
            <a:graphicFrameLocks noGrp="1"/>
          </p:cNvGraphicFramePr>
          <p:nvPr>
            <p:extLst>
              <p:ext uri="{D42A27DB-BD31-4B8C-83A1-F6EECF244321}">
                <p14:modId xmlns:p14="http://schemas.microsoft.com/office/powerpoint/2010/main" val="1803175672"/>
              </p:ext>
            </p:extLst>
          </p:nvPr>
        </p:nvGraphicFramePr>
        <p:xfrm>
          <a:off x="484633" y="2836796"/>
          <a:ext cx="5681793" cy="3485469"/>
        </p:xfrm>
        <a:graphic>
          <a:graphicData uri="http://schemas.openxmlformats.org/drawingml/2006/table">
            <a:tbl>
              <a:tblPr firstRow="1" firstCol="1" bandRow="1">
                <a:tableStyleId>{5C22544A-7EE6-4342-B048-85BDC9FD1C3A}</a:tableStyleId>
              </a:tblPr>
              <a:tblGrid>
                <a:gridCol w="725123">
                  <a:extLst>
                    <a:ext uri="{9D8B030D-6E8A-4147-A177-3AD203B41FA5}">
                      <a16:colId xmlns:a16="http://schemas.microsoft.com/office/drawing/2014/main" val="7856441"/>
                    </a:ext>
                  </a:extLst>
                </a:gridCol>
                <a:gridCol w="690177">
                  <a:extLst>
                    <a:ext uri="{9D8B030D-6E8A-4147-A177-3AD203B41FA5}">
                      <a16:colId xmlns:a16="http://schemas.microsoft.com/office/drawing/2014/main" val="1363425780"/>
                    </a:ext>
                  </a:extLst>
                </a:gridCol>
                <a:gridCol w="711394">
                  <a:extLst>
                    <a:ext uri="{9D8B030D-6E8A-4147-A177-3AD203B41FA5}">
                      <a16:colId xmlns:a16="http://schemas.microsoft.com/office/drawing/2014/main" val="3260050311"/>
                    </a:ext>
                  </a:extLst>
                </a:gridCol>
                <a:gridCol w="671369">
                  <a:extLst>
                    <a:ext uri="{9D8B030D-6E8A-4147-A177-3AD203B41FA5}">
                      <a16:colId xmlns:a16="http://schemas.microsoft.com/office/drawing/2014/main" val="3636789751"/>
                    </a:ext>
                  </a:extLst>
                </a:gridCol>
                <a:gridCol w="923544">
                  <a:extLst>
                    <a:ext uri="{9D8B030D-6E8A-4147-A177-3AD203B41FA5}">
                      <a16:colId xmlns:a16="http://schemas.microsoft.com/office/drawing/2014/main" val="1940182600"/>
                    </a:ext>
                  </a:extLst>
                </a:gridCol>
                <a:gridCol w="1051560">
                  <a:extLst>
                    <a:ext uri="{9D8B030D-6E8A-4147-A177-3AD203B41FA5}">
                      <a16:colId xmlns:a16="http://schemas.microsoft.com/office/drawing/2014/main" val="1027883863"/>
                    </a:ext>
                  </a:extLst>
                </a:gridCol>
                <a:gridCol w="908626">
                  <a:extLst>
                    <a:ext uri="{9D8B030D-6E8A-4147-A177-3AD203B41FA5}">
                      <a16:colId xmlns:a16="http://schemas.microsoft.com/office/drawing/2014/main" val="370393228"/>
                    </a:ext>
                  </a:extLst>
                </a:gridCol>
              </a:tblGrid>
              <a:tr h="507781">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Axial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Seismic Shear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Story Drift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Importance Factor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Amplification Factor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Stability Coefficient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79027205"/>
                  </a:ext>
                </a:extLst>
              </a:tr>
              <a:tr h="372211">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76371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0.00041401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27629950"/>
                  </a:ext>
                </a:extLst>
              </a:tr>
              <a:tr h="372211">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68660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0.00021675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75282879"/>
                  </a:ext>
                </a:extLst>
              </a:tr>
              <a:tr h="372211">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60863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7449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0.00243688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80301771"/>
                  </a:ext>
                </a:extLst>
              </a:tr>
              <a:tr h="372211">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50020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6974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0.00307514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7784087"/>
                  </a:ext>
                </a:extLst>
              </a:tr>
              <a:tr h="372211">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39177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6108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0.00199316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69588450"/>
                  </a:ext>
                </a:extLst>
              </a:tr>
              <a:tr h="372211">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29555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5070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0.00188143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34840046"/>
                  </a:ext>
                </a:extLst>
              </a:tr>
              <a:tr h="372211">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19933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3736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0.00172066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67868529"/>
                  </a:ext>
                </a:extLst>
              </a:tr>
              <a:tr h="372211">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10312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2050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0.00157195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05761720"/>
                  </a:ext>
                </a:extLst>
              </a:tr>
            </a:tbl>
          </a:graphicData>
        </a:graphic>
      </p:graphicFrame>
      <p:graphicFrame>
        <p:nvGraphicFramePr>
          <p:cNvPr id="9" name="Table 8">
            <a:extLst>
              <a:ext uri="{FF2B5EF4-FFF2-40B4-BE49-F238E27FC236}">
                <a16:creationId xmlns:a16="http://schemas.microsoft.com/office/drawing/2014/main" id="{4ADBFC8D-69CE-4E9D-B5F5-A469D02803F2}"/>
              </a:ext>
            </a:extLst>
          </p:cNvPr>
          <p:cNvGraphicFramePr>
            <a:graphicFrameLocks noGrp="1"/>
          </p:cNvGraphicFramePr>
          <p:nvPr>
            <p:extLst>
              <p:ext uri="{D42A27DB-BD31-4B8C-83A1-F6EECF244321}">
                <p14:modId xmlns:p14="http://schemas.microsoft.com/office/powerpoint/2010/main" val="3393190400"/>
              </p:ext>
            </p:extLst>
          </p:nvPr>
        </p:nvGraphicFramePr>
        <p:xfrm>
          <a:off x="6528854" y="2836796"/>
          <a:ext cx="5495506" cy="3485469"/>
        </p:xfrm>
        <a:graphic>
          <a:graphicData uri="http://schemas.openxmlformats.org/drawingml/2006/table">
            <a:tbl>
              <a:tblPr firstRow="1" firstCol="1" bandRow="1">
                <a:tableStyleId>{5C22544A-7EE6-4342-B048-85BDC9FD1C3A}</a:tableStyleId>
              </a:tblPr>
              <a:tblGrid>
                <a:gridCol w="679688">
                  <a:extLst>
                    <a:ext uri="{9D8B030D-6E8A-4147-A177-3AD203B41FA5}">
                      <a16:colId xmlns:a16="http://schemas.microsoft.com/office/drawing/2014/main" val="3778071835"/>
                    </a:ext>
                  </a:extLst>
                </a:gridCol>
                <a:gridCol w="679688">
                  <a:extLst>
                    <a:ext uri="{9D8B030D-6E8A-4147-A177-3AD203B41FA5}">
                      <a16:colId xmlns:a16="http://schemas.microsoft.com/office/drawing/2014/main" val="3625448622"/>
                    </a:ext>
                  </a:extLst>
                </a:gridCol>
                <a:gridCol w="679688">
                  <a:extLst>
                    <a:ext uri="{9D8B030D-6E8A-4147-A177-3AD203B41FA5}">
                      <a16:colId xmlns:a16="http://schemas.microsoft.com/office/drawing/2014/main" val="3627063607"/>
                    </a:ext>
                  </a:extLst>
                </a:gridCol>
                <a:gridCol w="629524">
                  <a:extLst>
                    <a:ext uri="{9D8B030D-6E8A-4147-A177-3AD203B41FA5}">
                      <a16:colId xmlns:a16="http://schemas.microsoft.com/office/drawing/2014/main" val="118309810"/>
                    </a:ext>
                  </a:extLst>
                </a:gridCol>
                <a:gridCol w="914400">
                  <a:extLst>
                    <a:ext uri="{9D8B030D-6E8A-4147-A177-3AD203B41FA5}">
                      <a16:colId xmlns:a16="http://schemas.microsoft.com/office/drawing/2014/main" val="3842625782"/>
                    </a:ext>
                  </a:extLst>
                </a:gridCol>
                <a:gridCol w="1042416">
                  <a:extLst>
                    <a:ext uri="{9D8B030D-6E8A-4147-A177-3AD203B41FA5}">
                      <a16:colId xmlns:a16="http://schemas.microsoft.com/office/drawing/2014/main" val="1058976084"/>
                    </a:ext>
                  </a:extLst>
                </a:gridCol>
                <a:gridCol w="870102">
                  <a:extLst>
                    <a:ext uri="{9D8B030D-6E8A-4147-A177-3AD203B41FA5}">
                      <a16:colId xmlns:a16="http://schemas.microsoft.com/office/drawing/2014/main" val="3805544060"/>
                    </a:ext>
                  </a:extLst>
                </a:gridCol>
              </a:tblGrid>
              <a:tr h="429985">
                <a:tc>
                  <a:txBody>
                    <a:bodyPr/>
                    <a:lstStyle/>
                    <a:p>
                      <a:pPr algn="ctr">
                        <a:lnSpc>
                          <a:spcPct val="107000"/>
                        </a:lnSpc>
                        <a:spcAft>
                          <a:spcPts val="0"/>
                        </a:spcAft>
                      </a:pPr>
                      <a:r>
                        <a:rPr lang="en-US" sz="1100">
                          <a:effectLst/>
                        </a:rPr>
                        <a:t>Story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Axial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Seismic Shear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Story Drift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Importance Factor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Amplification Factor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Stability Coefficient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33495946"/>
                  </a:ext>
                </a:extLst>
              </a:tr>
              <a:tr h="380179">
                <a:tc>
                  <a:txBody>
                    <a:bodyPr/>
                    <a:lstStyle/>
                    <a:p>
                      <a:pPr algn="ctr">
                        <a:lnSpc>
                          <a:spcPct val="107000"/>
                        </a:lnSpc>
                        <a:spcAft>
                          <a:spcPts val="0"/>
                        </a:spcAft>
                      </a:pPr>
                      <a:r>
                        <a:rPr lang="en-US" sz="1100">
                          <a:effectLst/>
                        </a:rPr>
                        <a:t>B2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76371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0.0006045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97815615"/>
                  </a:ext>
                </a:extLst>
              </a:tr>
              <a:tr h="380179">
                <a:tc>
                  <a:txBody>
                    <a:bodyPr/>
                    <a:lstStyle/>
                    <a:p>
                      <a:pPr algn="ctr">
                        <a:lnSpc>
                          <a:spcPct val="107000"/>
                        </a:lnSpc>
                        <a:spcAft>
                          <a:spcPts val="0"/>
                        </a:spcAft>
                      </a:pPr>
                      <a:r>
                        <a:rPr lang="en-US" sz="1100">
                          <a:effectLst/>
                        </a:rPr>
                        <a:t>B1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68660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7533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0.0001777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84115005"/>
                  </a:ext>
                </a:extLst>
              </a:tr>
              <a:tr h="380179">
                <a:tc>
                  <a:txBody>
                    <a:bodyPr/>
                    <a:lstStyle/>
                    <a:p>
                      <a:pPr algn="ctr">
                        <a:lnSpc>
                          <a:spcPct val="107000"/>
                        </a:lnSpc>
                        <a:spcAft>
                          <a:spcPts val="0"/>
                        </a:spcAft>
                      </a:pPr>
                      <a:r>
                        <a:rPr lang="en-US" sz="1100">
                          <a:effectLst/>
                        </a:rPr>
                        <a:t>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60863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7425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0.0051231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13789274"/>
                  </a:ext>
                </a:extLst>
              </a:tr>
              <a:tr h="380179">
                <a:tc>
                  <a:txBody>
                    <a:bodyPr/>
                    <a:lstStyle/>
                    <a:p>
                      <a:pPr algn="ctr">
                        <a:lnSpc>
                          <a:spcPct val="107000"/>
                        </a:lnSpc>
                        <a:spcAft>
                          <a:spcPts val="0"/>
                        </a:spcAft>
                      </a:pPr>
                      <a:r>
                        <a:rPr lang="en-US" sz="11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50020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6833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0.0033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1.25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0.0061985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38659931"/>
                  </a:ext>
                </a:extLst>
              </a:tr>
              <a:tr h="380179">
                <a:tc>
                  <a:txBody>
                    <a:bodyPr/>
                    <a:lstStyle/>
                    <a:p>
                      <a:pPr algn="ctr">
                        <a:lnSpc>
                          <a:spcPct val="107000"/>
                        </a:lnSpc>
                        <a:spcAft>
                          <a:spcPts val="0"/>
                        </a:spcAft>
                      </a:pPr>
                      <a:r>
                        <a:rPr lang="en-US" sz="11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39177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6008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0.0024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0.0040087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6003423"/>
                  </a:ext>
                </a:extLst>
              </a:tr>
              <a:tr h="380179">
                <a:tc>
                  <a:txBody>
                    <a:bodyPr/>
                    <a:lstStyle/>
                    <a:p>
                      <a:pPr algn="ctr">
                        <a:lnSpc>
                          <a:spcPct val="107000"/>
                        </a:lnSpc>
                        <a:spcAft>
                          <a:spcPts val="0"/>
                        </a:spcAft>
                      </a:pPr>
                      <a:r>
                        <a:rPr lang="en-US" sz="11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29555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4994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0.0034769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60649576"/>
                  </a:ext>
                </a:extLst>
              </a:tr>
              <a:tr h="380179">
                <a:tc>
                  <a:txBody>
                    <a:bodyPr/>
                    <a:lstStyle/>
                    <a:p>
                      <a:pPr algn="ctr">
                        <a:lnSpc>
                          <a:spcPct val="107000"/>
                        </a:lnSpc>
                        <a:spcAft>
                          <a:spcPts val="0"/>
                        </a:spcAft>
                      </a:pPr>
                      <a:r>
                        <a:rPr lang="en-US" sz="11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19933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3710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0.0034265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27715022"/>
                  </a:ext>
                </a:extLst>
              </a:tr>
              <a:tr h="394231">
                <a:tc>
                  <a:txBody>
                    <a:bodyPr/>
                    <a:lstStyle/>
                    <a:p>
                      <a:pPr algn="ctr">
                        <a:lnSpc>
                          <a:spcPct val="107000"/>
                        </a:lnSpc>
                        <a:spcAft>
                          <a:spcPts val="0"/>
                        </a:spcAft>
                      </a:pPr>
                      <a:r>
                        <a:rPr lang="en-US" sz="1100">
                          <a:effectLst/>
                        </a:rPr>
                        <a:t>F5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10312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2069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100" dirty="0">
                          <a:effectLst/>
                        </a:rPr>
                        <a:t>0.0029356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85292161"/>
                  </a:ext>
                </a:extLst>
              </a:tr>
            </a:tbl>
          </a:graphicData>
        </a:graphic>
      </p:graphicFrame>
      <p:sp>
        <p:nvSpPr>
          <p:cNvPr id="11" name="Rectangle 10">
            <a:extLst>
              <a:ext uri="{FF2B5EF4-FFF2-40B4-BE49-F238E27FC236}">
                <a16:creationId xmlns:a16="http://schemas.microsoft.com/office/drawing/2014/main" id="{C81E3FE9-A515-4ED6-A58C-20D50926152B}"/>
              </a:ext>
            </a:extLst>
          </p:cNvPr>
          <p:cNvSpPr/>
          <p:nvPr/>
        </p:nvSpPr>
        <p:spPr>
          <a:xfrm>
            <a:off x="1545651" y="2559797"/>
            <a:ext cx="3559756"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3.28 P-Delta check for the right  block in X-D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90BC7C7E-39BB-4BAA-80C6-6C803CF6BF60}"/>
              </a:ext>
            </a:extLst>
          </p:cNvPr>
          <p:cNvSpPr/>
          <p:nvPr/>
        </p:nvSpPr>
        <p:spPr>
          <a:xfrm>
            <a:off x="7506635" y="2557685"/>
            <a:ext cx="3539943" cy="276999"/>
          </a:xfrm>
          <a:prstGeom prst="rect">
            <a:avLst/>
          </a:prstGeom>
        </p:spPr>
        <p:txBody>
          <a:bodyPr wrap="none">
            <a:spAutoFit/>
          </a:bodyPr>
          <a:lstStyle/>
          <a:p>
            <a:pPr algn="ctr">
              <a:spcAft>
                <a:spcPts val="1000"/>
              </a:spcAft>
            </a:pP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Table </a:t>
            </a:r>
            <a:r>
              <a:rPr lang="ar-SA"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1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3.29 P-Delta check for the right  block in Y-D</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81246FB-56F5-4CD5-A583-C7BD80AC5CF6}"/>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626116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EA8DE956-35F2-4660-A2B9-715F9AE33866}"/>
              </a:ext>
            </a:extLst>
          </p:cNvPr>
          <p:cNvSpPr/>
          <p:nvPr/>
        </p:nvSpPr>
        <p:spPr>
          <a:xfrm>
            <a:off x="606797" y="1708575"/>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Story Drift</a:t>
            </a:r>
          </a:p>
        </p:txBody>
      </p:sp>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5" name="Chevron 3">
            <a:extLst>
              <a:ext uri="{FF2B5EF4-FFF2-40B4-BE49-F238E27FC236}">
                <a16:creationId xmlns:a16="http://schemas.microsoft.com/office/drawing/2014/main" id="{87ED509F-4BDA-43BB-B326-DDE305A24534}"/>
              </a:ext>
            </a:extLst>
          </p:cNvPr>
          <p:cNvSpPr/>
          <p:nvPr/>
        </p:nvSpPr>
        <p:spPr>
          <a:xfrm>
            <a:off x="127997" y="1600302"/>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79F6BE8E-C9C2-40B5-8883-73CECB0BDB93}"/>
                  </a:ext>
                </a:extLst>
              </p:cNvPr>
              <p:cNvSpPr/>
              <p:nvPr/>
            </p:nvSpPr>
            <p:spPr>
              <a:xfrm>
                <a:off x="477237" y="2366243"/>
                <a:ext cx="6096000" cy="4251036"/>
              </a:xfrm>
              <a:prstGeom prst="rect">
                <a:avLst/>
              </a:prstGeom>
            </p:spPr>
            <p:txBody>
              <a:bodyPr>
                <a:spAutoFit/>
              </a:bodyPr>
              <a:lstStyle/>
              <a:p>
                <a:pPr marL="342900" lvl="0" indent="-342900">
                  <a:lnSpc>
                    <a:spcPct val="107000"/>
                  </a:lnSpc>
                  <a:spcAft>
                    <a:spcPts val="8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For the left block the maximum story drift will be taken</a:t>
                </a:r>
                <a:endParaRPr lang="en-US" dirty="0">
                  <a:latin typeface="Calibri" panose="020F0502020204030204" pitchFamily="34" charset="0"/>
                  <a:ea typeface="Calibri" panose="020F0502020204030204" pitchFamily="34" charset="0"/>
                  <a:cs typeface="Arial" panose="020B0604020202020204" pitchFamily="34" charset="0"/>
                </a:endParaRPr>
              </a:p>
              <a:p>
                <a:pPr marL="228600">
                  <a:lnSpc>
                    <a:spcPct val="200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𝛿</m:t>
                        </m:r>
                      </m:e>
                      <m:sub>
                        <m:r>
                          <a:rPr lang="en-US" sz="1400" i="1">
                            <a:latin typeface="Cambria Math" panose="02040503050406030204" pitchFamily="18" charset="0"/>
                            <a:ea typeface="Calibri" panose="020F0502020204030204" pitchFamily="34" charset="0"/>
                            <a:cs typeface="Arial" panose="020B0604020202020204" pitchFamily="34" charset="0"/>
                          </a:rPr>
                          <m:t>𝑥𝑒</m:t>
                        </m:r>
                      </m:sub>
                    </m:sSub>
                    <m:r>
                      <a:rPr lang="en-US" sz="1400" i="1">
                        <a:latin typeface="Cambria Math" panose="02040503050406030204" pitchFamily="18" charset="0"/>
                        <a:ea typeface="Calibri" panose="020F0502020204030204" pitchFamily="34" charset="0"/>
                        <a:cs typeface="Arial" panose="020B0604020202020204" pitchFamily="34" charset="0"/>
                      </a:rPr>
                      <m:t>=0.007224 </m:t>
                    </m:r>
                    <m:r>
                      <a:rPr lang="en-US" sz="1400" i="1">
                        <a:latin typeface="Cambria Math" panose="02040503050406030204" pitchFamily="18" charset="0"/>
                        <a:ea typeface="Calibri" panose="020F0502020204030204" pitchFamily="34" charset="0"/>
                        <a:cs typeface="Arial" panose="020B0604020202020204" pitchFamily="34" charset="0"/>
                      </a:rPr>
                      <m:t>𝑚</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𝑓𝑟𝑜𝑚</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𝑙𝑜𝑎𝑑</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𝑐𝑜𝑚𝑏𝑖𝑛𝑎𝑡𝑖𝑜𝑛</m:t>
                    </m:r>
                    <m:r>
                      <a:rPr lang="en-US" sz="1400" i="1">
                        <a:latin typeface="Cambria Math" panose="02040503050406030204" pitchFamily="18" charset="0"/>
                        <a:ea typeface="Calibri" panose="020F0502020204030204" pitchFamily="34" charset="0"/>
                        <a:cs typeface="Arial" panose="020B0604020202020204" pitchFamily="34" charset="0"/>
                      </a:rPr>
                      <m:t>=0.7</m:t>
                    </m:r>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𝐸</m:t>
                        </m:r>
                      </m:e>
                      <m:sub>
                        <m:r>
                          <a:rPr lang="en-US" sz="1400" i="1">
                            <a:latin typeface="Cambria Math" panose="02040503050406030204" pitchFamily="18" charset="0"/>
                            <a:ea typeface="Calibri" panose="020F0502020204030204" pitchFamily="34" charset="0"/>
                            <a:cs typeface="Arial" panose="020B0604020202020204" pitchFamily="34" charset="0"/>
                          </a:rPr>
                          <m:t>𝑥</m:t>
                        </m:r>
                      </m:sub>
                    </m:sSub>
                  </m:oMath>
                </a14:m>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nSpc>
                    <a:spcPct val="150000"/>
                  </a:lnSpc>
                  <a:spcAft>
                    <a:spcPts val="600"/>
                  </a:spcAft>
                </a:pPr>
                <a:r>
                  <a:rPr lang="en-US" sz="1400" dirty="0">
                    <a:solidFill>
                      <a:srgbClr val="000000"/>
                    </a:solidFill>
                    <a:effectLst/>
                    <a:ea typeface="Calibri" panose="020F0502020204030204" pitchFamily="34" charset="0"/>
                    <a:cs typeface="Times New Roman" panose="02020603050405020304" pitchFamily="18" charset="0"/>
                  </a:rPr>
                  <a:t> </a:t>
                </a:r>
                <a14:m>
                  <m:oMath xmlns:m="http://schemas.openxmlformats.org/officeDocument/2006/math">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sub>
                    </m:sSub>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t>∆</m:t>
                        </m:r>
                      </m:e>
                      <m:sub>
                        <m: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t>𝐼𝑛𝑒𝑙𝑎𝑠𝑡𝑖𝑐</m:t>
                        </m:r>
                      </m:sub>
                    </m:sSub>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𝑥𝑒</m:t>
                            </m:r>
                          </m:sub>
                        </m:sSub>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sub>
                        </m:sSub>
                      </m:num>
                      <m:den>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sub>
                        </m:sSub>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0.007224×5</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m:t>
                        </m:r>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=0.028896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28600">
                  <a:lnSpc>
                    <a:spcPct val="107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a:latin typeface="Cambria Math" panose="02040503050406030204" pitchFamily="18" charset="0"/>
                            <a:ea typeface="Calibri" panose="020F0502020204030204" pitchFamily="34" charset="0"/>
                            <a:cs typeface="Arial" panose="020B0604020202020204" pitchFamily="34" charset="0"/>
                          </a:rPr>
                          <m:t>∆</m:t>
                        </m:r>
                      </m:e>
                      <m:sub>
                        <m:r>
                          <a:rPr lang="en-US" sz="1400" i="1">
                            <a:latin typeface="Cambria Math" panose="02040503050406030204" pitchFamily="18" charset="0"/>
                            <a:ea typeface="Calibri" panose="020F0502020204030204" pitchFamily="34" charset="0"/>
                            <a:cs typeface="Arial" panose="020B0604020202020204" pitchFamily="34" charset="0"/>
                          </a:rPr>
                          <m:t>𝑎</m:t>
                        </m:r>
                      </m:sub>
                    </m:sSub>
                    <m:r>
                      <a:rPr lang="en-US" sz="1400" i="1">
                        <a:latin typeface="Cambria Math" panose="02040503050406030204" pitchFamily="18" charset="0"/>
                        <a:ea typeface="Calibri" panose="020F0502020204030204" pitchFamily="34" charset="0"/>
                        <a:cs typeface="Arial" panose="020B0604020202020204" pitchFamily="34" charset="0"/>
                      </a:rPr>
                      <m:t>=</m:t>
                    </m:r>
                    <m:f>
                      <m:fPr>
                        <m:ctrlPr>
                          <a:rPr lang="en-US" sz="1400" i="1">
                            <a:latin typeface="Cambria Math" panose="02040503050406030204" pitchFamily="18" charset="0"/>
                            <a:ea typeface="Calibri" panose="020F0502020204030204" pitchFamily="34" charset="0"/>
                            <a:cs typeface="Arial" panose="020B0604020202020204" pitchFamily="34" charset="0"/>
                          </a:rPr>
                        </m:ctrlPr>
                      </m:fPr>
                      <m:num>
                        <m:r>
                          <a:rPr lang="en-US" sz="1400" i="1">
                            <a:latin typeface="Cambria Math" panose="02040503050406030204" pitchFamily="18" charset="0"/>
                            <a:ea typeface="Calibri" panose="020F0502020204030204" pitchFamily="34" charset="0"/>
                            <a:cs typeface="Arial" panose="020B0604020202020204" pitchFamily="34" charset="0"/>
                          </a:rPr>
                          <m:t>0.015×</m:t>
                        </m:r>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h</m:t>
                            </m:r>
                          </m:e>
                          <m:sub>
                            <m:r>
                              <a:rPr lang="en-US" sz="1400" i="1">
                                <a:latin typeface="Cambria Math" panose="02040503050406030204" pitchFamily="18" charset="0"/>
                                <a:ea typeface="Calibri" panose="020F0502020204030204" pitchFamily="34" charset="0"/>
                                <a:cs typeface="Arial" panose="020B0604020202020204" pitchFamily="34" charset="0"/>
                              </a:rPr>
                              <m:t>𝑠𝑥</m:t>
                            </m:r>
                          </m:sub>
                        </m:sSub>
                      </m:num>
                      <m:den>
                        <m:r>
                          <a:rPr lang="en-US" sz="1400" i="1">
                            <a:latin typeface="Cambria Math" panose="02040503050406030204" pitchFamily="18" charset="0"/>
                            <a:ea typeface="Calibri" panose="020F0502020204030204" pitchFamily="34" charset="0"/>
                            <a:cs typeface="Arial" panose="020B0604020202020204" pitchFamily="34" charset="0"/>
                          </a:rPr>
                          <m:t>1.3</m:t>
                        </m:r>
                      </m:den>
                    </m:f>
                    <m:r>
                      <a:rPr lang="en-US" sz="1400" i="1">
                        <a:latin typeface="Cambria Math" panose="02040503050406030204" pitchFamily="18" charset="0"/>
                        <a:ea typeface="Calibri" panose="020F0502020204030204" pitchFamily="34" charset="0"/>
                        <a:cs typeface="Arial" panose="020B0604020202020204" pitchFamily="34" charset="0"/>
                      </a:rPr>
                      <m:t>=</m:t>
                    </m:r>
                    <m:f>
                      <m:fPr>
                        <m:ctrlPr>
                          <a:rPr lang="en-US" sz="1400" i="1">
                            <a:latin typeface="Cambria Math" panose="02040503050406030204" pitchFamily="18" charset="0"/>
                            <a:ea typeface="Calibri" panose="020F0502020204030204" pitchFamily="34" charset="0"/>
                            <a:cs typeface="Arial" panose="020B0604020202020204" pitchFamily="34" charset="0"/>
                          </a:rPr>
                        </m:ctrlPr>
                      </m:fPr>
                      <m:num>
                        <m:r>
                          <a:rPr lang="en-US" sz="1400" i="1">
                            <a:latin typeface="Cambria Math" panose="02040503050406030204" pitchFamily="18" charset="0"/>
                            <a:ea typeface="Calibri" panose="020F0502020204030204" pitchFamily="34" charset="0"/>
                            <a:cs typeface="Arial" panose="020B0604020202020204" pitchFamily="34" charset="0"/>
                          </a:rPr>
                          <m:t>0.015×34.4</m:t>
                        </m:r>
                      </m:num>
                      <m:den>
                        <m:r>
                          <a:rPr lang="en-US" sz="1400" i="1">
                            <a:latin typeface="Cambria Math" panose="02040503050406030204" pitchFamily="18" charset="0"/>
                            <a:ea typeface="Calibri" panose="020F0502020204030204" pitchFamily="34" charset="0"/>
                            <a:cs typeface="Arial" panose="020B0604020202020204" pitchFamily="34" charset="0"/>
                          </a:rPr>
                          <m:t>1.3</m:t>
                        </m:r>
                      </m:den>
                    </m:f>
                    <m:r>
                      <a:rPr lang="en-US" sz="1400" i="1">
                        <a:latin typeface="Cambria Math" panose="02040503050406030204" pitchFamily="18" charset="0"/>
                        <a:ea typeface="Calibri" panose="020F0502020204030204" pitchFamily="34" charset="0"/>
                        <a:cs typeface="Arial" panose="020B0604020202020204" pitchFamily="34" charset="0"/>
                      </a:rPr>
                      <m:t>=0.397 </m:t>
                    </m:r>
                    <m:r>
                      <a:rPr lang="en-US" sz="1400" i="1">
                        <a:latin typeface="Cambria Math" panose="02040503050406030204" pitchFamily="18" charset="0"/>
                        <a:ea typeface="Calibri" panose="020F0502020204030204" pitchFamily="34" charset="0"/>
                        <a:cs typeface="Arial" panose="020B0604020202020204" pitchFamily="34" charset="0"/>
                      </a:rPr>
                      <m:t>𝑚</m:t>
                    </m:r>
                  </m:oMath>
                </a14:m>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nSpc>
                    <a:spcPct val="200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r>
                      <a:rPr lang="en-US" sz="1400" i="1">
                        <a:latin typeface="Cambria Math" panose="02040503050406030204" pitchFamily="18" charset="0"/>
                        <a:ea typeface="Calibri" panose="020F0502020204030204" pitchFamily="34" charset="0"/>
                        <a:cs typeface="Arial" panose="020B0604020202020204" pitchFamily="34" charset="0"/>
                      </a:rPr>
                      <m:t>∴0.028896&lt;0.397 </m:t>
                    </m:r>
                  </m:oMath>
                </a14:m>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𝛿</m:t>
                        </m:r>
                      </m:e>
                      <m:sub>
                        <m:r>
                          <a:rPr lang="en-US" sz="1400" i="1">
                            <a:latin typeface="Cambria Math" panose="02040503050406030204" pitchFamily="18" charset="0"/>
                            <a:ea typeface="Calibri" panose="020F0502020204030204" pitchFamily="34" charset="0"/>
                            <a:cs typeface="Arial" panose="020B0604020202020204" pitchFamily="34" charset="0"/>
                          </a:rPr>
                          <m:t>𝑦𝑒</m:t>
                        </m:r>
                      </m:sub>
                    </m:sSub>
                    <m:r>
                      <a:rPr lang="en-US" sz="1400" i="1">
                        <a:latin typeface="Cambria Math" panose="02040503050406030204" pitchFamily="18" charset="0"/>
                        <a:ea typeface="Calibri" panose="020F0502020204030204" pitchFamily="34" charset="0"/>
                        <a:cs typeface="Arial" panose="020B0604020202020204" pitchFamily="34" charset="0"/>
                      </a:rPr>
                      <m:t>=0.0229 </m:t>
                    </m:r>
                    <m:r>
                      <a:rPr lang="en-US" sz="1400" i="1">
                        <a:latin typeface="Cambria Math" panose="02040503050406030204" pitchFamily="18" charset="0"/>
                        <a:ea typeface="Calibri" panose="020F0502020204030204" pitchFamily="34" charset="0"/>
                        <a:cs typeface="Arial" panose="020B0604020202020204" pitchFamily="34" charset="0"/>
                      </a:rPr>
                      <m:t>𝑚</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𝑓𝑟𝑜𝑚</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𝑙𝑜𝑎𝑑</m:t>
                    </m:r>
                    <m:r>
                      <a:rPr lang="en-US" sz="1400" i="1">
                        <a:latin typeface="Cambria Math" panose="02040503050406030204" pitchFamily="18" charset="0"/>
                        <a:ea typeface="Calibri" panose="020F0502020204030204" pitchFamily="34" charset="0"/>
                        <a:cs typeface="Arial" panose="020B0604020202020204" pitchFamily="34" charset="0"/>
                      </a:rPr>
                      <m:t> </m:t>
                    </m:r>
                    <m:r>
                      <a:rPr lang="en-US" sz="1400" i="1">
                        <a:latin typeface="Cambria Math" panose="02040503050406030204" pitchFamily="18" charset="0"/>
                        <a:ea typeface="Calibri" panose="020F0502020204030204" pitchFamily="34" charset="0"/>
                        <a:cs typeface="Arial" panose="020B0604020202020204" pitchFamily="34" charset="0"/>
                      </a:rPr>
                      <m:t>𝑐𝑜𝑚𝑏𝑖𝑛𝑎𝑡𝑖𝑜𝑛</m:t>
                    </m:r>
                    <m:r>
                      <a:rPr lang="en-US" sz="1400" i="1">
                        <a:latin typeface="Cambria Math" panose="02040503050406030204" pitchFamily="18" charset="0"/>
                        <a:ea typeface="Calibri" panose="020F0502020204030204" pitchFamily="34" charset="0"/>
                        <a:cs typeface="Arial" panose="020B0604020202020204" pitchFamily="34" charset="0"/>
                      </a:rPr>
                      <m:t>=0.7</m:t>
                    </m:r>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𝐸</m:t>
                        </m:r>
                      </m:e>
                      <m:sub>
                        <m:r>
                          <a:rPr lang="en-US" sz="1400" i="1">
                            <a:latin typeface="Cambria Math" panose="02040503050406030204" pitchFamily="18" charset="0"/>
                            <a:ea typeface="Calibri" panose="020F0502020204030204" pitchFamily="34" charset="0"/>
                            <a:cs typeface="Arial" panose="020B0604020202020204" pitchFamily="34" charset="0"/>
                          </a:rPr>
                          <m:t>𝑦</m:t>
                        </m:r>
                      </m:sub>
                    </m:sSub>
                  </m:oMath>
                </a14:m>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nSpc>
                    <a:spcPct val="150000"/>
                  </a:lnSpc>
                  <a:spcAft>
                    <a:spcPts val="600"/>
                  </a:spcAft>
                </a:pPr>
                <a:r>
                  <a:rPr lang="en-US" sz="1400" dirty="0">
                    <a:solidFill>
                      <a:srgbClr val="000000"/>
                    </a:solidFill>
                    <a:effectLst/>
                    <a:ea typeface="Calibri" panose="020F0502020204030204" pitchFamily="34" charset="0"/>
                    <a:cs typeface="Times New Roman" panose="02020603050405020304" pitchFamily="18" charset="0"/>
                  </a:rPr>
                  <a:t> </a:t>
                </a:r>
                <a14:m>
                  <m:oMath xmlns:m="http://schemas.openxmlformats.org/officeDocument/2006/math">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𝑦</m:t>
                        </m:r>
                      </m:sub>
                    </m:sSub>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ctrlPr>
                      </m:sSubPr>
                      <m:e>
                        <m: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t>∆</m:t>
                        </m:r>
                      </m:e>
                      <m:sub>
                        <m:r>
                          <a:rPr lang="en-US" sz="1400" i="1">
                            <a:solidFill>
                              <a:srgbClr val="000000"/>
                            </a:solidFill>
                            <a:latin typeface="Cambria Math" panose="02040503050406030204" pitchFamily="18" charset="0"/>
                            <a:ea typeface="Calibri" panose="020F0502020204030204" pitchFamily="34" charset="0"/>
                            <a:cs typeface="Arial" panose="020B0604020202020204" pitchFamily="34" charset="0"/>
                          </a:rPr>
                          <m:t>𝐼𝑛𝑒𝑙𝑎𝑠𝑡𝑖𝑐</m:t>
                        </m:r>
                      </m:sub>
                    </m:sSub>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𝑥𝑒</m:t>
                            </m:r>
                          </m:sub>
                        </m:sSub>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sub>
                        </m:sSub>
                      </m:num>
                      <m:den>
                        <m:sSub>
                          <m:sSub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sub>
                        </m:sSub>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0.0229×5</m:t>
                        </m:r>
                      </m:num>
                      <m:den>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m:t>
                        </m:r>
                      </m:den>
                    </m:f>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=0.0916 </m:t>
                    </m:r>
                    <m: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28600">
                  <a:lnSpc>
                    <a:spcPct val="107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a:latin typeface="Cambria Math" panose="02040503050406030204" pitchFamily="18" charset="0"/>
                            <a:ea typeface="Calibri" panose="020F0502020204030204" pitchFamily="34" charset="0"/>
                            <a:cs typeface="Arial" panose="020B0604020202020204" pitchFamily="34" charset="0"/>
                          </a:rPr>
                          <m:t>∆</m:t>
                        </m:r>
                      </m:e>
                      <m:sub>
                        <m:r>
                          <a:rPr lang="en-US" sz="1400" i="1">
                            <a:latin typeface="Cambria Math" panose="02040503050406030204" pitchFamily="18" charset="0"/>
                            <a:ea typeface="Calibri" panose="020F0502020204030204" pitchFamily="34" charset="0"/>
                            <a:cs typeface="Arial" panose="020B0604020202020204" pitchFamily="34" charset="0"/>
                          </a:rPr>
                          <m:t>𝑎</m:t>
                        </m:r>
                      </m:sub>
                    </m:sSub>
                    <m:r>
                      <a:rPr lang="en-US" sz="1400" i="1">
                        <a:latin typeface="Cambria Math" panose="02040503050406030204" pitchFamily="18" charset="0"/>
                        <a:ea typeface="Calibri" panose="020F0502020204030204" pitchFamily="34" charset="0"/>
                        <a:cs typeface="Arial" panose="020B0604020202020204" pitchFamily="34" charset="0"/>
                      </a:rPr>
                      <m:t>=</m:t>
                    </m:r>
                    <m:f>
                      <m:fPr>
                        <m:ctrlPr>
                          <a:rPr lang="en-US" sz="1400" i="1">
                            <a:latin typeface="Cambria Math" panose="02040503050406030204" pitchFamily="18" charset="0"/>
                            <a:ea typeface="Calibri" panose="020F0502020204030204" pitchFamily="34" charset="0"/>
                            <a:cs typeface="Arial" panose="020B0604020202020204" pitchFamily="34" charset="0"/>
                          </a:rPr>
                        </m:ctrlPr>
                      </m:fPr>
                      <m:num>
                        <m:r>
                          <a:rPr lang="en-US" sz="1400" i="1">
                            <a:latin typeface="Cambria Math" panose="02040503050406030204" pitchFamily="18" charset="0"/>
                            <a:ea typeface="Calibri" panose="020F0502020204030204" pitchFamily="34" charset="0"/>
                            <a:cs typeface="Arial" panose="020B0604020202020204" pitchFamily="34" charset="0"/>
                          </a:rPr>
                          <m:t>0.015×</m:t>
                        </m:r>
                        <m:sSub>
                          <m:sSubPr>
                            <m:ctrlPr>
                              <a:rPr lang="en-US" sz="1400" i="1">
                                <a:latin typeface="Cambria Math" panose="02040503050406030204" pitchFamily="18" charset="0"/>
                                <a:ea typeface="Calibri" panose="020F0502020204030204" pitchFamily="34" charset="0"/>
                                <a:cs typeface="Arial" panose="020B0604020202020204" pitchFamily="34" charset="0"/>
                              </a:rPr>
                            </m:ctrlPr>
                          </m:sSubPr>
                          <m:e>
                            <m:r>
                              <a:rPr lang="en-US" sz="1400" i="1">
                                <a:latin typeface="Cambria Math" panose="02040503050406030204" pitchFamily="18" charset="0"/>
                                <a:ea typeface="Calibri" panose="020F0502020204030204" pitchFamily="34" charset="0"/>
                                <a:cs typeface="Arial" panose="020B0604020202020204" pitchFamily="34" charset="0"/>
                              </a:rPr>
                              <m:t>h</m:t>
                            </m:r>
                          </m:e>
                          <m:sub>
                            <m:r>
                              <a:rPr lang="en-US" sz="1400" i="1">
                                <a:latin typeface="Cambria Math" panose="02040503050406030204" pitchFamily="18" charset="0"/>
                                <a:ea typeface="Calibri" panose="020F0502020204030204" pitchFamily="34" charset="0"/>
                                <a:cs typeface="Arial" panose="020B0604020202020204" pitchFamily="34" charset="0"/>
                              </a:rPr>
                              <m:t>𝑠𝑥</m:t>
                            </m:r>
                          </m:sub>
                        </m:sSub>
                      </m:num>
                      <m:den>
                        <m:r>
                          <a:rPr lang="en-US" sz="1400" i="1">
                            <a:latin typeface="Cambria Math" panose="02040503050406030204" pitchFamily="18" charset="0"/>
                            <a:ea typeface="Calibri" panose="020F0502020204030204" pitchFamily="34" charset="0"/>
                            <a:cs typeface="Arial" panose="020B0604020202020204" pitchFamily="34" charset="0"/>
                          </a:rPr>
                          <m:t>1.3</m:t>
                        </m:r>
                      </m:den>
                    </m:f>
                    <m:r>
                      <a:rPr lang="en-US" sz="1400" i="1">
                        <a:latin typeface="Cambria Math" panose="02040503050406030204" pitchFamily="18" charset="0"/>
                        <a:ea typeface="Calibri" panose="020F0502020204030204" pitchFamily="34" charset="0"/>
                        <a:cs typeface="Arial" panose="020B0604020202020204" pitchFamily="34" charset="0"/>
                      </a:rPr>
                      <m:t>=</m:t>
                    </m:r>
                    <m:f>
                      <m:fPr>
                        <m:ctrlPr>
                          <a:rPr lang="en-US" sz="1400" i="1">
                            <a:latin typeface="Cambria Math" panose="02040503050406030204" pitchFamily="18" charset="0"/>
                            <a:ea typeface="Calibri" panose="020F0502020204030204" pitchFamily="34" charset="0"/>
                            <a:cs typeface="Arial" panose="020B0604020202020204" pitchFamily="34" charset="0"/>
                          </a:rPr>
                        </m:ctrlPr>
                      </m:fPr>
                      <m:num>
                        <m:r>
                          <a:rPr lang="en-US" sz="1400" i="1">
                            <a:latin typeface="Cambria Math" panose="02040503050406030204" pitchFamily="18" charset="0"/>
                            <a:ea typeface="Calibri" panose="020F0502020204030204" pitchFamily="34" charset="0"/>
                            <a:cs typeface="Arial" panose="020B0604020202020204" pitchFamily="34" charset="0"/>
                          </a:rPr>
                          <m:t>0.015×34.4</m:t>
                        </m:r>
                      </m:num>
                      <m:den>
                        <m:r>
                          <a:rPr lang="en-US" sz="1400" i="1">
                            <a:latin typeface="Cambria Math" panose="02040503050406030204" pitchFamily="18" charset="0"/>
                            <a:ea typeface="Calibri" panose="020F0502020204030204" pitchFamily="34" charset="0"/>
                            <a:cs typeface="Arial" panose="020B0604020202020204" pitchFamily="34" charset="0"/>
                          </a:rPr>
                          <m:t>1.3</m:t>
                        </m:r>
                      </m:den>
                    </m:f>
                    <m:r>
                      <a:rPr lang="en-US" sz="1400" i="1">
                        <a:latin typeface="Cambria Math" panose="02040503050406030204" pitchFamily="18" charset="0"/>
                        <a:ea typeface="Calibri" panose="020F0502020204030204" pitchFamily="34" charset="0"/>
                        <a:cs typeface="Arial" panose="020B0604020202020204" pitchFamily="34" charset="0"/>
                      </a:rPr>
                      <m:t>=0.397 </m:t>
                    </m:r>
                    <m:r>
                      <a:rPr lang="en-US" sz="1400" i="1">
                        <a:latin typeface="Cambria Math" panose="02040503050406030204" pitchFamily="18" charset="0"/>
                        <a:ea typeface="Calibri" panose="020F0502020204030204" pitchFamily="34" charset="0"/>
                        <a:cs typeface="Arial" panose="020B0604020202020204" pitchFamily="34" charset="0"/>
                      </a:rPr>
                      <m:t>𝑚</m:t>
                    </m:r>
                  </m:oMath>
                </a14:m>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nSpc>
                    <a:spcPct val="150000"/>
                  </a:lnSpc>
                  <a:spcAft>
                    <a:spcPts val="800"/>
                  </a:spcAft>
                </a:pPr>
                <a:r>
                  <a:rPr lang="en-US" sz="1400" dirty="0">
                    <a:ea typeface="Calibri" panose="020F0502020204030204" pitchFamily="34" charset="0"/>
                    <a:cs typeface="Arial" panose="020B0604020202020204" pitchFamily="34" charset="0"/>
                  </a:rPr>
                  <a:t> </a:t>
                </a:r>
                <a14:m>
                  <m:oMath xmlns:m="http://schemas.openxmlformats.org/officeDocument/2006/math">
                    <m:r>
                      <a:rPr lang="en-US" sz="1400" i="1">
                        <a:latin typeface="Cambria Math" panose="02040503050406030204" pitchFamily="18" charset="0"/>
                        <a:ea typeface="Calibri" panose="020F0502020204030204" pitchFamily="34" charset="0"/>
                        <a:cs typeface="Arial" panose="020B0604020202020204" pitchFamily="34" charset="0"/>
                      </a:rPr>
                      <m:t>∴0.0916&lt;0.397</m:t>
                    </m:r>
                  </m:oMath>
                </a14:m>
                <a:endParaRPr lang="en-US" sz="1400" dirty="0">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7" name="Rectangle 6">
                <a:extLst>
                  <a:ext uri="{FF2B5EF4-FFF2-40B4-BE49-F238E27FC236}">
                    <a16:creationId xmlns:a16="http://schemas.microsoft.com/office/drawing/2014/main" id="{79F6BE8E-C9C2-40B5-8883-73CECB0BDB93}"/>
                  </a:ext>
                </a:extLst>
              </p:cNvPr>
              <p:cNvSpPr>
                <a:spLocks noRot="1" noChangeAspect="1" noMove="1" noResize="1" noEditPoints="1" noAdjustHandles="1" noChangeArrowheads="1" noChangeShapeType="1" noTextEdit="1"/>
              </p:cNvSpPr>
              <p:nvPr/>
            </p:nvSpPr>
            <p:spPr>
              <a:xfrm>
                <a:off x="477237" y="2366243"/>
                <a:ext cx="6096000" cy="4251036"/>
              </a:xfrm>
              <a:prstGeom prst="rect">
                <a:avLst/>
              </a:prstGeom>
              <a:blipFill>
                <a:blip r:embed="rId2"/>
                <a:stretch>
                  <a:fillRect l="-800" t="-86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D3121A59-C2A5-46AD-B512-5196CE65415B}"/>
              </a:ext>
            </a:extLst>
          </p:cNvPr>
          <p:cNvSpPr txBox="1"/>
          <p:nvPr/>
        </p:nvSpPr>
        <p:spPr>
          <a:xfrm>
            <a:off x="192117" y="556598"/>
            <a:ext cx="8727608" cy="1200329"/>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160679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7" name="TextBox 6">
            <a:extLst>
              <a:ext uri="{FF2B5EF4-FFF2-40B4-BE49-F238E27FC236}">
                <a16:creationId xmlns:a16="http://schemas.microsoft.com/office/drawing/2014/main" id="{8274E1F2-5AFD-4F84-8DF1-2C0D000B33E0}"/>
              </a:ext>
            </a:extLst>
          </p:cNvPr>
          <p:cNvSpPr txBox="1"/>
          <p:nvPr/>
        </p:nvSpPr>
        <p:spPr>
          <a:xfrm>
            <a:off x="670917" y="1499592"/>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Introduction:- </a:t>
            </a:r>
          </a:p>
        </p:txBody>
      </p:sp>
      <p:sp>
        <p:nvSpPr>
          <p:cNvPr id="8" name="Chevron 3">
            <a:extLst>
              <a:ext uri="{FF2B5EF4-FFF2-40B4-BE49-F238E27FC236}">
                <a16:creationId xmlns:a16="http://schemas.microsoft.com/office/drawing/2014/main" id="{C455835A-D54B-472E-89FE-385E4E49229B}"/>
              </a:ext>
            </a:extLst>
          </p:cNvPr>
          <p:cNvSpPr/>
          <p:nvPr/>
        </p:nvSpPr>
        <p:spPr>
          <a:xfrm>
            <a:off x="670917" y="2400197"/>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TextBox 1">
            <a:extLst>
              <a:ext uri="{FF2B5EF4-FFF2-40B4-BE49-F238E27FC236}">
                <a16:creationId xmlns:a16="http://schemas.microsoft.com/office/drawing/2014/main" id="{96BF75D1-5A26-428D-AF9A-2D279074DC35}"/>
              </a:ext>
            </a:extLst>
          </p:cNvPr>
          <p:cNvSpPr txBox="1"/>
          <p:nvPr/>
        </p:nvSpPr>
        <p:spPr>
          <a:xfrm>
            <a:off x="1108197" y="3437210"/>
            <a:ext cx="9886920" cy="769441"/>
          </a:xfrm>
          <a:prstGeom prst="rect">
            <a:avLst/>
          </a:prstGeom>
          <a:noFill/>
        </p:spPr>
        <p:txBody>
          <a:bodyPr wrap="square" rtlCol="0">
            <a:spAutoFit/>
          </a:bodyPr>
          <a:lstStyle/>
          <a:p>
            <a:r>
              <a:rPr lang="en-US" sz="2200" dirty="0">
                <a:latin typeface="Times New Roman" panose="02020603050405020304" pitchFamily="18" charset="0"/>
                <a:cs typeface="Times New Roman" panose="02020603050405020304" pitchFamily="18" charset="0"/>
              </a:rPr>
              <a:t>Engineering software programs like ETABS 18, SAFE 16, EXCEL and AutoCAD will be used for all structural members in the building.</a:t>
            </a:r>
          </a:p>
        </p:txBody>
      </p:sp>
      <p:sp>
        <p:nvSpPr>
          <p:cNvPr id="11" name="Chevron 3">
            <a:extLst>
              <a:ext uri="{FF2B5EF4-FFF2-40B4-BE49-F238E27FC236}">
                <a16:creationId xmlns:a16="http://schemas.microsoft.com/office/drawing/2014/main" id="{33435DA6-29BF-43F5-A311-E46504AD4BC3}"/>
              </a:ext>
            </a:extLst>
          </p:cNvPr>
          <p:cNvSpPr/>
          <p:nvPr/>
        </p:nvSpPr>
        <p:spPr>
          <a:xfrm>
            <a:off x="670917" y="3483279"/>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a16="http://schemas.microsoft.com/office/drawing/2014/main" id="{C87360B1-7D9A-472D-B469-2F12998530FC}"/>
              </a:ext>
            </a:extLst>
          </p:cNvPr>
          <p:cNvSpPr/>
          <p:nvPr/>
        </p:nvSpPr>
        <p:spPr>
          <a:xfrm>
            <a:off x="1149717" y="2400683"/>
            <a:ext cx="9886919" cy="769441"/>
          </a:xfrm>
          <a:prstGeom prst="rect">
            <a:avLst/>
          </a:prstGeom>
        </p:spPr>
        <p:txBody>
          <a:bodyPr wrap="square">
            <a:spAutoFit/>
          </a:bodyPr>
          <a:lstStyle/>
          <a:p>
            <a:r>
              <a:rPr lang="en-US" sz="2200" dirty="0">
                <a:latin typeface="Times New Roman" panose="02020603050405020304" pitchFamily="18" charset="0"/>
                <a:ea typeface="Times New Roman" panose="02020603050405020304" pitchFamily="18" charset="0"/>
              </a:rPr>
              <a:t>The design will be done for the structural elements including slabs, beams, columns, mat foundation and shear walls, for both blocks based on ACI 318-14.</a:t>
            </a:r>
            <a:endParaRPr lang="en-US" sz="2200" dirty="0"/>
          </a:p>
        </p:txBody>
      </p:sp>
      <p:sp>
        <p:nvSpPr>
          <p:cNvPr id="13" name="Chevron 3">
            <a:extLst>
              <a:ext uri="{FF2B5EF4-FFF2-40B4-BE49-F238E27FC236}">
                <a16:creationId xmlns:a16="http://schemas.microsoft.com/office/drawing/2014/main" id="{E294FE66-E35A-4188-BE50-351855B12190}"/>
              </a:ext>
            </a:extLst>
          </p:cNvPr>
          <p:cNvSpPr/>
          <p:nvPr/>
        </p:nvSpPr>
        <p:spPr>
          <a:xfrm>
            <a:off x="706664" y="4566361"/>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5" name="TextBox 14">
            <a:extLst>
              <a:ext uri="{FF2B5EF4-FFF2-40B4-BE49-F238E27FC236}">
                <a16:creationId xmlns:a16="http://schemas.microsoft.com/office/drawing/2014/main" id="{24A22366-8D94-4AD5-AA88-85BB91FC4D8C}"/>
              </a:ext>
            </a:extLst>
          </p:cNvPr>
          <p:cNvSpPr txBox="1"/>
          <p:nvPr/>
        </p:nvSpPr>
        <p:spPr>
          <a:xfrm>
            <a:off x="1108197" y="4608023"/>
            <a:ext cx="9886920" cy="430887"/>
          </a:xfrm>
          <a:prstGeom prst="rect">
            <a:avLst/>
          </a:prstGeom>
          <a:noFill/>
        </p:spPr>
        <p:txBody>
          <a:bodyPr wrap="square" rtlCol="0">
            <a:spAutoFit/>
          </a:bodyPr>
          <a:lstStyle/>
          <a:p>
            <a:r>
              <a:rPr lang="en-US" sz="2200" dirty="0">
                <a:latin typeface="Times New Roman" panose="02020603050405020304" pitchFamily="18" charset="0"/>
                <a:cs typeface="Times New Roman" panose="02020603050405020304" pitchFamily="18" charset="0"/>
              </a:rPr>
              <a:t>The calculations for the width of the seismic separation joint will also be included.</a:t>
            </a:r>
          </a:p>
        </p:txBody>
      </p:sp>
    </p:spTree>
    <p:extLst>
      <p:ext uri="{BB962C8B-B14F-4D97-AF65-F5344CB8AC3E}">
        <p14:creationId xmlns:p14="http://schemas.microsoft.com/office/powerpoint/2010/main" val="3468125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585196"/>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27" name="TextBox 26">
            <a:extLst>
              <a:ext uri="{FF2B5EF4-FFF2-40B4-BE49-F238E27FC236}">
                <a16:creationId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73245"/>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Project description:- </a:t>
            </a:r>
          </a:p>
        </p:txBody>
      </p:sp>
      <p:sp>
        <p:nvSpPr>
          <p:cNvPr id="3" name="TextBox 2">
            <a:extLst>
              <a:ext uri="{FF2B5EF4-FFF2-40B4-BE49-F238E27FC236}">
                <a16:creationId xmlns:a16="http://schemas.microsoft.com/office/drawing/2014/main" id="{FB11DF68-3747-4F97-84FB-24555A9A9FC7}"/>
              </a:ext>
            </a:extLst>
          </p:cNvPr>
          <p:cNvSpPr txBox="1"/>
          <p:nvPr/>
        </p:nvSpPr>
        <p:spPr>
          <a:xfrm>
            <a:off x="903439" y="2585196"/>
            <a:ext cx="9115204" cy="984885"/>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For seismic purposes the structure is separated by seismic (separation) joint into two blocks, left block and right block.</a:t>
            </a:r>
          </a:p>
          <a:p>
            <a:endParaRPr lang="en-US" dirty="0"/>
          </a:p>
        </p:txBody>
      </p:sp>
      <p:sp>
        <p:nvSpPr>
          <p:cNvPr id="14" name="Chevron 3">
            <a:extLst>
              <a:ext uri="{FF2B5EF4-FFF2-40B4-BE49-F238E27FC236}">
                <a16:creationId xmlns:a16="http://schemas.microsoft.com/office/drawing/2014/main" id="{F0524A9E-501F-433A-8807-C2F53733CE4D}"/>
              </a:ext>
            </a:extLst>
          </p:cNvPr>
          <p:cNvSpPr/>
          <p:nvPr/>
        </p:nvSpPr>
        <p:spPr>
          <a:xfrm>
            <a:off x="390629" y="3941381"/>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TextBox 5">
            <a:extLst>
              <a:ext uri="{FF2B5EF4-FFF2-40B4-BE49-F238E27FC236}">
                <a16:creationId xmlns:a16="http://schemas.microsoft.com/office/drawing/2014/main" id="{9E4D8687-7F75-49E5-96C7-594B9D78BC6E}"/>
              </a:ext>
            </a:extLst>
          </p:cNvPr>
          <p:cNvSpPr txBox="1"/>
          <p:nvPr/>
        </p:nvSpPr>
        <p:spPr>
          <a:xfrm>
            <a:off x="903439" y="4036015"/>
            <a:ext cx="8942926"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Both blocks were modeled in ETABS using layers imported from AutoCAD.</a:t>
            </a:r>
          </a:p>
        </p:txBody>
      </p:sp>
    </p:spTree>
    <p:extLst>
      <p:ext uri="{BB962C8B-B14F-4D97-AF65-F5344CB8AC3E}">
        <p14:creationId xmlns:p14="http://schemas.microsoft.com/office/powerpoint/2010/main" val="25982917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Slab</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F3D93361-2B9C-458B-A0B3-D839FE4AA8C9}"/>
                  </a:ext>
                </a:extLst>
              </p:cNvPr>
              <p:cNvSpPr/>
              <p:nvPr/>
            </p:nvSpPr>
            <p:spPr>
              <a:xfrm>
                <a:off x="833306" y="2656851"/>
                <a:ext cx="10412630" cy="1492716"/>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All slabs will be designed by safe 16 for both blocks using load combination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(1.2</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+1.6</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𝐿</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 dimensions of the slabs are:</a:t>
                </a:r>
              </a:p>
              <a:p>
                <a:pPr algn="just">
                  <a:lnSpc>
                    <a:spcPct val="15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𝐻</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=320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=290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𝑎𝑛𝑑</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=1000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F3D93361-2B9C-458B-A0B3-D839FE4AA8C9}"/>
                  </a:ext>
                </a:extLst>
              </p:cNvPr>
              <p:cNvSpPr>
                <a:spLocks noRot="1" noChangeAspect="1" noMove="1" noResize="1" noEditPoints="1" noAdjustHandles="1" noChangeArrowheads="1" noChangeShapeType="1" noTextEdit="1"/>
              </p:cNvSpPr>
              <p:nvPr/>
            </p:nvSpPr>
            <p:spPr>
              <a:xfrm>
                <a:off x="833306" y="2656851"/>
                <a:ext cx="10412630" cy="1492716"/>
              </a:xfrm>
              <a:prstGeom prst="rect">
                <a:avLst/>
              </a:prstGeom>
              <a:blipFill>
                <a:blip r:embed="rId2"/>
                <a:stretch>
                  <a:fillRect l="-527" r="-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0FE3CF1B-3B03-4F27-AC54-8AC6C6EA9CFB}"/>
                  </a:ext>
                </a:extLst>
              </p:cNvPr>
              <p:cNvSpPr/>
              <p:nvPr/>
            </p:nvSpPr>
            <p:spPr>
              <a:xfrm>
                <a:off x="833306" y="4063534"/>
                <a:ext cx="10412630" cy="1781513"/>
              </a:xfrm>
              <a:prstGeom prst="rect">
                <a:avLst/>
              </a:prstGeom>
            </p:spPr>
            <p:txBody>
              <a:bodyPr wrap="square">
                <a:spAutoFit/>
              </a:bodyPr>
              <a:lstStyle/>
              <a:p>
                <a:pPr marL="342900" lvl="0" indent="-342900">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a:t>
                </a:r>
                <a14:m>
                  <m:oMath xmlns:m="http://schemas.openxmlformats.org/officeDocument/2006/math">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e>
                      <m: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11</m:t>
                        </m:r>
                      </m:sub>
                      <m: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b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=65</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𝜌</m:t>
                      </m:r>
                      <m:r>
                        <a:rPr lang="en-US" i="1">
                          <a:latin typeface="Cambria Math" panose="02040503050406030204" pitchFamily="18" charset="0"/>
                          <a:ea typeface="Times New Roman" panose="02020603050405020304" pitchFamily="18" charset="0"/>
                        </a:rPr>
                        <m:t>𝑏𝑑</m:t>
                      </m:r>
                      <m:r>
                        <a:rPr lang="en-US" i="1">
                          <a:latin typeface="Cambria Math" panose="02040503050406030204" pitchFamily="18" charset="0"/>
                          <a:ea typeface="Times New Roman" panose="02020603050405020304" pitchFamily="18" charset="0"/>
                        </a:rPr>
                        <m:t>=0.00209×1000×290=606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b="0" i="1" smtClean="0">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𝜌</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𝑏h</m:t>
                      </m:r>
                      <m:r>
                        <a:rPr lang="en-US" i="1">
                          <a:latin typeface="Cambria Math" panose="02040503050406030204" pitchFamily="18" charset="0"/>
                          <a:ea typeface="Times New Roman" panose="02020603050405020304" pitchFamily="18" charset="0"/>
                        </a:rPr>
                        <m:t>=0.0018×1000×320=576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gn="just">
                  <a:lnSpc>
                    <a:spcPct val="150000"/>
                  </a:lnSpc>
                  <a:spcAft>
                    <a:spcPts val="600"/>
                  </a:spcAft>
                </a:pPr>
                <a14:m>
                  <m:oMath xmlns:m="http://schemas.openxmlformats.org/officeDocument/2006/math">
                    <m:r>
                      <a:rPr lang="en-US"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𝟒</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𝟏𝟒</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𝒃𝒂𝒓𝒔</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0FE3CF1B-3B03-4F27-AC54-8AC6C6EA9CFB}"/>
                  </a:ext>
                </a:extLst>
              </p:cNvPr>
              <p:cNvSpPr>
                <a:spLocks noRot="1" noChangeAspect="1" noMove="1" noResize="1" noEditPoints="1" noAdjustHandles="1" noChangeArrowheads="1" noChangeShapeType="1" noTextEdit="1"/>
              </p:cNvSpPr>
              <p:nvPr/>
            </p:nvSpPr>
            <p:spPr>
              <a:xfrm>
                <a:off x="833306" y="4063534"/>
                <a:ext cx="10412630" cy="1781513"/>
              </a:xfrm>
              <a:prstGeom prst="rect">
                <a:avLst/>
              </a:prstGeom>
              <a:blipFill>
                <a:blip r:embed="rId3"/>
                <a:stretch>
                  <a:fillRect l="-527" b="-4795"/>
                </a:stretch>
              </a:blipFill>
            </p:spPr>
            <p:txBody>
              <a:bodyPr/>
              <a:lstStyle/>
              <a:p>
                <a:r>
                  <a:rPr lang="en-US">
                    <a:noFill/>
                  </a:rPr>
                  <a:t> </a:t>
                </a:r>
              </a:p>
            </p:txBody>
          </p:sp>
        </mc:Fallback>
      </mc:AlternateContent>
      <p:sp>
        <p:nvSpPr>
          <p:cNvPr id="2" name="Arrow: Right 1">
            <a:extLst>
              <a:ext uri="{FF2B5EF4-FFF2-40B4-BE49-F238E27FC236}">
                <a16:creationId xmlns:a16="http://schemas.microsoft.com/office/drawing/2014/main" id="{8BE2EFDA-B6B9-4D05-A435-9FD7A9BDE2FA}"/>
              </a:ext>
            </a:extLst>
          </p:cNvPr>
          <p:cNvSpPr/>
          <p:nvPr/>
        </p:nvSpPr>
        <p:spPr>
          <a:xfrm>
            <a:off x="3324113" y="4253207"/>
            <a:ext cx="753035" cy="20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1CC59B-D941-4CE3-ABE8-2205748A264B}"/>
                  </a:ext>
                </a:extLst>
              </p:cNvPr>
              <p:cNvSpPr txBox="1"/>
              <p:nvPr/>
            </p:nvSpPr>
            <p:spPr>
              <a:xfrm>
                <a:off x="4154028" y="4149567"/>
                <a:ext cx="2716948" cy="369332"/>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ea typeface="Times New Roman" panose="02020603050405020304" pitchFamily="18" charset="0"/>
                      </a:rPr>
                      <m:t>𝜌</m:t>
                    </m:r>
                  </m:oMath>
                </a14:m>
                <a:r>
                  <a:rPr lang="en-US" dirty="0"/>
                  <a:t> = 0.00209</a:t>
                </a:r>
              </a:p>
            </p:txBody>
          </p:sp>
        </mc:Choice>
        <mc:Fallback xmlns="">
          <p:sp>
            <p:nvSpPr>
              <p:cNvPr id="6" name="TextBox 5">
                <a:extLst>
                  <a:ext uri="{FF2B5EF4-FFF2-40B4-BE49-F238E27FC236}">
                    <a16:creationId xmlns:a16="http://schemas.microsoft.com/office/drawing/2014/main" id="{AF1CC59B-D941-4CE3-ABE8-2205748A264B}"/>
                  </a:ext>
                </a:extLst>
              </p:cNvPr>
              <p:cNvSpPr txBox="1">
                <a:spLocks noRot="1" noChangeAspect="1" noMove="1" noResize="1" noEditPoints="1" noAdjustHandles="1" noChangeArrowheads="1" noChangeShapeType="1" noTextEdit="1"/>
              </p:cNvSpPr>
              <p:nvPr/>
            </p:nvSpPr>
            <p:spPr>
              <a:xfrm>
                <a:off x="4154028" y="4149567"/>
                <a:ext cx="2716948" cy="369332"/>
              </a:xfrm>
              <a:prstGeom prst="rect">
                <a:avLst/>
              </a:prstGeom>
              <a:blipFill>
                <a:blip r:embed="rId4"/>
                <a:stretch>
                  <a:fillRect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28212580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Slab</a:t>
            </a:r>
          </a:p>
        </p:txBody>
      </p:sp>
      <p:pic>
        <p:nvPicPr>
          <p:cNvPr id="3" name="Picture 2">
            <a:extLst>
              <a:ext uri="{FF2B5EF4-FFF2-40B4-BE49-F238E27FC236}">
                <a16:creationId xmlns:a16="http://schemas.microsoft.com/office/drawing/2014/main" id="{C3DF175E-9032-4596-BB4E-1F57B98930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029" y="2865064"/>
            <a:ext cx="11107391" cy="3388198"/>
          </a:xfrm>
          <a:prstGeom prst="rect">
            <a:avLst/>
          </a:prstGeom>
        </p:spPr>
      </p:pic>
    </p:spTree>
    <p:extLst>
      <p:ext uri="{BB962C8B-B14F-4D97-AF65-F5344CB8AC3E}">
        <p14:creationId xmlns:p14="http://schemas.microsoft.com/office/powerpoint/2010/main" val="11219000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Slab</a:t>
            </a:r>
          </a:p>
        </p:txBody>
      </p:sp>
      <p:pic>
        <p:nvPicPr>
          <p:cNvPr id="5" name="Picture 4">
            <a:extLst>
              <a:ext uri="{FF2B5EF4-FFF2-40B4-BE49-F238E27FC236}">
                <a16:creationId xmlns:a16="http://schemas.microsoft.com/office/drawing/2014/main" id="{2C5D3B5D-CE91-40B5-BC84-47A49D4F59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0213" y="1864468"/>
            <a:ext cx="7495643" cy="4821557"/>
          </a:xfrm>
          <a:prstGeom prst="rect">
            <a:avLst/>
          </a:prstGeom>
        </p:spPr>
      </p:pic>
    </p:spTree>
    <p:extLst>
      <p:ext uri="{BB962C8B-B14F-4D97-AF65-F5344CB8AC3E}">
        <p14:creationId xmlns:p14="http://schemas.microsoft.com/office/powerpoint/2010/main" val="13453705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US" b="1" dirty="0">
                <a:effectLst>
                  <a:glow>
                    <a:srgbClr val="000000"/>
                  </a:glow>
                  <a:outerShdw sx="0" sy="0">
                    <a:srgbClr val="000000"/>
                  </a:outerShdw>
                  <a:reflection stA="0" endPos="0" fadeDir="0" sx="0" sy="0"/>
                </a:effectLst>
              </a:rPr>
              <a:t>Slab</a:t>
            </a:r>
          </a:p>
        </p:txBody>
      </p:sp>
      <p:pic>
        <p:nvPicPr>
          <p:cNvPr id="3" name="Picture 2">
            <a:extLst>
              <a:ext uri="{FF2B5EF4-FFF2-40B4-BE49-F238E27FC236}">
                <a16:creationId xmlns:a16="http://schemas.microsoft.com/office/drawing/2014/main" id="{92EB16D5-CDC7-4421-90FC-C0DD9E723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3437" y="1863980"/>
            <a:ext cx="8370018" cy="4704600"/>
          </a:xfrm>
          <a:prstGeom prst="rect">
            <a:avLst/>
          </a:prstGeom>
        </p:spPr>
      </p:pic>
    </p:spTree>
    <p:extLst>
      <p:ext uri="{BB962C8B-B14F-4D97-AF65-F5344CB8AC3E}">
        <p14:creationId xmlns:p14="http://schemas.microsoft.com/office/powerpoint/2010/main" val="4891482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Beam</a:t>
            </a:r>
            <a:endParaRPr lang="en-US" b="1" dirty="0">
              <a:effectLst>
                <a:glow>
                  <a:srgbClr val="000000"/>
                </a:glow>
                <a:outerShdw sx="0" sy="0">
                  <a:srgbClr val="000000"/>
                </a:outerShdw>
                <a:reflection stA="0" endPos="0" fadeDir="0" sx="0" sy="0"/>
              </a:effectLst>
            </a:endParaRPr>
          </a:p>
        </p:txBody>
      </p:sp>
      <p:sp>
        <p:nvSpPr>
          <p:cNvPr id="3" name="Rectangle 2">
            <a:extLst>
              <a:ext uri="{FF2B5EF4-FFF2-40B4-BE49-F238E27FC236}">
                <a16:creationId xmlns:a16="http://schemas.microsoft.com/office/drawing/2014/main" id="{F3D93361-2B9C-458B-A0B3-D839FE4AA8C9}"/>
              </a:ext>
            </a:extLst>
          </p:cNvPr>
          <p:cNvSpPr/>
          <p:nvPr/>
        </p:nvSpPr>
        <p:spPr>
          <a:xfrm>
            <a:off x="833306" y="2656851"/>
            <a:ext cx="10412630"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2" name="Rectangle 1">
            <a:extLst>
              <a:ext uri="{FF2B5EF4-FFF2-40B4-BE49-F238E27FC236}">
                <a16:creationId xmlns:a16="http://schemas.microsoft.com/office/drawing/2014/main" id="{11C21E74-87D3-43F4-8850-33F829262E42}"/>
              </a:ext>
            </a:extLst>
          </p:cNvPr>
          <p:cNvSpPr/>
          <p:nvPr/>
        </p:nvSpPr>
        <p:spPr>
          <a:xfrm>
            <a:off x="542304" y="2701222"/>
            <a:ext cx="3663956" cy="369332"/>
          </a:xfrm>
          <a:prstGeom prst="rect">
            <a:avLst/>
          </a:prstGeom>
        </p:spPr>
        <p:txBody>
          <a:bodyPr wrap="square">
            <a:spAutoFit/>
          </a:bodyPr>
          <a:lstStyle/>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b= 400 mm, h= 700 mm, d = 660 mm</a:t>
            </a:r>
            <a:endParaRPr lang="en-US" dirty="0">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D7AE3408-7B0E-462C-A53D-4F09D2BD6C54}"/>
              </a:ext>
            </a:extLst>
          </p:cNvPr>
          <p:cNvPicPr>
            <a:picLocks noChangeAspect="1"/>
          </p:cNvPicPr>
          <p:nvPr/>
        </p:nvPicPr>
        <p:blipFill>
          <a:blip r:embed="rId2"/>
          <a:stretch>
            <a:fillRect/>
          </a:stretch>
        </p:blipFill>
        <p:spPr>
          <a:xfrm>
            <a:off x="4154028" y="1979802"/>
            <a:ext cx="7899427" cy="4748169"/>
          </a:xfrm>
          <a:prstGeom prst="rect">
            <a:avLst/>
          </a:prstGeom>
        </p:spPr>
      </p:pic>
    </p:spTree>
    <p:extLst>
      <p:ext uri="{BB962C8B-B14F-4D97-AF65-F5344CB8AC3E}">
        <p14:creationId xmlns:p14="http://schemas.microsoft.com/office/powerpoint/2010/main" val="18684088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Beam</a:t>
            </a:r>
            <a:endParaRPr lang="en-US" b="1" dirty="0">
              <a:effectLst>
                <a:glow>
                  <a:srgbClr val="000000"/>
                </a:glow>
                <a:outerShdw sx="0" sy="0">
                  <a:srgbClr val="000000"/>
                </a:outerShdw>
                <a:reflection stA="0" endPos="0" fadeDir="0" sx="0" sy="0"/>
              </a:effectLst>
            </a:endParaRPr>
          </a:p>
        </p:txBody>
      </p:sp>
      <p:sp>
        <p:nvSpPr>
          <p:cNvPr id="3" name="Rectangle 2">
            <a:extLst>
              <a:ext uri="{FF2B5EF4-FFF2-40B4-BE49-F238E27FC236}">
                <a16:creationId xmlns:a16="http://schemas.microsoft.com/office/drawing/2014/main" id="{F3D93361-2B9C-458B-A0B3-D839FE4AA8C9}"/>
              </a:ext>
            </a:extLst>
          </p:cNvPr>
          <p:cNvSpPr/>
          <p:nvPr/>
        </p:nvSpPr>
        <p:spPr>
          <a:xfrm>
            <a:off x="833306" y="2656851"/>
            <a:ext cx="10412630"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C847B8FF-4E80-4580-B9A6-7973E4658491}"/>
                  </a:ext>
                </a:extLst>
              </p:cNvPr>
              <p:cNvSpPr/>
              <p:nvPr/>
            </p:nvSpPr>
            <p:spPr>
              <a:xfrm>
                <a:off x="570029" y="2546487"/>
                <a:ext cx="10394788" cy="2151615"/>
              </a:xfrm>
              <a:prstGeom prst="rect">
                <a:avLst/>
              </a:prstGeom>
            </p:spPr>
            <p:txBody>
              <a:bodyPr wrap="square">
                <a:spAutoFit/>
              </a:bodyPr>
              <a:lstStyle/>
              <a:p>
                <a:pPr marL="342900" lvl="0" indent="-342900">
                  <a:lnSpc>
                    <a:spcPct val="200000"/>
                  </a:lnSpc>
                  <a:spcAft>
                    <a:spcPts val="8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For positive moment = 106.8 kN.m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latin typeface="Cambria Math" panose="02040503050406030204" pitchFamily="18" charset="0"/>
                              <a:ea typeface="Times New Roman" panose="02020603050405020304" pitchFamily="18" charset="0"/>
                              <a:cs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𝜌</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r>
                        <a:rPr lang="en-US" i="1">
                          <a:latin typeface="Cambria Math" panose="02040503050406030204" pitchFamily="18" charset="0"/>
                          <a:ea typeface="Times New Roman" panose="02020603050405020304" pitchFamily="18" charset="0"/>
                          <a:cs typeface="Times New Roman" panose="02020603050405020304" pitchFamily="18" charset="0"/>
                        </a:rPr>
                        <m:t>=436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b="0" i="1" smtClean="0">
                              <a:latin typeface="Cambria Math" panose="02040503050406030204" pitchFamily="18" charset="0"/>
                              <a:ea typeface="Times New Roman" panose="02020603050405020304" pitchFamily="18" charset="0"/>
                              <a:cs typeface="Times New Roman" panose="02020603050405020304" pitchFamily="18" charset="0"/>
                            </a:rPr>
                            <m:t>                </m:t>
                          </m:r>
                          <m:r>
                            <a:rPr lang="en-US" i="1">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latin typeface="Cambria Math" panose="02040503050406030204" pitchFamily="18" charset="0"/>
                              <a:ea typeface="Times New Roman" panose="02020603050405020304" pitchFamily="18" charset="0"/>
                              <a:cs typeface="Times New Roman" panose="02020603050405020304" pitchFamily="18" charset="0"/>
                            </a:rPr>
                            <m:t>𝑠</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𝑚𝑖𝑛</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Times New Roman" panose="02020603050405020304" pitchFamily="18" charset="0"/>
                            </a:rPr>
                            <m:t>𝜌</m:t>
                          </m:r>
                        </m:e>
                        <m:sub>
                          <m:r>
                            <a:rPr lang="en-US" i="1">
                              <a:latin typeface="Cambria Math" panose="02040503050406030204" pitchFamily="18" charset="0"/>
                              <a:ea typeface="Times New Roman" panose="02020603050405020304" pitchFamily="18" charset="0"/>
                              <a:cs typeface="Times New Roman" panose="02020603050405020304" pitchFamily="18" charset="0"/>
                            </a:rPr>
                            <m:t>𝑚𝑖𝑛</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r>
                        <a:rPr lang="en-US" i="1">
                          <a:latin typeface="Cambria Math" panose="02040503050406030204" pitchFamily="18" charset="0"/>
                          <a:ea typeface="Times New Roman" panose="02020603050405020304" pitchFamily="18" charset="0"/>
                          <a:cs typeface="Times New Roman" panose="02020603050405020304" pitchFamily="18" charset="0"/>
                        </a:rPr>
                        <m:t>=880 </m:t>
                      </m:r>
                      <m:r>
                        <a:rPr lang="en-US" i="1">
                          <a:latin typeface="Cambria Math" panose="02040503050406030204" pitchFamily="18" charset="0"/>
                          <a:ea typeface="Times New Roman" panose="02020603050405020304" pitchFamily="18" charset="0"/>
                          <a:cs typeface="Times New Roman" panose="02020603050405020304" pitchFamily="18" charset="0"/>
                        </a:rPr>
                        <m:t>𝑚</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m:t>
                          </m:r>
                        </m:e>
                        <m:sup>
                          <m:r>
                            <a:rPr lang="en-US" i="1">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𝒖𝒔𝒆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𝒃𝒐𝒕𝒕𝒐𝒎</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𝒓𝒆𝒏𝒊𝒇𝒐𝒓𝒄𝒆𝒎𝒆𝒏𝒕</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𝒂𝒕</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𝒕𝒉𝒆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𝒎𝒊𝒅𝒅𝒍𝒆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𝒔𝒑𝒂𝒏</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GB" b="1" i="1" smtClean="0">
                          <a:latin typeface="Cambria Math" panose="02040503050406030204" pitchFamily="18" charset="0"/>
                          <a:ea typeface="Times New Roman" panose="02020603050405020304" pitchFamily="18" charset="0"/>
                          <a:cs typeface="Times New Roman" panose="02020603050405020304" pitchFamily="18" charset="0"/>
                        </a:rPr>
                        <m:t>𝟓</m:t>
                      </m:r>
                      <m:r>
                        <a:rPr lang="en-US" b="1" i="1">
                          <a:latin typeface="Cambria Math" panose="02040503050406030204" pitchFamily="18" charset="0"/>
                          <a:ea typeface="Times New Roman" panose="02020603050405020304" pitchFamily="18" charset="0"/>
                          <a:cs typeface="Times New Roman" panose="02020603050405020304" pitchFamily="18" charset="0"/>
                        </a:rPr>
                        <m:t>∅</m:t>
                      </m:r>
                      <m:r>
                        <a:rPr lang="en-GB" b="1" i="1" smtClean="0">
                          <a:latin typeface="Cambria Math" panose="02040503050406030204" pitchFamily="18" charset="0"/>
                          <a:ea typeface="Times New Roman" panose="02020603050405020304" pitchFamily="18" charset="0"/>
                          <a:cs typeface="Times New Roman" panose="02020603050405020304" pitchFamily="18" charset="0"/>
                        </a:rPr>
                        <m:t>𝟏𝟔</m:t>
                      </m:r>
                    </m:oMath>
                  </m:oMathPara>
                </a14:m>
                <a:endParaRPr lang="en-US" b="1" dirty="0">
                  <a:latin typeface="Times New Roman" panose="02020603050405020304" pitchFamily="18" charset="0"/>
                  <a:ea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C847B8FF-4E80-4580-B9A6-7973E4658491}"/>
                  </a:ext>
                </a:extLst>
              </p:cNvPr>
              <p:cNvSpPr>
                <a:spLocks noRot="1" noChangeAspect="1" noMove="1" noResize="1" noEditPoints="1" noAdjustHandles="1" noChangeArrowheads="1" noChangeShapeType="1" noTextEdit="1"/>
              </p:cNvSpPr>
              <p:nvPr/>
            </p:nvSpPr>
            <p:spPr>
              <a:xfrm>
                <a:off x="570029" y="2546487"/>
                <a:ext cx="10394788" cy="2151615"/>
              </a:xfrm>
              <a:prstGeom prst="rect">
                <a:avLst/>
              </a:prstGeom>
              <a:blipFill>
                <a:blip r:embed="rId2"/>
                <a:stretch>
                  <a:fillRect l="-528" b="-17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1AE55CB0-0121-4CF2-BA20-357554EE4DD2}"/>
                  </a:ext>
                </a:extLst>
              </p:cNvPr>
              <p:cNvSpPr/>
              <p:nvPr/>
            </p:nvSpPr>
            <p:spPr>
              <a:xfrm>
                <a:off x="4733500" y="2721312"/>
                <a:ext cx="2006896" cy="369332"/>
              </a:xfrm>
              <a:prstGeom prst="rect">
                <a:avLst/>
              </a:prstGeom>
            </p:spPr>
            <p:txBody>
              <a:bodyPr wrap="none">
                <a:spAutoFit/>
              </a:bodyPr>
              <a:lstStyle/>
              <a:p>
                <a:pPr marL="457200">
                  <a:spcAft>
                    <a:spcPts val="0"/>
                  </a:spcAft>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cs typeface="Times New Roman" panose="02020603050405020304" pitchFamily="18" charset="0"/>
                        </a:rPr>
                        <m:t>𝜌</m:t>
                      </m:r>
                      <m:r>
                        <a:rPr lang="en-GB" b="0" i="1" smtClean="0">
                          <a:latin typeface="Cambria Math" panose="02040503050406030204" pitchFamily="18" charset="0"/>
                          <a:ea typeface="Times New Roman" panose="02020603050405020304" pitchFamily="18" charset="0"/>
                          <a:cs typeface="Times New Roman" panose="02020603050405020304" pitchFamily="18" charset="0"/>
                        </a:rPr>
                        <m:t>= </m:t>
                      </m:r>
                      <m:r>
                        <a:rPr lang="en-US" i="1">
                          <a:latin typeface="Cambria Math" panose="02040503050406030204" pitchFamily="18" charset="0"/>
                          <a:ea typeface="Times New Roman" panose="02020603050405020304" pitchFamily="18" charset="0"/>
                          <a:cs typeface="Times New Roman" panose="02020603050405020304" pitchFamily="18" charset="0"/>
                        </a:rPr>
                        <m:t>0.00165</m:t>
                      </m:r>
                    </m:oMath>
                  </m:oMathPara>
                </a14:m>
                <a:endParaRPr lang="en-US" dirty="0">
                  <a:latin typeface="Times New Roman" panose="02020603050405020304" pitchFamily="18" charset="0"/>
                  <a:ea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1AE55CB0-0121-4CF2-BA20-357554EE4DD2}"/>
                  </a:ext>
                </a:extLst>
              </p:cNvPr>
              <p:cNvSpPr>
                <a:spLocks noRot="1" noChangeAspect="1" noMove="1" noResize="1" noEditPoints="1" noAdjustHandles="1" noChangeArrowheads="1" noChangeShapeType="1" noTextEdit="1"/>
              </p:cNvSpPr>
              <p:nvPr/>
            </p:nvSpPr>
            <p:spPr>
              <a:xfrm>
                <a:off x="4733500" y="2721312"/>
                <a:ext cx="2006896" cy="369332"/>
              </a:xfrm>
              <a:prstGeom prst="rect">
                <a:avLst/>
              </a:prstGeom>
              <a:blipFill>
                <a:blip r:embed="rId3"/>
                <a:stretch>
                  <a:fillRect b="-8197"/>
                </a:stretch>
              </a:blipFill>
            </p:spPr>
            <p:txBody>
              <a:bodyPr/>
              <a:lstStyle/>
              <a:p>
                <a:r>
                  <a:rPr lang="en-US">
                    <a:noFill/>
                  </a:rPr>
                  <a:t> </a:t>
                </a:r>
              </a:p>
            </p:txBody>
          </p:sp>
        </mc:Fallback>
      </mc:AlternateContent>
      <p:sp>
        <p:nvSpPr>
          <p:cNvPr id="9" name="Arrow: Right 8">
            <a:extLst>
              <a:ext uri="{FF2B5EF4-FFF2-40B4-BE49-F238E27FC236}">
                <a16:creationId xmlns:a16="http://schemas.microsoft.com/office/drawing/2014/main" id="{7BE4E17D-C169-490C-ACA1-FADD5CA386A4}"/>
              </a:ext>
            </a:extLst>
          </p:cNvPr>
          <p:cNvSpPr/>
          <p:nvPr/>
        </p:nvSpPr>
        <p:spPr>
          <a:xfrm>
            <a:off x="4388127" y="2840789"/>
            <a:ext cx="753035" cy="20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01979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Beam</a:t>
            </a:r>
            <a:endParaRPr lang="en-US" b="1" dirty="0">
              <a:effectLst>
                <a:glow>
                  <a:srgbClr val="000000"/>
                </a:glow>
                <a:outerShdw sx="0" sy="0">
                  <a:srgbClr val="000000"/>
                </a:outerShdw>
                <a:reflection stA="0" endPos="0" fadeDir="0" sx="0" sy="0"/>
              </a:effectLst>
            </a:endParaRPr>
          </a:p>
        </p:txBody>
      </p:sp>
      <p:sp>
        <p:nvSpPr>
          <p:cNvPr id="3" name="Rectangle 2">
            <a:extLst>
              <a:ext uri="{FF2B5EF4-FFF2-40B4-BE49-F238E27FC236}">
                <a16:creationId xmlns:a16="http://schemas.microsoft.com/office/drawing/2014/main" id="{F3D93361-2B9C-458B-A0B3-D839FE4AA8C9}"/>
              </a:ext>
            </a:extLst>
          </p:cNvPr>
          <p:cNvSpPr/>
          <p:nvPr/>
        </p:nvSpPr>
        <p:spPr>
          <a:xfrm>
            <a:off x="833306" y="2656851"/>
            <a:ext cx="10412630"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1AE55CB0-0121-4CF2-BA20-357554EE4DD2}"/>
                  </a:ext>
                </a:extLst>
              </p:cNvPr>
              <p:cNvSpPr/>
              <p:nvPr/>
            </p:nvSpPr>
            <p:spPr>
              <a:xfrm>
                <a:off x="4733500" y="2721312"/>
                <a:ext cx="1955600" cy="646331"/>
              </a:xfrm>
              <a:prstGeom prst="rect">
                <a:avLst/>
              </a:prstGeom>
            </p:spPr>
            <p:txBody>
              <a:bodyPr wrap="none">
                <a:spAutoFit/>
              </a:bodyPr>
              <a:lstStyle/>
              <a:p>
                <a:pPr marL="457200"/>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cs typeface="Times New Roman" panose="02020603050405020304" pitchFamily="18" charset="0"/>
                        </a:rPr>
                        <m:t>𝜌</m:t>
                      </m:r>
                      <m:r>
                        <a:rPr lang="en-GB" b="0" i="1" smtClean="0">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0</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00361</m:t>
                      </m:r>
                    </m:oMath>
                  </m:oMathPara>
                </a14:m>
                <a:endParaRPr lang="en-US" dirty="0">
                  <a:latin typeface="Times New Roman" panose="02020603050405020304" pitchFamily="18" charset="0"/>
                  <a:ea typeface="Times New Roman" panose="02020603050405020304" pitchFamily="18" charset="0"/>
                </a:endParaRPr>
              </a:p>
              <a:p>
                <a:pPr marL="457200">
                  <a:spcAft>
                    <a:spcPts val="0"/>
                  </a:spcAft>
                </a:pPr>
                <a:endParaRPr lang="en-US" dirty="0">
                  <a:latin typeface="Times New Roman" panose="02020603050405020304" pitchFamily="18" charset="0"/>
                  <a:ea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1AE55CB0-0121-4CF2-BA20-357554EE4DD2}"/>
                  </a:ext>
                </a:extLst>
              </p:cNvPr>
              <p:cNvSpPr>
                <a:spLocks noRot="1" noChangeAspect="1" noMove="1" noResize="1" noEditPoints="1" noAdjustHandles="1" noChangeArrowheads="1" noChangeShapeType="1" noTextEdit="1"/>
              </p:cNvSpPr>
              <p:nvPr/>
            </p:nvSpPr>
            <p:spPr>
              <a:xfrm>
                <a:off x="4733500" y="2721312"/>
                <a:ext cx="1955600" cy="646331"/>
              </a:xfrm>
              <a:prstGeom prst="rect">
                <a:avLst/>
              </a:prstGeom>
              <a:blipFill>
                <a:blip r:embed="rId2"/>
                <a:stretch>
                  <a:fillRect/>
                </a:stretch>
              </a:blipFill>
            </p:spPr>
            <p:txBody>
              <a:bodyPr/>
              <a:lstStyle/>
              <a:p>
                <a:r>
                  <a:rPr lang="en-US">
                    <a:noFill/>
                  </a:rPr>
                  <a:t> </a:t>
                </a:r>
              </a:p>
            </p:txBody>
          </p:sp>
        </mc:Fallback>
      </mc:AlternateContent>
      <p:sp>
        <p:nvSpPr>
          <p:cNvPr id="9" name="Arrow: Right 8">
            <a:extLst>
              <a:ext uri="{FF2B5EF4-FFF2-40B4-BE49-F238E27FC236}">
                <a16:creationId xmlns:a16="http://schemas.microsoft.com/office/drawing/2014/main" id="{7BE4E17D-C169-490C-ACA1-FADD5CA386A4}"/>
              </a:ext>
            </a:extLst>
          </p:cNvPr>
          <p:cNvSpPr/>
          <p:nvPr/>
        </p:nvSpPr>
        <p:spPr>
          <a:xfrm>
            <a:off x="4388127" y="2840789"/>
            <a:ext cx="753035" cy="20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BCCF77FF-2F15-406F-98BE-DB403C6884F4}"/>
                  </a:ext>
                </a:extLst>
              </p:cNvPr>
              <p:cNvSpPr/>
              <p:nvPr/>
            </p:nvSpPr>
            <p:spPr>
              <a:xfrm>
                <a:off x="570029" y="2472185"/>
                <a:ext cx="9823931" cy="2179828"/>
              </a:xfrm>
              <a:prstGeom prst="rect">
                <a:avLst/>
              </a:prstGeom>
            </p:spPr>
            <p:txBody>
              <a:bodyPr wrap="square">
                <a:spAutoFit/>
              </a:bodyPr>
              <a:lstStyle/>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For negative moment = 221 kN.m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latin typeface="Cambria Math" panose="02040503050406030204" pitchFamily="18" charset="0"/>
                              <a:ea typeface="Times New Roman" panose="02020603050405020304" pitchFamily="18" charset="0"/>
                              <a:cs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𝜌</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GB" b="0" i="1" smtClean="0">
                          <a:latin typeface="Cambria Math" panose="02040503050406030204" pitchFamily="18" charset="0"/>
                          <a:ea typeface="Times New Roman" panose="02020603050405020304" pitchFamily="18" charset="0"/>
                          <a:cs typeface="Times New Roman" panose="02020603050405020304" pitchFamily="18" charset="0"/>
                        </a:rPr>
                        <m:t>953</m:t>
                      </m:r>
                      <m:r>
                        <a:rPr lang="en-US" i="1">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latin typeface="Cambria Math" panose="02040503050406030204" pitchFamily="18" charset="0"/>
                              <a:ea typeface="Times New Roman" panose="02020603050405020304" pitchFamily="18" charset="0"/>
                              <a:cs typeface="Times New Roman" panose="02020603050405020304" pitchFamily="18" charset="0"/>
                            </a:rPr>
                            <m:t>𝑠</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𝑚𝑖𝑛</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cs typeface="Times New Roman" panose="02020603050405020304" pitchFamily="18" charset="0"/>
                            </a:rPr>
                            <m:t>𝜌</m:t>
                          </m:r>
                        </m:e>
                        <m:sub>
                          <m:r>
                            <a:rPr lang="en-US" i="1">
                              <a:latin typeface="Cambria Math" panose="02040503050406030204" pitchFamily="18" charset="0"/>
                              <a:ea typeface="Times New Roman" panose="02020603050405020304" pitchFamily="18" charset="0"/>
                              <a:cs typeface="Times New Roman" panose="02020603050405020304" pitchFamily="18" charset="0"/>
                            </a:rPr>
                            <m:t>𝑚𝑖𝑛</m:t>
                          </m:r>
                        </m:sub>
                      </m:sSub>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880</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i="1">
                          <a:latin typeface="Cambria Math" panose="02040503050406030204" pitchFamily="18" charset="0"/>
                          <a:ea typeface="Times New Roman" panose="02020603050405020304" pitchFamily="18" charset="0"/>
                          <a:cs typeface="Times New Roman" panose="02020603050405020304" pitchFamily="18" charset="0"/>
                        </a:rPr>
                        <m:t>𝑚</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m:t>
                          </m:r>
                        </m:e>
                        <m:sup>
                          <m:r>
                            <a:rPr lang="en-US" i="1">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𝒖𝒔𝒆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𝒕𝒐𝒑</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𝒓𝒆𝒏𝒊𝒇𝒐𝒓𝒄𝒆𝒎𝒆𝒏𝒕</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𝒂𝒕</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𝒕𝒉𝒆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𝒃𝒆𝒂𝒎</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𝒇𝒂𝒄𝒆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GB" b="1" i="1" smtClean="0">
                          <a:latin typeface="Cambria Math" panose="02040503050406030204" pitchFamily="18" charset="0"/>
                          <a:ea typeface="Times New Roman" panose="02020603050405020304" pitchFamily="18" charset="0"/>
                          <a:cs typeface="Times New Roman" panose="02020603050405020304" pitchFamily="18" charset="0"/>
                        </a:rPr>
                        <m:t>𝟓</m:t>
                      </m:r>
                      <m:r>
                        <a:rPr lang="en-US" b="1" i="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𝟏𝟔</m:t>
                      </m:r>
                    </m:oMath>
                  </m:oMathPara>
                </a14:m>
                <a:endParaRPr lang="en-US" b="1" dirty="0">
                  <a:latin typeface="Times New Roman" panose="02020603050405020304" pitchFamily="18" charset="0"/>
                  <a:ea typeface="Times New Roman" panose="02020603050405020304" pitchFamily="18" charset="0"/>
                </a:endParaRPr>
              </a:p>
            </p:txBody>
          </p:sp>
        </mc:Choice>
        <mc:Fallback xmlns="">
          <p:sp>
            <p:nvSpPr>
              <p:cNvPr id="6" name="Rectangle 5">
                <a:extLst>
                  <a:ext uri="{FF2B5EF4-FFF2-40B4-BE49-F238E27FC236}">
                    <a16:creationId xmlns:a16="http://schemas.microsoft.com/office/drawing/2014/main" id="{BCCF77FF-2F15-406F-98BE-DB403C6884F4}"/>
                  </a:ext>
                </a:extLst>
              </p:cNvPr>
              <p:cNvSpPr>
                <a:spLocks noRot="1" noChangeAspect="1" noMove="1" noResize="1" noEditPoints="1" noAdjustHandles="1" noChangeArrowheads="1" noChangeShapeType="1" noTextEdit="1"/>
              </p:cNvSpPr>
              <p:nvPr/>
            </p:nvSpPr>
            <p:spPr>
              <a:xfrm>
                <a:off x="570029" y="2472185"/>
                <a:ext cx="9823931" cy="2179828"/>
              </a:xfrm>
              <a:prstGeom prst="rect">
                <a:avLst/>
              </a:prstGeom>
              <a:blipFill>
                <a:blip r:embed="rId3"/>
                <a:stretch>
                  <a:fillRect l="-559"/>
                </a:stretch>
              </a:blipFill>
            </p:spPr>
            <p:txBody>
              <a:bodyPr/>
              <a:lstStyle/>
              <a:p>
                <a:r>
                  <a:rPr lang="en-US">
                    <a:noFill/>
                  </a:rPr>
                  <a:t> </a:t>
                </a:r>
              </a:p>
            </p:txBody>
          </p:sp>
        </mc:Fallback>
      </mc:AlternateContent>
    </p:spTree>
    <p:extLst>
      <p:ext uri="{BB962C8B-B14F-4D97-AF65-F5344CB8AC3E}">
        <p14:creationId xmlns:p14="http://schemas.microsoft.com/office/powerpoint/2010/main" val="1446140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Beam</a:t>
            </a:r>
            <a:endParaRPr lang="en-US" b="1" dirty="0">
              <a:effectLst>
                <a:glow>
                  <a:srgbClr val="000000"/>
                </a:glow>
                <a:outerShdw sx="0" sy="0">
                  <a:srgbClr val="000000"/>
                </a:outerShdw>
                <a:reflection stA="0" endPos="0" fadeDir="0" sx="0" sy="0"/>
              </a:effectLst>
            </a:endParaRPr>
          </a:p>
        </p:txBody>
      </p:sp>
      <p:pic>
        <p:nvPicPr>
          <p:cNvPr id="15" name="Picture 14">
            <a:extLst>
              <a:ext uri="{FF2B5EF4-FFF2-40B4-BE49-F238E27FC236}">
                <a16:creationId xmlns:a16="http://schemas.microsoft.com/office/drawing/2014/main" id="{F4584505-FE57-4999-B999-BAE1F1737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868" y="2656852"/>
            <a:ext cx="10517068" cy="3596410"/>
          </a:xfrm>
          <a:prstGeom prst="rect">
            <a:avLst/>
          </a:prstGeom>
        </p:spPr>
      </p:pic>
    </p:spTree>
    <p:extLst>
      <p:ext uri="{BB962C8B-B14F-4D97-AF65-F5344CB8AC3E}">
        <p14:creationId xmlns:p14="http://schemas.microsoft.com/office/powerpoint/2010/main" val="21638741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Columns</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66C5CE92-4748-4A05-9564-8B81E44B120E}"/>
              </a:ext>
            </a:extLst>
          </p:cNvPr>
          <p:cNvSpPr/>
          <p:nvPr/>
        </p:nvSpPr>
        <p:spPr>
          <a:xfrm>
            <a:off x="570028" y="2749184"/>
            <a:ext cx="5444878" cy="1289071"/>
          </a:xfrm>
          <a:prstGeom prst="rect">
            <a:avLst/>
          </a:prstGeom>
        </p:spPr>
        <p:txBody>
          <a:bodyPr wrap="square">
            <a:spAutoFit/>
          </a:bodyPr>
          <a:lstStyle/>
          <a:p>
            <a:pPr>
              <a:lnSpc>
                <a:spcPct val="150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column cross-section is 400 x 800 mm and the major end moments are about axis 3, while the end moments in other direction are small (ignore them).</a:t>
            </a:r>
            <a:endParaRPr lang="en-US" dirty="0">
              <a:latin typeface="Times New Roman" panose="02020603050405020304" pitchFamily="18" charset="0"/>
              <a:ea typeface="Times New Roman" panose="02020603050405020304" pitchFamily="18" charset="0"/>
            </a:endParaRPr>
          </a:p>
        </p:txBody>
      </p:sp>
      <p:pic>
        <p:nvPicPr>
          <p:cNvPr id="7" name="Picture 6">
            <a:extLst>
              <a:ext uri="{FF2B5EF4-FFF2-40B4-BE49-F238E27FC236}">
                <a16:creationId xmlns:a16="http://schemas.microsoft.com/office/drawing/2014/main" id="{ED6C718D-CBC4-4A8F-BC93-B6BB120D7DC5}"/>
              </a:ext>
            </a:extLst>
          </p:cNvPr>
          <p:cNvPicPr/>
          <p:nvPr/>
        </p:nvPicPr>
        <p:blipFill>
          <a:blip r:embed="rId2">
            <a:extLst>
              <a:ext uri="{28A0092B-C50C-407E-A947-70E740481C1C}">
                <a14:useLocalDpi xmlns:a14="http://schemas.microsoft.com/office/drawing/2010/main" val="0"/>
              </a:ext>
            </a:extLst>
          </a:blip>
          <a:stretch>
            <a:fillRect/>
          </a:stretch>
        </p:blipFill>
        <p:spPr>
          <a:xfrm>
            <a:off x="7524925" y="1918187"/>
            <a:ext cx="3831156" cy="4335075"/>
          </a:xfrm>
          <a:prstGeom prst="rect">
            <a:avLst/>
          </a:prstGeom>
        </p:spPr>
      </p:pic>
    </p:spTree>
    <p:extLst>
      <p:ext uri="{BB962C8B-B14F-4D97-AF65-F5344CB8AC3E}">
        <p14:creationId xmlns:p14="http://schemas.microsoft.com/office/powerpoint/2010/main" val="12098023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Columns</a:t>
            </a:r>
            <a:endParaRPr lang="en-US" b="1" dirty="0">
              <a:effectLst>
                <a:glow>
                  <a:srgbClr val="000000"/>
                </a:glow>
                <a:outerShdw sx="0" sy="0">
                  <a:srgbClr val="000000"/>
                </a:outerShdw>
                <a:reflection stA="0" endPos="0" fadeDir="0" sx="0" sy="0"/>
              </a:effectLst>
            </a:endParaRPr>
          </a:p>
        </p:txBody>
      </p:sp>
      <p:pic>
        <p:nvPicPr>
          <p:cNvPr id="8" name="Picture 7">
            <a:extLst>
              <a:ext uri="{FF2B5EF4-FFF2-40B4-BE49-F238E27FC236}">
                <a16:creationId xmlns:a16="http://schemas.microsoft.com/office/drawing/2014/main" id="{63C4DA6F-CEAA-4747-ACDD-FF2743AA1ECE}"/>
              </a:ext>
            </a:extLst>
          </p:cNvPr>
          <p:cNvPicPr/>
          <p:nvPr/>
        </p:nvPicPr>
        <p:blipFill>
          <a:blip r:embed="rId2">
            <a:extLst>
              <a:ext uri="{28A0092B-C50C-407E-A947-70E740481C1C}">
                <a14:useLocalDpi xmlns:a14="http://schemas.microsoft.com/office/drawing/2010/main" val="0"/>
              </a:ext>
            </a:extLst>
          </a:blip>
          <a:stretch>
            <a:fillRect/>
          </a:stretch>
        </p:blipFill>
        <p:spPr>
          <a:xfrm>
            <a:off x="778925" y="2788003"/>
            <a:ext cx="5317076" cy="3465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9" name="Chart 8">
            <a:extLst>
              <a:ext uri="{FF2B5EF4-FFF2-40B4-BE49-F238E27FC236}">
                <a16:creationId xmlns:a16="http://schemas.microsoft.com/office/drawing/2014/main" id="{D648458A-7851-4D04-B7FD-E8BB25135446}"/>
              </a:ext>
            </a:extLst>
          </p:cNvPr>
          <p:cNvGraphicFramePr/>
          <p:nvPr>
            <p:extLst>
              <p:ext uri="{D42A27DB-BD31-4B8C-83A1-F6EECF244321}">
                <p14:modId xmlns:p14="http://schemas.microsoft.com/office/powerpoint/2010/main" val="727539696"/>
              </p:ext>
            </p:extLst>
          </p:nvPr>
        </p:nvGraphicFramePr>
        <p:xfrm>
          <a:off x="6325299" y="2788002"/>
          <a:ext cx="5548566" cy="34652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0162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73245"/>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Project description:- </a:t>
            </a:r>
          </a:p>
        </p:txBody>
      </p:sp>
      <p:sp>
        <p:nvSpPr>
          <p:cNvPr id="7" name="TextBox 6">
            <a:extLst>
              <a:ext uri="{FF2B5EF4-FFF2-40B4-BE49-F238E27FC236}">
                <a16:creationId xmlns:a16="http://schemas.microsoft.com/office/drawing/2014/main" id="{C65DEDAB-4521-4EAC-AF00-02419D379066}"/>
              </a:ext>
            </a:extLst>
          </p:cNvPr>
          <p:cNvSpPr txBox="1"/>
          <p:nvPr/>
        </p:nvSpPr>
        <p:spPr>
          <a:xfrm>
            <a:off x="1535325" y="6504806"/>
            <a:ext cx="4040363" cy="369332"/>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Ground floor plan view for the left block</a:t>
            </a:r>
          </a:p>
        </p:txBody>
      </p:sp>
      <p:sp>
        <p:nvSpPr>
          <p:cNvPr id="9" name="TextBox 8">
            <a:extLst>
              <a:ext uri="{FF2B5EF4-FFF2-40B4-BE49-F238E27FC236}">
                <a16:creationId xmlns:a16="http://schemas.microsoft.com/office/drawing/2014/main" id="{F25F44E3-4851-4277-8B75-7B69C5AAA44E}"/>
              </a:ext>
            </a:extLst>
          </p:cNvPr>
          <p:cNvSpPr txBox="1"/>
          <p:nvPr/>
        </p:nvSpPr>
        <p:spPr>
          <a:xfrm>
            <a:off x="6616312" y="6504806"/>
            <a:ext cx="4104697" cy="369332"/>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Ground floor plan view for the right block</a:t>
            </a:r>
          </a:p>
        </p:txBody>
      </p:sp>
      <p:pic>
        <p:nvPicPr>
          <p:cNvPr id="6" name="Picture 5">
            <a:extLst>
              <a:ext uri="{FF2B5EF4-FFF2-40B4-BE49-F238E27FC236}">
                <a16:creationId xmlns:a16="http://schemas.microsoft.com/office/drawing/2014/main" id="{23A5B609-995E-4EFB-BA24-530A3D760D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318" y="2528863"/>
            <a:ext cx="6048375" cy="3975943"/>
          </a:xfrm>
          <a:prstGeom prst="rect">
            <a:avLst/>
          </a:prstGeom>
        </p:spPr>
      </p:pic>
      <p:pic>
        <p:nvPicPr>
          <p:cNvPr id="11" name="Picture 10">
            <a:extLst>
              <a:ext uri="{FF2B5EF4-FFF2-40B4-BE49-F238E27FC236}">
                <a16:creationId xmlns:a16="http://schemas.microsoft.com/office/drawing/2014/main" id="{984FC93B-D26E-4D77-AB34-D668E5A36D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312" y="2646086"/>
            <a:ext cx="5575688" cy="3858720"/>
          </a:xfrm>
          <a:prstGeom prst="rect">
            <a:avLst/>
          </a:prstGeom>
        </p:spPr>
      </p:pic>
    </p:spTree>
    <p:extLst>
      <p:ext uri="{BB962C8B-B14F-4D97-AF65-F5344CB8AC3E}">
        <p14:creationId xmlns:p14="http://schemas.microsoft.com/office/powerpoint/2010/main" val="747658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Columns</a:t>
            </a:r>
            <a:endParaRPr lang="en-US" b="1" dirty="0">
              <a:effectLst>
                <a:glow>
                  <a:srgbClr val="000000"/>
                </a:glow>
                <a:outerShdw sx="0" sy="0">
                  <a:srgbClr val="000000"/>
                </a:outerShdw>
                <a:reflection stA="0" endPos="0" fadeDir="0" sx="0" sy="0"/>
              </a:effectLst>
            </a:endParaRPr>
          </a:p>
        </p:txBody>
      </p:sp>
      <p:pic>
        <p:nvPicPr>
          <p:cNvPr id="3" name="Picture 2">
            <a:extLst>
              <a:ext uri="{FF2B5EF4-FFF2-40B4-BE49-F238E27FC236}">
                <a16:creationId xmlns:a16="http://schemas.microsoft.com/office/drawing/2014/main" id="{BCCB857D-77EC-442D-A125-0C1FFFAEFA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9544" y="1468072"/>
            <a:ext cx="7732456" cy="5389927"/>
          </a:xfrm>
          <a:prstGeom prst="rect">
            <a:avLst/>
          </a:prstGeom>
        </p:spPr>
      </p:pic>
    </p:spTree>
    <p:extLst>
      <p:ext uri="{BB962C8B-B14F-4D97-AF65-F5344CB8AC3E}">
        <p14:creationId xmlns:p14="http://schemas.microsoft.com/office/powerpoint/2010/main" val="31679440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Mat foundation</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63D2DE2F-4D50-4C1B-A047-DE8865ADAA65}"/>
                  </a:ext>
                </a:extLst>
              </p:cNvPr>
              <p:cNvSpPr/>
              <p:nvPr/>
            </p:nvSpPr>
            <p:spPr>
              <a:xfrm>
                <a:off x="570028" y="2788002"/>
                <a:ext cx="10675907" cy="1338828"/>
              </a:xfrm>
              <a:prstGeom prst="rect">
                <a:avLst/>
              </a:prstGeom>
            </p:spPr>
            <p:txBody>
              <a:bodyPr wrap="square">
                <a:spAutoFit/>
              </a:bodyPr>
              <a:lstStyle/>
              <a:p>
                <a:pPr algn="just">
                  <a:lnSpc>
                    <a:spcPct val="150000"/>
                  </a:lnSpc>
                  <a:spcAft>
                    <a:spcPts val="0"/>
                  </a:spcAft>
                </a:pPr>
                <a:r>
                  <a:rPr lang="en-US" dirty="0">
                    <a:latin typeface="Times New Roman" panose="02020603050405020304" pitchFamily="18" charset="0"/>
                    <a:ea typeface="Times New Roman" panose="02020603050405020304" pitchFamily="18" charset="0"/>
                  </a:rPr>
                  <a:t>Mat foundation will be designed using safe 16 for both blocks using the envelope of all load combinations, and final dimensions of mat foundation, in order to avoid punching shear, are:</a:t>
                </a:r>
              </a:p>
              <a:p>
                <a:pPr indent="285750" algn="just">
                  <a:lnSpc>
                    <a:spcPct val="150000"/>
                  </a:lnSpc>
                  <a:spcAft>
                    <a:spcPts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Times New Roman" panose="02020603050405020304" pitchFamily="18" charset="0"/>
                        </a:rPr>
                        <m:t>𝐻</m:t>
                      </m:r>
                      <m:r>
                        <a:rPr lang="en-US" i="1">
                          <a:latin typeface="Cambria Math" panose="02040503050406030204" pitchFamily="18" charset="0"/>
                          <a:ea typeface="Times New Roman" panose="02020603050405020304" pitchFamily="18" charset="0"/>
                        </a:rPr>
                        <m:t>=1000 </m:t>
                      </m:r>
                      <m:r>
                        <a:rPr lang="en-US" i="1">
                          <a:latin typeface="Cambria Math" panose="02040503050406030204" pitchFamily="18" charset="0"/>
                          <a:ea typeface="Times New Roman" panose="02020603050405020304" pitchFamily="18" charset="0"/>
                        </a:rPr>
                        <m:t>𝑚𝑚</m:t>
                      </m:r>
                      <m:r>
                        <a:rPr lang="en-US" i="1">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𝑑</m:t>
                      </m:r>
                      <m:r>
                        <a:rPr lang="en-US" i="1">
                          <a:latin typeface="Cambria Math" panose="02040503050406030204" pitchFamily="18" charset="0"/>
                          <a:ea typeface="Times New Roman" panose="02020603050405020304" pitchFamily="18" charset="0"/>
                        </a:rPr>
                        <m:t>=940 </m:t>
                      </m:r>
                      <m:r>
                        <a:rPr lang="en-US" i="1">
                          <a:latin typeface="Cambria Math" panose="02040503050406030204" pitchFamily="18" charset="0"/>
                          <a:ea typeface="Times New Roman" panose="02020603050405020304" pitchFamily="18" charset="0"/>
                        </a:rPr>
                        <m:t>𝑚𝑚</m:t>
                      </m:r>
                      <m:r>
                        <a:rPr lang="en-US" i="1">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𝑎𝑛𝑑</m:t>
                      </m:r>
                      <m:r>
                        <a:rPr lang="en-US" i="1">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𝑏</m:t>
                      </m:r>
                      <m:r>
                        <a:rPr lang="en-US" i="1">
                          <a:latin typeface="Cambria Math" panose="02040503050406030204" pitchFamily="18" charset="0"/>
                          <a:ea typeface="Times New Roman" panose="02020603050405020304" pitchFamily="18" charset="0"/>
                        </a:rPr>
                        <m:t>=1000 </m:t>
                      </m:r>
                      <m:r>
                        <a:rPr lang="en-US" i="1">
                          <a:latin typeface="Cambria Math" panose="02040503050406030204" pitchFamily="18" charset="0"/>
                          <a:ea typeface="Times New Roman" panose="02020603050405020304" pitchFamily="18" charset="0"/>
                        </a:rPr>
                        <m:t>𝑚𝑚</m:t>
                      </m:r>
                    </m:oMath>
                  </m:oMathPara>
                </a14:m>
                <a:endParaRPr lang="en-US" dirty="0">
                  <a:latin typeface="Times New Roman" panose="02020603050405020304" pitchFamily="18" charset="0"/>
                  <a:ea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63D2DE2F-4D50-4C1B-A047-DE8865ADAA65}"/>
                  </a:ext>
                </a:extLst>
              </p:cNvPr>
              <p:cNvSpPr>
                <a:spLocks noRot="1" noChangeAspect="1" noMove="1" noResize="1" noEditPoints="1" noAdjustHandles="1" noChangeArrowheads="1" noChangeShapeType="1" noTextEdit="1"/>
              </p:cNvSpPr>
              <p:nvPr/>
            </p:nvSpPr>
            <p:spPr>
              <a:xfrm>
                <a:off x="570028" y="2788002"/>
                <a:ext cx="10675907" cy="1338828"/>
              </a:xfrm>
              <a:prstGeom prst="rect">
                <a:avLst/>
              </a:prstGeom>
              <a:blipFill>
                <a:blip r:embed="rId2"/>
                <a:stretch>
                  <a:fillRect l="-514" r="-457"/>
                </a:stretch>
              </a:blipFill>
            </p:spPr>
            <p:txBody>
              <a:bodyPr/>
              <a:lstStyle/>
              <a:p>
                <a:r>
                  <a:rPr lang="en-US">
                    <a:noFill/>
                  </a:rPr>
                  <a:t> </a:t>
                </a:r>
              </a:p>
            </p:txBody>
          </p:sp>
        </mc:Fallback>
      </mc:AlternateContent>
    </p:spTree>
    <p:extLst>
      <p:ext uri="{BB962C8B-B14F-4D97-AF65-F5344CB8AC3E}">
        <p14:creationId xmlns:p14="http://schemas.microsoft.com/office/powerpoint/2010/main" val="26708490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Mat foundation</a:t>
            </a:r>
            <a:endParaRPr lang="en-US" b="1" dirty="0">
              <a:effectLst>
                <a:glow>
                  <a:srgbClr val="000000"/>
                </a:glow>
                <a:outerShdw sx="0" sy="0">
                  <a:srgbClr val="000000"/>
                </a:outerShdw>
                <a:reflection stA="0" endPos="0" fadeDir="0" sx="0" sy="0"/>
              </a:effectLst>
            </a:endParaRPr>
          </a:p>
        </p:txBody>
      </p:sp>
      <p:pic>
        <p:nvPicPr>
          <p:cNvPr id="8" name="Picture 7">
            <a:extLst>
              <a:ext uri="{FF2B5EF4-FFF2-40B4-BE49-F238E27FC236}">
                <a16:creationId xmlns:a16="http://schemas.microsoft.com/office/drawing/2014/main" id="{DE4E1BB5-31B5-4280-A949-B4F6F4C44C75}"/>
              </a:ext>
            </a:extLst>
          </p:cNvPr>
          <p:cNvPicPr/>
          <p:nvPr/>
        </p:nvPicPr>
        <p:blipFill>
          <a:blip r:embed="rId2">
            <a:extLst>
              <a:ext uri="{28A0092B-C50C-407E-A947-70E740481C1C}">
                <a14:useLocalDpi xmlns:a14="http://schemas.microsoft.com/office/drawing/2010/main" val="0"/>
              </a:ext>
            </a:extLst>
          </a:blip>
          <a:stretch>
            <a:fillRect/>
          </a:stretch>
        </p:blipFill>
        <p:spPr>
          <a:xfrm>
            <a:off x="5561901" y="1459684"/>
            <a:ext cx="6630099" cy="5398316"/>
          </a:xfrm>
          <a:prstGeom prst="rect">
            <a:avLst/>
          </a:prstGeom>
        </p:spPr>
      </p:pic>
      <p:sp>
        <p:nvSpPr>
          <p:cNvPr id="2" name="Rectangle 1">
            <a:extLst>
              <a:ext uri="{FF2B5EF4-FFF2-40B4-BE49-F238E27FC236}">
                <a16:creationId xmlns:a16="http://schemas.microsoft.com/office/drawing/2014/main" id="{CE460D79-1F20-427B-9B1D-9EFB3202D6FB}"/>
              </a:ext>
            </a:extLst>
          </p:cNvPr>
          <p:cNvSpPr/>
          <p:nvPr/>
        </p:nvSpPr>
        <p:spPr>
          <a:xfrm>
            <a:off x="570029" y="2865466"/>
            <a:ext cx="3867747" cy="646331"/>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Soil pressure for both blocks is less than Bearing capacity of the soil.</a:t>
            </a:r>
            <a:endParaRPr lang="en-US" dirty="0"/>
          </a:p>
        </p:txBody>
      </p:sp>
    </p:spTree>
    <p:extLst>
      <p:ext uri="{BB962C8B-B14F-4D97-AF65-F5344CB8AC3E}">
        <p14:creationId xmlns:p14="http://schemas.microsoft.com/office/powerpoint/2010/main" val="1566452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Mat foundation</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19298A99-6CEE-4F88-B0F1-2FE62E03EFD4}"/>
                  </a:ext>
                </a:extLst>
              </p:cNvPr>
              <p:cNvSpPr/>
              <p:nvPr/>
            </p:nvSpPr>
            <p:spPr>
              <a:xfrm>
                <a:off x="570029" y="2656851"/>
                <a:ext cx="2672848" cy="458074"/>
              </a:xfrm>
              <a:prstGeom prst="rect">
                <a:avLst/>
              </a:prstGeom>
            </p:spPr>
            <p:txBody>
              <a:bodyPr wrap="none">
                <a:spAutoFit/>
              </a:bodyPr>
              <a:lstStyle/>
              <a:p>
                <a:pPr marL="342900" lvl="0" indent="-342900">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a:t>
                </a:r>
                <a14:m>
                  <m:oMath xmlns:m="http://schemas.openxmlformats.org/officeDocument/2006/math">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e>
                      <m: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11</m:t>
                        </m:r>
                      </m:sub>
                      <m: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b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=655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p:txBody>
          </p:sp>
        </mc:Choice>
        <mc:Fallback xmlns="">
          <p:sp>
            <p:nvSpPr>
              <p:cNvPr id="3" name="Rectangle 2">
                <a:extLst>
                  <a:ext uri="{FF2B5EF4-FFF2-40B4-BE49-F238E27FC236}">
                    <a16:creationId xmlns:a16="http://schemas.microsoft.com/office/drawing/2014/main" id="{19298A99-6CEE-4F88-B0F1-2FE62E03EFD4}"/>
                  </a:ext>
                </a:extLst>
              </p:cNvPr>
              <p:cNvSpPr>
                <a:spLocks noRot="1" noChangeAspect="1" noMove="1" noResize="1" noEditPoints="1" noAdjustHandles="1" noChangeArrowheads="1" noChangeShapeType="1" noTextEdit="1"/>
              </p:cNvSpPr>
              <p:nvPr/>
            </p:nvSpPr>
            <p:spPr>
              <a:xfrm>
                <a:off x="570029" y="2656851"/>
                <a:ext cx="2672848" cy="458074"/>
              </a:xfrm>
              <a:prstGeom prst="rect">
                <a:avLst/>
              </a:prstGeom>
              <a:blipFill>
                <a:blip r:embed="rId2"/>
                <a:stretch>
                  <a:fillRect l="-2055" b="-2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646F07FF-1F2B-43E9-9E26-970F91E864F9}"/>
                  </a:ext>
                </a:extLst>
              </p:cNvPr>
              <p:cNvSpPr/>
              <p:nvPr/>
            </p:nvSpPr>
            <p:spPr>
              <a:xfrm>
                <a:off x="570911" y="3276977"/>
                <a:ext cx="10015994" cy="1704569"/>
              </a:xfrm>
              <a:prstGeom prst="rect">
                <a:avLst/>
              </a:prstGeom>
            </p:spPr>
            <p:txBody>
              <a:bodyPr wrap="square">
                <a:spAutoFit/>
              </a:bodyPr>
              <a:lstStyle/>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𝜌</m:t>
                      </m:r>
                      <m:r>
                        <a:rPr lang="en-US" i="1">
                          <a:latin typeface="Cambria Math" panose="02040503050406030204" pitchFamily="18" charset="0"/>
                          <a:ea typeface="Times New Roman" panose="02020603050405020304" pitchFamily="18" charset="0"/>
                        </a:rPr>
                        <m:t>𝑏𝑑</m:t>
                      </m:r>
                      <m:r>
                        <a:rPr lang="en-US" i="1">
                          <a:latin typeface="Cambria Math" panose="02040503050406030204" pitchFamily="18" charset="0"/>
                          <a:ea typeface="Times New Roman" panose="02020603050405020304" pitchFamily="18" charset="0"/>
                        </a:rPr>
                        <m:t>=0.002×1000×940=1880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GB" b="0" i="1" smtClean="0">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𝜌</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𝑏h</m:t>
                      </m:r>
                      <m:r>
                        <a:rPr lang="en-US" i="1">
                          <a:latin typeface="Cambria Math" panose="02040503050406030204" pitchFamily="18" charset="0"/>
                          <a:ea typeface="Times New Roman" panose="02020603050405020304" pitchFamily="18" charset="0"/>
                        </a:rPr>
                        <m:t>=0.0018×1000×320=1800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As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&gt;</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rPr>
                  <a:t> Use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=1880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a14:m>
                <a:endParaRPr lang="en-US" dirty="0">
                  <a:latin typeface="Times New Roman" panose="02020603050405020304" pitchFamily="18" charset="0"/>
                  <a:ea typeface="Times New Roman" panose="02020603050405020304" pitchFamily="18" charset="0"/>
                </a:endParaRPr>
              </a:p>
              <a:p>
                <a:pPr algn="just">
                  <a:lnSpc>
                    <a:spcPct val="150000"/>
                  </a:lnSpc>
                  <a:spcAft>
                    <a:spcPts val="600"/>
                  </a:spcAft>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 use </a:t>
                </a:r>
                <a14:m>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GB" b="1"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𝟏𝟖</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GB" b="1"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𝟏𝟓𝟎</m:t>
                    </m:r>
                    <m:r>
                      <a:rPr lang="en-GB" b="1"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𝒃𝒂𝒓𝒔</m:t>
                    </m:r>
                  </m:oMath>
                </a14:m>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646F07FF-1F2B-43E9-9E26-970F91E864F9}"/>
                  </a:ext>
                </a:extLst>
              </p:cNvPr>
              <p:cNvSpPr>
                <a:spLocks noRot="1" noChangeAspect="1" noMove="1" noResize="1" noEditPoints="1" noAdjustHandles="1" noChangeArrowheads="1" noChangeShapeType="1" noTextEdit="1"/>
              </p:cNvSpPr>
              <p:nvPr/>
            </p:nvSpPr>
            <p:spPr>
              <a:xfrm>
                <a:off x="570911" y="3276977"/>
                <a:ext cx="10015994" cy="1704569"/>
              </a:xfrm>
              <a:prstGeom prst="rect">
                <a:avLst/>
              </a:prstGeom>
              <a:blipFill>
                <a:blip r:embed="rId3"/>
                <a:stretch>
                  <a:fillRect l="-548" b="-50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8D1E0FD3-7C28-40CA-8597-2EB6541DC0C5}"/>
                  </a:ext>
                </a:extLst>
              </p:cNvPr>
              <p:cNvSpPr/>
              <p:nvPr/>
            </p:nvSpPr>
            <p:spPr>
              <a:xfrm>
                <a:off x="3587767" y="2743797"/>
                <a:ext cx="1699119" cy="369332"/>
              </a:xfrm>
              <a:prstGeom prst="rect">
                <a:avLst/>
              </a:prstGeom>
            </p:spPr>
            <p:txBody>
              <a:bodyPr wrap="none">
                <a:spAutoFit/>
              </a:bodyPr>
              <a:lstStyle/>
              <a:p>
                <a:pPr marL="457200">
                  <a:spcAft>
                    <a:spcPts val="0"/>
                  </a:spcAft>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cs typeface="Times New Roman" panose="02020603050405020304" pitchFamily="18" charset="0"/>
                        </a:rPr>
                        <m:t>𝜌</m:t>
                      </m:r>
                      <m:r>
                        <a:rPr lang="en-GB" b="0" i="1" smtClean="0">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rPr>
                        <m:t>0.002</m:t>
                      </m:r>
                    </m:oMath>
                  </m:oMathPara>
                </a14:m>
                <a:endParaRPr lang="en-US" dirty="0">
                  <a:latin typeface="Times New Roman" panose="02020603050405020304" pitchFamily="18" charset="0"/>
                  <a:ea typeface="Times New Roman" panose="02020603050405020304" pitchFamily="18" charset="0"/>
                </a:endParaRPr>
              </a:p>
            </p:txBody>
          </p:sp>
        </mc:Choice>
        <mc:Fallback xmlns="">
          <p:sp>
            <p:nvSpPr>
              <p:cNvPr id="11" name="Rectangle 10">
                <a:extLst>
                  <a:ext uri="{FF2B5EF4-FFF2-40B4-BE49-F238E27FC236}">
                    <a16:creationId xmlns:a16="http://schemas.microsoft.com/office/drawing/2014/main" id="{8D1E0FD3-7C28-40CA-8597-2EB6541DC0C5}"/>
                  </a:ext>
                </a:extLst>
              </p:cNvPr>
              <p:cNvSpPr>
                <a:spLocks noRot="1" noChangeAspect="1" noMove="1" noResize="1" noEditPoints="1" noAdjustHandles="1" noChangeArrowheads="1" noChangeShapeType="1" noTextEdit="1"/>
              </p:cNvSpPr>
              <p:nvPr/>
            </p:nvSpPr>
            <p:spPr>
              <a:xfrm>
                <a:off x="3587767" y="2743797"/>
                <a:ext cx="1699119" cy="369332"/>
              </a:xfrm>
              <a:prstGeom prst="rect">
                <a:avLst/>
              </a:prstGeom>
              <a:blipFill>
                <a:blip r:embed="rId4"/>
                <a:stretch>
                  <a:fillRect b="-8197"/>
                </a:stretch>
              </a:blipFill>
            </p:spPr>
            <p:txBody>
              <a:bodyPr/>
              <a:lstStyle/>
              <a:p>
                <a:r>
                  <a:rPr lang="en-US">
                    <a:noFill/>
                  </a:rPr>
                  <a:t> </a:t>
                </a:r>
              </a:p>
            </p:txBody>
          </p:sp>
        </mc:Fallback>
      </mc:AlternateContent>
      <p:sp>
        <p:nvSpPr>
          <p:cNvPr id="12" name="Arrow: Right 11">
            <a:extLst>
              <a:ext uri="{FF2B5EF4-FFF2-40B4-BE49-F238E27FC236}">
                <a16:creationId xmlns:a16="http://schemas.microsoft.com/office/drawing/2014/main" id="{7B6176A6-6149-4305-A73A-E78C2A51514C}"/>
              </a:ext>
            </a:extLst>
          </p:cNvPr>
          <p:cNvSpPr/>
          <p:nvPr/>
        </p:nvSpPr>
        <p:spPr>
          <a:xfrm>
            <a:off x="3242394" y="2863274"/>
            <a:ext cx="753035" cy="20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05921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Mat foundation</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10EF062B-D59A-4FB2-8D90-FB497C6475CA}"/>
                  </a:ext>
                </a:extLst>
              </p:cNvPr>
              <p:cNvSpPr/>
              <p:nvPr/>
            </p:nvSpPr>
            <p:spPr>
              <a:xfrm>
                <a:off x="570029" y="2656851"/>
                <a:ext cx="10872554" cy="2197012"/>
              </a:xfrm>
              <a:prstGeom prst="rect">
                <a:avLst/>
              </a:prstGeom>
            </p:spPr>
            <p:txBody>
              <a:bodyPr wrap="square">
                <a:spAutoFit/>
              </a:bodyPr>
              <a:lstStyle/>
              <a:p>
                <a:pPr marL="342900" lvl="0" indent="-342900">
                  <a:lnSpc>
                    <a:spcPct val="150000"/>
                  </a:lnSpc>
                  <a:spcAft>
                    <a:spcPts val="600"/>
                  </a:spcAft>
                  <a:buFont typeface="Symbol" panose="05050102010706020507" pitchFamily="18" charset="2"/>
                  <a:buChar cha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a:t>
                </a:r>
                <a14:m>
                  <m:oMath xmlns:m="http://schemas.openxmlformats.org/officeDocument/2006/math">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e>
                      <m: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11</m:t>
                        </m:r>
                      </m:sub>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b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=655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m:t>
                      </m:r>
                      <m:r>
                        <a:rPr lang="en-US" i="1">
                          <a:latin typeface="Cambria Math" panose="02040503050406030204" pitchFamily="18" charset="0"/>
                          <a:ea typeface="Times New Roman" panose="02020603050405020304" pitchFamily="18" charset="0"/>
                        </a:rPr>
                        <m:t>𝜌</m:t>
                      </m:r>
                      <m:r>
                        <a:rPr lang="en-US" i="1">
                          <a:latin typeface="Cambria Math" panose="02040503050406030204" pitchFamily="18" charset="0"/>
                          <a:ea typeface="Times New Roman" panose="02020603050405020304" pitchFamily="18" charset="0"/>
                        </a:rPr>
                        <m:t>𝑏𝑑</m:t>
                      </m:r>
                      <m:r>
                        <a:rPr lang="en-US" i="1">
                          <a:latin typeface="Cambria Math" panose="02040503050406030204" pitchFamily="18" charset="0"/>
                          <a:ea typeface="Times New Roman" panose="02020603050405020304" pitchFamily="18" charset="0"/>
                        </a:rPr>
                        <m:t>=0.002×1000×940=1880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GB" b="0" i="1" smtClean="0">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𝜌</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𝑏h</m:t>
                      </m:r>
                      <m:r>
                        <a:rPr lang="en-US" i="1">
                          <a:latin typeface="Cambria Math" panose="02040503050406030204" pitchFamily="18" charset="0"/>
                          <a:ea typeface="Times New Roman" panose="02020603050405020304" pitchFamily="18" charset="0"/>
                        </a:rPr>
                        <m:t>=0.0018×1000×320=1800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m:oMathPara>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As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&gt;</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𝑠h</m:t>
                        </m:r>
                      </m:sub>
                    </m:sSub>
                    <m:r>
                      <a:rPr lang="en-US" i="1">
                        <a:latin typeface="Cambria Math" panose="02040503050406030204" pitchFamily="18" charset="0"/>
                        <a:ea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rPr>
                  <a:t> Use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𝑠</m:t>
                        </m:r>
                      </m:sub>
                    </m:sSub>
                    <m:r>
                      <a:rPr lang="en-US" i="1">
                        <a:latin typeface="Cambria Math" panose="02040503050406030204" pitchFamily="18" charset="0"/>
                        <a:ea typeface="Times New Roman" panose="02020603050405020304" pitchFamily="18" charset="0"/>
                      </a:rPr>
                      <m:t>=1880 </m:t>
                    </m:r>
                    <m:sSup>
                      <m:sSupPr>
                        <m:ctrlPr>
                          <a:rPr lang="en-US" i="1">
                            <a:latin typeface="Cambria Math" panose="02040503050406030204" pitchFamily="18" charset="0"/>
                            <a:ea typeface="Times New Roman" panose="02020603050405020304" pitchFamily="18" charset="0"/>
                          </a:rPr>
                        </m:ctrlPr>
                      </m:sSupPr>
                      <m:e>
                        <m:r>
                          <a:rPr lang="en-US" i="1">
                            <a:latin typeface="Cambria Math" panose="02040503050406030204" pitchFamily="18" charset="0"/>
                            <a:ea typeface="Times New Roman" panose="02020603050405020304" pitchFamily="18" charset="0"/>
                          </a:rPr>
                          <m:t>𝑚𝑚</m:t>
                        </m:r>
                      </m:e>
                      <m:sup>
                        <m:r>
                          <a:rPr lang="en-US" i="1">
                            <a:latin typeface="Cambria Math" panose="02040503050406030204" pitchFamily="18" charset="0"/>
                            <a:ea typeface="Times New Roman" panose="02020603050405020304" pitchFamily="18" charset="0"/>
                          </a:rPr>
                          <m:t>2</m:t>
                        </m:r>
                      </m:sup>
                    </m:sSup>
                  </m:oMath>
                </a14:m>
                <a:endParaRPr lang="en-US" dirty="0">
                  <a:latin typeface="Times New Roman" panose="02020603050405020304" pitchFamily="18" charset="0"/>
                  <a:ea typeface="Times New Roman" panose="02020603050405020304" pitchFamily="18" charset="0"/>
                </a:endParaRPr>
              </a:p>
              <a:p>
                <a:pPr algn="just">
                  <a:lnSpc>
                    <a:spcPct val="150000"/>
                  </a:lnSpc>
                  <a:spcAft>
                    <a:spcPts val="600"/>
                  </a:spcAft>
                </a:pPr>
                <a:r>
                  <a:rPr lang="en-US" b="1" dirty="0">
                    <a:solidFill>
                      <a:srgbClr val="000000"/>
                    </a:solidFill>
                    <a:ea typeface="Times New Roman" panose="02020603050405020304" pitchFamily="18" charset="0"/>
                    <a:cs typeface="Times New Roman" panose="02020603050405020304" pitchFamily="18" charset="0"/>
                  </a:rPr>
                  <a:t>So, use ∅𝟏𝟖/𝟏𝟓𝟎𝒎𝒎 𝒐𝒇 𝒔𝒕𝒆𝒆𝒍 𝒃𝒂𝒓𝒔</a:t>
                </a:r>
              </a:p>
            </p:txBody>
          </p:sp>
        </mc:Choice>
        <mc:Fallback xmlns="">
          <p:sp>
            <p:nvSpPr>
              <p:cNvPr id="2" name="Rectangle 1">
                <a:extLst>
                  <a:ext uri="{FF2B5EF4-FFF2-40B4-BE49-F238E27FC236}">
                    <a16:creationId xmlns:a16="http://schemas.microsoft.com/office/drawing/2014/main" id="{10EF062B-D59A-4FB2-8D90-FB497C6475CA}"/>
                  </a:ext>
                </a:extLst>
              </p:cNvPr>
              <p:cNvSpPr>
                <a:spLocks noRot="1" noChangeAspect="1" noMove="1" noResize="1" noEditPoints="1" noAdjustHandles="1" noChangeArrowheads="1" noChangeShapeType="1" noTextEdit="1"/>
              </p:cNvSpPr>
              <p:nvPr/>
            </p:nvSpPr>
            <p:spPr>
              <a:xfrm>
                <a:off x="570029" y="2656851"/>
                <a:ext cx="10872554" cy="2197012"/>
              </a:xfrm>
              <a:prstGeom prst="rect">
                <a:avLst/>
              </a:prstGeom>
              <a:blipFill>
                <a:blip r:embed="rId2"/>
                <a:stretch>
                  <a:fillRect l="-505" b="-3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05F8D51E-A0D4-4911-AE83-3465DFE1D8A4}"/>
                  </a:ext>
                </a:extLst>
              </p:cNvPr>
              <p:cNvSpPr/>
              <p:nvPr/>
            </p:nvSpPr>
            <p:spPr>
              <a:xfrm>
                <a:off x="3587767" y="2743797"/>
                <a:ext cx="1699119" cy="369332"/>
              </a:xfrm>
              <a:prstGeom prst="rect">
                <a:avLst/>
              </a:prstGeom>
            </p:spPr>
            <p:txBody>
              <a:bodyPr wrap="none">
                <a:spAutoFit/>
              </a:bodyPr>
              <a:lstStyle/>
              <a:p>
                <a:pPr marL="457200">
                  <a:spcAft>
                    <a:spcPts val="0"/>
                  </a:spcAft>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Times New Roman" panose="02020603050405020304" pitchFamily="18" charset="0"/>
                          <a:cs typeface="Times New Roman" panose="02020603050405020304" pitchFamily="18" charset="0"/>
                        </a:rPr>
                        <m:t>𝜌</m:t>
                      </m:r>
                      <m:r>
                        <a:rPr lang="en-GB" b="0" i="1" smtClean="0">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rPr>
                        <m:t>0.002</m:t>
                      </m:r>
                    </m:oMath>
                  </m:oMathPara>
                </a14:m>
                <a:endParaRPr lang="en-US" dirty="0">
                  <a:latin typeface="Times New Roman" panose="02020603050405020304" pitchFamily="18" charset="0"/>
                  <a:ea typeface="Times New Roman" panose="02020603050405020304" pitchFamily="18" charset="0"/>
                </a:endParaRPr>
              </a:p>
            </p:txBody>
          </p:sp>
        </mc:Choice>
        <mc:Fallback xmlns="">
          <p:sp>
            <p:nvSpPr>
              <p:cNvPr id="13" name="Rectangle 12">
                <a:extLst>
                  <a:ext uri="{FF2B5EF4-FFF2-40B4-BE49-F238E27FC236}">
                    <a16:creationId xmlns:a16="http://schemas.microsoft.com/office/drawing/2014/main" id="{05F8D51E-A0D4-4911-AE83-3465DFE1D8A4}"/>
                  </a:ext>
                </a:extLst>
              </p:cNvPr>
              <p:cNvSpPr>
                <a:spLocks noRot="1" noChangeAspect="1" noMove="1" noResize="1" noEditPoints="1" noAdjustHandles="1" noChangeArrowheads="1" noChangeShapeType="1" noTextEdit="1"/>
              </p:cNvSpPr>
              <p:nvPr/>
            </p:nvSpPr>
            <p:spPr>
              <a:xfrm>
                <a:off x="3587767" y="2743797"/>
                <a:ext cx="1699119" cy="369332"/>
              </a:xfrm>
              <a:prstGeom prst="rect">
                <a:avLst/>
              </a:prstGeom>
              <a:blipFill>
                <a:blip r:embed="rId3"/>
                <a:stretch>
                  <a:fillRect b="-8197"/>
                </a:stretch>
              </a:blipFill>
            </p:spPr>
            <p:txBody>
              <a:bodyPr/>
              <a:lstStyle/>
              <a:p>
                <a:r>
                  <a:rPr lang="en-US">
                    <a:noFill/>
                  </a:rPr>
                  <a:t> </a:t>
                </a:r>
              </a:p>
            </p:txBody>
          </p:sp>
        </mc:Fallback>
      </mc:AlternateContent>
      <p:sp>
        <p:nvSpPr>
          <p:cNvPr id="15" name="Arrow: Right 14">
            <a:extLst>
              <a:ext uri="{FF2B5EF4-FFF2-40B4-BE49-F238E27FC236}">
                <a16:creationId xmlns:a16="http://schemas.microsoft.com/office/drawing/2014/main" id="{2860CC22-AB9E-436B-BCF2-2216073AAC65}"/>
              </a:ext>
            </a:extLst>
          </p:cNvPr>
          <p:cNvSpPr/>
          <p:nvPr/>
        </p:nvSpPr>
        <p:spPr>
          <a:xfrm>
            <a:off x="3242394" y="2863274"/>
            <a:ext cx="753035" cy="20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20417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Mat foundation</a:t>
            </a:r>
            <a:endParaRPr lang="en-US" b="1" dirty="0">
              <a:effectLst>
                <a:glow>
                  <a:srgbClr val="000000"/>
                </a:glow>
                <a:outerShdw sx="0" sy="0">
                  <a:srgbClr val="000000"/>
                </a:outerShdw>
                <a:reflection stA="0" endPos="0" fadeDir="0" sx="0" sy="0"/>
              </a:effectLst>
            </a:endParaRPr>
          </a:p>
        </p:txBody>
      </p:sp>
      <p:pic>
        <p:nvPicPr>
          <p:cNvPr id="5" name="Picture 4">
            <a:extLst>
              <a:ext uri="{FF2B5EF4-FFF2-40B4-BE49-F238E27FC236}">
                <a16:creationId xmlns:a16="http://schemas.microsoft.com/office/drawing/2014/main" id="{CFC28C41-8840-412C-908A-8AC2D063C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199" y="2656851"/>
            <a:ext cx="5635101" cy="4131185"/>
          </a:xfrm>
          <a:prstGeom prst="rect">
            <a:avLst/>
          </a:prstGeom>
        </p:spPr>
      </p:pic>
      <p:pic>
        <p:nvPicPr>
          <p:cNvPr id="7" name="Picture 6">
            <a:extLst>
              <a:ext uri="{FF2B5EF4-FFF2-40B4-BE49-F238E27FC236}">
                <a16:creationId xmlns:a16="http://schemas.microsoft.com/office/drawing/2014/main" id="{2E5AF98B-0BDB-4FD7-9EFD-25A3480EBC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8357" y="2656851"/>
            <a:ext cx="5635100" cy="4131185"/>
          </a:xfrm>
          <a:prstGeom prst="rect">
            <a:avLst/>
          </a:prstGeom>
        </p:spPr>
      </p:pic>
    </p:spTree>
    <p:extLst>
      <p:ext uri="{BB962C8B-B14F-4D97-AF65-F5344CB8AC3E}">
        <p14:creationId xmlns:p14="http://schemas.microsoft.com/office/powerpoint/2010/main" val="16801986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Basement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E59EAA3E-6235-4477-AAF2-39B322CB8D93}"/>
                  </a:ext>
                </a:extLst>
              </p:cNvPr>
              <p:cNvSpPr/>
              <p:nvPr/>
            </p:nvSpPr>
            <p:spPr>
              <a:xfrm>
                <a:off x="403759" y="2472185"/>
                <a:ext cx="5692241" cy="2110450"/>
              </a:xfrm>
              <a:prstGeom prst="rect">
                <a:avLst/>
              </a:prstGeom>
            </p:spPr>
            <p:txBody>
              <a:bodyPr wrap="square">
                <a:spAutoFit/>
              </a:bodyPr>
              <a:lstStyle/>
              <a:p>
                <a:pPr marL="457200" algn="just">
                  <a:lnSpc>
                    <a:spcPct val="200000"/>
                  </a:lnSpc>
                  <a:spcAft>
                    <a:spcPts val="600"/>
                  </a:spcAft>
                </a:pP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𝑍</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20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18</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𝑘𝑁</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200000"/>
                  </a:lnSpc>
                  <a:spcAft>
                    <a:spcPts val="600"/>
                  </a:spcAft>
                </a:pPr>
                <a:r>
                  <a:rPr lang="en-US" dirty="0">
                    <a:solidFill>
                      <a:srgbClr val="000000"/>
                    </a:solidFill>
                    <a:ea typeface="Times New Roman" panose="02020603050405020304" pitchFamily="18" charset="0"/>
                    <a:cs typeface="Times New Roman" panose="02020603050405020304" pitchFamily="18" charset="0"/>
                  </a:rPr>
                  <a:t>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𝐻</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15</m:t>
                        </m:r>
                      </m:den>
                    </m:f>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15</m:t>
                        </m:r>
                      </m:den>
                    </m:f>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𝑘𝑁</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E59EAA3E-6235-4477-AAF2-39B322CB8D93}"/>
                  </a:ext>
                </a:extLst>
              </p:cNvPr>
              <p:cNvSpPr>
                <a:spLocks noRot="1" noChangeAspect="1" noMove="1" noResize="1" noEditPoints="1" noAdjustHandles="1" noChangeArrowheads="1" noChangeShapeType="1" noTextEdit="1"/>
              </p:cNvSpPr>
              <p:nvPr/>
            </p:nvSpPr>
            <p:spPr>
              <a:xfrm>
                <a:off x="403759" y="2472185"/>
                <a:ext cx="5692241" cy="211045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D21ABE3C-9792-40A6-8338-1DAE3514BE5C}"/>
                  </a:ext>
                </a:extLst>
              </p:cNvPr>
              <p:cNvSpPr/>
              <p:nvPr/>
            </p:nvSpPr>
            <p:spPr>
              <a:xfrm>
                <a:off x="192116" y="4714129"/>
                <a:ext cx="7953594" cy="2427844"/>
              </a:xfrm>
              <a:prstGeom prst="rect">
                <a:avLst/>
              </a:prstGeom>
            </p:spPr>
            <p:txBody>
              <a:bodyPr wrap="square">
                <a:spAutoFit/>
              </a:bodyPr>
              <a:lstStyle/>
              <a:p>
                <a:pPr marL="457200"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earthquake consideration the moment will be magnified by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𝑘𝑁</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𝑓𝑜𝑟</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𝑢𝑙𝑡𝑖𝑚𝑎𝑡𝑒</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𝑚𝑜𝑚𝑒𝑛𝑡</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114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𝑘𝑁</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(per ACI Code).</a:t>
                </a:r>
              </a:p>
              <a:p>
                <a:pPr marL="457200"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𝑭𝒐𝒓 𝒂 𝟏𝒎 𝒔𝒕𝒓𝒊𝒑 𝒕𝒉𝒆 𝒂𝒔𝒔𝒖𝒎𝒆𝒅 𝒓𝒆𝒊𝒇𝒐𝒓𝒄𝒆𝒎𝒆𝒏𝒕 𝒘𝒊𝒍𝒍 𝒃𝒆 𝟏∅𝟏𝟒/𝟐𝟎𝟎𝒎𝒎.</a:t>
                </a:r>
              </a:p>
              <a:p>
                <a:pPr marL="457200" algn="just">
                  <a:lnSpc>
                    <a:spcPct val="150000"/>
                  </a:lnSpc>
                  <a:spcAft>
                    <a:spcPts val="600"/>
                  </a:spcAft>
                </a:pP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1" name="Rectangle 10">
                <a:extLst>
                  <a:ext uri="{FF2B5EF4-FFF2-40B4-BE49-F238E27FC236}">
                    <a16:creationId xmlns:a16="http://schemas.microsoft.com/office/drawing/2014/main" id="{D21ABE3C-9792-40A6-8338-1DAE3514BE5C}"/>
                  </a:ext>
                </a:extLst>
              </p:cNvPr>
              <p:cNvSpPr>
                <a:spLocks noRot="1" noChangeAspect="1" noMove="1" noResize="1" noEditPoints="1" noAdjustHandles="1" noChangeArrowheads="1" noChangeShapeType="1" noTextEdit="1"/>
              </p:cNvSpPr>
              <p:nvPr/>
            </p:nvSpPr>
            <p:spPr>
              <a:xfrm>
                <a:off x="192116" y="4714129"/>
                <a:ext cx="7953594" cy="2427844"/>
              </a:xfrm>
              <a:prstGeom prst="rect">
                <a:avLst/>
              </a:prstGeom>
              <a:blipFill>
                <a:blip r:embed="rId3"/>
                <a:stretch>
                  <a:fillRect r="-383"/>
                </a:stretch>
              </a:blipFill>
            </p:spPr>
            <p:txBody>
              <a:bodyPr/>
              <a:lstStyle/>
              <a:p>
                <a:r>
                  <a:rPr lang="en-US">
                    <a:noFill/>
                  </a:rPr>
                  <a:t> </a:t>
                </a:r>
              </a:p>
            </p:txBody>
          </p:sp>
        </mc:Fallback>
      </mc:AlternateContent>
      <p:graphicFrame>
        <p:nvGraphicFramePr>
          <p:cNvPr id="12" name="Chart 11">
            <a:extLst>
              <a:ext uri="{FF2B5EF4-FFF2-40B4-BE49-F238E27FC236}">
                <a16:creationId xmlns:a16="http://schemas.microsoft.com/office/drawing/2014/main" id="{68DCDC7A-CF4D-4E18-8134-48E4C0729933}"/>
              </a:ext>
            </a:extLst>
          </p:cNvPr>
          <p:cNvGraphicFramePr/>
          <p:nvPr>
            <p:extLst>
              <p:ext uri="{D42A27DB-BD31-4B8C-83A1-F6EECF244321}">
                <p14:modId xmlns:p14="http://schemas.microsoft.com/office/powerpoint/2010/main" val="1273687970"/>
              </p:ext>
            </p:extLst>
          </p:nvPr>
        </p:nvGraphicFramePr>
        <p:xfrm>
          <a:off x="7105476" y="1807209"/>
          <a:ext cx="4775626" cy="38050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447451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Basement wall</a:t>
            </a:r>
            <a:endParaRPr lang="en-US" b="1" dirty="0">
              <a:effectLst>
                <a:glow>
                  <a:srgbClr val="000000"/>
                </a:glow>
                <a:outerShdw sx="0" sy="0">
                  <a:srgbClr val="000000"/>
                </a:outerShdw>
                <a:reflection stA="0" endPos="0" fadeDir="0" sx="0" sy="0"/>
              </a:effectLst>
            </a:endParaRPr>
          </a:p>
        </p:txBody>
      </p:sp>
      <p:pic>
        <p:nvPicPr>
          <p:cNvPr id="5" name="Picture 4">
            <a:extLst>
              <a:ext uri="{FF2B5EF4-FFF2-40B4-BE49-F238E27FC236}">
                <a16:creationId xmlns:a16="http://schemas.microsoft.com/office/drawing/2014/main" id="{1827D923-AF1D-4093-B54B-7D0F66C6C5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808" y="2788002"/>
            <a:ext cx="10812384" cy="3496163"/>
          </a:xfrm>
          <a:prstGeom prst="rect">
            <a:avLst/>
          </a:prstGeom>
        </p:spPr>
      </p:pic>
    </p:spTree>
    <p:extLst>
      <p:ext uri="{BB962C8B-B14F-4D97-AF65-F5344CB8AC3E}">
        <p14:creationId xmlns:p14="http://schemas.microsoft.com/office/powerpoint/2010/main" val="4545235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AF0C3CBC-DA70-416F-A1BB-D1587396B3CA}"/>
              </a:ext>
            </a:extLst>
          </p:cNvPr>
          <p:cNvSpPr/>
          <p:nvPr/>
        </p:nvSpPr>
        <p:spPr>
          <a:xfrm>
            <a:off x="570029" y="2502962"/>
            <a:ext cx="10675907" cy="87357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Special shear walls will be designed to resist all lateral earthquake loads using ETABS 18. the following figure shows the wall that will be checked for the design in this section.</a:t>
            </a:r>
          </a:p>
        </p:txBody>
      </p:sp>
      <p:pic>
        <p:nvPicPr>
          <p:cNvPr id="8" name="Picture 7">
            <a:extLst>
              <a:ext uri="{FF2B5EF4-FFF2-40B4-BE49-F238E27FC236}">
                <a16:creationId xmlns:a16="http://schemas.microsoft.com/office/drawing/2014/main" id="{61E58FD3-02FD-498F-B61F-69541F0FFE92}"/>
              </a:ext>
            </a:extLst>
          </p:cNvPr>
          <p:cNvPicPr/>
          <p:nvPr/>
        </p:nvPicPr>
        <p:blipFill>
          <a:blip r:embed="rId2">
            <a:extLst>
              <a:ext uri="{28A0092B-C50C-407E-A947-70E740481C1C}">
                <a14:useLocalDpi xmlns:a14="http://schemas.microsoft.com/office/drawing/2010/main" val="0"/>
              </a:ext>
            </a:extLst>
          </a:blip>
          <a:stretch>
            <a:fillRect/>
          </a:stretch>
        </p:blipFill>
        <p:spPr>
          <a:xfrm>
            <a:off x="2944536" y="3372777"/>
            <a:ext cx="5738070" cy="3485223"/>
          </a:xfrm>
          <a:prstGeom prst="rect">
            <a:avLst/>
          </a:prstGeom>
        </p:spPr>
      </p:pic>
    </p:spTree>
    <p:extLst>
      <p:ext uri="{BB962C8B-B14F-4D97-AF65-F5344CB8AC3E}">
        <p14:creationId xmlns:p14="http://schemas.microsoft.com/office/powerpoint/2010/main" val="10957248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7" name="Picture 6">
            <a:extLst>
              <a:ext uri="{FF2B5EF4-FFF2-40B4-BE49-F238E27FC236}">
                <a16:creationId xmlns:a16="http://schemas.microsoft.com/office/drawing/2014/main" id="{480B413F-0562-4484-8BFC-86848D1F28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2099" y="1955423"/>
            <a:ext cx="7818539" cy="4688658"/>
          </a:xfrm>
          <a:prstGeom prst="rect">
            <a:avLst/>
          </a:prstGeom>
        </p:spPr>
      </p:pic>
    </p:spTree>
    <p:extLst>
      <p:ext uri="{BB962C8B-B14F-4D97-AF65-F5344CB8AC3E}">
        <p14:creationId xmlns:p14="http://schemas.microsoft.com/office/powerpoint/2010/main" val="1998112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850236"/>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5">
            <a:extLst>
              <a:ext uri="{FF2B5EF4-FFF2-40B4-BE49-F238E27FC236}">
                <a16:creationId xmlns:a16="http://schemas.microsoft.com/office/drawing/2014/main" id="{CAEA5ECD-8E1F-4F5B-A392-AB616199A2E9}"/>
              </a:ext>
            </a:extLst>
          </p:cNvPr>
          <p:cNvSpPr/>
          <p:nvPr/>
        </p:nvSpPr>
        <p:spPr>
          <a:xfrm>
            <a:off x="386783" y="3762860"/>
            <a:ext cx="516655"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27" name="TextBox 26">
            <a:extLst>
              <a:ext uri="{FF2B5EF4-FFF2-40B4-BE49-F238E27FC236}">
                <a16:creationId xmlns:a16="http://schemas.microsoft.com/office/drawing/2014/main" id="{E94CBBE7-AA58-4178-AF3E-E7E445BE3DFF}"/>
              </a:ext>
            </a:extLst>
          </p:cNvPr>
          <p:cNvSpPr txBox="1"/>
          <p:nvPr/>
        </p:nvSpPr>
        <p:spPr>
          <a:xfrm>
            <a:off x="424639" y="732045"/>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46741"/>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Codes and Standard:-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903439" y="2884547"/>
            <a:ext cx="10582741" cy="461665"/>
          </a:xfrm>
          <a:prstGeom prst="rect">
            <a:avLst/>
          </a:prstGeom>
          <a:noFill/>
        </p:spPr>
        <p:txBody>
          <a:bodyPr wrap="square" rtlCol="0" anchor="ctr">
            <a:spAutoFit/>
          </a:bodyPr>
          <a:lstStyle/>
          <a:p>
            <a:r>
              <a:rPr lang="en-US" sz="2400" dirty="0">
                <a:latin typeface="Times New Roman" panose="02020603050405020304" pitchFamily="18" charset="0"/>
                <a:cs typeface="Times New Roman" panose="02020603050405020304" pitchFamily="18" charset="0"/>
              </a:rPr>
              <a:t>ACI318-14. </a:t>
            </a:r>
            <a:endParaRPr lang="ko-KR" altLang="en-US" sz="24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1FAB6610-F753-4F5E-908F-A329BF33B76E}"/>
              </a:ext>
            </a:extLst>
          </p:cNvPr>
          <p:cNvSpPr txBox="1"/>
          <p:nvPr/>
        </p:nvSpPr>
        <p:spPr>
          <a:xfrm>
            <a:off x="865584" y="3807160"/>
            <a:ext cx="10246935" cy="470000"/>
          </a:xfrm>
          <a:prstGeom prst="rect">
            <a:avLst/>
          </a:prstGeom>
          <a:noFill/>
        </p:spPr>
        <p:txBody>
          <a:bodyPr wrap="square" rtlCol="0" anchor="ctr">
            <a:spAutoFit/>
          </a:bodyPr>
          <a:lstStyle/>
          <a:p>
            <a:r>
              <a:rPr lang="en-US" altLang="ko-KR" sz="2400" dirty="0">
                <a:latin typeface="Times New Roman" panose="02020603050405020304" pitchFamily="18" charset="0"/>
                <a:cs typeface="Times New Roman" panose="02020603050405020304" pitchFamily="18" charset="0"/>
              </a:rPr>
              <a:t>ASCE 7-16.</a:t>
            </a:r>
            <a:endParaRPr lang="ko-KR"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356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3" name="Picture 2">
            <a:extLst>
              <a:ext uri="{FF2B5EF4-FFF2-40B4-BE49-F238E27FC236}">
                <a16:creationId xmlns:a16="http://schemas.microsoft.com/office/drawing/2014/main" id="{44F5C5F9-5392-4E55-AFB4-FA304EC7BC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3442" y="1863980"/>
            <a:ext cx="7167999" cy="4721377"/>
          </a:xfrm>
          <a:prstGeom prst="rect">
            <a:avLst/>
          </a:prstGeom>
        </p:spPr>
      </p:pic>
    </p:spTree>
    <p:extLst>
      <p:ext uri="{BB962C8B-B14F-4D97-AF65-F5344CB8AC3E}">
        <p14:creationId xmlns:p14="http://schemas.microsoft.com/office/powerpoint/2010/main" val="10370971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F824E6C7-ED10-4527-A017-FB7117C03BD4}"/>
                  </a:ext>
                </a:extLst>
              </p:cNvPr>
              <p:cNvSpPr/>
              <p:nvPr/>
            </p:nvSpPr>
            <p:spPr>
              <a:xfrm>
                <a:off x="570029" y="2788002"/>
                <a:ext cx="5889494" cy="2535566"/>
              </a:xfrm>
              <a:prstGeom prst="rect">
                <a:avLst/>
              </a:prstGeom>
            </p:spPr>
            <p:txBody>
              <a:bodyPr wrap="square">
                <a:spAutoFit/>
              </a:bodyPr>
              <a:lstStyle/>
              <a:p>
                <a:pPr>
                  <a:lnSpc>
                    <a:spcPct val="150000"/>
                  </a:lnSpc>
                  <a:spcAft>
                    <a:spcPts val="0"/>
                  </a:spcAft>
                </a:pPr>
                <a:r>
                  <a:rPr lang="en-US" dirty="0">
                    <a:latin typeface="Times New Roman" panose="02020603050405020304" pitchFamily="18" charset="0"/>
                    <a:ea typeface="Times New Roman" panose="02020603050405020304" pitchFamily="18" charset="0"/>
                  </a:rPr>
                  <a:t>Length of wall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𝑙</m:t>
                        </m:r>
                      </m:e>
                      <m:sub>
                        <m:r>
                          <a:rPr lang="en-US" i="1">
                            <a:latin typeface="Cambria Math" panose="02040503050406030204" pitchFamily="18" charset="0"/>
                            <a:ea typeface="Times New Roman" panose="02020603050405020304" pitchFamily="18" charset="0"/>
                          </a:rPr>
                          <m:t>𝑤</m:t>
                        </m:r>
                      </m:sub>
                    </m:sSub>
                    <m:r>
                      <a:rPr lang="en-US" i="1">
                        <a:latin typeface="Cambria Math" panose="02040503050406030204" pitchFamily="18" charset="0"/>
                        <a:ea typeface="Times New Roman" panose="02020603050405020304" pitchFamily="18" charset="0"/>
                      </a:rPr>
                      <m:t>= 9.0 </m:t>
                    </m:r>
                    <m:r>
                      <a:rPr lang="en-US" i="1">
                        <a:latin typeface="Cambria Math" panose="02040503050406030204" pitchFamily="18" charset="0"/>
                        <a:ea typeface="Times New Roman" panose="02020603050405020304" pitchFamily="18" charset="0"/>
                      </a:rPr>
                      <m:t>𝑚</m:t>
                    </m:r>
                  </m:oMath>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Thickness of wall </a:t>
                </a:r>
                <a14:m>
                  <m:oMath xmlns:m="http://schemas.openxmlformats.org/officeDocument/2006/math">
                    <m:r>
                      <a:rPr lang="en-US" i="1">
                        <a:latin typeface="Cambria Math" panose="02040503050406030204" pitchFamily="18" charset="0"/>
                        <a:ea typeface="Times New Roman" panose="02020603050405020304" pitchFamily="18" charset="0"/>
                      </a:rPr>
                      <m:t> </m:t>
                    </m:r>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𝑏</m:t>
                        </m:r>
                      </m:e>
                      <m:sub>
                        <m:r>
                          <a:rPr lang="en-US" i="1">
                            <a:latin typeface="Cambria Math" panose="02040503050406030204" pitchFamily="18" charset="0"/>
                            <a:ea typeface="Times New Roman" panose="02020603050405020304" pitchFamily="18" charset="0"/>
                          </a:rPr>
                          <m:t>𝑤</m:t>
                        </m:r>
                      </m:sub>
                    </m:sSub>
                    <m:r>
                      <a:rPr lang="en-US" i="1">
                        <a:latin typeface="Cambria Math" panose="02040503050406030204" pitchFamily="18" charset="0"/>
                        <a:ea typeface="Times New Roman" panose="02020603050405020304" pitchFamily="18" charset="0"/>
                      </a:rPr>
                      <m:t> = 400 </m:t>
                    </m:r>
                    <m:r>
                      <a:rPr lang="en-US" i="1">
                        <a:latin typeface="Cambria Math" panose="02040503050406030204" pitchFamily="18" charset="0"/>
                        <a:ea typeface="Times New Roman" panose="02020603050405020304" pitchFamily="18" charset="0"/>
                      </a:rPr>
                      <m:t>𝑚𝑚</m:t>
                    </m:r>
                    <m:r>
                      <a:rPr lang="en-US" i="1">
                        <a:latin typeface="Cambria Math" panose="02040503050406030204" pitchFamily="18" charset="0"/>
                        <a:ea typeface="Times New Roman" panose="02020603050405020304" pitchFamily="18" charset="0"/>
                      </a:rPr>
                      <m:t>.</m:t>
                    </m:r>
                  </m:oMath>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Height of wall </a:t>
                </a:r>
                <a14:m>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h</m:t>
                        </m:r>
                      </m:e>
                      <m:sub>
                        <m:r>
                          <a:rPr lang="en-US" i="1">
                            <a:latin typeface="Cambria Math" panose="02040503050406030204" pitchFamily="18" charset="0"/>
                            <a:ea typeface="Times New Roman" panose="02020603050405020304" pitchFamily="18" charset="0"/>
                          </a:rPr>
                          <m:t>𝑤</m:t>
                        </m:r>
                      </m:sub>
                    </m:sSub>
                    <m:r>
                      <a:rPr lang="en-US" i="1">
                        <a:latin typeface="Cambria Math" panose="02040503050406030204" pitchFamily="18" charset="0"/>
                        <a:ea typeface="Times New Roman" panose="02020603050405020304" pitchFamily="18" charset="0"/>
                      </a:rPr>
                      <m:t>= 31.2 </m:t>
                    </m:r>
                    <m:r>
                      <a:rPr lang="en-US" i="1">
                        <a:latin typeface="Cambria Math" panose="02040503050406030204" pitchFamily="18" charset="0"/>
                        <a:ea typeface="Times New Roman" panose="02020603050405020304" pitchFamily="18" charset="0"/>
                      </a:rPr>
                      <m:t>𝑚</m:t>
                    </m:r>
                    <m:r>
                      <a:rPr lang="en-US" i="1">
                        <a:latin typeface="Cambria Math" panose="02040503050406030204" pitchFamily="18" charset="0"/>
                        <a:ea typeface="Times New Roman" panose="02020603050405020304" pitchFamily="18" charset="0"/>
                      </a:rPr>
                      <m:t>.</m:t>
                    </m:r>
                  </m:oMath>
                </a14:m>
                <a:endParaRPr lang="en-US" dirty="0">
                  <a:latin typeface="Times New Roman" panose="02020603050405020304" pitchFamily="18" charset="0"/>
                  <a:ea typeface="Times New Roman" panose="02020603050405020304" pitchFamily="18" charset="0"/>
                </a:endParaRPr>
              </a:p>
              <a:p>
                <a:pPr>
                  <a:lnSpc>
                    <a:spcPct val="150000"/>
                  </a:lnSpc>
                  <a:spcAft>
                    <a:spcPts val="0"/>
                  </a:spcAft>
                </a:pPr>
                <a:r>
                  <a:rPr lang="en-US" dirty="0">
                    <a:latin typeface="Times New Roman" panose="02020603050405020304" pitchFamily="18" charset="0"/>
                    <a:ea typeface="Times New Roman" panose="02020603050405020304" pitchFamily="18" charset="0"/>
                  </a:rPr>
                  <a:t>ℎ𝑤∕𝑙𝑤 = 31.2 ∕ 9 = 3.47</a:t>
                </a:r>
              </a:p>
              <a:p>
                <a:pPr>
                  <a:lnSpc>
                    <a:spcPct val="150000"/>
                  </a:lnSpc>
                  <a:spcAft>
                    <a:spcPts val="0"/>
                  </a:spcAft>
                </a:pPr>
                <a:r>
                  <a:rPr lang="en-US" dirty="0">
                    <a:latin typeface="Times New Roman" panose="02020603050405020304" pitchFamily="18" charset="0"/>
                    <a:ea typeface="Times New Roman" panose="02020603050405020304" pitchFamily="18" charset="0"/>
                  </a:rPr>
                  <a:t>𝑙𝑤∕𝑏𝑤 = 9 ∕ 0.4 = 22.5</a:t>
                </a:r>
              </a:p>
              <a:p>
                <a:pPr>
                  <a:lnSpc>
                    <a:spcPct val="150000"/>
                  </a:lnSpc>
                  <a:spcAft>
                    <a:spcPts val="0"/>
                  </a:spcAft>
                </a:pPr>
                <a:endParaRPr lang="en-US" dirty="0">
                  <a:latin typeface="Times New Roman" panose="02020603050405020304" pitchFamily="18" charset="0"/>
                  <a:ea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F824E6C7-ED10-4527-A017-FB7117C03BD4}"/>
                  </a:ext>
                </a:extLst>
              </p:cNvPr>
              <p:cNvSpPr>
                <a:spLocks noRot="1" noChangeAspect="1" noMove="1" noResize="1" noEditPoints="1" noAdjustHandles="1" noChangeArrowheads="1" noChangeShapeType="1" noTextEdit="1"/>
              </p:cNvSpPr>
              <p:nvPr/>
            </p:nvSpPr>
            <p:spPr>
              <a:xfrm>
                <a:off x="570029" y="2788002"/>
                <a:ext cx="5889494" cy="2535566"/>
              </a:xfrm>
              <a:prstGeom prst="rect">
                <a:avLst/>
              </a:prstGeom>
              <a:blipFill>
                <a:blip r:embed="rId2"/>
                <a:stretch>
                  <a:fillRect l="-932"/>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43582E72-DE8F-401D-8A32-86734B70B5B2}"/>
              </a:ext>
            </a:extLst>
          </p:cNvPr>
          <p:cNvPicPr/>
          <p:nvPr/>
        </p:nvPicPr>
        <p:blipFill>
          <a:blip r:embed="rId3">
            <a:extLst>
              <a:ext uri="{28A0092B-C50C-407E-A947-70E740481C1C}">
                <a14:useLocalDpi xmlns:a14="http://schemas.microsoft.com/office/drawing/2010/main" val="0"/>
              </a:ext>
            </a:extLst>
          </a:blip>
          <a:stretch>
            <a:fillRect/>
          </a:stretch>
        </p:blipFill>
        <p:spPr>
          <a:xfrm>
            <a:off x="5389510" y="2917418"/>
            <a:ext cx="6232461" cy="3097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734916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8" name="Picture 7">
            <a:extLst>
              <a:ext uri="{FF2B5EF4-FFF2-40B4-BE49-F238E27FC236}">
                <a16:creationId xmlns:a16="http://schemas.microsoft.com/office/drawing/2014/main" id="{921EB5A2-478E-4A2B-894B-D85DDF848B82}"/>
              </a:ext>
            </a:extLst>
          </p:cNvPr>
          <p:cNvPicPr/>
          <p:nvPr/>
        </p:nvPicPr>
        <p:blipFill>
          <a:blip r:embed="rId2">
            <a:extLst>
              <a:ext uri="{28A0092B-C50C-407E-A947-70E740481C1C}">
                <a14:useLocalDpi xmlns:a14="http://schemas.microsoft.com/office/drawing/2010/main" val="0"/>
              </a:ext>
            </a:extLst>
          </a:blip>
          <a:stretch>
            <a:fillRect/>
          </a:stretch>
        </p:blipFill>
        <p:spPr>
          <a:xfrm>
            <a:off x="2561115" y="3157334"/>
            <a:ext cx="7128169" cy="16656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a:extLst>
              <a:ext uri="{FF2B5EF4-FFF2-40B4-BE49-F238E27FC236}">
                <a16:creationId xmlns:a16="http://schemas.microsoft.com/office/drawing/2014/main" id="{5492ED25-6408-49B2-8B90-BEC0CE3C5B6B}"/>
              </a:ext>
            </a:extLst>
          </p:cNvPr>
          <p:cNvSpPr/>
          <p:nvPr/>
        </p:nvSpPr>
        <p:spPr>
          <a:xfrm>
            <a:off x="4619068" y="4978630"/>
            <a:ext cx="2836418" cy="307777"/>
          </a:xfrm>
          <a:prstGeom prst="rect">
            <a:avLst/>
          </a:prstGeom>
        </p:spPr>
        <p:txBody>
          <a:bodyPr wrap="none">
            <a:spAutoFit/>
          </a:bodyPr>
          <a:lstStyle/>
          <a:p>
            <a:pPr algn="ctr">
              <a:spcAft>
                <a:spcPts val="1000"/>
              </a:spcAft>
            </a:pPr>
            <a:r>
              <a:rPr lang="en-GB" sz="1400" dirty="0">
                <a:solidFill>
                  <a:srgbClr val="000000"/>
                </a:solidFill>
                <a:latin typeface="Times New Roman" panose="02020603050405020304" pitchFamily="18" charset="0"/>
                <a:ea typeface="Calibri" panose="020F0502020204030204" pitchFamily="34" charset="0"/>
                <a:cs typeface="Arial" panose="020B0604020202020204" pitchFamily="34" charset="0"/>
              </a:rPr>
              <a:t>Pu, Vu and Mu for the selected walls</a:t>
            </a:r>
            <a:endParaRPr lang="en-US" sz="14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35475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F1A90987-BBF7-4718-A037-37642F125270}"/>
                  </a:ext>
                </a:extLst>
              </p:cNvPr>
              <p:cNvSpPr/>
              <p:nvPr/>
            </p:nvSpPr>
            <p:spPr>
              <a:xfrm>
                <a:off x="570029" y="2680510"/>
                <a:ext cx="9748430" cy="3443443"/>
              </a:xfrm>
              <a:prstGeom prst="rect">
                <a:avLst/>
              </a:prstGeom>
            </p:spPr>
            <p:txBody>
              <a:bodyPr wrap="square">
                <a:spAutoFit/>
              </a:bodyPr>
              <a:lstStyle/>
              <a:p>
                <a:pPr>
                  <a:lnSpc>
                    <a:spcPct val="150000"/>
                  </a:lnSpc>
                  <a:spcAft>
                    <a:spcPts val="600"/>
                  </a:spcAft>
                </a:pPr>
                <a:r>
                  <a:rPr lang="en-US" b="1"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Design for shear:</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rPr>
                  <a:t>At least two curtains of reinforcement shall be used in a wall if the in-plane factored shear force exceeds</a:t>
                </a:r>
                <a:r>
                  <a:rPr lang="en-US" sz="2000" dirty="0">
                    <a:effectLst/>
                    <a:latin typeface="Times New Roman" panose="02020603050405020304" pitchFamily="18" charset="0"/>
                    <a:ea typeface="Calibri" panose="020F0502020204030204" pitchFamily="34" charset="0"/>
                  </a:rPr>
                  <a:t> </a:t>
                </a:r>
                <a14:m>
                  <m:oMath xmlns:m="http://schemas.openxmlformats.org/officeDocument/2006/math">
                    <m:r>
                      <a:rPr lang="en-US" i="1">
                        <a:latin typeface="Cambria Math" panose="02040503050406030204" pitchFamily="18" charset="0"/>
                        <a:ea typeface="Times New Roman" panose="02020603050405020304" pitchFamily="18" charset="0"/>
                      </a:rPr>
                      <m:t>0.17 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𝐴</m:t>
                        </m:r>
                      </m:e>
                      <m:sub>
                        <m:r>
                          <a:rPr lang="en-US" i="1">
                            <a:latin typeface="Cambria Math" panose="02040503050406030204" pitchFamily="18" charset="0"/>
                            <a:ea typeface="Times New Roman" panose="02020603050405020304" pitchFamily="18" charset="0"/>
                          </a:rPr>
                          <m:t>𝑐𝑣</m:t>
                        </m:r>
                      </m:sub>
                    </m:sSub>
                    <m:r>
                      <a:rPr lang="en-US" i="1">
                        <a:latin typeface="Cambria Math" panose="02040503050406030204" pitchFamily="18" charset="0"/>
                        <a:ea typeface="Times New Roman" panose="02020603050405020304" pitchFamily="18" charset="0"/>
                      </a:rPr>
                      <m:t> </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latin typeface="Cambria Math" panose="02040503050406030204" pitchFamily="18" charset="0"/>
                            <a:ea typeface="Times New Roman" panose="02020603050405020304" pitchFamily="18" charset="0"/>
                          </a:rPr>
                          <m:t>𝑓</m:t>
                        </m:r>
                        <m:r>
                          <a:rPr lang="en-US" i="1">
                            <a:latin typeface="Cambria Math" panose="02040503050406030204" pitchFamily="18" charset="0"/>
                            <a:ea typeface="Times New Roman" panose="02020603050405020304" pitchFamily="18" charset="0"/>
                          </a:rPr>
                          <m:t> ′</m:t>
                        </m:r>
                        <m:r>
                          <a:rPr lang="en-US" i="1">
                            <a:latin typeface="Cambria Math" panose="02040503050406030204" pitchFamily="18" charset="0"/>
                            <a:ea typeface="Times New Roman" panose="02020603050405020304" pitchFamily="18" charset="0"/>
                          </a:rPr>
                          <m:t>𝑐</m:t>
                        </m:r>
                      </m:e>
                    </m:rad>
                  </m:oMath>
                </a14:m>
                <a:r>
                  <a:rPr lang="en-US" sz="1200" i="1" dirty="0">
                    <a:effectLst/>
                    <a:latin typeface="Times New Roman" panose="02020603050405020304" pitchFamily="18" charset="0"/>
                    <a:ea typeface="Calibri" panose="020F0502020204030204" pitchFamily="34" charset="0"/>
                  </a:rPr>
                  <a:t> </a:t>
                </a:r>
                <a:r>
                  <a:rPr lang="en-US" sz="1200" i="1" dirty="0">
                    <a:effectLst/>
                    <a:latin typeface="Times New Roman" panose="02020603050405020304" pitchFamily="18" charset="0"/>
                    <a:ea typeface="Times New Roman" panose="02020603050405020304" pitchFamily="18" charset="0"/>
                  </a:rPr>
                  <a:t>   </a:t>
                </a:r>
                <a:r>
                  <a:rPr lang="en-US" sz="2000" dirty="0">
                    <a:effectLst/>
                    <a:latin typeface="Times New Roman" panose="02020603050405020304" pitchFamily="18" charset="0"/>
                    <a:ea typeface="Calibri" panose="020F0502020204030204" pitchFamily="34" charset="0"/>
                  </a:rPr>
                  <a:t>or</a:t>
                </a:r>
                <a14:m>
                  <m:oMath xmlns:m="http://schemas.openxmlformats.org/officeDocument/2006/math">
                    <m:r>
                      <a:rPr lang="en-US" sz="2000" i="1">
                        <a:effectLst/>
                        <a:latin typeface="Cambria Math" panose="02040503050406030204" pitchFamily="18" charset="0"/>
                        <a:ea typeface="Times New Roman" panose="02020603050405020304" pitchFamily="18" charset="0"/>
                      </a:rPr>
                      <m:t> </m:t>
                    </m:r>
                    <m:r>
                      <a:rPr lang="en-US" sz="2000" b="0" i="1" smtClean="0">
                        <a:effectLst/>
                        <a:latin typeface="Cambria Math" panose="02040503050406030204" pitchFamily="18" charset="0"/>
                        <a:ea typeface="Times New Roman" panose="02020603050405020304" pitchFamily="18" charset="0"/>
                      </a:rPr>
                      <m:t> </m:t>
                    </m:r>
                    <m:r>
                      <a:rPr lang="en-US" sz="2000" i="1">
                        <a:effectLst/>
                        <a:latin typeface="Cambria Math" panose="02040503050406030204" pitchFamily="18" charset="0"/>
                        <a:ea typeface="Times New Roman" panose="02020603050405020304" pitchFamily="18" charset="0"/>
                      </a:rPr>
                      <m:t> </m:t>
                    </m:r>
                    <m:f>
                      <m:fPr>
                        <m:type m:val="lin"/>
                        <m:ctrlPr>
                          <a:rPr lang="en-US" i="1">
                            <a:latin typeface="Cambria Math" panose="02040503050406030204" pitchFamily="18" charset="0"/>
                            <a:ea typeface="Times New Roman" panose="02020603050405020304" pitchFamily="18" charset="0"/>
                          </a:rPr>
                        </m:ctrlPr>
                      </m:fPr>
                      <m:num>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h</m:t>
                            </m:r>
                          </m:e>
                          <m:sub>
                            <m:r>
                              <a:rPr lang="en-US" i="1">
                                <a:latin typeface="Cambria Math" panose="02040503050406030204" pitchFamily="18" charset="0"/>
                                <a:ea typeface="Times New Roman" panose="02020603050405020304" pitchFamily="18" charset="0"/>
                              </a:rPr>
                              <m:t>𝑤</m:t>
                            </m:r>
                          </m:sub>
                        </m:sSub>
                      </m:num>
                      <m:den>
                        <m:sSub>
                          <m:sSubPr>
                            <m:ctrlPr>
                              <a:rPr lang="en-US" i="1">
                                <a:latin typeface="Cambria Math" panose="02040503050406030204" pitchFamily="18" charset="0"/>
                                <a:ea typeface="Times New Roman" panose="02020603050405020304" pitchFamily="18" charset="0"/>
                              </a:rPr>
                            </m:ctrlPr>
                          </m:sSubPr>
                          <m:e>
                            <m:r>
                              <a:rPr lang="en-US" i="1">
                                <a:latin typeface="Cambria Math" panose="02040503050406030204" pitchFamily="18" charset="0"/>
                                <a:ea typeface="Times New Roman" panose="02020603050405020304" pitchFamily="18" charset="0"/>
                              </a:rPr>
                              <m:t>𝑙</m:t>
                            </m:r>
                          </m:e>
                          <m:sub>
                            <m:r>
                              <a:rPr lang="en-US" i="1">
                                <a:latin typeface="Cambria Math" panose="02040503050406030204" pitchFamily="18" charset="0"/>
                                <a:ea typeface="Times New Roman" panose="02020603050405020304" pitchFamily="18" charset="0"/>
                              </a:rPr>
                              <m:t>𝑤</m:t>
                            </m:r>
                          </m:sub>
                        </m:sSub>
                      </m:den>
                    </m:f>
                    <m:r>
                      <a:rPr lang="en-US" i="1">
                        <a:latin typeface="Cambria Math" panose="02040503050406030204" pitchFamily="18" charset="0"/>
                        <a:ea typeface="Times New Roman" panose="02020603050405020304" pitchFamily="18" charset="0"/>
                      </a:rPr>
                      <m:t>≥2</m:t>
                    </m:r>
                  </m:oMath>
                </a14:m>
                <a:endParaRPr lang="en-US" dirty="0">
                  <a:latin typeface="Times New Roman" panose="02020603050405020304" pitchFamily="18" charset="0"/>
                  <a:ea typeface="Times New Roman" panose="02020603050405020304" pitchFamily="18" charset="0"/>
                </a:endParaRPr>
              </a:p>
              <a:p>
                <a:pPr algn="just">
                  <a:spcAft>
                    <a:spcPts val="0"/>
                  </a:spcAft>
                </a:pPr>
                <a:r>
                  <a:rPr lang="en-US" dirty="0">
                    <a:latin typeface="Times New Roman" panose="02020603050405020304" pitchFamily="18" charset="0"/>
                    <a:ea typeface="Calibri" panose="020F0502020204030204" pitchFamily="34" charset="0"/>
                  </a:rPr>
                  <a:t> </a:t>
                </a:r>
                <a:endParaRPr lang="en-US" dirty="0">
                  <a:latin typeface="Times New Roman" panose="02020603050405020304" pitchFamily="18" charset="0"/>
                  <a:ea typeface="Times New Roman" panose="02020603050405020304" pitchFamily="18" charset="0"/>
                </a:endParaRPr>
              </a:p>
              <a:p>
                <a:pPr marL="457200" algn="just">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𝑉</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=0.17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𝑐𝑣</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e>
                      </m:ra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=0.17×400×9000×</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40</m:t>
                          </m:r>
                        </m:e>
                      </m:ra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=3870.6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ctr">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𝑉</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=5141.13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&gt;3870.6</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ctr">
                  <a:lnSpc>
                    <a:spcPct val="150000"/>
                  </a:lnSpc>
                  <a:spcAft>
                    <a:spcPts val="600"/>
                  </a:spcAft>
                </a:pPr>
                <a14:m>
                  <m:oMathPara xmlns:m="http://schemas.openxmlformats.org/officeDocument/2006/math">
                    <m:oMathParaPr>
                      <m:jc m:val="centerGroup"/>
                    </m:oMathParaPr>
                    <m:oMath xmlns:m="http://schemas.openxmlformats.org/officeDocument/2006/math">
                      <m:f>
                        <m:fPr>
                          <m:type m:val="li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h</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𝑤</m:t>
                              </m:r>
                            </m:sub>
                          </m:sSub>
                        </m:num>
                        <m:den>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𝑤</m:t>
                              </m:r>
                            </m:sub>
                          </m:sSub>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=3.47≥2</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b="1">
                          <a:latin typeface="Cambria Math" panose="02040503050406030204" pitchFamily="18" charset="0"/>
                          <a:ea typeface="Times New Roman" panose="02020603050405020304" pitchFamily="18" charset="0"/>
                          <a:cs typeface="Cambria Math" panose="02040503050406030204" pitchFamily="18" charset="0"/>
                        </a:rPr>
                        <m:t>∴</m:t>
                      </m:r>
                      <m:r>
                        <a:rPr lang="en-US" b="1" i="1" smtClean="0">
                          <a:latin typeface="Cambria Math" panose="02040503050406030204" pitchFamily="18" charset="0"/>
                          <a:ea typeface="Times New Roman" panose="02020603050405020304" pitchFamily="18" charset="0"/>
                          <a:cs typeface="Cambria Math" panose="02040503050406030204" pitchFamily="18" charset="0"/>
                        </a:rPr>
                        <m:t>𝑻</m:t>
                      </m:r>
                      <m:r>
                        <a:rPr lang="en-US" b="1" i="1">
                          <a:latin typeface="Cambria Math" panose="02040503050406030204" pitchFamily="18" charset="0"/>
                          <a:ea typeface="Times New Roman" panose="02020603050405020304" pitchFamily="18" charset="0"/>
                          <a:cs typeface="Times New Roman" panose="02020603050405020304" pitchFamily="18" charset="0"/>
                        </a:rPr>
                        <m:t>𝒘𝒐</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𝒄𝒖𝒓𝒕𝒂𝒊𝒏𝒔</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𝒓𝒆𝒊𝒏𝒇𝒐𝒓𝒄𝒆𝒎𝒆𝒏𝒕</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𝒂𝒓𝒆</m:t>
                      </m:r>
                      <m:r>
                        <a:rPr lang="en-US" b="1" i="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𝒓𝒆𝒒𝒖𝒊𝒓𝒆𝒅</m:t>
                      </m:r>
                    </m:oMath>
                  </m:oMathPara>
                </a14:m>
                <a:endParaRPr lang="en-US" b="1" dirty="0"/>
              </a:p>
            </p:txBody>
          </p:sp>
        </mc:Choice>
        <mc:Fallback>
          <p:sp>
            <p:nvSpPr>
              <p:cNvPr id="3" name="Rectangle 2">
                <a:extLst>
                  <a:ext uri="{FF2B5EF4-FFF2-40B4-BE49-F238E27FC236}">
                    <a16:creationId xmlns:a16="http://schemas.microsoft.com/office/drawing/2014/main" id="{F1A90987-BBF7-4718-A037-37642F125270}"/>
                  </a:ext>
                </a:extLst>
              </p:cNvPr>
              <p:cNvSpPr>
                <a:spLocks noRot="1" noChangeAspect="1" noMove="1" noResize="1" noEditPoints="1" noAdjustHandles="1" noChangeArrowheads="1" noChangeShapeType="1" noTextEdit="1"/>
              </p:cNvSpPr>
              <p:nvPr/>
            </p:nvSpPr>
            <p:spPr>
              <a:xfrm>
                <a:off x="570029" y="2680510"/>
                <a:ext cx="9748430" cy="3443443"/>
              </a:xfrm>
              <a:prstGeom prst="rect">
                <a:avLst/>
              </a:prstGeom>
              <a:blipFill>
                <a:blip r:embed="rId2"/>
                <a:stretch>
                  <a:fillRect l="-563" r="-500" b="-708"/>
                </a:stretch>
              </a:blipFill>
            </p:spPr>
            <p:txBody>
              <a:bodyPr/>
              <a:lstStyle/>
              <a:p>
                <a:r>
                  <a:rPr lang="en-US">
                    <a:noFill/>
                  </a:rPr>
                  <a:t> </a:t>
                </a:r>
              </a:p>
            </p:txBody>
          </p:sp>
        </mc:Fallback>
      </mc:AlternateContent>
    </p:spTree>
    <p:extLst>
      <p:ext uri="{BB962C8B-B14F-4D97-AF65-F5344CB8AC3E}">
        <p14:creationId xmlns:p14="http://schemas.microsoft.com/office/powerpoint/2010/main" val="35015505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0F7237A2-3F80-4642-9C10-323EC5D2711D}"/>
                  </a:ext>
                </a:extLst>
              </p:cNvPr>
              <p:cNvSpPr/>
              <p:nvPr/>
            </p:nvSpPr>
            <p:spPr>
              <a:xfrm>
                <a:off x="570028" y="2656851"/>
                <a:ext cx="5387427" cy="3206327"/>
              </a:xfrm>
              <a:prstGeom prst="rect">
                <a:avLst/>
              </a:prstGeom>
            </p:spPr>
            <p:txBody>
              <a:bodyPr wrap="square">
                <a:spAutoFit/>
              </a:bodyPr>
              <a:lstStyle/>
              <a:p>
                <a:pPr marL="342900" lvl="0" indent="-342900" algn="just">
                  <a:lnSpc>
                    <a:spcPct val="107000"/>
                  </a:lnSpc>
                  <a:spcAft>
                    <a:spcPts val="800"/>
                  </a:spcAft>
                  <a:buFont typeface="Symbol" panose="05050102010706020507" pitchFamily="18" charset="2"/>
                  <a:buChar char=""/>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Horizontal and vertical shear reinforcement: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𝜌</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=0.0025</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Max spacing  </a:t>
                </a:r>
                <a14:m>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=450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as per ACI Code.</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sub>
                          </m:sSub>
                        </m:num>
                        <m:den>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sub>
                          </m:sSub>
                        </m:den>
                      </m:f>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=0.0025</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𝑤</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=0.0025×400=1 </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0F7237A2-3F80-4642-9C10-323EC5D2711D}"/>
                  </a:ext>
                </a:extLst>
              </p:cNvPr>
              <p:cNvSpPr>
                <a:spLocks noRot="1" noChangeAspect="1" noMove="1" noResize="1" noEditPoints="1" noAdjustHandles="1" noChangeArrowheads="1" noChangeShapeType="1" noTextEdit="1"/>
              </p:cNvSpPr>
              <p:nvPr/>
            </p:nvSpPr>
            <p:spPr>
              <a:xfrm>
                <a:off x="570028" y="2656851"/>
                <a:ext cx="5387427" cy="3206327"/>
              </a:xfrm>
              <a:prstGeom prst="rect">
                <a:avLst/>
              </a:prstGeom>
              <a:blipFill>
                <a:blip r:embed="rId2"/>
                <a:stretch>
                  <a:fillRect l="-1246" t="-1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3336DA48-6BD6-434B-B8D4-8CA46D418A50}"/>
                  </a:ext>
                </a:extLst>
              </p:cNvPr>
              <p:cNvSpPr/>
              <p:nvPr/>
            </p:nvSpPr>
            <p:spPr>
              <a:xfrm>
                <a:off x="5957455" y="2199893"/>
                <a:ext cx="6096000" cy="2527680"/>
              </a:xfrm>
              <a:prstGeom prst="rect">
                <a:avLst/>
              </a:prstGeom>
            </p:spPr>
            <p:txBody>
              <a:bodyPr>
                <a:spAutoFit/>
              </a:bodyPr>
              <a:lstStyle/>
              <a:p>
                <a:pPr marL="457200">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two curtains of reinforcement and assuming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Cambria Math" panose="020405030504060302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bars:</a:t>
                </a:r>
              </a:p>
              <a:p>
                <a:pPr marL="457200">
                  <a:lnSpc>
                    <a:spcPct val="150000"/>
                  </a:lnSpc>
                  <a:spcAft>
                    <a:spcPts val="600"/>
                  </a:spcAft>
                </a:pP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2×78.53</m:t>
                        </m:r>
                      </m:num>
                      <m:den>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sub>
                        </m:sSub>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marL="457200">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=157.1</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≤450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spcAft>
                    <a:spcPts val="600"/>
                  </a:spcAft>
                </a:pPr>
                <a14:m>
                  <m:oMathPara xmlns:m="http://schemas.openxmlformats.org/officeDocument/2006/math">
                    <m:oMathParaPr>
                      <m:jc m:val="centerGroup"/>
                    </m:oMathParaPr>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𝒖𝒔𝒆</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𝟏𝟎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𝟏𝟓𝟎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endParaRPr lang="en-US" dirty="0"/>
              </a:p>
            </p:txBody>
          </p:sp>
        </mc:Choice>
        <mc:Fallback xmlns="">
          <p:sp>
            <p:nvSpPr>
              <p:cNvPr id="5" name="Rectangle 4">
                <a:extLst>
                  <a:ext uri="{FF2B5EF4-FFF2-40B4-BE49-F238E27FC236}">
                    <a16:creationId xmlns:a16="http://schemas.microsoft.com/office/drawing/2014/main" id="{3336DA48-6BD6-434B-B8D4-8CA46D418A50}"/>
                  </a:ext>
                </a:extLst>
              </p:cNvPr>
              <p:cNvSpPr>
                <a:spLocks noRot="1" noChangeAspect="1" noMove="1" noResize="1" noEditPoints="1" noAdjustHandles="1" noChangeArrowheads="1" noChangeShapeType="1" noTextEdit="1"/>
              </p:cNvSpPr>
              <p:nvPr/>
            </p:nvSpPr>
            <p:spPr>
              <a:xfrm>
                <a:off x="5957455" y="2199893"/>
                <a:ext cx="6096000" cy="252768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12D89F92-0715-45D1-A60B-BF4D71E9A6F4}"/>
                  </a:ext>
                </a:extLst>
              </p:cNvPr>
              <p:cNvSpPr/>
              <p:nvPr/>
            </p:nvSpPr>
            <p:spPr>
              <a:xfrm>
                <a:off x="5957455" y="4154966"/>
                <a:ext cx="6096000" cy="2652906"/>
              </a:xfrm>
              <a:prstGeom prst="rect">
                <a:avLst/>
              </a:prstGeom>
            </p:spPr>
            <p:txBody>
              <a:bodyPr>
                <a:spAutoFit/>
              </a:bodyPr>
              <a:lstStyle/>
              <a:p>
                <a:pPr marL="457200">
                  <a:lnSpc>
                    <a:spcPct val="150000"/>
                  </a:lnSpc>
                  <a:spcAft>
                    <a:spcPts val="600"/>
                  </a:spcAft>
                </a:pP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𝐼𝑓</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𝑉</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≤0.083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𝑐𝑣</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e>
                    </m:rad>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then </a:t>
                </a:r>
                <a14:m>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𝜌</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𝑙</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𝑎𝑛𝑑</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𝜌</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𝑐𝑎𝑛</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𝑏𝑒</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𝑟𝑒𝑑𝑢𝑐𝑒𝑑</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0.083 </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𝑐𝑣</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e>
                      </m:ra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=0.083×400×9000×</m:t>
                      </m:r>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40</m:t>
                          </m:r>
                        </m:e>
                      </m:ra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=1889.77</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𝑉</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=5141.13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&gt;1889.77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nSpc>
                    <a:spcPct val="150000"/>
                  </a:lnSpc>
                  <a:spcAft>
                    <a:spcPts val="600"/>
                  </a:spcAft>
                </a:pPr>
                <a14:m>
                  <m:oMathPara xmlns:m="http://schemas.openxmlformats.org/officeDocument/2006/math">
                    <m:oMathParaPr>
                      <m:jc m:val="centerGroup"/>
                    </m:oMathParaPr>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𝒍</m:t>
                          </m:r>
                        </m:sub>
                      </m:sSub>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𝒂𝒏𝒅</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𝒕</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ub>
                      </m:sSub>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𝒄𝒂</m:t>
                      </m:r>
                      <m:sSup>
                        <m:sSupPr>
                          <m:ctrlP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𝒏</m:t>
                          </m:r>
                        </m:e>
                        <m:sup>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up>
                      </m:sSup>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𝒕</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𝒃𝒆</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𝒓𝒆𝒅𝒖𝒄𝒆𝒅</m:t>
                      </m:r>
                    </m:oMath>
                  </m:oMathPara>
                </a14:m>
                <a:endParaRPr lang="en-US" dirty="0"/>
              </a:p>
            </p:txBody>
          </p:sp>
        </mc:Choice>
        <mc:Fallback xmlns="">
          <p:sp>
            <p:nvSpPr>
              <p:cNvPr id="6" name="Rectangle 5">
                <a:extLst>
                  <a:ext uri="{FF2B5EF4-FFF2-40B4-BE49-F238E27FC236}">
                    <a16:creationId xmlns:a16="http://schemas.microsoft.com/office/drawing/2014/main" id="{12D89F92-0715-45D1-A60B-BF4D71E9A6F4}"/>
                  </a:ext>
                </a:extLst>
              </p:cNvPr>
              <p:cNvSpPr>
                <a:spLocks noRot="1" noChangeAspect="1" noMove="1" noResize="1" noEditPoints="1" noAdjustHandles="1" noChangeArrowheads="1" noChangeShapeType="1" noTextEdit="1"/>
              </p:cNvSpPr>
              <p:nvPr/>
            </p:nvSpPr>
            <p:spPr>
              <a:xfrm>
                <a:off x="5957455" y="4154966"/>
                <a:ext cx="6096000" cy="2652906"/>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938378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C4007C8B-9751-4D1F-9854-FB806D975CD5}"/>
                  </a:ext>
                </a:extLst>
              </p:cNvPr>
              <p:cNvSpPr/>
              <p:nvPr/>
            </p:nvSpPr>
            <p:spPr>
              <a:xfrm>
                <a:off x="570029" y="2546487"/>
                <a:ext cx="10394788" cy="3458896"/>
              </a:xfrm>
              <a:prstGeom prst="rect">
                <a:avLst/>
              </a:prstGeom>
            </p:spPr>
            <p:txBody>
              <a:bodyPr wrap="square">
                <a:spAutoFit/>
              </a:bodyPr>
              <a:lstStyle/>
              <a:p>
                <a:pPr algn="just">
                  <a:lnSpc>
                    <a:spcPct val="150000"/>
                  </a:lnSpc>
                  <a:spcAft>
                    <a:spcPts val="600"/>
                  </a:spcAft>
                </a:pPr>
                <a:r>
                  <a:rPr lang="en-US"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Design for flexure and axial loads:</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There are two methods that can be used for the boundary element check:</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mj-lt"/>
                  <a:buAutoNum type="arabicPeriod"/>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Displacement method</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mj-lt"/>
                  <a:buAutoNum type="arabicPeriod"/>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Stress method</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Boundary elements are required where the maximum fiber compression stress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&gt;0.2</m:t>
                    </m:r>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Maximum stress limit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=0.2×40=8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𝑀𝑝𝑎</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boundary element shall be discontinued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where the compressive stress</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=0.15</m:t>
                    </m:r>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=6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𝑀𝑝𝑎</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C4007C8B-9751-4D1F-9854-FB806D975CD5}"/>
                  </a:ext>
                </a:extLst>
              </p:cNvPr>
              <p:cNvSpPr>
                <a:spLocks noRot="1" noChangeAspect="1" noMove="1" noResize="1" noEditPoints="1" noAdjustHandles="1" noChangeArrowheads="1" noChangeShapeType="1" noTextEdit="1"/>
              </p:cNvSpPr>
              <p:nvPr/>
            </p:nvSpPr>
            <p:spPr>
              <a:xfrm>
                <a:off x="570029" y="2546487"/>
                <a:ext cx="10394788" cy="3458896"/>
              </a:xfrm>
              <a:prstGeom prst="rect">
                <a:avLst/>
              </a:prstGeom>
              <a:blipFill>
                <a:blip r:embed="rId2"/>
                <a:stretch>
                  <a:fillRect l="-645" b="-1940"/>
                </a:stretch>
              </a:blipFill>
            </p:spPr>
            <p:txBody>
              <a:bodyPr/>
              <a:lstStyle/>
              <a:p>
                <a:r>
                  <a:rPr lang="en-US">
                    <a:noFill/>
                  </a:rPr>
                  <a:t> </a:t>
                </a:r>
              </a:p>
            </p:txBody>
          </p:sp>
        </mc:Fallback>
      </mc:AlternateContent>
    </p:spTree>
    <p:extLst>
      <p:ext uri="{BB962C8B-B14F-4D97-AF65-F5344CB8AC3E}">
        <p14:creationId xmlns:p14="http://schemas.microsoft.com/office/powerpoint/2010/main" val="13337581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7" name="Picture 6">
            <a:extLst>
              <a:ext uri="{FF2B5EF4-FFF2-40B4-BE49-F238E27FC236}">
                <a16:creationId xmlns:a16="http://schemas.microsoft.com/office/drawing/2014/main" id="{F659AD45-2DD3-4853-AD1D-E2A0E239551E}"/>
              </a:ext>
            </a:extLst>
          </p:cNvPr>
          <p:cNvPicPr/>
          <p:nvPr/>
        </p:nvPicPr>
        <p:blipFill>
          <a:blip r:embed="rId2">
            <a:extLst>
              <a:ext uri="{28A0092B-C50C-407E-A947-70E740481C1C}">
                <a14:useLocalDpi xmlns:a14="http://schemas.microsoft.com/office/drawing/2010/main" val="0"/>
              </a:ext>
            </a:extLst>
          </a:blip>
          <a:stretch>
            <a:fillRect/>
          </a:stretch>
        </p:blipFill>
        <p:spPr>
          <a:xfrm>
            <a:off x="7042064" y="2656850"/>
            <a:ext cx="5011391" cy="37103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D110F3CD-B0AD-44E7-9405-AA3A07668595}"/>
                  </a:ext>
                </a:extLst>
              </p:cNvPr>
              <p:cNvSpPr/>
              <p:nvPr/>
            </p:nvSpPr>
            <p:spPr>
              <a:xfrm>
                <a:off x="570029" y="2525700"/>
                <a:ext cx="6350888" cy="3680623"/>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From B2 to F1 the stress is</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&gt;8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𝑀𝑝𝑎</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also the value of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=2654</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&gt;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=2000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then special boundary elements are required at the wall end.</a:t>
                </a:r>
              </a:p>
              <a:p>
                <a:pPr algn="just">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Length of boundary element is equal to the max of:</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mj-lt"/>
                  <a:buAutoNum type="arabicPeriod"/>
                </a:pP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𝑐</m:t>
                    </m:r>
                    <m:r>
                      <a:rPr lang="en-US" i="1">
                        <a:latin typeface="Cambria Math" panose="02040503050406030204" pitchFamily="18" charset="0"/>
                        <a:ea typeface="Calibri" panose="020F0502020204030204" pitchFamily="34" charset="0"/>
                        <a:cs typeface="Times New Roman" panose="02020603050405020304" pitchFamily="18" charset="0"/>
                      </a:rPr>
                      <m:t>−0.1</m:t>
                    </m:r>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𝑙</m:t>
                        </m:r>
                      </m:e>
                      <m:sub>
                        <m:r>
                          <a:rPr lang="en-US" i="1">
                            <a:latin typeface="Cambria Math" panose="02040503050406030204" pitchFamily="18" charset="0"/>
                            <a:ea typeface="Calibri" panose="020F0502020204030204" pitchFamily="34" charset="0"/>
                            <a:cs typeface="Times New Roman" panose="02020603050405020304" pitchFamily="18" charset="0"/>
                          </a:rPr>
                          <m:t>𝑤</m:t>
                        </m:r>
                      </m:sub>
                    </m:sSub>
                    <m:r>
                      <a:rPr lang="en-US" i="1">
                        <a:latin typeface="Cambria Math" panose="02040503050406030204" pitchFamily="18" charset="0"/>
                        <a:ea typeface="Calibri" panose="020F0502020204030204" pitchFamily="34" charset="0"/>
                        <a:cs typeface="Times New Roman" panose="02020603050405020304" pitchFamily="18" charset="0"/>
                      </a:rPr>
                      <m:t>=2654−0.1×9000=1754</m:t>
                    </m:r>
                    <m:r>
                      <a:rPr lang="en-US" i="1">
                        <a:latin typeface="Cambria Math" panose="02040503050406030204" pitchFamily="18" charset="0"/>
                        <a:ea typeface="Calibri" panose="020F0502020204030204" pitchFamily="34" charset="0"/>
                        <a:cs typeface="Times New Roman" panose="02020603050405020304" pitchFamily="18" charset="0"/>
                      </a:rPr>
                      <m:t>𝑚𝑚</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𝑐</m:t>
                        </m:r>
                      </m:num>
                      <m:den>
                        <m:r>
                          <a:rPr lang="en-US" i="1">
                            <a:latin typeface="Cambria Math" panose="02040503050406030204" pitchFamily="18" charset="0"/>
                            <a:ea typeface="Calibri" panose="020F0502020204030204" pitchFamily="34" charset="0"/>
                            <a:cs typeface="Times New Roman" panose="02020603050405020304" pitchFamily="18" charset="0"/>
                          </a:rPr>
                          <m:t>2</m:t>
                        </m:r>
                      </m:den>
                    </m:f>
                    <m:r>
                      <a:rPr lang="en-US" i="1">
                        <a:latin typeface="Cambria Math" panose="02040503050406030204" pitchFamily="18" charset="0"/>
                        <a:ea typeface="Calibri" panose="020F0502020204030204" pitchFamily="34" charset="0"/>
                        <a:cs typeface="Times New Roman" panose="02020603050405020304" pitchFamily="18" charset="0"/>
                      </a:rPr>
                      <m:t>=</m:t>
                    </m:r>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2654</m:t>
                        </m:r>
                      </m:num>
                      <m:den>
                        <m:r>
                          <a:rPr lang="en-US" i="1">
                            <a:latin typeface="Cambria Math" panose="02040503050406030204" pitchFamily="18" charset="0"/>
                            <a:ea typeface="Calibri" panose="020F0502020204030204" pitchFamily="34" charset="0"/>
                            <a:cs typeface="Times New Roman" panose="02020603050405020304" pitchFamily="18" charset="0"/>
                          </a:rPr>
                          <m:t>2</m:t>
                        </m:r>
                      </m:den>
                    </m:f>
                    <m:r>
                      <a:rPr lang="en-US" i="1">
                        <a:latin typeface="Cambria Math" panose="02040503050406030204" pitchFamily="18" charset="0"/>
                        <a:ea typeface="Calibri" panose="020F0502020204030204" pitchFamily="34" charset="0"/>
                        <a:cs typeface="Times New Roman" panose="02020603050405020304" pitchFamily="18" charset="0"/>
                      </a:rPr>
                      <m:t>=1327</m:t>
                    </m:r>
                    <m:r>
                      <a:rPr lang="en-US" i="1">
                        <a:latin typeface="Cambria Math" panose="02040503050406030204" pitchFamily="18" charset="0"/>
                        <a:ea typeface="Calibri" panose="020F0502020204030204" pitchFamily="34" charset="0"/>
                        <a:cs typeface="Times New Roman" panose="02020603050405020304" pitchFamily="18" charset="0"/>
                      </a:rPr>
                      <m:t>𝑚𝑚</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The final boundary element design length will be taken as </a:t>
                </a:r>
                <a14:m>
                  <m:oMath xmlns:m="http://schemas.openxmlformats.org/officeDocument/2006/math">
                    <m:r>
                      <a:rPr lang="en-US" b="1" i="1">
                        <a:latin typeface="Cambria Math" panose="02040503050406030204" pitchFamily="18" charset="0"/>
                        <a:ea typeface="Calibri" panose="020F0502020204030204" pitchFamily="34" charset="0"/>
                        <a:cs typeface="Times New Roman" panose="02020603050405020304" pitchFamily="18" charset="0"/>
                      </a:rPr>
                      <m:t>𝟏𝟖𝟎𝟎</m:t>
                    </m:r>
                    <m:r>
                      <a:rPr lang="en-US" b="1" i="1">
                        <a:latin typeface="Cambria Math" panose="02040503050406030204" pitchFamily="18" charset="0"/>
                        <a:ea typeface="Calibri" panose="020F0502020204030204" pitchFamily="34" charset="0"/>
                        <a:cs typeface="Times New Roman" panose="02020603050405020304" pitchFamily="18" charset="0"/>
                      </a:rPr>
                      <m:t>𝒎𝒎</m:t>
                    </m:r>
                  </m:oMath>
                </a14:m>
                <a:endParaRPr lang="en-US" b="1" dirty="0">
                  <a:latin typeface="Times New Roman" panose="02020603050405020304" pitchFamily="18" charset="0"/>
                  <a:ea typeface="Times New Roman" panose="02020603050405020304" pitchFamily="18" charset="0"/>
                </a:endParaRPr>
              </a:p>
              <a:p>
                <a:pPr>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mc:Choice>
        <mc:Fallback>
          <p:sp>
            <p:nvSpPr>
              <p:cNvPr id="2" name="Rectangle 1">
                <a:extLst>
                  <a:ext uri="{FF2B5EF4-FFF2-40B4-BE49-F238E27FC236}">
                    <a16:creationId xmlns:a16="http://schemas.microsoft.com/office/drawing/2014/main" id="{D110F3CD-B0AD-44E7-9405-AA3A07668595}"/>
                  </a:ext>
                </a:extLst>
              </p:cNvPr>
              <p:cNvSpPr>
                <a:spLocks noRot="1" noChangeAspect="1" noMove="1" noResize="1" noEditPoints="1" noAdjustHandles="1" noChangeArrowheads="1" noChangeShapeType="1" noTextEdit="1"/>
              </p:cNvSpPr>
              <p:nvPr/>
            </p:nvSpPr>
            <p:spPr>
              <a:xfrm>
                <a:off x="570029" y="2525700"/>
                <a:ext cx="6350888" cy="3680623"/>
              </a:xfrm>
              <a:prstGeom prst="rect">
                <a:avLst/>
              </a:prstGeom>
              <a:blipFill>
                <a:blip r:embed="rId3"/>
                <a:stretch>
                  <a:fillRect l="-865" r="-865"/>
                </a:stretch>
              </a:blipFill>
            </p:spPr>
            <p:txBody>
              <a:bodyPr/>
              <a:lstStyle/>
              <a:p>
                <a:r>
                  <a:rPr lang="en-US">
                    <a:noFill/>
                  </a:rPr>
                  <a:t> </a:t>
                </a:r>
              </a:p>
            </p:txBody>
          </p:sp>
        </mc:Fallback>
      </mc:AlternateContent>
    </p:spTree>
    <p:extLst>
      <p:ext uri="{BB962C8B-B14F-4D97-AF65-F5344CB8AC3E}">
        <p14:creationId xmlns:p14="http://schemas.microsoft.com/office/powerpoint/2010/main" val="11787703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8" name="Picture 7">
            <a:extLst>
              <a:ext uri="{FF2B5EF4-FFF2-40B4-BE49-F238E27FC236}">
                <a16:creationId xmlns:a16="http://schemas.microsoft.com/office/drawing/2014/main" id="{07710F9E-2A24-4990-98D2-C8AF4DE91BE8}"/>
              </a:ext>
            </a:extLst>
          </p:cNvPr>
          <p:cNvPicPr/>
          <p:nvPr/>
        </p:nvPicPr>
        <p:blipFill>
          <a:blip r:embed="rId2">
            <a:extLst>
              <a:ext uri="{28A0092B-C50C-407E-A947-70E740481C1C}">
                <a14:useLocalDpi xmlns:a14="http://schemas.microsoft.com/office/drawing/2010/main" val="0"/>
              </a:ext>
            </a:extLst>
          </a:blip>
          <a:stretch>
            <a:fillRect/>
          </a:stretch>
        </p:blipFill>
        <p:spPr>
          <a:xfrm>
            <a:off x="7042064" y="2472185"/>
            <a:ext cx="4906035" cy="422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B0C149A6-CB33-4ECC-A6C3-23002A4C5E9D}"/>
                  </a:ext>
                </a:extLst>
              </p:cNvPr>
              <p:cNvSpPr/>
              <p:nvPr/>
            </p:nvSpPr>
            <p:spPr>
              <a:xfrm>
                <a:off x="572560" y="2656851"/>
                <a:ext cx="6096000" cy="2659190"/>
              </a:xfrm>
              <a:prstGeom prst="rect">
                <a:avLst/>
              </a:prstGeom>
            </p:spPr>
            <p:txBody>
              <a:bodyPr>
                <a:spAutoFit/>
              </a:bodyPr>
              <a:lstStyle/>
              <a:p>
                <a:pPr>
                  <a:lnSpc>
                    <a:spcPct val="150000"/>
                  </a:lnSpc>
                  <a:spcAft>
                    <a:spcPts val="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Thickness of the boundary element </a:t>
                </a:r>
                <a14:m>
                  <m:oMath xmlns:m="http://schemas.openxmlformats.org/officeDocument/2006/math">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𝑏</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𝑏</m:t>
                        </m:r>
                      </m:sub>
                    </m:sSub>
                  </m:oMath>
                </a14:m>
                <a:r>
                  <a:rPr lang="en-US" sz="14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ea typeface="Times New Roman" panose="02020603050405020304" pitchFamily="18" charset="0"/>
                </a:endParaRPr>
              </a:p>
              <a:p>
                <a:pPr algn="just">
                  <a:lnSpc>
                    <a:spcPct val="150000"/>
                  </a:lnSpc>
                  <a:spcAft>
                    <a:spcPts val="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h</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𝑢</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𝑐𝑙𝑒𝑎𝑟</m:t>
                    </m:r>
                    <m:r>
                      <a:rPr lang="en-US" sz="1400" i="1">
                        <a:latin typeface="Cambria Math" panose="02040503050406030204" pitchFamily="18" charset="0"/>
                        <a:ea typeface="Times New Roman" panose="02020603050405020304" pitchFamily="18" charset="0"/>
                        <a:cs typeface="Times New Roman" panose="02020603050405020304" pitchFamily="18" charset="0"/>
                      </a:rPr>
                      <m:t> </m:t>
                    </m:r>
                    <m:r>
                      <a:rPr lang="en-US" sz="1400" i="1">
                        <a:latin typeface="Cambria Math" panose="02040503050406030204" pitchFamily="18" charset="0"/>
                        <a:ea typeface="Times New Roman" panose="02020603050405020304" pitchFamily="18" charset="0"/>
                        <a:cs typeface="Times New Roman" panose="02020603050405020304" pitchFamily="18" charset="0"/>
                      </a:rPr>
                      <m:t>h</m:t>
                    </m:r>
                    <m:r>
                      <a:rPr lang="en-US" sz="1400" i="1">
                        <a:latin typeface="Cambria Math" panose="02040503050406030204" pitchFamily="18" charset="0"/>
                        <a:ea typeface="Times New Roman" panose="02020603050405020304" pitchFamily="18" charset="0"/>
                        <a:cs typeface="Times New Roman" panose="02020603050405020304" pitchFamily="18" charset="0"/>
                      </a:rPr>
                      <m:t>𝑖𝑔</m:t>
                    </m:r>
                    <m:r>
                      <a:rPr lang="en-US" sz="1400" i="1">
                        <a:latin typeface="Cambria Math" panose="02040503050406030204" pitchFamily="18" charset="0"/>
                        <a:ea typeface="Times New Roman" panose="02020603050405020304" pitchFamily="18" charset="0"/>
                        <a:cs typeface="Times New Roman" panose="02020603050405020304" pitchFamily="18" charset="0"/>
                      </a:rPr>
                      <m:t>h</m:t>
                    </m:r>
                    <m:r>
                      <a:rPr lang="en-US" sz="1400" i="1">
                        <a:latin typeface="Cambria Math" panose="02040503050406030204" pitchFamily="18" charset="0"/>
                        <a:ea typeface="Times New Roman" panose="02020603050405020304" pitchFamily="18" charset="0"/>
                        <a:cs typeface="Times New Roman" panose="02020603050405020304" pitchFamily="18" charset="0"/>
                      </a:rPr>
                      <m:t>𝑡</m:t>
                    </m:r>
                    <m:r>
                      <a:rPr lang="en-US" sz="1400" i="1">
                        <a:latin typeface="Cambria Math" panose="02040503050406030204" pitchFamily="18" charset="0"/>
                        <a:ea typeface="Times New Roman" panose="02020603050405020304" pitchFamily="18" charset="0"/>
                        <a:cs typeface="Times New Roman" panose="02020603050405020304" pitchFamily="18" charset="0"/>
                      </a:rPr>
                      <m:t>= </m:t>
                    </m:r>
                    <m:r>
                      <a:rPr lang="en-US" sz="1400" i="1">
                        <a:latin typeface="Cambria Math" panose="02040503050406030204" pitchFamily="18" charset="0"/>
                        <a:ea typeface="Times New Roman" panose="02020603050405020304" pitchFamily="18" charset="0"/>
                        <a:cs typeface="Times New Roman" panose="02020603050405020304" pitchFamily="18" charset="0"/>
                      </a:rPr>
                      <m:t>5</m:t>
                    </m:r>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4</m:t>
                    </m:r>
                    <m:r>
                      <a:rPr lang="en-US" sz="1400" i="1">
                        <a:latin typeface="Cambria Math" panose="02040503050406030204" pitchFamily="18" charset="0"/>
                        <a:ea typeface="Times New Roman" panose="02020603050405020304" pitchFamily="18" charset="0"/>
                        <a:cs typeface="Times New Roman" panose="02020603050405020304" pitchFamily="18" charset="0"/>
                      </a:rPr>
                      <m:t>𝑚</m:t>
                    </m:r>
                  </m:oMath>
                </a14:m>
                <a:endParaRPr lang="en-US" sz="1400" dirty="0">
                  <a:latin typeface="Times New Roman" panose="02020603050405020304" pitchFamily="18" charset="0"/>
                  <a:ea typeface="Times New Roman" panose="02020603050405020304" pitchFamily="18" charset="0"/>
                </a:endParaRPr>
              </a:p>
              <a:p>
                <a:pPr lvl="1" algn="just">
                  <a:lnSpc>
                    <a:spcPct val="150000"/>
                  </a:lnSpc>
                </a:pPr>
                <a14:m>
                  <m:oMathPara xmlns:m="http://schemas.openxmlformats.org/officeDocument/2006/math">
                    <m:oMathParaPr>
                      <m:jc m:val="left"/>
                    </m:oMathParaPr>
                    <m:oMath xmlns:m="http://schemas.openxmlformats.org/officeDocument/2006/math">
                      <m:f>
                        <m:f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h</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𝑢</m:t>
                              </m:r>
                            </m:sub>
                          </m:sSub>
                        </m:num>
                        <m:den>
                          <m:r>
                            <a:rPr lang="en-US" sz="1400" i="1">
                              <a:latin typeface="Cambria Math" panose="02040503050406030204" pitchFamily="18" charset="0"/>
                              <a:ea typeface="Times New Roman" panose="02020603050405020304" pitchFamily="18" charset="0"/>
                              <a:cs typeface="Times New Roman" panose="02020603050405020304" pitchFamily="18" charset="0"/>
                            </a:rPr>
                            <m:t>16</m:t>
                          </m:r>
                        </m:den>
                      </m:f>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337</m:t>
                      </m:r>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5</m:t>
                      </m:r>
                      <m:r>
                        <a:rPr lang="en-US" sz="1400" i="1">
                          <a:latin typeface="Cambria Math" panose="02040503050406030204" pitchFamily="18" charset="0"/>
                          <a:ea typeface="Times New Roman" panose="02020603050405020304" pitchFamily="18" charset="0"/>
                          <a:cs typeface="Times New Roman" panose="02020603050405020304" pitchFamily="18" charset="0"/>
                        </a:rPr>
                        <m:t>𝑚𝑚</m:t>
                      </m:r>
                    </m:oMath>
                  </m:oMathPara>
                </a14:m>
                <a:endParaRPr lang="en-US" sz="1400" dirty="0">
                  <a:latin typeface="Times New Roman" panose="02020603050405020304" pitchFamily="18" charset="0"/>
                  <a:ea typeface="Times New Roman" panose="02020603050405020304" pitchFamily="18" charset="0"/>
                </a:endParaRPr>
              </a:p>
              <a:p>
                <a:pPr lvl="1" algn="just">
                  <a:lnSpc>
                    <a:spcPct val="150000"/>
                  </a:lnSpc>
                </a:pPr>
                <a14:m>
                  <m:oMathPara xmlns:m="http://schemas.openxmlformats.org/officeDocument/2006/math">
                    <m:oMathParaPr>
                      <m:jc m:val="left"/>
                    </m:oMathParaPr>
                    <m:oMath xmlns:m="http://schemas.openxmlformats.org/officeDocument/2006/math">
                      <m:f>
                        <m:f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latin typeface="Cambria Math" panose="02040503050406030204" pitchFamily="18" charset="0"/>
                              <a:ea typeface="Times New Roman" panose="02020603050405020304" pitchFamily="18" charset="0"/>
                              <a:cs typeface="Times New Roman" panose="02020603050405020304" pitchFamily="18" charset="0"/>
                            </a:rPr>
                            <m:t>𝑐</m:t>
                          </m:r>
                        </m:num>
                        <m:den>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𝑙</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𝑤</m:t>
                              </m:r>
                            </m:sub>
                          </m:sSub>
                        </m:den>
                      </m:f>
                      <m:r>
                        <a:rPr lang="en-US" sz="1400"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latin typeface="Cambria Math" panose="02040503050406030204" pitchFamily="18" charset="0"/>
                              <a:ea typeface="Times New Roman" panose="02020603050405020304" pitchFamily="18" charset="0"/>
                              <a:cs typeface="Times New Roman" panose="02020603050405020304" pitchFamily="18" charset="0"/>
                            </a:rPr>
                            <m:t>2654</m:t>
                          </m:r>
                        </m:num>
                        <m:den>
                          <m:r>
                            <a:rPr lang="en-US" sz="1400" i="1">
                              <a:latin typeface="Cambria Math" panose="02040503050406030204" pitchFamily="18" charset="0"/>
                              <a:ea typeface="Times New Roman" panose="02020603050405020304" pitchFamily="18" charset="0"/>
                              <a:cs typeface="Times New Roman" panose="02020603050405020304" pitchFamily="18" charset="0"/>
                            </a:rPr>
                            <m:t>9000</m:t>
                          </m:r>
                        </m:den>
                      </m:f>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0</m:t>
                      </m:r>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295</m:t>
                      </m:r>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0</m:t>
                      </m:r>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375</m:t>
                      </m:r>
                    </m:oMath>
                  </m:oMathPara>
                </a14:m>
                <a:endParaRPr lang="en-US" sz="1400" dirty="0">
                  <a:latin typeface="Times New Roman" panose="02020603050405020304" pitchFamily="18" charset="0"/>
                  <a:ea typeface="Times New Roman" panose="02020603050405020304" pitchFamily="18" charset="0"/>
                </a:endParaRPr>
              </a:p>
              <a:p>
                <a:pPr algn="just">
                  <a:lnSpc>
                    <a:spcPct val="150000"/>
                  </a:lnSpc>
                </a:pPr>
                <a14:m>
                  <m:oMathPara xmlns:m="http://schemas.openxmlformats.org/officeDocument/2006/math">
                    <m:oMathParaPr>
                      <m:jc m:val="left"/>
                    </m:oMathParaPr>
                    <m:oMath xmlns:m="http://schemas.openxmlformats.org/officeDocument/2006/math">
                      <m:r>
                        <a:rPr lang="en-US" sz="1400" b="1" i="1">
                          <a:latin typeface="Cambria Math" panose="02040503050406030204" pitchFamily="18" charset="0"/>
                          <a:ea typeface="Times New Roman" panose="02020603050405020304" pitchFamily="18" charset="0"/>
                          <a:cs typeface="Times New Roman" panose="02020603050405020304" pitchFamily="18" charset="0"/>
                        </a:rPr>
                        <m:t>∴</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𝒕𝒉𝒊𝒄𝒌𝒏𝒆𝒔𝒔</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𝒐𝒇</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𝒕𝒉𝒆</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𝒃𝒐𝒖𝒏𝒅𝒂𝒓𝒚</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𝒊𝒔</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𝒕𝒉𝒆</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𝒔𝒂𝒎𝒆</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𝒂𝒔</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𝒕𝒉𝒆</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𝒕𝒉𝒊𝒄𝒌𝒏𝒆𝒔𝒔</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𝒐𝒇</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𝒘𝒂𝒍𝒍</m:t>
                      </m:r>
                      <m:r>
                        <a:rPr lang="en-US" sz="1400" b="1" i="1">
                          <a:latin typeface="Cambria Math" panose="02040503050406030204" pitchFamily="18" charset="0"/>
                          <a:ea typeface="Times New Roman" panose="02020603050405020304" pitchFamily="18" charset="0"/>
                          <a:cs typeface="Times New Roman" panose="02020603050405020304" pitchFamily="18" charset="0"/>
                        </a:rPr>
                        <m:t>=</m:t>
                      </m:r>
                      <m:r>
                        <a:rPr lang="en-US" sz="1400" b="1" i="1">
                          <a:latin typeface="Cambria Math" panose="02040503050406030204" pitchFamily="18" charset="0"/>
                          <a:ea typeface="Times New Roman" panose="02020603050405020304" pitchFamily="18" charset="0"/>
                          <a:cs typeface="Times New Roman" panose="02020603050405020304" pitchFamily="18" charset="0"/>
                        </a:rPr>
                        <m:t>𝟒𝟎𝟎</m:t>
                      </m:r>
                      <m:r>
                        <a:rPr lang="en-US" sz="1400" b="1" i="1">
                          <a:latin typeface="Cambria Math" panose="02040503050406030204" pitchFamily="18" charset="0"/>
                          <a:ea typeface="Times New Roman" panose="02020603050405020304" pitchFamily="18" charset="0"/>
                          <a:cs typeface="Times New Roman" panose="02020603050405020304" pitchFamily="18" charset="0"/>
                        </a:rPr>
                        <m:t> </m:t>
                      </m:r>
                      <m:r>
                        <a:rPr lang="en-US" sz="1400" b="1" i="1">
                          <a:latin typeface="Cambria Math" panose="02040503050406030204" pitchFamily="18" charset="0"/>
                          <a:ea typeface="Times New Roman" panose="02020603050405020304" pitchFamily="18" charset="0"/>
                          <a:cs typeface="Times New Roman" panose="02020603050405020304" pitchFamily="18" charset="0"/>
                        </a:rPr>
                        <m:t>𝒎𝒎</m:t>
                      </m:r>
                    </m:oMath>
                  </m:oMathPara>
                </a14:m>
                <a:endParaRPr lang="en-US" sz="1400" dirty="0">
                  <a:latin typeface="Times New Roman" panose="02020603050405020304" pitchFamily="18" charset="0"/>
                  <a:ea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B0C149A6-CB33-4ECC-A6C3-23002A4C5E9D}"/>
                  </a:ext>
                </a:extLst>
              </p:cNvPr>
              <p:cNvSpPr>
                <a:spLocks noRot="1" noChangeAspect="1" noMove="1" noResize="1" noEditPoints="1" noAdjustHandles="1" noChangeArrowheads="1" noChangeShapeType="1" noTextEdit="1"/>
              </p:cNvSpPr>
              <p:nvPr/>
            </p:nvSpPr>
            <p:spPr>
              <a:xfrm>
                <a:off x="572560" y="2656851"/>
                <a:ext cx="6096000" cy="2659190"/>
              </a:xfrm>
              <a:prstGeom prst="rect">
                <a:avLst/>
              </a:prstGeom>
              <a:blipFill>
                <a:blip r:embed="rId3"/>
                <a:stretch>
                  <a:fillRect l="-300"/>
                </a:stretch>
              </a:blipFill>
            </p:spPr>
            <p:txBody>
              <a:bodyPr/>
              <a:lstStyle/>
              <a:p>
                <a:r>
                  <a:rPr lang="en-US">
                    <a:noFill/>
                  </a:rPr>
                  <a:t> </a:t>
                </a:r>
              </a:p>
            </p:txBody>
          </p:sp>
        </mc:Fallback>
      </mc:AlternateContent>
    </p:spTree>
    <p:extLst>
      <p:ext uri="{BB962C8B-B14F-4D97-AF65-F5344CB8AC3E}">
        <p14:creationId xmlns:p14="http://schemas.microsoft.com/office/powerpoint/2010/main" val="13816963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D39AD2DF-9EC4-42B0-951D-4FC95E2A8846}"/>
              </a:ext>
            </a:extLst>
          </p:cNvPr>
          <p:cNvSpPr/>
          <p:nvPr/>
        </p:nvSpPr>
        <p:spPr>
          <a:xfrm>
            <a:off x="570029" y="2788002"/>
            <a:ext cx="4607030" cy="458074"/>
          </a:xfrm>
          <a:prstGeom prst="rect">
            <a:avLst/>
          </a:prstGeom>
        </p:spPr>
        <p:txBody>
          <a:bodyPr wrap="none">
            <a:spAutoFit/>
          </a:bodyPr>
          <a:lstStyle/>
          <a:p>
            <a:pPr algn="just">
              <a:lnSpc>
                <a:spcPct val="150000"/>
              </a:lnSpc>
              <a:spcAft>
                <a:spcPts val="600"/>
              </a:spcAft>
            </a:pPr>
            <a:r>
              <a:rPr lang="en-US"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Boundary element transverse reinforcement:</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6B3F60E8-9215-4439-9BFE-C40F962BE2E1}"/>
              </a:ext>
            </a:extLst>
          </p:cNvPr>
          <p:cNvPicPr/>
          <p:nvPr/>
        </p:nvPicPr>
        <p:blipFill>
          <a:blip r:embed="rId2"/>
          <a:stretch>
            <a:fillRect/>
          </a:stretch>
        </p:blipFill>
        <p:spPr>
          <a:xfrm>
            <a:off x="2438400" y="3611925"/>
            <a:ext cx="7315200" cy="29854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729326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D39AD2DF-9EC4-42B0-951D-4FC95E2A8846}"/>
              </a:ext>
            </a:extLst>
          </p:cNvPr>
          <p:cNvSpPr/>
          <p:nvPr/>
        </p:nvSpPr>
        <p:spPr>
          <a:xfrm>
            <a:off x="570029" y="2788002"/>
            <a:ext cx="4607030" cy="458074"/>
          </a:xfrm>
          <a:prstGeom prst="rect">
            <a:avLst/>
          </a:prstGeom>
        </p:spPr>
        <p:txBody>
          <a:bodyPr wrap="none">
            <a:spAutoFit/>
          </a:bodyPr>
          <a:lstStyle/>
          <a:p>
            <a:pPr algn="just">
              <a:lnSpc>
                <a:spcPct val="150000"/>
              </a:lnSpc>
              <a:spcAft>
                <a:spcPts val="600"/>
              </a:spcAft>
            </a:pPr>
            <a:r>
              <a:rPr lang="en-US"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Boundary element transverse reinforcement:</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9D2F8078-179A-4BB9-B83E-F6D327042D1D}"/>
                  </a:ext>
                </a:extLst>
              </p:cNvPr>
              <p:cNvSpPr/>
              <p:nvPr/>
            </p:nvSpPr>
            <p:spPr>
              <a:xfrm>
                <a:off x="570029" y="3246076"/>
                <a:ext cx="6096000" cy="2062103"/>
              </a:xfrm>
              <a:prstGeom prst="rect">
                <a:avLst/>
              </a:prstGeom>
            </p:spPr>
            <p:txBody>
              <a:bodyPr>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longer direction of boundary:</a:t>
                </a:r>
              </a:p>
              <a:p>
                <a:pPr marL="457200" algn="just">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=1800−40=1760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the shorter direction of boundary:</a:t>
                </a:r>
              </a:p>
              <a:p>
                <a:pPr marL="457200" algn="just">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=400−2×40=320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9D2F8078-179A-4BB9-B83E-F6D327042D1D}"/>
                  </a:ext>
                </a:extLst>
              </p:cNvPr>
              <p:cNvSpPr>
                <a:spLocks noRot="1" noChangeAspect="1" noMove="1" noResize="1" noEditPoints="1" noAdjustHandles="1" noChangeArrowheads="1" noChangeShapeType="1" noTextEdit="1"/>
              </p:cNvSpPr>
              <p:nvPr/>
            </p:nvSpPr>
            <p:spPr>
              <a:xfrm>
                <a:off x="570029" y="3246076"/>
                <a:ext cx="6096000" cy="2062103"/>
              </a:xfrm>
              <a:prstGeom prst="rect">
                <a:avLst/>
              </a:prstGeom>
              <a:blipFill>
                <a:blip r:embed="rId2"/>
                <a:stretch>
                  <a:fillRect l="-900"/>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654C7511-B8B1-4FB1-82D3-6DEBF29B0685}"/>
              </a:ext>
            </a:extLst>
          </p:cNvPr>
          <p:cNvPicPr/>
          <p:nvPr/>
        </p:nvPicPr>
        <p:blipFill>
          <a:blip r:embed="rId3">
            <a:extLst>
              <a:ext uri="{28A0092B-C50C-407E-A947-70E740481C1C}">
                <a14:useLocalDpi xmlns:a14="http://schemas.microsoft.com/office/drawing/2010/main" val="0"/>
              </a:ext>
            </a:extLst>
          </a:blip>
          <a:stretch>
            <a:fillRect/>
          </a:stretch>
        </p:blipFill>
        <p:spPr>
          <a:xfrm>
            <a:off x="6096000" y="3246076"/>
            <a:ext cx="5525971" cy="31376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47896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54B72-9192-45BF-875C-E9F3D9AE5588}"/>
              </a:ext>
            </a:extLst>
          </p:cNvPr>
          <p:cNvSpPr txBox="1"/>
          <p:nvPr/>
        </p:nvSpPr>
        <p:spPr>
          <a:xfrm>
            <a:off x="493677" y="703758"/>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E80F88E-B0C3-42AC-B5BA-82E572686862}"/>
              </a:ext>
            </a:extLst>
          </p:cNvPr>
          <p:cNvSpPr txBox="1"/>
          <p:nvPr/>
        </p:nvSpPr>
        <p:spPr>
          <a:xfrm>
            <a:off x="527266" y="1577178"/>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Material:-</a:t>
            </a:r>
            <a:r>
              <a:rPr lang="en-US" altLang="ko-KR" sz="1200" dirty="0">
                <a:solidFill>
                  <a:schemeClr val="tx1">
                    <a:lumMod val="95000"/>
                    <a:lumOff val="5000"/>
                  </a:schemeClr>
                </a:solidFill>
                <a:cs typeface="Arial" pitchFamily="34" charset="0"/>
              </a:rPr>
              <a:t> </a:t>
            </a:r>
          </a:p>
        </p:txBody>
      </p:sp>
      <p:sp>
        <p:nvSpPr>
          <p:cNvPr id="6" name="TextBox 5">
            <a:extLst>
              <a:ext uri="{FF2B5EF4-FFF2-40B4-BE49-F238E27FC236}">
                <a16:creationId xmlns:a16="http://schemas.microsoft.com/office/drawing/2014/main" id="{1F3C90BC-62AC-463B-A111-72A50F2FEADF}"/>
              </a:ext>
            </a:extLst>
          </p:cNvPr>
          <p:cNvSpPr txBox="1"/>
          <p:nvPr/>
        </p:nvSpPr>
        <p:spPr>
          <a:xfrm>
            <a:off x="566044" y="2287983"/>
            <a:ext cx="6241169" cy="430887"/>
          </a:xfrm>
          <a:prstGeom prst="rect">
            <a:avLst/>
          </a:prstGeom>
          <a:noFill/>
        </p:spPr>
        <p:txBody>
          <a:bodyPr wrap="square" rtlCol="0">
            <a:spAutoFit/>
          </a:bodyPr>
          <a:lstStyle/>
          <a:p>
            <a:r>
              <a:rPr lang="en-US" altLang="ko-KR" sz="2200" dirty="0">
                <a:solidFill>
                  <a:schemeClr val="tx1">
                    <a:lumMod val="95000"/>
                    <a:lumOff val="5000"/>
                  </a:schemeClr>
                </a:solidFill>
                <a:latin typeface="Times New Roman" panose="02020603050405020304" pitchFamily="18" charset="0"/>
                <a:cs typeface="Times New Roman" panose="02020603050405020304" pitchFamily="18" charset="0"/>
              </a:rPr>
              <a:t>Material used in the project :-        </a:t>
            </a:r>
            <a:endParaRPr lang="ko-KR" altLang="en-US" sz="2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2ADB2395-C305-4BD4-9BD0-71002027E0CC}"/>
              </a:ext>
            </a:extLst>
          </p:cNvPr>
          <p:cNvSpPr txBox="1"/>
          <p:nvPr/>
        </p:nvSpPr>
        <p:spPr>
          <a:xfrm>
            <a:off x="1072835" y="4431634"/>
            <a:ext cx="5365579" cy="276999"/>
          </a:xfrm>
          <a:prstGeom prst="rect">
            <a:avLst/>
          </a:prstGeom>
          <a:noFill/>
        </p:spPr>
        <p:txBody>
          <a:bodyPr wrap="square" rtlCol="0">
            <a:spAutoFit/>
          </a:bodyPr>
          <a:lstStyle/>
          <a:p>
            <a:endParaRPr lang="ko-KR" altLang="en-US" sz="1200" dirty="0">
              <a:solidFill>
                <a:schemeClr val="tx1">
                  <a:lumMod val="95000"/>
                  <a:lumOff val="5000"/>
                </a:schemeClr>
              </a:solidFill>
              <a:cs typeface="Arial" pitchFamily="34" charset="0"/>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AE5AA723-81F2-4218-9BB9-7C72875D1D3B}"/>
                  </a:ext>
                </a:extLst>
              </p:cNvPr>
              <p:cNvGraphicFramePr>
                <a:graphicFrameLocks noGrp="1"/>
              </p:cNvGraphicFramePr>
              <p:nvPr>
                <p:extLst>
                  <p:ext uri="{D42A27DB-BD31-4B8C-83A1-F6EECF244321}">
                    <p14:modId xmlns:p14="http://schemas.microsoft.com/office/powerpoint/2010/main" val="3166396768"/>
                  </p:ext>
                </p:extLst>
              </p:nvPr>
            </p:nvGraphicFramePr>
            <p:xfrm>
              <a:off x="493678" y="2844900"/>
              <a:ext cx="7378113" cy="2331147"/>
            </p:xfrm>
            <a:graphic>
              <a:graphicData uri="http://schemas.openxmlformats.org/drawingml/2006/table">
                <a:tbl>
                  <a:tblPr firstRow="1" firstCol="1" bandRow="1">
                    <a:tableStyleId>{5C22544A-7EE6-4342-B048-85BDC9FD1C3A}</a:tableStyleId>
                  </a:tblPr>
                  <a:tblGrid>
                    <a:gridCol w="1374879">
                      <a:extLst>
                        <a:ext uri="{9D8B030D-6E8A-4147-A177-3AD203B41FA5}">
                          <a16:colId xmlns:a16="http://schemas.microsoft.com/office/drawing/2014/main" val="2738549825"/>
                        </a:ext>
                      </a:extLst>
                    </a:gridCol>
                    <a:gridCol w="993844">
                      <a:extLst>
                        <a:ext uri="{9D8B030D-6E8A-4147-A177-3AD203B41FA5}">
                          <a16:colId xmlns:a16="http://schemas.microsoft.com/office/drawing/2014/main" val="3332309122"/>
                        </a:ext>
                      </a:extLst>
                    </a:gridCol>
                    <a:gridCol w="1020486">
                      <a:extLst>
                        <a:ext uri="{9D8B030D-6E8A-4147-A177-3AD203B41FA5}">
                          <a16:colId xmlns:a16="http://schemas.microsoft.com/office/drawing/2014/main" val="3885185675"/>
                        </a:ext>
                      </a:extLst>
                    </a:gridCol>
                    <a:gridCol w="692593">
                      <a:extLst>
                        <a:ext uri="{9D8B030D-6E8A-4147-A177-3AD203B41FA5}">
                          <a16:colId xmlns:a16="http://schemas.microsoft.com/office/drawing/2014/main" val="143741322"/>
                        </a:ext>
                      </a:extLst>
                    </a:gridCol>
                    <a:gridCol w="1392824">
                      <a:extLst>
                        <a:ext uri="{9D8B030D-6E8A-4147-A177-3AD203B41FA5}">
                          <a16:colId xmlns:a16="http://schemas.microsoft.com/office/drawing/2014/main" val="784389793"/>
                        </a:ext>
                      </a:extLst>
                    </a:gridCol>
                    <a:gridCol w="1903487">
                      <a:extLst>
                        <a:ext uri="{9D8B030D-6E8A-4147-A177-3AD203B41FA5}">
                          <a16:colId xmlns:a16="http://schemas.microsoft.com/office/drawing/2014/main" val="3162275584"/>
                        </a:ext>
                      </a:extLst>
                    </a:gridCol>
                  </a:tblGrid>
                  <a:tr h="349275">
                    <a:tc>
                      <a:txBody>
                        <a:bodyPr/>
                        <a:lstStyle/>
                        <a:p>
                          <a:pPr algn="ctr">
                            <a:spcAft>
                              <a:spcPts val="0"/>
                            </a:spcAft>
                          </a:pPr>
                          <a:r>
                            <a:rPr lang="en-US" sz="1600" dirty="0">
                              <a:effectLst/>
                            </a:rPr>
                            <a:t>Name</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Type</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 xmlns:m="http://schemas.openxmlformats.org/officeDocument/2006/math">
                              <m:r>
                                <a:rPr lang="en-US" sz="1600">
                                  <a:effectLst/>
                                  <a:latin typeface="Cambria Math" panose="02040503050406030204" pitchFamily="18" charset="0"/>
                                </a:rPr>
                                <m:t>𝑬</m:t>
                              </m:r>
                            </m:oMath>
                          </a14:m>
                          <a:r>
                            <a:rPr lang="en-US" sz="1600">
                              <a:effectLst/>
                            </a:rPr>
                            <a:t> (MPa)</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𝒗</m:t>
                                </m:r>
                              </m:oMath>
                            </m:oMathPara>
                          </a14:m>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 xmlns:m="http://schemas.openxmlformats.org/officeDocument/2006/math">
                              <m:r>
                                <a:rPr lang="en-US" sz="1600">
                                  <a:effectLst/>
                                  <a:latin typeface="Cambria Math" panose="02040503050406030204" pitchFamily="18" charset="0"/>
                                </a:rPr>
                                <m:t>𝜸</m:t>
                              </m:r>
                            </m:oMath>
                          </a14:m>
                          <a:r>
                            <a:rPr lang="en-US" sz="1600" dirty="0">
                              <a:effectLst/>
                            </a:rPr>
                            <a:t> (kN/m</a:t>
                          </a:r>
                          <a:r>
                            <a:rPr lang="en-US" sz="1600" baseline="30000" dirty="0">
                              <a:effectLst/>
                            </a:rPr>
                            <a:t>3</a:t>
                          </a:r>
                          <a:r>
                            <a:rPr lang="en-US" sz="1600" dirty="0">
                              <a:effectLst/>
                            </a:rPr>
                            <a:t>)</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Design Strengths</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777059075"/>
                      </a:ext>
                    </a:extLst>
                  </a:tr>
                  <a:tr h="787192">
                    <a:tc>
                      <a:txBody>
                        <a:bodyPr/>
                        <a:lstStyle/>
                        <a:p>
                          <a:pPr algn="ctr">
                            <a:spcAft>
                              <a:spcPts val="0"/>
                            </a:spcAft>
                          </a:pPr>
                          <a:r>
                            <a:rPr lang="en-US" sz="1600" dirty="0">
                              <a:effectLst/>
                            </a:rPr>
                            <a:t>Grade60 steel</a:t>
                          </a:r>
                          <a:br>
                            <a:rPr lang="en-US" sz="1600" dirty="0">
                              <a:effectLst/>
                            </a:rPr>
                          </a:br>
                          <a:r>
                            <a:rPr lang="en-US" sz="1600" dirty="0">
                              <a:effectLst/>
                            </a:rPr>
                            <a:t>(A615Gr60)</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Rebar</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199947.98</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0.3</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76.9729</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 xmlns:m="http://schemas.openxmlformats.org/officeDocument/2006/math">
                              <m:sSub>
                                <m:sSubPr>
                                  <m:ctrlPr>
                                    <a:rPr lang="en-US" sz="1600" i="1">
                                      <a:effectLst/>
                                      <a:latin typeface="Cambria Math" panose="02040503050406030204" pitchFamily="18" charset="0"/>
                                    </a:rPr>
                                  </m:ctrlPr>
                                </m:sSubPr>
                                <m:e>
                                  <m:r>
                                    <a:rPr lang="en-US" sz="1600">
                                      <a:effectLst/>
                                      <a:latin typeface="Cambria Math" panose="02040503050406030204" pitchFamily="18" charset="0"/>
                                    </a:rPr>
                                    <m:t>𝑓</m:t>
                                  </m:r>
                                </m:e>
                                <m:sub>
                                  <m:r>
                                    <a:rPr lang="en-US" sz="1600">
                                      <a:effectLst/>
                                      <a:latin typeface="Cambria Math" panose="02040503050406030204" pitchFamily="18" charset="0"/>
                                    </a:rPr>
                                    <m:t>𝑦</m:t>
                                  </m:r>
                                </m:sub>
                              </m:sSub>
                              <m:r>
                                <a:rPr lang="en-US" sz="1600">
                                  <a:effectLst/>
                                  <a:latin typeface="Cambria Math" panose="02040503050406030204" pitchFamily="18" charset="0"/>
                                </a:rPr>
                                <m:t>= 413.69 </m:t>
                              </m:r>
                              <m:r>
                                <a:rPr lang="en-US" sz="1600">
                                  <a:effectLst/>
                                  <a:latin typeface="Cambria Math" panose="02040503050406030204" pitchFamily="18" charset="0"/>
                                </a:rPr>
                                <m:t>𝑀𝑃𝑎</m:t>
                              </m:r>
                            </m:oMath>
                          </a14:m>
                          <a:r>
                            <a:rPr lang="en-US" sz="1600">
                              <a:effectLst/>
                            </a:rPr>
                            <a:t>,</a:t>
                          </a:r>
                        </a:p>
                        <a:p>
                          <a:pPr algn="ctr">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panose="02040503050406030204" pitchFamily="18" charset="0"/>
                                      </a:rPr>
                                    </m:ctrlPr>
                                  </m:sSubPr>
                                  <m:e>
                                    <m:r>
                                      <a:rPr lang="en-US" sz="1600">
                                        <a:effectLst/>
                                        <a:latin typeface="Cambria Math" panose="02040503050406030204" pitchFamily="18" charset="0"/>
                                      </a:rPr>
                                      <m:t>𝑓</m:t>
                                    </m:r>
                                  </m:e>
                                  <m:sub>
                                    <m:r>
                                      <a:rPr lang="en-US" sz="1600">
                                        <a:effectLst/>
                                        <a:latin typeface="Cambria Math" panose="02040503050406030204" pitchFamily="18" charset="0"/>
                                      </a:rPr>
                                      <m:t>𝑢</m:t>
                                    </m:r>
                                  </m:sub>
                                </m:sSub>
                                <m:r>
                                  <a:rPr lang="en-US" sz="1600">
                                    <a:effectLst/>
                                    <a:latin typeface="Cambria Math" panose="02040503050406030204" pitchFamily="18" charset="0"/>
                                  </a:rPr>
                                  <m:t>= 620.53 </m:t>
                                </m:r>
                                <m:r>
                                  <a:rPr lang="en-US" sz="1600">
                                    <a:effectLst/>
                                    <a:latin typeface="Cambria Math" panose="02040503050406030204" pitchFamily="18" charset="0"/>
                                  </a:rPr>
                                  <m:t>𝑀𝑃𝑎</m:t>
                                </m:r>
                              </m:oMath>
                            </m:oMathPara>
                          </a14:m>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204359771"/>
                      </a:ext>
                    </a:extLst>
                  </a:tr>
                  <a:tr h="535820">
                    <a:tc>
                      <a:txBody>
                        <a:bodyPr/>
                        <a:lstStyle/>
                        <a:p>
                          <a:pPr algn="ctr">
                            <a:spcAft>
                              <a:spcPts val="0"/>
                            </a:spcAft>
                          </a:pPr>
                          <a:r>
                            <a:rPr lang="en-US" sz="1600">
                              <a:effectLst/>
                            </a:rPr>
                            <a:t>Concrete 24MPa</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Concrete</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2325.2</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0.2</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25</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600" i="1">
                                        <a:effectLst/>
                                        <a:latin typeface="Cambria Math" panose="02040503050406030204" pitchFamily="18" charset="0"/>
                                      </a:rPr>
                                    </m:ctrlPr>
                                  </m:sSubSupPr>
                                  <m:e>
                                    <m:r>
                                      <a:rPr lang="en-US" sz="1600">
                                        <a:effectLst/>
                                        <a:latin typeface="Cambria Math" panose="02040503050406030204" pitchFamily="18" charset="0"/>
                                      </a:rPr>
                                      <m:t>𝑓</m:t>
                                    </m:r>
                                  </m:e>
                                  <m:sub>
                                    <m:r>
                                      <a:rPr lang="en-US" sz="1600">
                                        <a:effectLst/>
                                        <a:latin typeface="Cambria Math" panose="02040503050406030204" pitchFamily="18" charset="0"/>
                                      </a:rPr>
                                      <m:t>𝐶</m:t>
                                    </m:r>
                                  </m:sub>
                                  <m:sup>
                                    <m:r>
                                      <a:rPr lang="en-US" sz="1600">
                                        <a:effectLst/>
                                        <a:latin typeface="Cambria Math" panose="02040503050406030204" pitchFamily="18" charset="0"/>
                                      </a:rPr>
                                      <m:t>′</m:t>
                                    </m:r>
                                  </m:sup>
                                </m:sSubSup>
                                <m:r>
                                  <a:rPr lang="en-US" sz="1600">
                                    <a:effectLst/>
                                    <a:latin typeface="Cambria Math" panose="02040503050406030204" pitchFamily="18" charset="0"/>
                                  </a:rPr>
                                  <m:t>= 24 </m:t>
                                </m:r>
                                <m:r>
                                  <a:rPr lang="en-US" sz="1600">
                                    <a:effectLst/>
                                    <a:latin typeface="Cambria Math" panose="02040503050406030204" pitchFamily="18" charset="0"/>
                                  </a:rPr>
                                  <m:t>𝑀𝑃𝑎</m:t>
                                </m:r>
                              </m:oMath>
                            </m:oMathPara>
                          </a14:m>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994239664"/>
                      </a:ext>
                    </a:extLst>
                  </a:tr>
                  <a:tr h="658860">
                    <a:tc>
                      <a:txBody>
                        <a:bodyPr/>
                        <a:lstStyle/>
                        <a:p>
                          <a:pPr algn="ctr">
                            <a:spcAft>
                              <a:spcPts val="0"/>
                            </a:spcAft>
                          </a:pPr>
                          <a:r>
                            <a:rPr lang="en-US" sz="1600">
                              <a:effectLst/>
                            </a:rPr>
                            <a:t>Concrete 40Mpa</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Concrete</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2549.41</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0.2</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25</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600" i="1">
                                        <a:effectLst/>
                                        <a:latin typeface="Cambria Math" panose="02040503050406030204" pitchFamily="18" charset="0"/>
                                      </a:rPr>
                                    </m:ctrlPr>
                                  </m:sSubSupPr>
                                  <m:e>
                                    <m:r>
                                      <a:rPr lang="en-US" sz="1600">
                                        <a:effectLst/>
                                        <a:latin typeface="Cambria Math" panose="02040503050406030204" pitchFamily="18" charset="0"/>
                                      </a:rPr>
                                      <m:t>𝑓</m:t>
                                    </m:r>
                                  </m:e>
                                  <m:sub>
                                    <m:r>
                                      <a:rPr lang="en-US" sz="1600">
                                        <a:effectLst/>
                                        <a:latin typeface="Cambria Math" panose="02040503050406030204" pitchFamily="18" charset="0"/>
                                      </a:rPr>
                                      <m:t>𝐶</m:t>
                                    </m:r>
                                  </m:sub>
                                  <m:sup>
                                    <m:r>
                                      <a:rPr lang="en-US" sz="1600">
                                        <a:effectLst/>
                                        <a:latin typeface="Cambria Math" panose="02040503050406030204" pitchFamily="18" charset="0"/>
                                      </a:rPr>
                                      <m:t>′</m:t>
                                    </m:r>
                                  </m:sup>
                                </m:sSubSup>
                                <m:r>
                                  <a:rPr lang="en-US" sz="1600">
                                    <a:effectLst/>
                                    <a:latin typeface="Cambria Math" panose="02040503050406030204" pitchFamily="18" charset="0"/>
                                  </a:rPr>
                                  <m:t>= 40 </m:t>
                                </m:r>
                                <m:r>
                                  <a:rPr lang="en-US" sz="1600">
                                    <a:effectLst/>
                                    <a:latin typeface="Cambria Math" panose="02040503050406030204" pitchFamily="18" charset="0"/>
                                  </a:rPr>
                                  <m:t>𝑀𝑃𝑎</m:t>
                                </m:r>
                              </m:oMath>
                            </m:oMathPara>
                          </a14:m>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880036412"/>
                      </a:ext>
                    </a:extLst>
                  </a:tr>
                </a:tbl>
              </a:graphicData>
            </a:graphic>
          </p:graphicFrame>
        </mc:Choice>
        <mc:Fallback xmlns="">
          <p:graphicFrame>
            <p:nvGraphicFramePr>
              <p:cNvPr id="2" name="Table 1">
                <a:extLst>
                  <a:ext uri="{FF2B5EF4-FFF2-40B4-BE49-F238E27FC236}">
                    <a16:creationId xmlns:a16="http://schemas.microsoft.com/office/drawing/2014/main" id="{AE5AA723-81F2-4218-9BB9-7C72875D1D3B}"/>
                  </a:ext>
                </a:extLst>
              </p:cNvPr>
              <p:cNvGraphicFramePr>
                <a:graphicFrameLocks noGrp="1"/>
              </p:cNvGraphicFramePr>
              <p:nvPr>
                <p:extLst>
                  <p:ext uri="{D42A27DB-BD31-4B8C-83A1-F6EECF244321}">
                    <p14:modId xmlns:p14="http://schemas.microsoft.com/office/powerpoint/2010/main" val="3166396768"/>
                  </p:ext>
                </p:extLst>
              </p:nvPr>
            </p:nvGraphicFramePr>
            <p:xfrm>
              <a:off x="493678" y="2844900"/>
              <a:ext cx="7378113" cy="2331147"/>
            </p:xfrm>
            <a:graphic>
              <a:graphicData uri="http://schemas.openxmlformats.org/drawingml/2006/table">
                <a:tbl>
                  <a:tblPr firstRow="1" firstCol="1" bandRow="1">
                    <a:tableStyleId>{5C22544A-7EE6-4342-B048-85BDC9FD1C3A}</a:tableStyleId>
                  </a:tblPr>
                  <a:tblGrid>
                    <a:gridCol w="1374879">
                      <a:extLst>
                        <a:ext uri="{9D8B030D-6E8A-4147-A177-3AD203B41FA5}">
                          <a16:colId xmlns:a16="http://schemas.microsoft.com/office/drawing/2014/main" val="2738549825"/>
                        </a:ext>
                      </a:extLst>
                    </a:gridCol>
                    <a:gridCol w="993844">
                      <a:extLst>
                        <a:ext uri="{9D8B030D-6E8A-4147-A177-3AD203B41FA5}">
                          <a16:colId xmlns:a16="http://schemas.microsoft.com/office/drawing/2014/main" val="3332309122"/>
                        </a:ext>
                      </a:extLst>
                    </a:gridCol>
                    <a:gridCol w="1020486">
                      <a:extLst>
                        <a:ext uri="{9D8B030D-6E8A-4147-A177-3AD203B41FA5}">
                          <a16:colId xmlns:a16="http://schemas.microsoft.com/office/drawing/2014/main" val="3885185675"/>
                        </a:ext>
                      </a:extLst>
                    </a:gridCol>
                    <a:gridCol w="692593">
                      <a:extLst>
                        <a:ext uri="{9D8B030D-6E8A-4147-A177-3AD203B41FA5}">
                          <a16:colId xmlns:a16="http://schemas.microsoft.com/office/drawing/2014/main" val="143741322"/>
                        </a:ext>
                      </a:extLst>
                    </a:gridCol>
                    <a:gridCol w="1392824">
                      <a:extLst>
                        <a:ext uri="{9D8B030D-6E8A-4147-A177-3AD203B41FA5}">
                          <a16:colId xmlns:a16="http://schemas.microsoft.com/office/drawing/2014/main" val="784389793"/>
                        </a:ext>
                      </a:extLst>
                    </a:gridCol>
                    <a:gridCol w="1903487">
                      <a:extLst>
                        <a:ext uri="{9D8B030D-6E8A-4147-A177-3AD203B41FA5}">
                          <a16:colId xmlns:a16="http://schemas.microsoft.com/office/drawing/2014/main" val="3162275584"/>
                        </a:ext>
                      </a:extLst>
                    </a:gridCol>
                  </a:tblGrid>
                  <a:tr h="349275">
                    <a:tc>
                      <a:txBody>
                        <a:bodyPr/>
                        <a:lstStyle/>
                        <a:p>
                          <a:pPr algn="ctr">
                            <a:spcAft>
                              <a:spcPts val="0"/>
                            </a:spcAft>
                          </a:pPr>
                          <a:r>
                            <a:rPr lang="en-US" sz="1600" dirty="0">
                              <a:effectLst/>
                            </a:rPr>
                            <a:t>Name</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Type</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2"/>
                          <a:stretch>
                            <a:fillRect l="-232143" t="-1724" r="-392262" b="-572414"/>
                          </a:stretch>
                        </a:blipFill>
                      </a:tcPr>
                    </a:tc>
                    <a:tc>
                      <a:txBody>
                        <a:bodyPr/>
                        <a:lstStyle/>
                        <a:p>
                          <a:endParaRPr lang="en-US"/>
                        </a:p>
                      </a:txBody>
                      <a:tcPr marL="68580" marR="68580" marT="0" marB="0" anchor="ctr">
                        <a:blipFill>
                          <a:blip r:embed="rId2"/>
                          <a:stretch>
                            <a:fillRect l="-489474" t="-1724" r="-478070" b="-572414"/>
                          </a:stretch>
                        </a:blipFill>
                      </a:tcPr>
                    </a:tc>
                    <a:tc>
                      <a:txBody>
                        <a:bodyPr/>
                        <a:lstStyle/>
                        <a:p>
                          <a:endParaRPr lang="en-US"/>
                        </a:p>
                      </a:txBody>
                      <a:tcPr marL="68580" marR="68580" marT="0" marB="0" anchor="ctr">
                        <a:blipFill>
                          <a:blip r:embed="rId2"/>
                          <a:stretch>
                            <a:fillRect l="-294737" t="-1724" r="-139035" b="-572414"/>
                          </a:stretch>
                        </a:blipFill>
                      </a:tcPr>
                    </a:tc>
                    <a:tc>
                      <a:txBody>
                        <a:bodyPr/>
                        <a:lstStyle/>
                        <a:p>
                          <a:pPr algn="ctr">
                            <a:spcAft>
                              <a:spcPts val="0"/>
                            </a:spcAft>
                          </a:pPr>
                          <a:r>
                            <a:rPr lang="en-US" sz="1600">
                              <a:effectLst/>
                            </a:rPr>
                            <a:t>Design Strengths</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777059075"/>
                      </a:ext>
                    </a:extLst>
                  </a:tr>
                  <a:tr h="787192">
                    <a:tc>
                      <a:txBody>
                        <a:bodyPr/>
                        <a:lstStyle/>
                        <a:p>
                          <a:pPr algn="ctr">
                            <a:spcAft>
                              <a:spcPts val="0"/>
                            </a:spcAft>
                          </a:pPr>
                          <a:r>
                            <a:rPr lang="en-US" sz="1600" dirty="0">
                              <a:effectLst/>
                            </a:rPr>
                            <a:t>Grade60 steel</a:t>
                          </a:r>
                          <a:br>
                            <a:rPr lang="en-US" sz="1600" dirty="0">
                              <a:effectLst/>
                            </a:rPr>
                          </a:br>
                          <a:r>
                            <a:rPr lang="en-US" sz="1600" dirty="0">
                              <a:effectLst/>
                            </a:rPr>
                            <a:t>(A615Gr60)</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Rebar</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199947.98</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0.3</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76.9729</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2"/>
                          <a:stretch>
                            <a:fillRect l="-287540" t="-45736" r="-1278" b="-157364"/>
                          </a:stretch>
                        </a:blipFill>
                      </a:tcPr>
                    </a:tc>
                    <a:extLst>
                      <a:ext uri="{0D108BD9-81ED-4DB2-BD59-A6C34878D82A}">
                        <a16:rowId xmlns:a16="http://schemas.microsoft.com/office/drawing/2014/main" val="2204359771"/>
                      </a:ext>
                    </a:extLst>
                  </a:tr>
                  <a:tr h="535820">
                    <a:tc>
                      <a:txBody>
                        <a:bodyPr/>
                        <a:lstStyle/>
                        <a:p>
                          <a:pPr algn="ctr">
                            <a:spcAft>
                              <a:spcPts val="0"/>
                            </a:spcAft>
                          </a:pPr>
                          <a:r>
                            <a:rPr lang="en-US" sz="1600">
                              <a:effectLst/>
                            </a:rPr>
                            <a:t>Concrete 24MPa</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Concrete</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2325.2</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0.2</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25</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2"/>
                          <a:stretch>
                            <a:fillRect l="-287540" t="-213636" r="-1278" b="-130682"/>
                          </a:stretch>
                        </a:blipFill>
                      </a:tcPr>
                    </a:tc>
                    <a:extLst>
                      <a:ext uri="{0D108BD9-81ED-4DB2-BD59-A6C34878D82A}">
                        <a16:rowId xmlns:a16="http://schemas.microsoft.com/office/drawing/2014/main" val="2994239664"/>
                      </a:ext>
                    </a:extLst>
                  </a:tr>
                  <a:tr h="658860">
                    <a:tc>
                      <a:txBody>
                        <a:bodyPr/>
                        <a:lstStyle/>
                        <a:p>
                          <a:pPr algn="ctr">
                            <a:spcAft>
                              <a:spcPts val="0"/>
                            </a:spcAft>
                          </a:pPr>
                          <a:r>
                            <a:rPr lang="en-US" sz="1600">
                              <a:effectLst/>
                            </a:rPr>
                            <a:t>Concrete 40Mpa</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Concrete</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2549.41</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a:effectLst/>
                            </a:rPr>
                            <a:t>0.2</a:t>
                          </a:r>
                          <a:endParaRPr lang="en-US" sz="16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spcAft>
                              <a:spcPts val="0"/>
                            </a:spcAft>
                          </a:pPr>
                          <a:r>
                            <a:rPr lang="en-US" sz="1600" dirty="0">
                              <a:effectLst/>
                            </a:rPr>
                            <a:t>25</a:t>
                          </a:r>
                          <a:endPar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2"/>
                          <a:stretch>
                            <a:fillRect l="-287540" t="-253211" r="-1278" b="-5505"/>
                          </a:stretch>
                        </a:blipFill>
                      </a:tcPr>
                    </a:tc>
                    <a:extLst>
                      <a:ext uri="{0D108BD9-81ED-4DB2-BD59-A6C34878D82A}">
                        <a16:rowId xmlns:a16="http://schemas.microsoft.com/office/drawing/2014/main" val="188003641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9" name="Table 8">
                <a:extLst>
                  <a:ext uri="{FF2B5EF4-FFF2-40B4-BE49-F238E27FC236}">
                    <a16:creationId xmlns:a16="http://schemas.microsoft.com/office/drawing/2014/main" id="{98FF3886-1AA1-4C7C-81EC-D0E96142F524}"/>
                  </a:ext>
                </a:extLst>
              </p:cNvPr>
              <p:cNvGraphicFramePr>
                <a:graphicFrameLocks noGrp="1"/>
              </p:cNvGraphicFramePr>
              <p:nvPr>
                <p:extLst>
                  <p:ext uri="{D42A27DB-BD31-4B8C-83A1-F6EECF244321}">
                    <p14:modId xmlns:p14="http://schemas.microsoft.com/office/powerpoint/2010/main" val="2246053069"/>
                  </p:ext>
                </p:extLst>
              </p:nvPr>
            </p:nvGraphicFramePr>
            <p:xfrm>
              <a:off x="8057321" y="2844900"/>
              <a:ext cx="3826531" cy="2331146"/>
            </p:xfrm>
            <a:graphic>
              <a:graphicData uri="http://schemas.openxmlformats.org/drawingml/2006/table">
                <a:tbl>
                  <a:tblPr firstRow="1" firstCol="1" bandRow="1">
                    <a:tableStyleId>{5C22544A-7EE6-4342-B048-85BDC9FD1C3A}</a:tableStyleId>
                  </a:tblPr>
                  <a:tblGrid>
                    <a:gridCol w="1696707">
                      <a:extLst>
                        <a:ext uri="{9D8B030D-6E8A-4147-A177-3AD203B41FA5}">
                          <a16:colId xmlns:a16="http://schemas.microsoft.com/office/drawing/2014/main" val="717996329"/>
                        </a:ext>
                      </a:extLst>
                    </a:gridCol>
                    <a:gridCol w="2129824">
                      <a:extLst>
                        <a:ext uri="{9D8B030D-6E8A-4147-A177-3AD203B41FA5}">
                          <a16:colId xmlns:a16="http://schemas.microsoft.com/office/drawing/2014/main" val="3013791635"/>
                        </a:ext>
                      </a:extLst>
                    </a:gridCol>
                  </a:tblGrid>
                  <a:tr h="336961">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Materials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Unit Weight (</a:t>
                          </a:r>
                          <a:r>
                            <a:rPr lang="en-US" sz="1600" b="0" dirty="0">
                              <a:effectLst/>
                              <a:latin typeface="Times New Roman" panose="02020603050405020304" pitchFamily="18" charset="0"/>
                              <a:cs typeface="Times New Roman" panose="02020603050405020304" pitchFamily="18" charset="0"/>
                            </a:rPr>
                            <a:t>kN</a:t>
                          </a:r>
                          <a:r>
                            <a:rPr lang="en-US" sz="1600" dirty="0">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en-US" sz="1600" i="1">
                                      <a:effectLst/>
                                      <a:latin typeface="Cambria Math" panose="02040503050406030204" pitchFamily="18" charset="0"/>
                                    </a:rPr>
                                  </m:ctrlPr>
                                </m:sSupPr>
                                <m:e>
                                  <m:r>
                                    <a:rPr lang="en-US" sz="1600">
                                      <a:effectLst/>
                                      <a:latin typeface="Cambria Math" panose="02040503050406030204" pitchFamily="18" charset="0"/>
                                    </a:rPr>
                                    <m:t>𝑚</m:t>
                                  </m:r>
                                </m:e>
                                <m:sup>
                                  <m:r>
                                    <a:rPr lang="en-US" sz="1600">
                                      <a:effectLst/>
                                      <a:latin typeface="Cambria Math" panose="02040503050406030204" pitchFamily="18" charset="0"/>
                                    </a:rPr>
                                    <m:t>3</m:t>
                                  </m:r>
                                </m:sup>
                              </m:sSup>
                            </m:oMath>
                          </a14:m>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52854341"/>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Tiles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GB" sz="1600" dirty="0">
                              <a:effectLst/>
                              <a:latin typeface="Times New Roman" panose="02020603050405020304" pitchFamily="18" charset="0"/>
                              <a:ea typeface="+mn-ea"/>
                              <a:cs typeface="Times New Roman" panose="02020603050405020304" pitchFamily="18" charset="0"/>
                            </a:rPr>
                            <a:t>23</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88331787"/>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Blocks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03096756"/>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Masonry Stones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27</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05268785"/>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Filling Materials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16</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98878388"/>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Concrete Mortar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23</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94218082"/>
                      </a:ext>
                    </a:extLst>
                  </a:tr>
                </a:tbl>
              </a:graphicData>
            </a:graphic>
          </p:graphicFrame>
        </mc:Choice>
        <mc:Fallback xmlns="">
          <p:graphicFrame>
            <p:nvGraphicFramePr>
              <p:cNvPr id="9" name="Table 8">
                <a:extLst>
                  <a:ext uri="{FF2B5EF4-FFF2-40B4-BE49-F238E27FC236}">
                    <a16:creationId xmlns:a16="http://schemas.microsoft.com/office/drawing/2014/main" id="{98FF3886-1AA1-4C7C-81EC-D0E96142F524}"/>
                  </a:ext>
                </a:extLst>
              </p:cNvPr>
              <p:cNvGraphicFramePr>
                <a:graphicFrameLocks noGrp="1"/>
              </p:cNvGraphicFramePr>
              <p:nvPr>
                <p:extLst>
                  <p:ext uri="{D42A27DB-BD31-4B8C-83A1-F6EECF244321}">
                    <p14:modId xmlns:p14="http://schemas.microsoft.com/office/powerpoint/2010/main" val="2246053069"/>
                  </p:ext>
                </p:extLst>
              </p:nvPr>
            </p:nvGraphicFramePr>
            <p:xfrm>
              <a:off x="8057321" y="2844900"/>
              <a:ext cx="3826531" cy="2331146"/>
            </p:xfrm>
            <a:graphic>
              <a:graphicData uri="http://schemas.openxmlformats.org/drawingml/2006/table">
                <a:tbl>
                  <a:tblPr firstRow="1" firstCol="1" bandRow="1">
                    <a:tableStyleId>{5C22544A-7EE6-4342-B048-85BDC9FD1C3A}</a:tableStyleId>
                  </a:tblPr>
                  <a:tblGrid>
                    <a:gridCol w="1696707">
                      <a:extLst>
                        <a:ext uri="{9D8B030D-6E8A-4147-A177-3AD203B41FA5}">
                          <a16:colId xmlns:a16="http://schemas.microsoft.com/office/drawing/2014/main" val="717996329"/>
                        </a:ext>
                      </a:extLst>
                    </a:gridCol>
                    <a:gridCol w="2129824">
                      <a:extLst>
                        <a:ext uri="{9D8B030D-6E8A-4147-A177-3AD203B41FA5}">
                          <a16:colId xmlns:a16="http://schemas.microsoft.com/office/drawing/2014/main" val="3013791635"/>
                        </a:ext>
                      </a:extLst>
                    </a:gridCol>
                  </a:tblGrid>
                  <a:tr h="336961">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Materials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80000" t="-1786" r="-1143" b="-608929"/>
                          </a:stretch>
                        </a:blipFill>
                      </a:tcPr>
                    </a:tc>
                    <a:extLst>
                      <a:ext uri="{0D108BD9-81ED-4DB2-BD59-A6C34878D82A}">
                        <a16:rowId xmlns:a16="http://schemas.microsoft.com/office/drawing/2014/main" val="3952854341"/>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Tiles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GB" sz="1600" dirty="0">
                              <a:effectLst/>
                              <a:latin typeface="Times New Roman" panose="02020603050405020304" pitchFamily="18" charset="0"/>
                              <a:ea typeface="+mn-ea"/>
                              <a:cs typeface="Times New Roman" panose="02020603050405020304" pitchFamily="18" charset="0"/>
                            </a:rPr>
                            <a:t>23</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88331787"/>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Blocks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12</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03096756"/>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Masonry Stones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27</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05268785"/>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Filling Materials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16</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98878388"/>
                      </a:ext>
                    </a:extLst>
                  </a:tr>
                  <a:tr h="398837">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Concrete Mortar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tabLst>
                              <a:tab pos="5274310" algn="r"/>
                            </a:tabLst>
                          </a:pPr>
                          <a:r>
                            <a:rPr lang="en-US" sz="1600" dirty="0">
                              <a:effectLst/>
                              <a:latin typeface="Times New Roman" panose="02020603050405020304" pitchFamily="18" charset="0"/>
                              <a:cs typeface="Times New Roman" panose="02020603050405020304" pitchFamily="18" charset="0"/>
                            </a:rPr>
                            <a:t>23</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94218082"/>
                      </a:ext>
                    </a:extLst>
                  </a:tr>
                </a:tbl>
              </a:graphicData>
            </a:graphic>
          </p:graphicFrame>
        </mc:Fallback>
      </mc:AlternateContent>
    </p:spTree>
    <p:extLst>
      <p:ext uri="{BB962C8B-B14F-4D97-AF65-F5344CB8AC3E}">
        <p14:creationId xmlns:p14="http://schemas.microsoft.com/office/powerpoint/2010/main" val="36741174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D39AD2DF-9EC4-42B0-951D-4FC95E2A8846}"/>
              </a:ext>
            </a:extLst>
          </p:cNvPr>
          <p:cNvSpPr/>
          <p:nvPr/>
        </p:nvSpPr>
        <p:spPr>
          <a:xfrm>
            <a:off x="570029" y="2558965"/>
            <a:ext cx="4607030" cy="458074"/>
          </a:xfrm>
          <a:prstGeom prst="rect">
            <a:avLst/>
          </a:prstGeom>
        </p:spPr>
        <p:txBody>
          <a:bodyPr wrap="none">
            <a:spAutoFit/>
          </a:bodyPr>
          <a:lstStyle/>
          <a:p>
            <a:pPr algn="just">
              <a:lnSpc>
                <a:spcPct val="150000"/>
              </a:lnSpc>
              <a:spcAft>
                <a:spcPts val="600"/>
              </a:spcAft>
            </a:pPr>
            <a:r>
              <a:rPr lang="en-US"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Boundary element transverse reinforcement:</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80055A0A-B90C-4404-B7EA-B8B9DBAA3C21}"/>
              </a:ext>
            </a:extLst>
          </p:cNvPr>
          <p:cNvPicPr/>
          <p:nvPr/>
        </p:nvPicPr>
        <p:blipFill>
          <a:blip r:embed="rId2"/>
          <a:stretch>
            <a:fillRect/>
          </a:stretch>
        </p:blipFill>
        <p:spPr>
          <a:xfrm>
            <a:off x="6423660" y="3157334"/>
            <a:ext cx="5492009" cy="33525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61F056A-09E8-470A-BAC4-16B1E799D994}"/>
                  </a:ext>
                </a:extLst>
              </p:cNvPr>
              <p:cNvSpPr/>
              <p:nvPr/>
            </p:nvSpPr>
            <p:spPr>
              <a:xfrm>
                <a:off x="570029" y="3085821"/>
                <a:ext cx="6322984" cy="3895169"/>
              </a:xfrm>
              <a:prstGeom prst="rect">
                <a:avLst/>
              </a:prstGeom>
            </p:spPr>
            <p:txBody>
              <a:bodyPr wrap="square">
                <a:spAutoFit/>
              </a:bodyPr>
              <a:lstStyle/>
              <a:p>
                <a:pPr>
                  <a:spcAft>
                    <a:spcPts val="600"/>
                  </a:spcAft>
                </a:pPr>
                <a14:m>
                  <m:oMathPara xmlns:m="http://schemas.openxmlformats.org/officeDocument/2006/math">
                    <m:oMathParaPr>
                      <m:jc m:val="left"/>
                    </m:oMathParaPr>
                    <m:oMath xmlns:m="http://schemas.openxmlformats.org/officeDocument/2006/math">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0.09</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sub>
                          </m:sSub>
                        </m:num>
                        <m:den>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𝑦𝑡</m:t>
                              </m:r>
                            </m:sub>
                          </m:sSub>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=0.09×</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420</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=8.57×</m:t>
                      </m:r>
                      <m:sSup>
                        <m:sSup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sup>
                      </m:sSup>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0.3</m:t>
                      </m:r>
                      <m:d>
                        <m:d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sub>
                              </m:sSub>
                            </m:num>
                            <m:den>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𝑐h</m:t>
                                  </m:r>
                                </m:sub>
                              </m:sSub>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e>
                      </m:d>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sSup>
                                <m:sSup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e>
                                <m:sup>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up>
                              </m:sSup>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sub>
                          </m:sSub>
                        </m:num>
                        <m:den>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𝑦𝑡</m:t>
                              </m:r>
                            </m:sub>
                          </m:sSub>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=0.3×</m:t>
                      </m:r>
                      <m:d>
                        <m:d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400×1800</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1760×320</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e>
                      </m:d>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420</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=7.95×</m:t>
                      </m:r>
                      <m:sSup>
                        <m:sSup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sup>
                      </m:sSup>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𝑠h</m:t>
                              </m:r>
                            </m:sub>
                          </m:sSub>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m:t>
                          </m:r>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sub>
                          </m:sSub>
                        </m:den>
                      </m:f>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8.57×</m:t>
                      </m:r>
                      <m:sSup>
                        <m:sSup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sup>
                      </m:sSup>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 xmlns:m="http://schemas.openxmlformats.org/officeDocument/2006/math">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b>
                    </m:s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max spacing of hoop or tie legs</a:t>
                </a:r>
                <a14:m>
                  <m:oMath xmlns:m="http://schemas.openxmlformats.org/officeDocument/2006/math">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≤35</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𝑎𝑛𝑑</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oMath>
                </a14:m>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Para xmlns:m="http://schemas.openxmlformats.org/officeDocument/2006/math">
                    <m:oMathParaPr>
                      <m:jc m:val="left"/>
                    </m:oMathParaPr>
                    <m:oMath xmlns:m="http://schemas.openxmlformats.org/officeDocument/2006/math">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×40=26.67</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b>
                      </m:s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=26.67</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600"/>
                  </a:spcAft>
                </a:pPr>
                <a14:m>
                  <m:oMathPara xmlns:m="http://schemas.openxmlformats.org/officeDocument/2006/math">
                    <m:oMathParaPr>
                      <m:jc m:val="left"/>
                    </m:oMathParaPr>
                    <m:oMath xmlns:m="http://schemas.openxmlformats.org/officeDocument/2006/math">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b="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e>
                        <m:sub>
                          <m:r>
                            <a:rPr lang="en-US" sz="1200" b="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𝑚𝑎𝑥</m:t>
                          </m:r>
                        </m:sub>
                      </m:s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d>
                        <m:dPr>
                          <m:begChr m:val="{"/>
                          <m:endChr m:val=""/>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eqArrPr>
                            <m:e>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40</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=13.3 </m:t>
                              </m:r>
                              <m:r>
                                <a:rPr lang="en-GB"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e>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6×2.5=15 </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e>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d>
                                <m:d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35−</m:t>
                                      </m:r>
                                      <m:sSub>
                                        <m:sSub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e>
                                        <m:sub>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b>
                                      </m:sSub>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e>
                              </m:d>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d>
                                <m:d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35−26.67</m:t>
                                      </m:r>
                                    </m:num>
                                    <m:den>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den>
                                  </m:f>
                                </m:e>
                              </m:d>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=12.77 </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≤15</m:t>
                              </m:r>
                              <m:r>
                                <a:rPr lang="en-US" sz="12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e>
                          </m:eqArr>
                        </m:e>
                      </m:d>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600"/>
                  </a:spcAft>
                </a:pPr>
                <a14:m>
                  <m:oMathPara xmlns:m="http://schemas.openxmlformats.org/officeDocument/2006/math">
                    <m:oMathParaPr>
                      <m:jc m:val="centerGroup"/>
                    </m:oMathParaPr>
                    <m:oMath xmlns:m="http://schemas.openxmlformats.org/officeDocument/2006/math">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𝑢𝑠𝑒</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=13</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𝑐𝑚</m:t>
                      </m:r>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461F056A-09E8-470A-BAC4-16B1E799D994}"/>
                  </a:ext>
                </a:extLst>
              </p:cNvPr>
              <p:cNvSpPr>
                <a:spLocks noRot="1" noChangeAspect="1" noMove="1" noResize="1" noEditPoints="1" noAdjustHandles="1" noChangeArrowheads="1" noChangeShapeType="1" noTextEdit="1"/>
              </p:cNvSpPr>
              <p:nvPr/>
            </p:nvSpPr>
            <p:spPr>
              <a:xfrm>
                <a:off x="570029" y="3085821"/>
                <a:ext cx="6322984" cy="389516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355477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D39AD2DF-9EC4-42B0-951D-4FC95E2A8846}"/>
              </a:ext>
            </a:extLst>
          </p:cNvPr>
          <p:cNvSpPr/>
          <p:nvPr/>
        </p:nvSpPr>
        <p:spPr>
          <a:xfrm>
            <a:off x="570029" y="2558965"/>
            <a:ext cx="4607030" cy="458074"/>
          </a:xfrm>
          <a:prstGeom prst="rect">
            <a:avLst/>
          </a:prstGeom>
        </p:spPr>
        <p:txBody>
          <a:bodyPr wrap="none">
            <a:spAutoFit/>
          </a:bodyPr>
          <a:lstStyle/>
          <a:p>
            <a:pPr algn="just">
              <a:lnSpc>
                <a:spcPct val="150000"/>
              </a:lnSpc>
              <a:spcAft>
                <a:spcPts val="600"/>
              </a:spcAft>
            </a:pPr>
            <a:r>
              <a:rPr lang="en-US"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Boundary element transverse reinforcement:</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80055A0A-B90C-4404-B7EA-B8B9DBAA3C21}"/>
              </a:ext>
            </a:extLst>
          </p:cNvPr>
          <p:cNvPicPr/>
          <p:nvPr/>
        </p:nvPicPr>
        <p:blipFill>
          <a:blip r:embed="rId2"/>
          <a:stretch>
            <a:fillRect/>
          </a:stretch>
        </p:blipFill>
        <p:spPr>
          <a:xfrm>
            <a:off x="5726324" y="3157333"/>
            <a:ext cx="5777865" cy="33525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AE4FCD5D-FB45-4B28-86C4-79781842B269}"/>
                  </a:ext>
                </a:extLst>
              </p:cNvPr>
              <p:cNvSpPr/>
              <p:nvPr/>
            </p:nvSpPr>
            <p:spPr>
              <a:xfrm>
                <a:off x="570029" y="3157333"/>
                <a:ext cx="6096000" cy="2004972"/>
              </a:xfrm>
              <a:prstGeom prst="rect">
                <a:avLst/>
              </a:prstGeom>
            </p:spPr>
            <p:txBody>
              <a:bodyPr>
                <a:spAutoFit/>
              </a:bodyPr>
              <a:lstStyle/>
              <a:p>
                <a:pPr algn="just">
                  <a:lnSpc>
                    <a:spcPct val="150000"/>
                  </a:lnSpc>
                  <a:spcAft>
                    <a:spcPts val="600"/>
                  </a:spcAft>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𝑠h</m:t>
                              </m:r>
                            </m:sub>
                          </m:sSub>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sub>
                          </m:sSub>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8.57×</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sup>
                      </m:sSup>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𝑠h</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=8.57×</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m:t>
                          </m:r>
                        </m:sup>
                      </m:s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×130×320=365.51 </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𝑢𝑠𝑒</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7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𝑙𝑒𝑔</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∅10/13</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𝑐𝑚</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3" name="Rectangle 2">
                <a:extLst>
                  <a:ext uri="{FF2B5EF4-FFF2-40B4-BE49-F238E27FC236}">
                    <a16:creationId xmlns:a16="http://schemas.microsoft.com/office/drawing/2014/main" id="{AE4FCD5D-FB45-4B28-86C4-79781842B269}"/>
                  </a:ext>
                </a:extLst>
              </p:cNvPr>
              <p:cNvSpPr>
                <a:spLocks noRot="1" noChangeAspect="1" noMove="1" noResize="1" noEditPoints="1" noAdjustHandles="1" noChangeArrowheads="1" noChangeShapeType="1" noTextEdit="1"/>
              </p:cNvSpPr>
              <p:nvPr/>
            </p:nvSpPr>
            <p:spPr>
              <a:xfrm>
                <a:off x="570029" y="3157333"/>
                <a:ext cx="6096000" cy="200497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318793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9" name="Picture 8">
            <a:extLst>
              <a:ext uri="{FF2B5EF4-FFF2-40B4-BE49-F238E27FC236}">
                <a16:creationId xmlns:a16="http://schemas.microsoft.com/office/drawing/2014/main" id="{42AB7B64-2D0A-4816-ADAF-FAF9D7CC04F4}"/>
              </a:ext>
            </a:extLst>
          </p:cNvPr>
          <p:cNvPicPr/>
          <p:nvPr/>
        </p:nvPicPr>
        <p:blipFill>
          <a:blip r:embed="rId2">
            <a:extLst>
              <a:ext uri="{28A0092B-C50C-407E-A947-70E740481C1C}">
                <a14:useLocalDpi xmlns:a14="http://schemas.microsoft.com/office/drawing/2010/main" val="0"/>
              </a:ext>
            </a:extLst>
          </a:blip>
          <a:stretch>
            <a:fillRect/>
          </a:stretch>
        </p:blipFill>
        <p:spPr>
          <a:xfrm>
            <a:off x="6096000" y="2801888"/>
            <a:ext cx="5777865" cy="27598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C6F2CD5-A839-4458-BAE3-7CB7BEF1274E}"/>
                  </a:ext>
                </a:extLst>
              </p:cNvPr>
              <p:cNvSpPr/>
              <p:nvPr/>
            </p:nvSpPr>
            <p:spPr>
              <a:xfrm>
                <a:off x="570029" y="2199893"/>
                <a:ext cx="5285487" cy="336188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Special boundary elements transverse reinforcement shall extend above and below the critical section a distance equal to:</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Max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eqArr>
                          <m:eqArr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eqArrPr>
                          <m:e>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𝑙</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𝑤</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=9.0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e>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𝑉</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=3.3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eqArr>
                      </m:e>
                    </m:d>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600"/>
                  </a:spcAft>
                </a:pPr>
                <a14:m>
                  <m:oMathPara xmlns:m="http://schemas.openxmlformats.org/officeDocument/2006/math">
                    <m:oMathParaPr>
                      <m:jc m:val="left"/>
                    </m:oMathParaPr>
                    <m:oMath xmlns:m="http://schemas.openxmlformats.org/officeDocument/2006/math">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𝑻𝒉𝒆</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𝒅𝒊𝒔𝒕𝒂𝒏𝒄𝒆</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𝒊𝒔</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𝒆𝒒𝒖𝒂𝒍</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𝒕𝒐</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𝟗</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𝒎</m:t>
                      </m:r>
                    </m:oMath>
                  </m:oMathPara>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4C6F2CD5-A839-4458-BAE3-7CB7BEF1274E}"/>
                  </a:ext>
                </a:extLst>
              </p:cNvPr>
              <p:cNvSpPr>
                <a:spLocks noRot="1" noChangeAspect="1" noMove="1" noResize="1" noEditPoints="1" noAdjustHandles="1" noChangeArrowheads="1" noChangeShapeType="1" noTextEdit="1"/>
              </p:cNvSpPr>
              <p:nvPr/>
            </p:nvSpPr>
            <p:spPr>
              <a:xfrm>
                <a:off x="570029" y="2199893"/>
                <a:ext cx="5285487" cy="3361882"/>
              </a:xfrm>
              <a:prstGeom prst="rect">
                <a:avLst/>
              </a:prstGeom>
              <a:blipFill>
                <a:blip r:embed="rId3"/>
                <a:stretch>
                  <a:fillRect l="-1038"/>
                </a:stretch>
              </a:blipFill>
            </p:spPr>
            <p:txBody>
              <a:bodyPr/>
              <a:lstStyle/>
              <a:p>
                <a:r>
                  <a:rPr lang="en-US">
                    <a:noFill/>
                  </a:rPr>
                  <a:t> </a:t>
                </a:r>
              </a:p>
            </p:txBody>
          </p:sp>
        </mc:Fallback>
      </mc:AlternateContent>
    </p:spTree>
    <p:extLst>
      <p:ext uri="{BB962C8B-B14F-4D97-AF65-F5344CB8AC3E}">
        <p14:creationId xmlns:p14="http://schemas.microsoft.com/office/powerpoint/2010/main" val="38384054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sp>
        <p:nvSpPr>
          <p:cNvPr id="2" name="Rectangle 1">
            <a:extLst>
              <a:ext uri="{FF2B5EF4-FFF2-40B4-BE49-F238E27FC236}">
                <a16:creationId xmlns:a16="http://schemas.microsoft.com/office/drawing/2014/main" id="{93AF312E-556F-4DC7-9E54-7819236B9D3A}"/>
              </a:ext>
            </a:extLst>
          </p:cNvPr>
          <p:cNvSpPr/>
          <p:nvPr/>
        </p:nvSpPr>
        <p:spPr>
          <a:xfrm>
            <a:off x="570028" y="2788002"/>
            <a:ext cx="10184657"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Longitudinal reinforcement will be assumed using section designer in ETABS 18 as the following:</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A8ED1670-CC11-4628-9078-E5968D46F5F6}"/>
              </a:ext>
            </a:extLst>
          </p:cNvPr>
          <p:cNvPicPr/>
          <p:nvPr/>
        </p:nvPicPr>
        <p:blipFill>
          <a:blip r:embed="rId2">
            <a:extLst>
              <a:ext uri="{28A0092B-C50C-407E-A947-70E740481C1C}">
                <a14:useLocalDpi xmlns:a14="http://schemas.microsoft.com/office/drawing/2010/main" val="0"/>
              </a:ext>
            </a:extLst>
          </a:blip>
          <a:stretch>
            <a:fillRect/>
          </a:stretch>
        </p:blipFill>
        <p:spPr>
          <a:xfrm>
            <a:off x="1898009" y="3777042"/>
            <a:ext cx="8395981" cy="16506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a:extLst>
              <a:ext uri="{FF2B5EF4-FFF2-40B4-BE49-F238E27FC236}">
                <a16:creationId xmlns:a16="http://schemas.microsoft.com/office/drawing/2014/main" id="{17CC109B-BEB4-4A34-A3D8-16E9E215E77B}"/>
              </a:ext>
            </a:extLst>
          </p:cNvPr>
          <p:cNvSpPr/>
          <p:nvPr/>
        </p:nvSpPr>
        <p:spPr>
          <a:xfrm>
            <a:off x="4334371" y="5572070"/>
            <a:ext cx="3320140" cy="369332"/>
          </a:xfrm>
          <a:prstGeom prst="rect">
            <a:avLst/>
          </a:prstGeom>
        </p:spPr>
        <p:txBody>
          <a:bodyPr wrap="none">
            <a:spAutoFit/>
          </a:bodyPr>
          <a:lstStyle/>
          <a:p>
            <a:pPr algn="ctr">
              <a:spcAft>
                <a:spcPts val="1000"/>
              </a:spcAft>
            </a:pPr>
            <a:r>
              <a:rPr lang="en-GB" dirty="0">
                <a:solidFill>
                  <a:srgbClr val="000000"/>
                </a:solidFill>
                <a:latin typeface="Times New Roman" panose="02020603050405020304" pitchFamily="18" charset="0"/>
                <a:ea typeface="Calibri" panose="020F0502020204030204" pitchFamily="34" charset="0"/>
                <a:cs typeface="Arial" panose="020B0604020202020204" pitchFamily="34" charset="0"/>
              </a:rPr>
              <a:t>Shear wall reinforcement (B2-F1)</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75477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8" name="Picture 7">
            <a:extLst>
              <a:ext uri="{FF2B5EF4-FFF2-40B4-BE49-F238E27FC236}">
                <a16:creationId xmlns:a16="http://schemas.microsoft.com/office/drawing/2014/main" id="{9881316E-7F90-441A-B81D-29895108EE9D}"/>
              </a:ext>
            </a:extLst>
          </p:cNvPr>
          <p:cNvPicPr/>
          <p:nvPr/>
        </p:nvPicPr>
        <p:blipFill>
          <a:blip r:embed="rId2">
            <a:extLst>
              <a:ext uri="{28A0092B-C50C-407E-A947-70E740481C1C}">
                <a14:useLocalDpi xmlns:a14="http://schemas.microsoft.com/office/drawing/2010/main" val="0"/>
              </a:ext>
            </a:extLst>
          </a:blip>
          <a:stretch>
            <a:fillRect/>
          </a:stretch>
        </p:blipFill>
        <p:spPr>
          <a:xfrm>
            <a:off x="570029" y="2747372"/>
            <a:ext cx="5120640" cy="1740737"/>
          </a:xfrm>
          <a:prstGeom prst="rect">
            <a:avLst/>
          </a:prstGeom>
        </p:spPr>
      </p:pic>
      <p:graphicFrame>
        <p:nvGraphicFramePr>
          <p:cNvPr id="9" name="Chart 8">
            <a:extLst>
              <a:ext uri="{FF2B5EF4-FFF2-40B4-BE49-F238E27FC236}">
                <a16:creationId xmlns:a16="http://schemas.microsoft.com/office/drawing/2014/main" id="{68DCDC7A-CF4D-4E18-8134-48E4C0729933}"/>
              </a:ext>
            </a:extLst>
          </p:cNvPr>
          <p:cNvGraphicFramePr/>
          <p:nvPr>
            <p:extLst>
              <p:ext uri="{D42A27DB-BD31-4B8C-83A1-F6EECF244321}">
                <p14:modId xmlns:p14="http://schemas.microsoft.com/office/powerpoint/2010/main" val="745113358"/>
              </p:ext>
            </p:extLst>
          </p:nvPr>
        </p:nvGraphicFramePr>
        <p:xfrm>
          <a:off x="5690669" y="2656851"/>
          <a:ext cx="5777865" cy="31063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082611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2D1CD99B-8468-4499-87C8-90CB805A52B5}"/>
                  </a:ext>
                </a:extLst>
              </p:cNvPr>
              <p:cNvSpPr/>
              <p:nvPr/>
            </p:nvSpPr>
            <p:spPr>
              <a:xfrm>
                <a:off x="570028" y="2728241"/>
                <a:ext cx="11483427" cy="87357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Special boundary elements are not required, as the stress is less than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𝑀𝑝𝑎</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also the boundary element shall be discontinued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where the compressive stress</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=0.15</m:t>
                    </m:r>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up>
                    </m:s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𝑐</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=6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𝑀𝑝𝑎</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2D1CD99B-8468-4499-87C8-90CB805A52B5}"/>
                  </a:ext>
                </a:extLst>
              </p:cNvPr>
              <p:cNvSpPr>
                <a:spLocks noRot="1" noChangeAspect="1" noMove="1" noResize="1" noEditPoints="1" noAdjustHandles="1" noChangeArrowheads="1" noChangeShapeType="1" noTextEdit="1"/>
              </p:cNvSpPr>
              <p:nvPr/>
            </p:nvSpPr>
            <p:spPr>
              <a:xfrm>
                <a:off x="570028" y="2728241"/>
                <a:ext cx="11483427" cy="873572"/>
              </a:xfrm>
              <a:prstGeom prst="rect">
                <a:avLst/>
              </a:prstGeom>
              <a:blipFill>
                <a:blip r:embed="rId2"/>
                <a:stretch>
                  <a:fillRect l="-478" r="-478" b="-10490"/>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FC3A2B7D-5A31-439E-AEFF-790273E04A16}"/>
              </a:ext>
            </a:extLst>
          </p:cNvPr>
          <p:cNvPicPr/>
          <p:nvPr/>
        </p:nvPicPr>
        <p:blipFill>
          <a:blip r:embed="rId3">
            <a:extLst>
              <a:ext uri="{28A0092B-C50C-407E-A947-70E740481C1C}">
                <a14:useLocalDpi xmlns:a14="http://schemas.microsoft.com/office/drawing/2010/main" val="0"/>
              </a:ext>
            </a:extLst>
          </a:blip>
          <a:stretch>
            <a:fillRect/>
          </a:stretch>
        </p:blipFill>
        <p:spPr>
          <a:xfrm>
            <a:off x="6912527" y="3857024"/>
            <a:ext cx="5140928" cy="20236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901687C4-E6FA-4B10-8A6B-652AC082C139}"/>
                  </a:ext>
                </a:extLst>
              </p:cNvPr>
              <p:cNvSpPr/>
              <p:nvPr/>
            </p:nvSpPr>
            <p:spPr>
              <a:xfrm>
                <a:off x="570029" y="3789350"/>
                <a:ext cx="6241832" cy="768672"/>
              </a:xfrm>
              <a:prstGeom prst="rect">
                <a:avLst/>
              </a:prstGeom>
            </p:spPr>
            <p:txBody>
              <a:bodyPr wrap="square">
                <a:spAutoFit/>
              </a:bodyPr>
              <a:lstStyle/>
              <a:p>
                <a:pPr algn="just">
                  <a:lnSpc>
                    <a:spcPct val="115000"/>
                  </a:lnSpc>
                  <a:spcAft>
                    <a:spcPts val="6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As per ACI Code, if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𝜌</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≥2.8/</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𝑦</m:t>
                        </m:r>
                      </m:sub>
                    </m:sSub>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ordinary boundary elements are required, also if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𝜌</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≤2.8/</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𝑓</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𝑦</m:t>
                        </m:r>
                      </m:sub>
                    </m:sSub>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ties are not required.</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901687C4-E6FA-4B10-8A6B-652AC082C139}"/>
                  </a:ext>
                </a:extLst>
              </p:cNvPr>
              <p:cNvSpPr>
                <a:spLocks noRot="1" noChangeAspect="1" noMove="1" noResize="1" noEditPoints="1" noAdjustHandles="1" noChangeArrowheads="1" noChangeShapeType="1" noTextEdit="1"/>
              </p:cNvSpPr>
              <p:nvPr/>
            </p:nvSpPr>
            <p:spPr>
              <a:xfrm>
                <a:off x="570029" y="3789350"/>
                <a:ext cx="6241832" cy="768672"/>
              </a:xfrm>
              <a:prstGeom prst="rect">
                <a:avLst/>
              </a:prstGeom>
              <a:blipFill>
                <a:blip r:embed="rId4"/>
                <a:stretch>
                  <a:fillRect l="-880" t="-794" r="-880" b="-8730"/>
                </a:stretch>
              </a:blipFill>
            </p:spPr>
            <p:txBody>
              <a:bodyPr/>
              <a:lstStyle/>
              <a:p>
                <a:r>
                  <a:rPr lang="en-US">
                    <a:noFill/>
                  </a:rPr>
                  <a:t> </a:t>
                </a:r>
              </a:p>
            </p:txBody>
          </p:sp>
        </mc:Fallback>
      </mc:AlternateContent>
    </p:spTree>
    <p:extLst>
      <p:ext uri="{BB962C8B-B14F-4D97-AF65-F5344CB8AC3E}">
        <p14:creationId xmlns:p14="http://schemas.microsoft.com/office/powerpoint/2010/main" val="11331308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684EC55C-BBE0-47E2-9CE9-B236128A5885}"/>
                  </a:ext>
                </a:extLst>
              </p:cNvPr>
              <p:cNvSpPr/>
              <p:nvPr/>
            </p:nvSpPr>
            <p:spPr>
              <a:xfrm>
                <a:off x="570028" y="2720548"/>
                <a:ext cx="8389413" cy="458074"/>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uniform reinforcement for P1(F2-F5) will be </a:t>
                </a:r>
                <a14:m>
                  <m:oMath xmlns:m="http://schemas.openxmlformats.org/officeDocument/2006/math">
                    <m:r>
                      <a:rPr lang="en-US" b="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∅12/200</m:t>
                    </m:r>
                    <m:r>
                      <a:rPr lang="en-US" b="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𝑚𝑚</m:t>
                    </m:r>
                    <m:r>
                      <a:rPr lang="en-US" b="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684EC55C-BBE0-47E2-9CE9-B236128A5885}"/>
                  </a:ext>
                </a:extLst>
              </p:cNvPr>
              <p:cNvSpPr>
                <a:spLocks noRot="1" noChangeAspect="1" noMove="1" noResize="1" noEditPoints="1" noAdjustHandles="1" noChangeArrowheads="1" noChangeShapeType="1" noTextEdit="1"/>
              </p:cNvSpPr>
              <p:nvPr/>
            </p:nvSpPr>
            <p:spPr>
              <a:xfrm>
                <a:off x="570028" y="2720548"/>
                <a:ext cx="8389413" cy="458074"/>
              </a:xfrm>
              <a:prstGeom prst="rect">
                <a:avLst/>
              </a:prstGeom>
              <a:blipFill>
                <a:blip r:embed="rId2"/>
                <a:stretch>
                  <a:fillRect l="-654" b="-21333"/>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FD663B69-9E75-4ECA-8B92-74EAE26F28E4}"/>
              </a:ext>
            </a:extLst>
          </p:cNvPr>
          <p:cNvPicPr/>
          <p:nvPr/>
        </p:nvPicPr>
        <p:blipFill>
          <a:blip r:embed="rId3">
            <a:extLst>
              <a:ext uri="{28A0092B-C50C-407E-A947-70E740481C1C}">
                <a14:useLocalDpi xmlns:a14="http://schemas.microsoft.com/office/drawing/2010/main" val="0"/>
              </a:ext>
            </a:extLst>
          </a:blip>
          <a:stretch>
            <a:fillRect/>
          </a:stretch>
        </p:blipFill>
        <p:spPr>
          <a:xfrm>
            <a:off x="8496125" y="2656850"/>
            <a:ext cx="3486150" cy="4087898"/>
          </a:xfrm>
          <a:prstGeom prst="rect">
            <a:avLst/>
          </a:prstGeom>
        </p:spPr>
      </p:pic>
      <p:pic>
        <p:nvPicPr>
          <p:cNvPr id="13" name="Picture 12">
            <a:extLst>
              <a:ext uri="{FF2B5EF4-FFF2-40B4-BE49-F238E27FC236}">
                <a16:creationId xmlns:a16="http://schemas.microsoft.com/office/drawing/2014/main" id="{97C95EB2-7C02-4C43-8B99-17FA61C637AC}"/>
              </a:ext>
            </a:extLst>
          </p:cNvPr>
          <p:cNvPicPr/>
          <p:nvPr/>
        </p:nvPicPr>
        <p:blipFill>
          <a:blip r:embed="rId4">
            <a:extLst>
              <a:ext uri="{28A0092B-C50C-407E-A947-70E740481C1C}">
                <a14:useLocalDpi xmlns:a14="http://schemas.microsoft.com/office/drawing/2010/main" val="0"/>
              </a:ext>
            </a:extLst>
          </a:blip>
          <a:stretch>
            <a:fillRect/>
          </a:stretch>
        </p:blipFill>
        <p:spPr>
          <a:xfrm>
            <a:off x="570028" y="3538114"/>
            <a:ext cx="4413033" cy="1162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956907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3" name="Picture 2">
            <a:extLst>
              <a:ext uri="{FF2B5EF4-FFF2-40B4-BE49-F238E27FC236}">
                <a16:creationId xmlns:a16="http://schemas.microsoft.com/office/drawing/2014/main" id="{B9C55436-1E13-45A6-8FC2-2D83665FFB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304" y="2992064"/>
            <a:ext cx="11107391" cy="2418172"/>
          </a:xfrm>
          <a:prstGeom prst="rect">
            <a:avLst/>
          </a:prstGeom>
        </p:spPr>
      </p:pic>
    </p:spTree>
    <p:extLst>
      <p:ext uri="{BB962C8B-B14F-4D97-AF65-F5344CB8AC3E}">
        <p14:creationId xmlns:p14="http://schemas.microsoft.com/office/powerpoint/2010/main" val="2362455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lvl="0" indent="-285750" fontAlgn="base">
              <a:buFont typeface="Wingdings" panose="05000000000000000000" pitchFamily="2" charset="2"/>
              <a:buChar char="v"/>
            </a:pPr>
            <a:r>
              <a:rPr lang="en-GB" b="1" dirty="0">
                <a:effectLst>
                  <a:glow>
                    <a:srgbClr val="000000"/>
                  </a:glow>
                  <a:outerShdw sx="0" sy="0">
                    <a:srgbClr val="000000"/>
                  </a:outerShdw>
                  <a:reflection stA="0" endPos="0" fadeDir="0" sx="0" sy="0"/>
                </a:effectLst>
              </a:rPr>
              <a:t>Shear wall</a:t>
            </a:r>
            <a:endParaRPr lang="en-US" b="1" dirty="0">
              <a:effectLst>
                <a:glow>
                  <a:srgbClr val="000000"/>
                </a:glow>
                <a:outerShdw sx="0" sy="0">
                  <a:srgbClr val="000000"/>
                </a:outerShdw>
                <a:reflection stA="0" endPos="0" fadeDir="0" sx="0" sy="0"/>
              </a:effectLst>
            </a:endParaRPr>
          </a:p>
        </p:txBody>
      </p:sp>
      <p:pic>
        <p:nvPicPr>
          <p:cNvPr id="5" name="Picture 4">
            <a:extLst>
              <a:ext uri="{FF2B5EF4-FFF2-40B4-BE49-F238E27FC236}">
                <a16:creationId xmlns:a16="http://schemas.microsoft.com/office/drawing/2014/main" id="{91244A95-7D04-4F5E-93E9-4B1AB68A6C49}"/>
              </a:ext>
            </a:extLst>
          </p:cNvPr>
          <p:cNvPicPr>
            <a:picLocks noChangeAspect="1"/>
          </p:cNvPicPr>
          <p:nvPr/>
        </p:nvPicPr>
        <p:blipFill>
          <a:blip r:embed="rId2"/>
          <a:stretch>
            <a:fillRect/>
          </a:stretch>
        </p:blipFill>
        <p:spPr>
          <a:xfrm>
            <a:off x="570029" y="3026183"/>
            <a:ext cx="11483426" cy="2602469"/>
          </a:xfrm>
          <a:prstGeom prst="rect">
            <a:avLst/>
          </a:prstGeom>
        </p:spPr>
      </p:pic>
    </p:spTree>
    <p:extLst>
      <p:ext uri="{BB962C8B-B14F-4D97-AF65-F5344CB8AC3E}">
        <p14:creationId xmlns:p14="http://schemas.microsoft.com/office/powerpoint/2010/main" val="33713176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indent="-285750" fontAlgn="base">
              <a:buFont typeface="Wingdings" panose="05000000000000000000" pitchFamily="2" charset="2"/>
              <a:buChar char="v"/>
            </a:pPr>
            <a:r>
              <a:rPr lang="en-US" b="1" dirty="0"/>
              <a:t>Width of separation joints between building parts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FB56842E-3A72-4961-9869-5604017B99BF}"/>
                  </a:ext>
                </a:extLst>
              </p:cNvPr>
              <p:cNvSpPr/>
              <p:nvPr/>
            </p:nvSpPr>
            <p:spPr>
              <a:xfrm>
                <a:off x="570029" y="2748221"/>
                <a:ext cx="8285527" cy="4109779"/>
              </a:xfrm>
              <a:prstGeom prst="rect">
                <a:avLst/>
              </a:prstGeom>
            </p:spPr>
            <p:txBody>
              <a:bodyPr wrap="square">
                <a:spAutoFit/>
              </a:bodyPr>
              <a:lstStyle/>
              <a:p>
                <a:pPr algn="just">
                  <a:lnSpc>
                    <a:spcPct val="150000"/>
                  </a:lnSpc>
                  <a:spcAft>
                    <a:spcPts val="60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Separations shall allow for the maximum inelastic response displacement (</a:t>
                </a:r>
                <a14:m>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sub>
                    </m:sSub>
                  </m:oMath>
                </a14:m>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sub>
                    </m:sSub>
                  </m:oMath>
                </a14:m>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shall be determined at critical locations with consideration for translational and torsional displacements of the structure including torsional amplifications using equation (12.12-1) from ASCE 7-16 as the following:</a:t>
                </a:r>
              </a:p>
              <a:p>
                <a:pPr marL="457200" indent="457200" algn="just">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sub>
                      </m:sSub>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𝑚𝑎𝑥</m:t>
                              </m:r>
                            </m:sub>
                          </m:sSub>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𝐶</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sub>
                          </m:sSub>
                        </m:num>
                        <m:den>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𝐼</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𝑒</m:t>
                              </m:r>
                            </m:sub>
                          </m:sSub>
                        </m:den>
                      </m:f>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Where:</a:t>
                </a:r>
              </a:p>
              <a:p>
                <a:pPr indent="457200" algn="just">
                  <a:lnSpc>
                    <a:spcPct val="150000"/>
                  </a:lnSpc>
                  <a:spcAft>
                    <a:spcPts val="600"/>
                  </a:spcAft>
                </a:pPr>
                <a14:m>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𝑚𝑎𝑥</m:t>
                        </m:r>
                      </m:sub>
                    </m:sSub>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maximum elastic displacement at the critical location.</a:t>
                </a:r>
              </a:p>
              <a:p>
                <a:pPr marL="3200057" lvl="6" indent="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𝐶</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sub>
                      </m:s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5</m:t>
                      </m:r>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200057" lvl="6" indent="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𝐼</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𝑒</m:t>
                          </m:r>
                        </m:sub>
                      </m:s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25</m:t>
                      </m:r>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Adjacent structures on the same property shall be separated by at least </a:t>
                </a:r>
                <a14:m>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𝑀𝑇</m:t>
                        </m:r>
                      </m:sub>
                    </m:sSub>
                  </m:oMath>
                </a14:m>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determined as equation (12.12-2) from ASCE 7-16 as the following:</a:t>
                </a:r>
              </a:p>
              <a:p>
                <a:pPr marL="457200" indent="457200" algn="just">
                  <a:lnSpc>
                    <a:spcPct val="150000"/>
                  </a:lnSpc>
                  <a:spcAft>
                    <a:spcPts val="600"/>
                  </a:spcAft>
                </a:pPr>
                <a14:m>
                  <m:oMathPara xmlns:m="http://schemas.openxmlformats.org/officeDocument/2006/math">
                    <m:oMathParaPr>
                      <m:jc m:val="centerGroup"/>
                    </m:oMathParaPr>
                    <m:oMath xmlns:m="http://schemas.openxmlformats.org/officeDocument/2006/math">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𝑀𝑇</m:t>
                          </m:r>
                        </m:sub>
                      </m:sSub>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m:rPr>
                                          <m:sty m:val="p"/>
                                        </m:rP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I</m:t>
                                      </m:r>
                                    </m:sub>
                                  </m:sSub>
                                </m:e>
                              </m:d>
                            </m:e>
                            <m:sup>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2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m:rPr>
                                          <m:sty m:val="p"/>
                                        </m:rP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II</m:t>
                                      </m:r>
                                    </m:sub>
                                  </m:sSub>
                                </m:e>
                              </m:d>
                            </m:e>
                            <m:sup>
                              <m:r>
                                <a:rPr lang="en-US" sz="12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e>
                      </m:rad>
                    </m:oMath>
                  </m:oMathPara>
                </a14:m>
                <a:endPar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FB56842E-3A72-4961-9869-5604017B99BF}"/>
                  </a:ext>
                </a:extLst>
              </p:cNvPr>
              <p:cNvSpPr>
                <a:spLocks noRot="1" noChangeAspect="1" noMove="1" noResize="1" noEditPoints="1" noAdjustHandles="1" noChangeArrowheads="1" noChangeShapeType="1" noTextEdit="1"/>
              </p:cNvSpPr>
              <p:nvPr/>
            </p:nvSpPr>
            <p:spPr>
              <a:xfrm>
                <a:off x="570029" y="2748221"/>
                <a:ext cx="8285527" cy="4109779"/>
              </a:xfrm>
              <a:prstGeom prst="rect">
                <a:avLst/>
              </a:prstGeom>
              <a:blipFill>
                <a:blip r:embed="rId2"/>
                <a:stretch>
                  <a:fillRect l="-74"/>
                </a:stretch>
              </a:blipFill>
            </p:spPr>
            <p:txBody>
              <a:bodyPr/>
              <a:lstStyle/>
              <a:p>
                <a:r>
                  <a:rPr lang="en-US">
                    <a:noFill/>
                  </a:rPr>
                  <a:t> </a:t>
                </a:r>
              </a:p>
            </p:txBody>
          </p:sp>
        </mc:Fallback>
      </mc:AlternateContent>
    </p:spTree>
    <p:extLst>
      <p:ext uri="{BB962C8B-B14F-4D97-AF65-F5344CB8AC3E}">
        <p14:creationId xmlns:p14="http://schemas.microsoft.com/office/powerpoint/2010/main" val="438367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386784"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Loads and load combinations:-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22813C8-3FEB-46A7-BD90-463BE00D6A32}"/>
                  </a:ext>
                </a:extLst>
              </p:cNvPr>
              <p:cNvSpPr/>
              <p:nvPr/>
            </p:nvSpPr>
            <p:spPr>
              <a:xfrm>
                <a:off x="414841" y="2254641"/>
                <a:ext cx="9126723" cy="2800767"/>
              </a:xfrm>
              <a:prstGeom prst="rect">
                <a:avLst/>
              </a:prstGeom>
            </p:spPr>
            <p:txBody>
              <a:bodyPr wrap="squar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tx1"/>
                    </a:solidFill>
                    <a:latin typeface="Times New Roman" panose="02020603050405020304" pitchFamily="18" charset="0"/>
                    <a:cs typeface="Times New Roman" panose="02020603050405020304" pitchFamily="18" charset="0"/>
                  </a:rPr>
                  <a:t> Gravity loads: live and dead loads.</a:t>
                </a:r>
              </a:p>
              <a:p>
                <a:endParaRPr lang="en-US" altLang="ko-KR" sz="2200" dirty="0">
                  <a:solidFill>
                    <a:schemeClr val="tx1"/>
                  </a:solidFill>
                  <a:latin typeface="Times New Roman" panose="02020603050405020304" pitchFamily="18" charset="0"/>
                  <a:cs typeface="Times New Roman" panose="02020603050405020304" pitchFamily="18" charset="0"/>
                </a:endParaRPr>
              </a:p>
              <a:p>
                <a:r>
                  <a:rPr lang="en-US" altLang="ko-KR" sz="2200" dirty="0">
                    <a:solidFill>
                      <a:schemeClr val="tx1"/>
                    </a:solidFill>
                    <a:latin typeface="Times New Roman" panose="02020603050405020304" pitchFamily="18" charset="0"/>
                    <a:cs typeface="Times New Roman" panose="02020603050405020304" pitchFamily="18" charset="0"/>
                  </a:rPr>
                  <a:t> Live loads with value =4.8 KN/</a:t>
                </a:r>
                <a14:m>
                  <m:oMath xmlns:m="http://schemas.openxmlformats.org/officeDocument/2006/math">
                    <m:sSup>
                      <m:sSupPr>
                        <m:ctrlPr>
                          <a:rPr lang="en-US" sz="2200" i="1">
                            <a:solidFill>
                              <a:schemeClr val="tx1"/>
                            </a:solidFill>
                            <a:latin typeface="Cambria Math" panose="02040503050406030204" pitchFamily="18" charset="0"/>
                          </a:rPr>
                        </m:ctrlPr>
                      </m:sSupPr>
                      <m:e>
                        <m:r>
                          <a:rPr lang="en-US" sz="2200" i="1">
                            <a:solidFill>
                              <a:schemeClr val="tx1"/>
                            </a:solidFill>
                            <a:latin typeface="Cambria Math" panose="02040503050406030204" pitchFamily="18" charset="0"/>
                          </a:rPr>
                          <m:t>𝑚</m:t>
                        </m:r>
                      </m:e>
                      <m:sup>
                        <m:r>
                          <a:rPr lang="en-US" sz="2200" i="1">
                            <a:solidFill>
                              <a:schemeClr val="tx1"/>
                            </a:solidFill>
                            <a:latin typeface="Cambria Math" panose="02040503050406030204" pitchFamily="18" charset="0"/>
                          </a:rPr>
                          <m:t>2</m:t>
                        </m:r>
                      </m:sup>
                    </m:sSup>
                    <m:r>
                      <a:rPr lang="en-US" sz="2200" i="1">
                        <a:solidFill>
                          <a:schemeClr val="tx1"/>
                        </a:solidFill>
                        <a:latin typeface="Cambria Math" panose="02040503050406030204" pitchFamily="18" charset="0"/>
                      </a:rPr>
                      <m:t> </m:t>
                    </m:r>
                  </m:oMath>
                </a14:m>
                <a:r>
                  <a:rPr lang="en-US" altLang="ko-KR" sz="2200" dirty="0">
                    <a:solidFill>
                      <a:schemeClr val="tx1"/>
                    </a:solidFill>
                    <a:latin typeface="Times New Roman" panose="02020603050405020304" pitchFamily="18" charset="0"/>
                    <a:cs typeface="Times New Roman" panose="02020603050405020304" pitchFamily="18" charset="0"/>
                  </a:rPr>
                  <a:t>for all areas.</a:t>
                </a:r>
              </a:p>
              <a:p>
                <a:r>
                  <a:rPr lang="en-US" altLang="ko-KR" sz="2200" dirty="0">
                    <a:solidFill>
                      <a:schemeClr val="tx1"/>
                    </a:solidFill>
                    <a:latin typeface="Times New Roman" panose="02020603050405020304" pitchFamily="18" charset="0"/>
                    <a:cs typeface="Times New Roman" panose="02020603050405020304" pitchFamily="18" charset="0"/>
                  </a:rPr>
                  <a:t> Dead load composed of own weight of structure with value 5 KN/</a:t>
                </a:r>
                <a14:m>
                  <m:oMath xmlns:m="http://schemas.openxmlformats.org/officeDocument/2006/math">
                    <m:sSup>
                      <m:sSupPr>
                        <m:ctrlPr>
                          <a:rPr lang="en-US" sz="2200" i="1">
                            <a:solidFill>
                              <a:schemeClr val="tx1"/>
                            </a:solidFill>
                            <a:latin typeface="Cambria Math" panose="02040503050406030204" pitchFamily="18" charset="0"/>
                          </a:rPr>
                        </m:ctrlPr>
                      </m:sSupPr>
                      <m:e>
                        <m:r>
                          <a:rPr lang="en-US" sz="2200" i="1">
                            <a:solidFill>
                              <a:schemeClr val="tx1"/>
                            </a:solidFill>
                            <a:latin typeface="Cambria Math" panose="02040503050406030204" pitchFamily="18" charset="0"/>
                          </a:rPr>
                          <m:t>𝑚</m:t>
                        </m:r>
                      </m:e>
                      <m:sup>
                        <m:r>
                          <a:rPr lang="en-US" sz="2200" i="1">
                            <a:solidFill>
                              <a:schemeClr val="tx1"/>
                            </a:solidFill>
                            <a:latin typeface="Cambria Math" panose="02040503050406030204" pitchFamily="18" charset="0"/>
                          </a:rPr>
                          <m:t>2</m:t>
                        </m:r>
                      </m:sup>
                    </m:sSup>
                    <m:r>
                      <a:rPr lang="en-US" sz="2200" i="1">
                        <a:solidFill>
                          <a:schemeClr val="tx1"/>
                        </a:solidFill>
                        <a:latin typeface="Cambria Math" panose="02040503050406030204" pitchFamily="18" charset="0"/>
                      </a:rPr>
                      <m:t> </m:t>
                    </m:r>
                  </m:oMath>
                </a14:m>
                <a:r>
                  <a:rPr lang="en-US" altLang="ko-KR" sz="2200" dirty="0">
                    <a:solidFill>
                      <a:schemeClr val="tx1"/>
                    </a:solidFill>
                    <a:latin typeface="Times New Roman" panose="02020603050405020304" pitchFamily="18" charset="0"/>
                    <a:cs typeface="Times New Roman" panose="02020603050405020304" pitchFamily="18" charset="0"/>
                  </a:rPr>
                  <a:t>for slabs</a:t>
                </a:r>
              </a:p>
              <a:p>
                <a:r>
                  <a:rPr lang="en-US" altLang="ko-KR" sz="2200" dirty="0">
                    <a:solidFill>
                      <a:schemeClr val="tx1"/>
                    </a:solidFill>
                    <a:latin typeface="Times New Roman" panose="02020603050405020304" pitchFamily="18" charset="0"/>
                    <a:cs typeface="Times New Roman" panose="02020603050405020304" pitchFamily="18" charset="0"/>
                  </a:rPr>
                  <a:t>And distributed load 21 KN/m as linear load Represent weight of exterior wall, and 3 KN/m weight of curtain wall.</a:t>
                </a:r>
              </a:p>
              <a:p>
                <a:endParaRPr lang="en-US" altLang="ko-KR" sz="22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2" name="Rectangle 1">
                <a:extLst>
                  <a:ext uri="{FF2B5EF4-FFF2-40B4-BE49-F238E27FC236}">
                    <a16:creationId xmlns:a16="http://schemas.microsoft.com/office/drawing/2014/main" id="{822813C8-3FEB-46A7-BD90-463BE00D6A32}"/>
                  </a:ext>
                </a:extLst>
              </p:cNvPr>
              <p:cNvSpPr>
                <a:spLocks noRot="1" noChangeAspect="1" noMove="1" noResize="1" noEditPoints="1" noAdjustHandles="1" noChangeArrowheads="1" noChangeShapeType="1" noTextEdit="1"/>
              </p:cNvSpPr>
              <p:nvPr/>
            </p:nvSpPr>
            <p:spPr>
              <a:xfrm>
                <a:off x="414841" y="2254641"/>
                <a:ext cx="9126723" cy="2800767"/>
              </a:xfrm>
              <a:prstGeom prst="rect">
                <a:avLst/>
              </a:prstGeom>
              <a:blipFill>
                <a:blip r:embed="rId2"/>
                <a:stretch>
                  <a:fillRect l="-868" r="-668"/>
                </a:stretch>
              </a:blipFill>
            </p:spPr>
            <p:txBody>
              <a:bodyPr/>
              <a:lstStyle/>
              <a:p>
                <a:r>
                  <a:rPr lang="en-US">
                    <a:noFill/>
                  </a:rPr>
                  <a:t> </a:t>
                </a:r>
              </a:p>
            </p:txBody>
          </p:sp>
        </mc:Fallback>
      </mc:AlternateContent>
      <p:sp>
        <p:nvSpPr>
          <p:cNvPr id="6" name="Chevron 3">
            <a:extLst>
              <a:ext uri="{FF2B5EF4-FFF2-40B4-BE49-F238E27FC236}">
                <a16:creationId xmlns:a16="http://schemas.microsoft.com/office/drawing/2014/main" id="{B2C48F8A-5BB6-4535-8260-802E80238ACE}"/>
              </a:ext>
            </a:extLst>
          </p:cNvPr>
          <p:cNvSpPr/>
          <p:nvPr/>
        </p:nvSpPr>
        <p:spPr>
          <a:xfrm>
            <a:off x="67925" y="253758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F1D78F5C-4DD7-4EEE-9680-57265A7BCC93}"/>
                  </a:ext>
                </a:extLst>
              </p:cNvPr>
              <p:cNvSpPr/>
              <p:nvPr/>
            </p:nvSpPr>
            <p:spPr>
              <a:xfrm>
                <a:off x="386784" y="4689253"/>
                <a:ext cx="8983719" cy="430887"/>
              </a:xfrm>
              <a:prstGeom prst="rect">
                <a:avLst/>
              </a:prstGeom>
            </p:spPr>
            <p:txBody>
              <a:bodyPr wrap="square">
                <a:spAutoFit/>
              </a:bodyPr>
              <a:lstStyle/>
              <a:p>
                <a:r>
                  <a:rPr lang="en-US" altLang="ko-KR" sz="2200" dirty="0">
                    <a:latin typeface="Times New Roman" panose="02020603050405020304" pitchFamily="18" charset="0"/>
                    <a:cs typeface="Times New Roman" panose="02020603050405020304" pitchFamily="18" charset="0"/>
                  </a:rPr>
                  <a:t>Superdead  from tiles, mortar , partitions and plaster equal  3.5 KN/</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oMath>
                </a14:m>
                <a:endParaRPr lang="en-US" altLang="ko-KR" sz="2200" dirty="0">
                  <a:latin typeface="Times New Roman" panose="02020603050405020304" pitchFamily="18"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F1D78F5C-4DD7-4EEE-9680-57265A7BCC93}"/>
                  </a:ext>
                </a:extLst>
              </p:cNvPr>
              <p:cNvSpPr>
                <a:spLocks noRot="1" noChangeAspect="1" noMove="1" noResize="1" noEditPoints="1" noAdjustHandles="1" noChangeArrowheads="1" noChangeShapeType="1" noTextEdit="1"/>
              </p:cNvSpPr>
              <p:nvPr/>
            </p:nvSpPr>
            <p:spPr>
              <a:xfrm>
                <a:off x="386784" y="4689253"/>
                <a:ext cx="8983719" cy="430887"/>
              </a:xfrm>
              <a:prstGeom prst="rect">
                <a:avLst/>
              </a:prstGeom>
              <a:blipFill>
                <a:blip r:embed="rId3"/>
                <a:stretch>
                  <a:fillRect l="-882" t="-9859" b="-28169"/>
                </a:stretch>
              </a:blipFill>
            </p:spPr>
            <p:txBody>
              <a:bodyPr/>
              <a:lstStyle/>
              <a:p>
                <a:r>
                  <a:rPr lang="en-US">
                    <a:noFill/>
                  </a:rPr>
                  <a:t> </a:t>
                </a:r>
              </a:p>
            </p:txBody>
          </p:sp>
        </mc:Fallback>
      </mc:AlternateContent>
    </p:spTree>
    <p:extLst>
      <p:ext uri="{BB962C8B-B14F-4D97-AF65-F5344CB8AC3E}">
        <p14:creationId xmlns:p14="http://schemas.microsoft.com/office/powerpoint/2010/main" val="106683113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indent="-285750" fontAlgn="base">
              <a:buFont typeface="Wingdings" panose="05000000000000000000" pitchFamily="2" charset="2"/>
              <a:buChar char="v"/>
            </a:pPr>
            <a:r>
              <a:rPr lang="en-US" b="1" dirty="0"/>
              <a:t>Width of separation joints between building parts </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9AE8BA33-5EC8-4341-A0B3-A9944BB524A9}"/>
                  </a:ext>
                </a:extLst>
              </p:cNvPr>
              <p:cNvSpPr/>
              <p:nvPr/>
            </p:nvSpPr>
            <p:spPr>
              <a:xfrm>
                <a:off x="570028" y="2774063"/>
                <a:ext cx="10675907" cy="873572"/>
              </a:xfrm>
              <a:prstGeom prst="rect">
                <a:avLst/>
              </a:prstGeom>
            </p:spPr>
            <p:txBody>
              <a:bodyPr wrap="square">
                <a:spAutoFit/>
              </a:bodyPr>
              <a:lstStyle/>
              <a:p>
                <a:pPr algn="just">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Where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II</m:t>
                        </m:r>
                      </m:sub>
                    </m:sSub>
                  </m:oMath>
                </a14:m>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are the maximum inelastic response displacements of the adjacent structures at their adjacent edges.</a:t>
                </a:r>
              </a:p>
            </p:txBody>
          </p:sp>
        </mc:Choice>
        <mc:Fallback xmlns="">
          <p:sp>
            <p:nvSpPr>
              <p:cNvPr id="3" name="Rectangle 2">
                <a:extLst>
                  <a:ext uri="{FF2B5EF4-FFF2-40B4-BE49-F238E27FC236}">
                    <a16:creationId xmlns:a16="http://schemas.microsoft.com/office/drawing/2014/main" id="{9AE8BA33-5EC8-4341-A0B3-A9944BB524A9}"/>
                  </a:ext>
                </a:extLst>
              </p:cNvPr>
              <p:cNvSpPr>
                <a:spLocks noRot="1" noChangeAspect="1" noMove="1" noResize="1" noEditPoints="1" noAdjustHandles="1" noChangeArrowheads="1" noChangeShapeType="1" noTextEdit="1"/>
              </p:cNvSpPr>
              <p:nvPr/>
            </p:nvSpPr>
            <p:spPr>
              <a:xfrm>
                <a:off x="570028" y="2774063"/>
                <a:ext cx="10675907" cy="873572"/>
              </a:xfrm>
              <a:prstGeom prst="rect">
                <a:avLst/>
              </a:prstGeom>
              <a:blipFill>
                <a:blip r:embed="rId2"/>
                <a:stretch>
                  <a:fillRect l="-514" r="-457" b="-10490"/>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C68678EF-AA6E-412A-B768-BE3900FF48B1}"/>
              </a:ext>
            </a:extLst>
          </p:cNvPr>
          <p:cNvPicPr/>
          <p:nvPr/>
        </p:nvPicPr>
        <p:blipFill>
          <a:blip r:embed="rId3">
            <a:extLst>
              <a:ext uri="{28A0092B-C50C-407E-A947-70E740481C1C}">
                <a14:useLocalDpi xmlns:a14="http://schemas.microsoft.com/office/drawing/2010/main" val="0"/>
              </a:ext>
            </a:extLst>
          </a:blip>
          <a:stretch>
            <a:fillRect/>
          </a:stretch>
        </p:blipFill>
        <p:spPr>
          <a:xfrm>
            <a:off x="2290195" y="3815968"/>
            <a:ext cx="7617204" cy="2752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6166166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946064" y="1918187"/>
            <a:ext cx="11107391" cy="1107996"/>
          </a:xfrm>
          <a:prstGeom prst="rect">
            <a:avLst/>
          </a:prstGeom>
        </p:spPr>
        <p:txBody>
          <a:bodyPr wrap="square">
            <a:spAutoFit/>
          </a:bodyPr>
          <a:lstStyle/>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74284982-AF43-4EC5-AA05-C99A3B7A6F7A}"/>
              </a:ext>
            </a:extLst>
          </p:cNvPr>
          <p:cNvSpPr txBox="1"/>
          <p:nvPr/>
        </p:nvSpPr>
        <p:spPr>
          <a:xfrm>
            <a:off x="192116" y="604738"/>
            <a:ext cx="10394789" cy="923330"/>
          </a:xfrm>
          <a:prstGeom prst="rect">
            <a:avLst/>
          </a:prstGeom>
          <a:noFill/>
        </p:spPr>
        <p:txBody>
          <a:bodyPr wrap="square" rtlCol="0">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4 Design</a:t>
            </a:r>
            <a:endParaRPr lang="en-US" dirty="0"/>
          </a:p>
        </p:txBody>
      </p:sp>
      <p:sp>
        <p:nvSpPr>
          <p:cNvPr id="14" name="TextBox 13">
            <a:extLst>
              <a:ext uri="{FF2B5EF4-FFF2-40B4-BE49-F238E27FC236}">
                <a16:creationId xmlns:a16="http://schemas.microsoft.com/office/drawing/2014/main" id="{49E07F50-C3C4-4B35-90DB-1F12C0C2AF08}"/>
              </a:ext>
            </a:extLst>
          </p:cNvPr>
          <p:cNvSpPr txBox="1"/>
          <p:nvPr/>
        </p:nvSpPr>
        <p:spPr>
          <a:xfrm>
            <a:off x="570029" y="1571593"/>
            <a:ext cx="7167998" cy="584775"/>
          </a:xfrm>
          <a:prstGeom prst="rect">
            <a:avLst/>
          </a:prstGeom>
          <a:noFill/>
        </p:spPr>
        <p:txBody>
          <a:bodyPr wrap="square" rtlCol="0">
            <a:spAutoFit/>
          </a:bodyPr>
          <a:lstStyle/>
          <a:p>
            <a:r>
              <a:rPr lang="en-US" altLang="ko-KR" sz="3200" dirty="0">
                <a:solidFill>
                  <a:schemeClr val="tx1">
                    <a:lumMod val="85000"/>
                    <a:lumOff val="15000"/>
                  </a:schemeClr>
                </a:solidFill>
                <a:latin typeface="Times New Roman" panose="02020603050405020304" pitchFamily="18" charset="0"/>
                <a:cs typeface="Times New Roman" panose="02020603050405020304" pitchFamily="18" charset="0"/>
              </a:rPr>
              <a:t>Design Results</a:t>
            </a:r>
            <a:r>
              <a:rPr lang="en-US" altLang="ko-KR" sz="3200" dirty="0">
                <a:latin typeface="Times New Roman" panose="02020603050405020304" pitchFamily="18" charset="0"/>
                <a:cs typeface="Times New Roman" panose="02020603050405020304" pitchFamily="18" charset="0"/>
              </a:rPr>
              <a:t>:-</a:t>
            </a:r>
          </a:p>
        </p:txBody>
      </p:sp>
      <p:sp>
        <p:nvSpPr>
          <p:cNvPr id="16" name="Rectangle 3">
            <a:extLst>
              <a:ext uri="{FF2B5EF4-FFF2-40B4-BE49-F238E27FC236}">
                <a16:creationId xmlns:a16="http://schemas.microsoft.com/office/drawing/2014/main" id="{28E4918A-6029-46F5-9B1B-C5725E56578A}"/>
              </a:ext>
            </a:extLst>
          </p:cNvPr>
          <p:cNvSpPr/>
          <p:nvPr/>
        </p:nvSpPr>
        <p:spPr>
          <a:xfrm>
            <a:off x="570029" y="2287519"/>
            <a:ext cx="12192000" cy="369332"/>
          </a:xfrm>
          <a:prstGeom prst="rect">
            <a:avLst/>
          </a:prstGeom>
        </p:spPr>
        <p:txBody>
          <a:bodyPr wrap="square">
            <a:spAutoFit/>
          </a:bodyPr>
          <a:lstStyle/>
          <a:p>
            <a:pPr marL="285750" indent="-285750" fontAlgn="base">
              <a:buFont typeface="Wingdings" panose="05000000000000000000" pitchFamily="2" charset="2"/>
              <a:buChar char="v"/>
            </a:pPr>
            <a:r>
              <a:rPr lang="en-US" b="1" dirty="0"/>
              <a:t>Width of separation joints between building parts </a:t>
            </a:r>
          </a:p>
        </p:txBody>
      </p:sp>
      <mc:AlternateContent xmlns:mc="http://schemas.openxmlformats.org/markup-compatibility/2006">
        <mc:Choice xmlns:a14="http://schemas.microsoft.com/office/drawing/2010/main" Requires="a14">
          <p:graphicFrame>
            <p:nvGraphicFramePr>
              <p:cNvPr id="2" name="Table 1">
                <a:extLst>
                  <a:ext uri="{FF2B5EF4-FFF2-40B4-BE49-F238E27FC236}">
                    <a16:creationId xmlns:a16="http://schemas.microsoft.com/office/drawing/2014/main" id="{12136D4D-8C65-4B2A-B8F6-8360DA968D99}"/>
                  </a:ext>
                </a:extLst>
              </p:cNvPr>
              <p:cNvGraphicFramePr>
                <a:graphicFrameLocks noGrp="1"/>
              </p:cNvGraphicFramePr>
              <p:nvPr>
                <p:extLst>
                  <p:ext uri="{D42A27DB-BD31-4B8C-83A1-F6EECF244321}">
                    <p14:modId xmlns:p14="http://schemas.microsoft.com/office/powerpoint/2010/main" val="4073666412"/>
                  </p:ext>
                </p:extLst>
              </p:nvPr>
            </p:nvGraphicFramePr>
            <p:xfrm>
              <a:off x="6494665" y="2612493"/>
              <a:ext cx="5558790" cy="1324737"/>
            </p:xfrm>
            <a:graphic>
              <a:graphicData uri="http://schemas.openxmlformats.org/drawingml/2006/table">
                <a:tbl>
                  <a:tblPr firstRow="1" firstCol="1" bandRow="1">
                    <a:tableStyleId>{5C22544A-7EE6-4342-B048-85BDC9FD1C3A}</a:tableStyleId>
                  </a:tblPr>
                  <a:tblGrid>
                    <a:gridCol w="1852930">
                      <a:extLst>
                        <a:ext uri="{9D8B030D-6E8A-4147-A177-3AD203B41FA5}">
                          <a16:colId xmlns:a16="http://schemas.microsoft.com/office/drawing/2014/main" val="3321977126"/>
                        </a:ext>
                      </a:extLst>
                    </a:gridCol>
                    <a:gridCol w="1852930">
                      <a:extLst>
                        <a:ext uri="{9D8B030D-6E8A-4147-A177-3AD203B41FA5}">
                          <a16:colId xmlns:a16="http://schemas.microsoft.com/office/drawing/2014/main" val="4258249316"/>
                        </a:ext>
                      </a:extLst>
                    </a:gridCol>
                    <a:gridCol w="1852930">
                      <a:extLst>
                        <a:ext uri="{9D8B030D-6E8A-4147-A177-3AD203B41FA5}">
                          <a16:colId xmlns:a16="http://schemas.microsoft.com/office/drawing/2014/main" val="1444935295"/>
                        </a:ext>
                      </a:extLst>
                    </a:gridCol>
                  </a:tblGrid>
                  <a:tr h="455930">
                    <a:tc>
                      <a:txBody>
                        <a:bodyPr/>
                        <a:lstStyle/>
                        <a:p>
                          <a:pPr algn="ctr">
                            <a:lnSpc>
                              <a:spcPct val="107000"/>
                            </a:lnSpc>
                            <a:spcAft>
                              <a:spcPts val="0"/>
                            </a:spcAft>
                          </a:pPr>
                          <a:r>
                            <a:rPr lang="en-US" sz="1400" dirty="0">
                              <a:effectLst/>
                            </a:rPr>
                            <a:t>Joint</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14:m>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𝜹</m:t>
                                  </m:r>
                                </m:e>
                                <m:sub>
                                  <m:r>
                                    <a:rPr lang="en-US" sz="1400">
                                      <a:effectLst/>
                                      <a:latin typeface="Cambria Math" panose="02040503050406030204" pitchFamily="18" charset="0"/>
                                    </a:rPr>
                                    <m:t>𝒎𝒂𝒙</m:t>
                                  </m:r>
                                </m:sub>
                              </m:sSub>
                            </m:oMath>
                          </a14:m>
                          <a:r>
                            <a:rPr lang="en-US" sz="1400" dirty="0">
                              <a:effectLst/>
                            </a:rPr>
                            <a:t> </a:t>
                          </a:r>
                        </a:p>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m:t>
                                </m:r>
                                <m:r>
                                  <a:rPr lang="en-US" sz="1400">
                                    <a:effectLst/>
                                    <a:latin typeface="Cambria Math" panose="02040503050406030204" pitchFamily="18" charset="0"/>
                                  </a:rPr>
                                  <m:t>𝒎𝒎</m:t>
                                </m:r>
                                <m:r>
                                  <a:rPr lang="en-US" sz="1400">
                                    <a:effectLst/>
                                    <a:latin typeface="Cambria Math" panose="02040503050406030204" pitchFamily="18" charset="0"/>
                                  </a:rPr>
                                  <m:t>)</m:t>
                                </m:r>
                              </m:oMath>
                            </m:oMathPara>
                          </a14:m>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14:m>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𝜹</m:t>
                                  </m:r>
                                </m:e>
                                <m:sub>
                                  <m:r>
                                    <a:rPr lang="en-US" sz="1400">
                                      <a:effectLst/>
                                      <a:latin typeface="Cambria Math" panose="02040503050406030204" pitchFamily="18" charset="0"/>
                                    </a:rPr>
                                    <m:t>𝑴</m:t>
                                  </m:r>
                                </m:sub>
                              </m:sSub>
                            </m:oMath>
                          </a14:m>
                          <a:r>
                            <a:rPr lang="en-US" sz="1400" dirty="0">
                              <a:effectLst/>
                            </a:rPr>
                            <a:t> </a:t>
                          </a:r>
                        </a:p>
                        <a:p>
                          <a:pPr algn="ctr">
                            <a:lnSpc>
                              <a:spcPct val="107000"/>
                            </a:lnSpc>
                            <a:spcAft>
                              <a:spcPts val="0"/>
                            </a:spcAft>
                          </a:pPr>
                          <a14:m>
                            <m:oMath xmlns:m="http://schemas.openxmlformats.org/officeDocument/2006/math">
                              <m:r>
                                <a:rPr lang="en-US" sz="1400">
                                  <a:effectLst/>
                                  <a:latin typeface="Cambria Math" panose="02040503050406030204" pitchFamily="18" charset="0"/>
                                </a:rPr>
                                <m:t>(</m:t>
                              </m:r>
                              <m:r>
                                <a:rPr lang="en-US" sz="1400">
                                  <a:effectLst/>
                                  <a:latin typeface="Cambria Math" panose="02040503050406030204" pitchFamily="18" charset="0"/>
                                </a:rPr>
                                <m:t>𝒎𝒎</m:t>
                              </m:r>
                              <m:r>
                                <a:rPr lang="en-US" sz="1400">
                                  <a:effectLst/>
                                  <a:latin typeface="Cambria Math" panose="02040503050406030204" pitchFamily="18" charset="0"/>
                                </a:rPr>
                                <m:t>)</m:t>
                              </m:r>
                            </m:oMath>
                          </a14:m>
                          <a:r>
                            <a:rPr lang="en-US" sz="1400" dirty="0">
                              <a:effectLst/>
                            </a:rPr>
                            <a:t> </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48340386"/>
                      </a:ext>
                    </a:extLst>
                  </a:tr>
                  <a:tr h="215265">
                    <a:tc>
                      <a:txBody>
                        <a:bodyPr/>
                        <a:lstStyle/>
                        <a:p>
                          <a:pPr algn="ctr">
                            <a:lnSpc>
                              <a:spcPct val="107000"/>
                            </a:lnSpc>
                            <a:spcAft>
                              <a:spcPts val="0"/>
                            </a:spcAft>
                          </a:pPr>
                          <a:r>
                            <a:rPr lang="en-US" sz="1400" dirty="0">
                              <a:effectLst/>
                            </a:rPr>
                            <a:t>280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7.5</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30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878926584"/>
                      </a:ext>
                    </a:extLst>
                  </a:tr>
                  <a:tr h="215265">
                    <a:tc>
                      <a:txBody>
                        <a:bodyPr/>
                        <a:lstStyle/>
                        <a:p>
                          <a:pPr algn="ctr">
                            <a:lnSpc>
                              <a:spcPct val="107000"/>
                            </a:lnSpc>
                            <a:spcAft>
                              <a:spcPts val="0"/>
                            </a:spcAft>
                          </a:pPr>
                          <a:r>
                            <a:rPr lang="en-US" sz="1400">
                              <a:effectLst/>
                            </a:rPr>
                            <a:t>81</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5</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20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09833402"/>
                      </a:ext>
                    </a:extLst>
                  </a:tr>
                  <a:tr h="215265">
                    <a:tc>
                      <a:txBody>
                        <a:bodyPr/>
                        <a:lstStyle/>
                        <a:p>
                          <a:pPr algn="ctr">
                            <a:lnSpc>
                              <a:spcPct val="107000"/>
                            </a:lnSpc>
                            <a:spcAft>
                              <a:spcPts val="0"/>
                            </a:spcAft>
                          </a:pPr>
                          <a:r>
                            <a:rPr lang="en-US" sz="1400">
                              <a:effectLst/>
                            </a:rPr>
                            <a:t>281</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7.5</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30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66078576"/>
                      </a:ext>
                    </a:extLst>
                  </a:tr>
                  <a:tr h="215265">
                    <a:tc>
                      <a:txBody>
                        <a:bodyPr/>
                        <a:lstStyle/>
                        <a:p>
                          <a:pPr algn="ctr">
                            <a:lnSpc>
                              <a:spcPct val="107000"/>
                            </a:lnSpc>
                            <a:spcAft>
                              <a:spcPts val="0"/>
                            </a:spcAft>
                          </a:pPr>
                          <a:r>
                            <a:rPr lang="en-US" sz="1400">
                              <a:effectLst/>
                            </a:rPr>
                            <a:t>80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40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086255692"/>
                      </a:ext>
                    </a:extLst>
                  </a:tr>
                </a:tbl>
              </a:graphicData>
            </a:graphic>
          </p:graphicFrame>
        </mc:Choice>
        <mc:Fallback>
          <p:graphicFrame>
            <p:nvGraphicFramePr>
              <p:cNvPr id="2" name="Table 1">
                <a:extLst>
                  <a:ext uri="{FF2B5EF4-FFF2-40B4-BE49-F238E27FC236}">
                    <a16:creationId xmlns:a16="http://schemas.microsoft.com/office/drawing/2014/main" id="{12136D4D-8C65-4B2A-B8F6-8360DA968D99}"/>
                  </a:ext>
                </a:extLst>
              </p:cNvPr>
              <p:cNvGraphicFramePr>
                <a:graphicFrameLocks noGrp="1"/>
              </p:cNvGraphicFramePr>
              <p:nvPr>
                <p:extLst>
                  <p:ext uri="{D42A27DB-BD31-4B8C-83A1-F6EECF244321}">
                    <p14:modId xmlns:p14="http://schemas.microsoft.com/office/powerpoint/2010/main" val="4073666412"/>
                  </p:ext>
                </p:extLst>
              </p:nvPr>
            </p:nvGraphicFramePr>
            <p:xfrm>
              <a:off x="6494665" y="2612493"/>
              <a:ext cx="5558790" cy="1324737"/>
            </p:xfrm>
            <a:graphic>
              <a:graphicData uri="http://schemas.openxmlformats.org/drawingml/2006/table">
                <a:tbl>
                  <a:tblPr firstRow="1" firstCol="1" bandRow="1">
                    <a:tableStyleId>{5C22544A-7EE6-4342-B048-85BDC9FD1C3A}</a:tableStyleId>
                  </a:tblPr>
                  <a:tblGrid>
                    <a:gridCol w="1852930">
                      <a:extLst>
                        <a:ext uri="{9D8B030D-6E8A-4147-A177-3AD203B41FA5}">
                          <a16:colId xmlns:a16="http://schemas.microsoft.com/office/drawing/2014/main" val="3321977126"/>
                        </a:ext>
                      </a:extLst>
                    </a:gridCol>
                    <a:gridCol w="1852930">
                      <a:extLst>
                        <a:ext uri="{9D8B030D-6E8A-4147-A177-3AD203B41FA5}">
                          <a16:colId xmlns:a16="http://schemas.microsoft.com/office/drawing/2014/main" val="4258249316"/>
                        </a:ext>
                      </a:extLst>
                    </a:gridCol>
                    <a:gridCol w="1852930">
                      <a:extLst>
                        <a:ext uri="{9D8B030D-6E8A-4147-A177-3AD203B41FA5}">
                          <a16:colId xmlns:a16="http://schemas.microsoft.com/office/drawing/2014/main" val="1444935295"/>
                        </a:ext>
                      </a:extLst>
                    </a:gridCol>
                  </a:tblGrid>
                  <a:tr h="456565">
                    <a:tc>
                      <a:txBody>
                        <a:bodyPr/>
                        <a:lstStyle/>
                        <a:p>
                          <a:pPr algn="ctr">
                            <a:lnSpc>
                              <a:spcPct val="107000"/>
                            </a:lnSpc>
                            <a:spcAft>
                              <a:spcPts val="0"/>
                            </a:spcAft>
                          </a:pPr>
                          <a:r>
                            <a:rPr lang="en-US" sz="1400" dirty="0">
                              <a:effectLst/>
                            </a:rPr>
                            <a:t>Joint</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2"/>
                          <a:stretch>
                            <a:fillRect l="-100000" t="-1333" r="-100984" b="-214667"/>
                          </a:stretch>
                        </a:blipFill>
                      </a:tcPr>
                    </a:tc>
                    <a:tc>
                      <a:txBody>
                        <a:bodyPr/>
                        <a:lstStyle/>
                        <a:p>
                          <a:endParaRPr lang="en-US"/>
                        </a:p>
                      </a:txBody>
                      <a:tcPr marL="68580" marR="68580" marT="0" marB="0" anchor="ctr">
                        <a:blipFill>
                          <a:blip r:embed="rId2"/>
                          <a:stretch>
                            <a:fillRect l="-200658" t="-1333" r="-1316" b="-214667"/>
                          </a:stretch>
                        </a:blipFill>
                      </a:tcPr>
                    </a:tc>
                    <a:extLst>
                      <a:ext uri="{0D108BD9-81ED-4DB2-BD59-A6C34878D82A}">
                        <a16:rowId xmlns:a16="http://schemas.microsoft.com/office/drawing/2014/main" val="2548340386"/>
                      </a:ext>
                    </a:extLst>
                  </a:tr>
                  <a:tr h="217043">
                    <a:tc>
                      <a:txBody>
                        <a:bodyPr/>
                        <a:lstStyle/>
                        <a:p>
                          <a:pPr algn="ctr">
                            <a:lnSpc>
                              <a:spcPct val="107000"/>
                            </a:lnSpc>
                            <a:spcAft>
                              <a:spcPts val="0"/>
                            </a:spcAft>
                          </a:pPr>
                          <a:r>
                            <a:rPr lang="en-US" sz="1400" dirty="0">
                              <a:effectLst/>
                            </a:rPr>
                            <a:t>280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7.5</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30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878926584"/>
                      </a:ext>
                    </a:extLst>
                  </a:tr>
                  <a:tr h="217043">
                    <a:tc>
                      <a:txBody>
                        <a:bodyPr/>
                        <a:lstStyle/>
                        <a:p>
                          <a:pPr algn="ctr">
                            <a:lnSpc>
                              <a:spcPct val="107000"/>
                            </a:lnSpc>
                            <a:spcAft>
                              <a:spcPts val="0"/>
                            </a:spcAft>
                          </a:pPr>
                          <a:r>
                            <a:rPr lang="en-US" sz="1400">
                              <a:effectLst/>
                            </a:rPr>
                            <a:t>81</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5</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20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09833402"/>
                      </a:ext>
                    </a:extLst>
                  </a:tr>
                  <a:tr h="217043">
                    <a:tc>
                      <a:txBody>
                        <a:bodyPr/>
                        <a:lstStyle/>
                        <a:p>
                          <a:pPr algn="ctr">
                            <a:lnSpc>
                              <a:spcPct val="107000"/>
                            </a:lnSpc>
                            <a:spcAft>
                              <a:spcPts val="0"/>
                            </a:spcAft>
                          </a:pPr>
                          <a:r>
                            <a:rPr lang="en-US" sz="1400">
                              <a:effectLst/>
                            </a:rPr>
                            <a:t>281</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7.5</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30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66078576"/>
                      </a:ext>
                    </a:extLst>
                  </a:tr>
                  <a:tr h="217043">
                    <a:tc>
                      <a:txBody>
                        <a:bodyPr/>
                        <a:lstStyle/>
                        <a:p>
                          <a:pPr algn="ctr">
                            <a:lnSpc>
                              <a:spcPct val="107000"/>
                            </a:lnSpc>
                            <a:spcAft>
                              <a:spcPts val="0"/>
                            </a:spcAft>
                          </a:pPr>
                          <a:r>
                            <a:rPr lang="en-US" sz="1400">
                              <a:effectLst/>
                            </a:rPr>
                            <a:t>80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a:effectLst/>
                            </a:rPr>
                            <a:t>10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07000"/>
                            </a:lnSpc>
                            <a:spcAft>
                              <a:spcPts val="0"/>
                            </a:spcAft>
                          </a:pPr>
                          <a:r>
                            <a:rPr lang="en-US" sz="1400" dirty="0">
                              <a:effectLst/>
                            </a:rPr>
                            <a:t>40</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086255692"/>
                      </a:ext>
                    </a:extLst>
                  </a:tr>
                </a:tbl>
              </a:graphicData>
            </a:graphic>
          </p:graphicFrame>
        </mc:Fallback>
      </mc:AlternateContent>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6F86F999-5A2A-49E2-8FF3-26CF2D9C453D}"/>
                  </a:ext>
                </a:extLst>
              </p:cNvPr>
              <p:cNvSpPr/>
              <p:nvPr/>
            </p:nvSpPr>
            <p:spPr>
              <a:xfrm>
                <a:off x="570029" y="2760738"/>
                <a:ext cx="5839160" cy="1713611"/>
              </a:xfrm>
              <a:prstGeom prst="rect">
                <a:avLst/>
              </a:prstGeom>
            </p:spPr>
            <p:txBody>
              <a:bodyPr wrap="square">
                <a:spAutoFit/>
              </a:bodyPr>
              <a:lstStyle/>
              <a:p>
                <a:pPr algn="just">
                  <a:lnSpc>
                    <a:spcPct val="150000"/>
                  </a:lnSpc>
                  <a:spcAft>
                    <a:spcPts val="600"/>
                  </a:spcAft>
                </a:pP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width of separation is:</a:t>
                </a:r>
              </a:p>
              <a:p>
                <a:pPr marL="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𝑀𝑇</m:t>
                          </m:r>
                        </m:sub>
                      </m:sSub>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sub>
                                  </m:sSub>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b>
                                  </m:sSub>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e>
                      </m:rad>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30</m:t>
                                  </m:r>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20</m:t>
                                  </m:r>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e>
                      </m:rad>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=36.06 </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𝑀𝑇</m:t>
                          </m:r>
                        </m:sub>
                      </m:sSub>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b>
                                  </m:sSub>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e>
                                    <m:sub>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m:t>
                                      </m:r>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sub>
                                  </m:sSub>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e>
                      </m:rad>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30</m:t>
                                  </m:r>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40</m:t>
                                  </m:r>
                                </m:e>
                              </m:d>
                            </m:e>
                            <m:sup>
                              <m:r>
                                <a:rPr lang="en-US" sz="14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e>
                      </m:rad>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=50.0 </m:t>
                      </m:r>
                      <m:r>
                        <a:rPr lang="en-US" sz="1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oMath>
                  </m:oMathPara>
                </a14:m>
                <a:endPar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width of separation between the blocks is considered to be equal 50 mm.</a:t>
                </a:r>
              </a:p>
            </p:txBody>
          </p:sp>
        </mc:Choice>
        <mc:Fallback>
          <p:sp>
            <p:nvSpPr>
              <p:cNvPr id="5" name="Rectangle 4">
                <a:extLst>
                  <a:ext uri="{FF2B5EF4-FFF2-40B4-BE49-F238E27FC236}">
                    <a16:creationId xmlns:a16="http://schemas.microsoft.com/office/drawing/2014/main" id="{6F86F999-5A2A-49E2-8FF3-26CF2D9C453D}"/>
                  </a:ext>
                </a:extLst>
              </p:cNvPr>
              <p:cNvSpPr>
                <a:spLocks noRot="1" noChangeAspect="1" noMove="1" noResize="1" noEditPoints="1" noAdjustHandles="1" noChangeArrowheads="1" noChangeShapeType="1" noTextEdit="1"/>
              </p:cNvSpPr>
              <p:nvPr/>
            </p:nvSpPr>
            <p:spPr>
              <a:xfrm>
                <a:off x="570029" y="2760738"/>
                <a:ext cx="5839160" cy="1713611"/>
              </a:xfrm>
              <a:prstGeom prst="rect">
                <a:avLst/>
              </a:prstGeom>
              <a:blipFill>
                <a:blip r:embed="rId3"/>
                <a:stretch>
                  <a:fillRect l="-313" b="-2847"/>
                </a:stretch>
              </a:blipFill>
            </p:spPr>
            <p:txBody>
              <a:bodyPr/>
              <a:lstStyle/>
              <a:p>
                <a:r>
                  <a:rPr lang="en-US">
                    <a:noFill/>
                  </a:rPr>
                  <a:t> </a:t>
                </a:r>
              </a:p>
            </p:txBody>
          </p:sp>
        </mc:Fallback>
      </mc:AlternateContent>
    </p:spTree>
    <p:extLst>
      <p:ext uri="{BB962C8B-B14F-4D97-AF65-F5344CB8AC3E}">
        <p14:creationId xmlns:p14="http://schemas.microsoft.com/office/powerpoint/2010/main" val="35210237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224297" y="2971078"/>
            <a:ext cx="11219558" cy="724247"/>
          </a:xfrm>
        </p:spPr>
        <p:txBody>
          <a:bodyPr>
            <a:normAutofit fontScale="47500" lnSpcReduction="20000"/>
          </a:bodyPr>
          <a:lstStyle/>
          <a:p>
            <a:pPr algn="ctr"/>
            <a:r>
              <a:rPr lang="en-GB" sz="9600" dirty="0">
                <a:solidFill>
                  <a:schemeClr val="tx1"/>
                </a:solidFill>
              </a:rPr>
              <a:t>Thank you</a:t>
            </a:r>
            <a:endParaRPr lang="ar-SA" sz="9600" dirty="0">
              <a:solidFill>
                <a:schemeClr val="tx1"/>
              </a:solidFill>
            </a:endParaRPr>
          </a:p>
        </p:txBody>
      </p:sp>
      <p:sp>
        <p:nvSpPr>
          <p:cNvPr id="3" name="TextBox 2">
            <a:extLst>
              <a:ext uri="{FF2B5EF4-FFF2-40B4-BE49-F238E27FC236}">
                <a16:creationId xmlns:a16="http://schemas.microsoft.com/office/drawing/2014/main" id="{24060A24-0249-4762-AC93-2E50D4068A83}"/>
              </a:ext>
            </a:extLst>
          </p:cNvPr>
          <p:cNvSpPr txBox="1"/>
          <p:nvPr/>
        </p:nvSpPr>
        <p:spPr>
          <a:xfrm>
            <a:off x="1470272" y="620606"/>
            <a:ext cx="8727608" cy="1200329"/>
          </a:xfrm>
          <a:prstGeom prst="rect">
            <a:avLst/>
          </a:prstGeom>
          <a:noFill/>
        </p:spPr>
        <p:txBody>
          <a:bodyPr wrap="square" rtlCol="0">
            <a:spAutoFit/>
          </a:bodyPr>
          <a:lstStyle/>
          <a:p>
            <a:pPr algn="ctr"/>
            <a:r>
              <a:rPr lang="en-US" altLang="ko-KR" sz="5400" dirty="0">
                <a:solidFill>
                  <a:schemeClr val="bg1"/>
                </a:solidFill>
                <a:latin typeface="Times New Roman" panose="02020603050405020304" pitchFamily="18" charset="0"/>
                <a:cs typeface="Times New Roman" panose="02020603050405020304" pitchFamily="18" charset="0"/>
              </a:rPr>
              <a:t>The End</a:t>
            </a:r>
            <a:endParaRPr lang="ko-KR" altLang="en-US" sz="5400" dirty="0">
              <a:solidFill>
                <a:schemeClr val="bg1"/>
              </a:solidFill>
              <a:latin typeface="Times New Roman" panose="02020603050405020304" pitchFamily="18" charset="0"/>
              <a:cs typeface="Times New Roman" panose="02020603050405020304" pitchFamily="18" charset="0"/>
            </a:endParaRPr>
          </a:p>
          <a:p>
            <a:pPr algn="ctr"/>
            <a:endParaRPr lang="en-US" dirty="0"/>
          </a:p>
        </p:txBody>
      </p:sp>
    </p:spTree>
    <p:extLst>
      <p:ext uri="{BB962C8B-B14F-4D97-AF65-F5344CB8AC3E}">
        <p14:creationId xmlns:p14="http://schemas.microsoft.com/office/powerpoint/2010/main" val="29403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386784"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Loads and load combinations:- </a:t>
            </a:r>
          </a:p>
        </p:txBody>
      </p:sp>
      <p:sp>
        <p:nvSpPr>
          <p:cNvPr id="2" name="Rectangle 1">
            <a:extLst>
              <a:ext uri="{FF2B5EF4-FFF2-40B4-BE49-F238E27FC236}">
                <a16:creationId xmlns:a16="http://schemas.microsoft.com/office/drawing/2014/main" id="{822813C8-3FEB-46A7-BD90-463BE00D6A32}"/>
              </a:ext>
            </a:extLst>
          </p:cNvPr>
          <p:cNvSpPr/>
          <p:nvPr/>
        </p:nvSpPr>
        <p:spPr>
          <a:xfrm>
            <a:off x="414842" y="2254641"/>
            <a:ext cx="1798890" cy="1107996"/>
          </a:xfrm>
          <a:prstGeom prst="rect">
            <a:avLst/>
          </a:prstGeom>
        </p:spPr>
        <p:txBody>
          <a:bodyPr wrap="non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tx1"/>
                </a:solidFill>
                <a:latin typeface="Times New Roman" panose="02020603050405020304" pitchFamily="18" charset="0"/>
                <a:cs typeface="Times New Roman" panose="02020603050405020304" pitchFamily="18" charset="0"/>
              </a:rPr>
              <a:t> </a:t>
            </a:r>
            <a:r>
              <a:rPr lang="en-US" altLang="ko-KR" sz="2200" dirty="0">
                <a:latin typeface="Times New Roman" panose="02020603050405020304" pitchFamily="18" charset="0"/>
                <a:cs typeface="Times New Roman" panose="02020603050405020304" pitchFamily="18" charset="0"/>
              </a:rPr>
              <a:t>Lateral</a:t>
            </a:r>
            <a:r>
              <a:rPr lang="en-US" altLang="ko-KR" sz="2200" dirty="0">
                <a:solidFill>
                  <a:schemeClr val="tx1"/>
                </a:solidFill>
                <a:latin typeface="Times New Roman" panose="02020603050405020304" pitchFamily="18" charset="0"/>
                <a:cs typeface="Times New Roman" panose="02020603050405020304" pitchFamily="18" charset="0"/>
              </a:rPr>
              <a:t> loads:</a:t>
            </a:r>
          </a:p>
          <a:p>
            <a:endParaRPr lang="en-US" altLang="ko-KR" sz="2200" dirty="0">
              <a:solidFill>
                <a:schemeClr val="tx1"/>
              </a:solidFill>
              <a:latin typeface="Times New Roman" panose="02020603050405020304" pitchFamily="18" charset="0"/>
              <a:cs typeface="Times New Roman" panose="02020603050405020304" pitchFamily="18" charset="0"/>
            </a:endParaRPr>
          </a:p>
        </p:txBody>
      </p:sp>
      <p:sp>
        <p:nvSpPr>
          <p:cNvPr id="6" name="Chevron 3">
            <a:extLst>
              <a:ext uri="{FF2B5EF4-FFF2-40B4-BE49-F238E27FC236}">
                <a16:creationId xmlns:a16="http://schemas.microsoft.com/office/drawing/2014/main" id="{B2C48F8A-5BB6-4535-8260-802E80238ACE}"/>
              </a:ext>
            </a:extLst>
          </p:cNvPr>
          <p:cNvSpPr/>
          <p:nvPr/>
        </p:nvSpPr>
        <p:spPr>
          <a:xfrm>
            <a:off x="67925" y="2537588"/>
            <a:ext cx="478800" cy="558600"/>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D1E1A6DD-2CDE-4650-B3A8-3B74F56764C6}"/>
                  </a:ext>
                </a:extLst>
              </p:cNvPr>
              <p:cNvSpPr/>
              <p:nvPr/>
            </p:nvSpPr>
            <p:spPr>
              <a:xfrm>
                <a:off x="546725" y="3194469"/>
                <a:ext cx="5226495" cy="369332"/>
              </a:xfrm>
              <a:prstGeom prst="rect">
                <a:avLst/>
              </a:prstGeom>
            </p:spPr>
            <p:txBody>
              <a:bodyPr wrap="none">
                <a:spAutoFit/>
              </a:bodyPr>
              <a:lstStyle/>
              <a:p>
                <a:r>
                  <a:rPr lang="en-US" b="1" dirty="0">
                    <a:solidFill>
                      <a:srgbClr val="000000"/>
                    </a:solidFill>
                    <a:latin typeface="Times New Roman" panose="02020603050405020304" pitchFamily="18" charset="0"/>
                  </a:rPr>
                  <a:t>Seismic zone is 2B then</a:t>
                </a:r>
                <a:r>
                  <a:rPr lang="en-US" b="1" dirty="0"/>
                  <a:t> seismic zone factor, </a:t>
                </a:r>
                <a14:m>
                  <m:oMath xmlns:m="http://schemas.openxmlformats.org/officeDocument/2006/math">
                    <m:r>
                      <a:rPr lang="en-US" b="1" i="0" smtClean="0">
                        <a:latin typeface="Cambria Math" panose="02040503050406030204" pitchFamily="18" charset="0"/>
                      </a:rPr>
                      <m:t>𝐙</m:t>
                    </m:r>
                    <m:r>
                      <a:rPr lang="en-US" b="1" i="1" smtClean="0">
                        <a:latin typeface="Cambria Math" panose="02040503050406030204" pitchFamily="18" charset="0"/>
                      </a:rPr>
                      <m:t>=</m:t>
                    </m:r>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𝟐</m:t>
                    </m:r>
                  </m:oMath>
                </a14:m>
                <a:endParaRPr lang="ar-PS" dirty="0"/>
              </a:p>
            </p:txBody>
          </p:sp>
        </mc:Choice>
        <mc:Fallback xmlns="">
          <p:sp>
            <p:nvSpPr>
              <p:cNvPr id="3" name="Rectangle 2">
                <a:extLst>
                  <a:ext uri="{FF2B5EF4-FFF2-40B4-BE49-F238E27FC236}">
                    <a16:creationId xmlns:a16="http://schemas.microsoft.com/office/drawing/2014/main" id="{D1E1A6DD-2CDE-4650-B3A8-3B74F56764C6}"/>
                  </a:ext>
                </a:extLst>
              </p:cNvPr>
              <p:cNvSpPr>
                <a:spLocks noRot="1" noChangeAspect="1" noMove="1" noResize="1" noEditPoints="1" noAdjustHandles="1" noChangeArrowheads="1" noChangeShapeType="1" noTextEdit="1"/>
              </p:cNvSpPr>
              <p:nvPr/>
            </p:nvSpPr>
            <p:spPr>
              <a:xfrm>
                <a:off x="546725" y="3194469"/>
                <a:ext cx="5226495" cy="369332"/>
              </a:xfrm>
              <a:prstGeom prst="rect">
                <a:avLst/>
              </a:prstGeom>
              <a:blipFill>
                <a:blip r:embed="rId2"/>
                <a:stretch>
                  <a:fillRect l="-1050" t="-9836" b="-24590"/>
                </a:stretch>
              </a:blipFill>
            </p:spPr>
            <p:txBody>
              <a:bodyPr/>
              <a:lstStyle/>
              <a:p>
                <a:r>
                  <a:rPr lang="ar-PS">
                    <a:noFill/>
                  </a:rPr>
                  <a:t> </a:t>
                </a:r>
              </a:p>
            </p:txBody>
          </p:sp>
        </mc:Fallback>
      </mc:AlternateContent>
      <p:sp>
        <p:nvSpPr>
          <p:cNvPr id="4" name="Rectangle 3">
            <a:extLst>
              <a:ext uri="{FF2B5EF4-FFF2-40B4-BE49-F238E27FC236}">
                <a16:creationId xmlns:a16="http://schemas.microsoft.com/office/drawing/2014/main" id="{A3C21B51-782A-484C-A90E-B20AF42CD3FE}"/>
              </a:ext>
            </a:extLst>
          </p:cNvPr>
          <p:cNvSpPr/>
          <p:nvPr/>
        </p:nvSpPr>
        <p:spPr>
          <a:xfrm>
            <a:off x="546725" y="3683808"/>
            <a:ext cx="5195077" cy="458074"/>
          </a:xfrm>
          <a:prstGeom prst="rect">
            <a:avLst/>
          </a:prstGeom>
        </p:spPr>
        <p:txBody>
          <a:bodyPr wrap="none">
            <a:spAutoFit/>
          </a:bodyPr>
          <a:lstStyle/>
          <a:p>
            <a:pPr lvl="0">
              <a:lnSpc>
                <a:spcPct val="150000"/>
              </a:lnSpc>
              <a:spcBef>
                <a:spcPts val="200"/>
              </a:spcBef>
              <a:spcAft>
                <a:spcPts val="0"/>
              </a:spcAft>
              <a:buClr>
                <a:srgbClr val="000000"/>
              </a:buClr>
              <a:buSzPts val="1300"/>
            </a:pPr>
            <a:r>
              <a:rPr lang="en-US" b="1" i="1" dirty="0">
                <a:solidFill>
                  <a:srgbClr val="000000"/>
                </a:solidFill>
                <a:latin typeface="Times New Roman" panose="02020603050405020304" pitchFamily="18" charset="0"/>
                <a:ea typeface="Calibri" panose="020F0502020204030204" pitchFamily="34" charset="0"/>
              </a:rPr>
              <a:t>Design Spectral Acceleration parameters S</a:t>
            </a:r>
            <a:r>
              <a:rPr lang="en-US" b="1" i="1" baseline="-25000" dirty="0">
                <a:solidFill>
                  <a:srgbClr val="000000"/>
                </a:solidFill>
                <a:latin typeface="Times New Roman" panose="02020603050405020304" pitchFamily="18" charset="0"/>
                <a:ea typeface="Calibri" panose="020F0502020204030204" pitchFamily="34" charset="0"/>
              </a:rPr>
              <a:t>Ds </a:t>
            </a:r>
            <a:r>
              <a:rPr lang="en-US" b="1" i="1" dirty="0">
                <a:solidFill>
                  <a:srgbClr val="000000"/>
                </a:solidFill>
                <a:latin typeface="Times New Roman" panose="02020603050405020304" pitchFamily="18" charset="0"/>
                <a:ea typeface="Calibri" panose="020F0502020204030204" pitchFamily="34" charset="0"/>
              </a:rPr>
              <a:t>and S</a:t>
            </a:r>
            <a:r>
              <a:rPr lang="en-US" b="1" i="1" baseline="-25000" dirty="0">
                <a:solidFill>
                  <a:srgbClr val="000000"/>
                </a:solidFill>
                <a:latin typeface="Times New Roman" panose="02020603050405020304" pitchFamily="18" charset="0"/>
                <a:ea typeface="Calibri" panose="020F0502020204030204" pitchFamily="34" charset="0"/>
              </a:rPr>
              <a:t>D1</a:t>
            </a:r>
            <a:endParaRPr lang="en-US" b="1" i="1" dirty="0">
              <a:solidFill>
                <a:srgbClr val="000000"/>
              </a:solidFill>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DC0605B7-A547-48DB-A392-A03F71EE94AA}"/>
                  </a:ext>
                </a:extLst>
              </p:cNvPr>
              <p:cNvSpPr/>
              <p:nvPr/>
            </p:nvSpPr>
            <p:spPr>
              <a:xfrm>
                <a:off x="-492155" y="4141882"/>
                <a:ext cx="6096000" cy="773802"/>
              </a:xfrm>
              <a:prstGeom prst="rect">
                <a:avLst/>
              </a:prstGeom>
            </p:spPr>
            <p:txBody>
              <a:bodyPr>
                <a:spAutoFit/>
              </a:bodyPr>
              <a:lstStyle/>
              <a:p>
                <a:pPr marL="457200">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𝑠</m:t>
                          </m:r>
                          <m:r>
                            <a:rPr lang="en-US" i="1">
                              <a:latin typeface="Cambria Math" panose="02040503050406030204" pitchFamily="18" charset="0"/>
                              <a:ea typeface="Calibri" panose="020F0502020204030204" pitchFamily="34" charset="0"/>
                              <a:cs typeface="Arial" panose="020B0604020202020204" pitchFamily="34" charset="0"/>
                            </a:rPr>
                            <m:t> </m:t>
                          </m:r>
                        </m:sub>
                      </m:sSub>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2%</m:t>
                          </m:r>
                        </m:e>
                      </m:d>
                      <m:r>
                        <a:rPr lang="en-US" i="1">
                          <a:latin typeface="Cambria Math" panose="02040503050406030204" pitchFamily="18" charset="0"/>
                          <a:ea typeface="Calibri" panose="020F0502020204030204" pitchFamily="34" charset="0"/>
                          <a:cs typeface="Arial" panose="020B0604020202020204" pitchFamily="34" charset="0"/>
                        </a:rPr>
                        <m:t>=0.75</m:t>
                      </m:r>
                    </m:oMath>
                  </m:oMathPara>
                </a14:m>
                <a:endParaRPr lang="en-US" dirty="0">
                  <a:latin typeface="Calibri" panose="020F0502020204030204" pitchFamily="34" charset="0"/>
                  <a:ea typeface="Calibri" panose="020F0502020204030204" pitchFamily="34" charset="0"/>
                  <a:cs typeface="Arial" panose="020B0604020202020204" pitchFamily="34" charset="0"/>
                </a:endParaRPr>
              </a:p>
              <a:p>
                <a:pPr marL="457200">
                  <a:lnSpc>
                    <a:spcPct val="107000"/>
                  </a:lnSpc>
                  <a:spcAft>
                    <a:spcPts val="800"/>
                  </a:spcAft>
                </a:pPr>
                <a:r>
                  <a:rPr lang="en-US" dirty="0">
                    <a:ea typeface="Calibri" panose="020F050202020403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1 </m:t>
                        </m:r>
                      </m:sub>
                    </m:sSub>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2%</m:t>
                        </m:r>
                      </m:e>
                    </m:d>
                    <m:r>
                      <a:rPr lang="en-US" i="1">
                        <a:latin typeface="Cambria Math" panose="02040503050406030204" pitchFamily="18" charset="0"/>
                        <a:ea typeface="Calibri" panose="020F0502020204030204" pitchFamily="34" charset="0"/>
                        <a:cs typeface="Arial" panose="020B0604020202020204" pitchFamily="34" charset="0"/>
                      </a:rPr>
                      <m:t>=0.375</m:t>
                    </m:r>
                  </m:oMath>
                </a14:m>
                <a:endParaRPr lang="en-US" dirty="0">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a:extLst>
                  <a:ext uri="{FF2B5EF4-FFF2-40B4-BE49-F238E27FC236}">
                    <a16:creationId xmlns:a16="http://schemas.microsoft.com/office/drawing/2014/main" id="{DC0605B7-A547-48DB-A392-A03F71EE94AA}"/>
                  </a:ext>
                </a:extLst>
              </p:cNvPr>
              <p:cNvSpPr>
                <a:spLocks noRot="1" noChangeAspect="1" noMove="1" noResize="1" noEditPoints="1" noAdjustHandles="1" noChangeArrowheads="1" noChangeShapeType="1" noTextEdit="1"/>
              </p:cNvSpPr>
              <p:nvPr/>
            </p:nvSpPr>
            <p:spPr>
              <a:xfrm>
                <a:off x="-492155" y="4141882"/>
                <a:ext cx="6096000" cy="773802"/>
              </a:xfrm>
              <a:prstGeom prst="rect">
                <a:avLst/>
              </a:prstGeom>
              <a:blipFill>
                <a:blip r:embed="rId3"/>
                <a:stretch>
                  <a:fillRect/>
                </a:stretch>
              </a:blipFill>
            </p:spPr>
            <p:txBody>
              <a:bodyPr/>
              <a:lstStyle/>
              <a:p>
                <a:r>
                  <a:rPr lang="ar-P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0F88E1BD-9D54-4878-BC96-88BFDAC8C424}"/>
                  </a:ext>
                </a:extLst>
              </p:cNvPr>
              <p:cNvSpPr/>
              <p:nvPr/>
            </p:nvSpPr>
            <p:spPr>
              <a:xfrm>
                <a:off x="111972" y="4745707"/>
                <a:ext cx="6096000" cy="1354217"/>
              </a:xfrm>
              <a:prstGeom prst="rect">
                <a:avLst/>
              </a:prstGeom>
            </p:spPr>
            <p:txBody>
              <a:bodyPr>
                <a:spAutoFit/>
              </a:bodyPr>
              <a:lstStyle/>
              <a:p>
                <a:pPr marL="457200" indent="457200" algn="just">
                  <a:lnSpc>
                    <a:spcPct val="200000"/>
                  </a:lnSpc>
                  <a:spcAft>
                    <a:spcPts val="600"/>
                  </a:spcAft>
                </a:pPr>
                <a:r>
                  <a:rPr lang="en-US" dirty="0">
                    <a:solidFill>
                      <a:srgbClr val="000000"/>
                    </a:solidFill>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𝐷𝑆</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=0.6</m:t>
                    </m:r>
                  </m:oMath>
                </a14:m>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457200" algn="just">
                  <a:spcAft>
                    <a:spcPts val="600"/>
                  </a:spcAft>
                </a:pPr>
                <a:r>
                  <a:rPr lang="en-US" dirty="0">
                    <a:solidFill>
                      <a:srgbClr val="000000"/>
                    </a:solidFill>
                    <a:ea typeface="Calibri" panose="020F0502020204030204" pitchFamily="34" charset="0"/>
                    <a:cs typeface="Times New Roman" panose="02020603050405020304" pitchFamily="18"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=0.48125</m:t>
                    </m:r>
                  </m:oMath>
                </a14:m>
                <a:endParaRPr lang="en-US" dirty="0">
                  <a:solidFill>
                    <a:srgbClr val="000000"/>
                  </a:solidFill>
                  <a:ea typeface="Calibri" panose="020F0502020204030204" pitchFamily="34" charset="0"/>
                  <a:cs typeface="Times New Roman" panose="02020603050405020304" pitchFamily="18" charset="0"/>
                </a:endParaRPr>
              </a:p>
              <a:p>
                <a:pPr marL="457200" indent="457200" algn="just">
                  <a:spcAft>
                    <a:spcPts val="6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And risk category III</a:t>
                </a:r>
              </a:p>
            </p:txBody>
          </p:sp>
        </mc:Choice>
        <mc:Fallback xmlns="">
          <p:sp>
            <p:nvSpPr>
              <p:cNvPr id="7" name="Rectangle 6">
                <a:extLst>
                  <a:ext uri="{FF2B5EF4-FFF2-40B4-BE49-F238E27FC236}">
                    <a16:creationId xmlns:a16="http://schemas.microsoft.com/office/drawing/2014/main" id="{0F88E1BD-9D54-4878-BC96-88BFDAC8C424}"/>
                  </a:ext>
                </a:extLst>
              </p:cNvPr>
              <p:cNvSpPr>
                <a:spLocks noRot="1" noChangeAspect="1" noMove="1" noResize="1" noEditPoints="1" noAdjustHandles="1" noChangeArrowheads="1" noChangeShapeType="1" noTextEdit="1"/>
              </p:cNvSpPr>
              <p:nvPr/>
            </p:nvSpPr>
            <p:spPr>
              <a:xfrm>
                <a:off x="111972" y="4745707"/>
                <a:ext cx="6096000" cy="1354217"/>
              </a:xfrm>
              <a:prstGeom prst="rect">
                <a:avLst/>
              </a:prstGeom>
              <a:blipFill>
                <a:blip r:embed="rId4"/>
                <a:stretch>
                  <a:fillRect b="-5830"/>
                </a:stretch>
              </a:blipFill>
            </p:spPr>
            <p:txBody>
              <a:bodyPr/>
              <a:lstStyle/>
              <a:p>
                <a:r>
                  <a:rPr lang="ar-P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D7608C0E-4706-46A8-AFE9-9848C061543F}"/>
                  </a:ext>
                </a:extLst>
              </p:cNvPr>
              <p:cNvSpPr/>
              <p:nvPr/>
            </p:nvSpPr>
            <p:spPr>
              <a:xfrm>
                <a:off x="546725" y="6020300"/>
                <a:ext cx="7456372" cy="646331"/>
              </a:xfrm>
              <a:prstGeom prst="rect">
                <a:avLst/>
              </a:prstGeom>
            </p:spPr>
            <p:txBody>
              <a:bodyPr wrap="square">
                <a:spAutoFit/>
              </a:bodyPr>
              <a:lstStyle/>
              <a:p>
                <a:pPr algn="just"/>
                <a:r>
                  <a:rPr lang="en-US" b="1" dirty="0">
                    <a:solidFill>
                      <a:srgbClr val="000000"/>
                    </a:solidFill>
                    <a:latin typeface="Times New Roman" panose="02020603050405020304" pitchFamily="18" charset="0"/>
                    <a:ea typeface="Calibri" panose="020F0502020204030204" pitchFamily="34" charset="0"/>
                  </a:rPr>
                  <a:t>As the value of </a:t>
                </a:r>
                <a14:m>
                  <m:oMath xmlns:m="http://schemas.openxmlformats.org/officeDocument/2006/math">
                    <m:sSub>
                      <m:sSub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𝑺</m:t>
                        </m:r>
                      </m:e>
                      <m:sub>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𝑫𝑺</m:t>
                        </m:r>
                      </m:sub>
                    </m:sSub>
                  </m:oMath>
                </a14:m>
                <a:r>
                  <a:rPr lang="en-US" b="1" dirty="0">
                    <a:solidFill>
                      <a:srgbClr val="000000"/>
                    </a:solidFill>
                    <a:latin typeface="Times New Roman" panose="02020603050405020304" pitchFamily="18" charset="0"/>
                    <a:ea typeface="Calibri" panose="020F0502020204030204" pitchFamily="34" charset="0"/>
                  </a:rPr>
                  <a:t> = </a:t>
                </a:r>
                <a14:m>
                  <m:oMath xmlns:m="http://schemas.openxmlformats.org/officeDocument/2006/math">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𝟔</m:t>
                    </m:r>
                  </m:oMath>
                </a14:m>
                <a:r>
                  <a:rPr lang="en-US" b="1" dirty="0">
                    <a:solidFill>
                      <a:srgbClr val="000000"/>
                    </a:solidFill>
                    <a:latin typeface="Times New Roman" panose="02020603050405020304" pitchFamily="18" charset="0"/>
                    <a:ea typeface="Calibri" panose="020F0502020204030204" pitchFamily="34" charset="0"/>
                  </a:rPr>
                  <a:t> is more than 0.5 and the value of </a:t>
                </a:r>
                <a14:m>
                  <m:oMath xmlns:m="http://schemas.openxmlformats.org/officeDocument/2006/math">
                    <m:sSub>
                      <m:sSub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𝑺</m:t>
                        </m:r>
                      </m:e>
                      <m:sub>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𝑫</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𝟏</m:t>
                        </m:r>
                      </m:sub>
                    </m:sSub>
                  </m:oMath>
                </a14:m>
                <a:r>
                  <a:rPr lang="en-US" b="1" dirty="0">
                    <a:solidFill>
                      <a:srgbClr val="000000"/>
                    </a:solidFill>
                    <a:latin typeface="Times New Roman" panose="02020603050405020304" pitchFamily="18" charset="0"/>
                    <a:ea typeface="Calibri" panose="020F0502020204030204" pitchFamily="34" charset="0"/>
                  </a:rPr>
                  <a:t> = </a:t>
                </a:r>
                <a14:m>
                  <m:oMath xmlns:m="http://schemas.openxmlformats.org/officeDocument/2006/math">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𝟒𝟖𝟏𝟐𝟓</m:t>
                    </m:r>
                  </m:oMath>
                </a14:m>
                <a:r>
                  <a:rPr lang="en-US" b="1" dirty="0">
                    <a:solidFill>
                      <a:srgbClr val="000000"/>
                    </a:solidFill>
                    <a:latin typeface="Times New Roman" panose="02020603050405020304" pitchFamily="18" charset="0"/>
                    <a:ea typeface="Calibri" panose="020F0502020204030204" pitchFamily="34" charset="0"/>
                  </a:rPr>
                  <a:t> is more than 0.2, then the seismic design category is D</a:t>
                </a:r>
                <a:endParaRPr lang="ar-PS" b="1" dirty="0"/>
              </a:p>
            </p:txBody>
          </p:sp>
        </mc:Choice>
        <mc:Fallback xmlns="">
          <p:sp>
            <p:nvSpPr>
              <p:cNvPr id="8" name="Rectangle 7">
                <a:extLst>
                  <a:ext uri="{FF2B5EF4-FFF2-40B4-BE49-F238E27FC236}">
                    <a16:creationId xmlns:a16="http://schemas.microsoft.com/office/drawing/2014/main" id="{D7608C0E-4706-46A8-AFE9-9848C061543F}"/>
                  </a:ext>
                </a:extLst>
              </p:cNvPr>
              <p:cNvSpPr>
                <a:spLocks noRot="1" noChangeAspect="1" noMove="1" noResize="1" noEditPoints="1" noAdjustHandles="1" noChangeArrowheads="1" noChangeShapeType="1" noTextEdit="1"/>
              </p:cNvSpPr>
              <p:nvPr/>
            </p:nvSpPr>
            <p:spPr>
              <a:xfrm>
                <a:off x="546725" y="6020300"/>
                <a:ext cx="7456372" cy="646331"/>
              </a:xfrm>
              <a:prstGeom prst="rect">
                <a:avLst/>
              </a:prstGeom>
              <a:blipFill>
                <a:blip r:embed="rId5"/>
                <a:stretch>
                  <a:fillRect l="-736" t="-5660" b="-14151"/>
                </a:stretch>
              </a:blipFill>
            </p:spPr>
            <p:txBody>
              <a:bodyPr/>
              <a:lstStyle/>
              <a:p>
                <a:r>
                  <a:rPr lang="ar-PS">
                    <a:noFill/>
                  </a:rPr>
                  <a:t> </a:t>
                </a:r>
              </a:p>
            </p:txBody>
          </p:sp>
        </mc:Fallback>
      </mc:AlternateContent>
    </p:spTree>
    <p:extLst>
      <p:ext uri="{BB962C8B-B14F-4D97-AF65-F5344CB8AC3E}">
        <p14:creationId xmlns:p14="http://schemas.microsoft.com/office/powerpoint/2010/main" val="4030015922"/>
      </p:ext>
    </p:extLst>
  </p:cSld>
  <p:clrMapOvr>
    <a:masterClrMapping/>
  </p:clrMapOvr>
</p:sld>
</file>

<file path=ppt/theme/theme1.xml><?xml version="1.0" encoding="utf-8"?>
<a:theme xmlns:a="http://schemas.openxmlformats.org/drawingml/2006/main" name="Cover and End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60874-skyscraper-template-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8391</TotalTime>
  <Words>4662</Words>
  <Application>Microsoft Office PowerPoint</Application>
  <PresentationFormat>Widescreen</PresentationFormat>
  <Paragraphs>1305</Paragraphs>
  <Slides>82</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82</vt:i4>
      </vt:variant>
    </vt:vector>
  </HeadingPairs>
  <TitlesOfParts>
    <vt:vector size="92" baseType="lpstr">
      <vt:lpstr>Arial</vt:lpstr>
      <vt:lpstr>Calibri</vt:lpstr>
      <vt:lpstr>Cambria Math</vt:lpstr>
      <vt:lpstr>Symbol</vt:lpstr>
      <vt:lpstr>Times New Roman</vt:lpstr>
      <vt:lpstr>Wingdings</vt:lpstr>
      <vt:lpstr>Cover and End Slide Master</vt:lpstr>
      <vt:lpstr>Contents Slide Master</vt:lpstr>
      <vt:lpstr>Section Break Slide Master</vt:lpstr>
      <vt:lpstr>160874-skyscraper-template-16x9</vt:lpstr>
      <vt:lpstr>Prepared by: Abdallah Haj Ahmad                          Ahmad Lahlouh                         Sari Zaazaa  Supervised by: Dr. mohammad Samaneh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ahmd.lh98@gmail.com</cp:lastModifiedBy>
  <cp:revision>419</cp:revision>
  <dcterms:created xsi:type="dcterms:W3CDTF">2018-04-24T17:14:44Z</dcterms:created>
  <dcterms:modified xsi:type="dcterms:W3CDTF">2021-01-10T10:01:21Z</dcterms:modified>
</cp:coreProperties>
</file>