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10">
  <p:sldMasterIdLst>
    <p:sldMasterId id="2147483769" r:id="rId1"/>
  </p:sldMasterIdLst>
  <p:notesMasterIdLst>
    <p:notesMasterId r:id="rId74"/>
  </p:notesMasterIdLst>
  <p:sldIdLst>
    <p:sldId id="343" r:id="rId2"/>
    <p:sldId id="347" r:id="rId3"/>
    <p:sldId id="346" r:id="rId4"/>
    <p:sldId id="345" r:id="rId5"/>
    <p:sldId id="344" r:id="rId6"/>
    <p:sldId id="348" r:id="rId7"/>
    <p:sldId id="349" r:id="rId8"/>
    <p:sldId id="350" r:id="rId9"/>
    <p:sldId id="351" r:id="rId10"/>
    <p:sldId id="356" r:id="rId11"/>
    <p:sldId id="357" r:id="rId12"/>
    <p:sldId id="352" r:id="rId13"/>
    <p:sldId id="353" r:id="rId14"/>
    <p:sldId id="354" r:id="rId15"/>
    <p:sldId id="355" r:id="rId16"/>
    <p:sldId id="362" r:id="rId17"/>
    <p:sldId id="388" r:id="rId18"/>
    <p:sldId id="389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404" r:id="rId33"/>
    <p:sldId id="405" r:id="rId34"/>
    <p:sldId id="406" r:id="rId35"/>
    <p:sldId id="407" r:id="rId36"/>
    <p:sldId id="408" r:id="rId37"/>
    <p:sldId id="409" r:id="rId38"/>
    <p:sldId id="410" r:id="rId39"/>
    <p:sldId id="359" r:id="rId40"/>
    <p:sldId id="416" r:id="rId41"/>
    <p:sldId id="361" r:id="rId42"/>
    <p:sldId id="366" r:id="rId43"/>
    <p:sldId id="363" r:id="rId44"/>
    <p:sldId id="415" r:id="rId45"/>
    <p:sldId id="417" r:id="rId46"/>
    <p:sldId id="364" r:id="rId47"/>
    <p:sldId id="419" r:id="rId48"/>
    <p:sldId id="378" r:id="rId49"/>
    <p:sldId id="379" r:id="rId50"/>
    <p:sldId id="380" r:id="rId51"/>
    <p:sldId id="381" r:id="rId52"/>
    <p:sldId id="382" r:id="rId53"/>
    <p:sldId id="383" r:id="rId54"/>
    <p:sldId id="384" r:id="rId55"/>
    <p:sldId id="385" r:id="rId56"/>
    <p:sldId id="386" r:id="rId57"/>
    <p:sldId id="387" r:id="rId58"/>
    <p:sldId id="367" r:id="rId59"/>
    <p:sldId id="368" r:id="rId60"/>
    <p:sldId id="369" r:id="rId61"/>
    <p:sldId id="370" r:id="rId62"/>
    <p:sldId id="371" r:id="rId63"/>
    <p:sldId id="372" r:id="rId64"/>
    <p:sldId id="373" r:id="rId65"/>
    <p:sldId id="374" r:id="rId66"/>
    <p:sldId id="375" r:id="rId67"/>
    <p:sldId id="376" r:id="rId68"/>
    <p:sldId id="377" r:id="rId69"/>
    <p:sldId id="411" r:id="rId70"/>
    <p:sldId id="412" r:id="rId71"/>
    <p:sldId id="413" r:id="rId72"/>
    <p:sldId id="298" r:id="rId7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msh" initials="K" lastIdx="0" clrIdx="0">
    <p:extLst>
      <p:ext uri="{19B8F6BF-5375-455C-9EA6-DF929625EA0E}">
        <p15:presenceInfo xmlns="" xmlns:p15="http://schemas.microsoft.com/office/powerpoint/2012/main" userId="Kems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853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42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70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77F449-2D8B-4FB8-988D-694E0F78C06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06FB2FCF-C5C7-45CD-8C4E-FDE1B5417BB2}">
      <dgm:prSet phldrT="[Text]" phldr="1"/>
      <dgm:spPr/>
      <dgm:t>
        <a:bodyPr/>
        <a:lstStyle/>
        <a:p>
          <a:endParaRPr lang="en-US"/>
        </a:p>
      </dgm:t>
    </dgm:pt>
    <dgm:pt modelId="{DFF2D2BB-CDD4-4BC8-A0A4-F1391C47EC09}" type="parTrans" cxnId="{26EE7608-10E7-4D65-B24F-D506A6E08767}">
      <dgm:prSet/>
      <dgm:spPr/>
      <dgm:t>
        <a:bodyPr/>
        <a:lstStyle/>
        <a:p>
          <a:endParaRPr lang="en-US"/>
        </a:p>
      </dgm:t>
    </dgm:pt>
    <dgm:pt modelId="{F18D10C8-BF33-4242-8A82-41BF1D86BB92}" type="sibTrans" cxnId="{26EE7608-10E7-4D65-B24F-D506A6E08767}">
      <dgm:prSet/>
      <dgm:spPr/>
      <dgm:t>
        <a:bodyPr/>
        <a:lstStyle/>
        <a:p>
          <a:endParaRPr lang="en-US"/>
        </a:p>
      </dgm:t>
    </dgm:pt>
    <dgm:pt modelId="{90D98B0C-4E60-4CB5-AF58-BF2FA1AF4715}">
      <dgm:prSet phldrT="[Text]" phldr="1"/>
      <dgm:spPr/>
      <dgm:t>
        <a:bodyPr/>
        <a:lstStyle/>
        <a:p>
          <a:endParaRPr lang="en-US"/>
        </a:p>
      </dgm:t>
    </dgm:pt>
    <dgm:pt modelId="{DEA137B2-9083-4CC1-8EAC-CCDF846D2227}" type="parTrans" cxnId="{04035AAB-69F2-472E-92DA-9862A3A3DC3D}">
      <dgm:prSet/>
      <dgm:spPr/>
      <dgm:t>
        <a:bodyPr/>
        <a:lstStyle/>
        <a:p>
          <a:endParaRPr lang="en-US"/>
        </a:p>
      </dgm:t>
    </dgm:pt>
    <dgm:pt modelId="{1F18B4D2-64A2-4A8C-80AC-58A3C01B9699}" type="sibTrans" cxnId="{04035AAB-69F2-472E-92DA-9862A3A3DC3D}">
      <dgm:prSet/>
      <dgm:spPr/>
      <dgm:t>
        <a:bodyPr/>
        <a:lstStyle/>
        <a:p>
          <a:endParaRPr lang="en-US"/>
        </a:p>
      </dgm:t>
    </dgm:pt>
    <dgm:pt modelId="{097D24D6-BF28-4262-BAE9-748864C2DAD1}">
      <dgm:prSet phldrT="[Text]" phldr="1"/>
      <dgm:spPr/>
      <dgm:t>
        <a:bodyPr/>
        <a:lstStyle/>
        <a:p>
          <a:endParaRPr lang="en-US"/>
        </a:p>
      </dgm:t>
    </dgm:pt>
    <dgm:pt modelId="{150359F8-1E29-4CCB-9F5E-430B26093ECC}" type="parTrans" cxnId="{45D9C4B2-B474-4B4A-8927-ABF5603F09CA}">
      <dgm:prSet/>
      <dgm:spPr/>
      <dgm:t>
        <a:bodyPr/>
        <a:lstStyle/>
        <a:p>
          <a:endParaRPr lang="en-US"/>
        </a:p>
      </dgm:t>
    </dgm:pt>
    <dgm:pt modelId="{BF541FEC-C688-4441-BFCA-23B924EC3B16}" type="sibTrans" cxnId="{45D9C4B2-B474-4B4A-8927-ABF5603F09CA}">
      <dgm:prSet/>
      <dgm:spPr/>
      <dgm:t>
        <a:bodyPr/>
        <a:lstStyle/>
        <a:p>
          <a:endParaRPr lang="en-US"/>
        </a:p>
      </dgm:t>
    </dgm:pt>
    <dgm:pt modelId="{3815DB76-97EA-4619-8DBD-E36258BCB8C9}">
      <dgm:prSet phldrT="[Text]" phldr="1"/>
      <dgm:spPr/>
      <dgm:t>
        <a:bodyPr/>
        <a:lstStyle/>
        <a:p>
          <a:endParaRPr lang="en-US"/>
        </a:p>
      </dgm:t>
    </dgm:pt>
    <dgm:pt modelId="{2A19C2CE-A786-4328-B7FA-7E7967878E85}" type="parTrans" cxnId="{5A6CBB2A-AC20-4F71-8D66-DB2C00CA94D7}">
      <dgm:prSet/>
      <dgm:spPr/>
      <dgm:t>
        <a:bodyPr/>
        <a:lstStyle/>
        <a:p>
          <a:endParaRPr lang="en-US"/>
        </a:p>
      </dgm:t>
    </dgm:pt>
    <dgm:pt modelId="{F3E1B58D-DE05-4F55-9A35-392EAEF56030}" type="sibTrans" cxnId="{5A6CBB2A-AC20-4F71-8D66-DB2C00CA94D7}">
      <dgm:prSet/>
      <dgm:spPr/>
      <dgm:t>
        <a:bodyPr/>
        <a:lstStyle/>
        <a:p>
          <a:endParaRPr lang="en-US"/>
        </a:p>
      </dgm:t>
    </dgm:pt>
    <dgm:pt modelId="{8531808A-572B-4C5A-BAB2-0FC7ED461D0A}">
      <dgm:prSet phldrT="[Text]" phldr="1"/>
      <dgm:spPr/>
      <dgm:t>
        <a:bodyPr/>
        <a:lstStyle/>
        <a:p>
          <a:endParaRPr lang="en-US"/>
        </a:p>
      </dgm:t>
    </dgm:pt>
    <dgm:pt modelId="{595D64B3-DEAF-43BF-B634-17751D966FA7}" type="parTrans" cxnId="{82FF048E-4980-45A6-A127-76D2A1336826}">
      <dgm:prSet/>
      <dgm:spPr/>
      <dgm:t>
        <a:bodyPr/>
        <a:lstStyle/>
        <a:p>
          <a:endParaRPr lang="en-US"/>
        </a:p>
      </dgm:t>
    </dgm:pt>
    <dgm:pt modelId="{2BAFC6DE-33F3-41E4-9442-FEEE567757D1}" type="sibTrans" cxnId="{82FF048E-4980-45A6-A127-76D2A1336826}">
      <dgm:prSet/>
      <dgm:spPr/>
      <dgm:t>
        <a:bodyPr/>
        <a:lstStyle/>
        <a:p>
          <a:endParaRPr lang="en-US"/>
        </a:p>
      </dgm:t>
    </dgm:pt>
    <dgm:pt modelId="{6371653A-9DD9-47F4-B281-5012D964175F}" type="pres">
      <dgm:prSet presAssocID="{1C77F449-2D8B-4FB8-988D-694E0F78C06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pPr rtl="1"/>
          <a:endParaRPr lang="ar-SA"/>
        </a:p>
      </dgm:t>
    </dgm:pt>
    <dgm:pt modelId="{B8D0D89F-E40C-4E03-B04F-D6098F307BFD}" type="pres">
      <dgm:prSet presAssocID="{1C77F449-2D8B-4FB8-988D-694E0F78C062}" presName="arrowNode" presStyleLbl="node1" presStyleIdx="0" presStyleCnt="1"/>
      <dgm:spPr/>
    </dgm:pt>
    <dgm:pt modelId="{1AB7FCC9-37CB-4FA6-9407-2CDE11596E74}" type="pres">
      <dgm:prSet presAssocID="{06FB2FCF-C5C7-45CD-8C4E-FDE1B5417BB2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DD8E97-C4C1-445E-9EC2-953E24AF6EC1}" type="pres">
      <dgm:prSet presAssocID="{90D98B0C-4E60-4CB5-AF58-BF2FA1AF4715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5F44A7-20B8-42D4-8310-0EDE9E044C39}" type="pres">
      <dgm:prSet presAssocID="{1F18B4D2-64A2-4A8C-80AC-58A3C01B9699}" presName="dotNode2" presStyleCnt="0"/>
      <dgm:spPr/>
    </dgm:pt>
    <dgm:pt modelId="{6E2B37C1-9556-4627-85E2-0099307BD2BE}" type="pres">
      <dgm:prSet presAssocID="{1F18B4D2-64A2-4A8C-80AC-58A3C01B9699}" presName="dotRepeatNode" presStyleLbl="fgShp" presStyleIdx="0" presStyleCnt="3"/>
      <dgm:spPr/>
      <dgm:t>
        <a:bodyPr/>
        <a:lstStyle/>
        <a:p>
          <a:pPr rtl="1"/>
          <a:endParaRPr lang="ar-SA"/>
        </a:p>
      </dgm:t>
    </dgm:pt>
    <dgm:pt modelId="{AE1CD1C3-8EE8-422E-B567-5776028B49A2}" type="pres">
      <dgm:prSet presAssocID="{097D24D6-BF28-4262-BAE9-748864C2DAD1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453323-D04B-4D6F-AD51-602DAB01E71B}" type="pres">
      <dgm:prSet presAssocID="{BF541FEC-C688-4441-BFCA-23B924EC3B16}" presName="dotNode3" presStyleCnt="0"/>
      <dgm:spPr/>
    </dgm:pt>
    <dgm:pt modelId="{61D23B2A-8099-4DC3-BB21-96DD844C2F4A}" type="pres">
      <dgm:prSet presAssocID="{BF541FEC-C688-4441-BFCA-23B924EC3B16}" presName="dotRepeatNode" presStyleLbl="fgShp" presStyleIdx="1" presStyleCnt="3"/>
      <dgm:spPr/>
      <dgm:t>
        <a:bodyPr/>
        <a:lstStyle/>
        <a:p>
          <a:pPr rtl="1"/>
          <a:endParaRPr lang="ar-SA"/>
        </a:p>
      </dgm:t>
    </dgm:pt>
    <dgm:pt modelId="{7EF4C33F-784E-490C-8F79-3613CEC95A15}" type="pres">
      <dgm:prSet presAssocID="{3815DB76-97EA-4619-8DBD-E36258BCB8C9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F8E3FC-E12A-4CBB-9BFB-006A858DC796}" type="pres">
      <dgm:prSet presAssocID="{F3E1B58D-DE05-4F55-9A35-392EAEF56030}" presName="dotNode4" presStyleCnt="0"/>
      <dgm:spPr/>
    </dgm:pt>
    <dgm:pt modelId="{DDD6A811-E793-4387-9343-1ECDABB2A80C}" type="pres">
      <dgm:prSet presAssocID="{F3E1B58D-DE05-4F55-9A35-392EAEF56030}" presName="dotRepeatNode" presStyleLbl="fgShp" presStyleIdx="2" presStyleCnt="3"/>
      <dgm:spPr/>
      <dgm:t>
        <a:bodyPr/>
        <a:lstStyle/>
        <a:p>
          <a:pPr rtl="1"/>
          <a:endParaRPr lang="ar-SA"/>
        </a:p>
      </dgm:t>
    </dgm:pt>
    <dgm:pt modelId="{7562C426-C11F-4E2C-9488-A9AEB641CD0C}" type="pres">
      <dgm:prSet presAssocID="{8531808A-572B-4C5A-BAB2-0FC7ED461D0A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035AAB-69F2-472E-92DA-9862A3A3DC3D}" srcId="{1C77F449-2D8B-4FB8-988D-694E0F78C062}" destId="{90D98B0C-4E60-4CB5-AF58-BF2FA1AF4715}" srcOrd="1" destOrd="0" parTransId="{DEA137B2-9083-4CC1-8EAC-CCDF846D2227}" sibTransId="{1F18B4D2-64A2-4A8C-80AC-58A3C01B9699}"/>
    <dgm:cxn modelId="{2140E6CA-67A0-411D-8C15-B39512217B0E}" type="presOf" srcId="{F3E1B58D-DE05-4F55-9A35-392EAEF56030}" destId="{DDD6A811-E793-4387-9343-1ECDABB2A80C}" srcOrd="0" destOrd="0" presId="urn:microsoft.com/office/officeart/2009/3/layout/DescendingProcess"/>
    <dgm:cxn modelId="{BF83590D-2CFF-48C7-A757-A41DB6F2963C}" type="presOf" srcId="{90D98B0C-4E60-4CB5-AF58-BF2FA1AF4715}" destId="{30DD8E97-C4C1-445E-9EC2-953E24AF6EC1}" srcOrd="0" destOrd="0" presId="urn:microsoft.com/office/officeart/2009/3/layout/DescendingProcess"/>
    <dgm:cxn modelId="{82FF048E-4980-45A6-A127-76D2A1336826}" srcId="{1C77F449-2D8B-4FB8-988D-694E0F78C062}" destId="{8531808A-572B-4C5A-BAB2-0FC7ED461D0A}" srcOrd="4" destOrd="0" parTransId="{595D64B3-DEAF-43BF-B634-17751D966FA7}" sibTransId="{2BAFC6DE-33F3-41E4-9442-FEEE567757D1}"/>
    <dgm:cxn modelId="{5A6CBB2A-AC20-4F71-8D66-DB2C00CA94D7}" srcId="{1C77F449-2D8B-4FB8-988D-694E0F78C062}" destId="{3815DB76-97EA-4619-8DBD-E36258BCB8C9}" srcOrd="3" destOrd="0" parTransId="{2A19C2CE-A786-4328-B7FA-7E7967878E85}" sibTransId="{F3E1B58D-DE05-4F55-9A35-392EAEF56030}"/>
    <dgm:cxn modelId="{6BFA216B-09F6-47BC-B70D-6F70320C3D30}" type="presOf" srcId="{8531808A-572B-4C5A-BAB2-0FC7ED461D0A}" destId="{7562C426-C11F-4E2C-9488-A9AEB641CD0C}" srcOrd="0" destOrd="0" presId="urn:microsoft.com/office/officeart/2009/3/layout/DescendingProcess"/>
    <dgm:cxn modelId="{26EE7608-10E7-4D65-B24F-D506A6E08767}" srcId="{1C77F449-2D8B-4FB8-988D-694E0F78C062}" destId="{06FB2FCF-C5C7-45CD-8C4E-FDE1B5417BB2}" srcOrd="0" destOrd="0" parTransId="{DFF2D2BB-CDD4-4BC8-A0A4-F1391C47EC09}" sibTransId="{F18D10C8-BF33-4242-8A82-41BF1D86BB92}"/>
    <dgm:cxn modelId="{45D9C4B2-B474-4B4A-8927-ABF5603F09CA}" srcId="{1C77F449-2D8B-4FB8-988D-694E0F78C062}" destId="{097D24D6-BF28-4262-BAE9-748864C2DAD1}" srcOrd="2" destOrd="0" parTransId="{150359F8-1E29-4CCB-9F5E-430B26093ECC}" sibTransId="{BF541FEC-C688-4441-BFCA-23B924EC3B16}"/>
    <dgm:cxn modelId="{BBAE19F6-85C2-4C56-9EF9-3160FC93E63A}" type="presOf" srcId="{1C77F449-2D8B-4FB8-988D-694E0F78C062}" destId="{6371653A-9DD9-47F4-B281-5012D964175F}" srcOrd="0" destOrd="0" presId="urn:microsoft.com/office/officeart/2009/3/layout/DescendingProcess"/>
    <dgm:cxn modelId="{73D2B55E-5149-4DBF-9F96-21049890CAF2}" type="presOf" srcId="{06FB2FCF-C5C7-45CD-8C4E-FDE1B5417BB2}" destId="{1AB7FCC9-37CB-4FA6-9407-2CDE11596E74}" srcOrd="0" destOrd="0" presId="urn:microsoft.com/office/officeart/2009/3/layout/DescendingProcess"/>
    <dgm:cxn modelId="{4A6063BB-0FB8-4A42-91E6-32C37377F1EB}" type="presOf" srcId="{3815DB76-97EA-4619-8DBD-E36258BCB8C9}" destId="{7EF4C33F-784E-490C-8F79-3613CEC95A15}" srcOrd="0" destOrd="0" presId="urn:microsoft.com/office/officeart/2009/3/layout/DescendingProcess"/>
    <dgm:cxn modelId="{0087897E-EDCD-454A-B83C-E5A06E76A0C2}" type="presOf" srcId="{BF541FEC-C688-4441-BFCA-23B924EC3B16}" destId="{61D23B2A-8099-4DC3-BB21-96DD844C2F4A}" srcOrd="0" destOrd="0" presId="urn:microsoft.com/office/officeart/2009/3/layout/DescendingProcess"/>
    <dgm:cxn modelId="{BD2324C9-6D5D-4FF4-865E-FDEA80AE33BE}" type="presOf" srcId="{097D24D6-BF28-4262-BAE9-748864C2DAD1}" destId="{AE1CD1C3-8EE8-422E-B567-5776028B49A2}" srcOrd="0" destOrd="0" presId="urn:microsoft.com/office/officeart/2009/3/layout/DescendingProcess"/>
    <dgm:cxn modelId="{FD9D3F4C-D311-4AFD-950D-B55BCDCBA2D4}" type="presOf" srcId="{1F18B4D2-64A2-4A8C-80AC-58A3C01B9699}" destId="{6E2B37C1-9556-4627-85E2-0099307BD2BE}" srcOrd="0" destOrd="0" presId="urn:microsoft.com/office/officeart/2009/3/layout/DescendingProcess"/>
    <dgm:cxn modelId="{3EAD53B5-5308-45E5-97DD-7851797F7AF0}" type="presParOf" srcId="{6371653A-9DD9-47F4-B281-5012D964175F}" destId="{B8D0D89F-E40C-4E03-B04F-D6098F307BFD}" srcOrd="0" destOrd="0" presId="urn:microsoft.com/office/officeart/2009/3/layout/DescendingProcess"/>
    <dgm:cxn modelId="{FB99D313-09D2-4A8D-94B5-FBA2F537FB14}" type="presParOf" srcId="{6371653A-9DD9-47F4-B281-5012D964175F}" destId="{1AB7FCC9-37CB-4FA6-9407-2CDE11596E74}" srcOrd="1" destOrd="0" presId="urn:microsoft.com/office/officeart/2009/3/layout/DescendingProcess"/>
    <dgm:cxn modelId="{0DE41A97-FB6A-4E78-A924-4859EE56D2B8}" type="presParOf" srcId="{6371653A-9DD9-47F4-B281-5012D964175F}" destId="{30DD8E97-C4C1-445E-9EC2-953E24AF6EC1}" srcOrd="2" destOrd="0" presId="urn:microsoft.com/office/officeart/2009/3/layout/DescendingProcess"/>
    <dgm:cxn modelId="{B659D73A-3740-4439-B0DB-9B5906A7731C}" type="presParOf" srcId="{6371653A-9DD9-47F4-B281-5012D964175F}" destId="{BC5F44A7-20B8-42D4-8310-0EDE9E044C39}" srcOrd="3" destOrd="0" presId="urn:microsoft.com/office/officeart/2009/3/layout/DescendingProcess"/>
    <dgm:cxn modelId="{DFFA2E3C-716D-4A14-A18C-F129B5AE715E}" type="presParOf" srcId="{BC5F44A7-20B8-42D4-8310-0EDE9E044C39}" destId="{6E2B37C1-9556-4627-85E2-0099307BD2BE}" srcOrd="0" destOrd="0" presId="urn:microsoft.com/office/officeart/2009/3/layout/DescendingProcess"/>
    <dgm:cxn modelId="{EC82BE05-D7F9-4907-B3FC-74634DBEDF63}" type="presParOf" srcId="{6371653A-9DD9-47F4-B281-5012D964175F}" destId="{AE1CD1C3-8EE8-422E-B567-5776028B49A2}" srcOrd="4" destOrd="0" presId="urn:microsoft.com/office/officeart/2009/3/layout/DescendingProcess"/>
    <dgm:cxn modelId="{9F2DAE02-FA45-4180-985A-B279033D6C42}" type="presParOf" srcId="{6371653A-9DD9-47F4-B281-5012D964175F}" destId="{F4453323-D04B-4D6F-AD51-602DAB01E71B}" srcOrd="5" destOrd="0" presId="urn:microsoft.com/office/officeart/2009/3/layout/DescendingProcess"/>
    <dgm:cxn modelId="{489111B0-2FD4-4133-8C14-DCAF63621323}" type="presParOf" srcId="{F4453323-D04B-4D6F-AD51-602DAB01E71B}" destId="{61D23B2A-8099-4DC3-BB21-96DD844C2F4A}" srcOrd="0" destOrd="0" presId="urn:microsoft.com/office/officeart/2009/3/layout/DescendingProcess"/>
    <dgm:cxn modelId="{AF9FF1A2-DC28-4268-8AA5-B38A81CF2EF4}" type="presParOf" srcId="{6371653A-9DD9-47F4-B281-5012D964175F}" destId="{7EF4C33F-784E-490C-8F79-3613CEC95A15}" srcOrd="6" destOrd="0" presId="urn:microsoft.com/office/officeart/2009/3/layout/DescendingProcess"/>
    <dgm:cxn modelId="{2DF63657-03B8-4643-B5D5-A904BEAB8A41}" type="presParOf" srcId="{6371653A-9DD9-47F4-B281-5012D964175F}" destId="{62F8E3FC-E12A-4CBB-9BFB-006A858DC796}" srcOrd="7" destOrd="0" presId="urn:microsoft.com/office/officeart/2009/3/layout/DescendingProcess"/>
    <dgm:cxn modelId="{2A465280-9F8A-420F-87B3-37EFD8163ACF}" type="presParOf" srcId="{62F8E3FC-E12A-4CBB-9BFB-006A858DC796}" destId="{DDD6A811-E793-4387-9343-1ECDABB2A80C}" srcOrd="0" destOrd="0" presId="urn:microsoft.com/office/officeart/2009/3/layout/DescendingProcess"/>
    <dgm:cxn modelId="{898D673C-21E0-4F39-937E-41CFD7303086}" type="presParOf" srcId="{6371653A-9DD9-47F4-B281-5012D964175F}" destId="{7562C426-C11F-4E2C-9488-A9AEB641CD0C}" srcOrd="8" destOrd="0" presId="urn:microsoft.com/office/officeart/2009/3/layout/DescendingProcess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9BA17-0FAC-4EEA-BBD2-CA449FED035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7F6505F6-EA8D-4699-9DF2-A6BEC2702DF7}">
      <dgm:prSet phldrT="[Text]" phldr="1"/>
      <dgm:spPr/>
      <dgm:t>
        <a:bodyPr/>
        <a:lstStyle/>
        <a:p>
          <a:endParaRPr lang="en-US"/>
        </a:p>
      </dgm:t>
    </dgm:pt>
    <dgm:pt modelId="{87492B99-5E54-4E23-9EB2-6C30B743959E}" type="parTrans" cxnId="{35765421-BF4E-4B5F-811C-2FF6AF6A338F}">
      <dgm:prSet/>
      <dgm:spPr/>
      <dgm:t>
        <a:bodyPr/>
        <a:lstStyle/>
        <a:p>
          <a:endParaRPr lang="en-US"/>
        </a:p>
      </dgm:t>
    </dgm:pt>
    <dgm:pt modelId="{C6DA41D7-19ED-4D23-A38F-FBC8757E6085}" type="sibTrans" cxnId="{35765421-BF4E-4B5F-811C-2FF6AF6A338F}">
      <dgm:prSet/>
      <dgm:spPr/>
      <dgm:t>
        <a:bodyPr/>
        <a:lstStyle/>
        <a:p>
          <a:endParaRPr lang="en-US"/>
        </a:p>
      </dgm:t>
    </dgm:pt>
    <dgm:pt modelId="{A8DCBFF3-F930-4E25-BE5E-E148DDA89825}">
      <dgm:prSet phldrT="[Text]" phldr="1"/>
      <dgm:spPr/>
      <dgm:t>
        <a:bodyPr/>
        <a:lstStyle/>
        <a:p>
          <a:endParaRPr lang="en-US"/>
        </a:p>
      </dgm:t>
    </dgm:pt>
    <dgm:pt modelId="{4F67AE3D-F6ED-4C0E-B1E4-13F379704CD2}" type="parTrans" cxnId="{6126D601-6E18-456A-873F-F7E9EC61A4F0}">
      <dgm:prSet/>
      <dgm:spPr/>
      <dgm:t>
        <a:bodyPr/>
        <a:lstStyle/>
        <a:p>
          <a:endParaRPr lang="en-US"/>
        </a:p>
      </dgm:t>
    </dgm:pt>
    <dgm:pt modelId="{A88914F6-7153-41C3-9FE0-CE0CE03E5807}" type="sibTrans" cxnId="{6126D601-6E18-456A-873F-F7E9EC61A4F0}">
      <dgm:prSet/>
      <dgm:spPr/>
      <dgm:t>
        <a:bodyPr/>
        <a:lstStyle/>
        <a:p>
          <a:endParaRPr lang="en-US"/>
        </a:p>
      </dgm:t>
    </dgm:pt>
    <dgm:pt modelId="{59D5A861-70FE-4CA6-A672-BDEF61006CB7}">
      <dgm:prSet phldrT="[Text]" phldr="1"/>
      <dgm:spPr/>
      <dgm:t>
        <a:bodyPr/>
        <a:lstStyle/>
        <a:p>
          <a:endParaRPr lang="en-US"/>
        </a:p>
      </dgm:t>
    </dgm:pt>
    <dgm:pt modelId="{2D9C2FC4-CF30-49F3-B5A7-0B7C380C3791}" type="parTrans" cxnId="{FE8C1AD2-0BFF-40B0-A56F-85B77F44BF7D}">
      <dgm:prSet/>
      <dgm:spPr/>
      <dgm:t>
        <a:bodyPr/>
        <a:lstStyle/>
        <a:p>
          <a:endParaRPr lang="en-US"/>
        </a:p>
      </dgm:t>
    </dgm:pt>
    <dgm:pt modelId="{E5B8BC83-D95A-48A8-A8BB-784BC4D69AC5}" type="sibTrans" cxnId="{FE8C1AD2-0BFF-40B0-A56F-85B77F44BF7D}">
      <dgm:prSet/>
      <dgm:spPr/>
      <dgm:t>
        <a:bodyPr/>
        <a:lstStyle/>
        <a:p>
          <a:endParaRPr lang="en-US"/>
        </a:p>
      </dgm:t>
    </dgm:pt>
    <dgm:pt modelId="{BDE36FEE-2365-440E-939B-2D338D8F7CF1}">
      <dgm:prSet phldrT="[Text]" phldr="1"/>
      <dgm:spPr/>
      <dgm:t>
        <a:bodyPr/>
        <a:lstStyle/>
        <a:p>
          <a:endParaRPr lang="en-US" dirty="0"/>
        </a:p>
      </dgm:t>
    </dgm:pt>
    <dgm:pt modelId="{AD1EF888-56A6-489E-A1ED-490A3FB164C0}" type="parTrans" cxnId="{A0B77EFF-802D-4244-9291-611009B46431}">
      <dgm:prSet/>
      <dgm:spPr/>
      <dgm:t>
        <a:bodyPr/>
        <a:lstStyle/>
        <a:p>
          <a:endParaRPr lang="en-US"/>
        </a:p>
      </dgm:t>
    </dgm:pt>
    <dgm:pt modelId="{BFFD9892-7358-45EE-B29B-50AC165F1B81}" type="sibTrans" cxnId="{A0B77EFF-802D-4244-9291-611009B46431}">
      <dgm:prSet/>
      <dgm:spPr/>
      <dgm:t>
        <a:bodyPr/>
        <a:lstStyle/>
        <a:p>
          <a:endParaRPr lang="en-US"/>
        </a:p>
      </dgm:t>
    </dgm:pt>
    <dgm:pt modelId="{1C5296F5-5E00-4AB4-A34F-1F4EE665D5C0}">
      <dgm:prSet phldrT="[Text]" phldr="1"/>
      <dgm:spPr/>
      <dgm:t>
        <a:bodyPr/>
        <a:lstStyle/>
        <a:p>
          <a:endParaRPr lang="en-US"/>
        </a:p>
      </dgm:t>
    </dgm:pt>
    <dgm:pt modelId="{18639B68-4BDD-485A-A6AC-19BD90F4C4BD}" type="parTrans" cxnId="{4D9D27A3-1F2F-4649-98E4-A42268F5BF5E}">
      <dgm:prSet/>
      <dgm:spPr/>
      <dgm:t>
        <a:bodyPr/>
        <a:lstStyle/>
        <a:p>
          <a:endParaRPr lang="en-US"/>
        </a:p>
      </dgm:t>
    </dgm:pt>
    <dgm:pt modelId="{C4FFCBD5-13D2-4494-A964-3385623045DB}" type="sibTrans" cxnId="{4D9D27A3-1F2F-4649-98E4-A42268F5BF5E}">
      <dgm:prSet/>
      <dgm:spPr/>
      <dgm:t>
        <a:bodyPr/>
        <a:lstStyle/>
        <a:p>
          <a:endParaRPr lang="en-US"/>
        </a:p>
      </dgm:t>
    </dgm:pt>
    <dgm:pt modelId="{2F025CD5-E656-437A-A0F1-AB8DE6ADAC7E}" type="pres">
      <dgm:prSet presAssocID="{9FB9BA17-0FAC-4EEA-BBD2-CA449FED0359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pPr rtl="1"/>
          <a:endParaRPr lang="ar-SA"/>
        </a:p>
      </dgm:t>
    </dgm:pt>
    <dgm:pt modelId="{8ECBDDFB-71E9-4EA5-97A1-216FEA1CA600}" type="pres">
      <dgm:prSet presAssocID="{9FB9BA17-0FAC-4EEA-BBD2-CA449FED0359}" presName="arrowNode" presStyleLbl="node1" presStyleIdx="0" presStyleCnt="1"/>
      <dgm:spPr/>
    </dgm:pt>
    <dgm:pt modelId="{D3B08B97-CE2D-42C0-91E0-7DA222EA92FA}" type="pres">
      <dgm:prSet presAssocID="{7F6505F6-EA8D-4699-9DF2-A6BEC2702DF7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E07B50-0A46-456F-AD94-B41CD7287B37}" type="pres">
      <dgm:prSet presAssocID="{A8DCBFF3-F930-4E25-BE5E-E148DDA89825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AD9C15-A4F0-44AD-AED5-DAFA486DC457}" type="pres">
      <dgm:prSet presAssocID="{A88914F6-7153-41C3-9FE0-CE0CE03E5807}" presName="dotNode2" presStyleCnt="0"/>
      <dgm:spPr/>
    </dgm:pt>
    <dgm:pt modelId="{BCE3E37D-836D-4CFD-B542-B713C62ABCD1}" type="pres">
      <dgm:prSet presAssocID="{A88914F6-7153-41C3-9FE0-CE0CE03E5807}" presName="dotRepeatNode" presStyleLbl="fgShp" presStyleIdx="0" presStyleCnt="3"/>
      <dgm:spPr/>
      <dgm:t>
        <a:bodyPr/>
        <a:lstStyle/>
        <a:p>
          <a:pPr rtl="1"/>
          <a:endParaRPr lang="ar-SA"/>
        </a:p>
      </dgm:t>
    </dgm:pt>
    <dgm:pt modelId="{7DDA0AD6-9E46-4564-A9DA-7D75309A02F6}" type="pres">
      <dgm:prSet presAssocID="{59D5A861-70FE-4CA6-A672-BDEF61006CB7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349C6D-7160-4EA6-A067-19A7EED8E600}" type="pres">
      <dgm:prSet presAssocID="{E5B8BC83-D95A-48A8-A8BB-784BC4D69AC5}" presName="dotNode3" presStyleCnt="0"/>
      <dgm:spPr/>
    </dgm:pt>
    <dgm:pt modelId="{2CA82855-ED95-412A-9709-5E2C2AA480E5}" type="pres">
      <dgm:prSet presAssocID="{E5B8BC83-D95A-48A8-A8BB-784BC4D69AC5}" presName="dotRepeatNode" presStyleLbl="fgShp" presStyleIdx="1" presStyleCnt="3"/>
      <dgm:spPr/>
      <dgm:t>
        <a:bodyPr/>
        <a:lstStyle/>
        <a:p>
          <a:pPr rtl="1"/>
          <a:endParaRPr lang="ar-SA"/>
        </a:p>
      </dgm:t>
    </dgm:pt>
    <dgm:pt modelId="{D80863CE-7CA8-4914-A19A-FEC05A656AE5}" type="pres">
      <dgm:prSet presAssocID="{BDE36FEE-2365-440E-939B-2D338D8F7CF1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717BD5-6E77-491C-A04B-574DA12991F1}" type="pres">
      <dgm:prSet presAssocID="{BFFD9892-7358-45EE-B29B-50AC165F1B81}" presName="dotNode4" presStyleCnt="0"/>
      <dgm:spPr/>
    </dgm:pt>
    <dgm:pt modelId="{3E0523BD-A543-48A0-9D78-D31683287A7A}" type="pres">
      <dgm:prSet presAssocID="{BFFD9892-7358-45EE-B29B-50AC165F1B81}" presName="dotRepeatNode" presStyleLbl="fgShp" presStyleIdx="2" presStyleCnt="3"/>
      <dgm:spPr/>
      <dgm:t>
        <a:bodyPr/>
        <a:lstStyle/>
        <a:p>
          <a:pPr rtl="1"/>
          <a:endParaRPr lang="ar-SA"/>
        </a:p>
      </dgm:t>
    </dgm:pt>
    <dgm:pt modelId="{E1B35B76-C78F-4AD8-8845-23792134E5C6}" type="pres">
      <dgm:prSet presAssocID="{1C5296F5-5E00-4AB4-A34F-1F4EE665D5C0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9D27A3-1F2F-4649-98E4-A42268F5BF5E}" srcId="{9FB9BA17-0FAC-4EEA-BBD2-CA449FED0359}" destId="{1C5296F5-5E00-4AB4-A34F-1F4EE665D5C0}" srcOrd="4" destOrd="0" parTransId="{18639B68-4BDD-485A-A6AC-19BD90F4C4BD}" sibTransId="{C4FFCBD5-13D2-4494-A964-3385623045DB}"/>
    <dgm:cxn modelId="{55409C6F-5C39-4649-94CE-7D3370B8736B}" type="presOf" srcId="{1C5296F5-5E00-4AB4-A34F-1F4EE665D5C0}" destId="{E1B35B76-C78F-4AD8-8845-23792134E5C6}" srcOrd="0" destOrd="0" presId="urn:microsoft.com/office/officeart/2009/3/layout/DescendingProcess"/>
    <dgm:cxn modelId="{D1672330-50FB-400A-9CA8-7D096362A41B}" type="presOf" srcId="{9FB9BA17-0FAC-4EEA-BBD2-CA449FED0359}" destId="{2F025CD5-E656-437A-A0F1-AB8DE6ADAC7E}" srcOrd="0" destOrd="0" presId="urn:microsoft.com/office/officeart/2009/3/layout/DescendingProcess"/>
    <dgm:cxn modelId="{F8409835-D178-4A35-9ED9-A036901969C3}" type="presOf" srcId="{A8DCBFF3-F930-4E25-BE5E-E148DDA89825}" destId="{7DE07B50-0A46-456F-AD94-B41CD7287B37}" srcOrd="0" destOrd="0" presId="urn:microsoft.com/office/officeart/2009/3/layout/DescendingProcess"/>
    <dgm:cxn modelId="{065C3FA3-3DD1-473F-8DD4-502475F6D2AE}" type="presOf" srcId="{A88914F6-7153-41C3-9FE0-CE0CE03E5807}" destId="{BCE3E37D-836D-4CFD-B542-B713C62ABCD1}" srcOrd="0" destOrd="0" presId="urn:microsoft.com/office/officeart/2009/3/layout/DescendingProcess"/>
    <dgm:cxn modelId="{53EFC540-B773-407A-B38C-9945DFD0449A}" type="presOf" srcId="{7F6505F6-EA8D-4699-9DF2-A6BEC2702DF7}" destId="{D3B08B97-CE2D-42C0-91E0-7DA222EA92FA}" srcOrd="0" destOrd="0" presId="urn:microsoft.com/office/officeart/2009/3/layout/DescendingProcess"/>
    <dgm:cxn modelId="{FE8C1AD2-0BFF-40B0-A56F-85B77F44BF7D}" srcId="{9FB9BA17-0FAC-4EEA-BBD2-CA449FED0359}" destId="{59D5A861-70FE-4CA6-A672-BDEF61006CB7}" srcOrd="2" destOrd="0" parTransId="{2D9C2FC4-CF30-49F3-B5A7-0B7C380C3791}" sibTransId="{E5B8BC83-D95A-48A8-A8BB-784BC4D69AC5}"/>
    <dgm:cxn modelId="{2D8CC3C4-FFDF-4E49-AA8E-3BD9DBA1F55F}" type="presOf" srcId="{59D5A861-70FE-4CA6-A672-BDEF61006CB7}" destId="{7DDA0AD6-9E46-4564-A9DA-7D75309A02F6}" srcOrd="0" destOrd="0" presId="urn:microsoft.com/office/officeart/2009/3/layout/DescendingProcess"/>
    <dgm:cxn modelId="{F87030A9-0DA7-4CCF-8D3A-FBBF7EC130F7}" type="presOf" srcId="{BDE36FEE-2365-440E-939B-2D338D8F7CF1}" destId="{D80863CE-7CA8-4914-A19A-FEC05A656AE5}" srcOrd="0" destOrd="0" presId="urn:microsoft.com/office/officeart/2009/3/layout/DescendingProcess"/>
    <dgm:cxn modelId="{98C3165D-2CE2-4E51-82BF-D71ABF4103A9}" type="presOf" srcId="{BFFD9892-7358-45EE-B29B-50AC165F1B81}" destId="{3E0523BD-A543-48A0-9D78-D31683287A7A}" srcOrd="0" destOrd="0" presId="urn:microsoft.com/office/officeart/2009/3/layout/DescendingProcess"/>
    <dgm:cxn modelId="{6126D601-6E18-456A-873F-F7E9EC61A4F0}" srcId="{9FB9BA17-0FAC-4EEA-BBD2-CA449FED0359}" destId="{A8DCBFF3-F930-4E25-BE5E-E148DDA89825}" srcOrd="1" destOrd="0" parTransId="{4F67AE3D-F6ED-4C0E-B1E4-13F379704CD2}" sibTransId="{A88914F6-7153-41C3-9FE0-CE0CE03E5807}"/>
    <dgm:cxn modelId="{35765421-BF4E-4B5F-811C-2FF6AF6A338F}" srcId="{9FB9BA17-0FAC-4EEA-BBD2-CA449FED0359}" destId="{7F6505F6-EA8D-4699-9DF2-A6BEC2702DF7}" srcOrd="0" destOrd="0" parTransId="{87492B99-5E54-4E23-9EB2-6C30B743959E}" sibTransId="{C6DA41D7-19ED-4D23-A38F-FBC8757E6085}"/>
    <dgm:cxn modelId="{A0B77EFF-802D-4244-9291-611009B46431}" srcId="{9FB9BA17-0FAC-4EEA-BBD2-CA449FED0359}" destId="{BDE36FEE-2365-440E-939B-2D338D8F7CF1}" srcOrd="3" destOrd="0" parTransId="{AD1EF888-56A6-489E-A1ED-490A3FB164C0}" sibTransId="{BFFD9892-7358-45EE-B29B-50AC165F1B81}"/>
    <dgm:cxn modelId="{BF399DCE-F858-4766-9B3F-EDA0DA05F7CA}" type="presOf" srcId="{E5B8BC83-D95A-48A8-A8BB-784BC4D69AC5}" destId="{2CA82855-ED95-412A-9709-5E2C2AA480E5}" srcOrd="0" destOrd="0" presId="urn:microsoft.com/office/officeart/2009/3/layout/DescendingProcess"/>
    <dgm:cxn modelId="{B56987B5-28A8-4DC4-B075-9C7FF5B1A386}" type="presParOf" srcId="{2F025CD5-E656-437A-A0F1-AB8DE6ADAC7E}" destId="{8ECBDDFB-71E9-4EA5-97A1-216FEA1CA600}" srcOrd="0" destOrd="0" presId="urn:microsoft.com/office/officeart/2009/3/layout/DescendingProcess"/>
    <dgm:cxn modelId="{794C6A0D-E7F5-4FC0-A2C1-8E8335BE4BE2}" type="presParOf" srcId="{2F025CD5-E656-437A-A0F1-AB8DE6ADAC7E}" destId="{D3B08B97-CE2D-42C0-91E0-7DA222EA92FA}" srcOrd="1" destOrd="0" presId="urn:microsoft.com/office/officeart/2009/3/layout/DescendingProcess"/>
    <dgm:cxn modelId="{0AD13802-8E77-4C4A-A043-F677AB756DCE}" type="presParOf" srcId="{2F025CD5-E656-437A-A0F1-AB8DE6ADAC7E}" destId="{7DE07B50-0A46-456F-AD94-B41CD7287B37}" srcOrd="2" destOrd="0" presId="urn:microsoft.com/office/officeart/2009/3/layout/DescendingProcess"/>
    <dgm:cxn modelId="{6FAC14F9-49E2-4A89-99C9-667DF5750C20}" type="presParOf" srcId="{2F025CD5-E656-437A-A0F1-AB8DE6ADAC7E}" destId="{58AD9C15-A4F0-44AD-AED5-DAFA486DC457}" srcOrd="3" destOrd="0" presId="urn:microsoft.com/office/officeart/2009/3/layout/DescendingProcess"/>
    <dgm:cxn modelId="{67BFD96C-D058-4FA0-96BF-BD8B964BF0A7}" type="presParOf" srcId="{58AD9C15-A4F0-44AD-AED5-DAFA486DC457}" destId="{BCE3E37D-836D-4CFD-B542-B713C62ABCD1}" srcOrd="0" destOrd="0" presId="urn:microsoft.com/office/officeart/2009/3/layout/DescendingProcess"/>
    <dgm:cxn modelId="{B0794DA1-21BA-49F8-907C-A96240D797C0}" type="presParOf" srcId="{2F025CD5-E656-437A-A0F1-AB8DE6ADAC7E}" destId="{7DDA0AD6-9E46-4564-A9DA-7D75309A02F6}" srcOrd="4" destOrd="0" presId="urn:microsoft.com/office/officeart/2009/3/layout/DescendingProcess"/>
    <dgm:cxn modelId="{03E8E1D7-C6DC-472E-B514-9FB47FA5089F}" type="presParOf" srcId="{2F025CD5-E656-437A-A0F1-AB8DE6ADAC7E}" destId="{1B349C6D-7160-4EA6-A067-19A7EED8E600}" srcOrd="5" destOrd="0" presId="urn:microsoft.com/office/officeart/2009/3/layout/DescendingProcess"/>
    <dgm:cxn modelId="{3C40FC79-195C-4085-9667-22D4E9C55BAD}" type="presParOf" srcId="{1B349C6D-7160-4EA6-A067-19A7EED8E600}" destId="{2CA82855-ED95-412A-9709-5E2C2AA480E5}" srcOrd="0" destOrd="0" presId="urn:microsoft.com/office/officeart/2009/3/layout/DescendingProcess"/>
    <dgm:cxn modelId="{4941D8E7-C880-480C-813F-39EC97AD3AAF}" type="presParOf" srcId="{2F025CD5-E656-437A-A0F1-AB8DE6ADAC7E}" destId="{D80863CE-7CA8-4914-A19A-FEC05A656AE5}" srcOrd="6" destOrd="0" presId="urn:microsoft.com/office/officeart/2009/3/layout/DescendingProcess"/>
    <dgm:cxn modelId="{75238521-7F17-4880-8E93-570C5569518E}" type="presParOf" srcId="{2F025CD5-E656-437A-A0F1-AB8DE6ADAC7E}" destId="{DB717BD5-6E77-491C-A04B-574DA12991F1}" srcOrd="7" destOrd="0" presId="urn:microsoft.com/office/officeart/2009/3/layout/DescendingProcess"/>
    <dgm:cxn modelId="{9F056236-CF3A-4903-8C52-DA23A2501F6C}" type="presParOf" srcId="{DB717BD5-6E77-491C-A04B-574DA12991F1}" destId="{3E0523BD-A543-48A0-9D78-D31683287A7A}" srcOrd="0" destOrd="0" presId="urn:microsoft.com/office/officeart/2009/3/layout/DescendingProcess"/>
    <dgm:cxn modelId="{4DEBE0C4-90F8-47EF-9103-F239A8251A3C}" type="presParOf" srcId="{2F025CD5-E656-437A-A0F1-AB8DE6ADAC7E}" destId="{E1B35B76-C78F-4AD8-8845-23792134E5C6}" srcOrd="8" destOrd="0" presId="urn:microsoft.com/office/officeart/2009/3/layout/DescendingProcess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0D89F-E40C-4E03-B04F-D6098F307BFD}">
      <dsp:nvSpPr>
        <dsp:cNvPr id="0" name=""/>
        <dsp:cNvSpPr/>
      </dsp:nvSpPr>
      <dsp:spPr>
        <a:xfrm rot="4396374">
          <a:off x="557963" y="451767"/>
          <a:ext cx="1959836" cy="136674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2B37C1-9556-4627-85E2-0099307BD2BE}">
      <dsp:nvSpPr>
        <dsp:cNvPr id="0" name=""/>
        <dsp:cNvSpPr/>
      </dsp:nvSpPr>
      <dsp:spPr>
        <a:xfrm>
          <a:off x="1292124" y="630228"/>
          <a:ext cx="49492" cy="4949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D23B2A-8099-4DC3-BB21-96DD844C2F4A}">
      <dsp:nvSpPr>
        <dsp:cNvPr id="0" name=""/>
        <dsp:cNvSpPr/>
      </dsp:nvSpPr>
      <dsp:spPr>
        <a:xfrm>
          <a:off x="1631008" y="903569"/>
          <a:ext cx="49492" cy="4949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6A811-E793-4387-9343-1ECDABB2A80C}">
      <dsp:nvSpPr>
        <dsp:cNvPr id="0" name=""/>
        <dsp:cNvSpPr/>
      </dsp:nvSpPr>
      <dsp:spPr>
        <a:xfrm>
          <a:off x="1884984" y="1223224"/>
          <a:ext cx="49492" cy="4949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7FCC9-37CB-4FA6-9407-2CDE11596E74}">
      <dsp:nvSpPr>
        <dsp:cNvPr id="0" name=""/>
        <dsp:cNvSpPr/>
      </dsp:nvSpPr>
      <dsp:spPr>
        <a:xfrm>
          <a:off x="426581" y="0"/>
          <a:ext cx="924002" cy="363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426581" y="0"/>
        <a:ext cx="924002" cy="363244"/>
      </dsp:txXfrm>
    </dsp:sp>
    <dsp:sp modelId="{30DD8E97-C4C1-445E-9EC2-953E24AF6EC1}">
      <dsp:nvSpPr>
        <dsp:cNvPr id="0" name=""/>
        <dsp:cNvSpPr/>
      </dsp:nvSpPr>
      <dsp:spPr>
        <a:xfrm>
          <a:off x="1575341" y="473352"/>
          <a:ext cx="1348543" cy="363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1575341" y="473352"/>
        <a:ext cx="1348543" cy="363244"/>
      </dsp:txXfrm>
    </dsp:sp>
    <dsp:sp modelId="{AE1CD1C3-8EE8-422E-B567-5776028B49A2}">
      <dsp:nvSpPr>
        <dsp:cNvPr id="0" name=""/>
        <dsp:cNvSpPr/>
      </dsp:nvSpPr>
      <dsp:spPr>
        <a:xfrm>
          <a:off x="426581" y="746693"/>
          <a:ext cx="1073840" cy="363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426581" y="746693"/>
        <a:ext cx="1073840" cy="363244"/>
      </dsp:txXfrm>
    </dsp:sp>
    <dsp:sp modelId="{7EF4C33F-784E-490C-8F79-3613CEC95A15}">
      <dsp:nvSpPr>
        <dsp:cNvPr id="0" name=""/>
        <dsp:cNvSpPr/>
      </dsp:nvSpPr>
      <dsp:spPr>
        <a:xfrm>
          <a:off x="2099775" y="1066348"/>
          <a:ext cx="824110" cy="363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099775" y="1066348"/>
        <a:ext cx="824110" cy="363244"/>
      </dsp:txXfrm>
    </dsp:sp>
    <dsp:sp modelId="{7562C426-C11F-4E2C-9488-A9AEB641CD0C}">
      <dsp:nvSpPr>
        <dsp:cNvPr id="0" name=""/>
        <dsp:cNvSpPr/>
      </dsp:nvSpPr>
      <dsp:spPr>
        <a:xfrm>
          <a:off x="1675233" y="1907031"/>
          <a:ext cx="1248651" cy="363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1675233" y="1907031"/>
        <a:ext cx="1248651" cy="363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CBDDFB-71E9-4EA5-97A1-216FEA1CA600}">
      <dsp:nvSpPr>
        <dsp:cNvPr id="0" name=""/>
        <dsp:cNvSpPr/>
      </dsp:nvSpPr>
      <dsp:spPr>
        <a:xfrm rot="4396374">
          <a:off x="643858" y="438047"/>
          <a:ext cx="1900321" cy="1325237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3E37D-836D-4CFD-B542-B713C62ABCD1}">
      <dsp:nvSpPr>
        <dsp:cNvPr id="0" name=""/>
        <dsp:cNvSpPr/>
      </dsp:nvSpPr>
      <dsp:spPr>
        <a:xfrm>
          <a:off x="1355725" y="611090"/>
          <a:ext cx="47989" cy="4798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82855-ED95-412A-9709-5E2C2AA480E5}">
      <dsp:nvSpPr>
        <dsp:cNvPr id="0" name=""/>
        <dsp:cNvSpPr/>
      </dsp:nvSpPr>
      <dsp:spPr>
        <a:xfrm>
          <a:off x="1684318" y="876130"/>
          <a:ext cx="47989" cy="4798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0523BD-A543-48A0-9D78-D31683287A7A}">
      <dsp:nvSpPr>
        <dsp:cNvPr id="0" name=""/>
        <dsp:cNvSpPr/>
      </dsp:nvSpPr>
      <dsp:spPr>
        <a:xfrm>
          <a:off x="1930581" y="1186078"/>
          <a:ext cx="47989" cy="4798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B08B97-CE2D-42C0-91E0-7DA222EA92FA}">
      <dsp:nvSpPr>
        <dsp:cNvPr id="0" name=""/>
        <dsp:cNvSpPr/>
      </dsp:nvSpPr>
      <dsp:spPr>
        <a:xfrm>
          <a:off x="516466" y="0"/>
          <a:ext cx="895942" cy="352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16466" y="0"/>
        <a:ext cx="895942" cy="352213"/>
      </dsp:txXfrm>
    </dsp:sp>
    <dsp:sp modelId="{7DE07B50-0A46-456F-AD94-B41CD7287B37}">
      <dsp:nvSpPr>
        <dsp:cNvPr id="0" name=""/>
        <dsp:cNvSpPr/>
      </dsp:nvSpPr>
      <dsp:spPr>
        <a:xfrm>
          <a:off x="1630341" y="458977"/>
          <a:ext cx="1307591" cy="352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630341" y="458977"/>
        <a:ext cx="1307591" cy="352213"/>
      </dsp:txXfrm>
    </dsp:sp>
    <dsp:sp modelId="{7DDA0AD6-9E46-4564-A9DA-7D75309A02F6}">
      <dsp:nvSpPr>
        <dsp:cNvPr id="0" name=""/>
        <dsp:cNvSpPr/>
      </dsp:nvSpPr>
      <dsp:spPr>
        <a:xfrm>
          <a:off x="516466" y="724018"/>
          <a:ext cx="1041230" cy="352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16466" y="724018"/>
        <a:ext cx="1041230" cy="352213"/>
      </dsp:txXfrm>
    </dsp:sp>
    <dsp:sp modelId="{D80863CE-7CA8-4914-A19A-FEC05A656AE5}">
      <dsp:nvSpPr>
        <dsp:cNvPr id="0" name=""/>
        <dsp:cNvSpPr/>
      </dsp:nvSpPr>
      <dsp:spPr>
        <a:xfrm>
          <a:off x="2138849" y="1033966"/>
          <a:ext cx="799083" cy="352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38849" y="1033966"/>
        <a:ext cx="799083" cy="352213"/>
      </dsp:txXfrm>
    </dsp:sp>
    <dsp:sp modelId="{E1B35B76-C78F-4AD8-8845-23792134E5C6}">
      <dsp:nvSpPr>
        <dsp:cNvPr id="0" name=""/>
        <dsp:cNvSpPr/>
      </dsp:nvSpPr>
      <dsp:spPr>
        <a:xfrm>
          <a:off x="1727200" y="1849119"/>
          <a:ext cx="1210733" cy="352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727200" y="1849119"/>
        <a:ext cx="1210733" cy="352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BD8E5-AA03-4ADF-A088-BC69964316E2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3F754-B424-4A01-B528-060ABDE19A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129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2985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39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39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>
                <a:solidFill>
                  <a:prstClr val="black"/>
                </a:solidFill>
              </a:rPr>
              <a:pPr/>
              <a:t>63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978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002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002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002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002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002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561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2985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6256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0630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9004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58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39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>
                <a:solidFill>
                  <a:prstClr val="black"/>
                </a:solidFill>
              </a:rPr>
              <a:pPr/>
              <a:t>59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39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>
                <a:solidFill>
                  <a:prstClr val="black"/>
                </a:solidFill>
              </a:rPr>
              <a:pPr/>
              <a:t>60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3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69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72642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763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5.png"/><Relationship Id="rId9" Type="http://schemas.microsoft.com/office/2007/relationships/diagramDrawing" Target="../diagrams/drawing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1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9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93.png"/><Relationship Id="rId9" Type="http://schemas.microsoft.com/office/2007/relationships/diagramDrawing" Target="../diagrams/drawing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635508" y="1084218"/>
            <a:ext cx="8868800" cy="1959428"/>
          </a:xfrm>
        </p:spPr>
        <p:txBody>
          <a:bodyPr>
            <a:normAutofit/>
          </a:bodyPr>
          <a:lstStyle/>
          <a:p>
            <a:pPr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An-Najah National university</a:t>
            </a:r>
          </a:p>
          <a:p>
            <a:pPr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Faculty of engineering </a:t>
            </a:r>
          </a:p>
          <a:p>
            <a:pPr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Building engineering departmenet </a:t>
            </a:r>
          </a:p>
          <a:p>
            <a:pPr defTabSz="1219170">
              <a:spcBef>
                <a:spcPts val="800"/>
              </a:spcBef>
            </a:pPr>
            <a:r>
              <a:rPr lang="en" sz="2800" b="1" kern="0" dirty="0" smtClean="0">
                <a:latin typeface="Varela Round"/>
                <a:ea typeface="Varela Round"/>
                <a:cs typeface="Varela Round"/>
                <a:sym typeface="Varela Round"/>
              </a:rPr>
              <a:t>Graduation project ||</a:t>
            </a:r>
          </a:p>
          <a:p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2142214" y="3163652"/>
            <a:ext cx="80263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Center for the Leaders of the Future </a:t>
            </a:r>
            <a:endParaRPr lang="en-US" sz="3600" dirty="0" smtClean="0"/>
          </a:p>
          <a:p>
            <a:endParaRPr lang="ar-JO" sz="3600" dirty="0"/>
          </a:p>
        </p:txBody>
      </p:sp>
      <p:sp>
        <p:nvSpPr>
          <p:cNvPr id="4" name="مستطيل 3"/>
          <p:cNvSpPr/>
          <p:nvPr/>
        </p:nvSpPr>
        <p:spPr>
          <a:xfrm>
            <a:off x="918754" y="4560651"/>
            <a:ext cx="6096000" cy="234936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>
              <a:spcBef>
                <a:spcPts val="800"/>
              </a:spcBef>
            </a:pPr>
            <a:r>
              <a:rPr lang="en" sz="14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Prepared By :</a:t>
            </a:r>
            <a:endParaRPr lang="en" sz="1600" b="1" kern="0" dirty="0" smtClean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>
              <a:buFont typeface="Wingdings" pitchFamily="2" charset="2"/>
              <a:buChar char="q"/>
            </a:pPr>
            <a:r>
              <a:rPr lang="en-US" sz="1600" b="1" dirty="0" smtClean="0"/>
              <a:t>Bayan Sameer Younis</a:t>
            </a:r>
            <a:endParaRPr lang="en-US" sz="1600" dirty="0" smtClean="0"/>
          </a:p>
          <a:p>
            <a:endParaRPr lang="en-US" sz="1600" dirty="0" smtClean="0"/>
          </a:p>
          <a:p>
            <a:pPr>
              <a:buFont typeface="Wingdings" pitchFamily="2" charset="2"/>
              <a:buChar char="q"/>
            </a:pPr>
            <a:r>
              <a:rPr lang="en-US" sz="1600" b="1" dirty="0" smtClean="0"/>
              <a:t>Esraa Ali Assaf</a:t>
            </a:r>
            <a:endParaRPr lang="en-US" sz="1600" dirty="0" smtClean="0"/>
          </a:p>
          <a:p>
            <a:endParaRPr lang="en-US" sz="1600" dirty="0" smtClean="0"/>
          </a:p>
          <a:p>
            <a:pPr>
              <a:buFont typeface="Wingdings" pitchFamily="2" charset="2"/>
              <a:buChar char="q"/>
            </a:pPr>
            <a:r>
              <a:rPr lang="en-US" sz="1600" b="1" dirty="0" smtClean="0"/>
              <a:t>Ruba Nael  Duraidi</a:t>
            </a:r>
          </a:p>
          <a:p>
            <a:endParaRPr lang="en-US" sz="1600" dirty="0" smtClean="0"/>
          </a:p>
          <a:p>
            <a:pPr>
              <a:buFont typeface="Wingdings" pitchFamily="2" charset="2"/>
              <a:buChar char="q"/>
            </a:pPr>
            <a:r>
              <a:rPr lang="en-US" sz="1600" b="1" dirty="0" smtClean="0"/>
              <a:t>Yasmeen </a:t>
            </a:r>
            <a:r>
              <a:rPr lang="en-US" sz="1600" b="1" dirty="0" err="1" smtClean="0"/>
              <a:t>Nezar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Tuffaha</a:t>
            </a:r>
            <a:endParaRPr lang="en-US" sz="1600" dirty="0" smtClean="0"/>
          </a:p>
          <a:p>
            <a:pPr defTabSz="1219170">
              <a:spcBef>
                <a:spcPts val="800"/>
              </a:spcBef>
              <a:buFont typeface="Wingdings" pitchFamily="2" charset="2"/>
              <a:buChar char="q"/>
            </a:pPr>
            <a:endParaRPr lang="en" sz="1400" b="1" kern="0" dirty="0" smtClean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908765" y="4574482"/>
            <a:ext cx="6096000" cy="68736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>
              <a:spcBef>
                <a:spcPts val="800"/>
              </a:spcBef>
            </a:pPr>
            <a:r>
              <a:rPr lang="en" sz="14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Supervisor :</a:t>
            </a:r>
          </a:p>
          <a:p>
            <a:pPr marL="1371600" indent="-400050" defTabSz="1219170">
              <a:spcBef>
                <a:spcPts val="800"/>
              </a:spcBef>
              <a:buFont typeface="Wingdings" panose="05000000000000000000" pitchFamily="2" charset="2"/>
              <a:buChar char="q"/>
              <a:tabLst>
                <a:tab pos="1543050" algn="l"/>
              </a:tabLst>
            </a:pPr>
            <a:r>
              <a:rPr lang="en-US" b="1" dirty="0" smtClean="0"/>
              <a:t>Dr. MontherDwaikat</a:t>
            </a:r>
            <a:endParaRPr lang="en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069"/>
            <a:ext cx="12192000" cy="34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8077" y="3320143"/>
            <a:ext cx="104203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691750" y="0"/>
            <a:ext cx="4780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Architectural Design</a:t>
            </a:r>
            <a:endParaRPr lang="ar-JO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406" y="3184615"/>
            <a:ext cx="9294903" cy="311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صورة 3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543" y="714238"/>
            <a:ext cx="9296400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hshs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802674" y="1920240"/>
            <a:ext cx="8530046" cy="3735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3252651" y="5956663"/>
            <a:ext cx="5486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East and main view 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2855728" y="749328"/>
            <a:ext cx="63818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Architectural Design</a:t>
            </a:r>
            <a:endParaRPr lang="ar-JO" sz="5400" dirty="0"/>
          </a:p>
        </p:txBody>
      </p:sp>
      <p:sp>
        <p:nvSpPr>
          <p:cNvPr id="6" name="مستطيل 5"/>
          <p:cNvSpPr/>
          <p:nvPr/>
        </p:nvSpPr>
        <p:spPr>
          <a:xfrm>
            <a:off x="324893" y="2704822"/>
            <a:ext cx="13009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3DView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South-East  view</a:t>
            </a:r>
            <a:endParaRPr lang="ar-JO" dirty="0"/>
          </a:p>
        </p:txBody>
      </p:sp>
      <p:pic>
        <p:nvPicPr>
          <p:cNvPr id="3" name="صورة 2" descr="ss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567543" y="1907177"/>
            <a:ext cx="9235440" cy="3122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2398527" y="657888"/>
            <a:ext cx="63818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Architectural Design</a:t>
            </a:r>
            <a:endParaRPr lang="ar-JO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622445" y="5857651"/>
            <a:ext cx="8868800" cy="692799"/>
          </a:xfrm>
        </p:spPr>
        <p:txBody>
          <a:bodyPr/>
          <a:lstStyle/>
          <a:p>
            <a:r>
              <a:rPr lang="en-US" dirty="0" smtClean="0"/>
              <a:t>West-north view</a:t>
            </a: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3090860" y="305191"/>
            <a:ext cx="5697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Architectural Design</a:t>
            </a:r>
            <a:endParaRPr lang="ar-JO" sz="4800" dirty="0"/>
          </a:p>
        </p:txBody>
      </p:sp>
      <p:pic>
        <p:nvPicPr>
          <p:cNvPr id="5" name="صورة 4" descr="{3D}غربي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12" y="1227228"/>
            <a:ext cx="11372850" cy="4638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.</a:t>
            </a:r>
            <a:r>
              <a:rPr lang="en-US" dirty="0" smtClean="0"/>
              <a:t>North-east  view</a:t>
            </a:r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2894916" y="736265"/>
            <a:ext cx="5697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Architectural Design</a:t>
            </a:r>
            <a:endParaRPr lang="ar-JO" sz="4800" dirty="0"/>
          </a:p>
        </p:txBody>
      </p:sp>
      <p:pic>
        <p:nvPicPr>
          <p:cNvPr id="4" name="صورة 3" descr="n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840" y="1658983"/>
            <a:ext cx="8961119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Corridor with skylight  view</a:t>
            </a:r>
            <a:endParaRPr lang="ar-JO" dirty="0"/>
          </a:p>
        </p:txBody>
      </p:sp>
      <p:pic>
        <p:nvPicPr>
          <p:cNvPr id="3" name="صورة 2" descr="الممممممر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129246" y="1358538"/>
            <a:ext cx="7445828" cy="4285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3495807" y="422757"/>
            <a:ext cx="4780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Architectural Design</a:t>
            </a:r>
            <a:endParaRPr lang="ar-JO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716" y="2247363"/>
            <a:ext cx="10468864" cy="1828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495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89091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/>
              <a:t>Design codes.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51527"/>
            <a:ext cx="9601196" cy="4124341"/>
          </a:xfrm>
        </p:spPr>
        <p:txBody>
          <a:bodyPr/>
          <a:lstStyle/>
          <a:p>
            <a:pPr lvl="0" algn="l" rtl="0">
              <a:lnSpc>
                <a:spcPct val="150000"/>
              </a:lnSpc>
              <a:buClr>
                <a:srgbClr val="A23C33"/>
              </a:buCl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ASCE (American Society Of Civil Engineers) 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7 2010 for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design loads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ACI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-318-08 (American Concrete Institution) for reinforced concrete          structural design.</a:t>
            </a:r>
          </a:p>
          <a:p>
            <a:pPr algn="l" rtl="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UBC-97 (Uniform Building Code) for earthquake load computations.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47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43" y="518494"/>
            <a:ext cx="9601196" cy="885304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Structural Joints.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6373" y="1506829"/>
            <a:ext cx="9659154" cy="4649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63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263844" y="788517"/>
            <a:ext cx="15616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Outline</a:t>
            </a:r>
            <a:endParaRPr lang="ar-JO" sz="3200" dirty="0"/>
          </a:p>
        </p:txBody>
      </p:sp>
      <p:sp>
        <p:nvSpPr>
          <p:cNvPr id="4" name="مستطيل 3"/>
          <p:cNvSpPr/>
          <p:nvPr/>
        </p:nvSpPr>
        <p:spPr>
          <a:xfrm>
            <a:off x="1049383" y="2460397"/>
            <a:ext cx="6096000" cy="29706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/>
              <a:t>Introduction.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/>
              <a:t>Site analysis.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/>
              <a:t>Architectural design.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/>
              <a:t>Structural design.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096000" y="2357150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Environmental design.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Electrical design.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 Mechanical design.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Safety and fire system.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Quantity survey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63333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Data.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545465"/>
            <a:ext cx="9601196" cy="4330403"/>
          </a:xfrm>
        </p:spPr>
        <p:txBody>
          <a:bodyPr/>
          <a:lstStyle/>
          <a:p>
            <a:pPr algn="l" rtl="0"/>
            <a:r>
              <a:rPr lang="en-US" dirty="0" smtClean="0">
                <a:latin typeface="Italic" panose="00000400000000000000" pitchFamily="2" charset="0"/>
                <a:cs typeface="Italic" panose="00000400000000000000" pitchFamily="2" charset="0"/>
              </a:rPr>
              <a:t> </a:t>
            </a:r>
            <a:r>
              <a:rPr lang="en-US" dirty="0" err="1" smtClean="0">
                <a:latin typeface="Italic" panose="00000400000000000000" pitchFamily="2" charset="0"/>
                <a:cs typeface="Italic" panose="00000400000000000000" pitchFamily="2" charset="0"/>
              </a:rPr>
              <a:t>f’c</a:t>
            </a:r>
            <a:r>
              <a:rPr lang="en-US" dirty="0" smtClean="0">
                <a:latin typeface="Italic" panose="00000400000000000000" pitchFamily="2" charset="0"/>
                <a:cs typeface="Italic" panose="00000400000000000000" pitchFamily="2" charset="0"/>
              </a:rPr>
              <a:t> </a:t>
            </a:r>
            <a:r>
              <a:rPr lang="en-US" dirty="0" smtClean="0"/>
              <a:t>= 24 </a:t>
            </a:r>
            <a:r>
              <a:rPr lang="en-US" dirty="0" err="1" smtClean="0"/>
              <a:t>MPa</a:t>
            </a:r>
            <a:r>
              <a:rPr lang="en-US" dirty="0" smtClean="0"/>
              <a:t>  for slabs and beams. </a:t>
            </a:r>
          </a:p>
          <a:p>
            <a:pPr algn="l" rtl="0"/>
            <a:r>
              <a:rPr lang="en-US" dirty="0" smtClean="0"/>
              <a:t>   </a:t>
            </a:r>
            <a:r>
              <a:rPr lang="en-US" dirty="0" err="1" smtClean="0">
                <a:latin typeface="Italic" panose="00000400000000000000" pitchFamily="2" charset="0"/>
                <a:cs typeface="Italic" panose="00000400000000000000" pitchFamily="2" charset="0"/>
              </a:rPr>
              <a:t>f’c</a:t>
            </a:r>
            <a:r>
              <a:rPr lang="en-US" dirty="0" smtClean="0">
                <a:latin typeface="Italic" panose="00000400000000000000" pitchFamily="2" charset="0"/>
                <a:cs typeface="Italic" panose="00000400000000000000" pitchFamily="2" charset="0"/>
              </a:rPr>
              <a:t> </a:t>
            </a:r>
            <a:r>
              <a:rPr lang="en-US" dirty="0" smtClean="0"/>
              <a:t>= 28 </a:t>
            </a:r>
            <a:r>
              <a:rPr lang="en-US" dirty="0" err="1" smtClean="0"/>
              <a:t>MPa</a:t>
            </a:r>
            <a:r>
              <a:rPr lang="en-US" dirty="0" smtClean="0"/>
              <a:t>  for columns and footings. (B350)</a:t>
            </a:r>
          </a:p>
          <a:p>
            <a:pPr algn="l" rtl="0"/>
            <a:r>
              <a:rPr lang="en-US" dirty="0" smtClean="0"/>
              <a:t>    </a:t>
            </a:r>
            <a:r>
              <a:rPr lang="en-US" dirty="0" err="1" smtClean="0">
                <a:latin typeface="Italic" panose="00000400000000000000" pitchFamily="2" charset="0"/>
                <a:cs typeface="Italic" panose="00000400000000000000" pitchFamily="2" charset="0"/>
              </a:rPr>
              <a:t>fy</a:t>
            </a:r>
            <a:r>
              <a:rPr lang="en-US" dirty="0" smtClean="0">
                <a:latin typeface="Italic" panose="00000400000000000000" pitchFamily="2" charset="0"/>
                <a:cs typeface="Italic" panose="00000400000000000000" pitchFamily="2" charset="0"/>
              </a:rPr>
              <a:t> </a:t>
            </a:r>
            <a:r>
              <a:rPr lang="en-US" dirty="0" smtClean="0"/>
              <a:t>= 420 </a:t>
            </a:r>
            <a:r>
              <a:rPr lang="en-US" dirty="0" err="1" smtClean="0"/>
              <a:t>MPa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Bearing capacity for soil =180 </a:t>
            </a:r>
            <a:r>
              <a:rPr lang="en-US" dirty="0"/>
              <a:t>(KN/m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r>
              <a:rPr lang="en-US" sz="2800" b="1" dirty="0" smtClean="0"/>
              <a:t>Loads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dirty="0" smtClean="0"/>
              <a:t>Live load = 5 </a:t>
            </a:r>
            <a:r>
              <a:rPr lang="en-US" dirty="0"/>
              <a:t>(KN/m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Super imposed dead load= 4 </a:t>
            </a:r>
            <a:r>
              <a:rPr lang="en-US" dirty="0"/>
              <a:t>(KN/m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4973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95153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Seismic design data.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571223"/>
            <a:ext cx="9601196" cy="4304645"/>
          </a:xfrm>
        </p:spPr>
        <p:txBody>
          <a:bodyPr/>
          <a:lstStyle/>
          <a:p>
            <a:r>
              <a:rPr lang="en-US" dirty="0" smtClean="0"/>
              <a:t>Location : Nablus.</a:t>
            </a:r>
          </a:p>
          <a:p>
            <a:r>
              <a:rPr lang="en-US" dirty="0" smtClean="0"/>
              <a:t>Zone 2B </a:t>
            </a:r>
            <a:r>
              <a:rPr lang="en-US" dirty="0" smtClean="0">
                <a:sym typeface="Wingdings" panose="05000000000000000000" pitchFamily="2" charset="2"/>
              </a:rPr>
              <a:t> Z = 0.2 </a:t>
            </a:r>
          </a:p>
          <a:p>
            <a:r>
              <a:rPr lang="en-US" dirty="0" err="1" smtClean="0"/>
              <a:t>Cv</a:t>
            </a:r>
            <a:r>
              <a:rPr lang="en-US" dirty="0" smtClean="0"/>
              <a:t> = 0.33 ,    </a:t>
            </a:r>
            <a:r>
              <a:rPr lang="en-US" dirty="0" err="1" smtClean="0"/>
              <a:t>Ca</a:t>
            </a:r>
            <a:r>
              <a:rPr lang="en-US" dirty="0" smtClean="0"/>
              <a:t>= 0.24 </a:t>
            </a:r>
          </a:p>
          <a:p>
            <a:endParaRPr lang="en-US" dirty="0" smtClean="0"/>
          </a:p>
          <a:p>
            <a:r>
              <a:rPr lang="en-US" dirty="0" smtClean="0"/>
              <a:t>R=5.5       ,    I = 1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46" y="1313645"/>
            <a:ext cx="3723081" cy="4456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99171" y="2108798"/>
            <a:ext cx="81448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Location : Nablus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Zone 2B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 Z = 0.2 </a:t>
            </a:r>
            <a:endParaRPr lang="en-US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Cv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0.33 ,   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0.24 </a:t>
            </a:r>
            <a:endParaRPr lang="en-US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R=5.5       ,    I = 1 </a:t>
            </a:r>
          </a:p>
        </p:txBody>
      </p:sp>
    </p:spTree>
    <p:extLst>
      <p:ext uri="{BB962C8B-B14F-4D97-AF65-F5344CB8AC3E}">
        <p14:creationId xmlns="" xmlns:p14="http://schemas.microsoft.com/office/powerpoint/2010/main" val="62405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579" y="568340"/>
            <a:ext cx="9601196" cy="782274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125" y="1350614"/>
            <a:ext cx="9601196" cy="4330403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system of the slab is </a:t>
            </a:r>
            <a:r>
              <a:rPr lang="en-US" sz="28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way ribbed slab </a:t>
            </a:r>
            <a:r>
              <a:rPr lang="en-US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with (30 cm) thickness and dropped beams. For cafeteria block 1</a:t>
            </a:r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45902" y="2614411"/>
            <a:ext cx="5756856" cy="2356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91391381"/>
              </p:ext>
            </p:extLst>
          </p:nvPr>
        </p:nvGraphicFramePr>
        <p:xfrm>
          <a:off x="6549981" y="2614411"/>
          <a:ext cx="4973820" cy="3474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5664"/>
                <a:gridCol w="2819876"/>
                <a:gridCol w="20828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Dimensions of the sections 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 50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beam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40*30 cm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30*30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40*50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60*40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60*30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= 25  cm    and 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 = 30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155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490" y="940158"/>
            <a:ext cx="10098107" cy="4935710"/>
          </a:xfrm>
        </p:spPr>
        <p:txBody>
          <a:bodyPr/>
          <a:lstStyle/>
          <a:p>
            <a:pPr algn="l" rtl="0"/>
            <a:r>
              <a:rPr lang="en-US" dirty="0"/>
              <a:t>The system of the slab is </a:t>
            </a:r>
            <a:r>
              <a:rPr lang="en-US" sz="2800" b="1" dirty="0"/>
              <a:t>one way ribbed slab </a:t>
            </a:r>
            <a:r>
              <a:rPr lang="en-US" dirty="0"/>
              <a:t>with </a:t>
            </a:r>
            <a:r>
              <a:rPr lang="en-US" dirty="0" smtClean="0"/>
              <a:t>(25 </a:t>
            </a:r>
            <a:r>
              <a:rPr lang="en-US" dirty="0"/>
              <a:t>cm) thickness and dropped </a:t>
            </a:r>
            <a:r>
              <a:rPr lang="en-US" dirty="0" smtClean="0"/>
              <a:t>beams. Also, used shear wall.  </a:t>
            </a:r>
            <a:r>
              <a:rPr lang="en-US" dirty="0"/>
              <a:t>For </a:t>
            </a:r>
            <a:r>
              <a:rPr lang="en-US" dirty="0" smtClean="0"/>
              <a:t>theater block 2.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94705" y="2522045"/>
            <a:ext cx="5692462" cy="244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65780847"/>
              </p:ext>
            </p:extLst>
          </p:nvPr>
        </p:nvGraphicFramePr>
        <p:xfrm>
          <a:off x="6884832" y="2671985"/>
          <a:ext cx="4639256" cy="11916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55382"/>
                <a:gridCol w="208387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Dimensions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 120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919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wall  ( thickness 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cm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568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47283"/>
            <a:ext cx="9601196" cy="743636"/>
          </a:xfrm>
        </p:spPr>
        <p:txBody>
          <a:bodyPr>
            <a:normAutofit/>
          </a:bodyPr>
          <a:lstStyle/>
          <a:p>
            <a:r>
              <a:rPr lang="en-US" sz="2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3-DETABS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580" y="1390919"/>
            <a:ext cx="10321343" cy="442055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            Block 1                                                                 Block 2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991347" y="2443631"/>
            <a:ext cx="3905250" cy="33678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512662" y="2443630"/>
            <a:ext cx="3497219" cy="33678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063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371" y="621524"/>
            <a:ext cx="9601196" cy="537575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 Validation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00766"/>
            <a:ext cx="9601196" cy="4575102"/>
          </a:xfrm>
        </p:spPr>
        <p:txBody>
          <a:bodyPr/>
          <a:lstStyle/>
          <a:p>
            <a:pPr algn="l" rtl="0"/>
            <a:r>
              <a:rPr lang="en-US" dirty="0" smtClean="0"/>
              <a:t>Compatibility check</a:t>
            </a:r>
          </a:p>
          <a:p>
            <a:pPr marL="0" indent="0" algn="l" rtl="0">
              <a:buNone/>
            </a:pPr>
            <a:r>
              <a:rPr lang="en-US" dirty="0" smtClean="0"/>
              <a:t>              Block 1                                                                    Block 2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1" y="2576780"/>
            <a:ext cx="3876675" cy="30255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960023" y="2600880"/>
            <a:ext cx="3833543" cy="3001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358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28" y="605307"/>
            <a:ext cx="10985680" cy="5666704"/>
          </a:xfrm>
        </p:spPr>
        <p:txBody>
          <a:bodyPr/>
          <a:lstStyle/>
          <a:p>
            <a:pPr algn="l" rtl="0"/>
            <a:r>
              <a:rPr lang="en-US" dirty="0" smtClean="0"/>
              <a:t>Equilibrium check.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Block 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Block 2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13940245"/>
              </p:ext>
            </p:extLst>
          </p:nvPr>
        </p:nvGraphicFramePr>
        <p:xfrm>
          <a:off x="1909865" y="3850782"/>
          <a:ext cx="6062160" cy="2137896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515540"/>
                <a:gridCol w="1515540"/>
                <a:gridCol w="1515540"/>
                <a:gridCol w="1515540"/>
              </a:tblGrid>
              <a:tr h="5344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Types of load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ETAPS (KN)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44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44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44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5820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63551339"/>
              </p:ext>
            </p:extLst>
          </p:nvPr>
        </p:nvGraphicFramePr>
        <p:xfrm>
          <a:off x="1944709" y="1133720"/>
          <a:ext cx="5975800" cy="222536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493950"/>
                <a:gridCol w="1493950"/>
                <a:gridCol w="1493950"/>
                <a:gridCol w="1493950"/>
              </a:tblGrid>
              <a:tr h="8537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Types of Loads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ETABS 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Manual 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% error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93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Live load 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93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5363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93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5791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507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944" y="592428"/>
            <a:ext cx="10252654" cy="86288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Internal forces check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4" y="1262130"/>
            <a:ext cx="10252653" cy="4665254"/>
          </a:xfrm>
        </p:spPr>
        <p:txBody>
          <a:bodyPr/>
          <a:lstStyle/>
          <a:p>
            <a:pPr algn="l" rtl="0"/>
            <a:r>
              <a:rPr lang="en-US" dirty="0" smtClean="0"/>
              <a:t>Block 1: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l"/>
            <a:r>
              <a:rPr lang="en-US" dirty="0" smtClean="0"/>
              <a:t>Block 2 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886812"/>
              </p:ext>
            </p:extLst>
          </p:nvPr>
        </p:nvGraphicFramePr>
        <p:xfrm>
          <a:off x="860022" y="1803043"/>
          <a:ext cx="8128000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ETAPS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error &lt;10 %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No. 14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9805337"/>
              </p:ext>
            </p:extLst>
          </p:nvPr>
        </p:nvGraphicFramePr>
        <p:xfrm>
          <a:off x="834264" y="4327300"/>
          <a:ext cx="8128000" cy="13807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440139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error </a:t>
                      </a:r>
                      <a:endParaRPr lang="en-US" dirty="0"/>
                    </a:p>
                  </a:txBody>
                  <a:tcPr/>
                </a:tc>
              </a:tr>
              <a:tr h="470286">
                <a:tc>
                  <a:txBody>
                    <a:bodyPr/>
                    <a:lstStyle/>
                    <a:p>
                      <a:r>
                        <a:rPr lang="en-US" dirty="0" smtClean="0"/>
                        <a:t>Beam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0286">
                <a:tc>
                  <a:txBody>
                    <a:bodyPr/>
                    <a:lstStyle/>
                    <a:p>
                      <a:r>
                        <a:rPr lang="en-US" dirty="0" smtClean="0"/>
                        <a:t>Slab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1500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458" y="698798"/>
            <a:ext cx="9601196" cy="885304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Validation of the earthquake loads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458" y="1609860"/>
            <a:ext cx="10064835" cy="4855335"/>
          </a:xfrm>
        </p:spPr>
        <p:txBody>
          <a:bodyPr/>
          <a:lstStyle/>
          <a:p>
            <a:pPr algn="l" rtl="0"/>
            <a:r>
              <a:rPr lang="en-US" dirty="0" smtClean="0"/>
              <a:t>Block 2:</a:t>
            </a:r>
          </a:p>
          <a:p>
            <a:pPr marL="0" indent="0" algn="l" rtl="0">
              <a:buNone/>
            </a:pPr>
            <a:r>
              <a:rPr lang="en-US" dirty="0" smtClean="0"/>
              <a:t>Check period</a:t>
            </a: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Base shear check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check drift  is ok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1.54</a:t>
            </a:r>
            <a:r>
              <a:rPr lang="en-US" dirty="0" smtClean="0"/>
              <a:t> mm less than delta limit =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167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mm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Mass participation ratio is more than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90 %  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2938294"/>
              </p:ext>
            </p:extLst>
          </p:nvPr>
        </p:nvGraphicFramePr>
        <p:xfrm>
          <a:off x="2869126" y="1674255"/>
          <a:ext cx="2797578" cy="1036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93780"/>
                <a:gridCol w="1403798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ETABS  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  (S)</a:t>
                      </a:r>
                      <a:endParaRPr lang="en-US" dirty="0"/>
                    </a:p>
                  </a:txBody>
                  <a:tcPr/>
                </a:tc>
              </a:tr>
              <a:tr h="33749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88133502"/>
              </p:ext>
            </p:extLst>
          </p:nvPr>
        </p:nvGraphicFramePr>
        <p:xfrm>
          <a:off x="3232838" y="2886013"/>
          <a:ext cx="5185410" cy="12192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73175"/>
                <a:gridCol w="1350010"/>
                <a:gridCol w="1339850"/>
                <a:gridCol w="122237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EQ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ETABS Force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Manual force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%error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EQx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748.21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EQy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759.9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748.21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807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579" y="673041"/>
            <a:ext cx="9601196" cy="56333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 and detailing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579" y="1565259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Footing Plan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4744" y="673040"/>
            <a:ext cx="4123453" cy="56118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79" y="2555382"/>
            <a:ext cx="5924550" cy="312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74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08514" y="853831"/>
            <a:ext cx="6413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Site Analysis</a:t>
            </a:r>
            <a:endParaRPr lang="ar-JO" sz="3600" dirty="0"/>
          </a:p>
        </p:txBody>
      </p:sp>
      <p:sp>
        <p:nvSpPr>
          <p:cNvPr id="4" name="مستطيل 3"/>
          <p:cNvSpPr/>
          <p:nvPr/>
        </p:nvSpPr>
        <p:spPr>
          <a:xfrm>
            <a:off x="239485" y="2498327"/>
            <a:ext cx="6096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Nablus – Palestine.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North-east from the city center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Total area of 15000 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ar-JO" dirty="0" smtClean="0"/>
          </a:p>
        </p:txBody>
      </p:sp>
      <p:pic>
        <p:nvPicPr>
          <p:cNvPr id="5" name="image10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53051" y="1841863"/>
            <a:ext cx="4514307" cy="2704011"/>
          </a:xfrm>
          <a:prstGeom prst="rect">
            <a:avLst/>
          </a:prstGeom>
        </p:spPr>
      </p:pic>
      <p:pic>
        <p:nvPicPr>
          <p:cNvPr id="6" name="image11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8182" y="3875722"/>
            <a:ext cx="5642743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188" y="2998127"/>
            <a:ext cx="9601196" cy="640607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Detailing of the </a:t>
            </a:r>
            <a:b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Single footing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7911" y="3353783"/>
            <a:ext cx="3524250" cy="278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911" y="772508"/>
            <a:ext cx="3524250" cy="2581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179" y="672986"/>
            <a:ext cx="3377215" cy="26807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661" y="3353784"/>
            <a:ext cx="3603402" cy="2781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438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64" y="570008"/>
            <a:ext cx="9601196" cy="76939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Tie beam plan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4592" y="695459"/>
            <a:ext cx="4636394" cy="5486400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397770"/>
                  </p:ext>
                </p:extLst>
              </p:nvPr>
            </p:nvGraphicFramePr>
            <p:xfrm>
              <a:off x="587064" y="2411419"/>
              <a:ext cx="6697013" cy="1741234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956051"/>
                    <a:gridCol w="956827"/>
                    <a:gridCol w="784171"/>
                    <a:gridCol w="1129483"/>
                    <a:gridCol w="879621"/>
                    <a:gridCol w="1034033"/>
                    <a:gridCol w="956827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Beam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Depth (cm)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Width (cm)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Top bars 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Bottom bars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Stirrups at the middle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Stirrups at the middle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T.B1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 /m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 /m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T.B2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14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8/ m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7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8 /m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val="43397770"/>
                  </p:ext>
                </p:extLst>
              </p:nvPr>
            </p:nvGraphicFramePr>
            <p:xfrm>
              <a:off x="587064" y="2411419"/>
              <a:ext cx="6697013" cy="1741234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956051"/>
                    <a:gridCol w="956827"/>
                    <a:gridCol w="784171"/>
                    <a:gridCol w="1129483"/>
                    <a:gridCol w="879621"/>
                    <a:gridCol w="1034033"/>
                    <a:gridCol w="956827"/>
                  </a:tblGrid>
                  <a:tr h="88049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Beam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Depth (cm)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Width (cm)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Top bars 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Bottom bars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Stirrups at the middle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Stirrups at the middle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3497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T.B1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40000" t="-318367" r="-257297" b="-236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806" t="-318367" r="-230556" b="-236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54706" t="-318367" r="-95294" b="-236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00637" t="-318367" r="-3185" b="-236735"/>
                          </a:stretch>
                        </a:blipFill>
                      </a:tcPr>
                    </a:tc>
                  </a:tr>
                  <a:tr h="56724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T.B2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40000" t="-220430" r="-257297" b="-24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806" t="-220430" r="-230556" b="-24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54706" t="-220430" r="-95294" b="-24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00637" t="-220430" r="-3185" b="-2473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7550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701" y="634404"/>
            <a:ext cx="9601196" cy="705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column section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797" y="1506830"/>
            <a:ext cx="5731099" cy="40851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508" y="466979"/>
            <a:ext cx="2589996" cy="575351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774287" y="2962141"/>
            <a:ext cx="953037" cy="682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8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821" y="608646"/>
            <a:ext cx="9601196" cy="705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for the columns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3"/>
          <p:cNvPicPr/>
          <p:nvPr/>
        </p:nvPicPr>
        <p:blipFill>
          <a:blip r:embed="rId2"/>
          <a:stretch>
            <a:fillRect/>
          </a:stretch>
        </p:blipFill>
        <p:spPr>
          <a:xfrm>
            <a:off x="5793147" y="2989896"/>
            <a:ext cx="5753100" cy="3163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793147" y="599121"/>
            <a:ext cx="3205480" cy="2386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850672" y="608646"/>
            <a:ext cx="2726690" cy="2381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161457" y="2987991"/>
            <a:ext cx="4600575" cy="3167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9134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822" y="660160"/>
            <a:ext cx="9601196" cy="859547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996225"/>
            <a:ext cx="6642147" cy="3245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3"/>
          <p:cNvPicPr/>
          <p:nvPr/>
        </p:nvPicPr>
        <p:blipFill>
          <a:blip r:embed="rId3"/>
          <a:stretch>
            <a:fillRect/>
          </a:stretch>
        </p:blipFill>
        <p:spPr>
          <a:xfrm>
            <a:off x="6759266" y="777938"/>
            <a:ext cx="4984115" cy="55854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593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751" y="1420013"/>
            <a:ext cx="9601196" cy="6921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reinforcement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732" y="2923505"/>
            <a:ext cx="10723070" cy="3295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6771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322251" y="1796871"/>
            <a:ext cx="4467225" cy="323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12631" y="1796871"/>
            <a:ext cx="5486400" cy="32384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056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822" y="634403"/>
            <a:ext cx="9601196" cy="64060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Shear wall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85" y="1275009"/>
            <a:ext cx="10509160" cy="46008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59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63" y="647282"/>
            <a:ext cx="9601196" cy="64060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Stairs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2130" y="1287889"/>
            <a:ext cx="9697791" cy="4587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498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54969" y="1546163"/>
            <a:ext cx="2091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Modeling</a:t>
            </a:r>
            <a:endParaRPr lang="ar-JO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13910" y="535577"/>
            <a:ext cx="556477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Environmental design</a:t>
            </a:r>
            <a:endParaRPr lang="ar-JO" sz="4400" dirty="0"/>
          </a:p>
        </p:txBody>
      </p:sp>
      <p:pic>
        <p:nvPicPr>
          <p:cNvPr id="5" name="صورة 4" descr="18190864_837964636357062_1207018594_n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886892" y="2299915"/>
            <a:ext cx="7328262" cy="335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364377" y="958334"/>
            <a:ext cx="7542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Architectural Design</a:t>
            </a:r>
            <a:endParaRPr lang="ar-JO" sz="4400" dirty="0"/>
          </a:p>
        </p:txBody>
      </p:sp>
      <p:pic>
        <p:nvPicPr>
          <p:cNvPr id="4" name="صورة 3" descr="C:\Users\Dell\Downloads\{3D}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983" y="1724298"/>
            <a:ext cx="8477794" cy="3500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522514" y="2248021"/>
          <a:ext cx="5091917" cy="293771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50593"/>
                <a:gridCol w="1841324"/>
              </a:tblGrid>
              <a:tr h="551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Element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U</a:t>
                      </a:r>
                      <a:r>
                        <a:rPr lang="en-US" sz="2800" baseline="0" dirty="0" smtClean="0">
                          <a:effectLst/>
                        </a:rPr>
                        <a:t> </a:t>
                      </a:r>
                      <a:r>
                        <a:rPr lang="en-US" sz="2800" dirty="0" smtClean="0">
                          <a:effectLst/>
                        </a:rPr>
                        <a:t>Value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</a:t>
                      </a:r>
                      <a:r>
                        <a:rPr lang="en-US" sz="2400" dirty="0" smtClean="0">
                          <a:effectLst/>
                        </a:rPr>
                        <a:t>theater walls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External center walls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0.457 w/m</a:t>
                      </a:r>
                      <a:r>
                        <a:rPr lang="en-US" sz="2000" baseline="30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roof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0.379  w/m</a:t>
                      </a:r>
                      <a:r>
                        <a:rPr lang="en-US" sz="2000" baseline="30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Interior slab 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0.328  w/m</a:t>
                      </a:r>
                      <a:r>
                        <a:rPr lang="en-US" sz="2000" baseline="30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Ground slab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0.25  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3247781" y="840768"/>
            <a:ext cx="55424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Environmental design</a:t>
            </a:r>
            <a:endParaRPr lang="ar-JO" sz="4400" dirty="0"/>
          </a:p>
        </p:txBody>
      </p:sp>
      <p:sp>
        <p:nvSpPr>
          <p:cNvPr id="5" name="مستطيل 4"/>
          <p:cNvSpPr/>
          <p:nvPr/>
        </p:nvSpPr>
        <p:spPr>
          <a:xfrm>
            <a:off x="537606" y="1402472"/>
            <a:ext cx="1784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Materials</a:t>
            </a:r>
            <a:endParaRPr lang="ar-JO" sz="28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4411" y="2089784"/>
            <a:ext cx="4970418" cy="1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0291" y="4838700"/>
            <a:ext cx="48291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DblClr 6mm/6mm Argon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492240" y="1711234"/>
            <a:ext cx="472875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Type of glass </a:t>
            </a:r>
            <a:r>
              <a:rPr lang="en-US" dirty="0" err="1" smtClean="0"/>
              <a:t>DblClr</a:t>
            </a:r>
            <a:r>
              <a:rPr lang="en-US" dirty="0" smtClean="0"/>
              <a:t> 6mm/6mm Argon</a:t>
            </a:r>
          </a:p>
          <a:p>
            <a:endParaRPr lang="ar-JO" dirty="0"/>
          </a:p>
        </p:txBody>
      </p:sp>
      <p:sp>
        <p:nvSpPr>
          <p:cNvPr id="12" name="مستطيل 11"/>
          <p:cNvSpPr/>
          <p:nvPr/>
        </p:nvSpPr>
        <p:spPr>
          <a:xfrm>
            <a:off x="640080" y="550152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Double clear glass with  Dbl </a:t>
            </a:r>
            <a:r>
              <a:rPr lang="en-US" dirty="0" err="1" smtClean="0"/>
              <a:t>LoE</a:t>
            </a:r>
            <a:r>
              <a:rPr lang="en-US" dirty="0" smtClean="0"/>
              <a:t> (e2=.1) </a:t>
            </a:r>
            <a:r>
              <a:rPr lang="en-US" dirty="0" err="1" smtClean="0"/>
              <a:t>Clr</a:t>
            </a:r>
            <a:r>
              <a:rPr lang="en-US" dirty="0" smtClean="0"/>
              <a:t> 3mm/12mm (12mm) </a:t>
            </a:r>
            <a:r>
              <a:rPr lang="en-US" dirty="0" err="1" smtClean="0"/>
              <a:t>Arggas</a:t>
            </a:r>
            <a:r>
              <a:rPr lang="en-US" dirty="0" smtClean="0"/>
              <a:t> using</a:t>
            </a:r>
          </a:p>
          <a:p>
            <a:r>
              <a:rPr lang="en-US" dirty="0" smtClean="0"/>
              <a:t>  Outer:(3mm)</a:t>
            </a:r>
            <a:r>
              <a:rPr lang="en-US" dirty="0" err="1" smtClean="0"/>
              <a:t>PPGIindustriesSolarbronze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Inner: 12mmSouthwall Technologies Inc. XIR 7241 Low Reflective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150120" y="906082"/>
            <a:ext cx="1055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Shading:</a:t>
            </a:r>
            <a:endParaRPr lang="ar-JO" dirty="0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صورة 9" descr="18136266_837233466430179_551101701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64" y="1150300"/>
            <a:ext cx="3269230" cy="3075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827185" y="4448128"/>
            <a:ext cx="22124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 bmk="_Toc48193863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Shading 21 – Jan at 12:00 pm.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13" name="صورة 12" descr="جولاي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8709" y="1136469"/>
            <a:ext cx="3278046" cy="3020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8229600" y="4465047"/>
            <a:ext cx="2204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 bmk="_Toc48193863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Shading 21 – July at 12:00 pm.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3" name="صورة 2" descr="لوفر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094516" y="1136468"/>
            <a:ext cx="6609806" cy="3068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 descr="ق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96834" y="4140926"/>
            <a:ext cx="9601199" cy="24558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3980023" y="670952"/>
            <a:ext cx="4069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Analysis  t he corridor with skylight.</a:t>
            </a:r>
            <a:endParaRPr lang="en-US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1682084" y="1559226"/>
            <a:ext cx="1303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In summer.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مربع نص 5"/>
          <p:cNvSpPr txBox="1"/>
          <p:nvPr/>
        </p:nvSpPr>
        <p:spPr>
          <a:xfrm>
            <a:off x="3619949" y="277393"/>
            <a:ext cx="506838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 smtClean="0"/>
              <a:t>Analysisthe</a:t>
            </a:r>
            <a:r>
              <a:rPr lang="en-US" b="1" dirty="0" smtClean="0"/>
              <a:t> corridor with skylight.</a:t>
            </a:r>
            <a:endParaRPr lang="en-US" dirty="0" smtClean="0"/>
          </a:p>
          <a:p>
            <a:endParaRPr lang="ar-JO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719225" y="394576"/>
            <a:ext cx="16110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In summer.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صورة 9" descr="هوا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047684" y="778820"/>
            <a:ext cx="4465048" cy="286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 descr="هوااااااااااااااااااااااااااااااااااااااااااااااااااااااااااااااااااااااااااااااااااااااااااااااااااااااااااااااااااااااااااااااااااااااااا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00892" y="3730214"/>
            <a:ext cx="5349875" cy="31277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كورت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009939" y="3778624"/>
            <a:ext cx="5303520" cy="3079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23407" y="1463041"/>
            <a:ext cx="4145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CFD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"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Computational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Fluid Dynamics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" analysis.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27751" y="1010586"/>
            <a:ext cx="4291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thermal comfort in summer of the center </a:t>
            </a:r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030" y="1547949"/>
            <a:ext cx="5407025" cy="1463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6953337" y="879957"/>
            <a:ext cx="4189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thermal comfort in winter for the center </a:t>
            </a:r>
            <a:endParaRPr lang="ar-JO" dirty="0"/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769" y="1388881"/>
            <a:ext cx="4683125" cy="1781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68513" y="4131807"/>
          <a:ext cx="8128000" cy="2641473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2F5496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Energy [kWh]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Energy Per Total Building Area [kWh/m2]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Energy Per Conditioned Building Area [kWh/m2]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Site Energy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276356.61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62.60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62.60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 Site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276356.61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62.60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62.60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Source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426481.19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96.60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96.60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 Source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426481.19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96.60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96.60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69817" y="3239589"/>
            <a:ext cx="297833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Simulation results for the center.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These simulation are taken from design builder.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In summer: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463568" y="644826"/>
            <a:ext cx="442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PMV(prediction mean value) in the center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451393" y="1854926"/>
          <a:ext cx="8128000" cy="2965304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  <a:gridCol w="2032000"/>
              </a:tblGrid>
              <a:tr h="1497819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2F5496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Energy [kWh]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Energy Per Total Building Area [kWh/m2]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Energy Per Conditioned Building Area [kWh/m2]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Site Energy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182146.29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41.26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41.26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 Site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182146.29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41.26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41.26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Source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640303.42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145.03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145.03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 Source Energy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640303.42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145.03</a:t>
                      </a:r>
                      <a:endParaRPr lang="en-US" sz="2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F5496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145.03</a:t>
                      </a:r>
                      <a:endParaRPr lang="en-US" sz="2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061511" y="1010585"/>
            <a:ext cx="129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 winter: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Untitl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09451" y="1556929"/>
            <a:ext cx="7733211" cy="2777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7780" y="4452665"/>
            <a:ext cx="6313442" cy="202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1199483" y="997523"/>
            <a:ext cx="307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The annual simulation result.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-454550" y="332063"/>
            <a:ext cx="8868800" cy="692799"/>
          </a:xfrm>
        </p:spPr>
        <p:txBody>
          <a:bodyPr/>
          <a:lstStyle/>
          <a:p>
            <a:r>
              <a:rPr lang="en-US" dirty="0" smtClean="0"/>
              <a:t>Day light factor</a:t>
            </a:r>
            <a:endParaRPr lang="ar-JO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885390" y="1059297"/>
          <a:ext cx="4934818" cy="5945301"/>
        </p:xfrm>
        <a:graphic>
          <a:graphicData uri="http://schemas.openxmlformats.org/drawingml/2006/table">
            <a:tbl>
              <a:tblPr rtl="1"/>
              <a:tblGrid>
                <a:gridCol w="1243009"/>
                <a:gridCol w="1460303"/>
                <a:gridCol w="2231506"/>
              </a:tblGrid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Average  DF %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floor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1.32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computer lab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3.14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language room2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1.47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show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1.96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chess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1.99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drawing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3.95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Reading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7.54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computer lab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Language room1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3.6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dancing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3.24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music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9.7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office4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4.74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cafeteria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5.91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play tennis  1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6.08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first aid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5.44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first aid  1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3.31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Children's Library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1.21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food making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1.83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Handicrafts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store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2.60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Multi-purpose room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1.80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GF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Chemistry Lab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900">
                        <a:solidFill>
                          <a:srgbClr val="2F5496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theater</a:t>
                      </a:r>
                      <a:endParaRPr lang="en-US" sz="1000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9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F5496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3.67</a:t>
                      </a:r>
                      <a:endParaRPr lang="en-US" sz="1600" b="1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For total the building </a:t>
                      </a:r>
                      <a:endParaRPr lang="en-US" sz="1600" b="1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F549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floor</a:t>
                      </a:r>
                      <a:endParaRPr lang="en-US" sz="1600" b="1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F5496"/>
                          </a:solidFill>
                          <a:latin typeface="Arial"/>
                          <a:ea typeface="Calibri"/>
                          <a:cs typeface="Arial"/>
                        </a:rPr>
                        <a:t>Average daylight factor for the center </a:t>
                      </a:r>
                      <a:endParaRPr lang="en-US" sz="1600" b="1" dirty="0">
                        <a:solidFill>
                          <a:srgbClr val="2F5496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9113" marR="59113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5" name="صورة 4" descr="طابق الارضي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046" y="1397726"/>
            <a:ext cx="5947954" cy="3696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949440" y="5872522"/>
            <a:ext cx="352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 bmk="_Toc48193865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 The distribution of daylight factor of the ground floor.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3884" y="1645603"/>
            <a:ext cx="486886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30143" y="529045"/>
            <a:ext cx="8600983" cy="712694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Acoustical Design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Table 2"/>
          <p:cNvGraphicFramePr>
            <a:graphicFrameLocks noGrp="1"/>
          </p:cNvGraphicFramePr>
          <p:nvPr>
            <p:extLst/>
          </p:nvPr>
        </p:nvGraphicFramePr>
        <p:xfrm>
          <a:off x="6208528" y="1881402"/>
          <a:ext cx="5115642" cy="259783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381090"/>
                <a:gridCol w="1367276"/>
                <a:gridCol w="1367276"/>
              </a:tblGrid>
              <a:tr h="76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RT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60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Calculated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/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</a:b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RT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60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Recommend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</a:tr>
              <a:tr h="1097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Theater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1-1.6</a:t>
                      </a:r>
                      <a:endParaRPr lang="ar-SA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.9-1.6</a:t>
                      </a:r>
                      <a:endParaRPr lang="ar-SA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98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3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Acoustical Design</a:t>
            </a:r>
            <a:endParaRPr lang="en-US" sz="8000" dirty="0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Table 2"/>
          <p:cNvGraphicFramePr>
            <a:graphicFrameLocks noGrp="1"/>
          </p:cNvGraphicFramePr>
          <p:nvPr>
            <p:extLst/>
          </p:nvPr>
        </p:nvGraphicFramePr>
        <p:xfrm>
          <a:off x="5704757" y="2134688"/>
          <a:ext cx="5759561" cy="171419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420784"/>
                <a:gridCol w="1338777"/>
              </a:tblGrid>
              <a:tr h="764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wall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STC (dB)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</a:tr>
              <a:tr h="400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IAGOFM+Rockwell"/>
                          <a:ea typeface="Calibri" panose="020F0502020204030204" pitchFamily="34" charset="0"/>
                          <a:cs typeface="IAGOFM+Rockwell"/>
                        </a:rPr>
                        <a:t>Theater wall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65</a:t>
                      </a:r>
                      <a:endParaRPr lang="ar-SA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</a:tr>
              <a:tr h="400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Internal wall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+mj-lt"/>
                        </a:rPr>
                        <a:t>49</a:t>
                      </a:r>
                      <a:endParaRPr lang="ar-SA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مستطيل 11"/>
          <p:cNvSpPr/>
          <p:nvPr/>
        </p:nvSpPr>
        <p:spPr>
          <a:xfrm>
            <a:off x="180010" y="1829922"/>
            <a:ext cx="141577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dirty="0" smtClean="0">
                <a:solidFill>
                  <a:srgbClr val="000000"/>
                </a:solidFill>
                <a:latin typeface="IAGOFM+Rockwell"/>
                <a:ea typeface="Calibri" panose="020F0502020204030204" pitchFamily="34" charset="0"/>
                <a:cs typeface="IAGOFM+Rockwell"/>
              </a:rPr>
              <a:t>Internal wall</a:t>
            </a:r>
            <a:endParaRPr lang="en-US" dirty="0">
              <a:solidFill>
                <a:srgbClr val="000000"/>
              </a:solidFill>
              <a:latin typeface="IAGOFM+Rockwell"/>
              <a:ea typeface="Calibri" panose="020F0502020204030204" pitchFamily="34" charset="0"/>
              <a:cs typeface="IAGOFM+Rockwell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88593" y="3300913"/>
            <a:ext cx="1463927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dirty="0" smtClean="0"/>
              <a:t>Theater  wall</a:t>
            </a:r>
            <a:endParaRPr lang="en-US" dirty="0">
              <a:solidFill>
                <a:srgbClr val="000000"/>
              </a:solidFill>
              <a:latin typeface="IAGOFM+Rockwell"/>
              <a:ea typeface="Calibri" panose="020F0502020204030204" pitchFamily="34" charset="0"/>
              <a:cs typeface="IAGOFM+Rockwell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214639" y="5050200"/>
            <a:ext cx="184730" cy="367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endParaRPr lang="en-US" dirty="0">
              <a:solidFill>
                <a:srgbClr val="000000"/>
              </a:solidFill>
              <a:latin typeface="IAGOFM+Rockwell"/>
              <a:ea typeface="Calibri" panose="020F0502020204030204" pitchFamily="34" charset="0"/>
              <a:cs typeface="IAGOFM+Rockwell"/>
            </a:endParaRPr>
          </a:p>
        </p:txBody>
      </p:sp>
      <p:pic>
        <p:nvPicPr>
          <p:cNvPr id="15" name="صورة 14" descr="externa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687179" y="2963755"/>
            <a:ext cx="2575856" cy="13580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صورة 15" descr="G:\external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3750" y="1466713"/>
            <a:ext cx="2593930" cy="1285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537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43988" y="1267097"/>
            <a:ext cx="45545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 total area of a center equal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4600</a:t>
            </a:r>
            <a:r>
              <a:rPr lang="en-US" dirty="0" smtClean="0"/>
              <a:t> m</a:t>
            </a:r>
            <a:r>
              <a:rPr lang="en-US" baseline="30000" dirty="0" smtClean="0"/>
              <a:t>2</a:t>
            </a:r>
            <a:r>
              <a:rPr lang="en-US" dirty="0" smtClean="0"/>
              <a:t> divided into two floors, the distributions and area of spaces and area of spaces in each floor are shown in the following table.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0177" y="884191"/>
            <a:ext cx="50292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8307977" y="561702"/>
            <a:ext cx="34485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b="1" dirty="0" smtClean="0"/>
              <a:t>Ground floor :</a:t>
            </a:r>
            <a:endParaRPr lang="en-US" dirty="0" smtClean="0"/>
          </a:p>
          <a:p>
            <a:endParaRPr lang="ar-JO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775" y="5133703"/>
            <a:ext cx="5295900" cy="172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626" y="3464651"/>
            <a:ext cx="51244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3558" y="4514850"/>
            <a:ext cx="51911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01783" y="0"/>
            <a:ext cx="9294813" cy="1272903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2060"/>
                </a:solidFill>
              </a:rPr>
              <a:t>Water heater System</a:t>
            </a:r>
            <a:endParaRPr lang="en-US" sz="7200" dirty="0">
              <a:solidFill>
                <a:srgbClr val="002060"/>
              </a:solidFill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5995851" y="1619793"/>
          <a:ext cx="5277396" cy="3435536"/>
        </p:xfrm>
        <a:graphic>
          <a:graphicData uri="http://schemas.openxmlformats.org/drawingml/2006/table">
            <a:tbl>
              <a:tblPr/>
              <a:tblGrid>
                <a:gridCol w="3539491"/>
                <a:gridCol w="1737905"/>
              </a:tblGrid>
              <a:tr h="4828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Consumption of hot water.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800 L/day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Slope of collector.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°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Storage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capacity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area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of collector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75 L/M^2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Number of collectors.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Initial cost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9310 ILS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annual fuel costs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1880.6 ILS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30017"/>
            <a:ext cx="5579165" cy="3419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598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07176" y="-254499"/>
            <a:ext cx="7694023" cy="1455738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Photovoltaic System</a:t>
            </a:r>
            <a:endParaRPr lang="en-US" sz="7200" dirty="0">
              <a:solidFill>
                <a:srgbClr val="002060"/>
              </a:solidFill>
            </a:endParaRPr>
          </a:p>
        </p:txBody>
      </p:sp>
      <p:pic>
        <p:nvPicPr>
          <p:cNvPr id="7" name="صورة 6" descr="التقاط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38253" y="1885734"/>
            <a:ext cx="6429884" cy="3966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0592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4" y="367949"/>
            <a:ext cx="8600983" cy="71269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Photovoltaic System</a:t>
            </a:r>
          </a:p>
        </p:txBody>
      </p:sp>
      <p:sp>
        <p:nvSpPr>
          <p:cNvPr id="3" name="Rectangle 2"/>
          <p:cNvSpPr/>
          <p:nvPr/>
        </p:nvSpPr>
        <p:spPr>
          <a:xfrm>
            <a:off x="2252464" y="4371988"/>
            <a:ext cx="40104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48773 kWh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consumption energy.</a:t>
            </a:r>
          </a:p>
          <a:p>
            <a:pPr marL="342900" indent="-3429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100%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be covered</a:t>
            </a:r>
            <a:b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lighting energy.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839859" y="1145959"/>
          <a:ext cx="4875807" cy="555313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182932"/>
                <a:gridCol w="2692875"/>
              </a:tblGrid>
              <a:tr h="628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E Grid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(kWh)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4698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Jan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29975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Feb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3058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Mar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4289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Apr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4359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May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4705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Jun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4678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Jul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4782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Aug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4828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Sep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4497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Oct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4082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3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Nov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3403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69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Dec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3079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426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Year (kWh)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48773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7463" marR="47463" marT="0" marB="0" anchor="ctr"/>
                </a:tc>
              </a:tr>
            </a:tbl>
          </a:graphicData>
        </a:graphic>
      </p:graphicFrame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522513" y="1123407"/>
          <a:ext cx="6139544" cy="2762067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069772"/>
                <a:gridCol w="3069772"/>
              </a:tblGrid>
              <a:tr h="46348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polycrystalline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Modules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Arial"/>
                        </a:rPr>
                        <a:t> type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348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+mj-lt"/>
                        </a:rPr>
                        <a:t>30°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Slope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of collector.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348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+mj-lt"/>
                        </a:rPr>
                        <a:t>179 m^2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Area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of modules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+mj-lt"/>
                        </a:rPr>
                        <a:t>108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Number of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Modules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+mj-lt"/>
                        </a:rPr>
                        <a:t>143640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Initial cost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>
                          <a:latin typeface="+mj-lt"/>
                        </a:rPr>
                        <a:t>9842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annual fuel costs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232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4" y="367949"/>
            <a:ext cx="8600983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Artificial Lighting</a:t>
            </a:r>
            <a:endParaRPr lang="en-US" sz="8000" dirty="0"/>
          </a:p>
        </p:txBody>
      </p:sp>
      <p:pic>
        <p:nvPicPr>
          <p:cNvPr id="7" name="صورة 6" descr="33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66914" y="1046027"/>
            <a:ext cx="5274311" cy="3956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gstr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9185" y="1018905"/>
            <a:ext cx="5329103" cy="2926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 descr="new theater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09715" y="3607335"/>
            <a:ext cx="4333875" cy="3250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 descr="qgh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63747" y="4963886"/>
            <a:ext cx="3381591" cy="1894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82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sz="half" idx="1"/>
          </p:nvPr>
        </p:nvGraphicFramePr>
        <p:xfrm>
          <a:off x="5050289" y="931367"/>
          <a:ext cx="714171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428"/>
                <a:gridCol w="1785428"/>
                <a:gridCol w="2060523"/>
                <a:gridCol w="151033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Illuminance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lux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illuminance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Uniformity</a:t>
                      </a:r>
                      <a:endParaRPr lang="en-US" dirty="0"/>
                    </a:p>
                  </a:txBody>
                  <a:tcPr marL="99861" marR="9986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Theater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</a:t>
                      </a:r>
                      <a:endParaRPr lang="en-US" dirty="0"/>
                    </a:p>
                  </a:txBody>
                  <a:tcPr marL="99861" marR="9986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Entrance hall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.63</a:t>
                      </a:r>
                      <a:endParaRPr lang="en-US" dirty="0"/>
                    </a:p>
                  </a:txBody>
                  <a:tcPr marL="99861" marR="9986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Music</a:t>
                      </a:r>
                      <a:r>
                        <a:rPr lang="en-US" baseline="0" dirty="0" smtClean="0"/>
                        <a:t> room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612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.64</a:t>
                      </a:r>
                      <a:endParaRPr lang="en-US" dirty="0"/>
                    </a:p>
                  </a:txBody>
                  <a:tcPr marL="99861" marR="9986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Dance room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661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.67</a:t>
                      </a:r>
                      <a:endParaRPr lang="en-US" dirty="0"/>
                    </a:p>
                  </a:txBody>
                  <a:tcPr marL="99861" marR="9986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hysics and chemistry lab 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663</a:t>
                      </a:r>
                      <a:endParaRPr lang="en-US" dirty="0"/>
                    </a:p>
                  </a:txBody>
                  <a:tcPr marL="99861" marR="9986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861" marR="99861"/>
                </a:tc>
              </a:tr>
            </a:tbl>
          </a:graphicData>
        </a:graphic>
      </p:graphicFrame>
      <p:pic>
        <p:nvPicPr>
          <p:cNvPr id="11" name="صورة 10" descr="222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6651" y="806982"/>
            <a:ext cx="3644539" cy="2484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adf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6930" y="3361552"/>
            <a:ext cx="3097667" cy="26401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 descr="computer room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25089" y="3737191"/>
            <a:ext cx="3459889" cy="2914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14" descr="laboratories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06711" y="4125686"/>
            <a:ext cx="3723640" cy="2732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3591017" y="302635"/>
            <a:ext cx="8600983" cy="712694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Artificial Lighting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صورة 17" descr="danc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44297" y="4244763"/>
            <a:ext cx="2847703" cy="23434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عنصر نائب للمحتوى 13" descr="1.PN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31460" y="836023"/>
            <a:ext cx="5041786" cy="5329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صورة 15" descr="2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97265" y="836023"/>
            <a:ext cx="4972463" cy="52773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16251" y="182880"/>
            <a:ext cx="8600983" cy="71269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 design.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741931" y="195943"/>
            <a:ext cx="8600983" cy="71269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 design.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5581" y="885200"/>
            <a:ext cx="10039438" cy="514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مربع نص 14"/>
          <p:cNvSpPr txBox="1"/>
          <p:nvPr/>
        </p:nvSpPr>
        <p:spPr>
          <a:xfrm>
            <a:off x="3997234" y="5995852"/>
            <a:ext cx="41060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CityBlueprint" pitchFamily="2" charset="2"/>
              </a:rPr>
              <a:t>Theater circuit breaker </a:t>
            </a:r>
            <a:r>
              <a:rPr lang="en-US" sz="2800" b="1" u="sng" dirty="0" err="1" smtClean="0">
                <a:solidFill>
                  <a:srgbClr val="FF0000"/>
                </a:solidFill>
                <a:latin typeface="CityBlueprint" pitchFamily="2" charset="2"/>
              </a:rPr>
              <a:t>digram</a:t>
            </a:r>
            <a:endParaRPr lang="ar-SA" sz="2800" b="1" u="sng" dirty="0">
              <a:solidFill>
                <a:srgbClr val="FF0000"/>
              </a:solidFill>
              <a:latin typeface="CityBlueprint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154" y="992777"/>
            <a:ext cx="9784080" cy="546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16251" y="182880"/>
            <a:ext cx="8600983" cy="71269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 design.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" y="5827713"/>
            <a:ext cx="740833" cy="66516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58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75868" y="-339034"/>
            <a:ext cx="9012767" cy="1455739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Drainage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014330"/>
            <a:ext cx="4498733" cy="4462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97001"/>
            <a:ext cx="6807201" cy="36654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p14="http://schemas.microsoft.com/office/powerpoint/2010/main" val="3304848774"/>
              </p:ext>
            </p:extLst>
          </p:nvPr>
        </p:nvGraphicFramePr>
        <p:xfrm>
          <a:off x="5488733" y="1397001"/>
          <a:ext cx="3350467" cy="2270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05586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" y="5827713"/>
            <a:ext cx="740833" cy="66516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59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70587" y="-106017"/>
            <a:ext cx="8839200" cy="1169988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Drainage system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295400"/>
            <a:ext cx="6816308" cy="386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00" y="3106881"/>
            <a:ext cx="4535400" cy="3498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626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74183" y="396632"/>
            <a:ext cx="63818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Architectural Design</a:t>
            </a:r>
            <a:endParaRPr lang="ar-JO" sz="5400" dirty="0"/>
          </a:p>
        </p:txBody>
      </p:sp>
      <p:sp>
        <p:nvSpPr>
          <p:cNvPr id="4" name="مستطيل 3"/>
          <p:cNvSpPr/>
          <p:nvPr/>
        </p:nvSpPr>
        <p:spPr>
          <a:xfrm>
            <a:off x="685054" y="2064742"/>
            <a:ext cx="29333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Site plan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185075"/>
            <a:ext cx="7067006" cy="36540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" y="5827713"/>
            <a:ext cx="740833" cy="66516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60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47858" y="-498061"/>
            <a:ext cx="10399183" cy="1455739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Layout of Water Tanks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97000"/>
            <a:ext cx="6400801" cy="4291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84" y="1397000"/>
            <a:ext cx="3277057" cy="5093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68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" y="5827713"/>
            <a:ext cx="740833" cy="66516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61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406400" y="-533400"/>
            <a:ext cx="12598400" cy="1455739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System of Distribution of water Tank</a:t>
            </a:r>
          </a:p>
        </p:txBody>
      </p:sp>
      <p:sp>
        <p:nvSpPr>
          <p:cNvPr id="8" name="Shape 7"/>
          <p:cNvSpPr/>
          <p:nvPr/>
        </p:nvSpPr>
        <p:spPr>
          <a:xfrm rot="3567349">
            <a:off x="4844321" y="2103519"/>
            <a:ext cx="1870380" cy="1228563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343" y="2006600"/>
            <a:ext cx="9102215" cy="467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84" t="50000" r="16748" b="5806"/>
          <a:stretch/>
        </p:blipFill>
        <p:spPr>
          <a:xfrm>
            <a:off x="203200" y="1193802"/>
            <a:ext cx="5576309" cy="20030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21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" y="5827713"/>
            <a:ext cx="740833" cy="66516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62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0371" y="-316947"/>
            <a:ext cx="10399183" cy="1455739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Water Supply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1397000"/>
            <a:ext cx="6637609" cy="325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42" t="8016" r="4124" b="5091"/>
          <a:stretch/>
        </p:blipFill>
        <p:spPr>
          <a:xfrm>
            <a:off x="7924800" y="2006601"/>
            <a:ext cx="3602181" cy="45304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p14="http://schemas.microsoft.com/office/powerpoint/2010/main" val="3318894842"/>
              </p:ext>
            </p:extLst>
          </p:nvPr>
        </p:nvGraphicFramePr>
        <p:xfrm>
          <a:off x="5892800" y="1600200"/>
          <a:ext cx="3454400" cy="2201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28456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0130" y="367749"/>
            <a:ext cx="8600983" cy="712695"/>
          </a:xfrm>
        </p:spPr>
        <p:txBody>
          <a:bodyPr tIns="60958">
            <a:noAutofit/>
          </a:bodyPr>
          <a:lstStyle/>
          <a:p>
            <a:r>
              <a:rPr lang="en-US" sz="5900" dirty="0">
                <a:solidFill>
                  <a:schemeClr val="tx2">
                    <a:lumMod val="75000"/>
                  </a:schemeClr>
                </a:solidFill>
              </a:rPr>
              <a:t>VRF System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914401" y="-431799"/>
            <a:ext cx="10512425" cy="4888929"/>
          </a:xfrm>
        </p:spPr>
        <p:txBody>
          <a:bodyPr tIns="60958" bIns="60958">
            <a:normAutofit/>
          </a:bodyPr>
          <a:lstStyle/>
          <a:p>
            <a:pPr marL="1693291" algn="just">
              <a:lnSpc>
                <a:spcPct val="140000"/>
              </a:lnSpc>
            </a:pPr>
            <a:endParaRPr lang="en-US" sz="35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30" y="5175917"/>
            <a:ext cx="1992100" cy="311151"/>
          </a:xfrm>
        </p:spPr>
        <p:txBody>
          <a:bodyPr/>
          <a:lstStyle/>
          <a:p>
            <a:fld id="{B8DF0FA6-59C9-45CC-9E28-7FF64CA5567B}" type="datetime1">
              <a:rPr lang="en-US" sz="2700">
                <a:solidFill>
                  <a:prstClr val="black"/>
                </a:solidFill>
              </a:rPr>
              <a:pPr/>
              <a:t>6/6/2017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49" y="5507709"/>
            <a:ext cx="849099" cy="364459"/>
          </a:xfrm>
        </p:spPr>
        <p:txBody>
          <a:bodyPr/>
          <a:lstStyle/>
          <a:p>
            <a:fld id="{D57F1E4F-1CFF-5643-939E-217C01CDF565}" type="slidenum">
              <a:rPr lang="en-US" sz="3700" b="1">
                <a:solidFill>
                  <a:prstClr val="black"/>
                </a:solidFill>
              </a:rPr>
              <a:pPr/>
              <a:t>63</a:t>
            </a:fld>
            <a:endParaRPr lang="en-US" b="1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76980991"/>
              </p:ext>
            </p:extLst>
          </p:nvPr>
        </p:nvGraphicFramePr>
        <p:xfrm>
          <a:off x="2478157" y="1701800"/>
          <a:ext cx="7416801" cy="426719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661213"/>
                <a:gridCol w="1881140"/>
                <a:gridCol w="1771176"/>
                <a:gridCol w="2103272"/>
              </a:tblGrid>
              <a:tr h="1431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>
                          <a:effectLst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Block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Ton Refrigerator  </a:t>
                      </a:r>
                      <a:br>
                        <a:rPr lang="en-US" sz="1900" dirty="0">
                          <a:effectLst/>
                        </a:rPr>
                      </a:br>
                      <a:r>
                        <a:rPr lang="en-US" sz="1900" dirty="0">
                          <a:effectLst/>
                        </a:rPr>
                        <a:t> (TR)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>
                          <a:effectLst/>
                        </a:rPr>
                        <a:t>Capacity of </a:t>
                      </a:r>
                      <a:r>
                        <a:rPr lang="en-US" sz="1900" dirty="0" smtClean="0">
                          <a:effectLst/>
                        </a:rPr>
                        <a:t>indoor </a:t>
                      </a:r>
                      <a:r>
                        <a:rPr lang="en-US" sz="1900" dirty="0">
                          <a:effectLst/>
                        </a:rPr>
                        <a:t>unit </a:t>
                      </a:r>
                      <a:br>
                        <a:rPr lang="en-US" sz="1900" dirty="0">
                          <a:effectLst/>
                        </a:rPr>
                      </a:br>
                      <a:r>
                        <a:rPr lang="en-US" sz="1900" dirty="0">
                          <a:effectLst/>
                        </a:rPr>
                        <a:t> (TR)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Ground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floor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1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11.7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2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7.7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3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12.9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4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6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12.6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364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First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Floor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7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3845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</a:rPr>
                        <a:t>Block 8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9.8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  <a:tr h="432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Sum.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 dirty="0">
                          <a:effectLst/>
                        </a:rPr>
                        <a:t> 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9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9279" marR="69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78 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(TR)</a:t>
                      </a:r>
                      <a:endParaRPr lang="en-US" sz="1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9" marR="6927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9588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571067"/>
            <a:ext cx="2228851" cy="531284"/>
          </a:xfrm>
          <a:prstGeom prst="rect">
            <a:avLst/>
          </a:prstGeom>
        </p:spPr>
        <p:txBody>
          <a:bodyPr/>
          <a:lstStyle/>
          <a:p>
            <a:pPr defTabSz="609585"/>
            <a:fld id="{B8DF0FA6-59C9-45CC-9E28-7FF64CA5567B}" type="datetime1">
              <a:rPr lang="en-US" sz="2700">
                <a:solidFill>
                  <a:srgbClr val="000000"/>
                </a:solidFill>
              </a:rPr>
              <a:pPr defTabSz="609585"/>
              <a:t>6/6/2017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" y="6193368"/>
            <a:ext cx="740833" cy="66463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64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93078" y="-471557"/>
            <a:ext cx="9012767" cy="1456267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VRF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078" y="1153793"/>
            <a:ext cx="9550400" cy="5481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351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4800601"/>
            <a:ext cx="738717" cy="66463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65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37216" y="-316948"/>
            <a:ext cx="9012767" cy="1456267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VRF System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397000"/>
            <a:ext cx="7823200" cy="52312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1797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4800601"/>
            <a:ext cx="738717" cy="66463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66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59280" y="-405295"/>
            <a:ext cx="9012767" cy="1456267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Safety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41" r="3007" b="18876"/>
          <a:stretch/>
        </p:blipFill>
        <p:spPr>
          <a:xfrm>
            <a:off x="299099" y="1215127"/>
            <a:ext cx="6157791" cy="3657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215127"/>
            <a:ext cx="4844107" cy="53834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hape 8"/>
          <p:cNvSpPr/>
          <p:nvPr/>
        </p:nvSpPr>
        <p:spPr>
          <a:xfrm rot="4396374">
            <a:off x="6102495" y="1688035"/>
            <a:ext cx="1815812" cy="1113701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6308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4800601"/>
            <a:ext cx="738717" cy="66463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67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85461" y="-343452"/>
            <a:ext cx="9012767" cy="1456267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Safety System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1"/>
            <a:ext cx="4368800" cy="5077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53" t="31169" r="2515" b="1949"/>
          <a:stretch/>
        </p:blipFill>
        <p:spPr bwMode="auto">
          <a:xfrm>
            <a:off x="5689600" y="1295400"/>
            <a:ext cx="55880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46924"/>
            <a:ext cx="1727200" cy="1809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00" y="4533826"/>
            <a:ext cx="2260899" cy="1809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0447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4800601"/>
            <a:ext cx="738717" cy="664633"/>
          </a:xfrm>
          <a:prstGeom prst="rect">
            <a:avLst/>
          </a:prstGeom>
        </p:spPr>
        <p:txBody>
          <a:bodyPr/>
          <a:lstStyle/>
          <a:p>
            <a:pPr defTabSz="609585"/>
            <a:fld id="{D57F1E4F-1CFF-5643-939E-217C01CDF565}" type="slidenum">
              <a:rPr lang="en-US" sz="3700" b="1">
                <a:solidFill>
                  <a:srgbClr val="000000"/>
                </a:solidFill>
              </a:rPr>
              <a:pPr defTabSz="609585"/>
              <a:t>68</a:t>
            </a:fld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37252" y="-428523"/>
            <a:ext cx="9012767" cy="1456267"/>
          </a:xfrm>
        </p:spPr>
        <p:txBody>
          <a:bodyPr tIns="60958">
            <a:normAutofit/>
          </a:bodyPr>
          <a:lstStyle/>
          <a:p>
            <a:pPr algn="ctr"/>
            <a:r>
              <a:rPr lang="en-US" sz="5900" dirty="0">
                <a:solidFill>
                  <a:srgbClr val="002060"/>
                </a:solidFill>
              </a:rPr>
              <a:t>Safety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00" y="1027744"/>
            <a:ext cx="5362201" cy="56751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516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459" y="631065"/>
            <a:ext cx="9601196" cy="79849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Cost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498501" y="154538"/>
          <a:ext cx="7212171" cy="665461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75811"/>
                <a:gridCol w="1842606"/>
                <a:gridCol w="699257"/>
                <a:gridCol w="1397815"/>
                <a:gridCol w="849148"/>
                <a:gridCol w="1147534"/>
              </a:tblGrid>
              <a:tr h="6534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ID </a:t>
                      </a:r>
                      <a:endParaRPr lang="en-US" sz="8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Item name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Units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Quantities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Cost / unit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(NIS)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cost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(NIS)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48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Earthwork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1.1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Excavation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3268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130 720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Base coarse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1.3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Backfill footing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48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Civil works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Steel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2.1.1 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Footings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2.1.2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Columns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4.8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2.1.3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11.2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2.1.4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Tie beams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2.1.5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Slabs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2.1.6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Stirrups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Concrete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2.2.1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Footings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47.5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17 575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2.2.2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Columns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36.5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13 505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2.2.3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149.5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55 315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2.2.4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Tie beams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18 500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2.2.5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28650" algn="l"/>
                          <a:tab pos="833120" algn="ctr"/>
                        </a:tabLst>
                      </a:pPr>
                      <a:r>
                        <a:rPr lang="en-US" sz="1600">
                          <a:effectLst/>
                        </a:rPr>
                        <a:t>		Slab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67 7710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2.3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formworks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2.3.1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Footings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128.5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2.3.2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Columns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16 550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2.3.3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Beams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31.250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132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2.3.4</a:t>
                      </a:r>
                      <a:endParaRPr lang="en-US" sz="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Slab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901.5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45 075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044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58941" y="1594479"/>
            <a:ext cx="2358594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Master plan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43556" y="710140"/>
            <a:ext cx="5697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Architectural Design</a:t>
            </a:r>
            <a:endParaRPr lang="ar-JO" sz="48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7620" y="2309813"/>
            <a:ext cx="94392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295401" y="0"/>
          <a:ext cx="7900113" cy="704488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97506"/>
                <a:gridCol w="2018366"/>
                <a:gridCol w="765956"/>
                <a:gridCol w="1531147"/>
                <a:gridCol w="930145"/>
                <a:gridCol w="1256993"/>
              </a:tblGrid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Blinding concrete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2.4.1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Footing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2250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2501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Architectural work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Walls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3.1.1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Hollow block work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3.1.1.1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External walls block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( 15 * 20 *40)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42 000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388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3.1.1.2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External walls block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(10*20*40)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42 000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388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3.1.1.3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Internal walls block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(10*20*40)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933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27 990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3.1.2.1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Polystyrene 5 cm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  <a:tab pos="257175" algn="l"/>
                        </a:tabLst>
                      </a:pPr>
                      <a:r>
                        <a:rPr lang="en-US" sz="1600">
                          <a:effectLst/>
                        </a:rPr>
                        <a:t>	    	1400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56 000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3.1.3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Glass wall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96 000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Finishing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Plastering internal and external wall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2333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58 325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Painting internal wall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Painting external wall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388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3.2.4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False ceiling bath rooms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14 300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False ceiling normal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240 000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3.2.5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Tile works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240 000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Doors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3.2.6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Emergency Doors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12 500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doors normal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37 500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Doors bathrooms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26 000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  <a:tr h="1942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3.2.7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Windows 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225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135 000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52" marR="441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672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13508" y="-4"/>
          <a:ext cx="4336148" cy="828362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81331"/>
                <a:gridCol w="695168"/>
                <a:gridCol w="443296"/>
                <a:gridCol w="129642"/>
                <a:gridCol w="420069"/>
                <a:gridCol w="234060"/>
                <a:gridCol w="207687"/>
                <a:gridCol w="223388"/>
                <a:gridCol w="666205"/>
                <a:gridCol w="835302"/>
              </a:tblGrid>
              <a:tr h="3396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4</a:t>
                      </a:r>
                      <a:endParaRPr lang="en-US" sz="7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Mechanical works 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 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Water tank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12000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4.2</a:t>
                      </a:r>
                      <a:endParaRPr lang="en-US" sz="7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Water Closet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148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59200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4.3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urinal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4.4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sink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4.5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lavatory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28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682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4.6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Fire Extinguishers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4.7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Collectors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4.8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Manholes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4.9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Pump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400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4.10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Sprinklers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75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4.11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Air unit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27000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551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4.12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Water pipe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551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4.13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VRF ducts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4551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4.14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Sewage pipe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5200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</a:tr>
              <a:tr h="231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Electrical works 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31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5.1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Sockets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Unit 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234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18720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682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5.2</a:t>
                      </a:r>
                      <a:endParaRPr lang="en-US" sz="7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Square unit led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Unit 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650" algn="l"/>
                        </a:tabLst>
                      </a:pPr>
                      <a:r>
                        <a:rPr lang="en-US" sz="1400">
                          <a:effectLst/>
                        </a:rPr>
                        <a:t>370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74 000</a:t>
                      </a:r>
                      <a:endParaRPr lang="en-US" sz="1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91" marR="39191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080167" y="1774995"/>
          <a:ext cx="6569075" cy="242747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62050"/>
                <a:gridCol w="1678305"/>
                <a:gridCol w="636905"/>
                <a:gridCol w="1273175"/>
                <a:gridCol w="773430"/>
                <a:gridCol w="104521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5.3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Rectangular unit led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4350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5.4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Spots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1810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Lamps with different shape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5400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5.6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Small leds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Units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454025" algn="ctr"/>
                        </a:tabLst>
                      </a:pPr>
                      <a:r>
                        <a:rPr lang="en-US" sz="1200">
                          <a:effectLst/>
                        </a:rPr>
                        <a:t>		2700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5.7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Photovoltaic 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Units 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454025" algn="ctr"/>
                        </a:tabLst>
                      </a:pPr>
                      <a:r>
                        <a:rPr lang="en-US" sz="1200">
                          <a:effectLst/>
                        </a:rPr>
                        <a:t>143 640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5.8</a:t>
                      </a:r>
                      <a:endParaRPr lang="en-US" sz="12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 heater collector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Units 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454025" algn="ctr"/>
                        </a:tabLst>
                      </a:pPr>
                      <a:r>
                        <a:rPr lang="en-US" sz="1200" dirty="0">
                          <a:effectLst/>
                        </a:rPr>
                        <a:t>9310 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Total cost 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57175" algn="l"/>
                          <a:tab pos="454025" algn="ctr"/>
                        </a:tabLst>
                      </a:pPr>
                      <a:r>
                        <a:rPr lang="en-US" sz="2800" dirty="0" smtClean="0">
                          <a:effectLst/>
                        </a:rPr>
                        <a:t>6,000,000 NIS</a:t>
                      </a:r>
                      <a:endParaRPr lang="en-US" sz="1200" dirty="0">
                        <a:effectLst/>
                      </a:endParaRPr>
                    </a:p>
                    <a:p>
                      <a:pPr marL="663575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454025" algn="ctr"/>
                        </a:tabLst>
                      </a:pPr>
                      <a:r>
                        <a:rPr lang="en-US" sz="2800" dirty="0">
                          <a:effectLst/>
                        </a:rPr>
                        <a:t>           </a:t>
                      </a:r>
                      <a:r>
                        <a:rPr lang="en-US" sz="2800" dirty="0" smtClean="0">
                          <a:effectLst/>
                        </a:rPr>
                        <a:t>1,300 </a:t>
                      </a:r>
                      <a:r>
                        <a:rPr lang="en-US" sz="2800" dirty="0">
                          <a:effectLst/>
                        </a:rPr>
                        <a:t>NIS / 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185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1922710" y="2008437"/>
            <a:ext cx="47096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THANK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70905" y="3471497"/>
            <a:ext cx="381642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YOU</a:t>
            </a:r>
            <a:endParaRPr lang="en-US" sz="9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261291" y="3670990"/>
            <a:ext cx="810146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3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77797" y="749327"/>
            <a:ext cx="5697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Architectural Design</a:t>
            </a:r>
            <a:endParaRPr lang="ar-JO" sz="4800" dirty="0"/>
          </a:p>
        </p:txBody>
      </p:sp>
      <p:sp>
        <p:nvSpPr>
          <p:cNvPr id="6" name="مستطيل 5"/>
          <p:cNvSpPr/>
          <p:nvPr/>
        </p:nvSpPr>
        <p:spPr>
          <a:xfrm>
            <a:off x="756756" y="2460563"/>
            <a:ext cx="1743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Ground floor :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3675" y="2288449"/>
            <a:ext cx="67246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94470" y="814643"/>
            <a:ext cx="70691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</a:rPr>
              <a:t>Architectural Design</a:t>
            </a:r>
            <a:endParaRPr lang="ar-JO" sz="6000" dirty="0"/>
          </a:p>
        </p:txBody>
      </p:sp>
      <p:sp>
        <p:nvSpPr>
          <p:cNvPr id="5" name="مستطيل 4"/>
          <p:cNvSpPr/>
          <p:nvPr/>
        </p:nvSpPr>
        <p:spPr>
          <a:xfrm>
            <a:off x="1061575" y="2691759"/>
            <a:ext cx="1632563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First floor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5642" y="2327637"/>
            <a:ext cx="71342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3685</TotalTime>
  <Words>1793</Words>
  <Application>Microsoft Office PowerPoint</Application>
  <PresentationFormat>مخصص</PresentationFormat>
  <Paragraphs>926</Paragraphs>
  <Slides>72</Slides>
  <Notes>17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72</vt:i4>
      </vt:variant>
    </vt:vector>
  </HeadingPairs>
  <TitlesOfParts>
    <vt:vector size="73" baseType="lpstr">
      <vt:lpstr>تدفق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Structural Design</vt:lpstr>
      <vt:lpstr>Design codes.</vt:lpstr>
      <vt:lpstr>Building Structural Joints.</vt:lpstr>
      <vt:lpstr>Design Data.</vt:lpstr>
      <vt:lpstr>Seismic design data.</vt:lpstr>
      <vt:lpstr>Structural System</vt:lpstr>
      <vt:lpstr>الشريحة 23</vt:lpstr>
      <vt:lpstr>3-DETABS modeling </vt:lpstr>
      <vt:lpstr>Models Validation </vt:lpstr>
      <vt:lpstr>الشريحة 26</vt:lpstr>
      <vt:lpstr>Internal forces check</vt:lpstr>
      <vt:lpstr>Validation of the earthquake loads</vt:lpstr>
      <vt:lpstr>Structural elements and detailing</vt:lpstr>
      <vt:lpstr>Detailing of the  Single footing </vt:lpstr>
      <vt:lpstr>Tie beam plan </vt:lpstr>
      <vt:lpstr>Longitudinal column section </vt:lpstr>
      <vt:lpstr>Sections for the columns </vt:lpstr>
      <vt:lpstr>Slab reinforcement </vt:lpstr>
      <vt:lpstr>Beam reinforcement </vt:lpstr>
      <vt:lpstr>الشريحة 36</vt:lpstr>
      <vt:lpstr>Shear wall </vt:lpstr>
      <vt:lpstr>Stairs 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Acoustical Design</vt:lpstr>
      <vt:lpstr>Water heater System</vt:lpstr>
      <vt:lpstr>Photovoltaic System</vt:lpstr>
      <vt:lpstr>Photovoltaic System</vt:lpstr>
      <vt:lpstr>Artificial Lighting</vt:lpstr>
      <vt:lpstr>الشريحة 54</vt:lpstr>
      <vt:lpstr>الشريحة 55</vt:lpstr>
      <vt:lpstr>الشريحة 56</vt:lpstr>
      <vt:lpstr>الشريحة 57</vt:lpstr>
      <vt:lpstr>Drainage system</vt:lpstr>
      <vt:lpstr>Drainage system</vt:lpstr>
      <vt:lpstr>Layout of Water Tanks</vt:lpstr>
      <vt:lpstr>System of Distribution of water Tank</vt:lpstr>
      <vt:lpstr>Water Supply system</vt:lpstr>
      <vt:lpstr>VRF System</vt:lpstr>
      <vt:lpstr>VRF System</vt:lpstr>
      <vt:lpstr>VRF System</vt:lpstr>
      <vt:lpstr>Safety System</vt:lpstr>
      <vt:lpstr>Safety System</vt:lpstr>
      <vt:lpstr>Safety System</vt:lpstr>
      <vt:lpstr> Cost </vt:lpstr>
      <vt:lpstr>الشريحة 70</vt:lpstr>
      <vt:lpstr>الشريحة 71</vt:lpstr>
      <vt:lpstr>الشريحة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Kemsh</dc:creator>
  <cp:lastModifiedBy>Dell</cp:lastModifiedBy>
  <cp:revision>245</cp:revision>
  <dcterms:created xsi:type="dcterms:W3CDTF">2014-09-12T02:11:33Z</dcterms:created>
  <dcterms:modified xsi:type="dcterms:W3CDTF">2017-06-06T05:57:26Z</dcterms:modified>
</cp:coreProperties>
</file>