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0" r:id="rId1"/>
  </p:sldMasterIdLst>
  <p:sldIdLst>
    <p:sldId id="275" r:id="rId2"/>
    <p:sldId id="292" r:id="rId3"/>
    <p:sldId id="276" r:id="rId4"/>
    <p:sldId id="274" r:id="rId5"/>
    <p:sldId id="277" r:id="rId6"/>
    <p:sldId id="278" r:id="rId7"/>
    <p:sldId id="279" r:id="rId8"/>
    <p:sldId id="280" r:id="rId9"/>
    <p:sldId id="281" r:id="rId10"/>
    <p:sldId id="282" r:id="rId11"/>
    <p:sldId id="283" r:id="rId12"/>
    <p:sldId id="284" r:id="rId13"/>
    <p:sldId id="285" r:id="rId14"/>
    <p:sldId id="286" r:id="rId15"/>
    <p:sldId id="287" r:id="rId16"/>
    <p:sldId id="288" r:id="rId17"/>
    <p:sldId id="289" r:id="rId18"/>
    <p:sldId id="290" r:id="rId19"/>
    <p:sldId id="291"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0" d="100"/>
          <a:sy n="50" d="100"/>
        </p:scale>
        <p:origin x="-1267" y="-67"/>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1D8BD707-D9CF-40AE-B4C6-C98DA3205C09}" type="datetimeFigureOut">
              <a:rPr lang="en-US" smtClean="0"/>
              <a:pPr/>
              <a:t>5/7/2014</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5/7/2014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5/7/2014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5/7/2014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5/7/2014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5/7/2014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1D8BD707-D9CF-40AE-B4C6-C98DA3205C09}" type="datetimeFigureOut">
              <a:rPr lang="en-US" smtClean="0"/>
              <a:pPr/>
              <a:t>5/7/2014</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1D8BD707-D9CF-40AE-B4C6-C98DA3205C09}" type="datetimeFigureOut">
              <a:rPr lang="en-US" smtClean="0"/>
              <a:pPr/>
              <a:t>5/7/2014</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1D8BD707-D9CF-40AE-B4C6-C98DA3205C09}" type="datetimeFigureOut">
              <a:rPr lang="en-US" smtClean="0"/>
              <a:pPr/>
              <a:t>5/7/2014</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5/7/2014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5/7/2014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1D8BD707-D9CF-40AE-B4C6-C98DA3205C09}" type="datetimeFigureOut">
              <a:rPr lang="en-US" smtClean="0"/>
              <a:pPr/>
              <a:t>5/7/2014</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B6F15528-21DE-4FAA-801E-634DDDAF4B2B}" type="slidenum">
              <a:rPr lang="en-US" smtClean="0"/>
              <a:pPr/>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9.jpeg"/></Relationships>
</file>

<file path=ppt/slides/_rels/slide1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9.jpeg"/></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12.jpeg"/></Relationships>
</file>

<file path=ppt/slides/_rels/slide1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15.jpeg"/></Relationships>
</file>

<file path=ppt/slides/_rels/slide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images.jpg"/>
          <p:cNvPicPr>
            <a:picLocks noGrp="1" noChangeAspect="1"/>
          </p:cNvPicPr>
          <p:nvPr>
            <p:ph idx="1"/>
          </p:nvPr>
        </p:nvPicPr>
        <p:blipFill>
          <a:blip r:embed="rId2" cstate="print"/>
          <a:stretch>
            <a:fillRect/>
          </a:stretch>
        </p:blipFill>
        <p:spPr>
          <a:xfrm>
            <a:off x="0" y="0"/>
            <a:ext cx="9144000" cy="6857999"/>
          </a:xfrm>
          <a:prstGeom prst="rect">
            <a:avLst/>
          </a:prstGeom>
          <a:ln>
            <a:noFill/>
          </a:ln>
        </p:spPr>
      </p:pic>
      <p:sp>
        <p:nvSpPr>
          <p:cNvPr id="5" name="TextBox 4"/>
          <p:cNvSpPr txBox="1"/>
          <p:nvPr/>
        </p:nvSpPr>
        <p:spPr>
          <a:xfrm>
            <a:off x="0" y="914400"/>
            <a:ext cx="9144000" cy="707886"/>
          </a:xfrm>
          <a:prstGeom prst="rect">
            <a:avLst/>
          </a:prstGeom>
          <a:noFill/>
        </p:spPr>
        <p:txBody>
          <a:bodyPr wrap="square" rtlCol="0">
            <a:spAutoFit/>
          </a:bodyPr>
          <a:lstStyle/>
          <a:p>
            <a:pPr algn="ctr"/>
            <a:r>
              <a:rPr lang="en-GB" sz="4000" b="1" dirty="0" smtClean="0">
                <a:solidFill>
                  <a:schemeClr val="accent3">
                    <a:lumMod val="50000"/>
                  </a:schemeClr>
                </a:solidFill>
              </a:rPr>
              <a:t>Home Nursing System for Babies</a:t>
            </a:r>
            <a:endParaRPr lang="en-US" sz="4000" b="1" dirty="0">
              <a:solidFill>
                <a:schemeClr val="accent3">
                  <a:lumMod val="50000"/>
                </a:schemeClr>
              </a:solidFill>
            </a:endParaRPr>
          </a:p>
        </p:txBody>
      </p:sp>
      <p:sp>
        <p:nvSpPr>
          <p:cNvPr id="6" name="TextBox 5"/>
          <p:cNvSpPr txBox="1"/>
          <p:nvPr/>
        </p:nvSpPr>
        <p:spPr>
          <a:xfrm>
            <a:off x="1295400" y="4419600"/>
            <a:ext cx="4572000" cy="2215991"/>
          </a:xfrm>
          <a:prstGeom prst="rect">
            <a:avLst/>
          </a:prstGeom>
          <a:noFill/>
        </p:spPr>
        <p:txBody>
          <a:bodyPr wrap="square" rtlCol="0">
            <a:spAutoFit/>
          </a:bodyPr>
          <a:lstStyle/>
          <a:p>
            <a:r>
              <a:rPr lang="en-GB" sz="2400" b="1" dirty="0" smtClean="0">
                <a:solidFill>
                  <a:schemeClr val="accent3">
                    <a:lumMod val="50000"/>
                  </a:schemeClr>
                </a:solidFill>
              </a:rPr>
              <a:t>Prepared by:</a:t>
            </a:r>
          </a:p>
          <a:p>
            <a:r>
              <a:rPr lang="en-GB" b="1" dirty="0" smtClean="0"/>
              <a:t>      Deema Emad Zayed,</a:t>
            </a:r>
          </a:p>
          <a:p>
            <a:r>
              <a:rPr lang="en-GB" b="1" dirty="0" smtClean="0"/>
              <a:t>      Rania Naim Sabra.</a:t>
            </a:r>
          </a:p>
          <a:p>
            <a:endParaRPr lang="en-GB" dirty="0" smtClean="0"/>
          </a:p>
          <a:p>
            <a:r>
              <a:rPr lang="en-GB" sz="2400" b="1" dirty="0" smtClean="0">
                <a:solidFill>
                  <a:schemeClr val="accent3">
                    <a:lumMod val="50000"/>
                  </a:schemeClr>
                </a:solidFill>
              </a:rPr>
              <a:t>Submitted to:</a:t>
            </a:r>
          </a:p>
          <a:p>
            <a:r>
              <a:rPr lang="en-GB" b="1" dirty="0" smtClean="0"/>
              <a:t>      Dr. Ashraf Armoush,</a:t>
            </a:r>
          </a:p>
          <a:p>
            <a:r>
              <a:rPr lang="en-GB" b="1" dirty="0" smtClean="0"/>
              <a:t>      Dr. Alaa Al masri.</a:t>
            </a:r>
            <a:endParaRPr lang="en-US" b="1"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3" descr="images.jpg"/>
          <p:cNvPicPr>
            <a:picLocks noChangeAspect="1"/>
          </p:cNvPicPr>
          <p:nvPr/>
        </p:nvPicPr>
        <p:blipFill>
          <a:blip r:embed="rId2" cstate="print">
            <a:lum bright="10000"/>
          </a:blip>
          <a:stretch>
            <a:fillRect/>
          </a:stretch>
        </p:blipFill>
        <p:spPr>
          <a:xfrm>
            <a:off x="0" y="0"/>
            <a:ext cx="9144000" cy="6857999"/>
          </a:xfrm>
          <a:prstGeom prst="rect">
            <a:avLst/>
          </a:prstGeom>
          <a:ln>
            <a:noFill/>
          </a:ln>
        </p:spPr>
      </p:pic>
      <p:sp>
        <p:nvSpPr>
          <p:cNvPr id="3" name="TextBox 2"/>
          <p:cNvSpPr txBox="1"/>
          <p:nvPr/>
        </p:nvSpPr>
        <p:spPr>
          <a:xfrm>
            <a:off x="1447800" y="457200"/>
            <a:ext cx="6324600" cy="1600438"/>
          </a:xfrm>
          <a:prstGeom prst="rect">
            <a:avLst/>
          </a:prstGeom>
          <a:noFill/>
        </p:spPr>
        <p:txBody>
          <a:bodyPr wrap="square" rtlCol="0">
            <a:spAutoFit/>
          </a:bodyPr>
          <a:lstStyle/>
          <a:p>
            <a:pPr algn="ctr"/>
            <a:r>
              <a:rPr lang="en-GB" sz="4000" b="1" dirty="0" smtClean="0">
                <a:solidFill>
                  <a:schemeClr val="accent3">
                    <a:lumMod val="50000"/>
                  </a:schemeClr>
                </a:solidFill>
              </a:rPr>
              <a:t>Features and component</a:t>
            </a:r>
          </a:p>
          <a:p>
            <a:pPr algn="ctr"/>
            <a:endParaRPr lang="en-US" sz="4000" b="1" dirty="0" smtClean="0">
              <a:solidFill>
                <a:schemeClr val="accent3">
                  <a:lumMod val="50000"/>
                </a:schemeClr>
              </a:solidFill>
            </a:endParaRPr>
          </a:p>
          <a:p>
            <a:endParaRPr lang="en-US" dirty="0"/>
          </a:p>
        </p:txBody>
      </p:sp>
      <p:sp>
        <p:nvSpPr>
          <p:cNvPr id="5" name="TextBox 4"/>
          <p:cNvSpPr txBox="1"/>
          <p:nvPr/>
        </p:nvSpPr>
        <p:spPr>
          <a:xfrm>
            <a:off x="304800" y="1447800"/>
            <a:ext cx="8382000" cy="584775"/>
          </a:xfrm>
          <a:prstGeom prst="rect">
            <a:avLst/>
          </a:prstGeom>
          <a:noFill/>
        </p:spPr>
        <p:txBody>
          <a:bodyPr wrap="square" rtlCol="0">
            <a:spAutoFit/>
          </a:bodyPr>
          <a:lstStyle/>
          <a:p>
            <a:pPr>
              <a:buFont typeface="Arial" pitchFamily="34" charset="0"/>
              <a:buChar char="•"/>
            </a:pPr>
            <a:r>
              <a:rPr lang="en-GB" dirty="0" smtClean="0"/>
              <a:t> </a:t>
            </a:r>
            <a:r>
              <a:rPr lang="en-GB" sz="3200" b="1" dirty="0" smtClean="0"/>
              <a:t>Measuring heart rate</a:t>
            </a:r>
            <a:endParaRPr lang="en-US" sz="3200" b="1" dirty="0"/>
          </a:p>
        </p:txBody>
      </p:sp>
      <p:pic>
        <p:nvPicPr>
          <p:cNvPr id="6" name="Picture 5" descr="heart sensor.jpg"/>
          <p:cNvPicPr>
            <a:picLocks noChangeAspect="1"/>
          </p:cNvPicPr>
          <p:nvPr/>
        </p:nvPicPr>
        <p:blipFill>
          <a:blip r:embed="rId3" cstate="print"/>
          <a:srcRect b="5000"/>
          <a:stretch>
            <a:fillRect/>
          </a:stretch>
        </p:blipFill>
        <p:spPr>
          <a:xfrm>
            <a:off x="457200" y="3581400"/>
            <a:ext cx="3352800" cy="2824181"/>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7" name="Picture 6" descr="arduino.jpg"/>
          <p:cNvPicPr/>
          <p:nvPr/>
        </p:nvPicPr>
        <p:blipFill>
          <a:blip r:embed="rId4" cstate="print"/>
          <a:srcRect b="4712"/>
          <a:stretch>
            <a:fillRect/>
          </a:stretch>
        </p:blipFill>
        <p:spPr>
          <a:xfrm>
            <a:off x="4038600" y="3505200"/>
            <a:ext cx="4648200" cy="29718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graphicFrame>
        <p:nvGraphicFramePr>
          <p:cNvPr id="9" name="Table 8"/>
          <p:cNvGraphicFramePr>
            <a:graphicFrameLocks noGrp="1"/>
          </p:cNvGraphicFramePr>
          <p:nvPr/>
        </p:nvGraphicFramePr>
        <p:xfrm>
          <a:off x="838200" y="2286000"/>
          <a:ext cx="7543800" cy="1010920"/>
        </p:xfrm>
        <a:graphic>
          <a:graphicData uri="http://schemas.openxmlformats.org/drawingml/2006/table">
            <a:tbl>
              <a:tblPr firstRow="1" bandRow="1">
                <a:tableStyleId>{7DF18680-E054-41AD-8BC1-D1AEF772440D}</a:tableStyleId>
              </a:tblPr>
              <a:tblGrid>
                <a:gridCol w="2438400"/>
                <a:gridCol w="2082800"/>
                <a:gridCol w="3022600"/>
              </a:tblGrid>
              <a:tr h="370840">
                <a:tc>
                  <a:txBody>
                    <a:bodyPr/>
                    <a:lstStyle/>
                    <a:p>
                      <a:endParaRPr lang="en-US" dirty="0"/>
                    </a:p>
                  </a:txBody>
                  <a:tcPr/>
                </a:tc>
                <a:tc>
                  <a:txBody>
                    <a:bodyPr/>
                    <a:lstStyle/>
                    <a:p>
                      <a:r>
                        <a:rPr kumimoji="0" lang="en-US" sz="1800" b="1" kern="1200" dirty="0" smtClean="0">
                          <a:solidFill>
                            <a:schemeClr val="lt1"/>
                          </a:solidFill>
                          <a:latin typeface="+mn-lt"/>
                          <a:ea typeface="+mn-ea"/>
                          <a:cs typeface="+mn-cs"/>
                        </a:rPr>
                        <a:t>Ranges Normal</a:t>
                      </a:r>
                      <a:endParaRPr lang="en-US" dirty="0"/>
                    </a:p>
                  </a:txBody>
                  <a:tcPr/>
                </a:tc>
                <a:tc>
                  <a:txBody>
                    <a:bodyPr/>
                    <a:lstStyle/>
                    <a:p>
                      <a:r>
                        <a:rPr kumimoji="0" lang="en-US" sz="1800" b="1" kern="1200" dirty="0" smtClean="0">
                          <a:solidFill>
                            <a:schemeClr val="lt1"/>
                          </a:solidFill>
                          <a:latin typeface="+mn-lt"/>
                          <a:ea typeface="+mn-ea"/>
                          <a:cs typeface="+mn-cs"/>
                        </a:rPr>
                        <a:t>Output from our system</a:t>
                      </a:r>
                      <a:endParaRPr lang="en-US" dirty="0"/>
                    </a:p>
                  </a:txBody>
                  <a:tcPr/>
                </a:tc>
              </a:tr>
              <a:tr h="370840">
                <a:tc>
                  <a:txBody>
                    <a:bodyPr/>
                    <a:lstStyle/>
                    <a:p>
                      <a:r>
                        <a:rPr kumimoji="0" lang="en-US" sz="1800" b="1" kern="1200" dirty="0" smtClean="0">
                          <a:solidFill>
                            <a:schemeClr val="dk1"/>
                          </a:solidFill>
                          <a:latin typeface="+mn-lt"/>
                          <a:ea typeface="+mn-ea"/>
                          <a:cs typeface="+mn-cs"/>
                        </a:rPr>
                        <a:t>Heart rate range (pulse/minute)</a:t>
                      </a:r>
                      <a:endParaRPr lang="en-US" b="1" dirty="0"/>
                    </a:p>
                  </a:txBody>
                  <a:tcPr/>
                </a:tc>
                <a:tc>
                  <a:txBody>
                    <a:bodyPr/>
                    <a:lstStyle/>
                    <a:p>
                      <a:r>
                        <a:rPr kumimoji="0" lang="en-US" sz="1800" b="1" kern="1200" dirty="0" smtClean="0">
                          <a:solidFill>
                            <a:schemeClr val="dk1"/>
                          </a:solidFill>
                          <a:latin typeface="+mn-lt"/>
                          <a:ea typeface="+mn-ea"/>
                          <a:cs typeface="+mn-cs"/>
                        </a:rPr>
                        <a:t>110-160</a:t>
                      </a:r>
                      <a:endParaRPr lang="en-US" b="1" dirty="0"/>
                    </a:p>
                  </a:txBody>
                  <a:tcPr/>
                </a:tc>
                <a:tc>
                  <a:txBody>
                    <a:bodyPr/>
                    <a:lstStyle/>
                    <a:p>
                      <a:r>
                        <a:rPr kumimoji="0" lang="en-US" sz="1800" b="1" kern="1200" dirty="0" smtClean="0">
                          <a:solidFill>
                            <a:schemeClr val="dk1"/>
                          </a:solidFill>
                          <a:latin typeface="+mn-lt"/>
                          <a:ea typeface="+mn-ea"/>
                          <a:cs typeface="+mn-cs"/>
                        </a:rPr>
                        <a:t>110-160</a:t>
                      </a:r>
                      <a:endParaRPr lang="en-US" b="1" dirty="0"/>
                    </a:p>
                  </a:txBody>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6"/>
                                        </p:tgtEl>
                                      </p:cBhvr>
                                      <p:by x="150000" y="150000"/>
                                    </p:animScale>
                                  </p:childTnLst>
                                </p:cTn>
                              </p:par>
                            </p:childTnLst>
                          </p:cTn>
                        </p:par>
                      </p:childTnLst>
                    </p:cTn>
                  </p:par>
                  <p:par>
                    <p:cTn id="7" fill="hold">
                      <p:stCondLst>
                        <p:cond delay="indefinite"/>
                      </p:stCondLst>
                      <p:childTnLst>
                        <p:par>
                          <p:cTn id="8" fill="hold">
                            <p:stCondLst>
                              <p:cond delay="0"/>
                            </p:stCondLst>
                            <p:childTnLst>
                              <p:par>
                                <p:cTn id="9" presetID="6" presetClass="emph" presetSubtype="0" fill="hold" nodeType="clickEffect">
                                  <p:stCondLst>
                                    <p:cond delay="0"/>
                                  </p:stCondLst>
                                  <p:childTnLst>
                                    <p:animScale>
                                      <p:cBhvr>
                                        <p:cTn id="10" dur="2000" fill="hold"/>
                                        <p:tgtEl>
                                          <p:spTgt spid="7"/>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3" descr="images.jpg"/>
          <p:cNvPicPr>
            <a:picLocks noChangeAspect="1"/>
          </p:cNvPicPr>
          <p:nvPr/>
        </p:nvPicPr>
        <p:blipFill>
          <a:blip r:embed="rId2" cstate="print">
            <a:lum bright="10000"/>
          </a:blip>
          <a:stretch>
            <a:fillRect/>
          </a:stretch>
        </p:blipFill>
        <p:spPr>
          <a:xfrm>
            <a:off x="0" y="0"/>
            <a:ext cx="9144000" cy="6857999"/>
          </a:xfrm>
          <a:prstGeom prst="rect">
            <a:avLst/>
          </a:prstGeom>
          <a:ln>
            <a:noFill/>
          </a:ln>
        </p:spPr>
      </p:pic>
      <p:sp>
        <p:nvSpPr>
          <p:cNvPr id="3" name="TextBox 2"/>
          <p:cNvSpPr txBox="1"/>
          <p:nvPr/>
        </p:nvSpPr>
        <p:spPr>
          <a:xfrm>
            <a:off x="1447800" y="457200"/>
            <a:ext cx="6324600" cy="1600438"/>
          </a:xfrm>
          <a:prstGeom prst="rect">
            <a:avLst/>
          </a:prstGeom>
          <a:noFill/>
        </p:spPr>
        <p:txBody>
          <a:bodyPr wrap="square" rtlCol="0">
            <a:spAutoFit/>
          </a:bodyPr>
          <a:lstStyle/>
          <a:p>
            <a:pPr algn="ctr"/>
            <a:r>
              <a:rPr lang="en-GB" sz="4000" b="1" dirty="0" smtClean="0">
                <a:solidFill>
                  <a:schemeClr val="accent3">
                    <a:lumMod val="50000"/>
                  </a:schemeClr>
                </a:solidFill>
              </a:rPr>
              <a:t>Features and component</a:t>
            </a:r>
          </a:p>
          <a:p>
            <a:pPr algn="ctr"/>
            <a:endParaRPr lang="en-US" sz="4000" b="1" dirty="0" smtClean="0">
              <a:solidFill>
                <a:schemeClr val="accent3">
                  <a:lumMod val="50000"/>
                </a:schemeClr>
              </a:solidFill>
            </a:endParaRPr>
          </a:p>
          <a:p>
            <a:endParaRPr lang="en-US" dirty="0"/>
          </a:p>
        </p:txBody>
      </p:sp>
      <p:sp>
        <p:nvSpPr>
          <p:cNvPr id="4" name="TextBox 3"/>
          <p:cNvSpPr txBox="1"/>
          <p:nvPr/>
        </p:nvSpPr>
        <p:spPr>
          <a:xfrm>
            <a:off x="609600" y="1295400"/>
            <a:ext cx="7772400" cy="584775"/>
          </a:xfrm>
          <a:prstGeom prst="rect">
            <a:avLst/>
          </a:prstGeom>
          <a:noFill/>
        </p:spPr>
        <p:txBody>
          <a:bodyPr wrap="square" rtlCol="0">
            <a:spAutoFit/>
          </a:bodyPr>
          <a:lstStyle/>
          <a:p>
            <a:pPr>
              <a:buFont typeface="Arial" pitchFamily="34" charset="0"/>
              <a:buChar char="•"/>
            </a:pPr>
            <a:r>
              <a:rPr lang="en-US" sz="3200" b="1" dirty="0" smtClean="0"/>
              <a:t>Scale temperature inside incubator</a:t>
            </a:r>
          </a:p>
        </p:txBody>
      </p:sp>
      <p:graphicFrame>
        <p:nvGraphicFramePr>
          <p:cNvPr id="5" name="Table 4"/>
          <p:cNvGraphicFramePr>
            <a:graphicFrameLocks noGrp="1"/>
          </p:cNvGraphicFramePr>
          <p:nvPr/>
        </p:nvGraphicFramePr>
        <p:xfrm>
          <a:off x="838200" y="2133600"/>
          <a:ext cx="7543800" cy="1010920"/>
        </p:xfrm>
        <a:graphic>
          <a:graphicData uri="http://schemas.openxmlformats.org/drawingml/2006/table">
            <a:tbl>
              <a:tblPr firstRow="1" bandRow="1">
                <a:tableStyleId>{7DF18680-E054-41AD-8BC1-D1AEF772440D}</a:tableStyleId>
              </a:tblPr>
              <a:tblGrid>
                <a:gridCol w="2438400"/>
                <a:gridCol w="2082800"/>
                <a:gridCol w="3022600"/>
              </a:tblGrid>
              <a:tr h="370840">
                <a:tc>
                  <a:txBody>
                    <a:bodyPr/>
                    <a:lstStyle/>
                    <a:p>
                      <a:endParaRPr lang="en-US" dirty="0"/>
                    </a:p>
                  </a:txBody>
                  <a:tcPr/>
                </a:tc>
                <a:tc>
                  <a:txBody>
                    <a:bodyPr/>
                    <a:lstStyle/>
                    <a:p>
                      <a:r>
                        <a:rPr kumimoji="0" lang="en-US" sz="1800" b="1" kern="1200" dirty="0" smtClean="0">
                          <a:solidFill>
                            <a:schemeClr val="lt1"/>
                          </a:solidFill>
                          <a:latin typeface="+mn-lt"/>
                          <a:ea typeface="+mn-ea"/>
                          <a:cs typeface="+mn-cs"/>
                        </a:rPr>
                        <a:t>Ranges Normal</a:t>
                      </a:r>
                      <a:endParaRPr lang="en-US" dirty="0"/>
                    </a:p>
                  </a:txBody>
                  <a:tcPr/>
                </a:tc>
                <a:tc>
                  <a:txBody>
                    <a:bodyPr/>
                    <a:lstStyle/>
                    <a:p>
                      <a:r>
                        <a:rPr kumimoji="0" lang="en-US" sz="1800" b="1" kern="1200" dirty="0" smtClean="0">
                          <a:solidFill>
                            <a:schemeClr val="lt1"/>
                          </a:solidFill>
                          <a:latin typeface="+mn-lt"/>
                          <a:ea typeface="+mn-ea"/>
                          <a:cs typeface="+mn-cs"/>
                        </a:rPr>
                        <a:t>Output from our system</a:t>
                      </a:r>
                      <a:endParaRPr lang="en-US" dirty="0"/>
                    </a:p>
                  </a:txBody>
                  <a:tcPr/>
                </a:tc>
              </a:tr>
              <a:tr h="370840">
                <a:tc>
                  <a:txBody>
                    <a:bodyPr/>
                    <a:lstStyle/>
                    <a:p>
                      <a:r>
                        <a:rPr kumimoji="0" lang="en-US" sz="1800" b="1" kern="1200" dirty="0" smtClean="0">
                          <a:solidFill>
                            <a:schemeClr val="dk1"/>
                          </a:solidFill>
                          <a:latin typeface="+mn-lt"/>
                          <a:ea typeface="+mn-ea"/>
                          <a:cs typeface="+mn-cs"/>
                        </a:rPr>
                        <a:t>Surrounding temperature(ºC)</a:t>
                      </a:r>
                    </a:p>
                  </a:txBody>
                  <a:tcPr/>
                </a:tc>
                <a:tc>
                  <a:txBody>
                    <a:bodyPr/>
                    <a:lstStyle/>
                    <a:p>
                      <a:pPr marL="0" marR="0" rtl="0">
                        <a:lnSpc>
                          <a:spcPct val="115000"/>
                        </a:lnSpc>
                        <a:spcBef>
                          <a:spcPts val="0"/>
                        </a:spcBef>
                        <a:spcAft>
                          <a:spcPts val="0"/>
                        </a:spcAft>
                      </a:pPr>
                      <a:r>
                        <a:rPr kumimoji="0" lang="en-US" sz="1800" b="1" kern="1200" dirty="0" smtClean="0">
                          <a:solidFill>
                            <a:schemeClr val="dk1"/>
                          </a:solidFill>
                          <a:latin typeface="+mn-lt"/>
                          <a:ea typeface="+mn-ea"/>
                          <a:cs typeface="+mn-cs"/>
                        </a:rPr>
                        <a:t>Less than 35</a:t>
                      </a:r>
                    </a:p>
                  </a:txBody>
                  <a:tcPr marL="68580" marR="68580" marT="0" marB="0"/>
                </a:tc>
                <a:tc>
                  <a:txBody>
                    <a:bodyPr/>
                    <a:lstStyle/>
                    <a:p>
                      <a:pPr marL="0" marR="0" algn="l" rtl="0" eaLnBrk="1" latinLnBrk="0" hangingPunct="1">
                        <a:lnSpc>
                          <a:spcPct val="115000"/>
                        </a:lnSpc>
                        <a:spcBef>
                          <a:spcPts val="0"/>
                        </a:spcBef>
                        <a:spcAft>
                          <a:spcPts val="0"/>
                        </a:spcAft>
                      </a:pPr>
                      <a:r>
                        <a:rPr kumimoji="0" lang="en-US" sz="1800" b="1" kern="1200" dirty="0" smtClean="0">
                          <a:solidFill>
                            <a:schemeClr val="dk1"/>
                          </a:solidFill>
                          <a:latin typeface="+mn-lt"/>
                          <a:ea typeface="+mn-ea"/>
                          <a:cs typeface="+mn-cs"/>
                        </a:rPr>
                        <a:t>22-26</a:t>
                      </a:r>
                    </a:p>
                  </a:txBody>
                  <a:tcPr marL="68580" marR="68580" marT="0" marB="0"/>
                </a:tc>
              </a:tr>
            </a:tbl>
          </a:graphicData>
        </a:graphic>
      </p:graphicFrame>
      <p:pic>
        <p:nvPicPr>
          <p:cNvPr id="6" name="Picture 5" descr="humidity and temp sens.jpg"/>
          <p:cNvPicPr>
            <a:picLocks noChangeAspect="1"/>
          </p:cNvPicPr>
          <p:nvPr/>
        </p:nvPicPr>
        <p:blipFill>
          <a:blip r:embed="rId3" cstate="print"/>
          <a:srcRect l="23196" r="23196" b="17033"/>
          <a:stretch>
            <a:fillRect/>
          </a:stretch>
        </p:blipFill>
        <p:spPr>
          <a:xfrm>
            <a:off x="685800" y="3581400"/>
            <a:ext cx="2362200" cy="2743786"/>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7" name="Picture 6" descr="humidity.jpg"/>
          <p:cNvPicPr>
            <a:picLocks noChangeAspect="1"/>
          </p:cNvPicPr>
          <p:nvPr/>
        </p:nvPicPr>
        <p:blipFill>
          <a:blip r:embed="rId4" cstate="print"/>
          <a:srcRect b="13636"/>
          <a:stretch>
            <a:fillRect/>
          </a:stretch>
        </p:blipFill>
        <p:spPr>
          <a:xfrm>
            <a:off x="4343400" y="3581400"/>
            <a:ext cx="3886200" cy="26670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6"/>
                                        </p:tgtEl>
                                      </p:cBhvr>
                                      <p:by x="150000" y="150000"/>
                                    </p:animScale>
                                  </p:childTnLst>
                                </p:cTn>
                              </p:par>
                            </p:childTnLst>
                          </p:cTn>
                        </p:par>
                      </p:childTnLst>
                    </p:cTn>
                  </p:par>
                  <p:par>
                    <p:cTn id="7" fill="hold">
                      <p:stCondLst>
                        <p:cond delay="indefinite"/>
                      </p:stCondLst>
                      <p:childTnLst>
                        <p:par>
                          <p:cTn id="8" fill="hold">
                            <p:stCondLst>
                              <p:cond delay="0"/>
                            </p:stCondLst>
                            <p:childTnLst>
                              <p:par>
                                <p:cTn id="9" presetID="6" presetClass="emph" presetSubtype="0" fill="hold" nodeType="clickEffect">
                                  <p:stCondLst>
                                    <p:cond delay="0"/>
                                  </p:stCondLst>
                                  <p:childTnLst>
                                    <p:animScale>
                                      <p:cBhvr>
                                        <p:cTn id="10" dur="2000" fill="hold"/>
                                        <p:tgtEl>
                                          <p:spTgt spid="7"/>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3" descr="images.jpg"/>
          <p:cNvPicPr>
            <a:picLocks noChangeAspect="1"/>
          </p:cNvPicPr>
          <p:nvPr/>
        </p:nvPicPr>
        <p:blipFill>
          <a:blip r:embed="rId2" cstate="print">
            <a:lum bright="10000"/>
          </a:blip>
          <a:stretch>
            <a:fillRect/>
          </a:stretch>
        </p:blipFill>
        <p:spPr>
          <a:xfrm>
            <a:off x="0" y="0"/>
            <a:ext cx="9144000" cy="6857999"/>
          </a:xfrm>
          <a:prstGeom prst="rect">
            <a:avLst/>
          </a:prstGeom>
          <a:ln>
            <a:noFill/>
          </a:ln>
        </p:spPr>
      </p:pic>
      <p:sp>
        <p:nvSpPr>
          <p:cNvPr id="3" name="TextBox 2"/>
          <p:cNvSpPr txBox="1"/>
          <p:nvPr/>
        </p:nvSpPr>
        <p:spPr>
          <a:xfrm>
            <a:off x="1447800" y="457200"/>
            <a:ext cx="6324600" cy="1600438"/>
          </a:xfrm>
          <a:prstGeom prst="rect">
            <a:avLst/>
          </a:prstGeom>
          <a:noFill/>
        </p:spPr>
        <p:txBody>
          <a:bodyPr wrap="square" rtlCol="0">
            <a:spAutoFit/>
          </a:bodyPr>
          <a:lstStyle/>
          <a:p>
            <a:pPr algn="ctr"/>
            <a:r>
              <a:rPr lang="en-GB" sz="4000" b="1" dirty="0" smtClean="0">
                <a:solidFill>
                  <a:schemeClr val="accent3">
                    <a:lumMod val="50000"/>
                  </a:schemeClr>
                </a:solidFill>
              </a:rPr>
              <a:t>Features and component</a:t>
            </a:r>
          </a:p>
          <a:p>
            <a:pPr algn="ctr"/>
            <a:endParaRPr lang="en-US" sz="4000" b="1" dirty="0" smtClean="0">
              <a:solidFill>
                <a:schemeClr val="accent3">
                  <a:lumMod val="50000"/>
                </a:schemeClr>
              </a:solidFill>
            </a:endParaRPr>
          </a:p>
          <a:p>
            <a:endParaRPr lang="en-US" dirty="0"/>
          </a:p>
        </p:txBody>
      </p:sp>
      <p:sp>
        <p:nvSpPr>
          <p:cNvPr id="4" name="TextBox 3"/>
          <p:cNvSpPr txBox="1"/>
          <p:nvPr/>
        </p:nvSpPr>
        <p:spPr>
          <a:xfrm>
            <a:off x="609600" y="1295400"/>
            <a:ext cx="7772400" cy="1077218"/>
          </a:xfrm>
          <a:prstGeom prst="rect">
            <a:avLst/>
          </a:prstGeom>
          <a:noFill/>
        </p:spPr>
        <p:txBody>
          <a:bodyPr wrap="square" rtlCol="0">
            <a:spAutoFit/>
          </a:bodyPr>
          <a:lstStyle/>
          <a:p>
            <a:pPr>
              <a:buFont typeface="Arial" pitchFamily="34" charset="0"/>
              <a:buChar char="•"/>
            </a:pPr>
            <a:r>
              <a:rPr lang="en-US" sz="3200" b="1" dirty="0" smtClean="0"/>
              <a:t>Scale the percentage of humidity inside incubator</a:t>
            </a:r>
          </a:p>
        </p:txBody>
      </p:sp>
      <p:graphicFrame>
        <p:nvGraphicFramePr>
          <p:cNvPr id="5" name="Table 4"/>
          <p:cNvGraphicFramePr>
            <a:graphicFrameLocks noGrp="1"/>
          </p:cNvGraphicFramePr>
          <p:nvPr/>
        </p:nvGraphicFramePr>
        <p:xfrm>
          <a:off x="838200" y="2514600"/>
          <a:ext cx="7543800" cy="741680"/>
        </p:xfrm>
        <a:graphic>
          <a:graphicData uri="http://schemas.openxmlformats.org/drawingml/2006/table">
            <a:tbl>
              <a:tblPr firstRow="1" bandRow="1">
                <a:tableStyleId>{7DF18680-E054-41AD-8BC1-D1AEF772440D}</a:tableStyleId>
              </a:tblPr>
              <a:tblGrid>
                <a:gridCol w="2438400"/>
                <a:gridCol w="2082800"/>
                <a:gridCol w="3022600"/>
              </a:tblGrid>
              <a:tr h="370840">
                <a:tc>
                  <a:txBody>
                    <a:bodyPr/>
                    <a:lstStyle/>
                    <a:p>
                      <a:endParaRPr lang="en-US" dirty="0"/>
                    </a:p>
                  </a:txBody>
                  <a:tcPr/>
                </a:tc>
                <a:tc>
                  <a:txBody>
                    <a:bodyPr/>
                    <a:lstStyle/>
                    <a:p>
                      <a:r>
                        <a:rPr kumimoji="0" lang="en-US" sz="1800" b="1" kern="1200" dirty="0" smtClean="0">
                          <a:solidFill>
                            <a:schemeClr val="lt1"/>
                          </a:solidFill>
                          <a:latin typeface="+mn-lt"/>
                          <a:ea typeface="+mn-ea"/>
                          <a:cs typeface="+mn-cs"/>
                        </a:rPr>
                        <a:t>Ranges Normal</a:t>
                      </a:r>
                      <a:endParaRPr lang="en-US" dirty="0"/>
                    </a:p>
                  </a:txBody>
                  <a:tcPr/>
                </a:tc>
                <a:tc>
                  <a:txBody>
                    <a:bodyPr/>
                    <a:lstStyle/>
                    <a:p>
                      <a:r>
                        <a:rPr kumimoji="0" lang="en-US" sz="1800" b="1" kern="1200" dirty="0" smtClean="0">
                          <a:solidFill>
                            <a:schemeClr val="lt1"/>
                          </a:solidFill>
                          <a:latin typeface="+mn-lt"/>
                          <a:ea typeface="+mn-ea"/>
                          <a:cs typeface="+mn-cs"/>
                        </a:rPr>
                        <a:t>Output from our system</a:t>
                      </a:r>
                      <a:endParaRPr lang="en-US" dirty="0"/>
                    </a:p>
                  </a:txBody>
                  <a:tcPr/>
                </a:tc>
              </a:tr>
              <a:tr h="370840">
                <a:tc>
                  <a:txBody>
                    <a:bodyPr/>
                    <a:lstStyle/>
                    <a:p>
                      <a:pPr marL="0" marR="0" rtl="0">
                        <a:lnSpc>
                          <a:spcPct val="115000"/>
                        </a:lnSpc>
                        <a:spcBef>
                          <a:spcPts val="0"/>
                        </a:spcBef>
                        <a:spcAft>
                          <a:spcPts val="0"/>
                        </a:spcAft>
                      </a:pPr>
                      <a:r>
                        <a:rPr kumimoji="0" lang="en-US" sz="1800" b="1" kern="1200" dirty="0" smtClean="0">
                          <a:solidFill>
                            <a:schemeClr val="dk1"/>
                          </a:solidFill>
                          <a:latin typeface="+mn-lt"/>
                          <a:ea typeface="+mn-ea"/>
                          <a:cs typeface="+mn-cs"/>
                        </a:rPr>
                        <a:t>Humidity percent (%)</a:t>
                      </a:r>
                    </a:p>
                  </a:txBody>
                  <a:tcPr marL="68580" marR="68580" marT="0" marB="0"/>
                </a:tc>
                <a:tc>
                  <a:txBody>
                    <a:bodyPr/>
                    <a:lstStyle/>
                    <a:p>
                      <a:pPr marL="0" marR="0" rtl="0">
                        <a:lnSpc>
                          <a:spcPct val="115000"/>
                        </a:lnSpc>
                        <a:spcBef>
                          <a:spcPts val="0"/>
                        </a:spcBef>
                        <a:spcAft>
                          <a:spcPts val="0"/>
                        </a:spcAft>
                      </a:pPr>
                      <a:r>
                        <a:rPr kumimoji="0" lang="en-US" sz="1800" b="1" kern="1200" dirty="0" smtClean="0">
                          <a:solidFill>
                            <a:schemeClr val="dk1"/>
                          </a:solidFill>
                          <a:latin typeface="+mn-lt"/>
                          <a:ea typeface="+mn-ea"/>
                          <a:cs typeface="+mn-cs"/>
                        </a:rPr>
                        <a:t>30-60</a:t>
                      </a:r>
                    </a:p>
                  </a:txBody>
                  <a:tcPr marL="68580" marR="68580" marT="0" marB="0"/>
                </a:tc>
                <a:tc>
                  <a:txBody>
                    <a:bodyPr/>
                    <a:lstStyle/>
                    <a:p>
                      <a:pPr marL="0" marR="0" algn="l" rtl="0" eaLnBrk="1" latinLnBrk="0" hangingPunct="1">
                        <a:lnSpc>
                          <a:spcPct val="115000"/>
                        </a:lnSpc>
                        <a:spcBef>
                          <a:spcPts val="0"/>
                        </a:spcBef>
                        <a:spcAft>
                          <a:spcPts val="0"/>
                        </a:spcAft>
                      </a:pPr>
                      <a:r>
                        <a:rPr kumimoji="0" lang="en-US" sz="1800" b="1" kern="1200" dirty="0" smtClean="0">
                          <a:solidFill>
                            <a:schemeClr val="dk1"/>
                          </a:solidFill>
                          <a:latin typeface="+mn-lt"/>
                          <a:ea typeface="+mn-ea"/>
                          <a:cs typeface="+mn-cs"/>
                        </a:rPr>
                        <a:t>0-100</a:t>
                      </a:r>
                    </a:p>
                  </a:txBody>
                  <a:tcPr marL="68580" marR="68580" marT="0" marB="0"/>
                </a:tc>
              </a:tr>
            </a:tbl>
          </a:graphicData>
        </a:graphic>
      </p:graphicFrame>
      <p:pic>
        <p:nvPicPr>
          <p:cNvPr id="6" name="Picture 5" descr="humidity and temp sens.jpg"/>
          <p:cNvPicPr>
            <a:picLocks noChangeAspect="1"/>
          </p:cNvPicPr>
          <p:nvPr/>
        </p:nvPicPr>
        <p:blipFill>
          <a:blip r:embed="rId3" cstate="print"/>
          <a:srcRect l="23196" r="23196" b="17033"/>
          <a:stretch>
            <a:fillRect/>
          </a:stretch>
        </p:blipFill>
        <p:spPr>
          <a:xfrm>
            <a:off x="685800" y="3581400"/>
            <a:ext cx="2362200" cy="2743786"/>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7" name="Picture 6" descr="humidity.jpg"/>
          <p:cNvPicPr>
            <a:picLocks noChangeAspect="1"/>
          </p:cNvPicPr>
          <p:nvPr/>
        </p:nvPicPr>
        <p:blipFill>
          <a:blip r:embed="rId4" cstate="print"/>
          <a:srcRect b="13636"/>
          <a:stretch>
            <a:fillRect/>
          </a:stretch>
        </p:blipFill>
        <p:spPr>
          <a:xfrm>
            <a:off x="4343400" y="3581400"/>
            <a:ext cx="3886200" cy="26670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6"/>
                                        </p:tgtEl>
                                      </p:cBhvr>
                                      <p:by x="150000" y="150000"/>
                                    </p:animScale>
                                  </p:childTnLst>
                                </p:cTn>
                              </p:par>
                            </p:childTnLst>
                          </p:cTn>
                        </p:par>
                      </p:childTnLst>
                    </p:cTn>
                  </p:par>
                  <p:par>
                    <p:cTn id="7" fill="hold">
                      <p:stCondLst>
                        <p:cond delay="indefinite"/>
                      </p:stCondLst>
                      <p:childTnLst>
                        <p:par>
                          <p:cTn id="8" fill="hold">
                            <p:stCondLst>
                              <p:cond delay="0"/>
                            </p:stCondLst>
                            <p:childTnLst>
                              <p:par>
                                <p:cTn id="9" presetID="6" presetClass="emph" presetSubtype="0" fill="hold" nodeType="clickEffect">
                                  <p:stCondLst>
                                    <p:cond delay="0"/>
                                  </p:stCondLst>
                                  <p:childTnLst>
                                    <p:animScale>
                                      <p:cBhvr>
                                        <p:cTn id="10" dur="2000" fill="hold"/>
                                        <p:tgtEl>
                                          <p:spTgt spid="7"/>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3" descr="images.jpg"/>
          <p:cNvPicPr>
            <a:picLocks noChangeAspect="1"/>
          </p:cNvPicPr>
          <p:nvPr/>
        </p:nvPicPr>
        <p:blipFill>
          <a:blip r:embed="rId2" cstate="print">
            <a:lum bright="10000"/>
          </a:blip>
          <a:stretch>
            <a:fillRect/>
          </a:stretch>
        </p:blipFill>
        <p:spPr>
          <a:xfrm>
            <a:off x="0" y="0"/>
            <a:ext cx="9144000" cy="6857999"/>
          </a:xfrm>
          <a:prstGeom prst="rect">
            <a:avLst/>
          </a:prstGeom>
          <a:ln>
            <a:noFill/>
          </a:ln>
        </p:spPr>
      </p:pic>
      <p:sp>
        <p:nvSpPr>
          <p:cNvPr id="3" name="TextBox 2"/>
          <p:cNvSpPr txBox="1"/>
          <p:nvPr/>
        </p:nvSpPr>
        <p:spPr>
          <a:xfrm>
            <a:off x="1447800" y="457200"/>
            <a:ext cx="6324600" cy="1600438"/>
          </a:xfrm>
          <a:prstGeom prst="rect">
            <a:avLst/>
          </a:prstGeom>
          <a:noFill/>
        </p:spPr>
        <p:txBody>
          <a:bodyPr wrap="square" rtlCol="0">
            <a:spAutoFit/>
          </a:bodyPr>
          <a:lstStyle/>
          <a:p>
            <a:pPr algn="ctr"/>
            <a:r>
              <a:rPr lang="en-GB" sz="4000" b="1" dirty="0" smtClean="0">
                <a:solidFill>
                  <a:schemeClr val="accent3">
                    <a:lumMod val="50000"/>
                  </a:schemeClr>
                </a:solidFill>
              </a:rPr>
              <a:t>Features and component</a:t>
            </a:r>
          </a:p>
          <a:p>
            <a:pPr algn="ctr"/>
            <a:endParaRPr lang="en-US" sz="4000" b="1" dirty="0" smtClean="0">
              <a:solidFill>
                <a:schemeClr val="accent3">
                  <a:lumMod val="50000"/>
                </a:schemeClr>
              </a:solidFill>
            </a:endParaRPr>
          </a:p>
          <a:p>
            <a:endParaRPr lang="en-US" dirty="0"/>
          </a:p>
        </p:txBody>
      </p:sp>
      <p:sp>
        <p:nvSpPr>
          <p:cNvPr id="4" name="TextBox 3"/>
          <p:cNvSpPr txBox="1"/>
          <p:nvPr/>
        </p:nvSpPr>
        <p:spPr>
          <a:xfrm>
            <a:off x="609600" y="1295400"/>
            <a:ext cx="7772400" cy="584775"/>
          </a:xfrm>
          <a:prstGeom prst="rect">
            <a:avLst/>
          </a:prstGeom>
          <a:noFill/>
        </p:spPr>
        <p:txBody>
          <a:bodyPr wrap="square" rtlCol="0">
            <a:spAutoFit/>
          </a:bodyPr>
          <a:lstStyle/>
          <a:p>
            <a:pPr>
              <a:buFont typeface="Arial" pitchFamily="34" charset="0"/>
              <a:buChar char="•"/>
            </a:pPr>
            <a:r>
              <a:rPr lang="en-US" sz="3200" b="1" dirty="0" smtClean="0"/>
              <a:t> Help Jaundice problem</a:t>
            </a:r>
          </a:p>
        </p:txBody>
      </p:sp>
      <p:pic>
        <p:nvPicPr>
          <p:cNvPr id="5" name="Picture 4" descr="uv.jpg"/>
          <p:cNvPicPr>
            <a:picLocks noChangeAspect="1"/>
          </p:cNvPicPr>
          <p:nvPr/>
        </p:nvPicPr>
        <p:blipFill>
          <a:blip r:embed="rId3" cstate="print"/>
          <a:stretch>
            <a:fillRect/>
          </a:stretch>
        </p:blipFill>
        <p:spPr>
          <a:xfrm>
            <a:off x="1905000" y="2514600"/>
            <a:ext cx="5105400" cy="31242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5"/>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3" descr="images.jpg"/>
          <p:cNvPicPr>
            <a:picLocks noChangeAspect="1"/>
          </p:cNvPicPr>
          <p:nvPr/>
        </p:nvPicPr>
        <p:blipFill>
          <a:blip r:embed="rId2" cstate="print">
            <a:lum bright="10000"/>
          </a:blip>
          <a:stretch>
            <a:fillRect/>
          </a:stretch>
        </p:blipFill>
        <p:spPr>
          <a:xfrm>
            <a:off x="0" y="0"/>
            <a:ext cx="9144000" cy="6857999"/>
          </a:xfrm>
          <a:prstGeom prst="rect">
            <a:avLst/>
          </a:prstGeom>
          <a:ln>
            <a:noFill/>
          </a:ln>
        </p:spPr>
      </p:pic>
      <p:sp>
        <p:nvSpPr>
          <p:cNvPr id="3" name="TextBox 2"/>
          <p:cNvSpPr txBox="1"/>
          <p:nvPr/>
        </p:nvSpPr>
        <p:spPr>
          <a:xfrm>
            <a:off x="1447800" y="457200"/>
            <a:ext cx="6324600" cy="1600438"/>
          </a:xfrm>
          <a:prstGeom prst="rect">
            <a:avLst/>
          </a:prstGeom>
          <a:noFill/>
        </p:spPr>
        <p:txBody>
          <a:bodyPr wrap="square" rtlCol="0">
            <a:spAutoFit/>
          </a:bodyPr>
          <a:lstStyle/>
          <a:p>
            <a:pPr algn="ctr"/>
            <a:r>
              <a:rPr lang="en-GB" sz="4000" b="1" dirty="0" smtClean="0">
                <a:solidFill>
                  <a:schemeClr val="accent3">
                    <a:lumMod val="50000"/>
                  </a:schemeClr>
                </a:solidFill>
              </a:rPr>
              <a:t>Features and component</a:t>
            </a:r>
          </a:p>
          <a:p>
            <a:pPr algn="ctr"/>
            <a:endParaRPr lang="en-US" sz="4000" b="1" dirty="0" smtClean="0">
              <a:solidFill>
                <a:schemeClr val="accent3">
                  <a:lumMod val="50000"/>
                </a:schemeClr>
              </a:solidFill>
            </a:endParaRPr>
          </a:p>
          <a:p>
            <a:endParaRPr lang="en-US" dirty="0"/>
          </a:p>
        </p:txBody>
      </p:sp>
      <p:sp>
        <p:nvSpPr>
          <p:cNvPr id="4" name="TextBox 3"/>
          <p:cNvSpPr txBox="1"/>
          <p:nvPr/>
        </p:nvSpPr>
        <p:spPr>
          <a:xfrm>
            <a:off x="609600" y="1524000"/>
            <a:ext cx="7772400" cy="584775"/>
          </a:xfrm>
          <a:prstGeom prst="rect">
            <a:avLst/>
          </a:prstGeom>
          <a:noFill/>
        </p:spPr>
        <p:txBody>
          <a:bodyPr wrap="square" rtlCol="0">
            <a:spAutoFit/>
          </a:bodyPr>
          <a:lstStyle/>
          <a:p>
            <a:pPr>
              <a:buFont typeface="Arial" pitchFamily="34" charset="0"/>
              <a:buChar char="•"/>
            </a:pPr>
            <a:r>
              <a:rPr lang="en-US" sz="3200" b="1" dirty="0" smtClean="0"/>
              <a:t> Play music when the baby cries</a:t>
            </a:r>
          </a:p>
        </p:txBody>
      </p:sp>
      <p:pic>
        <p:nvPicPr>
          <p:cNvPr id="5" name="Picture 4" descr="speak.png"/>
          <p:cNvPicPr>
            <a:picLocks noChangeAspect="1"/>
          </p:cNvPicPr>
          <p:nvPr/>
        </p:nvPicPr>
        <p:blipFill>
          <a:blip r:embed="rId3" cstate="print"/>
          <a:stretch>
            <a:fillRect/>
          </a:stretch>
        </p:blipFill>
        <p:spPr>
          <a:xfrm>
            <a:off x="845232" y="2362200"/>
            <a:ext cx="3235278" cy="37338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6" name="Picture 5" descr="project.jpg"/>
          <p:cNvPicPr>
            <a:picLocks noChangeAspect="1"/>
          </p:cNvPicPr>
          <p:nvPr/>
        </p:nvPicPr>
        <p:blipFill>
          <a:blip r:embed="rId4" cstate="print"/>
          <a:srcRect l="32558" r="40033" b="40343"/>
          <a:stretch>
            <a:fillRect/>
          </a:stretch>
        </p:blipFill>
        <p:spPr>
          <a:xfrm>
            <a:off x="4800600" y="2362200"/>
            <a:ext cx="3352800" cy="37338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5"/>
                                        </p:tgtEl>
                                      </p:cBhvr>
                                      <p:by x="150000" y="150000"/>
                                    </p:animScale>
                                  </p:childTnLst>
                                </p:cTn>
                              </p:par>
                            </p:childTnLst>
                          </p:cTn>
                        </p:par>
                      </p:childTnLst>
                    </p:cTn>
                  </p:par>
                  <p:par>
                    <p:cTn id="7" fill="hold">
                      <p:stCondLst>
                        <p:cond delay="indefinite"/>
                      </p:stCondLst>
                      <p:childTnLst>
                        <p:par>
                          <p:cTn id="8" fill="hold">
                            <p:stCondLst>
                              <p:cond delay="0"/>
                            </p:stCondLst>
                            <p:childTnLst>
                              <p:par>
                                <p:cTn id="9" presetID="6" presetClass="emph" presetSubtype="0" fill="hold" nodeType="clickEffect">
                                  <p:stCondLst>
                                    <p:cond delay="0"/>
                                  </p:stCondLst>
                                  <p:childTnLst>
                                    <p:animScale>
                                      <p:cBhvr>
                                        <p:cTn id="10" dur="2000" fill="hold"/>
                                        <p:tgtEl>
                                          <p:spTgt spid="6"/>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3" descr="images.jpg"/>
          <p:cNvPicPr>
            <a:picLocks noChangeAspect="1"/>
          </p:cNvPicPr>
          <p:nvPr/>
        </p:nvPicPr>
        <p:blipFill>
          <a:blip r:embed="rId2" cstate="print">
            <a:lum bright="10000"/>
          </a:blip>
          <a:stretch>
            <a:fillRect/>
          </a:stretch>
        </p:blipFill>
        <p:spPr>
          <a:xfrm>
            <a:off x="0" y="0"/>
            <a:ext cx="9144000" cy="6857999"/>
          </a:xfrm>
          <a:prstGeom prst="rect">
            <a:avLst/>
          </a:prstGeom>
          <a:ln>
            <a:noFill/>
          </a:ln>
        </p:spPr>
      </p:pic>
      <p:sp>
        <p:nvSpPr>
          <p:cNvPr id="3" name="TextBox 2"/>
          <p:cNvSpPr txBox="1"/>
          <p:nvPr/>
        </p:nvSpPr>
        <p:spPr>
          <a:xfrm>
            <a:off x="1447800" y="457200"/>
            <a:ext cx="6324600" cy="1600438"/>
          </a:xfrm>
          <a:prstGeom prst="rect">
            <a:avLst/>
          </a:prstGeom>
          <a:noFill/>
        </p:spPr>
        <p:txBody>
          <a:bodyPr wrap="square" rtlCol="0">
            <a:spAutoFit/>
          </a:bodyPr>
          <a:lstStyle/>
          <a:p>
            <a:pPr algn="ctr"/>
            <a:r>
              <a:rPr lang="en-GB" sz="4000" b="1" dirty="0" smtClean="0">
                <a:solidFill>
                  <a:schemeClr val="accent3">
                    <a:lumMod val="50000"/>
                  </a:schemeClr>
                </a:solidFill>
              </a:rPr>
              <a:t>Features and component</a:t>
            </a:r>
          </a:p>
          <a:p>
            <a:pPr algn="ctr"/>
            <a:endParaRPr lang="en-US" sz="4000" b="1" dirty="0" smtClean="0">
              <a:solidFill>
                <a:schemeClr val="accent3">
                  <a:lumMod val="50000"/>
                </a:schemeClr>
              </a:solidFill>
            </a:endParaRPr>
          </a:p>
          <a:p>
            <a:endParaRPr lang="en-US" dirty="0"/>
          </a:p>
        </p:txBody>
      </p:sp>
      <p:sp>
        <p:nvSpPr>
          <p:cNvPr id="4" name="TextBox 3"/>
          <p:cNvSpPr txBox="1"/>
          <p:nvPr/>
        </p:nvSpPr>
        <p:spPr>
          <a:xfrm>
            <a:off x="609600" y="1524000"/>
            <a:ext cx="7772400" cy="584775"/>
          </a:xfrm>
          <a:prstGeom prst="rect">
            <a:avLst/>
          </a:prstGeom>
          <a:noFill/>
        </p:spPr>
        <p:txBody>
          <a:bodyPr wrap="square" rtlCol="0">
            <a:spAutoFit/>
          </a:bodyPr>
          <a:lstStyle/>
          <a:p>
            <a:pPr>
              <a:buFont typeface="Arial" pitchFamily="34" charset="0"/>
              <a:buChar char="•"/>
            </a:pPr>
            <a:r>
              <a:rPr lang="en-US" sz="3200" b="1" dirty="0" smtClean="0"/>
              <a:t> Scale body temperature</a:t>
            </a:r>
          </a:p>
        </p:txBody>
      </p:sp>
      <p:pic>
        <p:nvPicPr>
          <p:cNvPr id="5" name="Picture 4" descr="LM35_0.jpg"/>
          <p:cNvPicPr>
            <a:picLocks noChangeAspect="1"/>
          </p:cNvPicPr>
          <p:nvPr/>
        </p:nvPicPr>
        <p:blipFill>
          <a:blip r:embed="rId3" cstate="print"/>
          <a:srcRect l="18750" t="3750" r="26250" b="12500"/>
          <a:stretch>
            <a:fillRect/>
          </a:stretch>
        </p:blipFill>
        <p:spPr>
          <a:xfrm>
            <a:off x="1828800" y="3505200"/>
            <a:ext cx="4267200" cy="28194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graphicFrame>
        <p:nvGraphicFramePr>
          <p:cNvPr id="6" name="Table 5"/>
          <p:cNvGraphicFramePr>
            <a:graphicFrameLocks noGrp="1"/>
          </p:cNvGraphicFramePr>
          <p:nvPr/>
        </p:nvGraphicFramePr>
        <p:xfrm>
          <a:off x="533400" y="2209800"/>
          <a:ext cx="8001000" cy="741680"/>
        </p:xfrm>
        <a:graphic>
          <a:graphicData uri="http://schemas.openxmlformats.org/drawingml/2006/table">
            <a:tbl>
              <a:tblPr firstRow="1" bandRow="1">
                <a:tableStyleId>{7DF18680-E054-41AD-8BC1-D1AEF772440D}</a:tableStyleId>
              </a:tblPr>
              <a:tblGrid>
                <a:gridCol w="3048000"/>
                <a:gridCol w="1981200"/>
                <a:gridCol w="2971800"/>
              </a:tblGrid>
              <a:tr h="370840">
                <a:tc>
                  <a:txBody>
                    <a:bodyPr/>
                    <a:lstStyle/>
                    <a:p>
                      <a:endParaRPr lang="en-US" dirty="0"/>
                    </a:p>
                  </a:txBody>
                  <a:tcPr/>
                </a:tc>
                <a:tc>
                  <a:txBody>
                    <a:bodyPr/>
                    <a:lstStyle/>
                    <a:p>
                      <a:r>
                        <a:rPr kumimoji="0" lang="en-US" sz="1800" b="1" kern="1200" dirty="0" smtClean="0">
                          <a:solidFill>
                            <a:schemeClr val="lt1"/>
                          </a:solidFill>
                          <a:latin typeface="+mn-lt"/>
                          <a:ea typeface="+mn-ea"/>
                          <a:cs typeface="+mn-cs"/>
                        </a:rPr>
                        <a:t>Ranges Normal</a:t>
                      </a:r>
                      <a:endParaRPr lang="en-US" dirty="0"/>
                    </a:p>
                  </a:txBody>
                  <a:tcPr/>
                </a:tc>
                <a:tc>
                  <a:txBody>
                    <a:bodyPr/>
                    <a:lstStyle/>
                    <a:p>
                      <a:r>
                        <a:rPr kumimoji="0" lang="en-US" sz="1800" b="1" kern="1200" dirty="0" smtClean="0">
                          <a:solidFill>
                            <a:schemeClr val="lt1"/>
                          </a:solidFill>
                          <a:latin typeface="+mn-lt"/>
                          <a:ea typeface="+mn-ea"/>
                          <a:cs typeface="+mn-cs"/>
                        </a:rPr>
                        <a:t>Output from our system</a:t>
                      </a:r>
                      <a:endParaRPr lang="en-US" dirty="0"/>
                    </a:p>
                  </a:txBody>
                  <a:tcPr/>
                </a:tc>
              </a:tr>
              <a:tr h="370840">
                <a:tc>
                  <a:txBody>
                    <a:bodyPr/>
                    <a:lstStyle/>
                    <a:p>
                      <a:pPr marL="0" marR="0" rtl="0">
                        <a:lnSpc>
                          <a:spcPct val="115000"/>
                        </a:lnSpc>
                        <a:spcBef>
                          <a:spcPts val="0"/>
                        </a:spcBef>
                        <a:spcAft>
                          <a:spcPts val="0"/>
                        </a:spcAft>
                      </a:pPr>
                      <a:r>
                        <a:rPr kumimoji="0" lang="en-US" sz="1800" b="1" kern="1200" dirty="0" smtClean="0">
                          <a:solidFill>
                            <a:schemeClr val="dk1"/>
                          </a:solidFill>
                          <a:latin typeface="+mn-lt"/>
                          <a:ea typeface="+mn-ea"/>
                          <a:cs typeface="+mn-cs"/>
                        </a:rPr>
                        <a:t>Body temperature(ºC)</a:t>
                      </a:r>
                    </a:p>
                  </a:txBody>
                  <a:tcPr marL="68580" marR="68580" marT="0" marB="0"/>
                </a:tc>
                <a:tc>
                  <a:txBody>
                    <a:bodyPr/>
                    <a:lstStyle/>
                    <a:p>
                      <a:pPr marL="0" marR="0" rtl="0">
                        <a:lnSpc>
                          <a:spcPct val="115000"/>
                        </a:lnSpc>
                        <a:spcBef>
                          <a:spcPts val="0"/>
                        </a:spcBef>
                        <a:spcAft>
                          <a:spcPts val="0"/>
                        </a:spcAft>
                      </a:pPr>
                      <a:r>
                        <a:rPr kumimoji="0" lang="en-US" sz="1800" b="1" kern="1200" dirty="0" smtClean="0">
                          <a:solidFill>
                            <a:schemeClr val="dk1"/>
                          </a:solidFill>
                          <a:latin typeface="+mn-lt"/>
                          <a:ea typeface="+mn-ea"/>
                          <a:cs typeface="+mn-cs"/>
                        </a:rPr>
                        <a:t>36.5-37.5</a:t>
                      </a:r>
                    </a:p>
                  </a:txBody>
                  <a:tcPr marL="68580" marR="68580" marT="0" marB="0"/>
                </a:tc>
                <a:tc>
                  <a:txBody>
                    <a:bodyPr/>
                    <a:lstStyle/>
                    <a:p>
                      <a:pPr marL="0" marR="0" algn="l" rtl="0" eaLnBrk="1" latinLnBrk="0" hangingPunct="1">
                        <a:lnSpc>
                          <a:spcPct val="115000"/>
                        </a:lnSpc>
                        <a:spcBef>
                          <a:spcPts val="0"/>
                        </a:spcBef>
                        <a:spcAft>
                          <a:spcPts val="0"/>
                        </a:spcAft>
                      </a:pPr>
                      <a:r>
                        <a:rPr kumimoji="0" lang="en-US" sz="1800" b="1" kern="1200" dirty="0" smtClean="0">
                          <a:solidFill>
                            <a:schemeClr val="dk1"/>
                          </a:solidFill>
                          <a:latin typeface="+mn-lt"/>
                          <a:ea typeface="+mn-ea"/>
                          <a:cs typeface="+mn-cs"/>
                        </a:rPr>
                        <a:t>Less than 40</a:t>
                      </a:r>
                    </a:p>
                  </a:txBody>
                  <a:tcPr marL="68580" marR="68580" marT="0" marB="0"/>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5"/>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3" descr="images.jpg"/>
          <p:cNvPicPr>
            <a:picLocks noChangeAspect="1"/>
          </p:cNvPicPr>
          <p:nvPr/>
        </p:nvPicPr>
        <p:blipFill>
          <a:blip r:embed="rId2" cstate="print">
            <a:lum bright="10000"/>
          </a:blip>
          <a:stretch>
            <a:fillRect/>
          </a:stretch>
        </p:blipFill>
        <p:spPr>
          <a:xfrm>
            <a:off x="0" y="0"/>
            <a:ext cx="9144000" cy="6857999"/>
          </a:xfrm>
          <a:prstGeom prst="rect">
            <a:avLst/>
          </a:prstGeom>
          <a:ln>
            <a:noFill/>
          </a:ln>
        </p:spPr>
      </p:pic>
      <p:sp>
        <p:nvSpPr>
          <p:cNvPr id="3" name="TextBox 2"/>
          <p:cNvSpPr txBox="1"/>
          <p:nvPr/>
        </p:nvSpPr>
        <p:spPr>
          <a:xfrm>
            <a:off x="1447800" y="457200"/>
            <a:ext cx="6324600" cy="1600438"/>
          </a:xfrm>
          <a:prstGeom prst="rect">
            <a:avLst/>
          </a:prstGeom>
          <a:noFill/>
        </p:spPr>
        <p:txBody>
          <a:bodyPr wrap="square" rtlCol="0">
            <a:spAutoFit/>
          </a:bodyPr>
          <a:lstStyle/>
          <a:p>
            <a:pPr algn="ctr"/>
            <a:r>
              <a:rPr lang="en-GB" sz="4000" b="1" dirty="0" smtClean="0">
                <a:solidFill>
                  <a:schemeClr val="accent3">
                    <a:lumMod val="50000"/>
                  </a:schemeClr>
                </a:solidFill>
              </a:rPr>
              <a:t>Displaying the result</a:t>
            </a:r>
          </a:p>
          <a:p>
            <a:pPr algn="ctr"/>
            <a:endParaRPr lang="en-US" sz="4000" b="1" dirty="0" smtClean="0">
              <a:solidFill>
                <a:schemeClr val="accent3">
                  <a:lumMod val="50000"/>
                </a:schemeClr>
              </a:solidFill>
            </a:endParaRPr>
          </a:p>
          <a:p>
            <a:endParaRPr lang="en-US" dirty="0"/>
          </a:p>
        </p:txBody>
      </p:sp>
      <p:sp>
        <p:nvSpPr>
          <p:cNvPr id="4" name="TextBox 3"/>
          <p:cNvSpPr txBox="1"/>
          <p:nvPr/>
        </p:nvSpPr>
        <p:spPr>
          <a:xfrm>
            <a:off x="762000" y="1295400"/>
            <a:ext cx="6629400" cy="584775"/>
          </a:xfrm>
          <a:prstGeom prst="rect">
            <a:avLst/>
          </a:prstGeom>
          <a:noFill/>
        </p:spPr>
        <p:txBody>
          <a:bodyPr wrap="square" rtlCol="0">
            <a:spAutoFit/>
          </a:bodyPr>
          <a:lstStyle/>
          <a:p>
            <a:pPr>
              <a:buFont typeface="Arial" pitchFamily="34" charset="0"/>
              <a:buChar char="•"/>
            </a:pPr>
            <a:r>
              <a:rPr lang="en-GB" sz="3200" b="1" dirty="0" smtClean="0"/>
              <a:t>On LCD</a:t>
            </a:r>
            <a:endParaRPr lang="en-US" sz="3200" b="1" dirty="0" smtClean="0"/>
          </a:p>
        </p:txBody>
      </p:sp>
      <p:pic>
        <p:nvPicPr>
          <p:cNvPr id="5" name="Picture 4" descr="lcd.jpg"/>
          <p:cNvPicPr>
            <a:picLocks noChangeAspect="1"/>
          </p:cNvPicPr>
          <p:nvPr/>
        </p:nvPicPr>
        <p:blipFill>
          <a:blip r:embed="rId3" cstate="print"/>
          <a:srcRect b="7583"/>
          <a:stretch>
            <a:fillRect/>
          </a:stretch>
        </p:blipFill>
        <p:spPr>
          <a:xfrm>
            <a:off x="5105400" y="1981200"/>
            <a:ext cx="3429000" cy="41910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6" name="Picture 5" descr="lcd.jpg"/>
          <p:cNvPicPr/>
          <p:nvPr/>
        </p:nvPicPr>
        <p:blipFill>
          <a:blip r:embed="rId4" cstate="print"/>
          <a:srcRect b="16889"/>
          <a:stretch>
            <a:fillRect/>
          </a:stretch>
        </p:blipFill>
        <p:spPr>
          <a:xfrm>
            <a:off x="685800" y="1981200"/>
            <a:ext cx="2819400" cy="41910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6"/>
                                        </p:tgtEl>
                                      </p:cBhvr>
                                      <p:by x="150000" y="150000"/>
                                    </p:animScale>
                                  </p:childTnLst>
                                </p:cTn>
                              </p:par>
                            </p:childTnLst>
                          </p:cTn>
                        </p:par>
                      </p:childTnLst>
                    </p:cTn>
                  </p:par>
                  <p:par>
                    <p:cTn id="7" fill="hold">
                      <p:stCondLst>
                        <p:cond delay="indefinite"/>
                      </p:stCondLst>
                      <p:childTnLst>
                        <p:par>
                          <p:cTn id="8" fill="hold">
                            <p:stCondLst>
                              <p:cond delay="0"/>
                            </p:stCondLst>
                            <p:childTnLst>
                              <p:par>
                                <p:cTn id="9" presetID="6" presetClass="emph" presetSubtype="0" fill="hold" nodeType="clickEffect">
                                  <p:stCondLst>
                                    <p:cond delay="0"/>
                                  </p:stCondLst>
                                  <p:childTnLst>
                                    <p:animScale>
                                      <p:cBhvr>
                                        <p:cTn id="10" dur="2000" fill="hold"/>
                                        <p:tgtEl>
                                          <p:spTgt spid="5"/>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3" descr="images.jpg"/>
          <p:cNvPicPr>
            <a:picLocks noChangeAspect="1"/>
          </p:cNvPicPr>
          <p:nvPr/>
        </p:nvPicPr>
        <p:blipFill>
          <a:blip r:embed="rId2" cstate="print">
            <a:lum bright="10000"/>
          </a:blip>
          <a:stretch>
            <a:fillRect/>
          </a:stretch>
        </p:blipFill>
        <p:spPr>
          <a:xfrm>
            <a:off x="0" y="0"/>
            <a:ext cx="9144000" cy="6857999"/>
          </a:xfrm>
          <a:prstGeom prst="rect">
            <a:avLst/>
          </a:prstGeom>
          <a:ln>
            <a:noFill/>
          </a:ln>
        </p:spPr>
      </p:pic>
      <p:sp>
        <p:nvSpPr>
          <p:cNvPr id="3" name="TextBox 2"/>
          <p:cNvSpPr txBox="1"/>
          <p:nvPr/>
        </p:nvSpPr>
        <p:spPr>
          <a:xfrm>
            <a:off x="1447800" y="457200"/>
            <a:ext cx="6324600" cy="1600438"/>
          </a:xfrm>
          <a:prstGeom prst="rect">
            <a:avLst/>
          </a:prstGeom>
          <a:noFill/>
        </p:spPr>
        <p:txBody>
          <a:bodyPr wrap="square" rtlCol="0">
            <a:spAutoFit/>
          </a:bodyPr>
          <a:lstStyle/>
          <a:p>
            <a:pPr algn="ctr"/>
            <a:r>
              <a:rPr lang="en-GB" sz="4000" b="1" dirty="0" smtClean="0">
                <a:solidFill>
                  <a:schemeClr val="accent3">
                    <a:lumMod val="50000"/>
                  </a:schemeClr>
                </a:solidFill>
              </a:rPr>
              <a:t>Displaying the result</a:t>
            </a:r>
          </a:p>
          <a:p>
            <a:pPr algn="ctr"/>
            <a:endParaRPr lang="en-US" sz="4000" b="1" dirty="0" smtClean="0">
              <a:solidFill>
                <a:schemeClr val="accent3">
                  <a:lumMod val="50000"/>
                </a:schemeClr>
              </a:solidFill>
            </a:endParaRPr>
          </a:p>
          <a:p>
            <a:endParaRPr lang="en-US" dirty="0"/>
          </a:p>
        </p:txBody>
      </p:sp>
      <p:sp>
        <p:nvSpPr>
          <p:cNvPr id="4" name="TextBox 3"/>
          <p:cNvSpPr txBox="1"/>
          <p:nvPr/>
        </p:nvSpPr>
        <p:spPr>
          <a:xfrm>
            <a:off x="762000" y="1295400"/>
            <a:ext cx="6629400" cy="584775"/>
          </a:xfrm>
          <a:prstGeom prst="rect">
            <a:avLst/>
          </a:prstGeom>
          <a:noFill/>
        </p:spPr>
        <p:txBody>
          <a:bodyPr wrap="square" rtlCol="0">
            <a:spAutoFit/>
          </a:bodyPr>
          <a:lstStyle/>
          <a:p>
            <a:pPr>
              <a:buFont typeface="Arial" pitchFamily="34" charset="0"/>
              <a:buChar char="•"/>
            </a:pPr>
            <a:r>
              <a:rPr lang="en-GB" sz="3200" b="1" dirty="0" smtClean="0"/>
              <a:t> On computer screen</a:t>
            </a:r>
            <a:endParaRPr lang="en-US" sz="3200" b="1" dirty="0"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3" descr="images.jpg"/>
          <p:cNvPicPr>
            <a:picLocks noChangeAspect="1"/>
          </p:cNvPicPr>
          <p:nvPr/>
        </p:nvPicPr>
        <p:blipFill>
          <a:blip r:embed="rId2" cstate="print">
            <a:lum bright="10000"/>
          </a:blip>
          <a:stretch>
            <a:fillRect/>
          </a:stretch>
        </p:blipFill>
        <p:spPr>
          <a:xfrm>
            <a:off x="0" y="0"/>
            <a:ext cx="9144000" cy="6857999"/>
          </a:xfrm>
          <a:prstGeom prst="rect">
            <a:avLst/>
          </a:prstGeom>
          <a:ln>
            <a:noFill/>
          </a:ln>
        </p:spPr>
      </p:pic>
      <p:sp>
        <p:nvSpPr>
          <p:cNvPr id="3" name="TextBox 2"/>
          <p:cNvSpPr txBox="1"/>
          <p:nvPr/>
        </p:nvSpPr>
        <p:spPr>
          <a:xfrm>
            <a:off x="1371600" y="381000"/>
            <a:ext cx="6324600" cy="1600438"/>
          </a:xfrm>
          <a:prstGeom prst="rect">
            <a:avLst/>
          </a:prstGeom>
          <a:noFill/>
        </p:spPr>
        <p:txBody>
          <a:bodyPr wrap="square" rtlCol="0">
            <a:spAutoFit/>
          </a:bodyPr>
          <a:lstStyle/>
          <a:p>
            <a:pPr algn="ctr"/>
            <a:r>
              <a:rPr lang="en-GB" sz="4000" b="1" dirty="0" smtClean="0">
                <a:solidFill>
                  <a:schemeClr val="accent3">
                    <a:lumMod val="50000"/>
                  </a:schemeClr>
                </a:solidFill>
              </a:rPr>
              <a:t>Problem</a:t>
            </a:r>
          </a:p>
          <a:p>
            <a:pPr algn="ctr"/>
            <a:endParaRPr lang="en-US" sz="4000" b="1" dirty="0" smtClean="0">
              <a:solidFill>
                <a:schemeClr val="accent3">
                  <a:lumMod val="50000"/>
                </a:schemeClr>
              </a:solidFill>
            </a:endParaRPr>
          </a:p>
          <a:p>
            <a:endParaRPr lang="en-US" dirty="0"/>
          </a:p>
        </p:txBody>
      </p:sp>
      <p:sp>
        <p:nvSpPr>
          <p:cNvPr id="4" name="TextBox 3"/>
          <p:cNvSpPr txBox="1"/>
          <p:nvPr/>
        </p:nvSpPr>
        <p:spPr>
          <a:xfrm>
            <a:off x="457200" y="1371600"/>
            <a:ext cx="7543800" cy="4678204"/>
          </a:xfrm>
          <a:prstGeom prst="rect">
            <a:avLst/>
          </a:prstGeom>
          <a:noFill/>
        </p:spPr>
        <p:txBody>
          <a:bodyPr wrap="square" rtlCol="0">
            <a:spAutoFit/>
          </a:bodyPr>
          <a:lstStyle/>
          <a:p>
            <a:pPr>
              <a:buFont typeface="Arial" pitchFamily="34" charset="0"/>
              <a:buChar char="•"/>
            </a:pPr>
            <a:r>
              <a:rPr lang="en-US" sz="2000" b="1" dirty="0" smtClean="0"/>
              <a:t>The difficulty of getting a heart sensor in our country.</a:t>
            </a:r>
          </a:p>
          <a:p>
            <a:pPr>
              <a:buFont typeface="Arial" pitchFamily="34" charset="0"/>
              <a:buChar char="•"/>
            </a:pPr>
            <a:endParaRPr lang="en-US" sz="2000" b="1" dirty="0" smtClean="0"/>
          </a:p>
          <a:p>
            <a:pPr>
              <a:buFont typeface="Arial" pitchFamily="34" charset="0"/>
              <a:buChar char="•"/>
            </a:pPr>
            <a:r>
              <a:rPr lang="en-US" sz="2000" b="1" dirty="0" smtClean="0"/>
              <a:t>There’s no library that supports the pulse sensor on PIC, and the one that supports it is on Arduino.</a:t>
            </a:r>
          </a:p>
          <a:p>
            <a:pPr>
              <a:buFont typeface="Arial" pitchFamily="34" charset="0"/>
              <a:buChar char="•"/>
            </a:pPr>
            <a:endParaRPr lang="en-US" sz="2000" b="1" dirty="0" smtClean="0"/>
          </a:p>
          <a:p>
            <a:pPr>
              <a:buFont typeface="Arial" pitchFamily="34" charset="0"/>
              <a:buChar char="•"/>
            </a:pPr>
            <a:r>
              <a:rPr lang="en-US" sz="2000" b="1" dirty="0" smtClean="0"/>
              <a:t>The lack of LCD 16x4 had left us with only one choice; which is getting LCD 16x2 and displaying information page by page instead of displaying it all at once.</a:t>
            </a:r>
          </a:p>
          <a:p>
            <a:endParaRPr lang="en-US" sz="2000" b="1" dirty="0" smtClean="0"/>
          </a:p>
          <a:p>
            <a:pPr lvl="0">
              <a:buFont typeface="Arial" pitchFamily="34" charset="0"/>
              <a:buChar char="•"/>
            </a:pPr>
            <a:r>
              <a:rPr lang="en-US" sz="2000" b="1" dirty="0" smtClean="0"/>
              <a:t>Since readings of the system are accurate and critical, we had to think of a way to save that information in addition to LCD.</a:t>
            </a:r>
          </a:p>
          <a:p>
            <a:pPr lvl="0">
              <a:buFont typeface="Arial" pitchFamily="34" charset="0"/>
              <a:buChar char="•"/>
            </a:pPr>
            <a:endParaRPr lang="en-US" sz="2000" b="1" dirty="0" smtClean="0"/>
          </a:p>
          <a:p>
            <a:pPr lvl="0">
              <a:buFont typeface="Arial" pitchFamily="34" charset="0"/>
              <a:buChar char="•"/>
            </a:pPr>
            <a:r>
              <a:rPr lang="en-US" sz="2000" b="1" dirty="0" smtClean="0"/>
              <a:t>We exceeded the expected cost which was 1200 NIS, because the added costs of the adapter installation, and heart sensor.</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3" descr="images.jpg"/>
          <p:cNvPicPr>
            <a:picLocks noChangeAspect="1"/>
          </p:cNvPicPr>
          <p:nvPr/>
        </p:nvPicPr>
        <p:blipFill>
          <a:blip r:embed="rId2" cstate="print">
            <a:lum bright="10000"/>
          </a:blip>
          <a:stretch>
            <a:fillRect/>
          </a:stretch>
        </p:blipFill>
        <p:spPr>
          <a:xfrm>
            <a:off x="0" y="0"/>
            <a:ext cx="9144000" cy="6857999"/>
          </a:xfrm>
          <a:prstGeom prst="rect">
            <a:avLst/>
          </a:prstGeom>
          <a:ln>
            <a:noFill/>
          </a:ln>
        </p:spPr>
      </p:pic>
      <p:sp>
        <p:nvSpPr>
          <p:cNvPr id="4" name="TextBox 3"/>
          <p:cNvSpPr txBox="1"/>
          <p:nvPr/>
        </p:nvSpPr>
        <p:spPr>
          <a:xfrm>
            <a:off x="1371600" y="381000"/>
            <a:ext cx="6324600" cy="1600438"/>
          </a:xfrm>
          <a:prstGeom prst="rect">
            <a:avLst/>
          </a:prstGeom>
          <a:noFill/>
        </p:spPr>
        <p:txBody>
          <a:bodyPr wrap="square" rtlCol="0">
            <a:spAutoFit/>
          </a:bodyPr>
          <a:lstStyle/>
          <a:p>
            <a:pPr algn="ctr"/>
            <a:r>
              <a:rPr lang="en-GB" sz="4000" b="1" dirty="0" smtClean="0">
                <a:solidFill>
                  <a:schemeClr val="accent3">
                    <a:lumMod val="50000"/>
                  </a:schemeClr>
                </a:solidFill>
              </a:rPr>
              <a:t>Future work</a:t>
            </a:r>
          </a:p>
          <a:p>
            <a:pPr algn="ctr"/>
            <a:endParaRPr lang="en-US" sz="4000" b="1" dirty="0" smtClean="0">
              <a:solidFill>
                <a:schemeClr val="accent3">
                  <a:lumMod val="50000"/>
                </a:schemeClr>
              </a:solidFill>
            </a:endParaRPr>
          </a:p>
          <a:p>
            <a:endParaRPr lang="en-US" dirty="0"/>
          </a:p>
        </p:txBody>
      </p:sp>
      <p:sp>
        <p:nvSpPr>
          <p:cNvPr id="5" name="TextBox 4"/>
          <p:cNvSpPr txBox="1"/>
          <p:nvPr/>
        </p:nvSpPr>
        <p:spPr>
          <a:xfrm>
            <a:off x="304800" y="1143000"/>
            <a:ext cx="7924800" cy="4062651"/>
          </a:xfrm>
          <a:prstGeom prst="rect">
            <a:avLst/>
          </a:prstGeom>
          <a:noFill/>
        </p:spPr>
        <p:txBody>
          <a:bodyPr wrap="square" rtlCol="0">
            <a:spAutoFit/>
          </a:bodyPr>
          <a:lstStyle/>
          <a:p>
            <a:pPr lvl="0">
              <a:buFont typeface="Arial" pitchFamily="34" charset="0"/>
              <a:buChar char="•"/>
            </a:pPr>
            <a:r>
              <a:rPr lang="en-US" sz="2000" b="1" dirty="0" smtClean="0"/>
              <a:t>  Working to get a sensor that measures percentage of oxygen in blood.</a:t>
            </a:r>
          </a:p>
          <a:p>
            <a:endParaRPr lang="en-US" sz="2000" b="1" dirty="0" smtClean="0"/>
          </a:p>
          <a:p>
            <a:pPr lvl="0">
              <a:buFont typeface="Arial" pitchFamily="34" charset="0"/>
              <a:buChar char="•"/>
            </a:pPr>
            <a:r>
              <a:rPr lang="en-US" sz="2000" b="1" dirty="0" smtClean="0"/>
              <a:t>  Connect the system with a room control system in order to control room temperature (+/-) through temperature sensor.</a:t>
            </a:r>
          </a:p>
          <a:p>
            <a:endParaRPr lang="en-US" sz="2000" b="1" dirty="0" smtClean="0"/>
          </a:p>
          <a:p>
            <a:pPr lvl="0">
              <a:buFont typeface="Arial" pitchFamily="34" charset="0"/>
              <a:buChar char="•"/>
            </a:pPr>
            <a:r>
              <a:rPr lang="en-US" sz="2000" b="1" dirty="0" smtClean="0"/>
              <a:t>  Installing a camera to monitor the baby’s movements and its skin color, in order to discover if the Jaundice rate in its blood is high.</a:t>
            </a:r>
          </a:p>
          <a:p>
            <a:endParaRPr lang="en-US" sz="2000" b="1" dirty="0" smtClean="0"/>
          </a:p>
          <a:p>
            <a:pPr lvl="0">
              <a:buFont typeface="Arial" pitchFamily="34" charset="0"/>
              <a:buChar char="•"/>
            </a:pPr>
            <a:r>
              <a:rPr lang="en-US" sz="2000" b="1" dirty="0" smtClean="0"/>
              <a:t>  Connect the system with mobile phones in order to alert the parents about the baby’s status. </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3" descr="images.jpg"/>
          <p:cNvPicPr>
            <a:picLocks noChangeAspect="1"/>
          </p:cNvPicPr>
          <p:nvPr/>
        </p:nvPicPr>
        <p:blipFill>
          <a:blip r:embed="rId2" cstate="print"/>
          <a:stretch>
            <a:fillRect/>
          </a:stretch>
        </p:blipFill>
        <p:spPr>
          <a:xfrm>
            <a:off x="0" y="0"/>
            <a:ext cx="9144000" cy="6857999"/>
          </a:xfrm>
          <a:prstGeom prst="rect">
            <a:avLst/>
          </a:prstGeom>
          <a:ln>
            <a:noFill/>
          </a:ln>
        </p:spPr>
      </p:pic>
      <p:sp>
        <p:nvSpPr>
          <p:cNvPr id="3" name="TextBox 2"/>
          <p:cNvSpPr txBox="1"/>
          <p:nvPr/>
        </p:nvSpPr>
        <p:spPr>
          <a:xfrm>
            <a:off x="1981200" y="381000"/>
            <a:ext cx="4876800" cy="1323439"/>
          </a:xfrm>
          <a:prstGeom prst="rect">
            <a:avLst/>
          </a:prstGeom>
          <a:noFill/>
          <a:scene3d>
            <a:camera prst="perspectiveRight"/>
            <a:lightRig rig="threePt" dir="t"/>
          </a:scene3d>
        </p:spPr>
        <p:txBody>
          <a:bodyPr wrap="square" rtlCol="0">
            <a:spAutoFit/>
          </a:bodyPr>
          <a:lstStyle/>
          <a:p>
            <a:pPr algn="ctr"/>
            <a:r>
              <a:rPr lang="en-GB" sz="4000" b="1" dirty="0" smtClean="0">
                <a:solidFill>
                  <a:schemeClr val="accent3">
                    <a:lumMod val="50000"/>
                  </a:schemeClr>
                </a:solidFill>
              </a:rPr>
              <a:t>Outline</a:t>
            </a:r>
          </a:p>
          <a:p>
            <a:pPr algn="ctr"/>
            <a:endParaRPr lang="en-US" sz="4000" b="1" dirty="0" smtClean="0">
              <a:solidFill>
                <a:schemeClr val="accent3">
                  <a:lumMod val="50000"/>
                </a:schemeClr>
              </a:solidFill>
            </a:endParaRPr>
          </a:p>
        </p:txBody>
      </p:sp>
      <p:sp>
        <p:nvSpPr>
          <p:cNvPr id="4" name="TextBox 3"/>
          <p:cNvSpPr txBox="1"/>
          <p:nvPr/>
        </p:nvSpPr>
        <p:spPr>
          <a:xfrm>
            <a:off x="381000" y="1143000"/>
            <a:ext cx="7543800" cy="6740307"/>
          </a:xfrm>
          <a:prstGeom prst="rect">
            <a:avLst/>
          </a:prstGeom>
          <a:noFill/>
          <a:effectLst>
            <a:reflection blurRad="6350" stA="50000" endA="275" endPos="40000" dist="101600" dir="5400000" sy="-100000" algn="bl" rotWithShape="0"/>
          </a:effectLst>
          <a:scene3d>
            <a:camera prst="perspectiveRight"/>
            <a:lightRig rig="threePt" dir="t"/>
          </a:scene3d>
        </p:spPr>
        <p:txBody>
          <a:bodyPr wrap="square" rtlCol="0">
            <a:spAutoFit/>
          </a:bodyPr>
          <a:lstStyle/>
          <a:p>
            <a:pPr>
              <a:buFont typeface="Arial" pitchFamily="34" charset="0"/>
              <a:buChar char="•"/>
            </a:pPr>
            <a:r>
              <a:rPr lang="en-GB" sz="2400" b="1" dirty="0" smtClean="0"/>
              <a:t>Problem to solve.</a:t>
            </a:r>
          </a:p>
          <a:p>
            <a:endParaRPr lang="en-GB" sz="2400" b="1" dirty="0" smtClean="0"/>
          </a:p>
          <a:p>
            <a:pPr>
              <a:buFont typeface="Arial" pitchFamily="34" charset="0"/>
              <a:buChar char="•"/>
            </a:pPr>
            <a:r>
              <a:rPr lang="en-GB" sz="2400" b="1" dirty="0" smtClean="0"/>
              <a:t>Customer requirement.</a:t>
            </a:r>
          </a:p>
          <a:p>
            <a:endParaRPr lang="en-GB" sz="2400" b="1" dirty="0" smtClean="0"/>
          </a:p>
          <a:p>
            <a:pPr>
              <a:buFont typeface="Arial" pitchFamily="34" charset="0"/>
              <a:buChar char="•"/>
            </a:pPr>
            <a:r>
              <a:rPr lang="en-GB" sz="2400" b="1" dirty="0" smtClean="0"/>
              <a:t>Why PIC with Arduino?</a:t>
            </a:r>
          </a:p>
          <a:p>
            <a:endParaRPr lang="en-GB" sz="2400" b="1" dirty="0" smtClean="0"/>
          </a:p>
          <a:p>
            <a:pPr>
              <a:buFont typeface="Arial" pitchFamily="34" charset="0"/>
              <a:buChar char="•"/>
            </a:pPr>
            <a:r>
              <a:rPr lang="en-GB" sz="2400" b="1" dirty="0" smtClean="0"/>
              <a:t>Overview.</a:t>
            </a:r>
          </a:p>
          <a:p>
            <a:endParaRPr lang="en-GB" sz="2400" b="1" dirty="0" smtClean="0"/>
          </a:p>
          <a:p>
            <a:pPr>
              <a:buFont typeface="Arial" pitchFamily="34" charset="0"/>
              <a:buChar char="•"/>
            </a:pPr>
            <a:r>
              <a:rPr lang="en-GB" sz="2400" b="1" dirty="0" smtClean="0"/>
              <a:t>Features and component.</a:t>
            </a:r>
          </a:p>
          <a:p>
            <a:endParaRPr lang="en-GB" sz="2400" b="1" dirty="0" smtClean="0"/>
          </a:p>
          <a:p>
            <a:pPr>
              <a:buFont typeface="Arial" pitchFamily="34" charset="0"/>
              <a:buChar char="•"/>
            </a:pPr>
            <a:r>
              <a:rPr lang="en-GB" sz="2400" b="1" dirty="0" smtClean="0"/>
              <a:t>Displaying the result.</a:t>
            </a:r>
          </a:p>
          <a:p>
            <a:endParaRPr lang="en-GB" sz="2400" b="1" dirty="0" smtClean="0"/>
          </a:p>
          <a:p>
            <a:pPr>
              <a:buFont typeface="Arial" pitchFamily="34" charset="0"/>
              <a:buChar char="•"/>
            </a:pPr>
            <a:r>
              <a:rPr lang="en-GB" sz="2400" b="1" dirty="0" smtClean="0"/>
              <a:t>Problem.</a:t>
            </a:r>
          </a:p>
          <a:p>
            <a:endParaRPr lang="en-GB" sz="2400" b="1" dirty="0" smtClean="0"/>
          </a:p>
          <a:p>
            <a:pPr>
              <a:buFont typeface="Arial" pitchFamily="34" charset="0"/>
              <a:buChar char="•"/>
            </a:pPr>
            <a:r>
              <a:rPr lang="en-GB" sz="2400" b="1" dirty="0" smtClean="0"/>
              <a:t>Future work.</a:t>
            </a:r>
          </a:p>
          <a:p>
            <a:endParaRPr lang="en-GB" dirty="0" smtClean="0"/>
          </a:p>
          <a:p>
            <a:endParaRPr lang="en-GB" dirty="0" smtClean="0"/>
          </a:p>
          <a:p>
            <a:endParaRPr lang="en-GB" dirty="0" smtClean="0"/>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3" descr="images.jpg"/>
          <p:cNvPicPr>
            <a:picLocks noChangeAspect="1"/>
          </p:cNvPicPr>
          <p:nvPr/>
        </p:nvPicPr>
        <p:blipFill>
          <a:blip r:embed="rId2" cstate="print">
            <a:lum bright="10000"/>
          </a:blip>
          <a:stretch>
            <a:fillRect/>
          </a:stretch>
        </p:blipFill>
        <p:spPr>
          <a:xfrm>
            <a:off x="0" y="0"/>
            <a:ext cx="9144000" cy="6857999"/>
          </a:xfrm>
          <a:prstGeom prst="rect">
            <a:avLst/>
          </a:prstGeom>
          <a:ln>
            <a:noFill/>
          </a:ln>
        </p:spPr>
      </p:pic>
      <p:sp>
        <p:nvSpPr>
          <p:cNvPr id="3" name="TextBox 2"/>
          <p:cNvSpPr txBox="1"/>
          <p:nvPr/>
        </p:nvSpPr>
        <p:spPr>
          <a:xfrm>
            <a:off x="1981200" y="381000"/>
            <a:ext cx="4876800" cy="707886"/>
          </a:xfrm>
          <a:prstGeom prst="rect">
            <a:avLst/>
          </a:prstGeom>
          <a:noFill/>
        </p:spPr>
        <p:txBody>
          <a:bodyPr wrap="square" rtlCol="0">
            <a:spAutoFit/>
          </a:bodyPr>
          <a:lstStyle/>
          <a:p>
            <a:pPr algn="ctr"/>
            <a:r>
              <a:rPr lang="en-GB" sz="4000" b="1" dirty="0" smtClean="0">
                <a:solidFill>
                  <a:schemeClr val="accent3">
                    <a:lumMod val="50000"/>
                  </a:schemeClr>
                </a:solidFill>
              </a:rPr>
              <a:t>Problem to solve</a:t>
            </a:r>
            <a:endParaRPr lang="en-US" sz="4000" b="1" dirty="0" smtClean="0">
              <a:solidFill>
                <a:schemeClr val="accent3">
                  <a:lumMod val="50000"/>
                </a:schemeClr>
              </a:solidFill>
            </a:endParaRPr>
          </a:p>
        </p:txBody>
      </p:sp>
      <p:sp>
        <p:nvSpPr>
          <p:cNvPr id="4" name="TextBox 3"/>
          <p:cNvSpPr txBox="1"/>
          <p:nvPr/>
        </p:nvSpPr>
        <p:spPr>
          <a:xfrm>
            <a:off x="381000" y="1143000"/>
            <a:ext cx="8458200" cy="5539978"/>
          </a:xfrm>
          <a:prstGeom prst="rect">
            <a:avLst/>
          </a:prstGeom>
          <a:noFill/>
        </p:spPr>
        <p:txBody>
          <a:bodyPr wrap="square" rtlCol="0">
            <a:spAutoFit/>
          </a:bodyPr>
          <a:lstStyle/>
          <a:p>
            <a:pPr>
              <a:buFont typeface="Arial" pitchFamily="34" charset="0"/>
              <a:buChar char="•"/>
            </a:pPr>
            <a:r>
              <a:rPr lang="en-GB" sz="2800" b="1" dirty="0" smtClean="0"/>
              <a:t>Hospital incubator costs 600 NIS per day </a:t>
            </a:r>
            <a:r>
              <a:rPr lang="en-US" sz="2800" b="1" dirty="0" smtClean="0"/>
              <a:t>which forms an added burden on the parents.</a:t>
            </a:r>
          </a:p>
          <a:p>
            <a:pPr>
              <a:buFont typeface="Arial" pitchFamily="34" charset="0"/>
              <a:buChar char="•"/>
            </a:pPr>
            <a:endParaRPr lang="en-GB" sz="2800" b="1" dirty="0" smtClean="0"/>
          </a:p>
          <a:p>
            <a:endParaRPr lang="en-GB" sz="2800" b="1" dirty="0" smtClean="0"/>
          </a:p>
          <a:p>
            <a:endParaRPr lang="en-US" sz="2800" b="1" dirty="0" smtClean="0"/>
          </a:p>
          <a:p>
            <a:pPr>
              <a:buFont typeface="Arial" pitchFamily="34" charset="0"/>
              <a:buChar char="•"/>
            </a:pPr>
            <a:r>
              <a:rPr lang="en-US" sz="2800" b="1" dirty="0" smtClean="0"/>
              <a:t>Stress that the parent feel while their newborn is in the hospital .</a:t>
            </a:r>
          </a:p>
          <a:p>
            <a:pPr>
              <a:buFont typeface="Arial" pitchFamily="34" charset="0"/>
              <a:buChar char="•"/>
            </a:pPr>
            <a:endParaRPr lang="en-GB" sz="2800" b="1" dirty="0" smtClean="0"/>
          </a:p>
          <a:p>
            <a:endParaRPr lang="en-GB" sz="2800" b="1" dirty="0" smtClean="0"/>
          </a:p>
          <a:p>
            <a:endParaRPr lang="en-US" sz="2800" b="1" dirty="0" smtClean="0"/>
          </a:p>
          <a:p>
            <a:pPr>
              <a:buFont typeface="Arial" pitchFamily="34" charset="0"/>
              <a:buChar char="•"/>
            </a:pPr>
            <a:r>
              <a:rPr lang="en-US" sz="2800" b="1" dirty="0" smtClean="0"/>
              <a:t>Many cases newborn don’t need all the health care that the hospital provides.</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images.jpg"/>
          <p:cNvPicPr>
            <a:picLocks noGrp="1" noChangeAspect="1"/>
          </p:cNvPicPr>
          <p:nvPr>
            <p:ph idx="1"/>
          </p:nvPr>
        </p:nvPicPr>
        <p:blipFill>
          <a:blip r:embed="rId2" cstate="print">
            <a:lum bright="40000" contrast="-40000"/>
          </a:blip>
          <a:stretch>
            <a:fillRect/>
          </a:stretch>
        </p:blipFill>
        <p:spPr>
          <a:xfrm>
            <a:off x="0" y="0"/>
            <a:ext cx="9144000" cy="6858000"/>
          </a:xfrm>
          <a:prstGeom prst="rect">
            <a:avLst/>
          </a:prstGeom>
          <a:ln>
            <a:noFill/>
          </a:ln>
        </p:spPr>
      </p:pic>
      <p:sp>
        <p:nvSpPr>
          <p:cNvPr id="5" name="TextBox 4"/>
          <p:cNvSpPr txBox="1"/>
          <p:nvPr/>
        </p:nvSpPr>
        <p:spPr>
          <a:xfrm>
            <a:off x="1447800" y="228600"/>
            <a:ext cx="6324600" cy="984885"/>
          </a:xfrm>
          <a:prstGeom prst="rect">
            <a:avLst/>
          </a:prstGeom>
          <a:noFill/>
        </p:spPr>
        <p:txBody>
          <a:bodyPr wrap="square" rtlCol="0">
            <a:spAutoFit/>
          </a:bodyPr>
          <a:lstStyle/>
          <a:p>
            <a:pPr algn="ctr"/>
            <a:r>
              <a:rPr lang="en-GB" sz="4000" b="1" dirty="0" smtClean="0">
                <a:solidFill>
                  <a:schemeClr val="accent3">
                    <a:lumMod val="50000"/>
                  </a:schemeClr>
                </a:solidFill>
              </a:rPr>
              <a:t>Customer </a:t>
            </a:r>
            <a:r>
              <a:rPr lang="en-US" sz="4000" b="1" dirty="0" smtClean="0">
                <a:solidFill>
                  <a:schemeClr val="accent3">
                    <a:lumMod val="50000"/>
                  </a:schemeClr>
                </a:solidFill>
              </a:rPr>
              <a:t>requirements</a:t>
            </a:r>
          </a:p>
          <a:p>
            <a:endParaRPr lang="en-US" dirty="0"/>
          </a:p>
        </p:txBody>
      </p:sp>
      <p:sp>
        <p:nvSpPr>
          <p:cNvPr id="6" name="TextBox 5"/>
          <p:cNvSpPr txBox="1"/>
          <p:nvPr/>
        </p:nvSpPr>
        <p:spPr>
          <a:xfrm>
            <a:off x="228600" y="1219200"/>
            <a:ext cx="8686800" cy="954107"/>
          </a:xfrm>
          <a:prstGeom prst="rect">
            <a:avLst/>
          </a:prstGeom>
          <a:noFill/>
        </p:spPr>
        <p:txBody>
          <a:bodyPr wrap="square" rtlCol="0">
            <a:spAutoFit/>
          </a:bodyPr>
          <a:lstStyle/>
          <a:p>
            <a:pPr>
              <a:buFont typeface="Arial" pitchFamily="34" charset="0"/>
              <a:buChar char="•"/>
            </a:pPr>
            <a:r>
              <a:rPr lang="en-US" sz="2800" b="1" dirty="0" smtClean="0"/>
              <a:t> Visit to the incubator department in Al-Enjeli </a:t>
            </a:r>
          </a:p>
          <a:p>
            <a:r>
              <a:rPr lang="en-US" sz="2800" b="1" dirty="0" smtClean="0"/>
              <a:t>     Hospital in Nablus, and Al-Razi Hospital in Jenin.</a:t>
            </a:r>
          </a:p>
        </p:txBody>
      </p:sp>
      <p:pic>
        <p:nvPicPr>
          <p:cNvPr id="7" name="Picture 6" descr="10322770_1425464744379477_3257002276062108740_n.jpg"/>
          <p:cNvPicPr>
            <a:picLocks noChangeAspect="1"/>
          </p:cNvPicPr>
          <p:nvPr/>
        </p:nvPicPr>
        <p:blipFill>
          <a:blip r:embed="rId3" cstate="print">
            <a:lum/>
          </a:blip>
          <a:srcRect l="6250" t="25000"/>
          <a:stretch>
            <a:fillRect/>
          </a:stretch>
        </p:blipFill>
        <p:spPr>
          <a:xfrm>
            <a:off x="4673600" y="2743200"/>
            <a:ext cx="4470400" cy="28194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8" name="Picture 7" descr="10271474_1425465011046117_2689551441143953491_n.jpg"/>
          <p:cNvPicPr>
            <a:picLocks noChangeAspect="1"/>
          </p:cNvPicPr>
          <p:nvPr/>
        </p:nvPicPr>
        <p:blipFill>
          <a:blip r:embed="rId4" cstate="print"/>
          <a:stretch>
            <a:fillRect/>
          </a:stretch>
        </p:blipFill>
        <p:spPr>
          <a:xfrm>
            <a:off x="1" y="2666515"/>
            <a:ext cx="4330336" cy="2896085"/>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8"/>
                                        </p:tgtEl>
                                      </p:cBhvr>
                                      <p:by x="150000" y="150000"/>
                                    </p:animScale>
                                  </p:childTnLst>
                                </p:cTn>
                              </p:par>
                            </p:childTnLst>
                          </p:cTn>
                        </p:par>
                      </p:childTnLst>
                    </p:cTn>
                  </p:par>
                  <p:par>
                    <p:cTn id="7" fill="hold">
                      <p:stCondLst>
                        <p:cond delay="indefinite"/>
                      </p:stCondLst>
                      <p:childTnLst>
                        <p:par>
                          <p:cTn id="8" fill="hold">
                            <p:stCondLst>
                              <p:cond delay="0"/>
                            </p:stCondLst>
                            <p:childTnLst>
                              <p:par>
                                <p:cTn id="9" presetID="6" presetClass="emph" presetSubtype="0" fill="hold" nodeType="clickEffect">
                                  <p:stCondLst>
                                    <p:cond delay="0"/>
                                  </p:stCondLst>
                                  <p:childTnLst>
                                    <p:animScale>
                                      <p:cBhvr>
                                        <p:cTn id="10" dur="2000" fill="hold"/>
                                        <p:tgtEl>
                                          <p:spTgt spid="7"/>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3" descr="images.jpg"/>
          <p:cNvPicPr>
            <a:picLocks noChangeAspect="1"/>
          </p:cNvPicPr>
          <p:nvPr/>
        </p:nvPicPr>
        <p:blipFill>
          <a:blip r:embed="rId2" cstate="print">
            <a:lum bright="10000"/>
          </a:blip>
          <a:stretch>
            <a:fillRect/>
          </a:stretch>
        </p:blipFill>
        <p:spPr>
          <a:xfrm>
            <a:off x="0" y="0"/>
            <a:ext cx="9144000" cy="6857999"/>
          </a:xfrm>
          <a:prstGeom prst="rect">
            <a:avLst/>
          </a:prstGeom>
          <a:ln>
            <a:noFill/>
          </a:ln>
        </p:spPr>
      </p:pic>
      <p:sp>
        <p:nvSpPr>
          <p:cNvPr id="3" name="TextBox 2"/>
          <p:cNvSpPr txBox="1"/>
          <p:nvPr/>
        </p:nvSpPr>
        <p:spPr>
          <a:xfrm>
            <a:off x="1447800" y="0"/>
            <a:ext cx="6324600" cy="984885"/>
          </a:xfrm>
          <a:prstGeom prst="rect">
            <a:avLst/>
          </a:prstGeom>
          <a:noFill/>
        </p:spPr>
        <p:txBody>
          <a:bodyPr wrap="square" rtlCol="0">
            <a:spAutoFit/>
          </a:bodyPr>
          <a:lstStyle/>
          <a:p>
            <a:pPr algn="ctr"/>
            <a:r>
              <a:rPr lang="en-GB" sz="4000" b="1" dirty="0" smtClean="0">
                <a:solidFill>
                  <a:schemeClr val="accent3">
                    <a:lumMod val="50000"/>
                  </a:schemeClr>
                </a:solidFill>
              </a:rPr>
              <a:t>Customer </a:t>
            </a:r>
            <a:r>
              <a:rPr lang="en-US" sz="4000" b="1" dirty="0" smtClean="0">
                <a:solidFill>
                  <a:schemeClr val="accent3">
                    <a:lumMod val="50000"/>
                  </a:schemeClr>
                </a:solidFill>
              </a:rPr>
              <a:t>requirements</a:t>
            </a:r>
          </a:p>
          <a:p>
            <a:endParaRPr lang="en-US" dirty="0"/>
          </a:p>
        </p:txBody>
      </p:sp>
      <p:sp>
        <p:nvSpPr>
          <p:cNvPr id="4" name="TextBox 3"/>
          <p:cNvSpPr txBox="1"/>
          <p:nvPr/>
        </p:nvSpPr>
        <p:spPr>
          <a:xfrm>
            <a:off x="304800" y="685800"/>
            <a:ext cx="8458200" cy="6555641"/>
          </a:xfrm>
          <a:prstGeom prst="rect">
            <a:avLst/>
          </a:prstGeom>
          <a:noFill/>
        </p:spPr>
        <p:txBody>
          <a:bodyPr wrap="square" rtlCol="0">
            <a:spAutoFit/>
          </a:bodyPr>
          <a:lstStyle/>
          <a:p>
            <a:pPr>
              <a:buFont typeface="Arial" pitchFamily="34" charset="0"/>
              <a:buChar char="•"/>
            </a:pPr>
            <a:r>
              <a:rPr lang="en-GB" sz="2800" b="1" dirty="0" smtClean="0"/>
              <a:t> Result from the </a:t>
            </a:r>
            <a:r>
              <a:rPr lang="en-US" sz="2800" b="1" dirty="0" smtClean="0"/>
              <a:t>questionnaire form:</a:t>
            </a:r>
          </a:p>
          <a:p>
            <a:endParaRPr lang="en-US" sz="2800" b="1" dirty="0" smtClean="0"/>
          </a:p>
          <a:p>
            <a:pPr>
              <a:buFont typeface="Wingdings" pitchFamily="2" charset="2"/>
              <a:buChar char="§"/>
            </a:pPr>
            <a:r>
              <a:rPr lang="en-GB" sz="2400" b="1" dirty="0" smtClean="0"/>
              <a:t>      95% of parent doesn’t prefer to keep their newborn in hospital incubator.</a:t>
            </a:r>
          </a:p>
          <a:p>
            <a:endParaRPr lang="en-GB" sz="2400" b="1" dirty="0" smtClean="0"/>
          </a:p>
          <a:p>
            <a:pPr>
              <a:buFont typeface="Wingdings" pitchFamily="2" charset="2"/>
              <a:buChar char="§"/>
            </a:pPr>
            <a:r>
              <a:rPr lang="en-GB" sz="2400" b="1" dirty="0" smtClean="0"/>
              <a:t>      83% of people see the hospital incubator is very expensive.</a:t>
            </a:r>
          </a:p>
          <a:p>
            <a:endParaRPr lang="en-GB" sz="2400" b="1" dirty="0" smtClean="0"/>
          </a:p>
          <a:p>
            <a:pPr>
              <a:buFont typeface="Wingdings" pitchFamily="2" charset="2"/>
              <a:buChar char="§"/>
            </a:pPr>
            <a:r>
              <a:rPr lang="en-GB" sz="2400" b="1" dirty="0" smtClean="0"/>
              <a:t>      75% of people will buy this product if it found in market in acceptable price.</a:t>
            </a:r>
          </a:p>
          <a:p>
            <a:endParaRPr lang="en-GB" sz="2400" b="1" dirty="0" smtClean="0"/>
          </a:p>
          <a:p>
            <a:pPr>
              <a:buFont typeface="Wingdings" pitchFamily="2" charset="2"/>
              <a:buChar char="§"/>
            </a:pPr>
            <a:r>
              <a:rPr lang="en-GB" sz="2400" b="1" dirty="0" smtClean="0"/>
              <a:t>      for extra feature :</a:t>
            </a:r>
          </a:p>
          <a:p>
            <a:pPr marL="514350" indent="-514350"/>
            <a:r>
              <a:rPr lang="en-GB" sz="2400" b="1" dirty="0" smtClean="0"/>
              <a:t>   30% of people doesn’t prefer any extra field to this product.</a:t>
            </a:r>
          </a:p>
          <a:p>
            <a:pPr marL="514350" indent="-514350"/>
            <a:r>
              <a:rPr lang="en-GB" sz="2400" b="1" dirty="0" smtClean="0"/>
              <a:t>  45% of people prefer to have music when baby cries.</a:t>
            </a:r>
          </a:p>
          <a:p>
            <a:pPr marL="514350" indent="-514350"/>
            <a:r>
              <a:rPr lang="en-GB" sz="2400" b="1" dirty="0" smtClean="0"/>
              <a:t>   25% of people prefer to have vibrate to the baby’s bed.</a:t>
            </a:r>
          </a:p>
          <a:p>
            <a:endParaRPr lang="en-US" sz="2800" b="1"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1"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3" descr="images.jpg"/>
          <p:cNvPicPr>
            <a:picLocks noChangeAspect="1"/>
          </p:cNvPicPr>
          <p:nvPr/>
        </p:nvPicPr>
        <p:blipFill>
          <a:blip r:embed="rId2" cstate="print">
            <a:lum bright="10000"/>
          </a:blip>
          <a:stretch>
            <a:fillRect/>
          </a:stretch>
        </p:blipFill>
        <p:spPr>
          <a:xfrm>
            <a:off x="0" y="0"/>
            <a:ext cx="9144000" cy="6857999"/>
          </a:xfrm>
          <a:prstGeom prst="rect">
            <a:avLst/>
          </a:prstGeom>
          <a:ln>
            <a:noFill/>
          </a:ln>
        </p:spPr>
      </p:pic>
      <p:sp>
        <p:nvSpPr>
          <p:cNvPr id="3" name="TextBox 2"/>
          <p:cNvSpPr txBox="1"/>
          <p:nvPr/>
        </p:nvSpPr>
        <p:spPr>
          <a:xfrm>
            <a:off x="1447800" y="228600"/>
            <a:ext cx="6324600" cy="984885"/>
          </a:xfrm>
          <a:prstGeom prst="rect">
            <a:avLst/>
          </a:prstGeom>
          <a:noFill/>
        </p:spPr>
        <p:txBody>
          <a:bodyPr wrap="square" rtlCol="0">
            <a:spAutoFit/>
          </a:bodyPr>
          <a:lstStyle/>
          <a:p>
            <a:pPr algn="ctr"/>
            <a:r>
              <a:rPr lang="en-GB" sz="4000" b="1" dirty="0" smtClean="0">
                <a:solidFill>
                  <a:schemeClr val="accent3">
                    <a:lumMod val="50000"/>
                  </a:schemeClr>
                </a:solidFill>
              </a:rPr>
              <a:t>Customer </a:t>
            </a:r>
            <a:r>
              <a:rPr lang="en-US" sz="4000" b="1" dirty="0" smtClean="0">
                <a:solidFill>
                  <a:schemeClr val="accent3">
                    <a:lumMod val="50000"/>
                  </a:schemeClr>
                </a:solidFill>
              </a:rPr>
              <a:t>requirements</a:t>
            </a:r>
          </a:p>
          <a:p>
            <a:endParaRPr lang="en-US" dirty="0"/>
          </a:p>
        </p:txBody>
      </p:sp>
      <p:sp>
        <p:nvSpPr>
          <p:cNvPr id="4" name="TextBox 3"/>
          <p:cNvSpPr txBox="1"/>
          <p:nvPr/>
        </p:nvSpPr>
        <p:spPr>
          <a:xfrm>
            <a:off x="304800" y="1371600"/>
            <a:ext cx="8458200" cy="5109091"/>
          </a:xfrm>
          <a:prstGeom prst="rect">
            <a:avLst/>
          </a:prstGeom>
          <a:noFill/>
        </p:spPr>
        <p:txBody>
          <a:bodyPr wrap="square" rtlCol="0">
            <a:spAutoFit/>
          </a:bodyPr>
          <a:lstStyle/>
          <a:p>
            <a:pPr>
              <a:buFont typeface="Arial" pitchFamily="34" charset="0"/>
              <a:buChar char="•"/>
            </a:pPr>
            <a:r>
              <a:rPr lang="en-GB" sz="2800" b="1" dirty="0" smtClean="0"/>
              <a:t>  </a:t>
            </a:r>
            <a:r>
              <a:rPr lang="en-GB" sz="3200" b="1" dirty="0" smtClean="0">
                <a:solidFill>
                  <a:schemeClr val="accent3">
                    <a:lumMod val="50000"/>
                  </a:schemeClr>
                </a:solidFill>
              </a:rPr>
              <a:t>Previous work:</a:t>
            </a:r>
          </a:p>
          <a:p>
            <a:endParaRPr lang="en-GB" sz="2800" b="1" dirty="0" smtClean="0"/>
          </a:p>
          <a:p>
            <a:pPr marL="457200" indent="-457200">
              <a:buFont typeface="+mj-lt"/>
              <a:buAutoNum type="arabicPeriod"/>
            </a:pPr>
            <a:r>
              <a:rPr lang="en-US" sz="2400" b="1" dirty="0" smtClean="0"/>
              <a:t>Baby health monitoring system.</a:t>
            </a:r>
          </a:p>
          <a:p>
            <a:pPr marL="457200" indent="-457200">
              <a:buFont typeface="+mj-lt"/>
              <a:buAutoNum type="arabicPeriod"/>
            </a:pPr>
            <a:endParaRPr lang="en-US" sz="2400" b="1" dirty="0" smtClean="0"/>
          </a:p>
          <a:p>
            <a:pPr marL="457200" indent="-457200">
              <a:buFont typeface="+mj-lt"/>
              <a:buAutoNum type="arabicPeriod"/>
            </a:pPr>
            <a:r>
              <a:rPr lang="en-US" sz="2400" b="1" dirty="0" smtClean="0"/>
              <a:t>Intensive Health Care at Home.</a:t>
            </a:r>
          </a:p>
          <a:p>
            <a:pPr marL="457200" indent="-457200">
              <a:buFont typeface="+mj-lt"/>
              <a:buAutoNum type="arabicPeriod"/>
            </a:pPr>
            <a:endParaRPr lang="en-US" sz="2400" b="1" dirty="0" smtClean="0"/>
          </a:p>
          <a:p>
            <a:pPr marL="457200" indent="-457200">
              <a:buFont typeface="+mj-lt"/>
              <a:buAutoNum type="arabicPeriod"/>
            </a:pPr>
            <a:r>
              <a:rPr lang="en-US" sz="2400" b="1" dirty="0" smtClean="0"/>
              <a:t>System and method for coordinated health monitoring, emergency response, and medical record delivery.</a:t>
            </a:r>
          </a:p>
          <a:p>
            <a:pPr marL="457200" indent="-457200">
              <a:buFont typeface="+mj-lt"/>
              <a:buAutoNum type="arabicPeriod"/>
            </a:pPr>
            <a:endParaRPr lang="en-US" sz="2400" b="1" dirty="0" smtClean="0"/>
          </a:p>
          <a:p>
            <a:pPr marL="457200" indent="-457200">
              <a:buFont typeface="+mj-lt"/>
              <a:buAutoNum type="arabicPeriod"/>
            </a:pPr>
            <a:r>
              <a:rPr lang="en-US" sz="2400" b="1" dirty="0" smtClean="0"/>
              <a:t>Emote child monitoring system with temperature sensing.</a:t>
            </a:r>
          </a:p>
          <a:p>
            <a:pPr>
              <a:buFont typeface="Wingdings" pitchFamily="2" charset="2"/>
              <a:buChar char="§"/>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3" descr="images.jpg"/>
          <p:cNvPicPr>
            <a:picLocks noChangeAspect="1"/>
          </p:cNvPicPr>
          <p:nvPr/>
        </p:nvPicPr>
        <p:blipFill>
          <a:blip r:embed="rId2" cstate="print">
            <a:lum bright="10000"/>
          </a:blip>
          <a:stretch>
            <a:fillRect/>
          </a:stretch>
        </p:blipFill>
        <p:spPr>
          <a:xfrm>
            <a:off x="0" y="0"/>
            <a:ext cx="9144000" cy="6857999"/>
          </a:xfrm>
          <a:prstGeom prst="rect">
            <a:avLst/>
          </a:prstGeom>
          <a:ln>
            <a:noFill/>
          </a:ln>
        </p:spPr>
      </p:pic>
      <p:sp>
        <p:nvSpPr>
          <p:cNvPr id="3" name="TextBox 2"/>
          <p:cNvSpPr txBox="1"/>
          <p:nvPr/>
        </p:nvSpPr>
        <p:spPr>
          <a:xfrm>
            <a:off x="1447800" y="685800"/>
            <a:ext cx="6324600" cy="984885"/>
          </a:xfrm>
          <a:prstGeom prst="rect">
            <a:avLst/>
          </a:prstGeom>
          <a:noFill/>
        </p:spPr>
        <p:txBody>
          <a:bodyPr wrap="square" rtlCol="0">
            <a:spAutoFit/>
          </a:bodyPr>
          <a:lstStyle/>
          <a:p>
            <a:pPr algn="ctr"/>
            <a:r>
              <a:rPr lang="en-GB" sz="4000" b="1" dirty="0" smtClean="0">
                <a:solidFill>
                  <a:schemeClr val="accent3">
                    <a:lumMod val="50000"/>
                  </a:schemeClr>
                </a:solidFill>
              </a:rPr>
              <a:t>Why PIC with Arduino?</a:t>
            </a:r>
            <a:endParaRPr lang="en-US" sz="4000" b="1" dirty="0" smtClean="0">
              <a:solidFill>
                <a:schemeClr val="accent3">
                  <a:lumMod val="50000"/>
                </a:schemeClr>
              </a:solidFill>
            </a:endParaRPr>
          </a:p>
          <a:p>
            <a:endParaRPr lang="en-US" dirty="0"/>
          </a:p>
        </p:txBody>
      </p:sp>
      <p:sp>
        <p:nvSpPr>
          <p:cNvPr id="4" name="TextBox 3"/>
          <p:cNvSpPr txBox="1"/>
          <p:nvPr/>
        </p:nvSpPr>
        <p:spPr>
          <a:xfrm>
            <a:off x="228600" y="2362200"/>
            <a:ext cx="8915400" cy="1815882"/>
          </a:xfrm>
          <a:prstGeom prst="rect">
            <a:avLst/>
          </a:prstGeom>
          <a:noFill/>
        </p:spPr>
        <p:txBody>
          <a:bodyPr wrap="square" rtlCol="0">
            <a:spAutoFit/>
          </a:bodyPr>
          <a:lstStyle/>
          <a:p>
            <a:pPr>
              <a:buFont typeface="Arial" pitchFamily="34" charset="0"/>
              <a:buChar char="•"/>
            </a:pPr>
            <a:r>
              <a:rPr lang="en-GB" sz="2800" b="1" dirty="0" smtClean="0"/>
              <a:t>  In our system we use PIC with Arduino because we have pulse sensor that have library only in Arduino, so we take the information from this sensor and send it serially to PIC.</a:t>
            </a:r>
            <a:endParaRPr lang="en-US" sz="2800" b="1"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3" descr="images.jpg"/>
          <p:cNvPicPr>
            <a:picLocks noChangeAspect="1"/>
          </p:cNvPicPr>
          <p:nvPr/>
        </p:nvPicPr>
        <p:blipFill>
          <a:blip r:embed="rId2" cstate="print">
            <a:lum bright="10000"/>
          </a:blip>
          <a:stretch>
            <a:fillRect/>
          </a:stretch>
        </p:blipFill>
        <p:spPr>
          <a:xfrm>
            <a:off x="0" y="0"/>
            <a:ext cx="9144000" cy="6857999"/>
          </a:xfrm>
          <a:prstGeom prst="rect">
            <a:avLst/>
          </a:prstGeom>
          <a:ln>
            <a:noFill/>
          </a:ln>
        </p:spPr>
      </p:pic>
      <p:sp>
        <p:nvSpPr>
          <p:cNvPr id="4" name="TextBox 3"/>
          <p:cNvSpPr txBox="1"/>
          <p:nvPr/>
        </p:nvSpPr>
        <p:spPr>
          <a:xfrm>
            <a:off x="1447800" y="457200"/>
            <a:ext cx="6324600" cy="1600438"/>
          </a:xfrm>
          <a:prstGeom prst="rect">
            <a:avLst/>
          </a:prstGeom>
          <a:noFill/>
        </p:spPr>
        <p:txBody>
          <a:bodyPr wrap="square" rtlCol="0">
            <a:spAutoFit/>
          </a:bodyPr>
          <a:lstStyle/>
          <a:p>
            <a:pPr algn="ctr"/>
            <a:r>
              <a:rPr lang="en-GB" sz="4000" b="1" dirty="0" smtClean="0">
                <a:solidFill>
                  <a:schemeClr val="accent3">
                    <a:lumMod val="50000"/>
                  </a:schemeClr>
                </a:solidFill>
              </a:rPr>
              <a:t>Overview</a:t>
            </a:r>
          </a:p>
          <a:p>
            <a:pPr algn="ctr"/>
            <a:endParaRPr lang="en-US" sz="4000" b="1" dirty="0" smtClean="0">
              <a:solidFill>
                <a:schemeClr val="accent3">
                  <a:lumMod val="50000"/>
                </a:schemeClr>
              </a:solidFill>
            </a:endParaRPr>
          </a:p>
          <a:p>
            <a:endParaRPr lang="en-US" dirty="0"/>
          </a:p>
        </p:txBody>
      </p:sp>
      <p:sp>
        <p:nvSpPr>
          <p:cNvPr id="6" name="TextBox 5"/>
          <p:cNvSpPr txBox="1"/>
          <p:nvPr/>
        </p:nvSpPr>
        <p:spPr>
          <a:xfrm>
            <a:off x="228600" y="1524000"/>
            <a:ext cx="8915400" cy="6832640"/>
          </a:xfrm>
          <a:prstGeom prst="rect">
            <a:avLst/>
          </a:prstGeom>
          <a:noFill/>
        </p:spPr>
        <p:txBody>
          <a:bodyPr wrap="square" rtlCol="0">
            <a:spAutoFit/>
          </a:bodyPr>
          <a:lstStyle/>
          <a:p>
            <a:pPr>
              <a:buFont typeface="Arial" pitchFamily="34" charset="0"/>
              <a:buChar char="•"/>
            </a:pPr>
            <a:r>
              <a:rPr lang="en-US" sz="2400" b="1" dirty="0" smtClean="0"/>
              <a:t>  Home nursing system for babies provides a continuous monitoring and readings of measurements of the environment around the baby like :</a:t>
            </a:r>
          </a:p>
          <a:p>
            <a:endParaRPr lang="en-GB" sz="2400" b="1" dirty="0" smtClean="0"/>
          </a:p>
          <a:p>
            <a:pPr marL="457200" indent="-457200">
              <a:buFont typeface="+mj-lt"/>
              <a:buAutoNum type="arabicPeriod"/>
            </a:pPr>
            <a:r>
              <a:rPr lang="en-US" sz="2400" b="1" dirty="0" smtClean="0"/>
              <a:t>  Temperature and humidity.</a:t>
            </a:r>
          </a:p>
          <a:p>
            <a:pPr marL="457200" indent="-457200">
              <a:buFont typeface="+mj-lt"/>
              <a:buAutoNum type="arabicPeriod"/>
            </a:pPr>
            <a:endParaRPr lang="en-US" sz="2400" b="1" dirty="0" smtClean="0"/>
          </a:p>
          <a:p>
            <a:pPr marL="457200" indent="-457200">
              <a:buFont typeface="+mj-lt"/>
              <a:buAutoNum type="arabicPeriod"/>
            </a:pPr>
            <a:r>
              <a:rPr lang="en-US" sz="2400" b="1" dirty="0" smtClean="0"/>
              <a:t>  Readings of the baby monitoring like its temperature and heart rate.</a:t>
            </a:r>
          </a:p>
          <a:p>
            <a:pPr marL="457200" indent="-457200">
              <a:buFont typeface="+mj-lt"/>
              <a:buAutoNum type="arabicPeriod"/>
            </a:pPr>
            <a:endParaRPr lang="en-US" sz="2400" b="1" dirty="0" smtClean="0"/>
          </a:p>
          <a:p>
            <a:pPr marL="457200" indent="-457200">
              <a:buFont typeface="+mj-lt"/>
              <a:buAutoNum type="arabicPeriod"/>
            </a:pPr>
            <a:r>
              <a:rPr lang="en-US" sz="2400" b="1" dirty="0" smtClean="0"/>
              <a:t>  Monitoring the baby’s crying and playing music.</a:t>
            </a:r>
          </a:p>
          <a:p>
            <a:pPr marL="457200" indent="-457200">
              <a:buFont typeface="+mj-lt"/>
              <a:buAutoNum type="arabicPeriod"/>
            </a:pPr>
            <a:endParaRPr lang="en-US" sz="2400" b="1" dirty="0" smtClean="0"/>
          </a:p>
          <a:p>
            <a:pPr marL="457200" indent="-457200">
              <a:buFont typeface="+mj-lt"/>
              <a:buAutoNum type="arabicPeriod"/>
            </a:pPr>
            <a:r>
              <a:rPr lang="en-US" sz="2400" b="1" dirty="0" smtClean="0"/>
              <a:t>  Providing a fast solution if the baby is suffering from a high Jaundice rate. </a:t>
            </a:r>
          </a:p>
          <a:p>
            <a:pPr>
              <a:buFont typeface="Arial" pitchFamily="34" charset="0"/>
              <a:buChar char="•"/>
            </a:pPr>
            <a:endParaRPr lang="en-US" dirty="0" smtClean="0"/>
          </a:p>
          <a:p>
            <a:pPr>
              <a:buFont typeface="Arial" pitchFamily="34" charset="0"/>
              <a:buChar char="•"/>
            </a:pPr>
            <a:endParaRPr lang="en-US" dirty="0" smtClean="0"/>
          </a:p>
          <a:p>
            <a:pPr>
              <a:buFont typeface="Arial" pitchFamily="34" charset="0"/>
              <a:buChar char="•"/>
            </a:pPr>
            <a:endParaRPr lang="en-US" dirty="0" smtClean="0"/>
          </a:p>
          <a:p>
            <a:pPr>
              <a:buFont typeface="Arial" pitchFamily="34" charset="0"/>
              <a:buChar char="•"/>
            </a:pPr>
            <a:endParaRPr lang="en-US" dirty="0" smtClean="0"/>
          </a:p>
          <a:p>
            <a:endParaRPr lang="en-US" dirty="0" smtClean="0"/>
          </a:p>
          <a:p>
            <a:r>
              <a:rPr lang="en-GB" dirty="0" smtClean="0"/>
              <a:t> </a:t>
            </a:r>
            <a:endParaRPr lang="en-US" dirty="0" smtClean="0"/>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3" descr="images.jpg"/>
          <p:cNvPicPr>
            <a:picLocks noChangeAspect="1"/>
          </p:cNvPicPr>
          <p:nvPr/>
        </p:nvPicPr>
        <p:blipFill>
          <a:blip r:embed="rId2" cstate="print">
            <a:lum bright="20000"/>
          </a:blip>
          <a:stretch>
            <a:fillRect/>
          </a:stretch>
        </p:blipFill>
        <p:spPr>
          <a:xfrm>
            <a:off x="0" y="0"/>
            <a:ext cx="9144000" cy="6857999"/>
          </a:xfrm>
          <a:prstGeom prst="rect">
            <a:avLst/>
          </a:prstGeom>
          <a:ln>
            <a:noFill/>
          </a:ln>
        </p:spPr>
      </p:pic>
      <p:sp>
        <p:nvSpPr>
          <p:cNvPr id="3" name="TextBox 2"/>
          <p:cNvSpPr txBox="1"/>
          <p:nvPr/>
        </p:nvSpPr>
        <p:spPr>
          <a:xfrm>
            <a:off x="1447800" y="457200"/>
            <a:ext cx="6324600" cy="1600438"/>
          </a:xfrm>
          <a:prstGeom prst="rect">
            <a:avLst/>
          </a:prstGeom>
          <a:noFill/>
        </p:spPr>
        <p:txBody>
          <a:bodyPr wrap="square" rtlCol="0">
            <a:spAutoFit/>
          </a:bodyPr>
          <a:lstStyle/>
          <a:p>
            <a:pPr algn="ctr"/>
            <a:r>
              <a:rPr lang="en-GB" sz="4000" b="1" dirty="0" smtClean="0">
                <a:solidFill>
                  <a:schemeClr val="accent3">
                    <a:lumMod val="50000"/>
                  </a:schemeClr>
                </a:solidFill>
              </a:rPr>
              <a:t>Overview</a:t>
            </a:r>
          </a:p>
          <a:p>
            <a:pPr algn="ctr"/>
            <a:endParaRPr lang="en-US" sz="4000" b="1" dirty="0" smtClean="0">
              <a:solidFill>
                <a:schemeClr val="accent3">
                  <a:lumMod val="50000"/>
                </a:schemeClr>
              </a:solidFill>
            </a:endParaRPr>
          </a:p>
          <a:p>
            <a:endParaRPr lang="en-US" dirty="0"/>
          </a:p>
        </p:txBody>
      </p:sp>
      <p:pic>
        <p:nvPicPr>
          <p:cNvPr id="4" name="Picture 3" descr="general.png"/>
          <p:cNvPicPr>
            <a:picLocks noChangeAspect="1"/>
          </p:cNvPicPr>
          <p:nvPr/>
        </p:nvPicPr>
        <p:blipFill>
          <a:blip r:embed="rId3" cstate="print"/>
          <a:srcRect r="57500"/>
          <a:stretch>
            <a:fillRect/>
          </a:stretch>
        </p:blipFill>
        <p:spPr>
          <a:xfrm>
            <a:off x="990600" y="1676400"/>
            <a:ext cx="7010400" cy="44196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4"/>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266</TotalTime>
  <Words>653</Words>
  <Application>Microsoft Office PowerPoint</Application>
  <PresentationFormat>On-screen Show (4:3)</PresentationFormat>
  <Paragraphs>135</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Solstice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Problem to solve</dc:title>
  <dc:creator>HP User</dc:creator>
  <cp:lastModifiedBy>HP User</cp:lastModifiedBy>
  <cp:revision>54</cp:revision>
  <dcterms:created xsi:type="dcterms:W3CDTF">2006-08-16T00:00:00Z</dcterms:created>
  <dcterms:modified xsi:type="dcterms:W3CDTF">2014-05-07T06:26:14Z</dcterms:modified>
</cp:coreProperties>
</file>