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2918400" cy="21945600"/>
  <p:notesSz cx="9239250" cy="11982450"/>
  <p:embeddedFontLst>
    <p:embeddedFont>
      <p:font typeface="SimSun" panose="02010600030101010101" pitchFamily="2" charset="-122"/>
      <p:regular r:id="rId5"/>
    </p:embeddedFont>
    <p:embeddedFont>
      <p:font typeface="SimSun" panose="02010600030101010101" pitchFamily="2" charset="-122"/>
      <p:regular r:id="rId5"/>
    </p:embeddedFont>
    <p:embeddedFont>
      <p:font typeface="Quattrocento" panose="020B0604020202020204" charset="0"/>
      <p:regular r:id="rId6"/>
      <p:bold r:id="rId7"/>
    </p:embeddedFont>
  </p:embeddedFontLst>
  <p:custDataLst>
    <p:tags r:id="rId8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714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1pPr>
    <a:lvl2pPr marL="326532" algn="l" rtl="0" eaLnBrk="0" fontAlgn="base" hangingPunct="0">
      <a:spcBef>
        <a:spcPct val="0"/>
      </a:spcBef>
      <a:spcAft>
        <a:spcPct val="0"/>
      </a:spcAft>
      <a:defRPr sz="1714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2pPr>
    <a:lvl3pPr marL="653064" algn="l" rtl="0" eaLnBrk="0" fontAlgn="base" hangingPunct="0">
      <a:spcBef>
        <a:spcPct val="0"/>
      </a:spcBef>
      <a:spcAft>
        <a:spcPct val="0"/>
      </a:spcAft>
      <a:defRPr sz="1714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3pPr>
    <a:lvl4pPr marL="979597" algn="l" rtl="0" eaLnBrk="0" fontAlgn="base" hangingPunct="0">
      <a:spcBef>
        <a:spcPct val="0"/>
      </a:spcBef>
      <a:spcAft>
        <a:spcPct val="0"/>
      </a:spcAft>
      <a:defRPr sz="1714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4pPr>
    <a:lvl5pPr marL="1306129" algn="l" rtl="0" eaLnBrk="0" fontAlgn="base" hangingPunct="0">
      <a:spcBef>
        <a:spcPct val="0"/>
      </a:spcBef>
      <a:spcAft>
        <a:spcPct val="0"/>
      </a:spcAft>
      <a:defRPr sz="1714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5pPr>
    <a:lvl6pPr marL="1632661" algn="l" defTabSz="653064" rtl="0" eaLnBrk="1" latinLnBrk="0" hangingPunct="1">
      <a:defRPr sz="1714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6pPr>
    <a:lvl7pPr marL="1959193" algn="l" defTabSz="653064" rtl="0" eaLnBrk="1" latinLnBrk="0" hangingPunct="1">
      <a:defRPr sz="1714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7pPr>
    <a:lvl8pPr marL="2285726" algn="l" defTabSz="653064" rtl="0" eaLnBrk="1" latinLnBrk="0" hangingPunct="1">
      <a:defRPr sz="1714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8pPr>
    <a:lvl9pPr marL="2612258" algn="l" defTabSz="653064" rtl="0" eaLnBrk="1" latinLnBrk="0" hangingPunct="1">
      <a:defRPr sz="1714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392" userDrawn="1">
          <p15:clr>
            <a:srgbClr val="A4A3A4"/>
          </p15:clr>
        </p15:guide>
        <p15:guide id="2" pos="100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774">
          <p15:clr>
            <a:srgbClr val="A4A3A4"/>
          </p15:clr>
        </p15:guide>
        <p15:guide id="2" pos="290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84A0"/>
    <a:srgbClr val="664F93"/>
    <a:srgbClr val="5B4D7F"/>
    <a:srgbClr val="604884"/>
    <a:srgbClr val="7C5393"/>
    <a:srgbClr val="506796"/>
    <a:srgbClr val="378B9F"/>
    <a:srgbClr val="3A749C"/>
    <a:srgbClr val="E64B3C"/>
    <a:srgbClr val="C82B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3654" autoAdjust="0"/>
  </p:normalViewPr>
  <p:slideViewPr>
    <p:cSldViewPr>
      <p:cViewPr varScale="1">
        <p:scale>
          <a:sx n="22" d="100"/>
          <a:sy n="22" d="100"/>
        </p:scale>
        <p:origin x="1488" y="24"/>
      </p:cViewPr>
      <p:guideLst>
        <p:guide orient="horz" pos="7392"/>
        <p:guide pos="100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3984" y="72"/>
      </p:cViewPr>
      <p:guideLst>
        <p:guide orient="horz" pos="3774"/>
        <p:guide pos="29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handoutMaster" Target="handoutMasters/handout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02088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4984" tIns="57492" rIns="114984" bIns="57492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defTabSz="1149350">
              <a:defRPr sz="1500"/>
            </a:lvl1pPr>
          </a:lstStyle>
          <a:p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35575" y="0"/>
            <a:ext cx="4002088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4984" tIns="57492" rIns="114984" bIns="57492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 defTabSz="1149350">
              <a:defRPr sz="1500"/>
            </a:lvl1pPr>
          </a:lstStyle>
          <a:p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1380788"/>
            <a:ext cx="4002088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4984" tIns="57492" rIns="114984" bIns="57492" anchor="b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defTabSz="1149350">
              <a:defRPr sz="1500"/>
            </a:lvl1pPr>
          </a:lstStyle>
          <a:p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35575" y="11380788"/>
            <a:ext cx="4002088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4984" tIns="57492" rIns="114984" bIns="57492" anchor="b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 defTabSz="1149350">
              <a:defRPr sz="1500"/>
            </a:lvl1pPr>
          </a:lstStyle>
          <a:p>
            <a:fld id="{56A6134A-9986-4884-ADAB-C57241D3256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348627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83038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4976" tIns="57487" rIns="114976" bIns="57487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defTabSz="1149350">
              <a:defRPr sz="1500"/>
            </a:lvl1pPr>
          </a:lstStyle>
          <a:p>
            <a:endParaRPr lang="en-US" altLang="zh-CN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41925" y="0"/>
            <a:ext cx="3983038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4976" tIns="57487" rIns="114976" bIns="57487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 defTabSz="1149350">
              <a:defRPr sz="1500"/>
            </a:lvl1pPr>
          </a:lstStyle>
          <a:p>
            <a:endParaRPr lang="en-US" altLang="zh-CN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4913" y="889000"/>
            <a:ext cx="6815137" cy="45450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57300" y="5732463"/>
            <a:ext cx="6708775" cy="533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4976" tIns="57487" rIns="114976" bIns="57487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</a:lstStyle>
          <a:p>
            <a:pPr lvl="0"/>
            <a:r>
              <a:rPr lang="en-US" altLang="zh-CN" noProof="0"/>
              <a:t>Click to edit Master text styles</a:t>
            </a:r>
          </a:p>
          <a:p>
            <a:pPr lvl="1"/>
            <a:r>
              <a:rPr lang="en-US" altLang="zh-CN" noProof="0"/>
              <a:t>Second level</a:t>
            </a:r>
          </a:p>
          <a:p>
            <a:pPr lvl="2"/>
            <a:r>
              <a:rPr lang="en-US" altLang="zh-CN" noProof="0"/>
              <a:t>Third level</a:t>
            </a:r>
          </a:p>
          <a:p>
            <a:pPr lvl="3"/>
            <a:r>
              <a:rPr lang="en-US" altLang="zh-CN" noProof="0"/>
              <a:t>Fourth level</a:t>
            </a:r>
          </a:p>
          <a:p>
            <a:pPr lvl="4"/>
            <a:r>
              <a:rPr lang="en-US" altLang="zh-CN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1363325"/>
            <a:ext cx="3983038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4976" tIns="57487" rIns="114976" bIns="57487" anchor="b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defTabSz="1149350">
              <a:defRPr sz="1500"/>
            </a:lvl1pPr>
          </a:lstStyle>
          <a:p>
            <a:endParaRPr lang="en-US" altLang="zh-CN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41925" y="11363325"/>
            <a:ext cx="3983038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4976" tIns="57487" rIns="114976" bIns="57487" anchor="b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 defTabSz="1149350">
              <a:defRPr sz="1500"/>
            </a:lvl1pPr>
          </a:lstStyle>
          <a:p>
            <a:fld id="{23124DF2-DDA8-402F-81DD-AC1D1E5694A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040194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857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326532" algn="l" rtl="0" eaLnBrk="0" fontAlgn="base" hangingPunct="0">
      <a:spcBef>
        <a:spcPct val="30000"/>
      </a:spcBef>
      <a:spcAft>
        <a:spcPct val="0"/>
      </a:spcAft>
      <a:defRPr sz="857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653064" algn="l" rtl="0" eaLnBrk="0" fontAlgn="base" hangingPunct="0">
      <a:spcBef>
        <a:spcPct val="30000"/>
      </a:spcBef>
      <a:spcAft>
        <a:spcPct val="0"/>
      </a:spcAft>
      <a:defRPr sz="857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979597" algn="l" rtl="0" eaLnBrk="0" fontAlgn="base" hangingPunct="0">
      <a:spcBef>
        <a:spcPct val="30000"/>
      </a:spcBef>
      <a:spcAft>
        <a:spcPct val="0"/>
      </a:spcAft>
      <a:defRPr sz="857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306129" algn="l" rtl="0" eaLnBrk="0" fontAlgn="base" hangingPunct="0">
      <a:spcBef>
        <a:spcPct val="30000"/>
      </a:spcBef>
      <a:spcAft>
        <a:spcPct val="0"/>
      </a:spcAft>
      <a:defRPr sz="857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1632661" algn="l" defTabSz="653064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6pPr>
    <a:lvl7pPr marL="1959193" algn="l" defTabSz="653064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7pPr>
    <a:lvl8pPr marL="2285726" algn="l" defTabSz="653064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8pPr>
    <a:lvl9pPr marL="2612258" algn="l" defTabSz="653064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defPPr>
              <a:defRPr kern="1200" smtId="4294967295"/>
            </a:defPPr>
            <a:lvl1pPr defTabSz="11493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1493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1493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1493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1493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1493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1493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1493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1493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5580D61-8B82-42C3-9A37-58134866DD67}" type="slidenum">
              <a:rPr lang="zh-CN" altLang="en-US" sz="1500"/>
              <a:pPr/>
              <a:t>1</a:t>
            </a:fld>
            <a:endParaRPr lang="en-US" altLang="zh-CN" sz="1500"/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889000"/>
            <a:ext cx="6815137" cy="4545013"/>
          </a:xfrm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>
            <a:defPPr>
              <a:defRPr kern="1200" smtId="4294967295"/>
            </a:def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651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9093" y="6817784"/>
            <a:ext cx="27980218" cy="4703233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8184" y="12435417"/>
            <a:ext cx="23042032" cy="5609167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  <a:lvl1pPr marL="0" indent="0" algn="ctr">
              <a:buNone/>
              <a:defRPr/>
            </a:lvl1pPr>
            <a:lvl2pPr marL="304815" indent="0" algn="ctr">
              <a:buNone/>
              <a:defRPr/>
            </a:lvl2pPr>
            <a:lvl3pPr marL="609630" indent="0" algn="ctr">
              <a:buNone/>
              <a:defRPr/>
            </a:lvl3pPr>
            <a:lvl4pPr marL="914446" indent="0" algn="ctr">
              <a:buNone/>
              <a:defRPr/>
            </a:lvl4pPr>
            <a:lvl5pPr marL="1219261" indent="0" algn="ctr">
              <a:buNone/>
              <a:defRPr/>
            </a:lvl5pPr>
            <a:lvl6pPr marL="1524076" indent="0" algn="ctr">
              <a:buNone/>
              <a:defRPr/>
            </a:lvl6pPr>
            <a:lvl7pPr marL="1828891" indent="0" algn="ctr">
              <a:buNone/>
              <a:defRPr/>
            </a:lvl7pPr>
            <a:lvl8pPr marL="2133707" indent="0" algn="ctr">
              <a:buNone/>
              <a:defRPr/>
            </a:lvl8pPr>
            <a:lvl9pPr marL="2438522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1660122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710" y="878417"/>
            <a:ext cx="29626982" cy="3657600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45710" y="5120217"/>
            <a:ext cx="29626982" cy="14483293"/>
          </a:xfrm>
          <a:prstGeom prst="rect">
            <a:avLst/>
          </a:prstGeom>
        </p:spPr>
        <p:txBody>
          <a:bodyPr vert="eaVert"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9382205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866477" y="878417"/>
            <a:ext cx="7406217" cy="18725093"/>
          </a:xfrm>
          <a:prstGeom prst="rect">
            <a:avLst/>
          </a:prstGeom>
        </p:spPr>
        <p:txBody>
          <a:bodyPr vert="eaVert"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45708" y="878417"/>
            <a:ext cx="22119168" cy="18725093"/>
          </a:xfrm>
          <a:prstGeom prst="rect">
            <a:avLst/>
          </a:prstGeom>
        </p:spPr>
        <p:txBody>
          <a:bodyPr vert="eaVert"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3151270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710" y="878417"/>
            <a:ext cx="29626982" cy="3657600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5710" y="5120217"/>
            <a:ext cx="29626982" cy="14483293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4430835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326" y="14102293"/>
            <a:ext cx="27980218" cy="4358217"/>
          </a:xfrm>
          <a:prstGeom prst="rect">
            <a:avLst/>
          </a:prstGeom>
        </p:spPr>
        <p:txBody>
          <a:bodyPr anchor="t"/>
          <a:lstStyle>
            <a:defPPr>
              <a:defRPr kern="1200" smtId="4294967295"/>
            </a:defPPr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0326" y="9301692"/>
            <a:ext cx="27980218" cy="4800600"/>
          </a:xfrm>
          <a:prstGeom prst="rect">
            <a:avLst/>
          </a:prstGeo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1333"/>
            </a:lvl1pPr>
            <a:lvl2pPr marL="304815" indent="0">
              <a:buNone/>
              <a:defRPr sz="1200"/>
            </a:lvl2pPr>
            <a:lvl3pPr marL="609630" indent="0">
              <a:buNone/>
              <a:defRPr sz="1067"/>
            </a:lvl3pPr>
            <a:lvl4pPr marL="914446" indent="0">
              <a:buNone/>
              <a:defRPr sz="933"/>
            </a:lvl4pPr>
            <a:lvl5pPr marL="1219261" indent="0">
              <a:buNone/>
              <a:defRPr sz="933"/>
            </a:lvl5pPr>
            <a:lvl6pPr marL="1524076" indent="0">
              <a:buNone/>
              <a:defRPr sz="933"/>
            </a:lvl6pPr>
            <a:lvl7pPr marL="1828891" indent="0">
              <a:buNone/>
              <a:defRPr sz="933"/>
            </a:lvl7pPr>
            <a:lvl8pPr marL="2133707" indent="0">
              <a:buNone/>
              <a:defRPr sz="933"/>
            </a:lvl8pPr>
            <a:lvl9pPr marL="2438522" indent="0">
              <a:buNone/>
              <a:defRPr sz="9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244965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710" y="878417"/>
            <a:ext cx="29626982" cy="3657600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45709" y="5120217"/>
            <a:ext cx="14762691" cy="14483293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510002" y="5120217"/>
            <a:ext cx="14762693" cy="14483293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497320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710" y="878417"/>
            <a:ext cx="29626982" cy="3657600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5709" y="4912784"/>
            <a:ext cx="14544675" cy="2046817"/>
          </a:xfrm>
          <a:prstGeom prst="rect">
            <a:avLst/>
          </a:prstGeo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5709" y="6959601"/>
            <a:ext cx="14544675" cy="12643908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721666" y="4912784"/>
            <a:ext cx="14551027" cy="2046817"/>
          </a:xfrm>
          <a:prstGeom prst="rect">
            <a:avLst/>
          </a:prstGeo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21666" y="6959601"/>
            <a:ext cx="14551027" cy="12643908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059614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710" y="878417"/>
            <a:ext cx="29626982" cy="3657600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4570457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098106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709" y="874184"/>
            <a:ext cx="10829925" cy="3717925"/>
          </a:xfrm>
          <a:prstGeom prst="rect">
            <a:avLst/>
          </a:prstGeom>
        </p:spPr>
        <p:txBody>
          <a:bodyPr anchor="b"/>
          <a:lstStyle>
            <a:defPPr>
              <a:defRPr kern="1200" smtId="4294967295"/>
            </a:defPPr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392" y="874184"/>
            <a:ext cx="18402300" cy="18729325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709" y="4592109"/>
            <a:ext cx="10829925" cy="15011400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1175467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2659" y="15361710"/>
            <a:ext cx="19750618" cy="1813983"/>
          </a:xfrm>
          <a:prstGeom prst="rect">
            <a:avLst/>
          </a:prstGeom>
        </p:spPr>
        <p:txBody>
          <a:bodyPr anchor="b"/>
          <a:lstStyle>
            <a:defPPr>
              <a:defRPr kern="1200" smtId="4294967295"/>
            </a:defPPr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52659" y="1961093"/>
            <a:ext cx="19750618" cy="13166725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2659" y="17175693"/>
            <a:ext cx="19750618" cy="2574925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395915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13" cstate="print"/>
          <a:stretch>
            <a:fillRect/>
          </a:stretch>
        </p:blipFill>
        <p:spPr>
          <a:xfrm rot="16200000">
            <a:off x="-11506200" y="10972800"/>
            <a:ext cx="14274800" cy="4368800"/>
          </a:xfrm>
          <a:prstGeom prst="rect">
            <a:avLst/>
          </a:prstGeom>
        </p:spPr>
      </p:pic>
      <p:pic>
        <p:nvPicPr>
          <p:cNvPr id="3" name="New picture"/>
          <p:cNvPicPr/>
          <p:nvPr/>
        </p:nvPicPr>
        <p:blipFill>
          <a:blip r:embed="rId13" cstate="print"/>
          <a:stretch>
            <a:fillRect/>
          </a:stretch>
        </p:blipFill>
        <p:spPr>
          <a:xfrm rot="5400000">
            <a:off x="30149800" y="10972800"/>
            <a:ext cx="14274800" cy="4368800"/>
          </a:xfrm>
          <a:prstGeom prst="rect">
            <a:avLst/>
          </a:prstGeom>
        </p:spPr>
      </p:pic>
      <p:pic>
        <p:nvPicPr>
          <p:cNvPr id="4" name="New picture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473200" y="22453600"/>
            <a:ext cx="29972000" cy="1549400"/>
          </a:xfrm>
          <a:prstGeom prst="rect">
            <a:avLst/>
          </a:prstGeom>
        </p:spPr>
      </p:pic>
      <p:sp>
        <p:nvSpPr>
          <p:cNvPr id="5" name="New shape"/>
          <p:cNvSpPr/>
          <p:nvPr/>
        </p:nvSpPr>
        <p:spPr>
          <a:xfrm>
            <a:off x="1473200" y="23025100"/>
            <a:ext cx="16459200" cy="127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sz="4880">
                <a:solidFill>
                  <a:srgbClr val="808080"/>
                </a:solidFill>
              </a:rPr>
              <a:t>Template ID: ponderingpeacock  Size: 36x24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defPPr>
        <a:defRPr kern="1200" smtId="4294967295"/>
      </a:defPPr>
      <a:lvl1pPr algn="ctr" defTabSz="2050094" rtl="0" eaLnBrk="0" fontAlgn="base" hangingPunct="0">
        <a:spcBef>
          <a:spcPct val="0"/>
        </a:spcBef>
        <a:spcAft>
          <a:spcPct val="0"/>
        </a:spcAft>
        <a:defRPr sz="9867">
          <a:solidFill>
            <a:schemeClr val="tx2"/>
          </a:solidFill>
          <a:latin typeface="+mj-lt"/>
          <a:ea typeface="+mj-ea"/>
          <a:cs typeface="+mj-cs"/>
        </a:defRPr>
      </a:lvl1pPr>
      <a:lvl2pPr algn="ctr" defTabSz="2050094" rtl="0" eaLnBrk="0" fontAlgn="base" hangingPunct="0">
        <a:spcBef>
          <a:spcPct val="0"/>
        </a:spcBef>
        <a:spcAft>
          <a:spcPct val="0"/>
        </a:spcAft>
        <a:defRPr sz="9867">
          <a:solidFill>
            <a:schemeClr val="tx2"/>
          </a:solidFill>
          <a:latin typeface="Times New Roman" pitchFamily="18" charset="0"/>
        </a:defRPr>
      </a:lvl2pPr>
      <a:lvl3pPr algn="ctr" defTabSz="2050094" rtl="0" eaLnBrk="0" fontAlgn="base" hangingPunct="0">
        <a:spcBef>
          <a:spcPct val="0"/>
        </a:spcBef>
        <a:spcAft>
          <a:spcPct val="0"/>
        </a:spcAft>
        <a:defRPr sz="9867">
          <a:solidFill>
            <a:schemeClr val="tx2"/>
          </a:solidFill>
          <a:latin typeface="Times New Roman" pitchFamily="18" charset="0"/>
        </a:defRPr>
      </a:lvl3pPr>
      <a:lvl4pPr algn="ctr" defTabSz="2050094" rtl="0" eaLnBrk="0" fontAlgn="base" hangingPunct="0">
        <a:spcBef>
          <a:spcPct val="0"/>
        </a:spcBef>
        <a:spcAft>
          <a:spcPct val="0"/>
        </a:spcAft>
        <a:defRPr sz="9867">
          <a:solidFill>
            <a:schemeClr val="tx2"/>
          </a:solidFill>
          <a:latin typeface="Times New Roman" pitchFamily="18" charset="0"/>
        </a:defRPr>
      </a:lvl4pPr>
      <a:lvl5pPr algn="ctr" defTabSz="2050094" rtl="0" eaLnBrk="0" fontAlgn="base" hangingPunct="0">
        <a:spcBef>
          <a:spcPct val="0"/>
        </a:spcBef>
        <a:spcAft>
          <a:spcPct val="0"/>
        </a:spcAft>
        <a:defRPr sz="9867">
          <a:solidFill>
            <a:schemeClr val="tx2"/>
          </a:solidFill>
          <a:latin typeface="Times New Roman" pitchFamily="18" charset="0"/>
        </a:defRPr>
      </a:lvl5pPr>
      <a:lvl6pPr marL="304815" algn="ctr" defTabSz="2050094" rtl="0" eaLnBrk="0" fontAlgn="base" hangingPunct="0">
        <a:spcBef>
          <a:spcPct val="0"/>
        </a:spcBef>
        <a:spcAft>
          <a:spcPct val="0"/>
        </a:spcAft>
        <a:defRPr sz="9867">
          <a:solidFill>
            <a:schemeClr val="tx2"/>
          </a:solidFill>
          <a:latin typeface="Times New Roman" pitchFamily="18" charset="0"/>
        </a:defRPr>
      </a:lvl6pPr>
      <a:lvl7pPr marL="609630" algn="ctr" defTabSz="2050094" rtl="0" eaLnBrk="0" fontAlgn="base" hangingPunct="0">
        <a:spcBef>
          <a:spcPct val="0"/>
        </a:spcBef>
        <a:spcAft>
          <a:spcPct val="0"/>
        </a:spcAft>
        <a:defRPr sz="9867">
          <a:solidFill>
            <a:schemeClr val="tx2"/>
          </a:solidFill>
          <a:latin typeface="Times New Roman" pitchFamily="18" charset="0"/>
        </a:defRPr>
      </a:lvl7pPr>
      <a:lvl8pPr marL="914446" algn="ctr" defTabSz="2050094" rtl="0" eaLnBrk="0" fontAlgn="base" hangingPunct="0">
        <a:spcBef>
          <a:spcPct val="0"/>
        </a:spcBef>
        <a:spcAft>
          <a:spcPct val="0"/>
        </a:spcAft>
        <a:defRPr sz="9867">
          <a:solidFill>
            <a:schemeClr val="tx2"/>
          </a:solidFill>
          <a:latin typeface="Times New Roman" pitchFamily="18" charset="0"/>
        </a:defRPr>
      </a:lvl8pPr>
      <a:lvl9pPr marL="1219261" algn="ctr" defTabSz="2050094" rtl="0" eaLnBrk="0" fontAlgn="base" hangingPunct="0">
        <a:spcBef>
          <a:spcPct val="0"/>
        </a:spcBef>
        <a:spcAft>
          <a:spcPct val="0"/>
        </a:spcAft>
        <a:defRPr sz="9867">
          <a:solidFill>
            <a:schemeClr val="tx2"/>
          </a:solidFill>
          <a:latin typeface="Times New Roman" pitchFamily="18" charset="0"/>
        </a:defRPr>
      </a:lvl9pPr>
    </p:titleStyle>
    <p:bodyStyle>
      <a:defPPr>
        <a:defRPr kern="1200" smtId="4294967295"/>
      </a:defPPr>
      <a:lvl1pPr marL="767330" indent="-767330" algn="l" defTabSz="2050094" rtl="0" eaLnBrk="0" fontAlgn="base" hangingPunct="0">
        <a:spcBef>
          <a:spcPct val="20000"/>
        </a:spcBef>
        <a:spcAft>
          <a:spcPct val="0"/>
        </a:spcAft>
        <a:buChar char="•"/>
        <a:defRPr sz="7134">
          <a:solidFill>
            <a:schemeClr val="tx1"/>
          </a:solidFill>
          <a:latin typeface="+mn-lt"/>
          <a:ea typeface="+mn-ea"/>
          <a:cs typeface="+mn-cs"/>
        </a:defRPr>
      </a:lvl1pPr>
      <a:lvl2pPr marL="1664842" indent="-640324" algn="l" defTabSz="2050094" rtl="0" eaLnBrk="0" fontAlgn="base" hangingPunct="0">
        <a:spcBef>
          <a:spcPct val="20000"/>
        </a:spcBef>
        <a:spcAft>
          <a:spcPct val="0"/>
        </a:spcAft>
        <a:buChar char="–"/>
        <a:defRPr sz="6334">
          <a:solidFill>
            <a:schemeClr val="tx1"/>
          </a:solidFill>
          <a:latin typeface="+mn-lt"/>
        </a:defRPr>
      </a:lvl2pPr>
      <a:lvl3pPr marL="2562353" indent="-512259" algn="l" defTabSz="2050094" rtl="0" eaLnBrk="0" fontAlgn="base" hangingPunct="0">
        <a:spcBef>
          <a:spcPct val="20000"/>
        </a:spcBef>
        <a:spcAft>
          <a:spcPct val="0"/>
        </a:spcAft>
        <a:buChar char="•"/>
        <a:defRPr sz="5400">
          <a:solidFill>
            <a:schemeClr val="tx1"/>
          </a:solidFill>
          <a:latin typeface="+mn-lt"/>
        </a:defRPr>
      </a:lvl3pPr>
      <a:lvl4pPr marL="3590046" indent="-515434" algn="l" defTabSz="2050094" rtl="0" eaLnBrk="0" fontAlgn="base" hangingPunct="0">
        <a:spcBef>
          <a:spcPct val="20000"/>
        </a:spcBef>
        <a:spcAft>
          <a:spcPct val="0"/>
        </a:spcAft>
        <a:buChar char="–"/>
        <a:defRPr sz="4334">
          <a:solidFill>
            <a:schemeClr val="tx1"/>
          </a:solidFill>
          <a:latin typeface="+mn-lt"/>
        </a:defRPr>
      </a:lvl4pPr>
      <a:lvl5pPr marL="4614564" indent="-512259" algn="l" defTabSz="2050094" rtl="0" eaLnBrk="0" fontAlgn="base" hangingPunct="0">
        <a:spcBef>
          <a:spcPct val="20000"/>
        </a:spcBef>
        <a:spcAft>
          <a:spcPct val="0"/>
        </a:spcAft>
        <a:buChar char="»"/>
        <a:defRPr sz="4334">
          <a:solidFill>
            <a:schemeClr val="tx1"/>
          </a:solidFill>
          <a:latin typeface="+mn-lt"/>
        </a:defRPr>
      </a:lvl5pPr>
      <a:lvl6pPr marL="4919379" indent="-512259" algn="l" defTabSz="2050094" rtl="0" eaLnBrk="0" fontAlgn="base" hangingPunct="0">
        <a:spcBef>
          <a:spcPct val="20000"/>
        </a:spcBef>
        <a:spcAft>
          <a:spcPct val="0"/>
        </a:spcAft>
        <a:buChar char="»"/>
        <a:defRPr sz="4334">
          <a:solidFill>
            <a:schemeClr val="tx1"/>
          </a:solidFill>
          <a:latin typeface="+mn-lt"/>
        </a:defRPr>
      </a:lvl6pPr>
      <a:lvl7pPr marL="5224195" indent="-512259" algn="l" defTabSz="2050094" rtl="0" eaLnBrk="0" fontAlgn="base" hangingPunct="0">
        <a:spcBef>
          <a:spcPct val="20000"/>
        </a:spcBef>
        <a:spcAft>
          <a:spcPct val="0"/>
        </a:spcAft>
        <a:buChar char="»"/>
        <a:defRPr sz="4334">
          <a:solidFill>
            <a:schemeClr val="tx1"/>
          </a:solidFill>
          <a:latin typeface="+mn-lt"/>
        </a:defRPr>
      </a:lvl7pPr>
      <a:lvl8pPr marL="5529010" indent="-512259" algn="l" defTabSz="2050094" rtl="0" eaLnBrk="0" fontAlgn="base" hangingPunct="0">
        <a:spcBef>
          <a:spcPct val="20000"/>
        </a:spcBef>
        <a:spcAft>
          <a:spcPct val="0"/>
        </a:spcAft>
        <a:buChar char="»"/>
        <a:defRPr sz="4334">
          <a:solidFill>
            <a:schemeClr val="tx1"/>
          </a:solidFill>
          <a:latin typeface="+mn-lt"/>
        </a:defRPr>
      </a:lvl8pPr>
      <a:lvl9pPr marL="5833825" indent="-512259" algn="l" defTabSz="2050094" rtl="0" eaLnBrk="0" fontAlgn="base" hangingPunct="0">
        <a:spcBef>
          <a:spcPct val="20000"/>
        </a:spcBef>
        <a:spcAft>
          <a:spcPct val="0"/>
        </a:spcAft>
        <a:buChar char="»"/>
        <a:defRPr sz="4334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10" Type="http://schemas.openxmlformats.org/officeDocument/2006/relationships/image" Target="../media/image10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rgbClr val="2D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241"/>
          <p:cNvSpPr txBox="1">
            <a:spLocks noChangeArrowheads="1"/>
          </p:cNvSpPr>
          <p:nvPr/>
        </p:nvSpPr>
        <p:spPr bwMode="auto">
          <a:xfrm>
            <a:off x="-76200" y="-42697"/>
            <a:ext cx="32004000" cy="4053748"/>
          </a:xfrm>
          <a:prstGeom prst="snip2DiagRect">
            <a:avLst/>
          </a:prstGeom>
          <a:solidFill>
            <a:schemeClr val="bg2">
              <a:lumMod val="75000"/>
            </a:schemeClr>
          </a:solidFill>
          <a:ln w="25400">
            <a:noFill/>
            <a:miter lim="800000"/>
          </a:ln>
        </p:spPr>
        <p:txBody>
          <a:bodyPr lIns="40780" tIns="20389" rIns="40780" bIns="20389" anchor="ctr"/>
          <a:lstStyle>
            <a:defPPr>
              <a:defRPr kern="1200" smtId="4294967295"/>
            </a:defPPr>
            <a:lvl1pPr defTabSz="612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6127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61277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61277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61277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en-US" altLang="zh-CN" sz="2800" b="1" i="1" u="sng" dirty="0">
              <a:solidFill>
                <a:schemeClr val="bg1"/>
              </a:solidFill>
              <a:latin typeface="Arial"/>
              <a:ea typeface="SimSun" pitchFamily="2" charset="-122"/>
            </a:endParaRPr>
          </a:p>
        </p:txBody>
      </p:sp>
      <p:sp>
        <p:nvSpPr>
          <p:cNvPr id="70" name="Text Placeholder 5">
            <a:extLst>
              <a:ext uri="{FF2B5EF4-FFF2-40B4-BE49-F238E27FC236}">
                <a16:creationId xmlns="" xmlns:a16="http://schemas.microsoft.com/office/drawing/2014/main" id="{425621FB-070F-446E-BA36-4A66EBF8DEF2}"/>
              </a:ext>
            </a:extLst>
          </p:cNvPr>
          <p:cNvSpPr txBox="1"/>
          <p:nvPr/>
        </p:nvSpPr>
        <p:spPr>
          <a:xfrm>
            <a:off x="2057400" y="767310"/>
            <a:ext cx="27813000" cy="195829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defPPr>
              <a:defRPr kern="1200" smtId="4294967295"/>
            </a:defPPr>
            <a:lvl1pPr marL="0" marR="0" indent="0" algn="l" defTabSz="378301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 sz="6000" kern="1200" baseline="0">
                <a:solidFill>
                  <a:schemeClr val="tx2"/>
                </a:solidFill>
                <a:latin typeface="Franklin Gothic Heavy" pitchFamily="34" charset="0"/>
                <a:ea typeface="+mn-ea"/>
                <a:cs typeface="+mn-cs"/>
              </a:defRPr>
            </a:lvl1pPr>
            <a:lvl2pPr marL="1880543" indent="0" algn="l" defTabSz="3761086" rtl="0" eaLnBrk="1" latinLnBrk="0" hangingPunct="1">
              <a:spcBef>
                <a:spcPct val="20000"/>
              </a:spcBef>
              <a:buFontTx/>
              <a:buNone/>
              <a:defRPr sz="1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761086" indent="0" algn="l" defTabSz="3761086" rtl="0" eaLnBrk="1" latinLnBrk="0" hangingPunct="1">
              <a:spcBef>
                <a:spcPct val="20000"/>
              </a:spcBef>
              <a:buFontTx/>
              <a:buNone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641629" indent="0" algn="l" defTabSz="3761086" rtl="0" eaLnBrk="1" latinLnBrk="0" hangingPunct="1">
              <a:spcBef>
                <a:spcPct val="20000"/>
              </a:spcBef>
              <a:buFontTx/>
              <a:buNone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522172" indent="0" algn="l" defTabSz="3761086" rtl="0" eaLnBrk="1" latinLnBrk="0" hangingPunct="1">
              <a:spcBef>
                <a:spcPct val="20000"/>
              </a:spcBef>
              <a:buFontTx/>
              <a:buNone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42988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223531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104074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984617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07516">
              <a:spcBef>
                <a:spcPct val="20000"/>
              </a:spcBef>
              <a:defRPr/>
            </a:pPr>
            <a:r>
              <a:rPr lang="en-US" sz="7200" b="1" dirty="0" smtClean="0">
                <a:solidFill>
                  <a:schemeClr val="bg1"/>
                </a:solidFill>
                <a:effectLst/>
                <a:latin typeface="Quattrocento" panose="02020802030000000404" pitchFamily="18" charset="0"/>
              </a:rPr>
              <a:t>Design and control of thermoelectric peltier refrigerator powered by PV panels </a:t>
            </a:r>
            <a:endParaRPr lang="en-US" sz="7200" b="1" dirty="0">
              <a:solidFill>
                <a:schemeClr val="bg1"/>
              </a:solidFill>
              <a:effectLst/>
              <a:latin typeface="Quattrocento" panose="02020802030000000404" pitchFamily="18" charset="0"/>
            </a:endParaRPr>
          </a:p>
        </p:txBody>
      </p:sp>
      <p:sp>
        <p:nvSpPr>
          <p:cNvPr id="71" name="Text Placeholder 5">
            <a:extLst>
              <a:ext uri="{FF2B5EF4-FFF2-40B4-BE49-F238E27FC236}">
                <a16:creationId xmlns="" xmlns:a16="http://schemas.microsoft.com/office/drawing/2014/main" id="{3A3E55C8-5130-4258-80B1-064CE3FDB621}"/>
              </a:ext>
            </a:extLst>
          </p:cNvPr>
          <p:cNvSpPr txBox="1"/>
          <p:nvPr/>
        </p:nvSpPr>
        <p:spPr>
          <a:xfrm>
            <a:off x="533400" y="3200400"/>
            <a:ext cx="31394400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1200" smtId="4294967295"/>
            </a:defPPr>
            <a:lvl1pPr marL="0" marR="0" indent="0" algn="l" defTabSz="376108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 sz="6000" kern="1200" baseline="0">
                <a:solidFill>
                  <a:schemeClr val="tx2"/>
                </a:solidFill>
                <a:latin typeface="Franklin Gothic Heavy" pitchFamily="34" charset="0"/>
                <a:ea typeface="+mn-ea"/>
                <a:cs typeface="+mn-cs"/>
              </a:defRPr>
            </a:lvl1pPr>
            <a:lvl2pPr marL="1880543" indent="0" algn="l" defTabSz="3761086" rtl="0" eaLnBrk="1" latinLnBrk="0" hangingPunct="1">
              <a:spcBef>
                <a:spcPct val="20000"/>
              </a:spcBef>
              <a:buFontTx/>
              <a:buNone/>
              <a:defRPr sz="1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761086" indent="0" algn="l" defTabSz="3761086" rtl="0" eaLnBrk="1" latinLnBrk="0" hangingPunct="1">
              <a:spcBef>
                <a:spcPct val="20000"/>
              </a:spcBef>
              <a:buFontTx/>
              <a:buNone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641629" indent="0" algn="l" defTabSz="3761086" rtl="0" eaLnBrk="1" latinLnBrk="0" hangingPunct="1">
              <a:spcBef>
                <a:spcPct val="20000"/>
              </a:spcBef>
              <a:buFontTx/>
              <a:buNone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522172" indent="0" algn="l" defTabSz="3761086" rtl="0" eaLnBrk="1" latinLnBrk="0" hangingPunct="1">
              <a:spcBef>
                <a:spcPct val="20000"/>
              </a:spcBef>
              <a:buFontTx/>
              <a:buNone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42988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223531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104074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984617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4000" dirty="0">
                <a:solidFill>
                  <a:schemeClr val="bg1"/>
                </a:solidFill>
                <a:effectLst/>
                <a:latin typeface="Quattrocento" panose="02020802030000000404" pitchFamily="18" charset="0"/>
                <a:cs typeface="Arial" panose="020B0604020202020204" pitchFamily="34" charset="0"/>
              </a:rPr>
              <a:t>Names: </a:t>
            </a:r>
            <a:r>
              <a:rPr lang="en-US" sz="4000" dirty="0" smtClean="0">
                <a:solidFill>
                  <a:schemeClr val="bg1"/>
                </a:solidFill>
                <a:effectLst/>
                <a:latin typeface="Quattrocento" panose="02020802030000000404" pitchFamily="18" charset="0"/>
                <a:cs typeface="Arial" panose="020B0604020202020204" pitchFamily="34" charset="0"/>
              </a:rPr>
              <a:t>Ali Halabe,Rezeq Qatuni,Saleh Hassan                                                                                                                     Dr.Moien Omar                                                      </a:t>
            </a:r>
            <a:endParaRPr lang="en-US" sz="4000" dirty="0">
              <a:solidFill>
                <a:schemeClr val="bg1"/>
              </a:solidFill>
              <a:effectLst/>
              <a:latin typeface="Quattrocento" panose="02020802030000000404" pitchFamily="18" charset="0"/>
              <a:cs typeface="Arial" panose="020B0604020202020204" pitchFamily="34" charset="0"/>
            </a:endParaRPr>
          </a:p>
        </p:txBody>
      </p:sp>
      <p:sp>
        <p:nvSpPr>
          <p:cNvPr id="74" name="Rectangle 10">
            <a:extLst>
              <a:ext uri="{FF2B5EF4-FFF2-40B4-BE49-F238E27FC236}">
                <a16:creationId xmlns="" xmlns:a16="http://schemas.microsoft.com/office/drawing/2014/main" id="{4EDA12B6-07B5-44F9-8F8B-E1BE66469D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038600"/>
            <a:ext cx="7570324" cy="582201"/>
          </a:xfrm>
          <a:prstGeom prst="snipRoundRect">
            <a:avLst>
              <a:gd name="adj1" fmla="val 0"/>
              <a:gd name="adj2" fmla="val 50000"/>
            </a:avLst>
          </a:prstGeom>
          <a:solidFill>
            <a:srgbClr val="3684A0"/>
          </a:solidFill>
          <a:ln w="12700">
            <a:noFill/>
            <a:miter lim="800000"/>
          </a:ln>
        </p:spPr>
        <p:txBody>
          <a:bodyPr wrap="none" lIns="182880" tIns="48768" rIns="182880" bIns="45709" anchor="ctr" anchorCtr="0"/>
          <a:lstStyle>
            <a:defPPr>
              <a:defRPr kern="1200" smtId="4294967295"/>
            </a:defPPr>
          </a:lstStyle>
          <a:p>
            <a:pPr defTabSz="3135215">
              <a:defRPr/>
            </a:pPr>
            <a:r>
              <a:rPr lang="en-US" sz="4800" b="1" dirty="0">
                <a:solidFill>
                  <a:schemeClr val="bg1"/>
                </a:solidFill>
                <a:effectLst/>
                <a:latin typeface="Quattrocento" panose="02020802030000000404" pitchFamily="18" charset="0"/>
              </a:rPr>
              <a:t>Abstract</a:t>
            </a:r>
          </a:p>
        </p:txBody>
      </p:sp>
      <p:sp>
        <p:nvSpPr>
          <p:cNvPr id="87" name="Rectangle 10">
            <a:extLst>
              <a:ext uri="{FF2B5EF4-FFF2-40B4-BE49-F238E27FC236}">
                <a16:creationId xmlns="" xmlns:a16="http://schemas.microsoft.com/office/drawing/2014/main" id="{0BE282AE-183A-4D49-B152-23A5A101BE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22200" y="4086139"/>
            <a:ext cx="7696200" cy="609600"/>
          </a:xfrm>
          <a:prstGeom prst="snipRoundRect">
            <a:avLst>
              <a:gd name="adj1" fmla="val 0"/>
              <a:gd name="adj2" fmla="val 50000"/>
            </a:avLst>
          </a:prstGeom>
          <a:solidFill>
            <a:srgbClr val="3684A0"/>
          </a:solidFill>
          <a:ln w="12700">
            <a:noFill/>
            <a:miter lim="800000"/>
          </a:ln>
        </p:spPr>
        <p:txBody>
          <a:bodyPr wrap="none" lIns="182880" tIns="48768" rIns="182880" bIns="45709" anchor="ctr" anchorCtr="0"/>
          <a:lstStyle>
            <a:defPPr>
              <a:defRPr kern="1200" smtId="4294967295"/>
            </a:defPPr>
          </a:lstStyle>
          <a:p>
            <a:pPr algn="ctr" defTabSz="3135215">
              <a:defRPr/>
            </a:pPr>
            <a:r>
              <a:rPr lang="en-US" sz="4800" b="1" dirty="0" smtClean="0">
                <a:solidFill>
                  <a:schemeClr val="bg1"/>
                </a:solidFill>
                <a:effectLst/>
                <a:latin typeface="+mn-lt"/>
              </a:rPr>
              <a:t>Relay and Software</a:t>
            </a:r>
            <a:endParaRPr lang="en-US" sz="4400" b="1" dirty="0">
              <a:solidFill>
                <a:schemeClr val="bg1"/>
              </a:solidFill>
              <a:effectLst/>
              <a:latin typeface="Quattrocento" panose="02020802030000000404" pitchFamily="18" charset="0"/>
            </a:endParaRPr>
          </a:p>
        </p:txBody>
      </p:sp>
      <p:sp>
        <p:nvSpPr>
          <p:cNvPr id="90" name="Rectangle 10">
            <a:extLst>
              <a:ext uri="{FF2B5EF4-FFF2-40B4-BE49-F238E27FC236}">
                <a16:creationId xmlns="" xmlns:a16="http://schemas.microsoft.com/office/drawing/2014/main" id="{8C463412-CC68-4A0F-AE72-68EF99EB2F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868400"/>
            <a:ext cx="7086600" cy="762000"/>
          </a:xfrm>
          <a:prstGeom prst="snipRoundRect">
            <a:avLst>
              <a:gd name="adj1" fmla="val 0"/>
              <a:gd name="adj2" fmla="val 50000"/>
            </a:avLst>
          </a:prstGeom>
          <a:solidFill>
            <a:srgbClr val="3684A0"/>
          </a:solidFill>
          <a:ln w="12700">
            <a:noFill/>
            <a:miter lim="800000"/>
          </a:ln>
        </p:spPr>
        <p:txBody>
          <a:bodyPr wrap="none" lIns="182880" tIns="48768" rIns="182880" bIns="45709" anchor="ctr" anchorCtr="0"/>
          <a:lstStyle>
            <a:defPPr>
              <a:defRPr kern="1200" smtId="4294967295"/>
            </a:defPPr>
          </a:lstStyle>
          <a:p>
            <a:pPr defTabSz="3135215">
              <a:defRPr/>
            </a:pPr>
            <a:r>
              <a:rPr lang="en-US" sz="4800" b="1" dirty="0" smtClean="0">
                <a:solidFill>
                  <a:schemeClr val="bg1"/>
                </a:solidFill>
              </a:rPr>
              <a:t>Existing problem</a:t>
            </a:r>
            <a:r>
              <a:rPr lang="en-US" sz="4800" b="1" dirty="0" smtClean="0">
                <a:solidFill>
                  <a:schemeClr val="bg1"/>
                </a:solidFill>
                <a:effectLst/>
                <a:latin typeface="Quattrocento" panose="02020802030000000404" pitchFamily="18" charset="0"/>
              </a:rPr>
              <a:t> </a:t>
            </a:r>
            <a:endParaRPr lang="en-US" sz="4800" b="1" dirty="0">
              <a:solidFill>
                <a:schemeClr val="bg1"/>
              </a:solidFill>
              <a:effectLst/>
              <a:latin typeface="Quattrocento" panose="02020802030000000404" pitchFamily="18" charset="0"/>
            </a:endParaRPr>
          </a:p>
        </p:txBody>
      </p:sp>
      <p:sp>
        <p:nvSpPr>
          <p:cNvPr id="32" name="Rectangle 10">
            <a:extLst>
              <a:ext uri="{FF2B5EF4-FFF2-40B4-BE49-F238E27FC236}">
                <a16:creationId xmlns="" xmlns:a16="http://schemas.microsoft.com/office/drawing/2014/main" id="{84EF1B5E-3168-4206-9B92-0F47A3DB76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48268" y="14630400"/>
            <a:ext cx="4816757" cy="952174"/>
          </a:xfrm>
          <a:prstGeom prst="snipRoundRect">
            <a:avLst>
              <a:gd name="adj1" fmla="val 0"/>
              <a:gd name="adj2" fmla="val 50000"/>
            </a:avLst>
          </a:prstGeom>
          <a:solidFill>
            <a:srgbClr val="3684A0"/>
          </a:solidFill>
          <a:ln w="12700">
            <a:noFill/>
            <a:miter lim="800000"/>
          </a:ln>
        </p:spPr>
        <p:txBody>
          <a:bodyPr wrap="none" lIns="182880" tIns="48768" rIns="182880" bIns="45709" anchor="ctr" anchorCtr="0"/>
          <a:lstStyle>
            <a:defPPr>
              <a:defRPr kern="1200" smtId="4294967295"/>
            </a:defPPr>
          </a:lstStyle>
          <a:p>
            <a:pPr algn="ctr" defTabSz="3135215">
              <a:defRPr/>
            </a:pPr>
            <a:r>
              <a:rPr lang="en-US" sz="4800" b="1" dirty="0" smtClean="0">
                <a:solidFill>
                  <a:schemeClr val="bg1"/>
                </a:solidFill>
              </a:rPr>
              <a:t>Heat sink</a:t>
            </a:r>
            <a:endParaRPr lang="en-US" sz="4800" b="1" dirty="0">
              <a:solidFill>
                <a:schemeClr val="bg1"/>
              </a:solidFill>
              <a:effectLst/>
              <a:latin typeface="Quattrocento" panose="020208020300000004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4C7D6E3-BB1F-4144-8A8D-91C6C372AD58}"/>
              </a:ext>
            </a:extLst>
          </p:cNvPr>
          <p:cNvSpPr txBox="1"/>
          <p:nvPr/>
        </p:nvSpPr>
        <p:spPr>
          <a:xfrm>
            <a:off x="0" y="4572000"/>
            <a:ext cx="7544013" cy="94487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3600" dirty="0">
                <a:latin typeface="+mj-lt"/>
              </a:rPr>
              <a:t>  </a:t>
            </a:r>
            <a:r>
              <a:rPr lang="en-US" sz="3800" dirty="0" smtClean="0">
                <a:cs typeface="Times New Roman" panose="02020603050405020304" pitchFamily="18" charset="0"/>
              </a:rPr>
              <a:t>This project aims to design, implement and test an automotive thermoelectric refrigerator Peltier module power by solar PV cells.   Thermoelectric cooling is a strong candidate to replace the traditional refrigeration cycles because of its low maintenance and long life up to 200,000 working hours; it transforms electrical energy to produce a cooling effect directly without the need of the traditional refrigeration cycle components.  The project will specify the size of the refrigerator, the required PV watt, controllers used for efficient operation.</a:t>
            </a:r>
          </a:p>
        </p:txBody>
      </p:sp>
      <p:sp>
        <p:nvSpPr>
          <p:cNvPr id="50" name="Rectangle 10">
            <a:extLst>
              <a:ext uri="{FF2B5EF4-FFF2-40B4-BE49-F238E27FC236}">
                <a16:creationId xmlns="" xmlns:a16="http://schemas.microsoft.com/office/drawing/2014/main" id="{254D2D30-C917-4271-9A0C-E65A9A998D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8229600"/>
            <a:ext cx="7570324" cy="645703"/>
          </a:xfrm>
          <a:prstGeom prst="snipRoundRect">
            <a:avLst>
              <a:gd name="adj1" fmla="val 0"/>
              <a:gd name="adj2" fmla="val 50000"/>
            </a:avLst>
          </a:prstGeom>
          <a:solidFill>
            <a:srgbClr val="3684A0"/>
          </a:solidFill>
          <a:ln w="12700">
            <a:noFill/>
            <a:miter lim="800000"/>
          </a:ln>
        </p:spPr>
        <p:txBody>
          <a:bodyPr wrap="none" lIns="182880" tIns="48768" rIns="182880" bIns="45709" anchor="ctr" anchorCtr="0"/>
          <a:lstStyle>
            <a:defPPr>
              <a:defRPr kern="1200" smtId="4294967295"/>
            </a:defPPr>
          </a:lstStyle>
          <a:p>
            <a:pPr algn="ctr" defTabSz="3135215">
              <a:defRPr/>
            </a:pPr>
            <a:r>
              <a:rPr lang="en-US" sz="4800" b="1" dirty="0" smtClean="0">
                <a:solidFill>
                  <a:schemeClr val="bg1"/>
                </a:solidFill>
                <a:effectLst/>
                <a:latin typeface="Quattrocento" panose="02020802030000000404" pitchFamily="18" charset="0"/>
              </a:rPr>
              <a:t>disadvantages </a:t>
            </a:r>
            <a:endParaRPr lang="en-US" sz="4800" b="1" dirty="0">
              <a:solidFill>
                <a:schemeClr val="bg1"/>
              </a:solidFill>
              <a:effectLst/>
              <a:latin typeface="Quattrocento" panose="02020802030000000404" pitchFamily="18" charset="0"/>
            </a:endParaRPr>
          </a:p>
        </p:txBody>
      </p:sp>
      <p:sp>
        <p:nvSpPr>
          <p:cNvPr id="52" name="Rectangle 10">
            <a:extLst>
              <a:ext uri="{FF2B5EF4-FFF2-40B4-BE49-F238E27FC236}">
                <a16:creationId xmlns="" xmlns:a16="http://schemas.microsoft.com/office/drawing/2014/main" id="{7572753A-97A2-4EE6-B174-06E144F203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0" y="4114800"/>
            <a:ext cx="7333634" cy="530248"/>
          </a:xfrm>
          <a:prstGeom prst="snipRoundRect">
            <a:avLst>
              <a:gd name="adj1" fmla="val 0"/>
              <a:gd name="adj2" fmla="val 50000"/>
            </a:avLst>
          </a:prstGeom>
          <a:solidFill>
            <a:srgbClr val="3684A0"/>
          </a:solidFill>
          <a:ln w="12700">
            <a:noFill/>
            <a:miter lim="800000"/>
          </a:ln>
        </p:spPr>
        <p:txBody>
          <a:bodyPr wrap="none" lIns="182880" tIns="48768" rIns="182880" bIns="45709" anchor="ctr" anchorCtr="0"/>
          <a:lstStyle>
            <a:defPPr>
              <a:defRPr kern="1200" smtId="4294967295"/>
            </a:defPPr>
          </a:lstStyle>
          <a:p>
            <a:pPr algn="ctr" defTabSz="3135215">
              <a:defRPr/>
            </a:pPr>
            <a:r>
              <a:rPr lang="en-US" sz="4800" b="1" dirty="0" smtClean="0">
                <a:solidFill>
                  <a:schemeClr val="bg1"/>
                </a:solidFill>
                <a:effectLst/>
                <a:latin typeface="Quattrocento" panose="02020802030000000404" pitchFamily="18" charset="0"/>
              </a:rPr>
              <a:t>Advantages </a:t>
            </a:r>
            <a:endParaRPr lang="en-US" sz="4800" b="1" dirty="0">
              <a:solidFill>
                <a:schemeClr val="bg1"/>
              </a:solidFill>
              <a:effectLst/>
              <a:latin typeface="Quattrocento" panose="02020802030000000404" pitchFamily="18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="" xmlns:a16="http://schemas.microsoft.com/office/drawing/2014/main" id="{49BF9486-31C1-402E-A9AF-CEA16362B32D}"/>
              </a:ext>
            </a:extLst>
          </p:cNvPr>
          <p:cNvSpPr txBox="1"/>
          <p:nvPr/>
        </p:nvSpPr>
        <p:spPr>
          <a:xfrm>
            <a:off x="7620000" y="4648200"/>
            <a:ext cx="7333634" cy="3600986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en-US" sz="3800" dirty="0" smtClean="0"/>
              <a:t>1.Longer lifetime </a:t>
            </a:r>
          </a:p>
          <a:p>
            <a:r>
              <a:rPr lang="en-US" sz="3800" dirty="0" smtClean="0"/>
              <a:t>2.Less maintenance</a:t>
            </a:r>
          </a:p>
          <a:p>
            <a:r>
              <a:rPr lang="en-US" sz="3800" dirty="0" smtClean="0"/>
              <a:t>3.Needless of Freon gas</a:t>
            </a:r>
          </a:p>
          <a:p>
            <a:r>
              <a:rPr lang="en-US" sz="3800" dirty="0" smtClean="0"/>
              <a:t>4.Needless of electric grid</a:t>
            </a:r>
          </a:p>
          <a:p>
            <a:r>
              <a:rPr lang="en-US" sz="3800" dirty="0" smtClean="0"/>
              <a:t>5.Don’t need to high space unlike conventional system</a:t>
            </a:r>
            <a:endParaRPr lang="ar-SA" sz="3800" dirty="0" smtClean="0"/>
          </a:p>
        </p:txBody>
      </p:sp>
      <p:sp>
        <p:nvSpPr>
          <p:cNvPr id="54" name="Rectangle 10">
            <a:extLst>
              <a:ext uri="{FF2B5EF4-FFF2-40B4-BE49-F238E27FC236}">
                <a16:creationId xmlns="" xmlns:a16="http://schemas.microsoft.com/office/drawing/2014/main" id="{1BB9F7D4-35B8-4449-8788-6E37B635B3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195216"/>
            <a:ext cx="14801234" cy="626183"/>
          </a:xfrm>
          <a:prstGeom prst="snipRoundRect">
            <a:avLst>
              <a:gd name="adj1" fmla="val 0"/>
              <a:gd name="adj2" fmla="val 50000"/>
            </a:avLst>
          </a:prstGeom>
          <a:solidFill>
            <a:srgbClr val="3684A0"/>
          </a:solidFill>
          <a:ln w="12700">
            <a:noFill/>
            <a:miter lim="800000"/>
          </a:ln>
        </p:spPr>
        <p:txBody>
          <a:bodyPr wrap="none" lIns="182880" tIns="48768" rIns="182880" bIns="45709" anchor="ctr" anchorCtr="0"/>
          <a:lstStyle>
            <a:defPPr>
              <a:defRPr kern="1200" smtId="4294967295"/>
            </a:defPPr>
          </a:lstStyle>
          <a:p>
            <a:pPr algn="ctr" defTabSz="3135215">
              <a:defRPr/>
            </a:pPr>
            <a:r>
              <a:rPr lang="en-US" sz="4800" b="1" dirty="0" smtClean="0">
                <a:solidFill>
                  <a:schemeClr val="bg1"/>
                </a:solidFill>
              </a:rPr>
              <a:t>Solving problem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="" xmlns:a16="http://schemas.microsoft.com/office/drawing/2014/main" id="{B4E73091-316D-48D3-A955-3A580FC1D5D6}"/>
              </a:ext>
            </a:extLst>
          </p:cNvPr>
          <p:cNvSpPr txBox="1"/>
          <p:nvPr/>
        </p:nvSpPr>
        <p:spPr>
          <a:xfrm>
            <a:off x="0" y="14554200"/>
            <a:ext cx="7391400" cy="3600986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en-US" sz="3800" dirty="0" smtClean="0"/>
              <a:t>The problem of electricity access to remote areas is difficult. For example when medical staff goes into these areas to give vaccines they need to suitable place to save vaccines</a:t>
            </a:r>
            <a:endParaRPr lang="en-US" sz="3800" dirty="0"/>
          </a:p>
        </p:txBody>
      </p:sp>
      <p:sp>
        <p:nvSpPr>
          <p:cNvPr id="68" name="Rectangle 10">
            <a:extLst>
              <a:ext uri="{FF2B5EF4-FFF2-40B4-BE49-F238E27FC236}">
                <a16:creationId xmlns="" xmlns:a16="http://schemas.microsoft.com/office/drawing/2014/main" id="{80CCE90C-C81C-4AC1-93B5-F01C656EF2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8896" y="10802156"/>
            <a:ext cx="8039511" cy="952696"/>
          </a:xfrm>
          <a:prstGeom prst="snipRoundRect">
            <a:avLst>
              <a:gd name="adj1" fmla="val 0"/>
              <a:gd name="adj2" fmla="val 50000"/>
            </a:avLst>
          </a:prstGeom>
          <a:solidFill>
            <a:srgbClr val="3684A0"/>
          </a:solidFill>
          <a:ln w="12700">
            <a:noFill/>
            <a:miter lim="800000"/>
          </a:ln>
        </p:spPr>
        <p:txBody>
          <a:bodyPr wrap="none" lIns="182880" tIns="48768" rIns="182880" bIns="45709" anchor="ctr" anchorCtr="0"/>
          <a:lstStyle>
            <a:defPPr>
              <a:defRPr kern="1200" smtId="4294967295"/>
            </a:defPPr>
          </a:lstStyle>
          <a:p>
            <a:pPr algn="ctr" defTabSz="3135215">
              <a:defRPr/>
            </a:pPr>
            <a:r>
              <a:rPr lang="en-US" sz="4800" b="1" dirty="0" smtClean="0">
                <a:solidFill>
                  <a:schemeClr val="bg1"/>
                </a:solidFill>
              </a:rPr>
              <a:t>Thermoelectric (TEC) module</a:t>
            </a:r>
            <a:endParaRPr lang="en-US" sz="4800" b="1" dirty="0">
              <a:solidFill>
                <a:schemeClr val="bg1"/>
              </a:solidFill>
              <a:effectLst/>
              <a:latin typeface="Quattrocento" panose="02020802030000000404" pitchFamily="18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B4E73091-316D-48D3-A955-3A580FC1D5D6}"/>
              </a:ext>
            </a:extLst>
          </p:cNvPr>
          <p:cNvSpPr txBox="1"/>
          <p:nvPr/>
        </p:nvSpPr>
        <p:spPr>
          <a:xfrm>
            <a:off x="0" y="18929390"/>
            <a:ext cx="14859000" cy="3016210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en-US" sz="3800" dirty="0" smtClean="0"/>
              <a:t>Cooling system has been made to keep vaccines using a Peltier. It is a piece that works without the need for utility. Where it will be supplied with electricity through solar energy. When a direct electric current passes through it, one end of it becomes cold and the other end is hot, as we used solar energy as a source of electric current.</a:t>
            </a:r>
            <a:endParaRPr lang="en-US" sz="3800" dirty="0"/>
          </a:p>
        </p:txBody>
      </p: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49BF9486-31C1-402E-A9AF-CEA16362B32D}"/>
              </a:ext>
            </a:extLst>
          </p:cNvPr>
          <p:cNvSpPr txBox="1"/>
          <p:nvPr/>
        </p:nvSpPr>
        <p:spPr>
          <a:xfrm>
            <a:off x="7467600" y="8915400"/>
            <a:ext cx="7333634" cy="1846659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en-US" sz="3800" dirty="0" smtClean="0"/>
              <a:t>1.Less coefficient of performance (COP)</a:t>
            </a:r>
          </a:p>
          <a:p>
            <a:r>
              <a:rPr lang="en-US" sz="3800" dirty="0" smtClean="0"/>
              <a:t>2.Limited cooling area</a:t>
            </a:r>
            <a:endParaRPr lang="ar-SA" sz="3800" dirty="0" smtClean="0"/>
          </a:p>
        </p:txBody>
      </p:sp>
      <p:pic>
        <p:nvPicPr>
          <p:cNvPr id="42" name="عنصر نائب للمحتوى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2234" y="11758936"/>
            <a:ext cx="7391400" cy="6436281"/>
          </a:xfrm>
          <a:prstGeom prst="rect">
            <a:avLst/>
          </a:prstGeom>
        </p:spPr>
      </p:pic>
      <p:pic>
        <p:nvPicPr>
          <p:cNvPr id="43" name="عنصر نائب للمحتوى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0141" y="4114800"/>
            <a:ext cx="5305259" cy="4008329"/>
          </a:xfrm>
          <a:prstGeom prst="rect">
            <a:avLst/>
          </a:prstGeom>
        </p:spPr>
      </p:pic>
      <p:pic>
        <p:nvPicPr>
          <p:cNvPr id="44" name="صورة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21600" y="4078892"/>
            <a:ext cx="4800600" cy="4053278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49BF9486-31C1-402E-A9AF-CEA16362B32D}"/>
              </a:ext>
            </a:extLst>
          </p:cNvPr>
          <p:cNvSpPr txBox="1"/>
          <p:nvPr/>
        </p:nvSpPr>
        <p:spPr>
          <a:xfrm>
            <a:off x="15075086" y="8265969"/>
            <a:ext cx="10147114" cy="2431435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en-US" sz="3800" dirty="0" smtClean="0"/>
              <a:t>Cooling capacity = 66W, two TEC-module is required each 33W</a:t>
            </a:r>
          </a:p>
          <a:p>
            <a:r>
              <a:rPr lang="en-US" sz="3800" dirty="0" smtClean="0"/>
              <a:t>From curves one TEC-module current = 5A and voltage = 13 </a:t>
            </a:r>
            <a:r>
              <a:rPr lang="en-US" sz="3800" dirty="0" smtClean="0"/>
              <a:t>V</a:t>
            </a:r>
          </a:p>
        </p:txBody>
      </p:sp>
      <p:pic>
        <p:nvPicPr>
          <p:cNvPr id="48" name="عنصر نائب للمحتوى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9095" y="15500390"/>
            <a:ext cx="4885930" cy="3429000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="" xmlns:a16="http://schemas.microsoft.com/office/drawing/2014/main" id="{49BF9486-31C1-402E-A9AF-CEA16362B32D}"/>
              </a:ext>
            </a:extLst>
          </p:cNvPr>
          <p:cNvSpPr txBox="1"/>
          <p:nvPr/>
        </p:nvSpPr>
        <p:spPr>
          <a:xfrm>
            <a:off x="19635482" y="19221777"/>
            <a:ext cx="4519917" cy="2431435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endParaRPr lang="en-US" sz="3800" dirty="0">
              <a:cs typeface="Times New Roman" panose="02020603050405020304" pitchFamily="18" charset="0"/>
            </a:endParaRPr>
          </a:p>
          <a:p>
            <a:endParaRPr lang="en-US" sz="3800" dirty="0" smtClean="0">
              <a:cs typeface="Times New Roman" panose="02020603050405020304" pitchFamily="18" charset="0"/>
            </a:endParaRPr>
          </a:p>
          <a:p>
            <a:endParaRPr lang="en-US" sz="3800" dirty="0">
              <a:cs typeface="Times New Roman" panose="02020603050405020304" pitchFamily="18" charset="0"/>
            </a:endParaRPr>
          </a:p>
          <a:p>
            <a:endParaRPr lang="en-US" sz="3800" dirty="0" smtClean="0">
              <a:cs typeface="Times New Roman" panose="02020603050405020304" pitchFamily="18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="" xmlns:a16="http://schemas.microsoft.com/office/drawing/2014/main" id="{49BF9486-31C1-402E-A9AF-CEA16362B32D}"/>
              </a:ext>
            </a:extLst>
          </p:cNvPr>
          <p:cNvSpPr txBox="1"/>
          <p:nvPr/>
        </p:nvSpPr>
        <p:spPr>
          <a:xfrm>
            <a:off x="25222200" y="4783679"/>
            <a:ext cx="7391400" cy="15881271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en-US" sz="3800" dirty="0"/>
              <a:t> if ((int)temperature &gt;=15</a:t>
            </a:r>
            <a:r>
              <a:rPr lang="en-US" sz="3800" dirty="0" smtClean="0"/>
              <a:t>){</a:t>
            </a:r>
            <a:endParaRPr lang="en-US" sz="3800" dirty="0"/>
          </a:p>
          <a:p>
            <a:r>
              <a:rPr lang="en-US" sz="3800" dirty="0"/>
              <a:t>      digitalWrite (10 , LOW);</a:t>
            </a:r>
          </a:p>
          <a:p>
            <a:r>
              <a:rPr lang="en-US" sz="3800" dirty="0"/>
              <a:t>      digitalWrite (11 , LOW);</a:t>
            </a:r>
          </a:p>
          <a:p>
            <a:r>
              <a:rPr lang="en-US" sz="3800" dirty="0"/>
              <a:t>     lcd.setCursor(0,0);</a:t>
            </a:r>
          </a:p>
          <a:p>
            <a:r>
              <a:rPr lang="en-US" sz="3800" dirty="0"/>
              <a:t>     lcd.print( "Temp="  );</a:t>
            </a:r>
          </a:p>
          <a:p>
            <a:r>
              <a:rPr lang="en-US" sz="3800" dirty="0"/>
              <a:t>     lcd.setCursor(7,0);</a:t>
            </a:r>
          </a:p>
          <a:p>
            <a:r>
              <a:rPr lang="en-US" sz="3800" dirty="0"/>
              <a:t>     lcd.print( (int)temperature  </a:t>
            </a:r>
            <a:r>
              <a:rPr lang="en-US" sz="3800" dirty="0" smtClean="0"/>
              <a:t>);</a:t>
            </a:r>
            <a:endParaRPr lang="en-US" sz="3800" dirty="0"/>
          </a:p>
          <a:p>
            <a:r>
              <a:rPr lang="en-US" sz="3800" dirty="0"/>
              <a:t>     delay(1500</a:t>
            </a:r>
            <a:r>
              <a:rPr lang="en-US" sz="3800" dirty="0" smtClean="0"/>
              <a:t>);</a:t>
            </a:r>
            <a:endParaRPr lang="en-US" sz="3800" dirty="0"/>
          </a:p>
          <a:p>
            <a:r>
              <a:rPr lang="en-US" sz="3800" dirty="0"/>
              <a:t>  else if ((int)temperature &lt;15 &amp;&amp; (int)temperature &gt;10 </a:t>
            </a:r>
            <a:r>
              <a:rPr lang="en-US" sz="3800" dirty="0" smtClean="0"/>
              <a:t>){ </a:t>
            </a:r>
            <a:endParaRPr lang="en-US" sz="3800" dirty="0"/>
          </a:p>
          <a:p>
            <a:r>
              <a:rPr lang="en-US" sz="3800" dirty="0"/>
              <a:t>     digitalWrite (10 , LOW);</a:t>
            </a:r>
          </a:p>
          <a:p>
            <a:r>
              <a:rPr lang="en-US" sz="3800" dirty="0"/>
              <a:t>     digitalWrite (11 , HIGH);</a:t>
            </a:r>
          </a:p>
          <a:p>
            <a:r>
              <a:rPr lang="en-US" sz="3800" dirty="0"/>
              <a:t>     lcd.setCursor(0,0);</a:t>
            </a:r>
          </a:p>
          <a:p>
            <a:r>
              <a:rPr lang="en-US" sz="3800" dirty="0"/>
              <a:t>     lcd.print( "Temp="  );</a:t>
            </a:r>
          </a:p>
          <a:p>
            <a:r>
              <a:rPr lang="en-US" sz="3800" dirty="0"/>
              <a:t>     lcd.setCursor(7,0);</a:t>
            </a:r>
          </a:p>
          <a:p>
            <a:r>
              <a:rPr lang="en-US" sz="3800" dirty="0"/>
              <a:t>     lcd.print( (int)temperature  </a:t>
            </a:r>
            <a:r>
              <a:rPr lang="en-US" sz="3800" dirty="0" smtClean="0"/>
              <a:t>);</a:t>
            </a:r>
            <a:endParaRPr lang="en-US" sz="3800" dirty="0"/>
          </a:p>
          <a:p>
            <a:r>
              <a:rPr lang="en-US" sz="3800" dirty="0"/>
              <a:t>     delay(1500</a:t>
            </a:r>
            <a:r>
              <a:rPr lang="en-US" sz="3800" dirty="0" smtClean="0"/>
              <a:t>);}</a:t>
            </a:r>
            <a:endParaRPr lang="en-US" sz="3800" dirty="0"/>
          </a:p>
          <a:p>
            <a:r>
              <a:rPr lang="en-US" sz="3800" dirty="0"/>
              <a:t>    else if ((int)temperature &lt;=10</a:t>
            </a:r>
            <a:r>
              <a:rPr lang="en-US" sz="3800" dirty="0" smtClean="0"/>
              <a:t>){</a:t>
            </a:r>
            <a:endParaRPr lang="en-US" sz="3800" dirty="0"/>
          </a:p>
          <a:p>
            <a:r>
              <a:rPr lang="en-US" sz="3800" dirty="0"/>
              <a:t>     digitalWrite (10 , HIGH);</a:t>
            </a:r>
          </a:p>
          <a:p>
            <a:r>
              <a:rPr lang="en-US" sz="3800" dirty="0"/>
              <a:t>     digitalWrite (11 , HIGH);</a:t>
            </a:r>
          </a:p>
          <a:p>
            <a:r>
              <a:rPr lang="en-US" sz="3800" dirty="0"/>
              <a:t>     lcd.setCursor(0,0);</a:t>
            </a:r>
          </a:p>
          <a:p>
            <a:r>
              <a:rPr lang="en-US" sz="3800" dirty="0"/>
              <a:t>     lcd.print( "Temp="  );</a:t>
            </a:r>
          </a:p>
          <a:p>
            <a:r>
              <a:rPr lang="en-US" sz="3800" dirty="0"/>
              <a:t>     lcd.setCursor(7,0);</a:t>
            </a:r>
          </a:p>
          <a:p>
            <a:r>
              <a:rPr lang="en-US" sz="3800" dirty="0"/>
              <a:t>     lcd.print( (int)temperature  </a:t>
            </a:r>
            <a:r>
              <a:rPr lang="en-US" sz="3800" dirty="0" smtClean="0"/>
              <a:t>);</a:t>
            </a:r>
            <a:endParaRPr lang="en-US" sz="3800" dirty="0"/>
          </a:p>
          <a:p>
            <a:r>
              <a:rPr lang="en-US" sz="3800" dirty="0"/>
              <a:t>     delay(1500</a:t>
            </a:r>
            <a:r>
              <a:rPr lang="en-US" sz="3800" dirty="0" smtClean="0"/>
              <a:t>);</a:t>
            </a:r>
          </a:p>
          <a:p>
            <a:r>
              <a:rPr lang="en-US" sz="3800" dirty="0" smtClean="0"/>
              <a:t>}</a:t>
            </a:r>
          </a:p>
          <a:p>
            <a:r>
              <a:rPr lang="en-US" sz="3800" dirty="0"/>
              <a:t>}</a:t>
            </a:r>
          </a:p>
        </p:txBody>
      </p:sp>
      <p:pic>
        <p:nvPicPr>
          <p:cNvPr id="29" name="صورة 10" descr="Arduino UNO R3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0" y="19093757"/>
            <a:ext cx="4776483" cy="289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Picture 29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5025" y="19420922"/>
            <a:ext cx="2880675" cy="2033144"/>
          </a:xfrm>
          <a:prstGeom prst="rect">
            <a:avLst/>
          </a:prstGeom>
        </p:spPr>
      </p:pic>
      <p:pic>
        <p:nvPicPr>
          <p:cNvPr id="31" name="Picture 30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8407" y="10762059"/>
            <a:ext cx="9529798" cy="3924513"/>
          </a:xfrm>
          <a:prstGeom prst="rect">
            <a:avLst/>
          </a:prstGeom>
        </p:spPr>
      </p:pic>
      <p:pic>
        <p:nvPicPr>
          <p:cNvPr id="33" name="Picture 3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2886" y="14952459"/>
            <a:ext cx="4668982" cy="407017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6.09.30"/>
  <p:tag name="AS_TITLE" val="Aspose.Slides for .NET 4.0"/>
  <p:tag name="AS_VERSION" val="16.9.0.0"/>
  <p:tag name="MAKESIGNSTEMPLATE" val="ponderingpeacock|09-2018"/>
</p:tagLst>
</file>

<file path=ppt/theme/theme1.xml><?xml version="1.0" encoding="utf-8"?>
<a:theme xmlns:a="http://schemas.openxmlformats.org/drawingml/2006/main" name="Default Design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 Design">
      <a:majorFont>
        <a:latin typeface="Times New Roman"/>
        <a:ea typeface="Arial"/>
        <a:cs typeface="Arial"/>
      </a:majorFont>
      <a:minorFont>
        <a:latin typeface="Times New Roman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2296</TotalTime>
  <Words>417</Words>
  <Application>Microsoft Office PowerPoint</Application>
  <PresentationFormat>Custom</PresentationFormat>
  <Paragraphs>51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SimSun</vt:lpstr>
      <vt:lpstr>Arial</vt:lpstr>
      <vt:lpstr>SimSun</vt:lpstr>
      <vt:lpstr>Quattrocento</vt:lpstr>
      <vt:lpstr>Times New Roman</vt:lpstr>
      <vt:lpstr>Default Design</vt:lpstr>
      <vt:lpstr>PowerPoint Presentation</vt:lpstr>
    </vt:vector>
  </TitlesOfParts>
  <Company>Graphicsland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a scientific poster</dc:title>
  <dc:subject>Free Poster Presentation Example</dc:subject>
  <dc:creator>Graphicsland/MakeSigns.com</dc:creator>
  <cp:keywords>scientific, research, template, custom, poster, presentation, symposium, printing, PowerPoint, create, design, example, sample, download</cp:keywords>
  <dc:description>This is a free template from MakeSigns.com to help you create the perfect scientific poster.</dc:description>
  <cp:lastModifiedBy>hp</cp:lastModifiedBy>
  <cp:revision>124</cp:revision>
  <cp:lastPrinted>2000-08-03T00:31:24Z</cp:lastPrinted>
  <dcterms:modified xsi:type="dcterms:W3CDTF">2022-05-28T10:22:34Z</dcterms:modified>
  <cp:category>research posters template</cp:category>
</cp:coreProperties>
</file>