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7">
  <p:sldMasterIdLst>
    <p:sldMasterId id="2147484136" r:id="rId1"/>
  </p:sldMasterIdLst>
  <p:notesMasterIdLst>
    <p:notesMasterId r:id="rId59"/>
  </p:notesMasterIdLst>
  <p:sldIdLst>
    <p:sldId id="285" r:id="rId2"/>
    <p:sldId id="394" r:id="rId3"/>
    <p:sldId id="315" r:id="rId4"/>
    <p:sldId id="283" r:id="rId5"/>
    <p:sldId id="392" r:id="rId6"/>
    <p:sldId id="258" r:id="rId7"/>
    <p:sldId id="401" r:id="rId8"/>
    <p:sldId id="393" r:id="rId9"/>
    <p:sldId id="402" r:id="rId10"/>
    <p:sldId id="306" r:id="rId11"/>
    <p:sldId id="403" r:id="rId12"/>
    <p:sldId id="359" r:id="rId13"/>
    <p:sldId id="308" r:id="rId14"/>
    <p:sldId id="307" r:id="rId15"/>
    <p:sldId id="309" r:id="rId16"/>
    <p:sldId id="404" r:id="rId17"/>
    <p:sldId id="314" r:id="rId18"/>
    <p:sldId id="360" r:id="rId19"/>
    <p:sldId id="310" r:id="rId20"/>
    <p:sldId id="311" r:id="rId21"/>
    <p:sldId id="313" r:id="rId22"/>
    <p:sldId id="318" r:id="rId23"/>
    <p:sldId id="389" r:id="rId24"/>
    <p:sldId id="319" r:id="rId25"/>
    <p:sldId id="385" r:id="rId26"/>
    <p:sldId id="406" r:id="rId27"/>
    <p:sldId id="408" r:id="rId28"/>
    <p:sldId id="409" r:id="rId29"/>
    <p:sldId id="412" r:id="rId30"/>
    <p:sldId id="415" r:id="rId31"/>
    <p:sldId id="414" r:id="rId32"/>
    <p:sldId id="413" r:id="rId33"/>
    <p:sldId id="411" r:id="rId34"/>
    <p:sldId id="410" r:id="rId35"/>
    <p:sldId id="407" r:id="rId36"/>
    <p:sldId id="417" r:id="rId37"/>
    <p:sldId id="416" r:id="rId38"/>
    <p:sldId id="405" r:id="rId39"/>
    <p:sldId id="418" r:id="rId40"/>
    <p:sldId id="420" r:id="rId41"/>
    <p:sldId id="419" r:id="rId42"/>
    <p:sldId id="429" r:id="rId43"/>
    <p:sldId id="426" r:id="rId44"/>
    <p:sldId id="427" r:id="rId45"/>
    <p:sldId id="366" r:id="rId46"/>
    <p:sldId id="424" r:id="rId47"/>
    <p:sldId id="371" r:id="rId48"/>
    <p:sldId id="398" r:id="rId49"/>
    <p:sldId id="421" r:id="rId50"/>
    <p:sldId id="422" r:id="rId51"/>
    <p:sldId id="348" r:id="rId52"/>
    <p:sldId id="351" r:id="rId53"/>
    <p:sldId id="374" r:id="rId54"/>
    <p:sldId id="423" r:id="rId55"/>
    <p:sldId id="384" r:id="rId56"/>
    <p:sldId id="430" r:id="rId57"/>
    <p:sldId id="373" r:id="rId58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38" autoAdjust="0"/>
    <p:restoredTop sz="94444" autoAdjust="0"/>
  </p:normalViewPr>
  <p:slideViewPr>
    <p:cSldViewPr>
      <p:cViewPr>
        <p:scale>
          <a:sx n="75" d="100"/>
          <a:sy n="75" d="100"/>
        </p:scale>
        <p:origin x="-114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594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D074CC9-5B8B-4A7A-8208-A792EF202235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22EEC4D-48FA-4BC4-888B-167D846F3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340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79622B-9D2D-402C-858D-49F3C790CC3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6CD1D5-CFC2-4D8B-9F01-C8A69361885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C4D-48FA-4BC4-888B-167D846F39E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553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C4D-48FA-4BC4-888B-167D846F39E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25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C4D-48FA-4BC4-888B-167D846F39E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25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C4D-48FA-4BC4-888B-167D846F39E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25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22EEC4D-48FA-4BC4-888B-167D846F39E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255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>
              <a:defRPr/>
            </a:pPr>
            <a:endParaRPr lang="en-US"/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algn="l" rtl="0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algn="l" rtl="0"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rtl="0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6B7DE4A-7CED-42D9-B9DB-EC309680ABBB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65B9443B-D374-4095-A718-ECBC73FBA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99C377-EC8D-4676-8CA5-1B9C5791FC94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07CCB-9890-4B65-A515-42185363D7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rtl="0"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rtl="0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2B7B1A-D3C3-4C89-B8B2-DFF202E393BF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B2124E6-D857-498F-90DF-3A4A21B9C8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23A065E-1FD8-4BD8-B4D6-C441F21FAF1A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4AE31CF-8026-4450-BF64-63B7AD9C6D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C9B1129-5A97-4C6F-8477-A591E19703E1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78DAEDA-7DE7-4577-8C04-A0B1660402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6F06389-1722-471E-84AD-802F923AE0F1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AA34B47-5FA7-470F-85B9-5581DDFC6D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E37A06-0127-44AB-96DB-66C182442C0D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F61E2-1C5A-4826-9208-57EFBFE47C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81F0FF0-686F-4A1B-BB4A-B93BCF399DF1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1EF7C2-164D-4C96-9A3F-134F9972D3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rtl="0"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rtl="0"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77B1986-5F60-4F18-8736-BFF16ECE4C3F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4FD786C-E374-4B65-9DF9-52AF0036E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84D07-F785-462C-B6B4-8CFC394A52E7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66688C-DC78-4938-9C20-7B576E595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46883F-8EAC-4346-A898-FA15A7F5A036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DCAA9-645E-4BDB-850C-E3312A2E5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algn="l" rtl="0"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rtl="0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rtl="0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848BCC32-E346-4529-9B24-C7DDCAE50CAA}" type="datetimeFigureOut">
              <a:rPr lang="en-US"/>
              <a:pPr>
                <a:defRPr/>
              </a:pPr>
              <a:t>8/2/2015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rtl="0" eaLnBrk="1" latinLnBrk="0" hangingPunct="1">
              <a:defRPr kumimoji="0" sz="10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rtl="0" eaLnBrk="1" latinLnBrk="0" hangingPunct="1">
              <a:defRPr kumimoji="0" sz="1000" b="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extLst/>
          </a:lstStyle>
          <a:p>
            <a:pPr>
              <a:defRPr/>
            </a:pPr>
            <a:fld id="{42036352-F18D-45AB-8C05-3512332226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39" r:id="rId1"/>
    <p:sldLayoutId id="2147484335" r:id="rId2"/>
    <p:sldLayoutId id="2147484340" r:id="rId3"/>
    <p:sldLayoutId id="2147484341" r:id="rId4"/>
    <p:sldLayoutId id="2147484342" r:id="rId5"/>
    <p:sldLayoutId id="2147484343" r:id="rId6"/>
    <p:sldLayoutId id="2147484336" r:id="rId7"/>
    <p:sldLayoutId id="2147484344" r:id="rId8"/>
    <p:sldLayoutId id="2147484345" r:id="rId9"/>
    <p:sldLayoutId id="2147484337" r:id="rId10"/>
    <p:sldLayoutId id="2147484338" r:id="rId11"/>
  </p:sldLayoutIdLst>
  <p:txStyles>
    <p:titleStyle>
      <a:lvl1pPr algn="l" rtl="1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1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1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r" rtl="1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r" rtl="1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0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7924800" cy="1286846"/>
          </a:xfrm>
          <a:scene3d>
            <a:camera prst="obliqueBottomRight"/>
            <a:lightRig rig="threePt" dir="t"/>
          </a:scene3d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Design of </a:t>
            </a:r>
            <a:r>
              <a:rPr lang="en-US" sz="3200" dirty="0" err="1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Asalaus</a:t>
            </a:r>
            <a:r>
              <a:rPr lang="en-US" sz="320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/>
            </a:r>
            <a:br>
              <a:rPr lang="en-US" sz="320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</a:br>
            <a:r>
              <a:rPr lang="en-US" sz="320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</a:rPr>
              <a:t> Building</a:t>
            </a:r>
            <a:endParaRPr lang="ar-SA" sz="3200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2286000" y="381000"/>
            <a:ext cx="4648232" cy="144780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 smtClean="0">
                <a:ln w="50800"/>
              </a:rPr>
              <a:t>An-</a:t>
            </a:r>
            <a:r>
              <a:rPr lang="en-US" sz="2200" b="1" dirty="0" err="1" smtClean="0">
                <a:ln w="50800"/>
              </a:rPr>
              <a:t>Najah</a:t>
            </a:r>
            <a:r>
              <a:rPr lang="en-US" sz="2200" b="1" dirty="0" smtClean="0">
                <a:ln w="50800"/>
              </a:rPr>
              <a:t> National University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 smtClean="0">
                <a:ln w="50800"/>
              </a:rPr>
              <a:t>Faculty of Engineering</a:t>
            </a:r>
          </a:p>
          <a:p>
            <a:pPr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en-US" sz="2200" b="1" dirty="0" smtClean="0">
                <a:ln w="50800"/>
              </a:rPr>
              <a:t>Civil Engineering Department</a:t>
            </a:r>
            <a:endParaRPr lang="ar-SA" sz="2200" b="1" dirty="0">
              <a:ln w="50800"/>
            </a:endParaRPr>
          </a:p>
        </p:txBody>
      </p:sp>
      <p:pic>
        <p:nvPicPr>
          <p:cNvPr id="4" name="صورة 3" descr="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58" y="285728"/>
            <a:ext cx="1143008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مربع نص 5"/>
          <p:cNvSpPr txBox="1"/>
          <p:nvPr/>
        </p:nvSpPr>
        <p:spPr>
          <a:xfrm>
            <a:off x="1676400" y="3429000"/>
            <a:ext cx="5286412" cy="1754326"/>
          </a:xfrm>
          <a:prstGeom prst="rect">
            <a:avLst/>
          </a:prstGeom>
          <a:noFill/>
        </p:spPr>
        <p:txBody>
          <a:bodyPr rtlCol="1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50800"/>
                <a:latin typeface="+mn-lt"/>
                <a:cs typeface="+mn-cs"/>
              </a:rPr>
              <a:t>           </a:t>
            </a:r>
            <a:r>
              <a:rPr lang="en-US" b="1" dirty="0">
                <a:ln w="50800"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Prepared by:              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n w="50800"/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50800"/>
                <a:solidFill>
                  <a:schemeClr val="tx1">
                    <a:lumMod val="9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          1. 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Maher </a:t>
            </a:r>
            <a:r>
              <a:rPr lang="en-US" b="1" dirty="0" err="1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Barii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.</a:t>
            </a:r>
            <a:endParaRPr lang="en-US" b="1" dirty="0">
              <a:ln w="50800"/>
              <a:solidFill>
                <a:schemeClr val="tx1">
                  <a:lumMod val="95000"/>
                </a:schemeClr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cs typeface="+mn-cs"/>
            </a:endParaRPr>
          </a:p>
          <a:p>
            <a:pPr algn="l" rtl="0">
              <a:defRPr/>
            </a:pPr>
            <a:r>
              <a:rPr lang="en-US" b="1" dirty="0">
                <a:ln w="50800"/>
                <a:solidFill>
                  <a:schemeClr val="tx1">
                    <a:lumMod val="95000"/>
                  </a:schemeClr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          2. 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Mustafa Rabay’a.</a:t>
            </a:r>
            <a:endParaRPr lang="en-US" b="1" dirty="0">
              <a:ln w="1905"/>
              <a:solidFill>
                <a:schemeClr val="tx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  <a:p>
            <a:pPr algn="l" rtl="0">
              <a:defRPr/>
            </a:pPr>
            <a:r>
              <a:rPr lang="en-US" b="1" dirty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        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  </a:t>
            </a:r>
            <a:r>
              <a:rPr lang="en-US" b="1" dirty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3. </a:t>
            </a:r>
            <a:r>
              <a:rPr lang="en-US" b="1" dirty="0" err="1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Motasem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Allan</a:t>
            </a:r>
            <a:endParaRPr lang="en-US" b="1" dirty="0">
              <a:ln w="1905"/>
              <a:solidFill>
                <a:schemeClr val="tx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  <a:p>
            <a:pPr algn="l" rtl="0">
              <a:defRPr/>
            </a:pPr>
            <a:r>
              <a:rPr lang="en-US" b="1" dirty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           </a:t>
            </a:r>
            <a:r>
              <a:rPr lang="en-US" b="1" dirty="0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4.Yousef </a:t>
            </a:r>
            <a:r>
              <a:rPr lang="en-US" b="1" dirty="0" err="1" smtClean="0">
                <a:ln w="1905"/>
                <a:solidFill>
                  <a:schemeClr val="tx1">
                    <a:lumMod val="9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charset="0"/>
                <a:cs typeface="Arial" charset="0"/>
              </a:rPr>
              <a:t>Ibraheem</a:t>
            </a:r>
            <a:endParaRPr lang="ar-SA" b="1" dirty="0">
              <a:ln w="1905"/>
              <a:solidFill>
                <a:schemeClr val="tx1">
                  <a:lumMod val="9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charset="0"/>
              <a:cs typeface="Arial" charset="0"/>
            </a:endParaRPr>
          </a:p>
        </p:txBody>
      </p:sp>
      <p:sp>
        <p:nvSpPr>
          <p:cNvPr id="7" name="مربع نص 6"/>
          <p:cNvSpPr txBox="1"/>
          <p:nvPr/>
        </p:nvSpPr>
        <p:spPr>
          <a:xfrm>
            <a:off x="1066800" y="5181600"/>
            <a:ext cx="5257800" cy="1477328"/>
          </a:xfrm>
          <a:prstGeom prst="rect">
            <a:avLst/>
          </a:prstGeom>
          <a:noFill/>
        </p:spPr>
        <p:txBody>
          <a:bodyPr rtlCol="1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n w="50800"/>
              <a:latin typeface="+mn-lt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n w="50800"/>
              <a:latin typeface="+mn-lt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50800"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Supervised by: Dr. </a:t>
            </a:r>
            <a:r>
              <a:rPr lang="en-US" b="1" dirty="0" err="1" smtClean="0">
                <a:ln w="50800"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Monther</a:t>
            </a:r>
            <a:r>
              <a:rPr lang="en-US" b="1" dirty="0" smtClean="0">
                <a:ln w="50800"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 </a:t>
            </a:r>
            <a:r>
              <a:rPr lang="en-US" b="1" dirty="0" err="1" smtClean="0">
                <a:ln w="50800"/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+mn-lt"/>
                <a:cs typeface="+mn-cs"/>
              </a:rPr>
              <a:t>Dyab</a:t>
            </a:r>
            <a:endParaRPr lang="en-US" b="1" dirty="0">
              <a:ln w="50800"/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>
              <a:ln w="50800"/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+mn-lt"/>
              <a:cs typeface="+mn-cs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ar-SA" b="1" dirty="0">
              <a:ln w="50800"/>
              <a:latin typeface="+mn-lt"/>
              <a:cs typeface="+mn-cs"/>
            </a:endParaRPr>
          </a:p>
        </p:txBody>
      </p:sp>
      <p:pic>
        <p:nvPicPr>
          <p:cNvPr id="10" name="صورة 3" descr="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96200" y="381000"/>
            <a:ext cx="1143008" cy="11430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00200" y="1481138"/>
            <a:ext cx="7086600" cy="4525962"/>
          </a:xfrm>
        </p:spPr>
        <p:txBody>
          <a:bodyPr/>
          <a:lstStyle/>
          <a:p>
            <a:pPr algn="l" rtl="0">
              <a:buFont typeface="Wingdings" pitchFamily="2" charset="2"/>
              <a:buChar char="v"/>
            </a:pPr>
            <a:endParaRPr lang="en-US" dirty="0" smtClean="0"/>
          </a:p>
          <a:p>
            <a:pPr algn="l" rtl="0">
              <a:buFont typeface="Wingdings" pitchFamily="2" charset="2"/>
              <a:buChar char="v"/>
            </a:pPr>
            <a:endParaRPr lang="en-US" dirty="0" smtClean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CH.1:Introduction.</a:t>
            </a:r>
          </a:p>
          <a:p>
            <a:pPr algn="l" rtl="0">
              <a:buFont typeface="Wingdings" pitchFamily="2" charset="2"/>
              <a:buChar char="v"/>
            </a:pPr>
            <a:endParaRPr lang="en-US" dirty="0" smtClean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CH.2:Preliminary Design.</a:t>
            </a:r>
          </a:p>
          <a:p>
            <a:pPr algn="l" rtl="0">
              <a:buFont typeface="Wingdings" pitchFamily="2" charset="2"/>
              <a:buChar char="v"/>
            </a:pPr>
            <a:endParaRPr lang="en-US" dirty="0" smtClean="0"/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CH.3:Static Design.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Outline: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4191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Chapter 1 :</a:t>
            </a:r>
            <a:br>
              <a:rPr lang="en-US" sz="6600" dirty="0" smtClean="0"/>
            </a:br>
            <a:r>
              <a:rPr lang="en-US" sz="6600" dirty="0" smtClean="0"/>
              <a:t>Introduction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idx="1"/>
          </p:nvPr>
        </p:nvSpPr>
        <p:spPr>
          <a:xfrm>
            <a:off x="381000" y="762000"/>
            <a:ext cx="7467600" cy="5562600"/>
          </a:xfrm>
        </p:spPr>
        <p:txBody>
          <a:bodyPr/>
          <a:lstStyle/>
          <a:p>
            <a:pPr lvl="1" algn="just" rtl="0">
              <a:buFont typeface="Courier New" pitchFamily="49" charset="0"/>
              <a:buChar char="o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Asalaus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building is located in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Muta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street in   Nablus, near Al-RAWDA college, it consists of one basement floor, one ground floor, and 6 repeated  floors with an area </a:t>
            </a:r>
            <a:r>
              <a:rPr lang="en-US" sz="2800" u="sng" dirty="0" smtClean="0">
                <a:latin typeface="Times New Roman" pitchFamily="18" charset="0"/>
                <a:cs typeface="Times New Roman" pitchFamily="18" charset="0"/>
              </a:rPr>
              <a:t>178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for every apartment.</a:t>
            </a:r>
          </a:p>
          <a:p>
            <a:pPr lvl="1" algn="just" rtl="0"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basement story is used as parking, the second story is used as chamber and the above 6 stories used as residential apartments (two apartments per floor) .</a:t>
            </a:r>
          </a:p>
          <a:p>
            <a:pPr lvl="1" algn="just" rtl="0" eaLnBrk="1" hangingPunct="1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soil bearing capacity = 300kN/m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 eaLnBrk="1" hangingPunct="1">
              <a:buFont typeface="Wingdings 3" pitchFamily="18" charset="2"/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4038600" cy="457200"/>
          </a:xfrm>
        </p:spPr>
        <p:txBody>
          <a:bodyPr>
            <a:noAutofit/>
          </a:bodyPr>
          <a:lstStyle/>
          <a:p>
            <a:pPr marL="342900" indent="-342900" eaLnBrk="1" fontAlgn="auto" hangingPunct="1">
              <a:spcAft>
                <a:spcPts val="0"/>
              </a:spcAft>
              <a:defRPr/>
            </a:pPr>
            <a:r>
              <a:rPr lang="en-US" sz="4000" dirty="0" smtClean="0"/>
              <a:t>Introduction: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752600" y="0"/>
            <a:ext cx="5334000" cy="868362"/>
          </a:xfrm>
          <a:prstGeom prst="rect">
            <a:avLst/>
          </a:prstGeom>
        </p:spPr>
        <p:txBody>
          <a:bodyPr lIns="45720" rIns="45720" anchor="ctr">
            <a:normAutofit fontScale="77500" lnSpcReduction="20000"/>
          </a:bodyPr>
          <a:lstStyle/>
          <a:p>
            <a:pPr algn="ctr" rtl="0" fontAlgn="auto">
              <a:spcAft>
                <a:spcPts val="0"/>
              </a:spcAft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Previous Columns </a:t>
            </a: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Centers Plan :</a:t>
            </a:r>
          </a:p>
        </p:txBody>
      </p:sp>
      <p:pic>
        <p:nvPicPr>
          <p:cNvPr id="5" name="Picture 4" descr="prev.c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38200"/>
            <a:ext cx="6628411" cy="58219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1828800" y="0"/>
            <a:ext cx="5257800" cy="914400"/>
          </a:xfrm>
          <a:prstGeom prst="rect">
            <a:avLst/>
          </a:prstGeom>
        </p:spPr>
        <p:txBody>
          <a:bodyPr lIns="45720" rIns="45720" anchor="ctr">
            <a:normAutofit fontScale="77500" lnSpcReduction="20000"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Columns Centers Plan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in </a:t>
            </a:r>
          </a:p>
          <a:p>
            <a:pPr algn="l" rtl="0" fontAlgn="auto">
              <a:spcAft>
                <a:spcPts val="0"/>
              </a:spcAft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Graduation project 1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ea typeface="+mj-ea"/>
            </a:endParaRPr>
          </a:p>
        </p:txBody>
      </p:sp>
      <p:pic>
        <p:nvPicPr>
          <p:cNvPr id="5" name="Picture 4" descr="kjgsfa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876709"/>
            <a:ext cx="7239000" cy="5773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297" y="1075996"/>
            <a:ext cx="6362806" cy="5553404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1828800" y="0"/>
            <a:ext cx="5257800" cy="914400"/>
          </a:xfrm>
          <a:prstGeom prst="rect">
            <a:avLst/>
          </a:prstGeom>
        </p:spPr>
        <p:txBody>
          <a:bodyPr lIns="45720" rIns="45720" anchor="ctr">
            <a:normAutofit fontScale="77500" lnSpcReduction="20000"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Columns Centers Plan </a:t>
            </a: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in </a:t>
            </a:r>
          </a:p>
          <a:p>
            <a:pPr algn="l" rtl="0" fontAlgn="auto">
              <a:spcAft>
                <a:spcPts val="0"/>
              </a:spcAft>
              <a:defRPr/>
            </a:pPr>
            <a:r>
              <a:rPr lang="en-US" sz="40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ea typeface="+mj-ea"/>
              </a:rPr>
              <a:t>Graduation project 2</a:t>
            </a:r>
            <a:endParaRPr lang="en-US" sz="40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4664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ar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00" y="1160355"/>
            <a:ext cx="7696199" cy="555234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Parking distribution: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/>
              <a:t>Parking distribution: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371600"/>
            <a:ext cx="6122535" cy="5148262"/>
          </a:xfrm>
        </p:spPr>
      </p:pic>
    </p:spTree>
    <p:extLst>
      <p:ext uri="{BB962C8B-B14F-4D97-AF65-F5344CB8AC3E}">
        <p14:creationId xmlns:p14="http://schemas.microsoft.com/office/powerpoint/2010/main" val="8311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str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1600200"/>
            <a:ext cx="3803072" cy="4648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066800" y="228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3D 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model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from graduation project 1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050" name="Picture 41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2450"/>
            <a:ext cx="32893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6800" y="228600"/>
            <a:ext cx="7543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 fontAlgn="auto">
              <a:spcAft>
                <a:spcPts val="0"/>
              </a:spcAft>
              <a:defRPr/>
            </a:pPr>
            <a:r>
              <a:rPr lang="en-US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3D </a:t>
            </a:r>
            <a:r>
              <a:rPr lang="en-US" sz="3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model</a:t>
            </a:r>
            <a:r>
              <a:rPr lang="en-US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graduation project 2</a:t>
            </a:r>
            <a:endParaRPr lang="en-US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371600"/>
            <a:ext cx="3505200" cy="43719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752600"/>
            <a:ext cx="4048690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1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7467600" cy="4525963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One way solid slab in y-direction: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4676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Structural Systems :</a:t>
            </a:r>
            <a:endParaRPr lang="en-US" dirty="0"/>
          </a:p>
        </p:txBody>
      </p:sp>
      <p:pic>
        <p:nvPicPr>
          <p:cNvPr id="1026" name="Picture 2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371600"/>
            <a:ext cx="5938838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763000" cy="4267200"/>
          </a:xfrm>
        </p:spPr>
        <p:txBody>
          <a:bodyPr/>
          <a:lstStyle/>
          <a:p>
            <a:pPr algn="l" rtl="0" eaLnBrk="1" hangingPunct="1"/>
            <a:r>
              <a:rPr lang="en-US" sz="2400" b="1" dirty="0" smtClean="0"/>
              <a:t> Concrete :</a:t>
            </a:r>
          </a:p>
          <a:p>
            <a:pPr algn="l" rtl="0" eaLnBrk="1" hangingPunct="1">
              <a:buFont typeface="Wingdings 2" pitchFamily="18" charset="2"/>
              <a:buNone/>
            </a:pPr>
            <a:r>
              <a:rPr lang="en-US" sz="2400" dirty="0" smtClean="0"/>
              <a:t>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f’c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= 280 kg/cm²( 28 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l" rtl="0" eaLnBrk="1" hangingPunct="1">
              <a:buFont typeface="Wingdings 3" pitchFamily="18" charset="2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Concrete unit weight = 25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/m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rtl="0" eaLnBrk="1" hangingPunct="1"/>
            <a:r>
              <a:rPr lang="en-US" sz="2200" b="1" dirty="0" smtClean="0">
                <a:latin typeface="Times New Roman" pitchFamily="18" charset="0"/>
                <a:cs typeface="Times New Roman" pitchFamily="18" charset="0"/>
              </a:rPr>
              <a:t>Reinforcing Steel: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yield strength of steel is equal to 4200 Kg/cm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(420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algn="l" rtl="0" eaLnBrk="1" hangingPunct="1"/>
            <a:r>
              <a:rPr lang="en-US" sz="2400" b="1" dirty="0" smtClean="0"/>
              <a:t>Others :</a:t>
            </a:r>
          </a:p>
          <a:p>
            <a:pPr algn="l" rtl="0" eaLnBrk="1" hangingPunct="1"/>
            <a:endParaRPr lang="en-US" sz="2400" b="1" dirty="0" smtClean="0"/>
          </a:p>
          <a:p>
            <a:pPr algn="l" rtl="0" eaLnBrk="1" hangingPunct="1"/>
            <a:endParaRPr lang="en-US" sz="2400" b="1" dirty="0" smtClean="0"/>
          </a:p>
          <a:p>
            <a:pPr algn="l" rtl="0" eaLnBrk="1" hangingPunct="1"/>
            <a:endParaRPr lang="en-US" sz="2400" b="1" dirty="0" smtClean="0"/>
          </a:p>
          <a:p>
            <a:pPr algn="l" rtl="0" eaLnBrk="1" hangingPunct="1"/>
            <a:endParaRPr lang="en-US" sz="2400" b="1" dirty="0" smtClean="0"/>
          </a:p>
          <a:p>
            <a:pPr algn="l" rtl="0" eaLnBrk="1" hangingPunct="1"/>
            <a:endParaRPr lang="en-US" sz="2400" dirty="0" smtClean="0"/>
          </a:p>
          <a:p>
            <a:pPr algn="l" rtl="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algn="l" rtl="0" eaLnBrk="1" hangingPunct="1">
              <a:buFont typeface="Wingdings 2" pitchFamily="18" charset="2"/>
              <a:buNone/>
            </a:pPr>
            <a:endParaRPr lang="en-US" sz="2400" dirty="0" smtClean="0"/>
          </a:p>
          <a:p>
            <a:pPr algn="l" rtl="0" eaLnBrk="1" hangingPunct="1">
              <a:buFont typeface="Wingdings 2" pitchFamily="18" charset="2"/>
              <a:buNone/>
            </a:pPr>
            <a:endParaRPr lang="en-US" dirty="0" smtClean="0"/>
          </a:p>
          <a:p>
            <a:pPr algn="l" rtl="0" eaLnBrk="1" hangingPunct="1">
              <a:buFont typeface="Wingdings 2" pitchFamily="18" charset="2"/>
              <a:buNone/>
            </a:pPr>
            <a:endParaRPr lang="en-US" dirty="0" smtClean="0"/>
          </a:p>
        </p:txBody>
      </p:sp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62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Materials:</a:t>
            </a:r>
          </a:p>
        </p:txBody>
      </p:sp>
      <p:sp>
        <p:nvSpPr>
          <p:cNvPr id="1638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 rtl="0"/>
            <a:endParaRPr lang="ar-SA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76600" y="3048000"/>
          <a:ext cx="4953000" cy="3200397"/>
        </p:xfrm>
        <a:graphic>
          <a:graphicData uri="http://schemas.openxmlformats.org/drawingml/2006/table">
            <a:tbl>
              <a:tblPr/>
              <a:tblGrid>
                <a:gridCol w="2549919"/>
                <a:gridCol w="2403081"/>
              </a:tblGrid>
              <a:tr h="704862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Material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Unit weight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(</a:t>
                      </a:r>
                      <a:r>
                        <a:rPr lang="en-US" sz="1200" b="1" dirty="0" err="1">
                          <a:latin typeface="Times New Roman"/>
                          <a:ea typeface="Times New Roman"/>
                          <a:cs typeface="Arial"/>
                        </a:rPr>
                        <a:t>kN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/m</a:t>
                      </a:r>
                      <a:r>
                        <a:rPr lang="en-US" sz="1200" b="1" baseline="30000" dirty="0">
                          <a:latin typeface="Times New Roman"/>
                          <a:ea typeface="Times New Roman"/>
                          <a:cs typeface="Arial"/>
                        </a:rPr>
                        <a:t>3</a:t>
                      </a: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)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Reinforced concrete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Arial"/>
                        </a:rPr>
                        <a:t>25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Arial"/>
                        </a:rPr>
                        <a:t>Plain concrete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libri"/>
                          <a:ea typeface="Times New Roman"/>
                          <a:cs typeface="Arial"/>
                        </a:rPr>
                        <a:t>23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Sand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Times New Roman"/>
                          <a:cs typeface="Arial"/>
                        </a:rPr>
                        <a:t>18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380949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latin typeface="Times New Roman"/>
                          <a:ea typeface="Times New Roman"/>
                          <a:cs typeface="Arial"/>
                        </a:rPr>
                        <a:t>Aggregate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Arial"/>
                        </a:rPr>
                        <a:t>17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Arial"/>
                        </a:rPr>
                        <a:t>Blocks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Arial"/>
                        </a:rPr>
                        <a:t>12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Arial"/>
                        </a:rPr>
                        <a:t>Masonry stone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Times New Roman"/>
                          <a:cs typeface="Arial"/>
                        </a:rPr>
                        <a:t>27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431"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latin typeface="Times New Roman"/>
                          <a:ea typeface="Times New Roman"/>
                          <a:cs typeface="Arial"/>
                        </a:rPr>
                        <a:t>Tile</a:t>
                      </a:r>
                      <a:endParaRPr lang="en-US" sz="110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latin typeface="Calibri"/>
                          <a:ea typeface="Times New Roman"/>
                          <a:cs typeface="Arial"/>
                        </a:rPr>
                        <a:t>27</a:t>
                      </a:r>
                      <a:endParaRPr lang="en-US" sz="1100" dirty="0"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1143000"/>
            <a:ext cx="7924800" cy="4495800"/>
          </a:xfrm>
        </p:spPr>
        <p:txBody>
          <a:bodyPr>
            <a:normAutofit/>
          </a:bodyPr>
          <a:lstStyle/>
          <a:p>
            <a:pPr marL="566928" indent="-45720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Dead loads in addition to slab own weight </a:t>
            </a:r>
            <a:endParaRPr lang="ar-JO" dirty="0" smtClean="0">
              <a:latin typeface="Times New Roman" pitchFamily="18" charset="0"/>
              <a:cs typeface="Times New Roman" pitchFamily="18" charset="0"/>
            </a:endParaRPr>
          </a:p>
          <a:p>
            <a:pPr marL="566928" indent="-45720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Superimposed dead load = 3.5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marL="36512" indent="0" algn="just" rtl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Live load  = 3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(for residential stories).</a:t>
            </a:r>
          </a:p>
          <a:p>
            <a:pPr marL="550862" indent="-51435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just" rtl="0" eaLnBrk="1" fontAlgn="auto" hangingPunct="1">
              <a:lnSpc>
                <a:spcPct val="150000"/>
              </a:lnSpc>
              <a:spcAft>
                <a:spcPts val="0"/>
              </a:spcAft>
              <a:buFont typeface="Wingdings" pitchFamily="2" charset="2"/>
              <a:buChar char="Ø"/>
              <a:defRPr/>
            </a:pPr>
            <a:endParaRPr lang="en-US" dirty="0" smtClean="0"/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/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AutoNum type="arabicPeriod"/>
              <a:defRPr/>
            </a:pPr>
            <a:endParaRPr lang="en-US" dirty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Design loads 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5"/>
          <p:cNvSpPr>
            <a:spLocks noGrp="1"/>
          </p:cNvSpPr>
          <p:nvPr>
            <p:ph idx="1"/>
          </p:nvPr>
        </p:nvSpPr>
        <p:spPr>
          <a:xfrm>
            <a:off x="0" y="1143000"/>
            <a:ext cx="7924800" cy="2438400"/>
          </a:xfrm>
        </p:spPr>
        <p:txBody>
          <a:bodyPr/>
          <a:lstStyle/>
          <a:p>
            <a:pPr marL="549275" indent="-514350" algn="l" rtl="0">
              <a:buSzPct val="80000"/>
              <a:buFont typeface="Wingdings" pitchFamily="2" charset="2"/>
              <a:buChar char="q"/>
            </a:pPr>
            <a:r>
              <a:rPr lang="en-US" sz="3000" dirty="0" smtClean="0">
                <a:latin typeface="Times New Roman" pitchFamily="18" charset="0"/>
                <a:cs typeface="Times New Roman" pitchFamily="18" charset="0"/>
              </a:rPr>
              <a:t>The following are the design codes used :</a:t>
            </a:r>
          </a:p>
          <a:p>
            <a:pPr lvl="0" algn="l" rtl="0">
              <a:buFont typeface="Wingdings" pitchFamily="2" charset="2"/>
              <a:buChar char="v"/>
            </a:pPr>
            <a:r>
              <a:rPr lang="en-US" dirty="0" smtClean="0"/>
              <a:t>ACI 318-08 : American Concrete Institute provisions for reinforced</a:t>
            </a:r>
          </a:p>
          <a:p>
            <a:pPr algn="l" rtl="0">
              <a:buFont typeface="Wingdings" pitchFamily="2" charset="2"/>
              <a:buChar char="v"/>
            </a:pPr>
            <a:r>
              <a:rPr lang="en-US" dirty="0" smtClean="0"/>
              <a:t>concrete structural design.</a:t>
            </a:r>
          </a:p>
          <a:p>
            <a:pPr lvl="0" algn="l" rtl="0">
              <a:buFont typeface="Wingdings" pitchFamily="2" charset="2"/>
              <a:buChar char="v"/>
            </a:pPr>
            <a:r>
              <a:rPr lang="en-US" dirty="0" smtClean="0"/>
              <a:t>IBC-2009: International Building Code.</a:t>
            </a:r>
          </a:p>
          <a:p>
            <a:pPr marL="549275" indent="-514350" algn="l" rtl="0" eaLnBrk="1" hangingPunct="1">
              <a:buFont typeface="Wingdings 3" pitchFamily="18" charset="2"/>
              <a:buNone/>
            </a:pPr>
            <a:endParaRPr lang="en-US" dirty="0" smtClean="0"/>
          </a:p>
          <a:p>
            <a:pPr marL="549275" indent="-514350" algn="l" rtl="0" eaLnBrk="1" hangingPunct="1">
              <a:buFont typeface="Wingdings 3" pitchFamily="18" charset="2"/>
              <a:buNone/>
            </a:pPr>
            <a:endParaRPr lang="en-US" dirty="0" smtClean="0"/>
          </a:p>
          <a:p>
            <a:pPr marL="549275" indent="-514350" algn="l" rtl="0" eaLnBrk="1" hangingPunct="1">
              <a:buFont typeface="Wingdings 3" pitchFamily="18" charset="2"/>
              <a:buNone/>
            </a:pPr>
            <a:endParaRPr lang="en-US" dirty="0" smtClean="0"/>
          </a:p>
          <a:p>
            <a:pPr marL="549275" indent="-514350" algn="l" rtl="0" eaLnBrk="1" hangingPunct="1">
              <a:buFont typeface="Wingdings 3" pitchFamily="18" charset="2"/>
              <a:buAutoNum type="arabicPeriod"/>
            </a:pPr>
            <a:endParaRPr lang="en-US" dirty="0" smtClean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dirty="0" smtClean="0"/>
              <a:t>Design codes and load combinations: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62000" y="1752600"/>
            <a:ext cx="8229600" cy="4525962"/>
          </a:xfrm>
        </p:spPr>
        <p:txBody>
          <a:bodyPr/>
          <a:lstStyle/>
          <a:p>
            <a:pPr lvl="0" algn="l" rtl="0"/>
            <a:r>
              <a:rPr lang="en-US" sz="2800" b="1" dirty="0"/>
              <a:t>Wu=1.4 D</a:t>
            </a:r>
          </a:p>
          <a:p>
            <a:pPr lvl="0" algn="l" rtl="0"/>
            <a:r>
              <a:rPr lang="en-US" sz="2800" b="1" dirty="0"/>
              <a:t>Wu=1.2 D +1.6 L</a:t>
            </a:r>
          </a:p>
          <a:p>
            <a:pPr lvl="0" algn="l" rtl="0"/>
            <a:r>
              <a:rPr lang="en-US" sz="2800" b="1" dirty="0"/>
              <a:t>Wu=1.2D.L +1.0L.L ±1.0E</a:t>
            </a:r>
          </a:p>
          <a:p>
            <a:pPr lvl="0" algn="l" rtl="0"/>
            <a:r>
              <a:rPr lang="en-US" sz="2800" b="1" dirty="0"/>
              <a:t>Wu=0.9 D ±1.0 E</a:t>
            </a:r>
          </a:p>
          <a:p>
            <a:pPr marL="109537" indent="0" algn="l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:</a:t>
            </a:r>
            <a:r>
              <a:rPr lang="en-US" dirty="0" smtClean="0"/>
              <a:t>Load Combination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56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381000"/>
            <a:ext cx="8229600" cy="4191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600" dirty="0" smtClean="0"/>
              <a:t>Chapter 2 :</a:t>
            </a:r>
            <a:br>
              <a:rPr lang="en-US" sz="6600" dirty="0" smtClean="0"/>
            </a:br>
            <a:r>
              <a:rPr lang="en-US" sz="6600" dirty="0" smtClean="0"/>
              <a:t>Preliminary Design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50862" indent="-514350" algn="l" rtl="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story height = 3.</a:t>
            </a:r>
            <a:r>
              <a:rPr lang="ar-JO" sz="2400" dirty="0" smtClean="0">
                <a:latin typeface="Times New Roman" pitchFamily="18" charset="0"/>
                <a:cs typeface="Times New Roman" pitchFamily="18" charset="0"/>
              </a:rPr>
              <a:t>25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l" rtl="0"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One way solid slab: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- depth = 22cm (based on deflection criteria) .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dirty="0" smtClean="0"/>
              <a:t>Slab </a:t>
            </a:r>
            <a:r>
              <a:rPr lang="en-US" dirty="0"/>
              <a:t>Own weight:</a:t>
            </a:r>
          </a:p>
          <a:p>
            <a:pPr algn="l" rtl="0"/>
            <a:r>
              <a:rPr lang="el-GR" sz="3200" dirty="0" smtClean="0"/>
              <a:t>γ</a:t>
            </a:r>
            <a:r>
              <a:rPr lang="en-US" sz="1000" dirty="0" smtClean="0"/>
              <a:t>concrete</a:t>
            </a:r>
            <a:r>
              <a:rPr lang="en-US" dirty="0" smtClean="0"/>
              <a:t>= </a:t>
            </a:r>
            <a:r>
              <a:rPr lang="en-US" dirty="0"/>
              <a:t>24.525 </a:t>
            </a:r>
            <a:r>
              <a:rPr lang="en-US" dirty="0" err="1"/>
              <a:t>kN</a:t>
            </a:r>
            <a:r>
              <a:rPr lang="en-US" dirty="0"/>
              <a:t>/m</a:t>
            </a:r>
            <a:r>
              <a:rPr lang="en-US" baseline="30000" dirty="0"/>
              <a:t>3</a:t>
            </a:r>
            <a:endParaRPr lang="en-US" dirty="0"/>
          </a:p>
          <a:p>
            <a:pPr algn="l" rtl="0"/>
            <a:r>
              <a:rPr lang="en-US" dirty="0"/>
              <a:t>Own weight = (0.22*1*1) X </a:t>
            </a:r>
            <a:r>
              <a:rPr lang="en-US" dirty="0" smtClean="0"/>
              <a:t>24.525=5.395kn/</a:t>
            </a:r>
            <a:r>
              <a:rPr lang="en-US" dirty="0"/>
              <a:t>m</a:t>
            </a:r>
            <a:r>
              <a:rPr lang="en-US" baseline="30000" dirty="0"/>
              <a:t>2</a:t>
            </a:r>
            <a:r>
              <a:rPr lang="en-US" dirty="0" smtClean="0"/>
              <a:t>.</a:t>
            </a:r>
          </a:p>
          <a:p>
            <a:pPr marL="109537" indent="0" algn="l" rtl="0">
              <a:buNone/>
            </a:pPr>
            <a:endParaRPr lang="en-US" dirty="0" smtClean="0"/>
          </a:p>
          <a:p>
            <a:pPr algn="l" rtl="0"/>
            <a:r>
              <a:rPr lang="en-US" i="1" dirty="0" smtClean="0"/>
              <a:t>Own weight=5.4kN/m</a:t>
            </a:r>
            <a:r>
              <a:rPr lang="en-US" i="1" baseline="30000" dirty="0" smtClean="0"/>
              <a:t>2</a:t>
            </a:r>
            <a:endParaRPr lang="en-US" dirty="0"/>
          </a:p>
          <a:p>
            <a:pPr marL="550862" indent="-514350" algn="l" rtl="0" eaLnBrk="1" fontAlgn="auto" hangingPunct="1">
              <a:spcAft>
                <a:spcPts val="0"/>
              </a:spcAft>
              <a:buNone/>
              <a:defRPr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Ultimate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gravity load =</a:t>
            </a:r>
            <a:r>
              <a:rPr lang="en-US" dirty="0"/>
              <a:t>15.48 </a:t>
            </a:r>
            <a:r>
              <a:rPr lang="en-US" dirty="0" err="1"/>
              <a:t>kN</a:t>
            </a:r>
            <a:r>
              <a:rPr lang="en-US" dirty="0"/>
              <a:t>/m</a:t>
            </a:r>
            <a:r>
              <a:rPr lang="en-US" baseline="30000" dirty="0"/>
              <a:t>2</a:t>
            </a:r>
            <a:r>
              <a:rPr lang="en-US" dirty="0"/>
              <a:t>.</a:t>
            </a:r>
          </a:p>
          <a:p>
            <a:pPr marL="550862" indent="-514350" algn="l" rtl="0" eaLnBrk="1" fontAlgn="auto" hangingPunct="1">
              <a:spcAft>
                <a:spcPts val="0"/>
              </a:spcAft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ar-S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74638"/>
            <a:ext cx="8153400" cy="79216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dirty="0" smtClean="0">
                <a:solidFill>
                  <a:schemeClr val="bg2">
                    <a:lumMod val="10000"/>
                  </a:schemeClr>
                </a:solidFill>
              </a:rPr>
              <a:t>Preliminary design</a:t>
            </a:r>
            <a:endParaRPr lang="ar-S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0" y="838200"/>
            <a:ext cx="8839200" cy="5029200"/>
          </a:xfrm>
        </p:spPr>
        <p:txBody>
          <a:bodyPr>
            <a:normAutofit/>
          </a:bodyPr>
          <a:lstStyle/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 beam dimension: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l" rtl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beams : 35 cm depth x 60 cm width.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Tie beams :60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cm depth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x30cm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width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36512" indent="0" algn="l" rtl="0" eaLnBrk="1" fontAlgn="auto" hangingPunct="1">
              <a:spcAft>
                <a:spcPts val="0"/>
              </a:spcAft>
              <a:buNone/>
              <a:defRPr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column dimension:</a:t>
            </a:r>
          </a:p>
          <a:p>
            <a:pPr marL="36512" indent="0" algn="l" rtl="0" eaLnBrk="1" fontAlgn="auto" hangingPunct="1">
              <a:spcAft>
                <a:spcPts val="0"/>
              </a:spcAft>
              <a:buNone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All columns are (60x60)cm.</a:t>
            </a:r>
            <a:r>
              <a:rPr lang="en-US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en-US" dirty="0" smtClean="0"/>
              <a:t> </a:t>
            </a:r>
            <a:endParaRPr lang="ar-SA" dirty="0" smtClean="0"/>
          </a:p>
          <a:p>
            <a:pPr marL="550862" indent="-514350" algn="l" rtl="0" eaLnBrk="1" fontAlgn="auto" hangingPunct="1">
              <a:spcAft>
                <a:spcPts val="0"/>
              </a:spcAft>
              <a:buFont typeface="Wingdings 3"/>
              <a:buAutoNum type="arabicPeriod"/>
              <a:defRPr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5334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</a:rPr>
              <a:t>Preliminary Design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5"/>
          <p:cNvSpPr>
            <a:spLocks noGrp="1"/>
          </p:cNvSpPr>
          <p:nvPr>
            <p:ph idx="1"/>
          </p:nvPr>
        </p:nvSpPr>
        <p:spPr>
          <a:xfrm>
            <a:off x="0" y="990600"/>
            <a:ext cx="8305800" cy="5715000"/>
          </a:xfrm>
        </p:spPr>
        <p:txBody>
          <a:bodyPr/>
          <a:lstStyle/>
          <a:p>
            <a:pPr marL="549275" indent="-514350" algn="l" rtl="0" eaLnBrk="1" hangingPunct="1">
              <a:buFont typeface="Wingdings" pitchFamily="2" charset="2"/>
              <a:buChar char="v"/>
            </a:pPr>
            <a:r>
              <a:rPr lang="en-US" dirty="0" smtClean="0"/>
              <a:t>Footing :</a:t>
            </a:r>
          </a:p>
          <a:p>
            <a:pPr marL="549275" indent="-514350" algn="l" rtl="0" eaLnBrk="1" hangingPunct="1">
              <a:buFont typeface="Wingdings 3" pitchFamily="18" charset="2"/>
              <a:buNone/>
            </a:pPr>
            <a:r>
              <a:rPr lang="en-US" dirty="0" smtClean="0"/>
              <a:t>    (Service load / bearing capacity) ≤ 60% area of the building .</a:t>
            </a:r>
          </a:p>
          <a:p>
            <a:pPr marL="549275" indent="-514350" algn="l" rtl="0" eaLnBrk="1" hangingPunct="1">
              <a:buFont typeface="Wingdings 3" pitchFamily="18" charset="2"/>
              <a:buNone/>
            </a:pPr>
            <a:r>
              <a:rPr lang="en-US" dirty="0" smtClean="0"/>
              <a:t>  we choose single  footings.</a:t>
            </a:r>
          </a:p>
          <a:p>
            <a:pPr marL="549275" indent="-514350" algn="l" rtl="0" eaLnBrk="1" hangingPunct="1">
              <a:buFont typeface="Wingdings 3" pitchFamily="18" charset="2"/>
              <a:buNone/>
            </a:pPr>
            <a:r>
              <a:rPr lang="en-US" dirty="0" smtClean="0"/>
              <a:t>  </a:t>
            </a:r>
          </a:p>
          <a:p>
            <a:pPr marL="549275" indent="-514350" algn="l" rtl="0" eaLnBrk="1" hangingPunct="1">
              <a:buFont typeface="Wingdings 3" pitchFamily="18" charset="2"/>
              <a:buNone/>
            </a:pPr>
            <a:endParaRPr lang="en-US" dirty="0" smtClean="0"/>
          </a:p>
          <a:p>
            <a:pPr marL="549275" indent="-514350" algn="l" rtl="0" eaLnBrk="1" hangingPunct="1">
              <a:buFont typeface="Wingdings 3" pitchFamily="18" charset="2"/>
              <a:buNone/>
            </a:pPr>
            <a:r>
              <a:rPr lang="en-US" dirty="0" smtClean="0"/>
              <a:t>  </a:t>
            </a:r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Preliminary design and checks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420112"/>
          </a:xfrm>
        </p:spPr>
        <p:txBody>
          <a:bodyPr/>
          <a:lstStyle/>
          <a:p>
            <a:pPr algn="ctr" rtl="0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3 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786622" y="2967335"/>
            <a:ext cx="55707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Design P</a:t>
            </a:r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rocess 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686800" cy="5562600"/>
          </a:xfrm>
        </p:spPr>
        <p:txBody>
          <a:bodyPr/>
          <a:lstStyle/>
          <a:p>
            <a:pPr algn="l" rtl="0" eaLnBrk="1" hangingPunct="1"/>
            <a:r>
              <a:rPr lang="en-US" dirty="0" smtClean="0"/>
              <a:t>Verification Of SAP model:</a:t>
            </a:r>
          </a:p>
          <a:p>
            <a:pPr algn="l" rtl="0" eaLnBrk="1" hangingPunct="1">
              <a:buFontTx/>
              <a:buChar char="-"/>
            </a:pPr>
            <a:r>
              <a:rPr lang="en-US" dirty="0" smtClean="0"/>
              <a:t>We perform the verification for SAP models( one and eight stories and it was OK) the following  is verification for eight stories :</a:t>
            </a:r>
          </a:p>
          <a:p>
            <a:pPr algn="l" rtl="0" eaLnBrk="1" hangingPunct="1">
              <a:buFontTx/>
              <a:buChar char="-"/>
            </a:pPr>
            <a:r>
              <a:rPr lang="en-US" b="1" dirty="0" smtClean="0"/>
              <a:t>1. Compatibility satisfied :</a:t>
            </a:r>
          </a:p>
          <a:p>
            <a:pPr algn="l" rtl="0" eaLnBrk="1" hangingPunct="1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8229600" cy="457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753" y="2593378"/>
            <a:ext cx="3962953" cy="42773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 eaLnBrk="1" hangingPunct="1">
              <a:lnSpc>
                <a:spcPct val="12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-2.Deflection check:</a:t>
            </a:r>
          </a:p>
          <a:p>
            <a:pPr algn="l" rtl="0" eaLnBrk="1" hangingPunct="1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52546" y="2209800"/>
            <a:ext cx="624972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Allowable deflection=L/240=5350/240=22.3mm&gt;14.6mm &gt;&gt; ok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5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895600"/>
            <a:ext cx="4724400" cy="3579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4572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sz="32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52400" y="685800"/>
            <a:ext cx="82296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indent="-274320" algn="l" rtl="0" fontAlgn="auto"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defRPr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 -3.Equilibrium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Satisfied 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00400"/>
            <a:ext cx="8229600" cy="2806700"/>
          </a:xfrm>
        </p:spPr>
        <p:txBody>
          <a:bodyPr/>
          <a:lstStyle/>
          <a:p>
            <a:endParaRPr lang="en-US" dirty="0" smtClean="0"/>
          </a:p>
          <a:p>
            <a:pPr algn="l"/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962400"/>
            <a:ext cx="6227886" cy="2057400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47800"/>
            <a:ext cx="6084887" cy="188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579438"/>
            <a:ext cx="8229600" cy="4525962"/>
          </a:xfrm>
        </p:spPr>
        <p:txBody>
          <a:bodyPr/>
          <a:lstStyle/>
          <a:p>
            <a:pPr algn="l" rtl="0" eaLnBrk="1" hangingPunct="1">
              <a:lnSpc>
                <a:spcPct val="12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4.Stress -Strain relationship  satisfied</a:t>
            </a:r>
          </a:p>
          <a:p>
            <a:pPr algn="l" rtl="0" eaLnBrk="1" hangingPunct="1">
              <a:lnSpc>
                <a:spcPct val="120000"/>
              </a:lnSpc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From live load:</a:t>
            </a:r>
          </a:p>
          <a:p>
            <a:pPr algn="l" rtl="0"/>
            <a:r>
              <a:rPr lang="de-DE" dirty="0" smtClean="0"/>
              <a:t>Mu=wl</a:t>
            </a:r>
            <a:r>
              <a:rPr lang="de-DE" baseline="30000" dirty="0" smtClean="0"/>
              <a:t>2</a:t>
            </a:r>
            <a:r>
              <a:rPr lang="de-DE" dirty="0" smtClean="0"/>
              <a:t>/8=3*5.35</a:t>
            </a:r>
            <a:r>
              <a:rPr lang="de-DE" baseline="30000" dirty="0" smtClean="0"/>
              <a:t>^2</a:t>
            </a:r>
            <a:r>
              <a:rPr lang="de-DE" dirty="0" smtClean="0"/>
              <a:t>/8=10.73kn.m.</a:t>
            </a:r>
            <a:endParaRPr lang="en-US" dirty="0"/>
          </a:p>
          <a:p>
            <a:pPr algn="l" rtl="0"/>
            <a:r>
              <a:rPr lang="de-DE" dirty="0" smtClean="0"/>
              <a:t>(5.66+4.88)/2+4.34=9.61kn.m.</a:t>
            </a:r>
            <a:endParaRPr lang="en-US" dirty="0"/>
          </a:p>
          <a:p>
            <a:pPr algn="l" rtl="0"/>
            <a:r>
              <a:rPr lang="de-DE" dirty="0"/>
              <a:t>%different =10.73-9.61/10.61=10% </a:t>
            </a:r>
            <a:r>
              <a:rPr lang="de-DE" dirty="0" smtClean="0"/>
              <a:t>ok.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1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7170" name="Picture 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889376"/>
            <a:ext cx="2459615" cy="2371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5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9376"/>
            <a:ext cx="2478087" cy="244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3884400"/>
            <a:ext cx="2504130" cy="2441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09600" y="533400"/>
            <a:ext cx="8229600" cy="4525962"/>
          </a:xfrm>
        </p:spPr>
        <p:txBody>
          <a:bodyPr/>
          <a:lstStyle/>
          <a:p>
            <a:pPr lvl="0" algn="l" rtl="0"/>
            <a:r>
              <a:rPr lang="en-US" sz="1800" dirty="0"/>
              <a:t>Zone 2 </a:t>
            </a: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Z= 0.2 (the building is in Nablus region) </a:t>
            </a:r>
            <a:r>
              <a:rPr lang="en-US" sz="1800" dirty="0">
                <a:sym typeface="Wingdings"/>
              </a:rPr>
              <a:t></a:t>
            </a:r>
            <a:r>
              <a:rPr lang="en-US" sz="1800" dirty="0"/>
              <a:t>Framing type: </a:t>
            </a:r>
            <a:r>
              <a:rPr lang="en-US" sz="1800" b="1" dirty="0"/>
              <a:t>sway intermediate</a:t>
            </a:r>
            <a:r>
              <a:rPr lang="en-US" sz="1800" b="1" dirty="0" smtClean="0"/>
              <a:t>.</a:t>
            </a:r>
          </a:p>
          <a:p>
            <a:pPr lvl="0" algn="l" rtl="0"/>
            <a:endParaRPr lang="en-US" b="1" dirty="0"/>
          </a:p>
          <a:p>
            <a:pPr marL="109537" lvl="0" indent="0" algn="l" rtl="0">
              <a:buNone/>
            </a:pPr>
            <a:endParaRPr lang="en-US" dirty="0"/>
          </a:p>
          <a:p>
            <a:pPr algn="l" rtl="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831219"/>
            <a:ext cx="4505486" cy="502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5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i="1" dirty="0" smtClean="0">
                <a:effectLst/>
              </a:rPr>
              <a:t>Site Classification:</a:t>
            </a:r>
            <a:r>
              <a:rPr lang="en-US" i="1" dirty="0">
                <a:effectLst/>
              </a:rPr>
              <a:t/>
            </a:r>
            <a:br>
              <a:rPr lang="en-US" i="1" dirty="0">
                <a:effectLst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990600"/>
            <a:ext cx="7910834" cy="3276600"/>
          </a:xfrm>
        </p:spPr>
      </p:pic>
    </p:spTree>
    <p:extLst>
      <p:ext uri="{BB962C8B-B14F-4D97-AF65-F5344CB8AC3E}">
        <p14:creationId xmlns:p14="http://schemas.microsoft.com/office/powerpoint/2010/main" val="2997394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2000" dirty="0" err="1"/>
              <a:t>Ss</a:t>
            </a:r>
            <a:r>
              <a:rPr lang="en-US" sz="2000" dirty="0"/>
              <a:t>: The mapped spectral accelerations for short periods</a:t>
            </a:r>
          </a:p>
          <a:p>
            <a:pPr algn="l" rtl="0"/>
            <a:r>
              <a:rPr lang="en-US" sz="2000" dirty="0"/>
              <a:t>S1: The mapped spectral accelerations for 1-second periods</a:t>
            </a:r>
          </a:p>
          <a:p>
            <a:pPr algn="l" rtl="0"/>
            <a:r>
              <a:rPr lang="en-US" sz="2000" dirty="0" err="1"/>
              <a:t>Ss</a:t>
            </a:r>
            <a:r>
              <a:rPr lang="en-US" sz="2000" dirty="0"/>
              <a:t>=2.5*Z=2.5*0.2=0.5</a:t>
            </a:r>
          </a:p>
          <a:p>
            <a:pPr algn="l" rtl="0"/>
            <a:r>
              <a:rPr lang="en-US" sz="2000" dirty="0"/>
              <a:t>S1=1.25*0.2=0.25</a:t>
            </a:r>
          </a:p>
          <a:p>
            <a:pPr algn="l" rtl="0"/>
            <a:r>
              <a:rPr lang="en-US" sz="2000" dirty="0" err="1"/>
              <a:t>Fa</a:t>
            </a:r>
            <a:r>
              <a:rPr lang="en-US" sz="2000" dirty="0"/>
              <a:t> :Site coefficient for </a:t>
            </a:r>
            <a:r>
              <a:rPr lang="en-US" sz="2000" dirty="0" err="1"/>
              <a:t>Ss</a:t>
            </a:r>
            <a:r>
              <a:rPr lang="en-US" sz="2000" dirty="0"/>
              <a:t>                     </a:t>
            </a:r>
            <a:r>
              <a:rPr lang="en-US" sz="2000" dirty="0" err="1"/>
              <a:t>Fa</a:t>
            </a:r>
            <a:r>
              <a:rPr lang="en-US" sz="2000" dirty="0"/>
              <a:t>=1</a:t>
            </a:r>
          </a:p>
          <a:p>
            <a:pPr algn="l" rtl="0"/>
            <a:r>
              <a:rPr lang="en-US" sz="2000" dirty="0" err="1"/>
              <a:t>Fv</a:t>
            </a:r>
            <a:r>
              <a:rPr lang="en-US" sz="2000" dirty="0"/>
              <a:t>: Site coefficient S1                            </a:t>
            </a:r>
            <a:r>
              <a:rPr lang="en-US" sz="2000" dirty="0" err="1"/>
              <a:t>Fv</a:t>
            </a:r>
            <a:r>
              <a:rPr lang="en-US" sz="2000" dirty="0"/>
              <a:t>=1</a:t>
            </a:r>
          </a:p>
          <a:p>
            <a:pPr algn="l" rt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Site coefficient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9099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75" y="1481138"/>
            <a:ext cx="6582450" cy="45259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Site coefficient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012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315252"/>
            <a:ext cx="6839905" cy="3858163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i="1" dirty="0" smtClean="0"/>
              <a:t>Importance </a:t>
            </a:r>
            <a:r>
              <a:rPr lang="en-US" sz="2400" i="1" dirty="0"/>
              <a:t>classes and importance factors</a:t>
            </a:r>
            <a:br>
              <a:rPr lang="en-US" sz="2400" i="1" dirty="0"/>
            </a:b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057400" y="5486400"/>
            <a:ext cx="32560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I = 1 (Non-essential building).</a:t>
            </a:r>
          </a:p>
        </p:txBody>
      </p:sp>
    </p:spTree>
    <p:extLst>
      <p:ext uri="{BB962C8B-B14F-4D97-AF65-F5344CB8AC3E}">
        <p14:creationId xmlns:p14="http://schemas.microsoft.com/office/powerpoint/2010/main" val="61084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algn="l" rtl="0">
              <a:buNone/>
            </a:pPr>
            <a:r>
              <a:rPr lang="en-US" sz="1800" dirty="0" smtClean="0"/>
              <a:t>● </a:t>
            </a:r>
            <a:r>
              <a:rPr lang="en-US" sz="1800" dirty="0"/>
              <a:t>Response  acceleration calculation :</a:t>
            </a:r>
          </a:p>
          <a:p>
            <a:pPr marL="109537" indent="0" algn="l" rtl="0">
              <a:buNone/>
            </a:pPr>
            <a:r>
              <a:rPr lang="en-US" sz="1800" dirty="0"/>
              <a:t>S</a:t>
            </a:r>
            <a:r>
              <a:rPr lang="en-US" sz="1800" baseline="-25000" dirty="0"/>
              <a:t>MS</a:t>
            </a:r>
            <a:r>
              <a:rPr lang="en-US" sz="1800" dirty="0"/>
              <a:t>=</a:t>
            </a:r>
            <a:r>
              <a:rPr lang="en-US" sz="1800" dirty="0" err="1"/>
              <a:t>F</a:t>
            </a:r>
            <a:r>
              <a:rPr lang="en-US" sz="1800" baseline="-25000" dirty="0" err="1"/>
              <a:t>a</a:t>
            </a:r>
            <a:r>
              <a:rPr lang="en-US" sz="1800" baseline="-25000" dirty="0"/>
              <a:t>*</a:t>
            </a:r>
            <a:r>
              <a:rPr lang="en-US" sz="1800" dirty="0"/>
              <a:t>S</a:t>
            </a:r>
            <a:r>
              <a:rPr lang="en-US" sz="1800" baseline="-25000" dirty="0"/>
              <a:t>S</a:t>
            </a:r>
            <a:r>
              <a:rPr lang="en-US" sz="1800" dirty="0"/>
              <a:t>=1*0.5=0.5</a:t>
            </a:r>
          </a:p>
          <a:p>
            <a:pPr marL="109537" indent="0" algn="l" rtl="0">
              <a:buNone/>
            </a:pPr>
            <a:r>
              <a:rPr lang="en-US" sz="1800" dirty="0" smtClean="0"/>
              <a:t>S</a:t>
            </a:r>
            <a:r>
              <a:rPr lang="en-US" sz="1800" baseline="-25000" dirty="0" smtClean="0"/>
              <a:t>M1</a:t>
            </a:r>
            <a:r>
              <a:rPr lang="en-US" sz="1800" dirty="0" smtClean="0"/>
              <a:t>=</a:t>
            </a:r>
            <a:r>
              <a:rPr lang="en-US" sz="1800" dirty="0" err="1" smtClean="0"/>
              <a:t>F</a:t>
            </a:r>
            <a:r>
              <a:rPr lang="en-US" sz="1800" baseline="-25000" dirty="0" err="1" smtClean="0"/>
              <a:t>v</a:t>
            </a:r>
            <a:r>
              <a:rPr lang="en-US" sz="1800" baseline="-25000" dirty="0" smtClean="0"/>
              <a:t>*</a:t>
            </a:r>
            <a:r>
              <a:rPr lang="en-US" sz="1800" dirty="0" smtClean="0"/>
              <a:t>S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=1*0.25=0.25</a:t>
            </a:r>
          </a:p>
          <a:p>
            <a:pPr marL="109537" indent="0" algn="l" rtl="0">
              <a:buNone/>
            </a:pPr>
            <a:r>
              <a:rPr lang="en-US" sz="1800" dirty="0"/>
              <a:t> </a:t>
            </a:r>
          </a:p>
          <a:p>
            <a:pPr marL="109537" lvl="0" indent="0" algn="l" rtl="0">
              <a:buNone/>
            </a:pPr>
            <a:r>
              <a:rPr lang="en-US" sz="1800" dirty="0" smtClean="0"/>
              <a:t>Response </a:t>
            </a:r>
            <a:r>
              <a:rPr lang="en-US" sz="1800" dirty="0"/>
              <a:t>Modification Factor:</a:t>
            </a:r>
          </a:p>
          <a:p>
            <a:pPr marL="109537" indent="0" algn="l" rtl="0">
              <a:buNone/>
            </a:pPr>
            <a:r>
              <a:rPr lang="en-US" sz="1800" dirty="0"/>
              <a:t>R = 5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485150"/>
            <a:ext cx="6420746" cy="537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59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 algn="l" rtl="0">
              <a:lnSpc>
                <a:spcPct val="150000"/>
              </a:lnSpc>
            </a:pPr>
            <a:r>
              <a:rPr lang="x-none" sz="1800" b="1"/>
              <a:t>Period: for eight stor</a:t>
            </a:r>
            <a:r>
              <a:rPr lang="en-US" sz="1800" b="1" dirty="0"/>
              <a:t>e</a:t>
            </a:r>
            <a:r>
              <a:rPr lang="x-none" sz="1800" b="1"/>
              <a:t>y</a:t>
            </a:r>
            <a:r>
              <a:rPr lang="en-US" sz="1800" b="1" dirty="0"/>
              <a:t>s</a:t>
            </a:r>
          </a:p>
          <a:p>
            <a:pPr algn="l" rtl="0">
              <a:lnSpc>
                <a:spcPct val="150000"/>
              </a:lnSpc>
            </a:pPr>
            <a:r>
              <a:rPr lang="en-US" sz="1800" u="sng" dirty="0"/>
              <a:t>Manually</a:t>
            </a:r>
            <a:endParaRPr lang="en-US" sz="1800" dirty="0"/>
          </a:p>
          <a:p>
            <a:pPr algn="l" rtl="0">
              <a:lnSpc>
                <a:spcPct val="150000"/>
              </a:lnSpc>
            </a:pPr>
            <a:r>
              <a:rPr lang="en-US" sz="1800" dirty="0"/>
              <a:t>The value of T shall be determined from one of the following methods:</a:t>
            </a:r>
          </a:p>
          <a:p>
            <a:pPr algn="l" rtl="0">
              <a:lnSpc>
                <a:spcPct val="150000"/>
              </a:lnSpc>
            </a:pPr>
            <a:r>
              <a:rPr lang="en-US" sz="1800" dirty="0"/>
              <a:t>Method A:</a:t>
            </a:r>
          </a:p>
          <a:p>
            <a:pPr algn="l" rtl="0">
              <a:lnSpc>
                <a:spcPct val="150000"/>
              </a:lnSpc>
            </a:pPr>
            <a:r>
              <a:rPr lang="en-US" sz="1800" dirty="0"/>
              <a:t>T</a:t>
            </a:r>
            <a:r>
              <a:rPr lang="en-US" sz="1800" baseline="-25000" dirty="0"/>
              <a:t>a</a:t>
            </a:r>
            <a:r>
              <a:rPr lang="en-US" sz="1800" dirty="0"/>
              <a:t>=</a:t>
            </a:r>
            <a:r>
              <a:rPr lang="en-US" sz="1800" dirty="0" err="1"/>
              <a:t>C</a:t>
            </a:r>
            <a:r>
              <a:rPr lang="en-US" sz="1800" baseline="-25000" dirty="0" err="1"/>
              <a:t>t</a:t>
            </a:r>
            <a:r>
              <a:rPr lang="en-US" sz="1800" dirty="0" err="1"/>
              <a:t>h</a:t>
            </a:r>
            <a:r>
              <a:rPr lang="en-US" sz="1800" baseline="-25000" dirty="0" err="1"/>
              <a:t>n</a:t>
            </a:r>
            <a:r>
              <a:rPr lang="en-US" sz="1800" baseline="30000" dirty="0" err="1"/>
              <a:t>x</a:t>
            </a:r>
            <a:r>
              <a:rPr lang="en-US" sz="1800" dirty="0"/>
              <a:t>           </a:t>
            </a:r>
            <a:r>
              <a:rPr lang="en-US" sz="1800" dirty="0" err="1"/>
              <a:t>h</a:t>
            </a:r>
            <a:r>
              <a:rPr lang="en-US" sz="1800" baseline="-25000" dirty="0" err="1"/>
              <a:t>n</a:t>
            </a:r>
            <a:r>
              <a:rPr lang="en-US" sz="1800" baseline="-25000" dirty="0"/>
              <a:t>=3.25*8=26</a:t>
            </a:r>
            <a:endParaRPr lang="en-US" sz="1800" dirty="0"/>
          </a:p>
          <a:p>
            <a:pPr algn="l" rtl="0">
              <a:lnSpc>
                <a:spcPct val="150000"/>
              </a:lnSpc>
            </a:pPr>
            <a:r>
              <a:rPr lang="en-US" sz="1800" baseline="-25000" dirty="0"/>
              <a:t>Ta=.047*(26)</a:t>
            </a:r>
            <a:r>
              <a:rPr lang="en-US" sz="1800" baseline="30000" dirty="0"/>
              <a:t>.9</a:t>
            </a:r>
            <a:endParaRPr lang="en-US" sz="1800" dirty="0"/>
          </a:p>
          <a:p>
            <a:pPr algn="l" rtl="0">
              <a:lnSpc>
                <a:spcPct val="150000"/>
              </a:lnSpc>
            </a:pPr>
            <a:r>
              <a:rPr lang="en-US" sz="1800" dirty="0"/>
              <a:t>T</a:t>
            </a:r>
            <a:r>
              <a:rPr lang="en-US" sz="1800" baseline="-25000" dirty="0"/>
              <a:t>a</a:t>
            </a:r>
            <a:r>
              <a:rPr lang="en-US" sz="1800" dirty="0"/>
              <a:t>=0.9 second </a:t>
            </a:r>
          </a:p>
          <a:p>
            <a:pPr algn="l" rtl="0">
              <a:lnSpc>
                <a:spcPct val="150000"/>
              </a:lnSpc>
            </a:pPr>
            <a:r>
              <a:rPr lang="en-US" sz="1800" dirty="0"/>
              <a:t>C</a:t>
            </a:r>
            <a:r>
              <a:rPr lang="en-US" sz="1800" baseline="-25000" dirty="0"/>
              <a:t>t </a:t>
            </a:r>
            <a:r>
              <a:rPr lang="en-US" sz="1800" dirty="0"/>
              <a:t>=0.047 for moment resisting frame systems of reinforced concrete </a:t>
            </a:r>
          </a:p>
          <a:p>
            <a:pPr algn="r" rtl="0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04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2"/>
          </a:xfrm>
        </p:spPr>
        <p:txBody>
          <a:bodyPr/>
          <a:lstStyle/>
          <a:p>
            <a:pPr algn="l" rtl="0"/>
            <a:r>
              <a:rPr lang="en-US" sz="2400" dirty="0" smtClean="0"/>
              <a:t>Method </a:t>
            </a:r>
            <a:r>
              <a:rPr lang="en-US" sz="2400" dirty="0"/>
              <a:t>B:</a:t>
            </a:r>
          </a:p>
          <a:p>
            <a:pPr algn="l" rtl="0"/>
            <a:r>
              <a:rPr lang="en-US" sz="2400" dirty="0"/>
              <a:t>Rayleigh’s formula is used to find the value of the period</a:t>
            </a:r>
            <a:r>
              <a:rPr lang="en-US" sz="2400" dirty="0" smtClean="0"/>
              <a:t>:</a:t>
            </a:r>
          </a:p>
          <a:p>
            <a:pPr marL="109537" indent="0" algn="l" rtl="0">
              <a:buNone/>
            </a:pPr>
            <a:endParaRPr lang="en-US" sz="2400" dirty="0" smtClean="0"/>
          </a:p>
          <a:p>
            <a:pPr algn="l" rtl="0"/>
            <a:endParaRPr lang="en-US" sz="2400" dirty="0"/>
          </a:p>
          <a:p>
            <a:pPr algn="l" rtl="0"/>
            <a:r>
              <a:rPr lang="en-GB" sz="2400" dirty="0" smtClean="0"/>
              <a:t>Where</a:t>
            </a:r>
            <a:r>
              <a:rPr lang="en-GB" sz="2400" dirty="0"/>
              <a:t>: </a:t>
            </a:r>
            <a:endParaRPr lang="en-US" sz="2400" dirty="0"/>
          </a:p>
          <a:p>
            <a:pPr algn="l" rtl="0"/>
            <a:r>
              <a:rPr lang="en-GB" sz="2400" dirty="0"/>
              <a:t>M = Mass of each storey.</a:t>
            </a:r>
            <a:endParaRPr lang="en-US" sz="2400" dirty="0"/>
          </a:p>
          <a:p>
            <a:pPr algn="l" rtl="0"/>
            <a:r>
              <a:rPr lang="en-GB" sz="2400" dirty="0"/>
              <a:t> </a:t>
            </a:r>
            <a:r>
              <a:rPr lang="en-GB" sz="2400" dirty="0" smtClean="0"/>
              <a:t>F= </a:t>
            </a:r>
            <a:r>
              <a:rPr lang="en-GB" sz="2400" dirty="0"/>
              <a:t>Force at each storey.</a:t>
            </a:r>
            <a:endParaRPr lang="en-US" sz="2400" dirty="0"/>
          </a:p>
          <a:p>
            <a:pPr algn="l" rtl="0"/>
            <a:r>
              <a:rPr lang="en-GB" sz="2400" dirty="0"/>
              <a:t> </a:t>
            </a:r>
            <a:r>
              <a:rPr lang="en-GB" sz="2400" dirty="0" smtClean="0"/>
              <a:t>∆= </a:t>
            </a:r>
            <a:r>
              <a:rPr lang="en-GB" sz="2400" dirty="0"/>
              <a:t>Horizontal displacement for each storey.</a:t>
            </a:r>
            <a:endParaRPr lang="en-US" sz="2400" dirty="0"/>
          </a:p>
          <a:p>
            <a:pPr marL="109537" indent="0" algn="l" rtl="0">
              <a:buNone/>
            </a:pPr>
            <a:endParaRPr lang="en-US" sz="2400" dirty="0"/>
          </a:p>
          <a:p>
            <a:pPr algn="l" rtl="0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Period calculation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200400"/>
            <a:ext cx="1805133" cy="840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526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381000" y="609600"/>
                <a:ext cx="8229600" cy="4525962"/>
              </a:xfrm>
            </p:spPr>
            <p:txBody>
              <a:bodyPr/>
              <a:lstStyle/>
              <a:p>
                <a:pPr marL="109537" indent="0" algn="l" rtl="0">
                  <a:buNone/>
                </a:pPr>
                <a:r>
                  <a:rPr lang="pt-BR" sz="1800" dirty="0" smtClean="0"/>
                  <a:t> 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sz="1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b="0" i="1" smtClean="0">
                            <a:latin typeface="Cambria Math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𝑚</m:t>
                        </m:r>
                        <m:r>
                          <a:rPr lang="en-US" sz="1800" b="0" i="1" smtClean="0">
                            <a:latin typeface="Cambria Math"/>
                          </a:rPr>
                          <m:t>∗∆^</m:t>
                        </m:r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e>
                    </m:nary>
                    <m:r>
                      <a:rPr lang="en-US" sz="1800" b="0" i="1" smtClean="0">
                        <a:latin typeface="Cambria Math"/>
                      </a:rPr>
                      <m:t>)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pt-BR" sz="180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90.32</a:t>
                </a:r>
                <a:endParaRPr lang="en-US" sz="1800" dirty="0"/>
              </a:p>
              <a:p>
                <a:pPr algn="l" rtl="0"/>
                <a:r>
                  <a:rPr lang="pt-BR" sz="1800" dirty="0" smtClean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sz="18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800" b="0" i="0" smtClean="0">
                                <a:latin typeface="Cambria Math"/>
                              </a:rPr>
                              <m:t>F</m:t>
                            </m:r>
                            <m:r>
                              <a:rPr lang="en-US" sz="1800" b="0" i="0" smtClean="0">
                                <a:latin typeface="Cambria Math"/>
                              </a:rPr>
                              <m:t>∗∆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</a:rPr>
                          <m:t>x</m:t>
                        </m:r>
                        <m:r>
                          <a:rPr lang="en-US" sz="1800" b="0" i="0" smtClean="0">
                            <a:latin typeface="Cambria Math"/>
                          </a:rPr>
                          <m:t>=</m:t>
                        </m:r>
                        <m:r>
                          <a:rPr lang="en-US" sz="1800" b="0" i="0" smtClean="0">
                            <a:latin typeface="Cambria Math"/>
                          </a:rPr>
                          <m:t>1091</m:t>
                        </m:r>
                        <m:r>
                          <a:rPr lang="en-US" sz="1800" b="0" i="0" smtClean="0">
                            <a:latin typeface="Cambria Math"/>
                          </a:rPr>
                          <m:t>.</m:t>
                        </m:r>
                        <m:r>
                          <a:rPr lang="en-US" sz="1800" b="0" i="0" smtClean="0">
                            <a:latin typeface="Cambria Math"/>
                          </a:rPr>
                          <m:t>87</m:t>
                        </m:r>
                      </m:e>
                    </m:nary>
                  </m:oMath>
                </a14:m>
                <a:endParaRPr lang="en-US" sz="1800" dirty="0"/>
              </a:p>
              <a:p>
                <a:pPr algn="l" rtl="0"/>
                <a:r>
                  <a:rPr lang="en-GB" sz="1800" dirty="0"/>
                  <a:t>T </a:t>
                </a:r>
                <a:r>
                  <a:rPr lang="en-GB" sz="1800" baseline="-25000" dirty="0"/>
                  <a:t>x</a:t>
                </a:r>
                <a:r>
                  <a:rPr lang="en-GB" sz="1800" dirty="0"/>
                  <a:t>= 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800">
                        <a:latin typeface="Cambria Math"/>
                      </a:rPr>
                      <m:t>π</m:t>
                    </m:r>
                    <m:rad>
                      <m:radPr>
                        <m:degHide m:val="on"/>
                        <m:ctrlPr>
                          <a:rPr lang="en-US" sz="18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800">
                                <a:latin typeface="Cambria Math"/>
                              </a:rPr>
                              <m:t>90</m:t>
                            </m:r>
                            <m:r>
                              <a:rPr lang="en-GB" sz="1800">
                                <a:latin typeface="Cambria Math"/>
                              </a:rPr>
                              <m:t>.</m:t>
                            </m:r>
                            <m:r>
                              <a:rPr lang="en-GB" sz="1800">
                                <a:latin typeface="Cambria Math"/>
                              </a:rPr>
                              <m:t>32</m:t>
                            </m:r>
                          </m:num>
                          <m:den>
                            <m:r>
                              <a:rPr lang="en-GB" sz="1800" i="1">
                                <a:latin typeface="Cambria Math"/>
                              </a:rPr>
                              <m:t>1091</m:t>
                            </m:r>
                            <m:r>
                              <a:rPr lang="en-GB" sz="1800" i="1">
                                <a:latin typeface="Cambria Math"/>
                              </a:rPr>
                              <m:t>.</m:t>
                            </m:r>
                            <m:r>
                              <a:rPr lang="en-GB" sz="1800" i="1">
                                <a:latin typeface="Cambria Math"/>
                              </a:rPr>
                              <m:t>87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1800" dirty="0"/>
                  <a:t> = 1.807sec</a:t>
                </a:r>
                <a:r>
                  <a:rPr lang="en-GB" sz="1800" dirty="0" smtClean="0"/>
                  <a:t>.</a:t>
                </a:r>
              </a:p>
              <a:p>
                <a:pPr marL="109537" indent="0" algn="l" rtl="0">
                  <a:buNone/>
                </a:pPr>
                <a:endParaRPr lang="en-US" sz="1800" dirty="0"/>
              </a:p>
              <a:p>
                <a:pPr marL="109537" indent="0" algn="l" rtl="0">
                  <a:buNone/>
                </a:pPr>
                <a:r>
                  <a:rPr lang="pt-BR" sz="1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sz="1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US" sz="1800" i="1">
                            <a:latin typeface="Cambria Math"/>
                          </a:rPr>
                          <m:t>(</m:t>
                        </m:r>
                        <m:r>
                          <a:rPr lang="en-US" sz="1800" i="1">
                            <a:latin typeface="Cambria Math"/>
                          </a:rPr>
                          <m:t>𝑚</m:t>
                        </m:r>
                        <m:r>
                          <a:rPr lang="en-US" sz="1800" i="1">
                            <a:latin typeface="Cambria Math"/>
                          </a:rPr>
                          <m:t>∗∆^</m:t>
                        </m:r>
                        <m:r>
                          <a:rPr lang="en-US" sz="1800" i="1">
                            <a:latin typeface="Cambria Math"/>
                          </a:rPr>
                          <m:t>2</m:t>
                        </m:r>
                      </m:e>
                    </m:nary>
                    <m:r>
                      <a:rPr lang="en-US" sz="1800" i="1">
                        <a:latin typeface="Cambria Math"/>
                      </a:rPr>
                      <m:t>)</m:t>
                    </m:r>
                    <m:r>
                      <a:rPr lang="en-US" sz="1800" b="0" i="1" smtClean="0">
                        <a:latin typeface="Cambria Math"/>
                      </a:rPr>
                      <m:t>𝑦</m:t>
                    </m:r>
                    <m:r>
                      <a:rPr lang="pt-BR" sz="1800" i="1">
                        <a:latin typeface="Cambria Math"/>
                      </a:rPr>
                      <m:t>=</m:t>
                    </m:r>
                  </m:oMath>
                </a14:m>
                <a:r>
                  <a:rPr lang="en-US" sz="1800" dirty="0"/>
                  <a:t> </a:t>
                </a:r>
                <a:r>
                  <a:rPr lang="en-US" sz="1800" dirty="0" smtClean="0"/>
                  <a:t>47.85</a:t>
                </a:r>
                <a:endParaRPr lang="en-US" sz="1800" dirty="0"/>
              </a:p>
              <a:p>
                <a:pPr algn="l" rtl="0"/>
                <a:r>
                  <a:rPr lang="pt-BR" sz="18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pt-BR" sz="18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/>
                              </a:rPr>
                              <m:t>F</m:t>
                            </m:r>
                            <m:r>
                              <a:rPr lang="en-US" sz="1800">
                                <a:latin typeface="Cambria Math"/>
                              </a:rPr>
                              <m:t>∗∆</m:t>
                            </m:r>
                          </m:e>
                        </m:d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/>
                          </a:rPr>
                          <m:t>y</m:t>
                        </m:r>
                        <m:r>
                          <a:rPr lang="en-US" sz="1800">
                            <a:latin typeface="Cambria Math"/>
                          </a:rPr>
                          <m:t>=</m:t>
                        </m:r>
                        <m:r>
                          <a:rPr lang="en-US" sz="1800" b="0" i="1" smtClean="0">
                            <a:latin typeface="Cambria Math"/>
                          </a:rPr>
                          <m:t>798</m:t>
                        </m:r>
                        <m:r>
                          <a:rPr lang="en-US" sz="1800" b="0" i="1" smtClean="0">
                            <a:latin typeface="Cambria Math"/>
                          </a:rPr>
                          <m:t>.</m:t>
                        </m:r>
                        <m:r>
                          <a:rPr lang="en-US" sz="1800" b="0" i="1" smtClean="0">
                            <a:latin typeface="Cambria Math"/>
                          </a:rPr>
                          <m:t>55</m:t>
                        </m:r>
                      </m:e>
                    </m:nary>
                  </m:oMath>
                </a14:m>
                <a:endParaRPr lang="en-US" sz="1800" dirty="0"/>
              </a:p>
              <a:p>
                <a:pPr algn="l" rtl="0"/>
                <a:r>
                  <a:rPr lang="en-GB" sz="1800" dirty="0"/>
                  <a:t>T </a:t>
                </a:r>
                <a:r>
                  <a:rPr lang="en-GB" sz="1800" baseline="-25000" dirty="0"/>
                  <a:t>y</a:t>
                </a:r>
                <a:r>
                  <a:rPr lang="en-GB" sz="1800" dirty="0"/>
                  <a:t>= 2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800">
                        <a:latin typeface="Cambria Math"/>
                      </a:rPr>
                      <m:t>π</m:t>
                    </m:r>
                    <m:rad>
                      <m:radPr>
                        <m:degHide m:val="on"/>
                        <m:ctrlPr>
                          <a:rPr lang="en-US" sz="1800" i="1">
                            <a:latin typeface="Cambria Math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1800">
                                <a:latin typeface="Cambria Math"/>
                              </a:rPr>
                              <m:t>47</m:t>
                            </m:r>
                            <m:r>
                              <a:rPr lang="en-GB" sz="1800">
                                <a:latin typeface="Cambria Math"/>
                              </a:rPr>
                              <m:t>.</m:t>
                            </m:r>
                            <m:r>
                              <a:rPr lang="en-GB" sz="1800">
                                <a:latin typeface="Cambria Math"/>
                              </a:rPr>
                              <m:t>85</m:t>
                            </m:r>
                          </m:num>
                          <m:den>
                            <m:r>
                              <a:rPr lang="en-GB" sz="1800">
                                <a:latin typeface="Cambria Math"/>
                              </a:rPr>
                              <m:t>798</m:t>
                            </m:r>
                            <m:r>
                              <a:rPr lang="en-GB" sz="1800">
                                <a:latin typeface="Cambria Math"/>
                              </a:rPr>
                              <m:t>.</m:t>
                            </m:r>
                            <m:r>
                              <a:rPr lang="en-GB" sz="1800">
                                <a:latin typeface="Cambria Math"/>
                              </a:rPr>
                              <m:t>55</m:t>
                            </m:r>
                          </m:den>
                        </m:f>
                      </m:e>
                    </m:rad>
                  </m:oMath>
                </a14:m>
                <a:r>
                  <a:rPr lang="en-GB" sz="1800" dirty="0"/>
                  <a:t> =1.53 sec.</a:t>
                </a:r>
                <a:endParaRPr lang="en-US" sz="1800" dirty="0"/>
              </a:p>
              <a:p>
                <a:pPr algn="l" rtl="0"/>
                <a:r>
                  <a:rPr lang="en-US" sz="1800" dirty="0" smtClean="0"/>
                  <a:t>Sap period</a:t>
                </a:r>
                <a:endParaRPr lang="en-US" sz="1800" dirty="0"/>
              </a:p>
              <a:p>
                <a:pPr algn="l" rtl="0"/>
                <a:endParaRPr lang="en-US" sz="1800" dirty="0"/>
              </a:p>
              <a:p>
                <a:pPr algn="l" rtl="0"/>
                <a:endParaRPr lang="en-US" sz="1800" dirty="0"/>
              </a:p>
              <a:p>
                <a:pPr algn="l" rtl="0"/>
                <a:endParaRPr lang="en-US" sz="18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609600"/>
                <a:ext cx="8229600" cy="4525962"/>
              </a:xfrm>
              <a:blipFill rotWithShape="1">
                <a:blip r:embed="rId2"/>
                <a:stretch>
                  <a:fillRect l="-1926" t="-9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64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Period </a:t>
            </a:r>
            <a:r>
              <a:rPr lang="en-US" dirty="0"/>
              <a:t>calculation</a:t>
            </a: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114800"/>
            <a:ext cx="5638800" cy="2438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7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endParaRPr lang="en-US" sz="1600" dirty="0" smtClean="0"/>
          </a:p>
          <a:p>
            <a:pPr algn="l" rtl="0"/>
            <a:r>
              <a:rPr lang="en-US" sz="1600" dirty="0" smtClean="0"/>
              <a:t>S</a:t>
            </a:r>
            <a:r>
              <a:rPr lang="en-US" sz="1600" baseline="-25000" dirty="0" smtClean="0"/>
              <a:t>D1</a:t>
            </a:r>
            <a:r>
              <a:rPr lang="en-US" sz="1600" dirty="0" smtClean="0"/>
              <a:t>=S</a:t>
            </a:r>
            <a:r>
              <a:rPr lang="en-US" sz="1600" baseline="-25000" dirty="0" smtClean="0"/>
              <a:t>M1</a:t>
            </a:r>
            <a:r>
              <a:rPr lang="en-US" sz="1600" dirty="0"/>
              <a:t>=</a:t>
            </a:r>
            <a:r>
              <a:rPr lang="en-US" sz="1600" dirty="0" smtClean="0"/>
              <a:t>0.25  </a:t>
            </a:r>
            <a:r>
              <a:rPr lang="en-US" sz="1600" dirty="0"/>
              <a:t>so  C</a:t>
            </a:r>
            <a:r>
              <a:rPr lang="en-US" sz="1600" baseline="-25000" dirty="0"/>
              <a:t>u</a:t>
            </a:r>
            <a:r>
              <a:rPr lang="en-US" sz="1600" dirty="0"/>
              <a:t>=1.45</a:t>
            </a:r>
          </a:p>
          <a:p>
            <a:pPr algn="l" rtl="0"/>
            <a:r>
              <a:rPr lang="en-US" sz="1600" dirty="0"/>
              <a:t>T</a:t>
            </a:r>
            <a:r>
              <a:rPr lang="en-US" sz="1600" baseline="-25000" dirty="0"/>
              <a:t>a</a:t>
            </a:r>
            <a:r>
              <a:rPr lang="en-US" sz="1600" dirty="0"/>
              <a:t>=0.9                   </a:t>
            </a:r>
            <a:endParaRPr lang="en-US" sz="1600" dirty="0" smtClean="0"/>
          </a:p>
          <a:p>
            <a:pPr algn="l" rtl="0"/>
            <a:r>
              <a:rPr lang="en-US" sz="1600" dirty="0" smtClean="0"/>
              <a:t>   </a:t>
            </a:r>
            <a:r>
              <a:rPr lang="en-US" sz="1600" dirty="0" err="1"/>
              <a:t>T</a:t>
            </a:r>
            <a:r>
              <a:rPr lang="en-US" sz="1600" baseline="-25000" dirty="0" err="1"/>
              <a:t>computed</a:t>
            </a:r>
            <a:r>
              <a:rPr lang="en-US" sz="1600" baseline="-25000" dirty="0"/>
              <a:t> in </a:t>
            </a:r>
            <a:r>
              <a:rPr lang="en-US" sz="1600" dirty="0"/>
              <a:t>x=1.807&gt;  T</a:t>
            </a:r>
            <a:r>
              <a:rPr lang="en-US" sz="1600" baseline="-25000" dirty="0"/>
              <a:t>a</a:t>
            </a:r>
            <a:r>
              <a:rPr lang="en-US" sz="1600" dirty="0"/>
              <a:t>* C</a:t>
            </a:r>
            <a:r>
              <a:rPr lang="en-US" sz="1600" baseline="-25000" dirty="0"/>
              <a:t>u</a:t>
            </a:r>
            <a:r>
              <a:rPr lang="en-US" sz="1600" dirty="0"/>
              <a:t>=0.9*1.45=1.305 sec </a:t>
            </a:r>
            <a:r>
              <a:rPr lang="en-US" sz="1600" dirty="0" smtClean="0"/>
              <a:t>                                 </a:t>
            </a:r>
          </a:p>
          <a:p>
            <a:pPr algn="l" rtl="0"/>
            <a:r>
              <a:rPr lang="en-US" sz="1600" dirty="0" smtClean="0"/>
              <a:t> </a:t>
            </a:r>
            <a:r>
              <a:rPr lang="en-US" sz="1600" dirty="0" err="1"/>
              <a:t>T</a:t>
            </a:r>
            <a:r>
              <a:rPr lang="en-US" sz="1600" baseline="-25000" dirty="0" err="1"/>
              <a:t>computed</a:t>
            </a:r>
            <a:r>
              <a:rPr lang="en-US" sz="1600" baseline="-25000" dirty="0"/>
              <a:t> in </a:t>
            </a:r>
            <a:r>
              <a:rPr lang="en-US" sz="1600" dirty="0"/>
              <a:t>y=1.53&gt;  T</a:t>
            </a:r>
            <a:r>
              <a:rPr lang="en-US" sz="1600" baseline="-25000" dirty="0"/>
              <a:t>a</a:t>
            </a:r>
            <a:r>
              <a:rPr lang="en-US" sz="1600" dirty="0"/>
              <a:t>* C</a:t>
            </a:r>
            <a:r>
              <a:rPr lang="en-US" sz="1600" baseline="-25000" dirty="0"/>
              <a:t>u</a:t>
            </a:r>
            <a:r>
              <a:rPr lang="en-US" sz="1600" dirty="0"/>
              <a:t>=0.9*1.45=1.305 </a:t>
            </a:r>
            <a:r>
              <a:rPr lang="en-US" sz="1600" dirty="0" smtClean="0"/>
              <a:t>sec</a:t>
            </a:r>
            <a:endParaRPr lang="en-US" sz="1600" dirty="0"/>
          </a:p>
          <a:p>
            <a:pPr algn="l" rtl="0"/>
            <a:r>
              <a:rPr lang="en-US" sz="1600" dirty="0" smtClean="0"/>
              <a:t>So </a:t>
            </a:r>
            <a:r>
              <a:rPr lang="en-US" sz="1600" dirty="0"/>
              <a:t>we use T</a:t>
            </a:r>
            <a:r>
              <a:rPr lang="en-US" sz="1600" baseline="-25000" dirty="0"/>
              <a:t>a</a:t>
            </a:r>
            <a:r>
              <a:rPr lang="en-US" sz="1600" dirty="0"/>
              <a:t>* </a:t>
            </a:r>
            <a:r>
              <a:rPr lang="en-US" sz="1600" dirty="0" smtClean="0"/>
              <a:t>C</a:t>
            </a:r>
            <a:r>
              <a:rPr lang="en-US" sz="1600" baseline="-25000" dirty="0" smtClean="0"/>
              <a:t>u</a:t>
            </a:r>
            <a:r>
              <a:rPr lang="en-US" sz="1600" dirty="0" smtClean="0"/>
              <a:t>=1.305</a:t>
            </a:r>
            <a:endParaRPr lang="en-US" sz="1600" dirty="0"/>
          </a:p>
          <a:p>
            <a:pPr algn="l" rtl="0"/>
            <a:r>
              <a:rPr lang="en-GB" sz="1600" dirty="0"/>
              <a:t>0.01</a:t>
            </a:r>
            <a:r>
              <a:rPr lang="en-US" sz="1600" u="sng" dirty="0"/>
              <a:t>&lt;</a:t>
            </a:r>
            <a:r>
              <a:rPr lang="en-US" sz="1600" dirty="0"/>
              <a:t> </a:t>
            </a:r>
            <a:r>
              <a:rPr lang="en-GB" sz="1600" dirty="0"/>
              <a:t>C</a:t>
            </a:r>
            <a:r>
              <a:rPr lang="en-GB" sz="1600" baseline="-25000" dirty="0"/>
              <a:t>s</a:t>
            </a:r>
            <a:r>
              <a:rPr lang="en-GB" sz="1600" dirty="0"/>
              <a:t> = 0.044S</a:t>
            </a:r>
            <a:r>
              <a:rPr lang="en-GB" sz="1600" baseline="-25000" dirty="0"/>
              <a:t>DS</a:t>
            </a:r>
            <a:r>
              <a:rPr lang="en-GB" sz="1600" dirty="0"/>
              <a:t>I ≤  </a:t>
            </a:r>
            <a:r>
              <a:rPr lang="en-US" sz="1600" dirty="0"/>
              <a:t>S</a:t>
            </a:r>
            <a:r>
              <a:rPr lang="en-US" sz="1600" baseline="-25000" dirty="0"/>
              <a:t>D1</a:t>
            </a:r>
            <a:r>
              <a:rPr lang="en-US" sz="1600" dirty="0"/>
              <a:t>I/TR ≤  S</a:t>
            </a:r>
            <a:r>
              <a:rPr lang="en-US" sz="1600" baseline="-25000" dirty="0"/>
              <a:t>DS</a:t>
            </a:r>
            <a:r>
              <a:rPr lang="en-US" sz="1600" dirty="0"/>
              <a:t>I/R</a:t>
            </a:r>
          </a:p>
          <a:p>
            <a:pPr algn="l" rtl="0"/>
            <a:r>
              <a:rPr lang="en-US" sz="1800" b="1" dirty="0"/>
              <a:t> </a:t>
            </a:r>
            <a:r>
              <a:rPr lang="en-US" sz="1800" dirty="0"/>
              <a:t>In </a:t>
            </a:r>
            <a:r>
              <a:rPr lang="en-US" sz="1800" dirty="0" smtClean="0"/>
              <a:t>x and </a:t>
            </a:r>
            <a:r>
              <a:rPr lang="en-US" sz="1800" dirty="0" err="1"/>
              <a:t>ydirection</a:t>
            </a:r>
            <a:r>
              <a:rPr lang="en-US" sz="1800" dirty="0"/>
              <a:t> C</a:t>
            </a:r>
            <a:r>
              <a:rPr lang="en-US" sz="1800" baseline="-25000" dirty="0"/>
              <a:t>s</a:t>
            </a:r>
            <a:r>
              <a:rPr lang="en-US" sz="1800" dirty="0"/>
              <a:t>:</a:t>
            </a:r>
          </a:p>
          <a:p>
            <a:pPr algn="l" rtl="0"/>
            <a:r>
              <a:rPr lang="en-GB" sz="1800" dirty="0"/>
              <a:t>0.01</a:t>
            </a:r>
            <a:r>
              <a:rPr lang="en-US" sz="1800" u="sng" dirty="0"/>
              <a:t>&lt;</a:t>
            </a:r>
            <a:r>
              <a:rPr lang="en-US" sz="1800" dirty="0"/>
              <a:t> </a:t>
            </a:r>
            <a:r>
              <a:rPr lang="en-GB" sz="1800" dirty="0"/>
              <a:t>C</a:t>
            </a:r>
            <a:r>
              <a:rPr lang="en-GB" sz="1800" baseline="-25000" dirty="0"/>
              <a:t>s</a:t>
            </a:r>
            <a:r>
              <a:rPr lang="en-GB" sz="1800" dirty="0"/>
              <a:t> = 0.044*0.5*1≤  </a:t>
            </a:r>
            <a:r>
              <a:rPr lang="en-US" sz="1800" dirty="0"/>
              <a:t>0.25*1/1.305*5≤  0.5*1/5</a:t>
            </a:r>
          </a:p>
          <a:p>
            <a:pPr algn="l" rtl="0"/>
            <a:r>
              <a:rPr lang="en-US" sz="1800" b="1" dirty="0"/>
              <a:t> </a:t>
            </a:r>
            <a:r>
              <a:rPr lang="en-US" sz="1800" dirty="0" smtClean="0"/>
              <a:t>0.022</a:t>
            </a:r>
            <a:r>
              <a:rPr lang="en-GB" sz="1800" dirty="0" smtClean="0"/>
              <a:t>≤</a:t>
            </a:r>
            <a:r>
              <a:rPr lang="en-GB" sz="1800" dirty="0"/>
              <a:t>0.0383≤0.1</a:t>
            </a:r>
            <a:r>
              <a:rPr lang="en-US" sz="1800" dirty="0"/>
              <a:t>    so     C</a:t>
            </a:r>
            <a:r>
              <a:rPr lang="en-US" sz="1800" baseline="-25000" dirty="0"/>
              <a:t>s</a:t>
            </a:r>
            <a:r>
              <a:rPr lang="en-US" sz="1800" dirty="0"/>
              <a:t>=  0.0383   </a:t>
            </a:r>
          </a:p>
          <a:p>
            <a:pPr algn="l" rtl="0"/>
            <a:r>
              <a:rPr lang="en-US" sz="1800" dirty="0"/>
              <a:t>Base Shear, </a:t>
            </a:r>
            <a:r>
              <a:rPr lang="en-US" sz="1800" dirty="0" err="1"/>
              <a:t>V</a:t>
            </a:r>
            <a:r>
              <a:rPr lang="en-US" sz="1800" baseline="-25000" dirty="0" err="1"/>
              <a:t>x</a:t>
            </a:r>
            <a:r>
              <a:rPr lang="en-US" sz="1800" dirty="0"/>
              <a:t>=</a:t>
            </a:r>
            <a:r>
              <a:rPr lang="en-US" sz="1800" dirty="0" err="1"/>
              <a:t>V</a:t>
            </a:r>
            <a:r>
              <a:rPr lang="en-US" sz="1800" baseline="-25000" dirty="0" err="1"/>
              <a:t>y</a:t>
            </a:r>
            <a:r>
              <a:rPr lang="en-US" sz="1800" dirty="0"/>
              <a:t> = </a:t>
            </a:r>
            <a:r>
              <a:rPr lang="en-US" sz="1800" dirty="0" err="1"/>
              <a:t>C</a:t>
            </a:r>
            <a:r>
              <a:rPr lang="en-US" sz="1800" baseline="-25000" dirty="0" err="1"/>
              <a:t>s</a:t>
            </a:r>
            <a:r>
              <a:rPr lang="en-US" sz="1800" dirty="0" err="1"/>
              <a:t>W</a:t>
            </a:r>
            <a:r>
              <a:rPr lang="en-US" sz="1800" dirty="0"/>
              <a:t>=0.0383*</a:t>
            </a:r>
            <a:r>
              <a:rPr lang="en-US" sz="1800" cap="all" dirty="0"/>
              <a:t>42790.54kn=1639.5 </a:t>
            </a:r>
            <a:r>
              <a:rPr lang="en-US" sz="1800" cap="all" dirty="0" err="1"/>
              <a:t>kn</a:t>
            </a:r>
            <a:endParaRPr lang="en-US" sz="1800" dirty="0"/>
          </a:p>
          <a:p>
            <a:pPr algn="l" rtl="0"/>
            <a:endParaRPr lang="en-US" sz="1800" dirty="0"/>
          </a:p>
          <a:p>
            <a:pPr algn="l" rtl="0"/>
            <a:endParaRPr lang="en-US" sz="1600" dirty="0"/>
          </a:p>
          <a:p>
            <a:pPr algn="l" rtl="0"/>
            <a:endParaRPr lang="en-US" sz="1600" b="1" dirty="0" smtClean="0"/>
          </a:p>
          <a:p>
            <a:pPr algn="l" rtl="0"/>
            <a:endParaRPr lang="en-US" sz="16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صورة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895850"/>
            <a:ext cx="3657600" cy="196215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2329258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0"/>
            <a:r>
              <a:rPr lang="en-US" sz="1600" dirty="0"/>
              <a:t>to ensure that work true we define </a:t>
            </a:r>
            <a:r>
              <a:rPr lang="en-US" sz="1600" dirty="0" err="1"/>
              <a:t>earthquqke</a:t>
            </a:r>
            <a:r>
              <a:rPr lang="en-US" sz="1600" dirty="0"/>
              <a:t> IBC in x direction and read base reaction from sap</a:t>
            </a:r>
          </a:p>
          <a:p>
            <a:pPr algn="l" rtl="0"/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230" y="2424430"/>
            <a:ext cx="4447540" cy="2009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578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62000"/>
            <a:ext cx="4865975" cy="452596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362200" y="5486400"/>
            <a:ext cx="37112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Response spectrum in X-direction.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5372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00200"/>
            <a:ext cx="4191000" cy="2590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57200" y="4495800"/>
                <a:ext cx="7696200" cy="8966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r>
                  <a:rPr lang="en-GB" dirty="0"/>
                  <a:t>New Scale factor in X-direction (U’1)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𝑚𝑎𝑛𝑢𝑎𝑙𝑙𝑦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𝑆𝐴𝑃</m:t>
                        </m:r>
                      </m:den>
                    </m:f>
                  </m:oMath>
                </a14:m>
                <a:r>
                  <a:rPr lang="en-GB" dirty="0"/>
                  <a:t> X old scale factor</a:t>
                </a:r>
                <a:endParaRPr lang="en-US" dirty="0"/>
              </a:p>
              <a:p>
                <a:pPr algn="l" rtl="0"/>
                <a:r>
                  <a:rPr lang="en-GB" dirty="0"/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latin typeface="Cambria Math"/>
                          </a:rPr>
                          <m:t>1639.142</m:t>
                        </m:r>
                      </m:num>
                      <m:den>
                        <m:r>
                          <a:rPr lang="en-GB" i="1">
                            <a:latin typeface="Cambria Math"/>
                          </a:rPr>
                          <m:t>684.366</m:t>
                        </m:r>
                      </m:den>
                    </m:f>
                  </m:oMath>
                </a14:m>
                <a:r>
                  <a:rPr lang="en-GB" dirty="0"/>
                  <a:t> X 1.962= 4.6992</a:t>
                </a:r>
                <a:endParaRPr lang="en-US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4495800"/>
                <a:ext cx="7696200" cy="896656"/>
              </a:xfrm>
              <a:prstGeom prst="rect">
                <a:avLst/>
              </a:prstGeom>
              <a:blipFill rotWithShape="1">
                <a:blip r:embed="rId4"/>
                <a:stretch>
                  <a:fillRect l="-633" b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752600"/>
            <a:ext cx="3810000" cy="18754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0" y="3649346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Modified scale factor in X-direction.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2002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501334"/>
            <a:ext cx="3352800" cy="228729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Vertical distribution of</a:t>
            </a:r>
            <a:br>
              <a:rPr lang="en-US" b="0" dirty="0" smtClean="0"/>
            </a:br>
            <a:r>
              <a:rPr lang="en-US" b="0" dirty="0" smtClean="0"/>
              <a:t>seismic loads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124200"/>
            <a:ext cx="3881809" cy="304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8199" y="1676400"/>
            <a:ext cx="7387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/>
              <a:t>The seismic force at any level is a portion of</a:t>
            </a:r>
          </a:p>
          <a:p>
            <a:pPr algn="l" rtl="0"/>
            <a:r>
              <a:rPr lang="en-US" dirty="0"/>
              <a:t>the total base shear</a:t>
            </a:r>
          </a:p>
        </p:txBody>
      </p:sp>
    </p:spTree>
    <p:extLst>
      <p:ext uri="{BB962C8B-B14F-4D97-AF65-F5344CB8AC3E}">
        <p14:creationId xmlns:p14="http://schemas.microsoft.com/office/powerpoint/2010/main" val="238542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537" indent="0" algn="ctr">
              <a:buNone/>
            </a:pPr>
            <a:endParaRPr lang="en-US" dirty="0" smtClean="0"/>
          </a:p>
          <a:p>
            <a:pPr marL="109537" indent="0" algn="ctr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/>
              <a:t>Chapter Four: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78982" y="2967335"/>
            <a:ext cx="51860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Design  Result 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329379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609600"/>
                <a:ext cx="8229600" cy="4525962"/>
              </a:xfrm>
            </p:spPr>
            <p:txBody>
              <a:bodyPr/>
              <a:lstStyle/>
              <a:p>
                <a:pPr marL="109537" indent="0" algn="l" rtl="0">
                  <a:buNone/>
                </a:pPr>
                <a:r>
                  <a:rPr lang="en-US" sz="3600" dirty="0">
                    <a:solidFill>
                      <a:schemeClr val="accent4">
                        <a:lumMod val="60000"/>
                        <a:lumOff val="40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Slab design </a:t>
                </a:r>
                <a:endParaRPr lang="en-US" sz="3600" dirty="0" smtClean="0">
                  <a:solidFill>
                    <a:schemeClr val="accent4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  <a:p>
                <a:pPr algn="l" rtl="0"/>
                <a:endParaRPr lang="en-US" sz="2000" dirty="0"/>
              </a:p>
              <a:p>
                <a:pPr algn="l" rtl="0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aseline="30000">
                            <a:latin typeface="Cambria Math"/>
                          </a:rPr>
                          <m:t>0.85 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y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2.61 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𝑀𝑢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fc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b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 )</a:t>
                </a:r>
              </a:p>
              <a:p>
                <a:pPr algn="l" rtl="0"/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aseline="30000">
                            <a:latin typeface="Cambria Math"/>
                          </a:rPr>
                          <m:t>0.85</m:t>
                        </m:r>
                        <m:r>
                          <m:rPr>
                            <m:sty m:val="p"/>
                          </m:rPr>
                          <a:rPr lang="en-US" sz="1600" baseline="30000">
                            <a:latin typeface="Cambria Math"/>
                          </a:rPr>
                          <m:t>X</m:t>
                        </m:r>
                        <m:r>
                          <a:rPr lang="en-US" sz="1600" baseline="30000">
                            <a:latin typeface="Cambria Math"/>
                          </a:rPr>
                          <m:t>28</m:t>
                        </m:r>
                      </m:num>
                      <m:den>
                        <m:r>
                          <a:rPr lang="en-US" sz="1600">
                            <a:latin typeface="Cambria Math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2.61 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44.35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𝑋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6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600">
                                <a:latin typeface="Cambria Math"/>
                              </a:rPr>
                              <m:t>28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r>
                              <a:rPr lang="en-US" sz="1600">
                                <a:latin typeface="Cambria Math"/>
                              </a:rPr>
                              <m:t>1000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>
                                    <a:latin typeface="Cambria Math"/>
                                  </a:rPr>
                                  <m:t>190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)  = 0.00334</a:t>
                </a:r>
              </a:p>
              <a:p>
                <a:pPr algn="l" rtl="0"/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</m:oMath>
                </a14:m>
                <a:r>
                  <a:rPr lang="en-US" sz="1600" baseline="-25000" dirty="0"/>
                  <a:t>min</a:t>
                </a:r>
                <a:r>
                  <a:rPr lang="en-US" sz="1600" dirty="0"/>
                  <a:t>=0.00333  </a:t>
                </a:r>
              </a:p>
              <a:p>
                <a:pPr algn="l" rtl="0"/>
                <a:r>
                  <a:rPr lang="en-US" sz="1600" dirty="0"/>
                  <a:t>A</a:t>
                </a:r>
                <a:r>
                  <a:rPr lang="en-US" sz="1600" baseline="-25000" dirty="0"/>
                  <a:t>s </a:t>
                </a:r>
                <a:r>
                  <a:rPr lang="en-US" sz="1600" dirty="0"/>
                  <a:t>= 0.00334 X190X1000 =634.6mm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  </a:t>
                </a:r>
              </a:p>
              <a:p>
                <a:pPr algn="l" rtl="0"/>
                <a:r>
                  <a:rPr lang="en-US" sz="1600" dirty="0"/>
                  <a:t>  Use 7ϕ12 as top reinforcement and 6ϕ12 as bottom reinforcement</a:t>
                </a:r>
              </a:p>
              <a:p>
                <a:pPr algn="l" rtl="0"/>
                <a:r>
                  <a:rPr lang="en-US" sz="1600" dirty="0"/>
                  <a:t>  A</a:t>
                </a:r>
                <a:r>
                  <a:rPr lang="en-US" sz="1600" baseline="-25000" dirty="0"/>
                  <a:t>s</a:t>
                </a:r>
                <a:r>
                  <a:rPr lang="en-US" sz="1600" dirty="0"/>
                  <a:t>=0.002*220*1000*0.5=220 mm</a:t>
                </a:r>
                <a:r>
                  <a:rPr lang="en-US" sz="1600" baseline="30000" dirty="0"/>
                  <a:t>2</a:t>
                </a:r>
                <a:endParaRPr lang="en-US" sz="1600" dirty="0"/>
              </a:p>
              <a:p>
                <a:pPr algn="l" rtl="0"/>
                <a:r>
                  <a:rPr lang="en-US" sz="1600" dirty="0"/>
                  <a:t>  Use 5ϕ8 as top and bottom shrinkage reinforcement </a:t>
                </a:r>
                <a:endParaRPr lang="en-US" sz="1600" dirty="0" smtClean="0"/>
              </a:p>
              <a:p>
                <a:pPr algn="l" rtl="0"/>
                <a:endParaRPr lang="en-US" sz="1600" dirty="0"/>
              </a:p>
              <a:p>
                <a:pPr algn="l" rtl="0"/>
                <a:endParaRPr lang="en-US" sz="1600" dirty="0"/>
              </a:p>
              <a:p>
                <a:pPr algn="l" rtl="0"/>
                <a:endParaRPr lang="en-US" sz="16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609600"/>
                <a:ext cx="8229600" cy="4525962"/>
              </a:xfrm>
              <a:blipFill rotWithShape="1">
                <a:blip r:embed="rId2"/>
                <a:stretch>
                  <a:fillRect l="-1037" t="-2156" b="-1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H="1">
            <a:off x="-609600" y="274638"/>
            <a:ext cx="1066800" cy="182562"/>
          </a:xfrm>
        </p:spPr>
        <p:txBody>
          <a:bodyPr>
            <a:noAutofit/>
          </a:bodyPr>
          <a:lstStyle/>
          <a:p>
            <a:endParaRPr lang="en-US" sz="800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114800"/>
            <a:ext cx="6884035" cy="128206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11717" y="5715000"/>
            <a:ext cx="388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Moment diagram in slab </a:t>
            </a:r>
          </a:p>
        </p:txBody>
      </p:sp>
    </p:spTree>
    <p:extLst>
      <p:ext uri="{BB962C8B-B14F-4D97-AF65-F5344CB8AC3E}">
        <p14:creationId xmlns:p14="http://schemas.microsoft.com/office/powerpoint/2010/main" val="26414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228600"/>
            <a:ext cx="8229600" cy="4906962"/>
          </a:xfrm>
        </p:spPr>
        <p:txBody>
          <a:bodyPr/>
          <a:lstStyle/>
          <a:p>
            <a:pPr marL="109537" indent="0" algn="l" rtl="0">
              <a:buNone/>
            </a:pP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Slab 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design</a:t>
            </a:r>
          </a:p>
          <a:p>
            <a:pPr algn="l" rtl="0"/>
            <a:endParaRPr lang="en-US" sz="1800" b="1" dirty="0" smtClean="0"/>
          </a:p>
          <a:p>
            <a:pPr algn="l" rtl="0"/>
            <a:r>
              <a:rPr lang="en-US" sz="1800" dirty="0" smtClean="0"/>
              <a:t>Shear Check:</a:t>
            </a:r>
            <a:r>
              <a:rPr lang="en-US" sz="2000" dirty="0" smtClean="0"/>
              <a:t> </a:t>
            </a:r>
          </a:p>
          <a:p>
            <a:pPr algn="l" rtl="0"/>
            <a:endParaRPr lang="en-US" sz="2000" dirty="0"/>
          </a:p>
          <a:p>
            <a:pPr algn="l" rtl="0"/>
            <a:endParaRPr lang="en-US" sz="1600" dirty="0"/>
          </a:p>
          <a:p>
            <a:pPr algn="l" rtl="0"/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 flipH="1">
            <a:off x="-609600" y="274638"/>
            <a:ext cx="1066800" cy="182562"/>
          </a:xfrm>
        </p:spPr>
        <p:txBody>
          <a:bodyPr>
            <a:noAutofit/>
          </a:bodyPr>
          <a:lstStyle/>
          <a:p>
            <a:endParaRPr lang="en-US" sz="800" dirty="0"/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267200"/>
            <a:ext cx="7467600" cy="1524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556000" y="6019800"/>
            <a:ext cx="24545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shear diagram in slab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85800" y="1507214"/>
                <a:ext cx="6400800" cy="24635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b</a:t>
                </a:r>
                <a:r>
                  <a:rPr lang="en-US" sz="1600" baseline="-25000" dirty="0" err="1" smtClean="0"/>
                  <a:t>w</a:t>
                </a:r>
                <a:r>
                  <a:rPr lang="en-US" sz="1600" dirty="0" smtClean="0"/>
                  <a:t>= 1 m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d=0.19m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h=0.0.22m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Ø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V</a:t>
                </a:r>
                <a:r>
                  <a:rPr lang="en-US" sz="1600" baseline="-25000" dirty="0" err="1"/>
                  <a:t>c</a:t>
                </a:r>
                <a:r>
                  <a:rPr lang="en-US" sz="1600" dirty="0"/>
                  <a:t> 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Ø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𝑓𝑐</m:t>
                        </m:r>
                      </m:e>
                    </m:rad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en-US" sz="1600" i="1">
                        <a:latin typeface="Cambria Math"/>
                      </a:rPr>
                      <m:t>𝑏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en-US" sz="1600" i="1">
                        <a:latin typeface="Cambria Math"/>
                      </a:rPr>
                      <m:t>𝑑</m:t>
                    </m:r>
                    <m:r>
                      <a:rPr lang="en-US" sz="16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∗</m:t>
                    </m:r>
                    <m:r>
                      <a:rPr lang="en-US" sz="1600" i="1">
                        <a:latin typeface="Cambria Math"/>
                      </a:rPr>
                      <m:t>0</m:t>
                    </m:r>
                    <m:r>
                      <a:rPr lang="en-US" sz="1600" i="1">
                        <a:latin typeface="Cambria Math"/>
                      </a:rPr>
                      <m:t>.</m:t>
                    </m:r>
                    <m:r>
                      <a:rPr lang="en-US" sz="1600" i="1">
                        <a:latin typeface="Cambria Math"/>
                      </a:rPr>
                      <m:t>75</m:t>
                    </m:r>
                    <m:r>
                      <a:rPr lang="en-US" sz="1600" i="1">
                        <a:latin typeface="Cambria Math"/>
                      </a:rPr>
                      <m:t>∗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28</m:t>
                        </m:r>
                        <m:r>
                          <a:rPr lang="en-US" sz="1600" i="1">
                            <a:latin typeface="Cambria Math"/>
                          </a:rPr>
                          <m:t> </m:t>
                        </m:r>
                      </m:e>
                    </m:rad>
                    <m:r>
                      <a:rPr lang="en-US" sz="1600" i="1">
                        <a:latin typeface="Cambria Math"/>
                      </a:rPr>
                      <m:t>∗</m:t>
                    </m:r>
                    <m:r>
                      <a:rPr lang="en-US" sz="1600" b="0" i="1" smtClean="0">
                        <a:latin typeface="Cambria Math"/>
                      </a:rPr>
                      <m:t>10</m:t>
                    </m:r>
                    <m:r>
                      <a:rPr lang="en-US" sz="1600" i="1">
                        <a:latin typeface="Cambria Math"/>
                      </a:rPr>
                      <m:t>00</m:t>
                    </m:r>
                    <m:r>
                      <a:rPr lang="en-US" sz="1600" i="1">
                        <a:latin typeface="Cambria Math"/>
                      </a:rPr>
                      <m:t>∗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/>
                          </a:rPr>
                          <m:t>190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1000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= </m:t>
                    </m:r>
                  </m:oMath>
                </a14:m>
                <a:r>
                  <a:rPr lang="en-US" sz="1600" dirty="0" smtClean="0"/>
                  <a:t>191KN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V</a:t>
                </a:r>
                <a:r>
                  <a:rPr lang="en-US" sz="1600" baseline="-25000" dirty="0" smtClean="0"/>
                  <a:t>u</a:t>
                </a:r>
                <a:r>
                  <a:rPr lang="en-US" sz="1600" dirty="0" smtClean="0"/>
                  <a:t>=3*50=150kN&lt;</a:t>
                </a:r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Ø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V</a:t>
                </a:r>
                <a:r>
                  <a:rPr lang="en-US" sz="1600" baseline="-25000" dirty="0" err="1"/>
                  <a:t>c</a:t>
                </a:r>
                <a:r>
                  <a:rPr lang="en-US" sz="1600" dirty="0"/>
                  <a:t> 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&gt;&gt;&gt;&gt;OK</a:t>
                </a: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507214"/>
                <a:ext cx="6400800" cy="2463560"/>
              </a:xfrm>
              <a:prstGeom prst="rect">
                <a:avLst/>
              </a:prstGeom>
              <a:blipFill rotWithShape="1">
                <a:blip r:embed="rId3"/>
                <a:stretch>
                  <a:fillRect l="-571" b="-4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0083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181333"/>
            <a:ext cx="899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rtl="0"/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Of Beams :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38200"/>
                <a:ext cx="8229600" cy="4525962"/>
              </a:xfrm>
            </p:spPr>
            <p:txBody>
              <a:bodyPr/>
              <a:lstStyle/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Beam design </a:t>
                </a:r>
                <a:r>
                  <a:rPr lang="en-US" sz="1600" dirty="0" smtClean="0"/>
                  <a:t>(take B5 as a sample):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aseline="30000">
                            <a:latin typeface="Cambria Math"/>
                          </a:rPr>
                          <m:t>0</m:t>
                        </m:r>
                        <m:r>
                          <a:rPr lang="en-US" sz="1600" baseline="30000">
                            <a:latin typeface="Cambria Math"/>
                          </a:rPr>
                          <m:t>.</m:t>
                        </m:r>
                        <m:r>
                          <a:rPr lang="en-US" sz="1600" baseline="30000">
                            <a:latin typeface="Cambria Math"/>
                          </a:rPr>
                          <m:t>85</m:t>
                        </m:r>
                        <m:r>
                          <a:rPr lang="en-US" sz="1600" baseline="30000"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y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  <m:r>
                          <a:rPr lang="en-US" sz="16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2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.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61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𝑀𝑢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fc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b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 )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aseline="30000">
                            <a:latin typeface="Cambria Math"/>
                          </a:rPr>
                          <m:t>0</m:t>
                        </m:r>
                        <m:r>
                          <a:rPr lang="en-US" sz="1600" baseline="30000">
                            <a:latin typeface="Cambria Math"/>
                          </a:rPr>
                          <m:t>.</m:t>
                        </m:r>
                        <m:r>
                          <a:rPr lang="en-US" sz="1600" baseline="30000">
                            <a:latin typeface="Cambria Math"/>
                          </a:rPr>
                          <m:t>85</m:t>
                        </m:r>
                        <m:r>
                          <m:rPr>
                            <m:sty m:val="p"/>
                          </m:rPr>
                          <a:rPr lang="en-US" sz="1600" baseline="30000">
                            <a:latin typeface="Cambria Math"/>
                          </a:rPr>
                          <m:t>X</m:t>
                        </m:r>
                        <m:r>
                          <a:rPr lang="en-US" sz="1600" baseline="30000">
                            <a:latin typeface="Cambria Math"/>
                          </a:rPr>
                          <m:t>28</m:t>
                        </m:r>
                      </m:num>
                      <m:den>
                        <m:r>
                          <a:rPr lang="en-US" sz="1600">
                            <a:latin typeface="Cambria Math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  <m:r>
                          <a:rPr lang="en-US" sz="1600" i="1"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2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.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61</m:t>
                            </m:r>
                            <m:r>
                              <a:rPr lang="en-US" sz="1600" baseline="30000">
                                <a:latin typeface="Cambria Math"/>
                              </a:rPr>
                              <m:t> 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𝑋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190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𝑋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6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600">
                                <a:latin typeface="Cambria Math"/>
                              </a:rPr>
                              <m:t>28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r>
                              <a:rPr lang="en-US" sz="1600">
                                <a:latin typeface="Cambria Math"/>
                              </a:rPr>
                              <m:t>600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>
                                    <a:latin typeface="Cambria Math"/>
                                  </a:rPr>
                                  <m:t>350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)  </a:t>
                </a:r>
                <a:endParaRPr lang="en-US" sz="1600" dirty="0" smtClean="0"/>
              </a:p>
              <a:p>
                <a:pPr marL="109537" indent="0" algn="l" rtl="0">
                  <a:lnSpc>
                    <a:spcPct val="150000"/>
                  </a:lnSpc>
                  <a:buNone/>
                </a:pPr>
                <a:r>
                  <a:rPr lang="en-US" sz="1600" dirty="0"/>
                  <a:t> </a:t>
                </a:r>
                <a:r>
                  <a:rPr lang="en-US" sz="1600" dirty="0" smtClean="0"/>
                  <a:t>    = </a:t>
                </a:r>
                <a:r>
                  <a:rPr lang="en-US" sz="1600" dirty="0"/>
                  <a:t>0.007297</a:t>
                </a:r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</m:oMath>
                </a14:m>
                <a:r>
                  <a:rPr lang="en-US" sz="1600" baseline="-25000" dirty="0"/>
                  <a:t>min</a:t>
                </a:r>
                <a:r>
                  <a:rPr lang="en-US" sz="1600" dirty="0"/>
                  <a:t>=0.00333  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A</a:t>
                </a:r>
                <a:r>
                  <a:rPr lang="en-US" sz="1600" baseline="-25000" dirty="0"/>
                  <a:t>s </a:t>
                </a:r>
                <a:r>
                  <a:rPr lang="en-US" sz="1600" dirty="0"/>
                  <a:t>= 0.007297 X320X600 </a:t>
                </a:r>
                <a:endParaRPr lang="en-US" sz="1600" dirty="0" smtClean="0"/>
              </a:p>
              <a:p>
                <a:pPr marL="109537" indent="0" algn="l" rtl="0">
                  <a:lnSpc>
                    <a:spcPct val="150000"/>
                  </a:lnSpc>
                  <a:buNone/>
                </a:pPr>
                <a:r>
                  <a:rPr lang="en-US" sz="1600" dirty="0" smtClean="0"/>
                  <a:t>        =</a:t>
                </a:r>
                <a:r>
                  <a:rPr lang="en-US" sz="1600" dirty="0"/>
                  <a:t>1401mm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.   </a:t>
                </a:r>
                <a:endParaRPr lang="en-US" sz="1600" dirty="0" smtClean="0"/>
              </a:p>
              <a:p>
                <a:pPr marL="109537" indent="0" algn="l" rtl="0">
                  <a:lnSpc>
                    <a:spcPct val="150000"/>
                  </a:lnSpc>
                  <a:buNone/>
                </a:pPr>
                <a:r>
                  <a:rPr lang="en-US" sz="1600" dirty="0"/>
                  <a:t> </a:t>
                </a:r>
                <a:r>
                  <a:rPr lang="en-US" sz="1600" dirty="0" smtClean="0"/>
                  <a:t>       &gt;&gt;&gt;&gt; </a:t>
                </a:r>
                <a:r>
                  <a:rPr lang="en-US" sz="1600" dirty="0"/>
                  <a:t>Use 7ϕ14</a:t>
                </a:r>
              </a:p>
              <a:p>
                <a:pPr algn="r" rtl="0"/>
                <a:endParaRPr lang="en-US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38200"/>
                <a:ext cx="8229600" cy="4525962"/>
              </a:xfrm>
              <a:blipFill rotWithShape="1">
                <a:blip r:embed="rId3"/>
                <a:stretch>
                  <a:fillRect r="-2741" b="-4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315" y="1219200"/>
            <a:ext cx="5620385" cy="3762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53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181333"/>
            <a:ext cx="899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rtl="0"/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Of Beams: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838200"/>
                <a:ext cx="8229600" cy="5638800"/>
              </a:xfrm>
            </p:spPr>
            <p:txBody>
              <a:bodyPr/>
              <a:lstStyle/>
              <a:p>
                <a:pPr algn="l" rtl="0"/>
                <a:r>
                  <a:rPr lang="en-US" sz="1600" dirty="0" smtClean="0"/>
                  <a:t>V</a:t>
                </a:r>
                <a:r>
                  <a:rPr lang="en-US" sz="1600" baseline="-25000" dirty="0" smtClean="0"/>
                  <a:t>u</a:t>
                </a:r>
                <a:r>
                  <a:rPr lang="en-US" sz="1600" dirty="0" smtClean="0"/>
                  <a:t>=130kN</a:t>
                </a:r>
                <a:endParaRPr lang="en-US" sz="1600" dirty="0"/>
              </a:p>
              <a:p>
                <a:pPr algn="l" rtl="0"/>
                <a:r>
                  <a:rPr lang="en-US" sz="1600" dirty="0"/>
                  <a:t>V</a:t>
                </a:r>
                <a:r>
                  <a:rPr lang="en-US" sz="1600" baseline="-25000" dirty="0"/>
                  <a:t>u design</a:t>
                </a:r>
                <a:r>
                  <a:rPr lang="en-US" sz="1600" dirty="0"/>
                  <a:t>=3*130=390kN</a:t>
                </a:r>
              </a:p>
              <a:p>
                <a:pPr algn="l" rtl="0"/>
                <a:r>
                  <a:rPr lang="en-US" sz="1600" dirty="0" err="1"/>
                  <a:t>V</a:t>
                </a:r>
                <a:r>
                  <a:rPr lang="en-US" sz="1600" baseline="-25000" dirty="0" err="1"/>
                  <a:t>n</a:t>
                </a:r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390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0</m:t>
                        </m:r>
                        <m:r>
                          <a:rPr lang="en-US" sz="1600" i="1">
                            <a:latin typeface="Cambria Math"/>
                          </a:rPr>
                          <m:t>.</m:t>
                        </m:r>
                        <m:r>
                          <a:rPr lang="en-US" sz="1600" i="1">
                            <a:latin typeface="Cambria Math"/>
                          </a:rPr>
                          <m:t>75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520</m:t>
                    </m:r>
                    <m:r>
                      <a:rPr lang="en-US" sz="1600" i="1">
                        <a:latin typeface="Cambria Math"/>
                      </a:rPr>
                      <m:t>𝑘𝑁</m:t>
                    </m:r>
                  </m:oMath>
                </a14:m>
                <a:endParaRPr lang="en-US" sz="1600" dirty="0"/>
              </a:p>
              <a:p>
                <a:pPr algn="l" rtl="0"/>
                <a:r>
                  <a:rPr lang="en-US" sz="1600" dirty="0" err="1"/>
                  <a:t>V</a:t>
                </a:r>
                <a:r>
                  <a:rPr lang="en-US" sz="1600" baseline="-25000" dirty="0" err="1"/>
                  <a:t>c</a:t>
                </a:r>
                <a:r>
                  <a:rPr lang="en-US" sz="1600" dirty="0"/>
                  <a:t> 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6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𝑓𝑐</m:t>
                        </m:r>
                      </m:e>
                    </m:rad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en-US" sz="1600" i="1">
                        <a:latin typeface="Cambria Math"/>
                      </a:rPr>
                      <m:t>𝑏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  <m:r>
                      <a:rPr lang="en-US" sz="1600" i="1">
                        <a:latin typeface="Cambria Math"/>
                      </a:rPr>
                      <m:t>𝑑</m:t>
                    </m:r>
                    <m:r>
                      <a:rPr lang="en-US" sz="16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∗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28</m:t>
                        </m:r>
                        <m:r>
                          <a:rPr lang="en-US" sz="1600" i="1">
                            <a:latin typeface="Cambria Math"/>
                          </a:rPr>
                          <m:t> </m:t>
                        </m:r>
                      </m:e>
                    </m:rad>
                    <m:r>
                      <a:rPr lang="en-US" sz="1600" i="1">
                        <a:latin typeface="Cambria Math"/>
                      </a:rPr>
                      <m:t>∗</m:t>
                    </m:r>
                    <m:r>
                      <a:rPr lang="en-US" sz="1600" i="1">
                        <a:latin typeface="Cambria Math"/>
                      </a:rPr>
                      <m:t>600</m:t>
                    </m:r>
                    <m:r>
                      <a:rPr lang="en-US" sz="1600" i="1">
                        <a:latin typeface="Cambria Math"/>
                      </a:rPr>
                      <m:t>∗</m:t>
                    </m:r>
                    <m:r>
                      <a:rPr lang="en-US" sz="1600" i="1">
                        <a:latin typeface="Cambria Math"/>
                      </a:rPr>
                      <m:t>320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169</m:t>
                    </m:r>
                    <m:r>
                      <a:rPr lang="en-US" sz="1600" i="1">
                        <a:latin typeface="Cambria Math"/>
                      </a:rPr>
                      <m:t>.</m:t>
                    </m:r>
                    <m:r>
                      <a:rPr lang="en-US" sz="1600" i="1">
                        <a:latin typeface="Cambria Math"/>
                      </a:rPr>
                      <m:t>33</m:t>
                    </m:r>
                    <m:r>
                      <m:rPr>
                        <m:sty m:val="p"/>
                      </m:rPr>
                      <a:rPr lang="en-US" sz="1600">
                        <a:latin typeface="Cambria Math"/>
                      </a:rPr>
                      <m:t>kN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endParaRPr lang="en-US" sz="1600" dirty="0"/>
              </a:p>
              <a:p>
                <a:pPr algn="l" rtl="0"/>
                <a:r>
                  <a:rPr lang="en-US" sz="1600" dirty="0" err="1"/>
                  <a:t>Vs</a:t>
                </a:r>
                <a:r>
                  <a:rPr lang="en-US" sz="1600" dirty="0"/>
                  <a:t> =</a:t>
                </a:r>
                <a:r>
                  <a:rPr lang="en-US" sz="1600" dirty="0" err="1"/>
                  <a:t>V</a:t>
                </a:r>
                <a:r>
                  <a:rPr lang="en-US" sz="1600" baseline="-25000" dirty="0" err="1"/>
                  <a:t>n</a:t>
                </a:r>
                <a:r>
                  <a:rPr lang="en-US" sz="1600" dirty="0" err="1"/>
                  <a:t>-V</a:t>
                </a:r>
                <a:r>
                  <a:rPr lang="en-US" sz="1600" baseline="-25000" dirty="0" err="1"/>
                  <a:t>c</a:t>
                </a:r>
                <a:r>
                  <a:rPr lang="en-US" sz="1600" dirty="0"/>
                  <a:t>=520-169.33=350 </a:t>
                </a:r>
                <a:r>
                  <a:rPr lang="en-US" sz="1600" dirty="0" err="1"/>
                  <a:t>kn</a:t>
                </a:r>
                <a:endParaRPr lang="en-US" sz="1600" dirty="0" smtClean="0"/>
              </a:p>
              <a:p>
                <a:pPr algn="l" rtl="0"/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600" dirty="0"/>
                  <a:t>)</a:t>
                </a:r>
                <a:r>
                  <a:rPr lang="en-US" sz="1600" baseline="-25000" dirty="0"/>
                  <a:t>min=</a:t>
                </a:r>
                <a:r>
                  <a:rPr lang="en-US" sz="1600" dirty="0"/>
                  <a:t>0.5mm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/mm</a:t>
                </a:r>
              </a:p>
              <a:p>
                <a:pPr algn="l" rtl="0"/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V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s</m:t>
                        </m:r>
                      </m:num>
                      <m:den>
                        <m:sSub>
                          <m:sSubPr>
                            <m:ctrlPr>
                              <a:rPr lang="en-US" sz="1600" i="1" baseline="-2500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 baseline="-25000">
                                <a:latin typeface="Cambria Math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aseline="-25000">
                                <a:latin typeface="Cambria Math"/>
                              </a:rPr>
                              <m:t>y</m:t>
                            </m:r>
                            <m:r>
                              <a:rPr lang="en-US" sz="1600" baseline="-25000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sz="1600" i="1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350</m:t>
                        </m:r>
                        <m:sSup>
                          <m:sSup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US" sz="1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1600">
                            <a:latin typeface="Cambria Math"/>
                          </a:rPr>
                          <m:t>420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X</m:t>
                        </m:r>
                        <m:r>
                          <a:rPr lang="en-US" sz="1600">
                            <a:latin typeface="Cambria Math"/>
                          </a:rPr>
                          <m:t>320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=2.6mm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/mm. &gt;0.5mm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</a:t>
                </a:r>
              </a:p>
              <a:p>
                <a:pPr algn="l" rtl="0"/>
                <a:r>
                  <a:rPr lang="en-US" sz="1600" dirty="0"/>
                  <a:t>S=2*A</a:t>
                </a:r>
                <a:r>
                  <a:rPr lang="en-US" sz="1600" baseline="-25000" dirty="0"/>
                  <a:t>v</a:t>
                </a:r>
                <a:r>
                  <a:rPr lang="en-US" sz="1600" dirty="0"/>
                  <a:t>/(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600" dirty="0"/>
                  <a:t>)=2*113/2.6=86.7cm </a:t>
                </a:r>
                <a:endParaRPr lang="en-US" sz="1600" dirty="0" smtClean="0"/>
              </a:p>
              <a:p>
                <a:pPr algn="l" rtl="0"/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sz="1600" i="1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𝑀𝑖𝑛</m:t>
                    </m:r>
                    <m:d>
                      <m:dPr>
                        <m:begChr m:val="{"/>
                        <m:endChr m:val="}"/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eqArrPr>
                          <m:e>
                            <m:f>
                              <m:fPr>
                                <m:type m:val="lin"/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600" i="1">
                                    <a:latin typeface="Cambria Math"/>
                                  </a:rPr>
                                  <m:t>320</m:t>
                                </m:r>
                              </m:num>
                              <m:den>
                                <m:r>
                                  <a:rPr lang="en-US" sz="1600" i="1">
                                    <a:latin typeface="Cambria Math"/>
                                  </a:rPr>
                                  <m:t>4</m:t>
                                </m:r>
                              </m:den>
                            </m:f>
                          </m:e>
                          <m:e>
                            <m:r>
                              <a:rPr lang="en-US" sz="1600" i="1">
                                <a:latin typeface="Cambria Math"/>
                              </a:rPr>
                              <m:t>8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∗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14</m:t>
                            </m:r>
                          </m:e>
                          <m:e>
                            <m:r>
                              <a:rPr lang="en-US" sz="1600" i="1">
                                <a:latin typeface="Cambria Math"/>
                              </a:rPr>
                              <m:t>24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∗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12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1600"/>
                              <m:t>300 </m:t>
                            </m:r>
                            <m:r>
                              <m:rPr>
                                <m:nor/>
                              </m:rPr>
                              <a:rPr lang="en-US" sz="1600"/>
                              <m:t>mm</m:t>
                            </m:r>
                          </m:e>
                        </m:eqArr>
                      </m:e>
                    </m:d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𝑀𝑖𝑛</m:t>
                    </m:r>
                    <m:d>
                      <m:dPr>
                        <m:begChr m:val="{"/>
                        <m:endChr m:val="}"/>
                        <m:ctrlPr>
                          <a:rPr lang="en-US" sz="16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600" i="1">
                                <a:latin typeface="Cambria Math"/>
                              </a:rPr>
                              <m:t>80</m:t>
                            </m:r>
                          </m:e>
                          <m:e>
                            <m:r>
                              <a:rPr lang="en-US" sz="1600" i="1">
                                <a:latin typeface="Cambria Math"/>
                              </a:rPr>
                              <m:t>112</m:t>
                            </m:r>
                          </m:e>
                          <m:e>
                            <m:r>
                              <a:rPr lang="en-US" sz="1600" i="1">
                                <a:latin typeface="Cambria Math"/>
                              </a:rPr>
                              <m:t>288</m:t>
                            </m:r>
                          </m:e>
                          <m:e>
                            <m:r>
                              <m:rPr>
                                <m:nor/>
                              </m:rPr>
                              <a:rPr lang="en-US" sz="1600"/>
                              <m:t>300 </m:t>
                            </m:r>
                            <m:r>
                              <m:rPr>
                                <m:nor/>
                              </m:rPr>
                              <a:rPr lang="en-US" sz="1600"/>
                              <m:t>mm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sz="1600" dirty="0"/>
                  <a:t>=</a:t>
                </a:r>
                <a:r>
                  <a:rPr lang="en-US" sz="1600" dirty="0" smtClean="0"/>
                  <a:t>8cm</a:t>
                </a:r>
                <a:endParaRPr lang="en-US" sz="1600" dirty="0"/>
              </a:p>
              <a:p>
                <a:pPr algn="l" rtl="0"/>
                <a:r>
                  <a:rPr lang="en-US" sz="1600" dirty="0" smtClean="0"/>
                  <a:t>s</a:t>
                </a:r>
                <a:r>
                  <a:rPr lang="en-US" sz="1600" baseline="-25000" dirty="0" smtClean="0"/>
                  <a:t>2</a:t>
                </a:r>
                <a:r>
                  <a:rPr lang="en-US" sz="1600" dirty="0" smtClean="0"/>
                  <a:t>=d/2=320/2=160mm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In order to satisfy ductility requirement we put stirrups at 1 </a:t>
                </a:r>
                <a:r>
                  <a:rPr lang="en-US" sz="1600" dirty="0" smtClean="0"/>
                  <a:t>ϕ12/8 </a:t>
                </a:r>
                <a:r>
                  <a:rPr lang="en-US" sz="1600" dirty="0"/>
                  <a:t>cm  along  2*h=2*0.35=0.75m  of both beam end 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And the middle of beam we use 1 </a:t>
                </a:r>
                <a:r>
                  <a:rPr lang="en-US" sz="1600" dirty="0" smtClean="0"/>
                  <a:t>ϕ12/15 </a:t>
                </a:r>
                <a:r>
                  <a:rPr lang="en-US" sz="1600" dirty="0"/>
                  <a:t>cm </a:t>
                </a:r>
              </a:p>
              <a:p>
                <a:pPr algn="l" rtl="0"/>
                <a:endParaRPr lang="en-US" sz="1600" dirty="0"/>
              </a:p>
              <a:p>
                <a:pPr algn="r" rtl="0"/>
                <a:endParaRPr lang="en-US" sz="1600" dirty="0"/>
              </a:p>
            </p:txBody>
          </p:sp>
        </mc:Choice>
        <mc:Fallback xmlns="">
          <p:sp>
            <p:nvSpPr>
              <p:cNvPr id="2" name="Content Placeholder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838200"/>
                <a:ext cx="8229600" cy="5638800"/>
              </a:xfrm>
              <a:blipFill rotWithShape="1">
                <a:blip r:embed="rId3"/>
                <a:stretch>
                  <a:fillRect t="-216" r="-1630" b="-78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6179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27000" y="-304801"/>
            <a:ext cx="89916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rtl="0"/>
            <a:endParaRPr lang="en-US" sz="2000" dirty="0" smtClean="0"/>
          </a:p>
          <a:p>
            <a:pPr algn="l" rtl="0"/>
            <a:endParaRPr lang="en-US" sz="2000" dirty="0"/>
          </a:p>
          <a:p>
            <a:pPr algn="l" rtl="0"/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Design Of Beams:</a:t>
            </a:r>
          </a:p>
          <a:p>
            <a:pPr algn="l" rtl="0"/>
            <a:endParaRPr lang="en-US" sz="2000" dirty="0" smtClean="0"/>
          </a:p>
          <a:p>
            <a:pPr algn="l" rtl="0"/>
            <a:r>
              <a:rPr lang="en-US" sz="2000" dirty="0" smtClean="0"/>
              <a:t>Reinforcement for beams :</a:t>
            </a:r>
            <a:endParaRPr lang="en-US" sz="2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6400"/>
            <a:ext cx="8229600" cy="40778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152400" y="32265"/>
            <a:ext cx="89916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rtl="0"/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Of Beams:</a:t>
            </a:r>
          </a:p>
          <a:p>
            <a:pPr algn="l" rtl="0"/>
            <a:endParaRPr lang="en-US" sz="2000" dirty="0" smtClean="0"/>
          </a:p>
          <a:p>
            <a:pPr algn="l" rtl="0"/>
            <a:r>
              <a:rPr lang="en-US" sz="2000" dirty="0" smtClean="0"/>
              <a:t>Reinforcement </a:t>
            </a:r>
            <a:r>
              <a:rPr lang="en-US" sz="2000" dirty="0"/>
              <a:t>for beams 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782176"/>
            <a:ext cx="8229600" cy="3923886"/>
          </a:xfrm>
        </p:spPr>
      </p:pic>
    </p:spTree>
    <p:extLst>
      <p:ext uri="{BB962C8B-B14F-4D97-AF65-F5344CB8AC3E}">
        <p14:creationId xmlns:p14="http://schemas.microsoft.com/office/powerpoint/2010/main" val="108479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563185"/>
            <a:ext cx="62484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 rtl="0">
              <a:defRPr/>
            </a:pPr>
            <a:r>
              <a:rPr lang="en-US" sz="2000" dirty="0">
                <a:solidFill>
                  <a:schemeClr val="bg2">
                    <a:lumMod val="10000"/>
                  </a:schemeClr>
                </a:solidFill>
              </a:rPr>
              <a:t>Manual </a:t>
            </a:r>
            <a:r>
              <a:rPr lang="en-US" sz="2000" dirty="0" smtClean="0">
                <a:solidFill>
                  <a:schemeClr val="bg2">
                    <a:lumMod val="10000"/>
                  </a:schemeClr>
                </a:solidFill>
              </a:rPr>
              <a:t>design(C4)</a:t>
            </a:r>
            <a:endParaRPr lang="ar-SA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059" name="Rectangle 44"/>
              <p:cNvSpPr>
                <a:spLocks noChangeArrowheads="1"/>
              </p:cNvSpPr>
              <p:nvPr/>
            </p:nvSpPr>
            <p:spPr bwMode="auto">
              <a:xfrm>
                <a:off x="197802" y="963295"/>
                <a:ext cx="7391400" cy="52322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 rtl="0">
                  <a:lnSpc>
                    <a:spcPct val="150000"/>
                  </a:lnSpc>
                </a:pPr>
                <a:endParaRPr lang="en-US" b="1" i="1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b="1" i="1" dirty="0" smtClean="0"/>
                  <a:t> </a:t>
                </a:r>
                <a:r>
                  <a:rPr lang="en-US" sz="1600" dirty="0" err="1" smtClean="0"/>
                  <a:t>P</a:t>
                </a:r>
                <a:r>
                  <a:rPr lang="en-US" sz="1600" baseline="-25000" dirty="0" err="1" smtClean="0"/>
                  <a:t>u</a:t>
                </a:r>
                <a:r>
                  <a:rPr lang="en-US" sz="1600" dirty="0" smtClean="0"/>
                  <a:t>=4035kN 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err="1"/>
                  <a:t>P</a:t>
                </a:r>
                <a:r>
                  <a:rPr lang="en-US" sz="1600" baseline="-25000" dirty="0" err="1"/>
                  <a:t>ser</a:t>
                </a:r>
                <a:r>
                  <a:rPr lang="en-US" sz="1600" dirty="0"/>
                  <a:t>=2354 </a:t>
                </a:r>
                <a:r>
                  <a:rPr lang="en-US" sz="1600" dirty="0" err="1"/>
                  <a:t>kN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Assume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  <m:r>
                      <a:rPr lang="en-US" sz="1600" i="1">
                        <a:latin typeface="Cambria Math"/>
                      </a:rPr>
                      <m:t>=</m:t>
                    </m:r>
                    <m:r>
                      <a:rPr lang="en-US" sz="1600" i="1">
                        <a:latin typeface="Cambria Math"/>
                      </a:rPr>
                      <m:t>0</m:t>
                    </m:r>
                    <m:r>
                      <a:rPr lang="en-US" sz="1600" i="1">
                        <a:latin typeface="Cambria Math"/>
                      </a:rPr>
                      <m:t>.</m:t>
                    </m:r>
                    <m:r>
                      <a:rPr lang="en-US" sz="1600" i="1">
                        <a:latin typeface="Cambria Math"/>
                      </a:rPr>
                      <m:t>01</m:t>
                    </m:r>
                  </m:oMath>
                </a14:m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Check column capacity</a:t>
                </a:r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Ø</m:t>
                    </m:r>
                  </m:oMath>
                </a14:m>
                <a:r>
                  <a:rPr lang="en-US" sz="1600" dirty="0"/>
                  <a:t> </a:t>
                </a:r>
                <a:r>
                  <a:rPr lang="en-US" sz="1600" dirty="0" err="1"/>
                  <a:t>P</a:t>
                </a:r>
                <a:r>
                  <a:rPr lang="en-US" sz="1600" baseline="-25000" dirty="0" err="1"/>
                  <a:t>n</a:t>
                </a:r>
                <a:r>
                  <a:rPr lang="en-US" sz="1600" dirty="0"/>
                  <a:t>=0.8*0.65*{(0.85*28*0.99*600*600)+420*0.01*600*600}=5197 </a:t>
                </a:r>
                <a:r>
                  <a:rPr lang="en-US" sz="1600" dirty="0" err="1"/>
                  <a:t>kN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And if we consider the eccentricity of load 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&gt;&gt;</a:t>
                </a:r>
                <a:r>
                  <a:rPr lang="en-US" sz="1600" dirty="0" err="1"/>
                  <a:t>e</a:t>
                </a:r>
                <a:r>
                  <a:rPr lang="en-US" sz="1600" baseline="-25000" dirty="0" err="1"/>
                  <a:t>min</a:t>
                </a:r>
                <a:r>
                  <a:rPr lang="en-US" sz="1600" dirty="0"/>
                  <a:t>=0.015+0.03h=0.015+0.03*600=33mm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M</a:t>
                </a:r>
                <a:r>
                  <a:rPr lang="en-US" sz="1600" baseline="-25000" dirty="0"/>
                  <a:t>u</a:t>
                </a:r>
                <a:r>
                  <a:rPr lang="en-US" sz="1600" dirty="0"/>
                  <a:t>=</a:t>
                </a:r>
                <a:r>
                  <a:rPr lang="en-US" sz="1600" dirty="0" err="1"/>
                  <a:t>P</a:t>
                </a:r>
                <a:r>
                  <a:rPr lang="en-US" sz="1600" baseline="-25000" dirty="0" err="1"/>
                  <a:t>u</a:t>
                </a:r>
                <a:r>
                  <a:rPr lang="en-US" sz="1600" dirty="0"/>
                  <a:t>*e=4035*0.033=133.15kN.m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From sap maximum  moment  </a:t>
                </a:r>
                <a:r>
                  <a:rPr lang="en-US" sz="1600" dirty="0" smtClean="0"/>
                  <a:t>Mu=308kn.m</a:t>
                </a:r>
              </a:p>
              <a:p>
                <a:pPr algn="l" rtl="0"/>
                <a:r>
                  <a:rPr lang="en-US" sz="1600" dirty="0"/>
                  <a:t>A</a:t>
                </a:r>
                <a:r>
                  <a:rPr lang="en-US" sz="1600" baseline="-25000" dirty="0"/>
                  <a:t>s</a:t>
                </a:r>
                <a:r>
                  <a:rPr lang="en-US" sz="1600" dirty="0"/>
                  <a:t>=0.01*600*600=3600mm</a:t>
                </a:r>
                <a:r>
                  <a:rPr lang="en-US" sz="1600" baseline="30000" dirty="0"/>
                  <a:t>2 </a:t>
                </a:r>
                <a:r>
                  <a:rPr lang="en-US" sz="1600" dirty="0"/>
                  <a:t> &gt;&gt; use 24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 Ø</m:t>
                    </m:r>
                  </m:oMath>
                </a14:m>
                <a:r>
                  <a:rPr lang="en-US" sz="1600" dirty="0"/>
                  <a:t>14</a:t>
                </a:r>
              </a:p>
              <a:p>
                <a:r>
                  <a:rPr lang="en-US" dirty="0"/>
                  <a:t> </a:t>
                </a:r>
              </a:p>
              <a:p>
                <a:pPr algn="l" rtl="0">
                  <a:lnSpc>
                    <a:spcPct val="150000"/>
                  </a:lnSpc>
                </a:pPr>
                <a:endParaRPr lang="en-US" dirty="0"/>
              </a:p>
              <a:p>
                <a:pPr algn="l" rtl="0">
                  <a:lnSpc>
                    <a:spcPct val="150000"/>
                  </a:lnSpc>
                </a:pPr>
                <a:endParaRPr lang="en-US" dirty="0"/>
              </a:p>
            </p:txBody>
          </p:sp>
        </mc:Choice>
        <mc:Fallback xmlns="">
          <p:sp>
            <p:nvSpPr>
              <p:cNvPr id="45059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7802" y="963295"/>
                <a:ext cx="7391400" cy="5232202"/>
              </a:xfrm>
              <a:prstGeom prst="rect">
                <a:avLst/>
              </a:prstGeom>
              <a:blipFill rotWithShape="1">
                <a:blip r:embed="rId2"/>
                <a:stretch>
                  <a:fillRect l="-660" r="-74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060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ar-SA"/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33400" y="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Design of columns: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5400"/>
            <a:ext cx="2732405" cy="2712720"/>
          </a:xfrm>
          <a:prstGeom prst="rect">
            <a:avLst/>
          </a:prstGeom>
        </p:spPr>
      </p:pic>
      <p:pic>
        <p:nvPicPr>
          <p:cNvPr id="10" name="Content Placeholder 3"/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1836" y="3404288"/>
            <a:ext cx="4582164" cy="275310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410200" y="6195497"/>
            <a:ext cx="3211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/>
              <a:t>column interaction diagram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838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200" dirty="0">
                <a:effectLst/>
              </a:rPr>
              <a:t>Column shear design 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1700" y="1219200"/>
            <a:ext cx="4419600" cy="2895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05400" y="4191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maximum shear in column </a:t>
            </a:r>
          </a:p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95400"/>
            <a:ext cx="4210372" cy="304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09600" y="4189027"/>
                <a:ext cx="5362414" cy="17170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600" dirty="0"/>
                  <a:t>)</a:t>
                </a:r>
                <a:r>
                  <a:rPr lang="en-US" sz="1600" baseline="-25000" dirty="0"/>
                  <a:t>min=</a:t>
                </a:r>
                <a:r>
                  <a:rPr lang="en-US" sz="1600" dirty="0"/>
                  <a:t>0.5mm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/mm</a:t>
                </a:r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V</m:t>
                        </m:r>
                        <m:r>
                          <m:rPr>
                            <m:sty m:val="p"/>
                          </m:rPr>
                          <a:rPr lang="en-US" sz="1600" baseline="-25000">
                            <a:latin typeface="Cambria Math"/>
                          </a:rPr>
                          <m:t>s</m:t>
                        </m:r>
                      </m:num>
                      <m:den>
                        <m:sSub>
                          <m:sSubPr>
                            <m:ctrlPr>
                              <a:rPr lang="en-US" sz="1600" i="1" baseline="-2500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sz="1600" baseline="-25000">
                                <a:latin typeface="Cambria Math"/>
                              </a:rPr>
                              <m:t>f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en-US" sz="1600" baseline="-25000">
                                <a:latin typeface="Cambria Math"/>
                              </a:rPr>
                              <m:t>y</m:t>
                            </m:r>
                            <m:r>
                              <a:rPr lang="en-US" sz="1600" baseline="-25000">
                                <a:latin typeface="Cambria Math"/>
                              </a:rPr>
                              <m:t> </m:t>
                            </m:r>
                          </m:sub>
                        </m:sSub>
                        <m:r>
                          <a:rPr lang="en-US" sz="1600" i="1">
                            <a:latin typeface="Cambria Math"/>
                          </a:rPr>
                          <m:t>𝑑</m:t>
                        </m:r>
                      </m:den>
                    </m:f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174</m:t>
                        </m:r>
                        <m:r>
                          <a:rPr lang="en-US" sz="1600" i="1">
                            <a:latin typeface="Cambria Math"/>
                          </a:rPr>
                          <m:t>.</m:t>
                        </m:r>
                        <m:r>
                          <a:rPr lang="en-US" sz="1600" i="1">
                            <a:latin typeface="Cambria Math"/>
                          </a:rPr>
                          <m:t>3</m:t>
                        </m:r>
                        <m:r>
                          <a:rPr lang="en-US" sz="1600" i="1">
                            <a:latin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/>
                              </a:rPr>
                              <m:t>10</m:t>
                            </m:r>
                          </m:e>
                          <m:sup>
                            <m:r>
                              <a:rPr lang="en-US" sz="1600" i="1">
                                <a:latin typeface="Cambria Math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US" sz="1600">
                            <a:latin typeface="Cambria Math"/>
                          </a:rPr>
                          <m:t>420</m:t>
                        </m:r>
                        <m:r>
                          <m:rPr>
                            <m:sty m:val="p"/>
                          </m:rPr>
                          <a:rPr lang="en-US" sz="1600">
                            <a:latin typeface="Cambria Math"/>
                          </a:rPr>
                          <m:t>X</m:t>
                        </m:r>
                        <m:r>
                          <a:rPr lang="en-US" sz="1600">
                            <a:latin typeface="Cambria Math"/>
                          </a:rPr>
                          <m:t>540</m:t>
                        </m:r>
                      </m:den>
                    </m:f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=0.768mm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/mm. &gt;0.5mm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S=2*A</a:t>
                </a:r>
                <a:r>
                  <a:rPr lang="en-US" sz="1600" baseline="-25000" dirty="0"/>
                  <a:t>v</a:t>
                </a:r>
                <a:r>
                  <a:rPr lang="en-US" sz="1600" dirty="0"/>
                  <a:t>/(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/>
                          </a:rPr>
                          <m:t>𝐴𝑣</m:t>
                        </m:r>
                      </m:num>
                      <m:den>
                        <m:r>
                          <a:rPr lang="en-US" sz="1600" i="1">
                            <a:latin typeface="Cambria Math"/>
                          </a:rPr>
                          <m:t>𝑠</m:t>
                        </m:r>
                      </m:den>
                    </m:f>
                  </m:oMath>
                </a14:m>
                <a:r>
                  <a:rPr lang="en-US" sz="1600" dirty="0"/>
                  <a:t>)=2*113/0.768=29 cm </a:t>
                </a: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" y="4189027"/>
                <a:ext cx="5362414" cy="1717073"/>
              </a:xfrm>
              <a:prstGeom prst="rect">
                <a:avLst/>
              </a:prstGeom>
              <a:blipFill rotWithShape="1">
                <a:blip r:embed="rId4"/>
                <a:stretch>
                  <a:fillRect l="-568" b="-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/>
          <p:cNvSpPr/>
          <p:nvPr/>
        </p:nvSpPr>
        <p:spPr>
          <a:xfrm>
            <a:off x="228600" y="152400"/>
            <a:ext cx="541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Design of columns: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19" y="1867932"/>
            <a:ext cx="5058481" cy="2000529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Design of columns:</a:t>
            </a:r>
            <a:br>
              <a:rPr lang="en-US" sz="3600" b="0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3600" b="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1524000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GB" dirty="0"/>
              <a:t>Max spacing (According to intermediate frame requirements):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838200" y="3810000"/>
                <a:ext cx="7239000" cy="20313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/>
              </a:p>
              <a:p>
                <a:pPr algn="l" rtl="0"/>
                <a:r>
                  <a:rPr lang="en-US" dirty="0" smtClean="0"/>
                  <a:t>In </a:t>
                </a:r>
                <a:r>
                  <a:rPr lang="en-US" dirty="0"/>
                  <a:t>order to satisfy ductility requirement we put stirrups 1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 Ø</m:t>
                    </m:r>
                  </m:oMath>
                </a14:m>
                <a:r>
                  <a:rPr lang="en-US" dirty="0"/>
                  <a:t>12 at 10 cm  along  1m  of both column end</a:t>
                </a:r>
              </a:p>
              <a:p>
                <a:pPr algn="l" rtl="0"/>
                <a:r>
                  <a:rPr lang="en-US" dirty="0"/>
                  <a:t>And the rest  20 cm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3810000"/>
                <a:ext cx="7239000" cy="2031325"/>
              </a:xfrm>
              <a:prstGeom prst="rect">
                <a:avLst/>
              </a:prstGeom>
              <a:blipFill rotWithShape="1">
                <a:blip r:embed="rId3"/>
                <a:stretch>
                  <a:fillRect l="-758" t="-1502" r="-1685" b="-39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800" y="2057400"/>
            <a:ext cx="3765178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56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295400"/>
            <a:ext cx="3894329" cy="5148262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Design of columns:</a:t>
            </a:r>
            <a:br>
              <a:rPr lang="en-US" sz="3600" b="0" dirty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endParaRPr lang="en-US" sz="3600" b="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1447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/>
              <a:t>Longitudinal section in column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47706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057400"/>
            <a:ext cx="8696527" cy="3499458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438912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0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Design of columns:</a:t>
            </a:r>
            <a:endParaRPr lang="en-US" sz="3600" b="0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Content Placeholder 2"/>
          <p:cNvSpPr>
            <a:spLocks noGrp="1"/>
          </p:cNvSpPr>
          <p:nvPr>
            <p:ph idx="1"/>
          </p:nvPr>
        </p:nvSpPr>
        <p:spPr>
          <a:xfrm>
            <a:off x="533400" y="1481138"/>
            <a:ext cx="8153400" cy="1414462"/>
          </a:xfrm>
        </p:spPr>
        <p:txBody>
          <a:bodyPr/>
          <a:lstStyle/>
          <a:p>
            <a:pPr algn="l" eaLnBrk="1" hangingPunct="1">
              <a:buFont typeface="Wingdings 3" pitchFamily="18" charset="2"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Single Footing :</a:t>
            </a:r>
          </a:p>
          <a:p>
            <a:pPr algn="l" rtl="0" eaLnBrk="1" hangingPunct="1">
              <a:buFont typeface="Wingdings 3" pitchFamily="18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Bearing capacity of the soil=300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kN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/m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 eaLnBrk="1" hangingPunct="1">
              <a:buFont typeface="Wingdings 3" pitchFamily="18" charset="2"/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86800" cy="8382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600" b="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Footing design</a:t>
            </a:r>
            <a:endParaRPr lang="en-US" sz="3600" b="0" dirty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609600" y="3124200"/>
            <a:ext cx="7772400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l" eaLnBrk="0" hangingPunct="0">
              <a:tabLst>
                <a:tab pos="1920875" algn="l"/>
                <a:tab pos="2636838" algn="ctr"/>
                <a:tab pos="4578350" algn="l"/>
                <a:tab pos="5273675" algn="r"/>
              </a:tabLst>
            </a:pPr>
            <a:r>
              <a:rPr lang="en-US" sz="2800" dirty="0" smtClean="0">
                <a:latin typeface="Calibri" pitchFamily="34" charset="0"/>
                <a:cs typeface="Times New Roman" pitchFamily="18" charset="0"/>
              </a:rPr>
              <a:t>thickness of single footing:</a:t>
            </a:r>
            <a:endParaRPr lang="en-US" sz="2000" dirty="0" smtClean="0">
              <a:latin typeface="Calibri" pitchFamily="34" charset="0"/>
              <a:cs typeface="Times New Roman" pitchFamily="18" charset="0"/>
            </a:endParaRPr>
          </a:p>
          <a:p>
            <a:pPr algn="l" rtl="0" eaLnBrk="0" hangingPunct="0">
              <a:tabLst>
                <a:tab pos="1920875" algn="l"/>
                <a:tab pos="2636838" algn="ctr"/>
                <a:tab pos="4578350" algn="l"/>
                <a:tab pos="5273675" algn="r"/>
              </a:tabLst>
            </a:pPr>
            <a:r>
              <a:rPr lang="en-US" sz="2400" dirty="0" smtClean="0">
                <a:latin typeface="Calibri" pitchFamily="34" charset="0"/>
                <a:cs typeface="Times New Roman" pitchFamily="18" charset="0"/>
              </a:rPr>
              <a:t>thickness of mat will be determined based on punching shear and wide beam shear.</a:t>
            </a:r>
            <a:r>
              <a:rPr lang="en-US" sz="1400" dirty="0" smtClean="0"/>
              <a:t>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-152400"/>
            <a:ext cx="4324350" cy="3667125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999" y="3810000"/>
            <a:ext cx="3267075" cy="26860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66800" y="374174"/>
                <a:ext cx="5638800" cy="56465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:endParaRPr lang="en-US" dirty="0" smtClean="0"/>
              </a:p>
              <a:p>
                <a:pPr algn="l" rtl="0"/>
                <a:endParaRPr lang="en-US" dirty="0" smtClean="0"/>
              </a:p>
              <a:p>
                <a:pPr algn="l" rtl="0"/>
                <a:endParaRPr lang="en-US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/>
                  <a:t>P</a:t>
                </a:r>
                <a:r>
                  <a:rPr lang="en-US" sz="1400" baseline="-25000" dirty="0" err="1"/>
                  <a:t>u</a:t>
                </a:r>
                <a:r>
                  <a:rPr lang="en-US" sz="1400" dirty="0"/>
                  <a:t>=4035 </a:t>
                </a:r>
                <a:r>
                  <a:rPr lang="en-US" sz="1400" dirty="0" err="1"/>
                  <a:t>kN</a:t>
                </a:r>
                <a:r>
                  <a:rPr lang="en-US" sz="1400" dirty="0"/>
                  <a:t> 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/>
                  <a:t>P</a:t>
                </a:r>
                <a:r>
                  <a:rPr lang="en-US" sz="1400" baseline="-25000" dirty="0" err="1"/>
                  <a:t>ser</a:t>
                </a:r>
                <a:r>
                  <a:rPr lang="en-US" sz="1400" dirty="0"/>
                  <a:t>=2354kN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/>
                  <a:t>A</a:t>
                </a:r>
                <a:r>
                  <a:rPr lang="en-US" sz="1400" baseline="-25000" dirty="0" err="1"/>
                  <a:t>f</a:t>
                </a:r>
                <a:r>
                  <a:rPr lang="en-US" sz="14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2354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300</m:t>
                        </m:r>
                      </m:den>
                    </m:f>
                  </m:oMath>
                </a14:m>
                <a:r>
                  <a:rPr lang="en-US" sz="1400" dirty="0"/>
                  <a:t>=7.840m</a:t>
                </a:r>
                <a:r>
                  <a:rPr lang="en-US" sz="1400" baseline="30000" dirty="0"/>
                  <a:t>2</a:t>
                </a:r>
                <a:endParaRPr lang="en-US" sz="14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/>
                  <a:t>B=L=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latin typeface="Cambria Math"/>
                          </a:rPr>
                          <m:t>7.846</m:t>
                        </m:r>
                      </m:e>
                    </m:rad>
                  </m:oMath>
                </a14:m>
                <a:r>
                  <a:rPr lang="en-US" sz="1400" dirty="0"/>
                  <a:t>=2.8m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/>
                  <a:t>q</a:t>
                </a:r>
                <a:r>
                  <a:rPr lang="en-US" sz="1400" baseline="-25000" dirty="0" err="1"/>
                  <a:t>u</a:t>
                </a:r>
                <a:r>
                  <a:rPr lang="en-US" sz="1400" dirty="0"/>
                  <a:t>=4035/7.840=514.66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 smtClean="0"/>
                  <a:t>q</a:t>
                </a:r>
                <a:r>
                  <a:rPr lang="en-US" sz="1400" baseline="-25000" dirty="0" err="1" smtClean="0"/>
                  <a:t>u</a:t>
                </a:r>
                <a:r>
                  <a:rPr lang="en-US" sz="1400" dirty="0" smtClean="0"/>
                  <a:t>=515kn/m</a:t>
                </a:r>
                <a:r>
                  <a:rPr lang="en-US" sz="1400" baseline="30000" dirty="0" smtClean="0"/>
                  <a:t>2</a:t>
                </a:r>
                <a:endParaRPr lang="en-US" sz="1400" b="1" i="1" dirty="0"/>
              </a:p>
              <a:p>
                <a:pPr algn="l" rtl="0"/>
                <a:r>
                  <a:rPr lang="en-US" sz="1400" b="1" i="1" dirty="0" smtClean="0"/>
                  <a:t>Wide beam shear check</a:t>
                </a:r>
                <a:endParaRPr lang="en-US" sz="1400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err="1"/>
                  <a:t>b</a:t>
                </a:r>
                <a:r>
                  <a:rPr lang="en-US" sz="1400" baseline="-25000" dirty="0" err="1"/>
                  <a:t>w</a:t>
                </a:r>
                <a:r>
                  <a:rPr lang="en-US" sz="1400" dirty="0"/>
                  <a:t>=2.8m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/>
                  <a:t>d=0.6m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/>
                  <a:t>h=0.65m</a:t>
                </a:r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Ø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err="1"/>
                  <a:t>V</a:t>
                </a:r>
                <a:r>
                  <a:rPr lang="en-US" sz="1400" baseline="-25000" dirty="0" err="1"/>
                  <a:t>c</a:t>
                </a:r>
                <a:r>
                  <a:rPr lang="en-US" sz="1400" dirty="0"/>
                  <a:t> =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1400" i="1">
                        <a:latin typeface="Cambria Math"/>
                      </a:rPr>
                      <m:t>Ø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latin typeface="Cambria Math"/>
                          </a:rPr>
                          <m:t>𝑓𝑐</m:t>
                        </m:r>
                      </m:e>
                    </m:rad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𝑏</m:t>
                    </m:r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𝑑</m:t>
                    </m:r>
                    <m:r>
                      <a:rPr lang="en-US" sz="1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6</m:t>
                        </m:r>
                      </m:den>
                    </m:f>
                    <m:r>
                      <a:rPr lang="en-US" sz="1400" i="1">
                        <a:latin typeface="Cambria Math"/>
                      </a:rPr>
                      <m:t>∗0.75∗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latin typeface="Cambria Math"/>
                          </a:rPr>
                          <m:t>28 </m:t>
                        </m:r>
                      </m:e>
                    </m:rad>
                    <m:r>
                      <a:rPr lang="en-US" sz="1400" i="1">
                        <a:latin typeface="Cambria Math"/>
                      </a:rPr>
                      <m:t>∗2800∗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600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1000</m:t>
                        </m:r>
                      </m:den>
                    </m:f>
                  </m:oMath>
                </a14:m>
                <a:endParaRPr lang="en-US" sz="1400" i="1" dirty="0" smtClean="0"/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Ø</m:t>
                    </m:r>
                    <m:r>
                      <m:rPr>
                        <m:nor/>
                      </m:rPr>
                      <a:rPr lang="en-US" sz="1400" dirty="0"/>
                      <m:t> </m:t>
                    </m:r>
                    <m:r>
                      <m:rPr>
                        <m:nor/>
                      </m:rPr>
                      <a:rPr lang="en-US" sz="1400" dirty="0" err="1"/>
                      <m:t>V</m:t>
                    </m:r>
                    <m:r>
                      <m:rPr>
                        <m:nor/>
                      </m:rPr>
                      <a:rPr lang="en-US" sz="1400" baseline="-25000" dirty="0" err="1"/>
                      <m:t>c</m:t>
                    </m:r>
                    <m:r>
                      <a:rPr lang="en-US" sz="1400" i="1">
                        <a:latin typeface="Cambria Math"/>
                      </a:rPr>
                      <m:t>= </m:t>
                    </m:r>
                  </m:oMath>
                </a14:m>
                <a:r>
                  <a:rPr lang="en-US" sz="1400" dirty="0"/>
                  <a:t>1111.2 KN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/>
                  <a:t>V</a:t>
                </a:r>
                <a:r>
                  <a:rPr lang="en-US" sz="1400" baseline="-25000" dirty="0"/>
                  <a:t>u</a:t>
                </a:r>
                <a:r>
                  <a:rPr lang="en-US" sz="1400" dirty="0"/>
                  <a:t>=515*((2.8-0.6)/2-0.6)*2.8=721kN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/>
                  <a:t>&gt;&gt;&gt;&gt;OK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74174"/>
                <a:ext cx="5638800" cy="5646546"/>
              </a:xfrm>
              <a:prstGeom prst="rect">
                <a:avLst/>
              </a:prstGeom>
              <a:blipFill rotWithShape="1">
                <a:blip r:embed="rId4"/>
                <a:stretch>
                  <a:fillRect l="-865" t="-5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38200" y="902732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dirty="0" smtClean="0">
                <a:solidFill>
                  <a:schemeClr val="bg2">
                    <a:lumMod val="10000"/>
                  </a:schemeClr>
                </a:solidFill>
              </a:rPr>
              <a:t>Footing Sample design (F4 as a sample):</a:t>
            </a:r>
            <a:endParaRPr lang="en-US" b="1" dirty="0"/>
          </a:p>
        </p:txBody>
      </p:sp>
      <p:sp>
        <p:nvSpPr>
          <p:cNvPr id="2" name="Rectangle 1"/>
          <p:cNvSpPr/>
          <p:nvPr/>
        </p:nvSpPr>
        <p:spPr>
          <a:xfrm>
            <a:off x="74825" y="188516"/>
            <a:ext cx="35173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Footing design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42900" y="354081"/>
                <a:ext cx="8763000" cy="63174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 rtl="0"/>
                <a:endParaRPr lang="en-US" sz="1400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b="1" i="1" dirty="0" smtClean="0"/>
                  <a:t>punching shear check</a:t>
                </a:r>
                <a:endParaRPr lang="en-US" sz="1400" dirty="0" smtClean="0"/>
              </a:p>
              <a:p>
                <a:pPr algn="l" rtl="0">
                  <a:lnSpc>
                    <a:spcPct val="200000"/>
                  </a:lnSpc>
                </a:pPr>
                <a:r>
                  <a:rPr lang="en-US" sz="1400" dirty="0"/>
                  <a:t>b</a:t>
                </a:r>
                <a:r>
                  <a:rPr lang="en-US" sz="1400" baseline="-25000" dirty="0"/>
                  <a:t>0</a:t>
                </a:r>
                <a:r>
                  <a:rPr lang="en-US" sz="1400" dirty="0"/>
                  <a:t>=4*(0.6+d)=4*( 0.6+0.6)=</a:t>
                </a:r>
                <a:r>
                  <a:rPr lang="en-US" sz="1400" dirty="0" smtClean="0"/>
                  <a:t>4.8m</a:t>
                </a:r>
              </a:p>
              <a:p>
                <a:pPr algn="l" rtl="0"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Ø</m:t>
                    </m:r>
                  </m:oMath>
                </a14:m>
                <a:r>
                  <a:rPr lang="en-US" sz="1400" dirty="0"/>
                  <a:t> </a:t>
                </a:r>
                <a:r>
                  <a:rPr lang="en-US" sz="1400" dirty="0" err="1"/>
                  <a:t>V</a:t>
                </a:r>
                <a:r>
                  <a:rPr lang="en-US" sz="1400" baseline="-25000" dirty="0" err="1"/>
                  <a:t>c</a:t>
                </a:r>
                <a:r>
                  <a:rPr lang="en-US" sz="1400" dirty="0"/>
                  <a:t> =</a:t>
                </a:r>
                <a14:m>
                  <m:oMath xmlns:m="http://schemas.openxmlformats.org/officeDocument/2006/math">
                    <m:r>
                      <a:rPr lang="en-US" sz="14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400" i="1">
                        <a:latin typeface="Cambria Math"/>
                      </a:rPr>
                      <m:t>Ø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latin typeface="Cambria Math"/>
                          </a:rPr>
                          <m:t>𝑓𝑐</m:t>
                        </m:r>
                      </m:e>
                    </m:rad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𝑏</m:t>
                    </m:r>
                    <m:r>
                      <a:rPr lang="en-US" sz="1400" i="1">
                        <a:latin typeface="Cambria Math"/>
                      </a:rPr>
                      <m:t> </m:t>
                    </m:r>
                    <m:r>
                      <a:rPr lang="en-US" sz="1400" i="1">
                        <a:latin typeface="Cambria Math"/>
                      </a:rPr>
                      <m:t>𝑑</m:t>
                    </m:r>
                    <m:r>
                      <a:rPr lang="en-US" sz="1400" i="1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sz="14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US" sz="1400" i="1">
                            <a:latin typeface="Cambria Math"/>
                          </a:rPr>
                          <m:t>3</m:t>
                        </m:r>
                      </m:den>
                    </m:f>
                    <m:r>
                      <a:rPr lang="en-US" sz="1400" i="1">
                        <a:latin typeface="Cambria Math"/>
                      </a:rPr>
                      <m:t>∗0.75∗</m:t>
                    </m:r>
                    <m:rad>
                      <m:radPr>
                        <m:degHide m:val="on"/>
                        <m:ctrlPr>
                          <a:rPr lang="en-US" sz="14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400" i="1">
                            <a:latin typeface="Cambria Math"/>
                          </a:rPr>
                          <m:t>28 </m:t>
                        </m:r>
                      </m:e>
                    </m:rad>
                    <m:r>
                      <a:rPr lang="en-US" sz="1400" i="1">
                        <a:latin typeface="Cambria Math"/>
                      </a:rPr>
                      <m:t>∗4800∗600/1000= </m:t>
                    </m:r>
                  </m:oMath>
                </a14:m>
                <a:r>
                  <a:rPr lang="en-US" sz="1400" dirty="0" smtClean="0"/>
                  <a:t>3809.9KN</a:t>
                </a:r>
              </a:p>
              <a:p>
                <a:pPr algn="l" rtl="0">
                  <a:lnSpc>
                    <a:spcPct val="200000"/>
                  </a:lnSpc>
                </a:pPr>
                <a:r>
                  <a:rPr lang="en-US" sz="1400" dirty="0" smtClean="0"/>
                  <a:t> </a:t>
                </a:r>
                <a:r>
                  <a:rPr lang="en-US" sz="1400" dirty="0"/>
                  <a:t>V</a:t>
                </a:r>
                <a:r>
                  <a:rPr lang="en-US" sz="1400" baseline="-25000" dirty="0"/>
                  <a:t>u</a:t>
                </a:r>
                <a:r>
                  <a:rPr lang="en-US" sz="1400" dirty="0"/>
                  <a:t>=4035-(0.6+d)*(0.6+d)*515=4035-(0.6+0.6)*(0.6+0.6)*515=3293.4      </a:t>
                </a:r>
                <a:endParaRPr lang="en-US" sz="1400" dirty="0" smtClean="0"/>
              </a:p>
              <a:p>
                <a:pPr algn="l" rtl="0">
                  <a:lnSpc>
                    <a:spcPct val="200000"/>
                  </a:lnSpc>
                </a:pPr>
                <a:r>
                  <a:rPr lang="en-US" sz="1400" dirty="0" smtClean="0"/>
                  <a:t>   </a:t>
                </a:r>
                <a:r>
                  <a:rPr lang="en-US" sz="1400" dirty="0"/>
                  <a:t>&gt;&gt;&gt;&gt;</a:t>
                </a:r>
                <a:r>
                  <a:rPr lang="en-US" sz="1400" dirty="0" smtClean="0"/>
                  <a:t>OK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b="1" i="1" dirty="0" smtClean="0"/>
                  <a:t>Flexural design</a:t>
                </a:r>
                <a:endParaRPr lang="en-US" sz="1400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dirty="0" smtClean="0"/>
                  <a:t> </a:t>
                </a:r>
                <a:r>
                  <a:rPr lang="en-US" sz="1400" dirty="0"/>
                  <a:t> </a:t>
                </a:r>
                <a:r>
                  <a:rPr lang="en-US" sz="1600" dirty="0"/>
                  <a:t>M</a:t>
                </a:r>
                <a:r>
                  <a:rPr lang="en-US" sz="1600" baseline="-25000" dirty="0"/>
                  <a:t>u</a:t>
                </a:r>
                <a:r>
                  <a:rPr lang="en-US" sz="1600" dirty="0"/>
                  <a:t>=WL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/2=  515*((2.8-0.6)/2)</a:t>
                </a:r>
                <a:r>
                  <a:rPr lang="en-US" sz="1600" baseline="30000" dirty="0"/>
                  <a:t>2</a:t>
                </a:r>
                <a:r>
                  <a:rPr lang="en-US" sz="1600" b="1" dirty="0"/>
                  <a:t>/</a:t>
                </a:r>
                <a:r>
                  <a:rPr lang="en-US" sz="1600" dirty="0"/>
                  <a:t>2=311.575kN.m/m</a:t>
                </a:r>
              </a:p>
              <a:p>
                <a:pPr algn="l" rtl="0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  <m:r>
                      <a:rPr lang="en-US" sz="16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600" dirty="0"/>
                  <a:t>=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US" sz="20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0" i="0" smtClean="0">
                            <a:latin typeface="Cambria Math"/>
                          </a:rPr>
                          <m:t>0.85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2000" baseline="-25000">
                            <a:latin typeface="Cambria Math"/>
                          </a:rPr>
                          <m:t>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/>
                          </a:rPr>
                          <m:t>f</m:t>
                        </m:r>
                        <m:r>
                          <m:rPr>
                            <m:sty m:val="p"/>
                          </m:rPr>
                          <a:rPr lang="en-US" sz="2000" baseline="-25000">
                            <a:latin typeface="Cambria Math"/>
                          </a:rPr>
                          <m:t>y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2.61 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𝑀𝑢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fc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b</m:t>
                            </m:r>
                            <m:r>
                              <a:rPr lang="en-US" sz="1600">
                                <a:latin typeface="Cambria Math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𝑑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 </a:t>
                </a:r>
                <a:r>
                  <a:rPr lang="en-US" sz="1600" dirty="0" smtClean="0"/>
                  <a:t>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600" i="1">
                            <a:latin typeface="Cambria Math"/>
                          </a:rPr>
                        </m:ctrlPr>
                      </m:fPr>
                      <m:num>
                        <m:r>
                          <a:rPr lang="en-US" sz="1600" baseline="30000">
                            <a:latin typeface="Cambria Math"/>
                          </a:rPr>
                          <m:t>0.85</m:t>
                        </m:r>
                        <m:r>
                          <m:rPr>
                            <m:sty m:val="p"/>
                          </m:rPr>
                          <a:rPr lang="en-US" sz="1600" baseline="30000">
                            <a:latin typeface="Cambria Math"/>
                          </a:rPr>
                          <m:t>X</m:t>
                        </m:r>
                        <m:r>
                          <a:rPr lang="en-US" sz="1600" baseline="30000">
                            <a:latin typeface="Cambria Math"/>
                          </a:rPr>
                          <m:t>28</m:t>
                        </m:r>
                      </m:num>
                      <m:den>
                        <m:r>
                          <a:rPr lang="en-US" sz="1600">
                            <a:latin typeface="Cambria Math"/>
                          </a:rPr>
                          <m:t>420</m:t>
                        </m:r>
                      </m:den>
                    </m:f>
                  </m:oMath>
                </a14:m>
                <a:r>
                  <a:rPr lang="en-US" sz="1600" dirty="0"/>
                  <a:t> (1-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600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/>
                          </a:rPr>
                          <m:t>1−</m:t>
                        </m:r>
                        <m:f>
                          <m:fPr>
                            <m:ctrlPr>
                              <a:rPr lang="en-US" sz="16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sz="1600" baseline="30000">
                                <a:latin typeface="Cambria Math"/>
                              </a:rPr>
                              <m:t> </m:t>
                            </m:r>
                            <m:r>
                              <a:rPr lang="en-US" sz="1600" b="0" i="1" baseline="30000" smtClean="0">
                                <a:latin typeface="Cambria Math"/>
                              </a:rPr>
                              <m:t>2.61</m:t>
                            </m:r>
                            <m:r>
                              <a:rPr lang="en-US" sz="1600" i="1" smtClean="0">
                                <a:latin typeface="Cambria Math"/>
                              </a:rPr>
                              <m:t>𝑋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311.575</m:t>
                            </m:r>
                            <m:r>
                              <a:rPr lang="en-US" sz="1600" i="1">
                                <a:latin typeface="Cambria Math"/>
                              </a:rPr>
                              <m:t>𝑋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6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600">
                                <a:latin typeface="Cambria Math"/>
                              </a:rPr>
                              <m:t>28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r>
                              <a:rPr lang="en-US" sz="1600">
                                <a:latin typeface="Cambria Math"/>
                              </a:rPr>
                              <m:t>1000</m:t>
                            </m:r>
                            <m:r>
                              <m:rPr>
                                <m:sty m:val="p"/>
                              </m:rPr>
                              <a:rPr lang="en-US" sz="1600">
                                <a:latin typeface="Cambria Math"/>
                              </a:rPr>
                              <m:t>X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sz="1600">
                                    <a:latin typeface="Cambria Math"/>
                                  </a:rPr>
                                  <m:t>600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)  = 0.00234</a:t>
                </a:r>
                <a:r>
                  <a:rPr lang="en-US" sz="1600" dirty="0" smtClean="0"/>
                  <a:t> &lt;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</m:oMath>
                </a14:m>
                <a:r>
                  <a:rPr lang="en-US" sz="1600" baseline="-25000" dirty="0" smtClean="0"/>
                  <a:t>min</a:t>
                </a:r>
                <a:r>
                  <a:rPr lang="en-US" sz="1600" dirty="0" smtClean="0"/>
                  <a:t>=0.00333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 &gt;&gt;&gt;&gt; </a:t>
                </a:r>
                <a:r>
                  <a:rPr lang="en-US" sz="1600" dirty="0"/>
                  <a:t>use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/>
                      </a:rPr>
                      <m:t>𝜌</m:t>
                    </m:r>
                  </m:oMath>
                </a14:m>
                <a:r>
                  <a:rPr lang="en-US" sz="1600" baseline="-25000" dirty="0"/>
                  <a:t>min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/>
                  <a:t>A</a:t>
                </a:r>
                <a:r>
                  <a:rPr lang="en-US" sz="1600" baseline="-25000" dirty="0"/>
                  <a:t>s </a:t>
                </a:r>
                <a:r>
                  <a:rPr lang="en-US" sz="1600" dirty="0"/>
                  <a:t>= 0.0033 X1000X600 =1980mm</a:t>
                </a:r>
                <a:r>
                  <a:rPr lang="en-US" sz="1600" baseline="30000" dirty="0"/>
                  <a:t>2</a:t>
                </a:r>
                <a:r>
                  <a:rPr lang="en-US" sz="1600" dirty="0"/>
                  <a:t>. </a:t>
                </a:r>
                <a:r>
                  <a:rPr lang="en-US" sz="1600" dirty="0" smtClean="0"/>
                  <a:t>     &gt;&gt;&gt;&gt;&gt;Use </a:t>
                </a:r>
                <a:r>
                  <a:rPr lang="en-US" sz="1600" dirty="0"/>
                  <a:t>10ϕ16/m	</a:t>
                </a:r>
              </a:p>
              <a:p>
                <a:pPr algn="l" rtl="0">
                  <a:lnSpc>
                    <a:spcPct val="150000"/>
                  </a:lnSpc>
                </a:pPr>
                <a:r>
                  <a:rPr lang="en-US" sz="1400" b="1" i="1" dirty="0" smtClean="0"/>
                  <a:t>Top steel reinforcement </a:t>
                </a:r>
                <a:endParaRPr lang="en-US" sz="1400" dirty="0" smtClean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        </a:t>
                </a:r>
                <a:r>
                  <a:rPr lang="en-US" sz="1600" dirty="0" err="1" smtClean="0"/>
                  <a:t>A</a:t>
                </a:r>
                <a:r>
                  <a:rPr lang="en-US" sz="1600" baseline="-25000" dirty="0" err="1" smtClean="0"/>
                  <a:t>shr</a:t>
                </a:r>
                <a:r>
                  <a:rPr lang="en-US" sz="1600" baseline="-25000" dirty="0"/>
                  <a:t>.</a:t>
                </a:r>
                <a:r>
                  <a:rPr lang="en-US" sz="1600" dirty="0"/>
                  <a:t>=0.0018*650*1000=1170mm</a:t>
                </a:r>
                <a:r>
                  <a:rPr lang="en-US" sz="1600" baseline="30000" dirty="0"/>
                  <a:t>2</a:t>
                </a:r>
                <a:endParaRPr lang="en-US" sz="1600" dirty="0"/>
              </a:p>
              <a:p>
                <a:pPr algn="l" rtl="0">
                  <a:lnSpc>
                    <a:spcPct val="150000"/>
                  </a:lnSpc>
                </a:pPr>
                <a:r>
                  <a:rPr lang="en-US" sz="1600" dirty="0" smtClean="0"/>
                  <a:t>        0.5*1170=585mm</a:t>
                </a:r>
                <a:r>
                  <a:rPr lang="en-US" sz="1600" baseline="30000" dirty="0" smtClean="0"/>
                  <a:t>2</a:t>
                </a:r>
                <a:r>
                  <a:rPr lang="en-US" sz="1600" dirty="0" smtClean="0"/>
                  <a:t>  &gt;&gt;&gt;&gt; </a:t>
                </a:r>
                <a:r>
                  <a:rPr lang="en-US" sz="1600" dirty="0"/>
                  <a:t>Use 4ϕ14</a:t>
                </a:r>
              </a:p>
              <a:p>
                <a:pPr algn="l" rtl="0">
                  <a:lnSpc>
                    <a:spcPct val="150000"/>
                  </a:lnSpc>
                </a:pPr>
                <a:endParaRPr lang="en-US" sz="1400" dirty="0" smtClean="0"/>
              </a:p>
              <a:p>
                <a:pPr algn="l" rtl="0"/>
                <a:endParaRPr lang="en-US" sz="1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" y="354081"/>
                <a:ext cx="8763000" cy="6317435"/>
              </a:xfrm>
              <a:prstGeom prst="rect">
                <a:avLst/>
              </a:prstGeom>
              <a:blipFill rotWithShape="1">
                <a:blip r:embed="rId2"/>
                <a:stretch>
                  <a:fillRect l="-348" t="-97" b="-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81000" y="-1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Footing design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18285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8534400" cy="990600"/>
          </a:xfrm>
        </p:spPr>
        <p:txBody>
          <a:bodyPr/>
          <a:lstStyle/>
          <a:p>
            <a:pPr algn="l" rtl="0">
              <a:buFont typeface="Wingdings 3" pitchFamily="18" charset="2"/>
              <a:buNone/>
            </a:pP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Footing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esign:</a:t>
            </a:r>
            <a:endParaRPr lang="ar-SA" sz="3600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6024913"/>
              </p:ext>
            </p:extLst>
          </p:nvPr>
        </p:nvGraphicFramePr>
        <p:xfrm>
          <a:off x="533400" y="1447800"/>
          <a:ext cx="7848599" cy="4038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6158"/>
                <a:gridCol w="1063692"/>
                <a:gridCol w="1035505"/>
                <a:gridCol w="976163"/>
                <a:gridCol w="827811"/>
                <a:gridCol w="111243"/>
                <a:gridCol w="660913"/>
                <a:gridCol w="676490"/>
                <a:gridCol w="1192759"/>
                <a:gridCol w="867865"/>
              </a:tblGrid>
              <a:tr h="133518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Col. #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Service load of column(kN)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Area of footing(m</a:t>
                      </a:r>
                      <a:r>
                        <a:rPr lang="en-US" sz="1000" baseline="30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Dimension chosen for footing [(B=L)/m]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Footing thickness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(mm)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Steel ratio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Area of steel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(mm</a:t>
                      </a:r>
                      <a:r>
                        <a:rPr lang="en-US" sz="1000" baseline="30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)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Botom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Reinforcement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#Φ16/m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Top  steel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Reinforcement</a:t>
                      </a:r>
                      <a:endParaRPr lang="en-US" sz="1100">
                        <a:effectLst/>
                      </a:endParaRPr>
                    </a:p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#Φ14/m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4.84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1155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1868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1960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6.76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1650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2354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7.84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650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1980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2144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7.29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1815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45056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1721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5.76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2.4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 anchor="b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0.0033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3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8534400" cy="990600"/>
          </a:xfrm>
        </p:spPr>
        <p:txBody>
          <a:bodyPr/>
          <a:lstStyle/>
          <a:p>
            <a:pPr algn="l" rtl="0">
              <a:buFont typeface="Wingdings 3" pitchFamily="18" charset="2"/>
              <a:buNone/>
            </a:pP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Shear wall </a:t>
            </a:r>
            <a:r>
              <a:rPr lang="en-US" sz="3600" dirty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esign:</a:t>
            </a:r>
            <a:endParaRPr lang="ar-SA" sz="3600" dirty="0" smtClean="0">
              <a:solidFill>
                <a:schemeClr val="accent4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41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914400"/>
            <a:ext cx="6934200" cy="396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3297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2438400"/>
            <a:ext cx="9144000" cy="12192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4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Thanks for your attention </a:t>
            </a:r>
            <a:endParaRPr lang="ar-SA" sz="44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ransition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3369</TotalTime>
  <Words>1764</Words>
  <Application>Microsoft Office PowerPoint</Application>
  <PresentationFormat>On-screen Show (4:3)</PresentationFormat>
  <Paragraphs>403</Paragraphs>
  <Slides>57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58" baseType="lpstr">
      <vt:lpstr>Concourse</vt:lpstr>
      <vt:lpstr>Design of Asalaus  Building</vt:lpstr>
      <vt:lpstr>Outline:</vt:lpstr>
      <vt:lpstr>Chapter 1 : Introduction</vt:lpstr>
      <vt:lpstr>Introduction:</vt:lpstr>
      <vt:lpstr>PowerPoint Presentation</vt:lpstr>
      <vt:lpstr>PowerPoint Presentation</vt:lpstr>
      <vt:lpstr>PowerPoint Presentation</vt:lpstr>
      <vt:lpstr>Parking distribution: </vt:lpstr>
      <vt:lpstr>Parking distribution: </vt:lpstr>
      <vt:lpstr>PowerPoint Presentation</vt:lpstr>
      <vt:lpstr>PowerPoint Presentation</vt:lpstr>
      <vt:lpstr>Structural Systems :</vt:lpstr>
      <vt:lpstr>Materials:</vt:lpstr>
      <vt:lpstr>Design loads :</vt:lpstr>
      <vt:lpstr>Design codes and load combinations:</vt:lpstr>
      <vt:lpstr>:Load Combination</vt:lpstr>
      <vt:lpstr>Chapter 2 : Preliminary Design</vt:lpstr>
      <vt:lpstr>Preliminary design</vt:lpstr>
      <vt:lpstr>Preliminary Design</vt:lpstr>
      <vt:lpstr>Preliminary design and checks </vt:lpstr>
      <vt:lpstr>Chapter 3 :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Site Classification: </vt:lpstr>
      <vt:lpstr>Site coefficient</vt:lpstr>
      <vt:lpstr>Site coefficient</vt:lpstr>
      <vt:lpstr>Importance classes and importance factors </vt:lpstr>
      <vt:lpstr>PowerPoint Presentation</vt:lpstr>
      <vt:lpstr>PowerPoint Presentation</vt:lpstr>
      <vt:lpstr>Period calculation</vt:lpstr>
      <vt:lpstr>Period calculation</vt:lpstr>
      <vt:lpstr>PowerPoint Presentation</vt:lpstr>
      <vt:lpstr>PowerPoint Presentation</vt:lpstr>
      <vt:lpstr>PowerPoint Presentation</vt:lpstr>
      <vt:lpstr>PowerPoint Presentation</vt:lpstr>
      <vt:lpstr>Vertical distribution of seismic loads</vt:lpstr>
      <vt:lpstr>Chapter Four: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Column shear design  </vt:lpstr>
      <vt:lpstr>Design of columns: </vt:lpstr>
      <vt:lpstr>Design of columns: </vt:lpstr>
      <vt:lpstr>Design of columns:</vt:lpstr>
      <vt:lpstr>Footing design</vt:lpstr>
      <vt:lpstr>PowerPoint Presentation</vt:lpstr>
      <vt:lpstr>PowerPoint Presentation</vt:lpstr>
      <vt:lpstr>PowerPoint Presentation</vt:lpstr>
      <vt:lpstr>PowerPoint Presentation</vt:lpstr>
      <vt:lpstr>Thanks for your attention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An-Najah National University Faculty of Engineering  Civil Engineering Department</dc:title>
  <dc:creator>SysCom</dc:creator>
  <cp:lastModifiedBy>m.a1992@outlook.com</cp:lastModifiedBy>
  <cp:revision>383</cp:revision>
  <dcterms:created xsi:type="dcterms:W3CDTF">2010-05-24T13:59:28Z</dcterms:created>
  <dcterms:modified xsi:type="dcterms:W3CDTF">2015-08-02T10:18:52Z</dcterms:modified>
</cp:coreProperties>
</file>