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4" r:id="rId8"/>
    <p:sldId id="263"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12/10/2018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24D61C9-CC54-49B2-A095-045F4D4ED516}"/>
              </a:ext>
            </a:extLst>
          </p:cNvPr>
          <p:cNvSpPr>
            <a:spLocks noGrp="1"/>
          </p:cNvSpPr>
          <p:nvPr>
            <p:ph type="subTitle" idx="1"/>
          </p:nvPr>
        </p:nvSpPr>
        <p:spPr>
          <a:xfrm>
            <a:off x="2589213" y="1762125"/>
            <a:ext cx="8915399" cy="4141538"/>
          </a:xfrm>
        </p:spPr>
        <p:txBody>
          <a:bodyPr>
            <a:normAutofit fontScale="92500" lnSpcReduction="10000"/>
          </a:bodyPr>
          <a:lstStyle/>
          <a:p>
            <a:pPr algn="ctr"/>
            <a:r>
              <a:rPr lang="ar-JO" sz="4400" b="1" dirty="0">
                <a:latin typeface="Arial" panose="020B0604020202020204" pitchFamily="34" charset="0"/>
                <a:cs typeface="Arial" panose="020B0604020202020204" pitchFamily="34" charset="0"/>
              </a:rPr>
              <a:t>شركة باورتك لحلول الطاقة</a:t>
            </a:r>
            <a:endParaRPr lang="en-US" sz="4400" b="1" dirty="0">
              <a:latin typeface="Arial" panose="020B0604020202020204" pitchFamily="34" charset="0"/>
              <a:cs typeface="Arial" panose="020B0604020202020204" pitchFamily="34" charset="0"/>
            </a:endParaRPr>
          </a:p>
          <a:p>
            <a:pPr algn="ctr"/>
            <a:endParaRPr lang="ar-JO" sz="4400" b="1" dirty="0">
              <a:latin typeface="Arial" panose="020B0604020202020204" pitchFamily="34" charset="0"/>
              <a:cs typeface="Arial" panose="020B0604020202020204" pitchFamily="34" charset="0"/>
            </a:endParaRPr>
          </a:p>
          <a:p>
            <a:pPr algn="ctr"/>
            <a:r>
              <a:rPr lang="ar-JO" sz="2800" b="1" dirty="0">
                <a:latin typeface="Arial" panose="020B0604020202020204" pitchFamily="34" charset="0"/>
                <a:cs typeface="Arial" panose="020B0604020202020204" pitchFamily="34" charset="0"/>
              </a:rPr>
              <a:t>اعداد</a:t>
            </a:r>
            <a:r>
              <a:rPr lang="ar-JO" b="1" dirty="0">
                <a:latin typeface="Arial" panose="020B0604020202020204" pitchFamily="34" charset="0"/>
                <a:cs typeface="Arial" panose="020B0604020202020204" pitchFamily="34" charset="0"/>
              </a:rPr>
              <a:t> :</a:t>
            </a:r>
          </a:p>
          <a:p>
            <a:pPr algn="ctr"/>
            <a:r>
              <a:rPr lang="ar-JO" sz="2400" b="1" dirty="0">
                <a:latin typeface="Arial" panose="020B0604020202020204" pitchFamily="34" charset="0"/>
                <a:cs typeface="Arial" panose="020B0604020202020204" pitchFamily="34" charset="0"/>
              </a:rPr>
              <a:t>عمر ابوشمة </a:t>
            </a:r>
          </a:p>
          <a:p>
            <a:pPr algn="ctr"/>
            <a:r>
              <a:rPr lang="ar-JO" sz="2400" b="1" dirty="0">
                <a:latin typeface="Arial" panose="020B0604020202020204" pitchFamily="34" charset="0"/>
                <a:cs typeface="Arial" panose="020B0604020202020204" pitchFamily="34" charset="0"/>
              </a:rPr>
              <a:t>حمزه الهندي </a:t>
            </a:r>
            <a:endParaRPr lang="en-US" sz="2400" b="1" dirty="0">
              <a:latin typeface="Arial" panose="020B0604020202020204" pitchFamily="34" charset="0"/>
              <a:cs typeface="Arial" panose="020B0604020202020204" pitchFamily="34" charset="0"/>
            </a:endParaRPr>
          </a:p>
          <a:p>
            <a:pPr algn="ctr"/>
            <a:endParaRPr lang="ar-JO" sz="2400" b="1" dirty="0">
              <a:latin typeface="Arial" panose="020B0604020202020204" pitchFamily="34" charset="0"/>
              <a:cs typeface="Arial" panose="020B0604020202020204" pitchFamily="34" charset="0"/>
            </a:endParaRPr>
          </a:p>
          <a:p>
            <a:pPr algn="ctr"/>
            <a:r>
              <a:rPr lang="ar-JO" sz="2400" b="1" dirty="0">
                <a:latin typeface="Arial" panose="020B0604020202020204" pitchFamily="34" charset="0"/>
                <a:cs typeface="Arial" panose="020B0604020202020204" pitchFamily="34" charset="0"/>
              </a:rPr>
              <a:t>اشراف الدكتور \ ه : نجوان الدلق</a:t>
            </a:r>
          </a:p>
          <a:p>
            <a:pPr algn="ctr"/>
            <a:r>
              <a:rPr lang="en-US" sz="2400" b="1" dirty="0">
                <a:latin typeface="Arial" panose="020B0604020202020204" pitchFamily="34" charset="0"/>
                <a:cs typeface="Arial" panose="020B0604020202020204" pitchFamily="34" charset="0"/>
              </a:rPr>
              <a:t>201</a:t>
            </a:r>
            <a:r>
              <a:rPr lang="ar-JO" sz="2400" b="1" dirty="0">
                <a:latin typeface="Arial" panose="020B0604020202020204" pitchFamily="34" charset="0"/>
                <a:cs typeface="Arial" panose="020B0604020202020204" pitchFamily="34" charset="0"/>
              </a:rPr>
              <a:t>8</a:t>
            </a:r>
            <a:r>
              <a:rPr lang="en-US" sz="2400" b="1" dirty="0">
                <a:latin typeface="Arial" panose="020B0604020202020204" pitchFamily="34" charset="0"/>
                <a:cs typeface="Arial" panose="020B0604020202020204" pitchFamily="34" charset="0"/>
              </a:rPr>
              <a:t>-2019</a:t>
            </a:r>
          </a:p>
        </p:txBody>
      </p:sp>
    </p:spTree>
    <p:extLst>
      <p:ext uri="{BB962C8B-B14F-4D97-AF65-F5344CB8AC3E}">
        <p14:creationId xmlns:p14="http://schemas.microsoft.com/office/powerpoint/2010/main" val="756515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32AAF6-E425-41D0-AA70-16D05811D70C}"/>
              </a:ext>
            </a:extLst>
          </p:cNvPr>
          <p:cNvSpPr>
            <a:spLocks noGrp="1"/>
          </p:cNvSpPr>
          <p:nvPr>
            <p:ph idx="1"/>
          </p:nvPr>
        </p:nvSpPr>
        <p:spPr/>
        <p:txBody>
          <a:bodyPr>
            <a:normAutofit/>
          </a:bodyPr>
          <a:lstStyle/>
          <a:p>
            <a:pPr marL="0" indent="0" algn="r">
              <a:buNone/>
            </a:pPr>
            <a:r>
              <a:rPr lang="ar-JO" sz="2000" dirty="0">
                <a:latin typeface="Calibri" panose="020F0502020204030204" pitchFamily="34" charset="0"/>
                <a:ea typeface="Arial Unicode MS" panose="020B0604020202020204" pitchFamily="34" charset="-128"/>
                <a:cs typeface="Calibri" panose="020F0502020204030204" pitchFamily="34" charset="0"/>
              </a:rPr>
              <a:t>تأسست شركة باورتك لحلول الطاقة عام 2012 برأس مال 50 الف دولار امريكي في مدينة رام الله وفي عام 2015 تم نقل موقع الشركة الى مدينة سلفيت وهي شركة حاصلة على تسجيل رسمي من كافة الدوائر والمؤسسات الفلسطينية ويتضمن عقد تأسسيس الشركة كافة الانشطة في مجالات متعدده بما فيها مجال تركيب وتشغيل وصيانة انظمة الطاقة الشمسية وكذلك في مجال أنظمة الحماية والمراقبة وأنظمة الحرائق .</a:t>
            </a:r>
            <a:endParaRPr lang="en-US" sz="2000" dirty="0">
              <a:latin typeface="Calibri" panose="020F0502020204030204" pitchFamily="34" charset="0"/>
              <a:ea typeface="Arial Unicode MS" panose="020B0604020202020204" pitchFamily="34" charset="-128"/>
              <a:cs typeface="Calibri" panose="020F0502020204030204" pitchFamily="34" charset="0"/>
            </a:endParaRPr>
          </a:p>
        </p:txBody>
      </p:sp>
      <p:sp>
        <p:nvSpPr>
          <p:cNvPr id="2" name="Title 1">
            <a:extLst>
              <a:ext uri="{FF2B5EF4-FFF2-40B4-BE49-F238E27FC236}">
                <a16:creationId xmlns:a16="http://schemas.microsoft.com/office/drawing/2014/main" id="{8B369FDA-4D1B-4BAF-B82E-82116A11C27C}"/>
              </a:ext>
            </a:extLst>
          </p:cNvPr>
          <p:cNvSpPr>
            <a:spLocks noGrp="1"/>
          </p:cNvSpPr>
          <p:nvPr>
            <p:ph type="title"/>
          </p:nvPr>
        </p:nvSpPr>
        <p:spPr/>
        <p:txBody>
          <a:bodyPr>
            <a:normAutofit/>
          </a:bodyPr>
          <a:lstStyle/>
          <a:p>
            <a:pPr algn="ctr"/>
            <a:r>
              <a:rPr lang="ar-JO" sz="6600" dirty="0">
                <a:latin typeface="Arabic Typesetting" panose="03020402040406030203" pitchFamily="66" charset="-78"/>
                <a:cs typeface="Arabic Typesetting" panose="03020402040406030203" pitchFamily="66" charset="-78"/>
              </a:rPr>
              <a:t>المقدمة</a:t>
            </a:r>
            <a:endParaRPr lang="en-US" sz="6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221215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BD8B9-9964-4F8A-8FE2-A9FF625C57E1}"/>
              </a:ext>
            </a:extLst>
          </p:cNvPr>
          <p:cNvSpPr>
            <a:spLocks noGrp="1"/>
          </p:cNvSpPr>
          <p:nvPr>
            <p:ph type="title"/>
          </p:nvPr>
        </p:nvSpPr>
        <p:spPr/>
        <p:txBody>
          <a:bodyPr>
            <a:normAutofit/>
          </a:bodyPr>
          <a:lstStyle/>
          <a:p>
            <a:pPr algn="ctr"/>
            <a:r>
              <a:rPr lang="ar-JO" sz="5400" dirty="0">
                <a:latin typeface="Arabic Typesetting" panose="03020402040406030203" pitchFamily="66" charset="-78"/>
                <a:cs typeface="Arabic Typesetting" panose="03020402040406030203" pitchFamily="66" charset="-78"/>
              </a:rPr>
              <a:t>طبيعة عمل الشركة</a:t>
            </a:r>
            <a:endParaRPr lang="en-US" sz="5400" dirty="0">
              <a:latin typeface="Arabic Typesetting" panose="03020402040406030203" pitchFamily="66" charset="-78"/>
              <a:cs typeface="Arabic Typesetting" panose="03020402040406030203" pitchFamily="66" charset="-78"/>
            </a:endParaRPr>
          </a:p>
        </p:txBody>
      </p:sp>
      <p:sp>
        <p:nvSpPr>
          <p:cNvPr id="3" name="Content Placeholder 2">
            <a:extLst>
              <a:ext uri="{FF2B5EF4-FFF2-40B4-BE49-F238E27FC236}">
                <a16:creationId xmlns:a16="http://schemas.microsoft.com/office/drawing/2014/main" id="{0B74FA04-9CED-4949-A499-3D33E86D1A5E}"/>
              </a:ext>
            </a:extLst>
          </p:cNvPr>
          <p:cNvSpPr>
            <a:spLocks noGrp="1"/>
          </p:cNvSpPr>
          <p:nvPr>
            <p:ph idx="1"/>
          </p:nvPr>
        </p:nvSpPr>
        <p:spPr/>
        <p:txBody>
          <a:bodyPr>
            <a:normAutofit/>
          </a:bodyPr>
          <a:lstStyle/>
          <a:p>
            <a:pPr marL="0" indent="0" algn="r">
              <a:buNone/>
            </a:pPr>
            <a:r>
              <a:rPr lang="ar-JO" sz="2000" dirty="0">
                <a:latin typeface="Calibri" panose="020F0502020204030204" pitchFamily="34" charset="0"/>
                <a:cs typeface="Calibri" panose="020F0502020204030204" pitchFamily="34" charset="0"/>
              </a:rPr>
              <a:t>- تعتمد الشركة في مبدا عملها الحالي على نظام البيع التقليدي وهو من خلال البيع المباشر , ويتم استيراد البضائع من الخارج.</a:t>
            </a:r>
          </a:p>
          <a:p>
            <a:pPr marL="0" indent="0" algn="r">
              <a:buNone/>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6466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165A8-D92D-4EB3-870B-F7E7BF25C27F}"/>
              </a:ext>
            </a:extLst>
          </p:cNvPr>
          <p:cNvSpPr>
            <a:spLocks noGrp="1"/>
          </p:cNvSpPr>
          <p:nvPr>
            <p:ph type="title"/>
          </p:nvPr>
        </p:nvSpPr>
        <p:spPr/>
        <p:txBody>
          <a:bodyPr>
            <a:normAutofit/>
          </a:bodyPr>
          <a:lstStyle/>
          <a:p>
            <a:pPr algn="ctr"/>
            <a:r>
              <a:rPr lang="ar-JO" sz="4800" dirty="0">
                <a:latin typeface="Arabic Typesetting" panose="03020402040406030203" pitchFamily="66" charset="-78"/>
                <a:cs typeface="Arabic Typesetting" panose="03020402040406030203" pitchFamily="66" charset="-78"/>
              </a:rPr>
              <a:t>مشاكل النظام الحالي</a:t>
            </a:r>
            <a:endParaRPr lang="en-US" sz="4800" dirty="0">
              <a:latin typeface="Arabic Typesetting" panose="03020402040406030203" pitchFamily="66" charset="-78"/>
              <a:cs typeface="Arabic Typesetting" panose="03020402040406030203" pitchFamily="66" charset="-78"/>
            </a:endParaRPr>
          </a:p>
        </p:txBody>
      </p:sp>
      <p:sp>
        <p:nvSpPr>
          <p:cNvPr id="3" name="Content Placeholder 2">
            <a:extLst>
              <a:ext uri="{FF2B5EF4-FFF2-40B4-BE49-F238E27FC236}">
                <a16:creationId xmlns:a16="http://schemas.microsoft.com/office/drawing/2014/main" id="{1BD0FCD7-3F18-412C-AB09-6C60E791234B}"/>
              </a:ext>
            </a:extLst>
          </p:cNvPr>
          <p:cNvSpPr>
            <a:spLocks noGrp="1"/>
          </p:cNvSpPr>
          <p:nvPr>
            <p:ph idx="1"/>
          </p:nvPr>
        </p:nvSpPr>
        <p:spPr/>
        <p:txBody>
          <a:bodyPr>
            <a:normAutofit/>
          </a:bodyPr>
          <a:lstStyle/>
          <a:p>
            <a:pPr marL="0" indent="0" algn="r">
              <a:buNone/>
            </a:pPr>
            <a:r>
              <a:rPr lang="ar-JO" sz="2400" dirty="0">
                <a:latin typeface="Calibri" panose="020F0502020204030204" pitchFamily="34" charset="0"/>
                <a:cs typeface="Calibri" panose="020F0502020204030204" pitchFamily="34" charset="0"/>
              </a:rPr>
              <a:t>من المشاكل الرئيسية التي تواجه الزبائن عدم القدرة على معاينة المنتجات عن بعد حيث يترتب على كل زبون القدوم الى معرض الشركة لمعاينة المنتجات عن قرب و بعد ذلك يتم</a:t>
            </a:r>
            <a:r>
              <a:rPr lang="en-US" sz="2400" dirty="0">
                <a:latin typeface="Calibri" panose="020F0502020204030204" pitchFamily="34" charset="0"/>
                <a:cs typeface="Calibri" panose="020F0502020204030204" pitchFamily="34" charset="0"/>
              </a:rPr>
              <a:t> </a:t>
            </a:r>
            <a:r>
              <a:rPr lang="ar-JO" sz="2400" dirty="0">
                <a:latin typeface="Calibri" panose="020F0502020204030204" pitchFamily="34" charset="0"/>
                <a:cs typeface="Calibri" panose="020F0502020204030204" pitchFamily="34" charset="0"/>
              </a:rPr>
              <a:t>طلب المنتج بطرق التقليدية حيث ان موقع الشركة يبعد عن مركز المدينة مما يشكل عائق على الزبائن للوصول للشركة.</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75311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DF9DC-89AF-4261-8EE7-16DED1621793}"/>
              </a:ext>
            </a:extLst>
          </p:cNvPr>
          <p:cNvSpPr>
            <a:spLocks noGrp="1"/>
          </p:cNvSpPr>
          <p:nvPr>
            <p:ph type="title"/>
          </p:nvPr>
        </p:nvSpPr>
        <p:spPr/>
        <p:txBody>
          <a:bodyPr>
            <a:normAutofit/>
          </a:bodyPr>
          <a:lstStyle/>
          <a:p>
            <a:pPr algn="ctr"/>
            <a:r>
              <a:rPr lang="ar-JO" sz="6600" dirty="0">
                <a:latin typeface="Arabic Typesetting" panose="03020402040406030203" pitchFamily="66" charset="-78"/>
                <a:cs typeface="Arabic Typesetting" panose="03020402040406030203" pitchFamily="66" charset="-78"/>
              </a:rPr>
              <a:t>الحلول</a:t>
            </a:r>
            <a:endParaRPr lang="en-US" sz="6600" dirty="0">
              <a:latin typeface="Arabic Typesetting" panose="03020402040406030203" pitchFamily="66" charset="-78"/>
              <a:cs typeface="Arabic Typesetting" panose="03020402040406030203" pitchFamily="66" charset="-78"/>
            </a:endParaRPr>
          </a:p>
        </p:txBody>
      </p:sp>
      <p:sp>
        <p:nvSpPr>
          <p:cNvPr id="3" name="Content Placeholder 2">
            <a:extLst>
              <a:ext uri="{FF2B5EF4-FFF2-40B4-BE49-F238E27FC236}">
                <a16:creationId xmlns:a16="http://schemas.microsoft.com/office/drawing/2014/main" id="{FA555069-D8DB-4AA1-B3E2-F218BC53223C}"/>
              </a:ext>
            </a:extLst>
          </p:cNvPr>
          <p:cNvSpPr>
            <a:spLocks noGrp="1"/>
          </p:cNvSpPr>
          <p:nvPr>
            <p:ph idx="1"/>
          </p:nvPr>
        </p:nvSpPr>
        <p:spPr/>
        <p:txBody>
          <a:bodyPr>
            <a:normAutofit/>
          </a:bodyPr>
          <a:lstStyle/>
          <a:p>
            <a:pPr marL="0" indent="0" algn="r">
              <a:buNone/>
            </a:pPr>
            <a:r>
              <a:rPr lang="ar-JO" sz="2400" dirty="0">
                <a:latin typeface="Calibri" panose="020F0502020204030204" pitchFamily="34" charset="0"/>
                <a:cs typeface="Calibri" panose="020F0502020204030204" pitchFamily="34" charset="0"/>
              </a:rPr>
              <a:t>من خلال انشاء موقع الكتروني للشركة يتم فيه عرض كافة المنتجات مما يسهل على الزبون اختيار المنتج المطلوب ومعاينته عن بعد ومما يتيح له امكانية طلب المنتج و التواصل مع الشركة مما يسهل على الشركة معرفة كمية البضاعة المباعة و الموجودة في المخازن وبالتالي عمل تقارير دورية بكافة المعلومات اللازمة للشركة. </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27034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CE24E-9CF2-4928-A523-F8FDE8A6C4B6}"/>
              </a:ext>
            </a:extLst>
          </p:cNvPr>
          <p:cNvSpPr>
            <a:spLocks noGrp="1"/>
          </p:cNvSpPr>
          <p:nvPr>
            <p:ph type="title"/>
          </p:nvPr>
        </p:nvSpPr>
        <p:spPr/>
        <p:txBody>
          <a:bodyPr>
            <a:normAutofit/>
          </a:bodyPr>
          <a:lstStyle/>
          <a:p>
            <a:pPr algn="ctr"/>
            <a:r>
              <a:rPr lang="ar-JO" sz="4400" dirty="0">
                <a:latin typeface="Arabic Typesetting" panose="03020402040406030203" pitchFamily="66" charset="-78"/>
                <a:cs typeface="Arabic Typesetting" panose="03020402040406030203" pitchFamily="66" charset="-78"/>
              </a:rPr>
              <a:t>الخدمات التي يقدمها الموقع</a:t>
            </a:r>
            <a:endParaRPr lang="en-US" sz="4400" dirty="0">
              <a:latin typeface="Arabic Typesetting" panose="03020402040406030203" pitchFamily="66" charset="-78"/>
              <a:cs typeface="Arabic Typesetting" panose="03020402040406030203" pitchFamily="66" charset="-78"/>
            </a:endParaRPr>
          </a:p>
        </p:txBody>
      </p:sp>
      <p:sp>
        <p:nvSpPr>
          <p:cNvPr id="3" name="Content Placeholder 2">
            <a:extLst>
              <a:ext uri="{FF2B5EF4-FFF2-40B4-BE49-F238E27FC236}">
                <a16:creationId xmlns:a16="http://schemas.microsoft.com/office/drawing/2014/main" id="{E7528D17-DCB7-47C4-B55F-ED31529A44B3}"/>
              </a:ext>
            </a:extLst>
          </p:cNvPr>
          <p:cNvSpPr>
            <a:spLocks noGrp="1"/>
          </p:cNvSpPr>
          <p:nvPr>
            <p:ph idx="1"/>
          </p:nvPr>
        </p:nvSpPr>
        <p:spPr/>
        <p:txBody>
          <a:bodyPr>
            <a:normAutofit/>
          </a:bodyPr>
          <a:lstStyle/>
          <a:p>
            <a:pPr marL="0" indent="0" algn="r">
              <a:buNone/>
            </a:pPr>
            <a:r>
              <a:rPr lang="ar-JO" sz="2400" dirty="0">
                <a:latin typeface="Calibri" panose="020F0502020204030204" pitchFamily="34" charset="0"/>
                <a:cs typeface="Calibri" panose="020F0502020204030204" pitchFamily="34" charset="0"/>
              </a:rPr>
              <a:t>-يوفر الموقع الالكتروني ميزة التواصل مع مسؤولي الشركة عن طريق باستخدام الدردشة الموجودة اسفل الصفحة.</a:t>
            </a:r>
          </a:p>
          <a:p>
            <a:pPr marL="0" indent="0" algn="r">
              <a:buNone/>
            </a:pPr>
            <a:r>
              <a:rPr lang="ar-JO" sz="2400" dirty="0">
                <a:latin typeface="Calibri" panose="020F0502020204030204" pitchFamily="34" charset="0"/>
                <a:cs typeface="Calibri" panose="020F0502020204030204" pitchFamily="34" charset="0"/>
              </a:rPr>
              <a:t>- يتيح الموقع امكانية المقارنة بين اي منتجين مختلفين من حيث خصائص كل منتج.</a:t>
            </a:r>
          </a:p>
          <a:p>
            <a:pPr marL="0" indent="0" algn="r">
              <a:buNone/>
            </a:pPr>
            <a:r>
              <a:rPr lang="ar-JO" sz="2400" dirty="0">
                <a:latin typeface="Calibri" panose="020F0502020204030204" pitchFamily="34" charset="0"/>
                <a:cs typeface="Calibri" panose="020F0502020204030204" pitchFamily="34" charset="0"/>
              </a:rPr>
              <a:t>- يوفر الموقع خاصية قائمة الرغبات حيث يستطيع الزبون او الزائر اضافة اي منتج يلقى اعجابه ويود شرائه فيما بعد. </a:t>
            </a:r>
            <a:endParaRPr lang="en-US" sz="2400" dirty="0">
              <a:latin typeface="Calibri" panose="020F0502020204030204" pitchFamily="34" charset="0"/>
              <a:cs typeface="Calibri" panose="020F0502020204030204" pitchFamily="34" charset="0"/>
            </a:endParaRPr>
          </a:p>
          <a:p>
            <a:pPr marL="0" indent="0" algn="r">
              <a:buNone/>
            </a:pPr>
            <a:r>
              <a:rPr lang="ar-JO" sz="2400" dirty="0">
                <a:latin typeface="Calibri" panose="020F0502020204030204" pitchFamily="34" charset="0"/>
                <a:cs typeface="Calibri" panose="020F0502020204030204" pitchFamily="34" charset="0"/>
              </a:rPr>
              <a:t>- يوفر الوقت والجهد على الزبون.</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24936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93D42-1368-41D6-8527-22353ACEE295}"/>
              </a:ext>
            </a:extLst>
          </p:cNvPr>
          <p:cNvSpPr>
            <a:spLocks noGrp="1"/>
          </p:cNvSpPr>
          <p:nvPr>
            <p:ph type="title"/>
          </p:nvPr>
        </p:nvSpPr>
        <p:spPr/>
        <p:txBody>
          <a:bodyPr>
            <a:normAutofit/>
          </a:bodyPr>
          <a:lstStyle/>
          <a:p>
            <a:pPr algn="ctr"/>
            <a:r>
              <a:rPr lang="ar-JO" sz="4400" dirty="0">
                <a:latin typeface="Arabic Typesetting" panose="03020402040406030203" pitchFamily="66" charset="-78"/>
                <a:cs typeface="Arabic Typesetting" panose="03020402040406030203" pitchFamily="66" charset="-78"/>
              </a:rPr>
              <a:t>الأدوات المستخدمة في الموقع</a:t>
            </a:r>
            <a:endParaRPr lang="en-US" sz="4400" dirty="0">
              <a:latin typeface="Arabic Typesetting" panose="03020402040406030203" pitchFamily="66" charset="-78"/>
              <a:cs typeface="Arabic Typesetting" panose="03020402040406030203" pitchFamily="66" charset="-78"/>
            </a:endParaRPr>
          </a:p>
        </p:txBody>
      </p:sp>
      <p:sp>
        <p:nvSpPr>
          <p:cNvPr id="3" name="Content Placeholder 2">
            <a:extLst>
              <a:ext uri="{FF2B5EF4-FFF2-40B4-BE49-F238E27FC236}">
                <a16:creationId xmlns:a16="http://schemas.microsoft.com/office/drawing/2014/main" id="{B64446E1-2B2F-4773-BC4F-75D350534BF9}"/>
              </a:ext>
            </a:extLst>
          </p:cNvPr>
          <p:cNvSpPr>
            <a:spLocks noGrp="1"/>
          </p:cNvSpPr>
          <p:nvPr>
            <p:ph idx="1"/>
          </p:nvPr>
        </p:nvSpPr>
        <p:spPr/>
        <p:txBody>
          <a:bodyPr/>
          <a:lstStyle/>
          <a:p>
            <a:pPr marL="0" indent="0" algn="r">
              <a:buNone/>
            </a:pPr>
            <a:r>
              <a:rPr lang="en-US" dirty="0"/>
              <a:t> : Plugins</a:t>
            </a:r>
            <a:r>
              <a:rPr lang="ar-JO" dirty="0"/>
              <a:t> التي توفر مجموعة من </a:t>
            </a:r>
            <a:r>
              <a:rPr lang="en-US" dirty="0"/>
              <a:t>WordPress </a:t>
            </a:r>
            <a:r>
              <a:rPr lang="ar-JO" dirty="0"/>
              <a:t>تم انشاء الموقع باستخدام اداة</a:t>
            </a:r>
            <a:endParaRPr lang="en-US" dirty="0"/>
          </a:p>
          <a:p>
            <a:pPr marL="0" indent="0" algn="r">
              <a:buNone/>
            </a:pPr>
            <a:r>
              <a:rPr lang="en-US" dirty="0"/>
              <a:t> </a:t>
            </a:r>
          </a:p>
          <a:p>
            <a:pPr marL="0" indent="0" algn="r">
              <a:buNone/>
            </a:pPr>
            <a:r>
              <a:rPr lang="en-US" dirty="0"/>
              <a:t>MIS Reports -</a:t>
            </a:r>
          </a:p>
          <a:p>
            <a:pPr marL="0" indent="0" algn="r">
              <a:buNone/>
            </a:pPr>
            <a:r>
              <a:rPr lang="en-US" dirty="0"/>
              <a:t>Export Orders -  </a:t>
            </a:r>
          </a:p>
          <a:p>
            <a:pPr marL="0" indent="0" algn="r">
              <a:buNone/>
            </a:pPr>
            <a:r>
              <a:rPr lang="en-US" dirty="0"/>
              <a:t>WP Mail - </a:t>
            </a:r>
          </a:p>
          <a:p>
            <a:pPr marL="0" indent="0" algn="r">
              <a:buNone/>
            </a:pPr>
            <a:r>
              <a:rPr lang="en-US" dirty="0"/>
              <a:t>WooCommerce -</a:t>
            </a:r>
          </a:p>
          <a:p>
            <a:pPr marL="0" indent="0" algn="r">
              <a:buNone/>
            </a:pPr>
            <a:r>
              <a:rPr lang="en-US" dirty="0"/>
              <a:t>Live Chat -</a:t>
            </a:r>
          </a:p>
        </p:txBody>
      </p:sp>
    </p:spTree>
    <p:extLst>
      <p:ext uri="{BB962C8B-B14F-4D97-AF65-F5344CB8AC3E}">
        <p14:creationId xmlns:p14="http://schemas.microsoft.com/office/powerpoint/2010/main" val="1050525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155B9-860F-4A7B-B91F-C71758074A0A}"/>
              </a:ext>
            </a:extLst>
          </p:cNvPr>
          <p:cNvSpPr>
            <a:spLocks noGrp="1"/>
          </p:cNvSpPr>
          <p:nvPr>
            <p:ph type="title"/>
          </p:nvPr>
        </p:nvSpPr>
        <p:spPr/>
        <p:txBody>
          <a:bodyPr>
            <a:normAutofit/>
          </a:bodyPr>
          <a:lstStyle/>
          <a:p>
            <a:pPr algn="ctr"/>
            <a:r>
              <a:rPr lang="ar-JO" sz="4400" dirty="0">
                <a:latin typeface="Arabic Typesetting" panose="03020402040406030203" pitchFamily="66" charset="-78"/>
                <a:cs typeface="Arabic Typesetting" panose="03020402040406030203" pitchFamily="66" charset="-78"/>
              </a:rPr>
              <a:t>الأهداف </a:t>
            </a:r>
            <a:endParaRPr lang="en-US" sz="4400" dirty="0">
              <a:latin typeface="Arabic Typesetting" panose="03020402040406030203" pitchFamily="66" charset="-78"/>
              <a:cs typeface="Arabic Typesetting" panose="03020402040406030203" pitchFamily="66" charset="-78"/>
            </a:endParaRPr>
          </a:p>
        </p:txBody>
      </p:sp>
      <p:sp>
        <p:nvSpPr>
          <p:cNvPr id="3" name="Content Placeholder 2">
            <a:extLst>
              <a:ext uri="{FF2B5EF4-FFF2-40B4-BE49-F238E27FC236}">
                <a16:creationId xmlns:a16="http://schemas.microsoft.com/office/drawing/2014/main" id="{7DF66AD6-D497-4F3E-8C7E-FB1BF4F192B4}"/>
              </a:ext>
            </a:extLst>
          </p:cNvPr>
          <p:cNvSpPr>
            <a:spLocks noGrp="1"/>
          </p:cNvSpPr>
          <p:nvPr>
            <p:ph idx="1"/>
          </p:nvPr>
        </p:nvSpPr>
        <p:spPr>
          <a:xfrm>
            <a:off x="2589212" y="2409826"/>
            <a:ext cx="8915400" cy="3501396"/>
          </a:xfrm>
        </p:spPr>
        <p:txBody>
          <a:bodyPr>
            <a:normAutofit/>
          </a:bodyPr>
          <a:lstStyle/>
          <a:p>
            <a:pPr marL="0" indent="0" algn="r">
              <a:buNone/>
            </a:pPr>
            <a:r>
              <a:rPr lang="ar-JO" sz="2000" dirty="0">
                <a:latin typeface="Calibri" panose="020F0502020204030204" pitchFamily="34" charset="0"/>
                <a:cs typeface="Calibri" panose="020F0502020204030204" pitchFamily="34" charset="0"/>
              </a:rPr>
              <a:t>- توثيق كافة العمليات التي حدثت في الموقع.</a:t>
            </a:r>
          </a:p>
          <a:p>
            <a:pPr marL="0" indent="0" algn="r">
              <a:buNone/>
            </a:pPr>
            <a:r>
              <a:rPr lang="ar-JO" sz="2800" dirty="0">
                <a:latin typeface="Calibri" panose="020F0502020204030204" pitchFamily="34" charset="0"/>
                <a:cs typeface="Calibri" panose="020F0502020204030204" pitchFamily="34" charset="0"/>
              </a:rPr>
              <a:t>- </a:t>
            </a:r>
            <a:r>
              <a:rPr lang="ar-SA" sz="2000" dirty="0">
                <a:latin typeface="Calibri" panose="020F0502020204030204" pitchFamily="34" charset="0"/>
                <a:cs typeface="Calibri" panose="020F0502020204030204" pitchFamily="34" charset="0"/>
              </a:rPr>
              <a:t>اتساع مدى ن</a:t>
            </a:r>
            <a:r>
              <a:rPr lang="ar-JO" sz="2000" dirty="0">
                <a:latin typeface="Calibri" panose="020F0502020204030204" pitchFamily="34" charset="0"/>
                <a:cs typeface="Calibri" panose="020F0502020204030204" pitchFamily="34" charset="0"/>
              </a:rPr>
              <a:t>طا</a:t>
            </a:r>
            <a:r>
              <a:rPr lang="ar-SA" sz="2000" dirty="0">
                <a:latin typeface="Calibri" panose="020F0502020204030204" pitchFamily="34" charset="0"/>
                <a:cs typeface="Calibri" panose="020F0502020204030204" pitchFamily="34" charset="0"/>
              </a:rPr>
              <a:t>ق البيع ليشمل الضفة الغربية</a:t>
            </a:r>
            <a:r>
              <a:rPr lang="ar-JO" sz="2000" dirty="0">
                <a:latin typeface="Calibri" panose="020F0502020204030204" pitchFamily="34" charset="0"/>
                <a:cs typeface="Calibri" panose="020F0502020204030204" pitchFamily="34" charset="0"/>
              </a:rPr>
              <a:t> و الداخل </a:t>
            </a:r>
            <a:r>
              <a:rPr lang="ar-SA" sz="2000" dirty="0">
                <a:latin typeface="Calibri" panose="020F0502020204030204" pitchFamily="34" charset="0"/>
                <a:cs typeface="Calibri" panose="020F0502020204030204" pitchFamily="34" charset="0"/>
              </a:rPr>
              <a:t>.</a:t>
            </a:r>
            <a:endParaRPr lang="en-US" sz="2000" dirty="0">
              <a:latin typeface="Calibri" panose="020F0502020204030204" pitchFamily="34" charset="0"/>
              <a:cs typeface="Calibri" panose="020F0502020204030204" pitchFamily="34" charset="0"/>
            </a:endParaRPr>
          </a:p>
          <a:p>
            <a:pPr marL="0" indent="0" algn="r">
              <a:buNone/>
            </a:pP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24715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C5A7A8-C957-446B-AB17-76C6E6B175F0}"/>
              </a:ext>
            </a:extLst>
          </p:cNvPr>
          <p:cNvSpPr>
            <a:spLocks noGrp="1"/>
          </p:cNvSpPr>
          <p:nvPr>
            <p:ph idx="1"/>
          </p:nvPr>
        </p:nvSpPr>
        <p:spPr>
          <a:xfrm rot="20654881">
            <a:off x="2353864" y="1962151"/>
            <a:ext cx="7712871" cy="4667250"/>
          </a:xfrm>
        </p:spPr>
        <p:txBody>
          <a:bodyPr>
            <a:normAutofit fontScale="85000" lnSpcReduction="10000"/>
          </a:bodyPr>
          <a:lstStyle/>
          <a:p>
            <a:pPr marL="0" indent="0" algn="ctr">
              <a:buNone/>
            </a:pPr>
            <a:r>
              <a:rPr lang="en-US" sz="19900" b="1" dirty="0">
                <a:ln w="9525">
                  <a:solidFill>
                    <a:schemeClr val="bg1"/>
                  </a:solidFill>
                  <a:prstDash val="solid"/>
                </a:ln>
                <a:solidFill>
                  <a:schemeClr val="tx1"/>
                </a:solidFill>
                <a:effectLst>
                  <a:outerShdw blurRad="60007" dist="310007" dir="7680000" sy="30000" kx="1300200" algn="ctr" rotWithShape="0">
                    <a:prstClr val="black">
                      <a:alpha val="32000"/>
                    </a:prstClr>
                  </a:outerShdw>
                </a:effectLst>
                <a:latin typeface="Lucida Calligraphy" panose="03010101010101010101" pitchFamily="66" charset="0"/>
              </a:rPr>
              <a:t>Thanx</a:t>
            </a:r>
            <a:endParaRPr lang="en-US" sz="19900" b="1" dirty="0">
              <a:solidFill>
                <a:schemeClr val="tx1">
                  <a:lumMod val="85000"/>
                  <a:lumOff val="15000"/>
                </a:schemeClr>
              </a:solidFill>
              <a:effectLst>
                <a:outerShdw blurRad="60007" dist="310007" dir="7680000" sy="30000" kx="1300200" algn="ctr" rotWithShape="0">
                  <a:prstClr val="black">
                    <a:alpha val="32000"/>
                  </a:prstClr>
                </a:outerShdw>
              </a:effectLst>
              <a:latin typeface="Lucida Calligraphy" panose="03010101010101010101" pitchFamily="66" charset="0"/>
            </a:endParaRPr>
          </a:p>
        </p:txBody>
      </p:sp>
    </p:spTree>
    <p:extLst>
      <p:ext uri="{BB962C8B-B14F-4D97-AF65-F5344CB8AC3E}">
        <p14:creationId xmlns:p14="http://schemas.microsoft.com/office/powerpoint/2010/main" val="299971402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1175</TotalTime>
  <Words>338</Words>
  <Application>Microsoft Office PowerPoint</Application>
  <PresentationFormat>Widescreen</PresentationFormat>
  <Paragraphs>33</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Arabic Typesetting</vt:lpstr>
      <vt:lpstr>Arial</vt:lpstr>
      <vt:lpstr>Calibri</vt:lpstr>
      <vt:lpstr>Century Gothic</vt:lpstr>
      <vt:lpstr>Lucida Calligraphy</vt:lpstr>
      <vt:lpstr>Wingdings 3</vt:lpstr>
      <vt:lpstr>Wisp</vt:lpstr>
      <vt:lpstr>PowerPoint Presentation</vt:lpstr>
      <vt:lpstr>المقدمة</vt:lpstr>
      <vt:lpstr>طبيعة عمل الشركة</vt:lpstr>
      <vt:lpstr>مشاكل النظام الحالي</vt:lpstr>
      <vt:lpstr>الحلول</vt:lpstr>
      <vt:lpstr>الخدمات التي يقدمها الموقع</vt:lpstr>
      <vt:lpstr>الأدوات المستخدمة في الموقع</vt:lpstr>
      <vt:lpstr>الأهداف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hamza hindi</dc:creator>
  <cp:lastModifiedBy>hamza hindi</cp:lastModifiedBy>
  <cp:revision>34</cp:revision>
  <dcterms:created xsi:type="dcterms:W3CDTF">2018-12-08T10:01:49Z</dcterms:created>
  <dcterms:modified xsi:type="dcterms:W3CDTF">2018-12-11T04:46:05Z</dcterms:modified>
</cp:coreProperties>
</file>