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2"/>
  </p:sldMasterIdLst>
  <p:notesMasterIdLst>
    <p:notesMasterId r:id="rId57"/>
  </p:notesMasterIdLst>
  <p:handoutMasterIdLst>
    <p:handoutMasterId r:id="rId58"/>
  </p:handoutMasterIdLst>
  <p:sldIdLst>
    <p:sldId id="256" r:id="rId3"/>
    <p:sldId id="333" r:id="rId4"/>
    <p:sldId id="257" r:id="rId5"/>
    <p:sldId id="276" r:id="rId6"/>
    <p:sldId id="280" r:id="rId7"/>
    <p:sldId id="320" r:id="rId8"/>
    <p:sldId id="281" r:id="rId9"/>
    <p:sldId id="282" r:id="rId10"/>
    <p:sldId id="284" r:id="rId11"/>
    <p:sldId id="285" r:id="rId12"/>
    <p:sldId id="286" r:id="rId13"/>
    <p:sldId id="335" r:id="rId14"/>
    <p:sldId id="287" r:id="rId15"/>
    <p:sldId id="288" r:id="rId16"/>
    <p:sldId id="289" r:id="rId17"/>
    <p:sldId id="290" r:id="rId18"/>
    <p:sldId id="321" r:id="rId19"/>
    <p:sldId id="291" r:id="rId20"/>
    <p:sldId id="29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6" r:id="rId29"/>
    <p:sldId id="300" r:id="rId30"/>
    <p:sldId id="330" r:id="rId31"/>
    <p:sldId id="301" r:id="rId32"/>
    <p:sldId id="302" r:id="rId33"/>
    <p:sldId id="319" r:id="rId34"/>
    <p:sldId id="303" r:id="rId35"/>
    <p:sldId id="304" r:id="rId36"/>
    <p:sldId id="305" r:id="rId37"/>
    <p:sldId id="332" r:id="rId38"/>
    <p:sldId id="307" r:id="rId39"/>
    <p:sldId id="308" r:id="rId40"/>
    <p:sldId id="322" r:id="rId41"/>
    <p:sldId id="323" r:id="rId42"/>
    <p:sldId id="327" r:id="rId43"/>
    <p:sldId id="328" r:id="rId44"/>
    <p:sldId id="325" r:id="rId45"/>
    <p:sldId id="336" r:id="rId46"/>
    <p:sldId id="324" r:id="rId47"/>
    <p:sldId id="326" r:id="rId48"/>
    <p:sldId id="329" r:id="rId49"/>
    <p:sldId id="309" r:id="rId50"/>
    <p:sldId id="316" r:id="rId51"/>
    <p:sldId id="337" r:id="rId52"/>
    <p:sldId id="318" r:id="rId53"/>
    <p:sldId id="331" r:id="rId54"/>
    <p:sldId id="338" r:id="rId55"/>
    <p:sldId id="275" r:id="rId5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6362" autoAdjust="0"/>
  </p:normalViewPr>
  <p:slideViewPr>
    <p:cSldViewPr snapToGrid="0">
      <p:cViewPr varScale="1">
        <p:scale>
          <a:sx n="70" d="100"/>
          <a:sy n="70" d="100"/>
        </p:scale>
        <p:origin x="74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168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hattab\Desktop\sw5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Shear wall 5</c:v>
          </c:tx>
          <c:spPr>
            <a:ln w="9525" cap="rnd">
              <a:solidFill>
                <a:sysClr val="windowText" lastClr="00000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5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>
                <a:solidFill>
                  <a:sysClr val="windowText" lastClr="000000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xVal>
            <c:numRef>
              <c:f>Sheet1!$H$3:$H$13</c:f>
              <c:numCache>
                <c:formatCode>General</c:formatCode>
                <c:ptCount val="11"/>
                <c:pt idx="0">
                  <c:v>0</c:v>
                </c:pt>
                <c:pt idx="1">
                  <c:v>7857.2070999999996</c:v>
                </c:pt>
                <c:pt idx="2">
                  <c:v>13708.440199999999</c:v>
                </c:pt>
                <c:pt idx="3">
                  <c:v>17928.661</c:v>
                </c:pt>
                <c:pt idx="4">
                  <c:v>20523.667700000002</c:v>
                </c:pt>
                <c:pt idx="5">
                  <c:v>21519.919600000001</c:v>
                </c:pt>
                <c:pt idx="6">
                  <c:v>24242.005300000001</c:v>
                </c:pt>
                <c:pt idx="7">
                  <c:v>25317.759699999999</c:v>
                </c:pt>
                <c:pt idx="8">
                  <c:v>19395.446800000002</c:v>
                </c:pt>
                <c:pt idx="9">
                  <c:v>11013.9936</c:v>
                </c:pt>
                <c:pt idx="10">
                  <c:v>0</c:v>
                </c:pt>
              </c:numCache>
            </c:numRef>
          </c:xVal>
          <c:yVal>
            <c:numRef>
              <c:f>Sheet1!$G$3:$G$13</c:f>
              <c:numCache>
                <c:formatCode>General</c:formatCode>
                <c:ptCount val="11"/>
                <c:pt idx="0">
                  <c:v>22538.601999999999</c:v>
                </c:pt>
                <c:pt idx="1">
                  <c:v>22538.601999999999</c:v>
                </c:pt>
                <c:pt idx="2">
                  <c:v>22364.6646</c:v>
                </c:pt>
                <c:pt idx="3">
                  <c:v>19535.076799999999</c:v>
                </c:pt>
                <c:pt idx="4">
                  <c:v>16673.976500000001</c:v>
                </c:pt>
                <c:pt idx="5">
                  <c:v>13771.174800000001</c:v>
                </c:pt>
                <c:pt idx="6">
                  <c:v>12675.263800000001</c:v>
                </c:pt>
                <c:pt idx="7">
                  <c:v>11026.456399999999</c:v>
                </c:pt>
                <c:pt idx="8">
                  <c:v>7006.7097000000003</c:v>
                </c:pt>
                <c:pt idx="9">
                  <c:v>2985.1323000000002</c:v>
                </c:pt>
                <c:pt idx="10">
                  <c:v>-1094.8351</c:v>
                </c:pt>
              </c:numCache>
            </c:numRef>
          </c:yVal>
          <c:smooth val="0"/>
        </c:ser>
        <c:ser>
          <c:idx val="1"/>
          <c:order val="1"/>
          <c:tx>
            <c:v>Current forces</c:v>
          </c:tx>
          <c:spPr>
            <a:ln w="9525" cap="rnd">
              <a:solidFill>
                <a:schemeClr val="accent2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5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>
                <a:solidFill>
                  <a:schemeClr val="accent2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xVal>
            <c:numRef>
              <c:f>Sheet1!$H$15</c:f>
              <c:numCache>
                <c:formatCode>General</c:formatCode>
                <c:ptCount val="1"/>
                <c:pt idx="0">
                  <c:v>237</c:v>
                </c:pt>
              </c:numCache>
            </c:numRef>
          </c:xVal>
          <c:yVal>
            <c:numRef>
              <c:f>Sheet1!$F$15</c:f>
              <c:numCache>
                <c:formatCode>General</c:formatCode>
                <c:ptCount val="1"/>
                <c:pt idx="0">
                  <c:v>1152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8809280"/>
        <c:axId val="238810456"/>
      </c:scatterChart>
      <c:valAx>
        <c:axId val="2388092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8810456"/>
        <c:crosses val="autoZero"/>
        <c:crossBetween val="midCat"/>
      </c:valAx>
      <c:valAx>
        <c:axId val="238810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880928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4368362074949671"/>
          <c:y val="0.93164421504987727"/>
          <c:w val="0.40259049961254423"/>
          <c:h val="6.835578495012267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2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2"/>
    <cs:fontRef idx="minor">
      <a:schemeClr val="tx2"/>
    </cs:fontRef>
    <cs:spPr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spPr>
      <a:ln>
        <a:solidFill>
          <a:schemeClr val="tx2">
            <a:lumMod val="40000"/>
            <a:lumOff val="60000"/>
          </a:schemeClr>
        </a:solidFill>
      </a:ln>
    </cs:spPr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2B7A96-0529-453D-87D8-D5254302CC91}" type="doc">
      <dgm:prSet loTypeId="urn:microsoft.com/office/officeart/2005/8/layout/hProcess4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5FEEDD5F-E00E-4115-9E38-2E32E86339B2}">
      <dgm:prSet phldrT="[Text]"/>
      <dgm:spPr/>
      <dgm:t>
        <a:bodyPr/>
        <a:lstStyle/>
        <a:p>
          <a:r>
            <a:rPr lang="en-US" dirty="0" smtClean="0"/>
            <a:t>Export to</a:t>
          </a:r>
          <a:endParaRPr lang="en-US" dirty="0"/>
        </a:p>
      </dgm:t>
    </dgm:pt>
    <dgm:pt modelId="{3C103AD1-163F-4EFA-BF3D-32242F421985}" type="parTrans" cxnId="{496B567C-8802-4D39-95CF-266596557A3A}">
      <dgm:prSet/>
      <dgm:spPr/>
      <dgm:t>
        <a:bodyPr/>
        <a:lstStyle/>
        <a:p>
          <a:endParaRPr lang="en-US"/>
        </a:p>
      </dgm:t>
    </dgm:pt>
    <dgm:pt modelId="{52E73D8D-BF8C-4ACA-95C5-6EB30D06F602}" type="sibTrans" cxnId="{496B567C-8802-4D39-95CF-266596557A3A}">
      <dgm:prSet/>
      <dgm:spPr/>
      <dgm:t>
        <a:bodyPr/>
        <a:lstStyle/>
        <a:p>
          <a:endParaRPr lang="en-US"/>
        </a:p>
      </dgm:t>
    </dgm:pt>
    <dgm:pt modelId="{CDDB35B2-99FC-48BF-8071-CE576B73533B}">
      <dgm:prSet phldrT="[Text]"/>
      <dgm:spPr/>
      <dgm:t>
        <a:bodyPr/>
        <a:lstStyle/>
        <a:p>
          <a:r>
            <a:rPr lang="en-US" dirty="0" smtClean="0"/>
            <a:t>AutoCAD Drawing</a:t>
          </a:r>
          <a:endParaRPr lang="en-US" dirty="0"/>
        </a:p>
      </dgm:t>
    </dgm:pt>
    <dgm:pt modelId="{8075D6B6-2829-408E-92F6-0B34EBE33520}" type="parTrans" cxnId="{6BB84D43-87E0-49C2-8F1C-F81570F7A3BF}">
      <dgm:prSet/>
      <dgm:spPr/>
      <dgm:t>
        <a:bodyPr/>
        <a:lstStyle/>
        <a:p>
          <a:endParaRPr lang="en-US"/>
        </a:p>
      </dgm:t>
    </dgm:pt>
    <dgm:pt modelId="{7A55F4ED-6762-4D32-8227-B33271C268FB}" type="sibTrans" cxnId="{6BB84D43-87E0-49C2-8F1C-F81570F7A3BF}">
      <dgm:prSet/>
      <dgm:spPr/>
      <dgm:t>
        <a:bodyPr/>
        <a:lstStyle/>
        <a:p>
          <a:endParaRPr lang="en-US"/>
        </a:p>
      </dgm:t>
    </dgm:pt>
    <dgm:pt modelId="{C29E2679-18B8-4BE2-9A3F-A8E4E5C0CCB7}">
      <dgm:prSet phldrT="[Text]"/>
      <dgm:spPr/>
      <dgm:t>
        <a:bodyPr/>
        <a:lstStyle/>
        <a:p>
          <a:endParaRPr lang="en-US" dirty="0"/>
        </a:p>
      </dgm:t>
    </dgm:pt>
    <dgm:pt modelId="{EC7B7043-3570-497B-9D9E-3412024202DE}" type="parTrans" cxnId="{472A857D-B2D2-420A-A4D3-4EFDF835A882}">
      <dgm:prSet/>
      <dgm:spPr/>
      <dgm:t>
        <a:bodyPr/>
        <a:lstStyle/>
        <a:p>
          <a:endParaRPr lang="en-US"/>
        </a:p>
      </dgm:t>
    </dgm:pt>
    <dgm:pt modelId="{699275F7-4BEF-4613-8987-2FD9E24B2C52}" type="sibTrans" cxnId="{472A857D-B2D2-420A-A4D3-4EFDF835A882}">
      <dgm:prSet/>
      <dgm:spPr/>
      <dgm:t>
        <a:bodyPr/>
        <a:lstStyle/>
        <a:p>
          <a:endParaRPr lang="en-US"/>
        </a:p>
      </dgm:t>
    </dgm:pt>
    <dgm:pt modelId="{D3C467D5-1B5A-4614-9DE6-EFACE4FC11B0}">
      <dgm:prSet phldrT="[Text]"/>
      <dgm:spPr/>
      <dgm:t>
        <a:bodyPr/>
        <a:lstStyle/>
        <a:p>
          <a:r>
            <a:rPr lang="en-US" dirty="0" smtClean="0"/>
            <a:t>Revit</a:t>
          </a:r>
          <a:endParaRPr lang="en-US" dirty="0"/>
        </a:p>
      </dgm:t>
    </dgm:pt>
    <dgm:pt modelId="{5E6EDA78-8580-4C27-844F-FFB6878AA9AF}" type="parTrans" cxnId="{132A88BB-8E31-40D7-9E71-3ACD2311863D}">
      <dgm:prSet/>
      <dgm:spPr/>
      <dgm:t>
        <a:bodyPr/>
        <a:lstStyle/>
        <a:p>
          <a:endParaRPr lang="en-US"/>
        </a:p>
      </dgm:t>
    </dgm:pt>
    <dgm:pt modelId="{E61672E2-B3E6-47D1-909C-CDFD5B099A45}" type="sibTrans" cxnId="{132A88BB-8E31-40D7-9E71-3ACD2311863D}">
      <dgm:prSet/>
      <dgm:spPr/>
      <dgm:t>
        <a:bodyPr/>
        <a:lstStyle/>
        <a:p>
          <a:endParaRPr lang="en-US"/>
        </a:p>
      </dgm:t>
    </dgm:pt>
    <dgm:pt modelId="{2A85441F-22D5-49CB-A306-9D25A35E2094}">
      <dgm:prSet phldrT="[Text]" custT="1"/>
      <dgm:spPr/>
      <dgm:t>
        <a:bodyPr/>
        <a:lstStyle/>
        <a:p>
          <a:r>
            <a:rPr lang="en-US" sz="2400" dirty="0" smtClean="0"/>
            <a:t>Physical Model</a:t>
          </a:r>
          <a:endParaRPr lang="en-US" sz="2400" dirty="0"/>
        </a:p>
      </dgm:t>
    </dgm:pt>
    <dgm:pt modelId="{BD45B0EB-7362-4184-B626-D82A4BBAC474}" type="parTrans" cxnId="{C7924D9B-D16B-42C8-83FB-32DECC44E16D}">
      <dgm:prSet/>
      <dgm:spPr/>
      <dgm:t>
        <a:bodyPr/>
        <a:lstStyle/>
        <a:p>
          <a:endParaRPr lang="en-US"/>
        </a:p>
      </dgm:t>
    </dgm:pt>
    <dgm:pt modelId="{8260E9C2-855F-4863-A9BD-E7CA29FBF544}" type="sibTrans" cxnId="{C7924D9B-D16B-42C8-83FB-32DECC44E16D}">
      <dgm:prSet/>
      <dgm:spPr/>
      <dgm:t>
        <a:bodyPr/>
        <a:lstStyle/>
        <a:p>
          <a:endParaRPr lang="en-US"/>
        </a:p>
      </dgm:t>
    </dgm:pt>
    <dgm:pt modelId="{FFA1F6DB-FE50-4273-A8B7-65D53E6ACA82}">
      <dgm:prSet phldrT="[Text]" custT="1"/>
      <dgm:spPr/>
      <dgm:t>
        <a:bodyPr/>
        <a:lstStyle/>
        <a:p>
          <a:r>
            <a:rPr lang="en-US" sz="2400" dirty="0" smtClean="0"/>
            <a:t>Analytical Model</a:t>
          </a:r>
          <a:endParaRPr lang="en-US" sz="2400" dirty="0"/>
        </a:p>
      </dgm:t>
    </dgm:pt>
    <dgm:pt modelId="{FA1EEA70-633C-4DC4-9E79-3EDD7951F304}" type="parTrans" cxnId="{34CEBD4B-46BC-4773-B1A4-320AEA730A2C}">
      <dgm:prSet/>
      <dgm:spPr/>
      <dgm:t>
        <a:bodyPr/>
        <a:lstStyle/>
        <a:p>
          <a:endParaRPr lang="en-US"/>
        </a:p>
      </dgm:t>
    </dgm:pt>
    <dgm:pt modelId="{2FF3176D-6714-4BE7-87EB-8CD74054C05E}" type="sibTrans" cxnId="{34CEBD4B-46BC-4773-B1A4-320AEA730A2C}">
      <dgm:prSet/>
      <dgm:spPr/>
      <dgm:t>
        <a:bodyPr/>
        <a:lstStyle/>
        <a:p>
          <a:endParaRPr lang="en-US"/>
        </a:p>
      </dgm:t>
    </dgm:pt>
    <dgm:pt modelId="{A907CA65-F776-48C4-9D80-F084EB1B38BD}">
      <dgm:prSet phldrT="[Text]"/>
      <dgm:spPr/>
      <dgm:t>
        <a:bodyPr/>
        <a:lstStyle/>
        <a:p>
          <a:r>
            <a:rPr lang="en-US" dirty="0" smtClean="0"/>
            <a:t>ETABS</a:t>
          </a:r>
          <a:endParaRPr lang="en-US" dirty="0"/>
        </a:p>
      </dgm:t>
    </dgm:pt>
    <dgm:pt modelId="{0774BD43-5416-4B2F-A730-C3867B681DC8}" type="parTrans" cxnId="{D6DE988E-6AEB-4D55-8CDD-1C7F5496BE18}">
      <dgm:prSet/>
      <dgm:spPr/>
      <dgm:t>
        <a:bodyPr/>
        <a:lstStyle/>
        <a:p>
          <a:endParaRPr lang="en-US"/>
        </a:p>
      </dgm:t>
    </dgm:pt>
    <dgm:pt modelId="{BFE1EA1D-5FA7-410B-979C-64C06D872B51}" type="sibTrans" cxnId="{D6DE988E-6AEB-4D55-8CDD-1C7F5496BE18}">
      <dgm:prSet/>
      <dgm:spPr/>
      <dgm:t>
        <a:bodyPr/>
        <a:lstStyle/>
        <a:p>
          <a:endParaRPr lang="en-US"/>
        </a:p>
      </dgm:t>
    </dgm:pt>
    <dgm:pt modelId="{3C217585-7C00-4A9F-AB6F-05A58CDC6582}">
      <dgm:prSet phldrT="[Text]"/>
      <dgm:spPr/>
      <dgm:t>
        <a:bodyPr/>
        <a:lstStyle/>
        <a:p>
          <a:r>
            <a:rPr lang="en-US" sz="3200" dirty="0" smtClean="0"/>
            <a:t>Verify it.</a:t>
          </a:r>
          <a:endParaRPr lang="en-US" sz="3200" dirty="0"/>
        </a:p>
      </dgm:t>
    </dgm:pt>
    <dgm:pt modelId="{DAEC9A3E-9C31-497C-9688-2D8F95426601}" type="parTrans" cxnId="{18D1061F-CD90-48B9-B479-494CC5FB95B0}">
      <dgm:prSet/>
      <dgm:spPr/>
      <dgm:t>
        <a:bodyPr/>
        <a:lstStyle/>
        <a:p>
          <a:endParaRPr lang="en-US"/>
        </a:p>
      </dgm:t>
    </dgm:pt>
    <dgm:pt modelId="{9F289B92-AB0C-4AA8-8924-B4C99577E371}" type="sibTrans" cxnId="{18D1061F-CD90-48B9-B479-494CC5FB95B0}">
      <dgm:prSet/>
      <dgm:spPr/>
      <dgm:t>
        <a:bodyPr/>
        <a:lstStyle/>
        <a:p>
          <a:endParaRPr lang="en-US"/>
        </a:p>
      </dgm:t>
    </dgm:pt>
    <dgm:pt modelId="{DAEEA2C0-8F5D-4FE4-9C6E-5FAC9EB9460D}" type="pres">
      <dgm:prSet presAssocID="{D32B7A96-0529-453D-87D8-D5254302CC9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963AB30-46B0-4992-89A3-E805621AB774}" type="pres">
      <dgm:prSet presAssocID="{D32B7A96-0529-453D-87D8-D5254302CC91}" presName="tSp" presStyleCnt="0"/>
      <dgm:spPr/>
      <dgm:t>
        <a:bodyPr/>
        <a:lstStyle/>
        <a:p>
          <a:endParaRPr lang="en-US"/>
        </a:p>
      </dgm:t>
    </dgm:pt>
    <dgm:pt modelId="{7A47A580-3011-483C-92A4-119251EF4119}" type="pres">
      <dgm:prSet presAssocID="{D32B7A96-0529-453D-87D8-D5254302CC91}" presName="bSp" presStyleCnt="0"/>
      <dgm:spPr/>
      <dgm:t>
        <a:bodyPr/>
        <a:lstStyle/>
        <a:p>
          <a:endParaRPr lang="en-US"/>
        </a:p>
      </dgm:t>
    </dgm:pt>
    <dgm:pt modelId="{0C29E5CD-8F0C-4204-B03A-4BD162F00710}" type="pres">
      <dgm:prSet presAssocID="{D32B7A96-0529-453D-87D8-D5254302CC91}" presName="process" presStyleCnt="0"/>
      <dgm:spPr/>
      <dgm:t>
        <a:bodyPr/>
        <a:lstStyle/>
        <a:p>
          <a:endParaRPr lang="en-US"/>
        </a:p>
      </dgm:t>
    </dgm:pt>
    <dgm:pt modelId="{54CD2E5A-15EC-4D31-B449-24E6BDFD45AC}" type="pres">
      <dgm:prSet presAssocID="{5FEEDD5F-E00E-4115-9E38-2E32E86339B2}" presName="composite1" presStyleCnt="0"/>
      <dgm:spPr/>
      <dgm:t>
        <a:bodyPr/>
        <a:lstStyle/>
        <a:p>
          <a:endParaRPr lang="en-US"/>
        </a:p>
      </dgm:t>
    </dgm:pt>
    <dgm:pt modelId="{D162DA57-6CCD-46B4-A7EB-F9FD58D8AEAD}" type="pres">
      <dgm:prSet presAssocID="{5FEEDD5F-E00E-4115-9E38-2E32E86339B2}" presName="dummyNode1" presStyleLbl="node1" presStyleIdx="0" presStyleCnt="3"/>
      <dgm:spPr/>
      <dgm:t>
        <a:bodyPr/>
        <a:lstStyle/>
        <a:p>
          <a:endParaRPr lang="en-US"/>
        </a:p>
      </dgm:t>
    </dgm:pt>
    <dgm:pt modelId="{EB400392-A416-41A8-9629-7C384600CA32}" type="pres">
      <dgm:prSet presAssocID="{5FEEDD5F-E00E-4115-9E38-2E32E86339B2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0D90D0-ED03-41C4-BA9A-B370DA05EE3B}" type="pres">
      <dgm:prSet presAssocID="{5FEEDD5F-E00E-4115-9E38-2E32E86339B2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4A7B43-BDB9-4286-A586-7DA2B7B3E357}" type="pres">
      <dgm:prSet presAssocID="{5FEEDD5F-E00E-4115-9E38-2E32E86339B2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984E84-0ECE-403D-8713-E4903FDA202C}" type="pres">
      <dgm:prSet presAssocID="{5FEEDD5F-E00E-4115-9E38-2E32E86339B2}" presName="connSite1" presStyleCnt="0"/>
      <dgm:spPr/>
      <dgm:t>
        <a:bodyPr/>
        <a:lstStyle/>
        <a:p>
          <a:endParaRPr lang="en-US"/>
        </a:p>
      </dgm:t>
    </dgm:pt>
    <dgm:pt modelId="{C3DCEF7C-F528-4AAF-8718-87C8BB425507}" type="pres">
      <dgm:prSet presAssocID="{52E73D8D-BF8C-4ACA-95C5-6EB30D06F602}" presName="Name9" presStyleLbl="sibTrans2D1" presStyleIdx="0" presStyleCnt="2"/>
      <dgm:spPr/>
      <dgm:t>
        <a:bodyPr/>
        <a:lstStyle/>
        <a:p>
          <a:endParaRPr lang="en-US"/>
        </a:p>
      </dgm:t>
    </dgm:pt>
    <dgm:pt modelId="{8D05DA13-18D6-4F66-9536-64417E9ACDF2}" type="pres">
      <dgm:prSet presAssocID="{D3C467D5-1B5A-4614-9DE6-EFACE4FC11B0}" presName="composite2" presStyleCnt="0"/>
      <dgm:spPr/>
      <dgm:t>
        <a:bodyPr/>
        <a:lstStyle/>
        <a:p>
          <a:endParaRPr lang="en-US"/>
        </a:p>
      </dgm:t>
    </dgm:pt>
    <dgm:pt modelId="{DBB93589-58AC-4C50-90BA-8ED0818AEAF5}" type="pres">
      <dgm:prSet presAssocID="{D3C467D5-1B5A-4614-9DE6-EFACE4FC11B0}" presName="dummyNode2" presStyleLbl="node1" presStyleIdx="0" presStyleCnt="3"/>
      <dgm:spPr/>
      <dgm:t>
        <a:bodyPr/>
        <a:lstStyle/>
        <a:p>
          <a:endParaRPr lang="en-US"/>
        </a:p>
      </dgm:t>
    </dgm:pt>
    <dgm:pt modelId="{B37BB77D-51B9-4AF8-84B4-660B95A58700}" type="pres">
      <dgm:prSet presAssocID="{D3C467D5-1B5A-4614-9DE6-EFACE4FC11B0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2EA9AB-C9BE-479E-A4E5-6EEE77D2C539}" type="pres">
      <dgm:prSet presAssocID="{D3C467D5-1B5A-4614-9DE6-EFACE4FC11B0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BB4460-59EF-4CD4-9AD4-4B0623E6D3D4}" type="pres">
      <dgm:prSet presAssocID="{D3C467D5-1B5A-4614-9DE6-EFACE4FC11B0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0D6727-A503-4A2A-BC4E-075B3EA92963}" type="pres">
      <dgm:prSet presAssocID="{D3C467D5-1B5A-4614-9DE6-EFACE4FC11B0}" presName="connSite2" presStyleCnt="0"/>
      <dgm:spPr/>
      <dgm:t>
        <a:bodyPr/>
        <a:lstStyle/>
        <a:p>
          <a:endParaRPr lang="en-US"/>
        </a:p>
      </dgm:t>
    </dgm:pt>
    <dgm:pt modelId="{6907C4F8-BE51-4688-A6CE-2BAF2D8848B7}" type="pres">
      <dgm:prSet presAssocID="{E61672E2-B3E6-47D1-909C-CDFD5B099A45}" presName="Name18" presStyleLbl="sibTrans2D1" presStyleIdx="1" presStyleCnt="2"/>
      <dgm:spPr/>
      <dgm:t>
        <a:bodyPr/>
        <a:lstStyle/>
        <a:p>
          <a:endParaRPr lang="en-US"/>
        </a:p>
      </dgm:t>
    </dgm:pt>
    <dgm:pt modelId="{17089153-7FD7-4AA7-8597-2C6C20BDEE64}" type="pres">
      <dgm:prSet presAssocID="{A907CA65-F776-48C4-9D80-F084EB1B38BD}" presName="composite1" presStyleCnt="0"/>
      <dgm:spPr/>
      <dgm:t>
        <a:bodyPr/>
        <a:lstStyle/>
        <a:p>
          <a:endParaRPr lang="en-US"/>
        </a:p>
      </dgm:t>
    </dgm:pt>
    <dgm:pt modelId="{469C3A1E-D680-43B7-8A06-967CE94D85DD}" type="pres">
      <dgm:prSet presAssocID="{A907CA65-F776-48C4-9D80-F084EB1B38BD}" presName="dummyNode1" presStyleLbl="node1" presStyleIdx="1" presStyleCnt="3"/>
      <dgm:spPr/>
      <dgm:t>
        <a:bodyPr/>
        <a:lstStyle/>
        <a:p>
          <a:endParaRPr lang="en-US"/>
        </a:p>
      </dgm:t>
    </dgm:pt>
    <dgm:pt modelId="{6B84B285-BF8B-4CAF-BFC3-A1DBEFEB70D2}" type="pres">
      <dgm:prSet presAssocID="{A907CA65-F776-48C4-9D80-F084EB1B38BD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5FF746-6A31-41B0-97EB-46DD50ACB2D0}" type="pres">
      <dgm:prSet presAssocID="{A907CA65-F776-48C4-9D80-F084EB1B38BD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943E4E-F783-4645-A6AF-C87CCD167F17}" type="pres">
      <dgm:prSet presAssocID="{A907CA65-F776-48C4-9D80-F084EB1B38BD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2512C4-ED6A-477F-A22C-D434B3DD5CF0}" type="pres">
      <dgm:prSet presAssocID="{A907CA65-F776-48C4-9D80-F084EB1B38BD}" presName="connSite1" presStyleCnt="0"/>
      <dgm:spPr/>
      <dgm:t>
        <a:bodyPr/>
        <a:lstStyle/>
        <a:p>
          <a:endParaRPr lang="en-US"/>
        </a:p>
      </dgm:t>
    </dgm:pt>
  </dgm:ptLst>
  <dgm:cxnLst>
    <dgm:cxn modelId="{472A857D-B2D2-420A-A4D3-4EFDF835A882}" srcId="{5FEEDD5F-E00E-4115-9E38-2E32E86339B2}" destId="{C29E2679-18B8-4BE2-9A3F-A8E4E5C0CCB7}" srcOrd="1" destOrd="0" parTransId="{EC7B7043-3570-497B-9D9E-3412024202DE}" sibTransId="{699275F7-4BEF-4613-8987-2FD9E24B2C52}"/>
    <dgm:cxn modelId="{B07583DB-C37A-4FE8-ADB3-CC89B48149E3}" type="presOf" srcId="{CDDB35B2-99FC-48BF-8071-CE576B73533B}" destId="{EB400392-A416-41A8-9629-7C384600CA32}" srcOrd="0" destOrd="0" presId="urn:microsoft.com/office/officeart/2005/8/layout/hProcess4"/>
    <dgm:cxn modelId="{ECF89F2E-7CEF-4762-A940-6E4DEDCB7F43}" type="presOf" srcId="{A907CA65-F776-48C4-9D80-F084EB1B38BD}" destId="{F1943E4E-F783-4645-A6AF-C87CCD167F17}" srcOrd="0" destOrd="0" presId="urn:microsoft.com/office/officeart/2005/8/layout/hProcess4"/>
    <dgm:cxn modelId="{D6DE988E-6AEB-4D55-8CDD-1C7F5496BE18}" srcId="{D32B7A96-0529-453D-87D8-D5254302CC91}" destId="{A907CA65-F776-48C4-9D80-F084EB1B38BD}" srcOrd="2" destOrd="0" parTransId="{0774BD43-5416-4B2F-A730-C3867B681DC8}" sibTransId="{BFE1EA1D-5FA7-410B-979C-64C06D872B51}"/>
    <dgm:cxn modelId="{5F283C2E-D81D-4F76-B209-47C1EA27D0EB}" type="presOf" srcId="{3C217585-7C00-4A9F-AB6F-05A58CDC6582}" destId="{6B84B285-BF8B-4CAF-BFC3-A1DBEFEB70D2}" srcOrd="0" destOrd="0" presId="urn:microsoft.com/office/officeart/2005/8/layout/hProcess4"/>
    <dgm:cxn modelId="{132A88BB-8E31-40D7-9E71-3ACD2311863D}" srcId="{D32B7A96-0529-453D-87D8-D5254302CC91}" destId="{D3C467D5-1B5A-4614-9DE6-EFACE4FC11B0}" srcOrd="1" destOrd="0" parTransId="{5E6EDA78-8580-4C27-844F-FFB6878AA9AF}" sibTransId="{E61672E2-B3E6-47D1-909C-CDFD5B099A45}"/>
    <dgm:cxn modelId="{60F226C1-81EF-4E5E-965E-AF3E8144CBC8}" type="presOf" srcId="{2A85441F-22D5-49CB-A306-9D25A35E2094}" destId="{292EA9AB-C9BE-479E-A4E5-6EEE77D2C539}" srcOrd="1" destOrd="0" presId="urn:microsoft.com/office/officeart/2005/8/layout/hProcess4"/>
    <dgm:cxn modelId="{FA7F1E74-5A92-4856-8039-45139CAC7F5B}" type="presOf" srcId="{2A85441F-22D5-49CB-A306-9D25A35E2094}" destId="{B37BB77D-51B9-4AF8-84B4-660B95A58700}" srcOrd="0" destOrd="0" presId="urn:microsoft.com/office/officeart/2005/8/layout/hProcess4"/>
    <dgm:cxn modelId="{D9385987-B9D7-48BB-A2DB-977817AC050E}" type="presOf" srcId="{C29E2679-18B8-4BE2-9A3F-A8E4E5C0CCB7}" destId="{1B0D90D0-ED03-41C4-BA9A-B370DA05EE3B}" srcOrd="1" destOrd="1" presId="urn:microsoft.com/office/officeart/2005/8/layout/hProcess4"/>
    <dgm:cxn modelId="{6CBADFEB-934D-46CA-8038-D44F2A3BD367}" type="presOf" srcId="{D3C467D5-1B5A-4614-9DE6-EFACE4FC11B0}" destId="{BEBB4460-59EF-4CD4-9AD4-4B0623E6D3D4}" srcOrd="0" destOrd="0" presId="urn:microsoft.com/office/officeart/2005/8/layout/hProcess4"/>
    <dgm:cxn modelId="{33BAB8B4-119F-458B-A856-DB99F77BB3DF}" type="presOf" srcId="{FFA1F6DB-FE50-4273-A8B7-65D53E6ACA82}" destId="{292EA9AB-C9BE-479E-A4E5-6EEE77D2C539}" srcOrd="1" destOrd="1" presId="urn:microsoft.com/office/officeart/2005/8/layout/hProcess4"/>
    <dgm:cxn modelId="{18D1061F-CD90-48B9-B479-494CC5FB95B0}" srcId="{A907CA65-F776-48C4-9D80-F084EB1B38BD}" destId="{3C217585-7C00-4A9F-AB6F-05A58CDC6582}" srcOrd="0" destOrd="0" parTransId="{DAEC9A3E-9C31-497C-9688-2D8F95426601}" sibTransId="{9F289B92-AB0C-4AA8-8924-B4C99577E371}"/>
    <dgm:cxn modelId="{C7924D9B-D16B-42C8-83FB-32DECC44E16D}" srcId="{D3C467D5-1B5A-4614-9DE6-EFACE4FC11B0}" destId="{2A85441F-22D5-49CB-A306-9D25A35E2094}" srcOrd="0" destOrd="0" parTransId="{BD45B0EB-7362-4184-B626-D82A4BBAC474}" sibTransId="{8260E9C2-855F-4863-A9BD-E7CA29FBF544}"/>
    <dgm:cxn modelId="{4A052CE7-38A7-47A2-A080-CF760258ECE5}" type="presOf" srcId="{CDDB35B2-99FC-48BF-8071-CE576B73533B}" destId="{1B0D90D0-ED03-41C4-BA9A-B370DA05EE3B}" srcOrd="1" destOrd="0" presId="urn:microsoft.com/office/officeart/2005/8/layout/hProcess4"/>
    <dgm:cxn modelId="{7F7A480B-DDBE-48E1-98A3-E6D6671AA53E}" type="presOf" srcId="{5FEEDD5F-E00E-4115-9E38-2E32E86339B2}" destId="{614A7B43-BDB9-4286-A586-7DA2B7B3E357}" srcOrd="0" destOrd="0" presId="urn:microsoft.com/office/officeart/2005/8/layout/hProcess4"/>
    <dgm:cxn modelId="{01152F6B-7BF1-44BE-B425-BF5FE5DC2C48}" type="presOf" srcId="{D32B7A96-0529-453D-87D8-D5254302CC91}" destId="{DAEEA2C0-8F5D-4FE4-9C6E-5FAC9EB9460D}" srcOrd="0" destOrd="0" presId="urn:microsoft.com/office/officeart/2005/8/layout/hProcess4"/>
    <dgm:cxn modelId="{34CEBD4B-46BC-4773-B1A4-320AEA730A2C}" srcId="{D3C467D5-1B5A-4614-9DE6-EFACE4FC11B0}" destId="{FFA1F6DB-FE50-4273-A8B7-65D53E6ACA82}" srcOrd="1" destOrd="0" parTransId="{FA1EEA70-633C-4DC4-9E79-3EDD7951F304}" sibTransId="{2FF3176D-6714-4BE7-87EB-8CD74054C05E}"/>
    <dgm:cxn modelId="{176B8BE5-863B-46B0-9984-04F67739FACF}" type="presOf" srcId="{52E73D8D-BF8C-4ACA-95C5-6EB30D06F602}" destId="{C3DCEF7C-F528-4AAF-8718-87C8BB425507}" srcOrd="0" destOrd="0" presId="urn:microsoft.com/office/officeart/2005/8/layout/hProcess4"/>
    <dgm:cxn modelId="{707BED23-042F-43AB-A83F-9B1BCC756938}" type="presOf" srcId="{C29E2679-18B8-4BE2-9A3F-A8E4E5C0CCB7}" destId="{EB400392-A416-41A8-9629-7C384600CA32}" srcOrd="0" destOrd="1" presId="urn:microsoft.com/office/officeart/2005/8/layout/hProcess4"/>
    <dgm:cxn modelId="{6BB84D43-87E0-49C2-8F1C-F81570F7A3BF}" srcId="{5FEEDD5F-E00E-4115-9E38-2E32E86339B2}" destId="{CDDB35B2-99FC-48BF-8071-CE576B73533B}" srcOrd="0" destOrd="0" parTransId="{8075D6B6-2829-408E-92F6-0B34EBE33520}" sibTransId="{7A55F4ED-6762-4D32-8227-B33271C268FB}"/>
    <dgm:cxn modelId="{C8E77080-999D-4756-9C4B-980692E60C01}" type="presOf" srcId="{FFA1F6DB-FE50-4273-A8B7-65D53E6ACA82}" destId="{B37BB77D-51B9-4AF8-84B4-660B95A58700}" srcOrd="0" destOrd="1" presId="urn:microsoft.com/office/officeart/2005/8/layout/hProcess4"/>
    <dgm:cxn modelId="{8786F3C1-9C02-4C31-9CF3-06091224B105}" type="presOf" srcId="{E61672E2-B3E6-47D1-909C-CDFD5B099A45}" destId="{6907C4F8-BE51-4688-A6CE-2BAF2D8848B7}" srcOrd="0" destOrd="0" presId="urn:microsoft.com/office/officeart/2005/8/layout/hProcess4"/>
    <dgm:cxn modelId="{67807877-DA71-4B51-9196-F2CA75A12522}" type="presOf" srcId="{3C217585-7C00-4A9F-AB6F-05A58CDC6582}" destId="{C15FF746-6A31-41B0-97EB-46DD50ACB2D0}" srcOrd="1" destOrd="0" presId="urn:microsoft.com/office/officeart/2005/8/layout/hProcess4"/>
    <dgm:cxn modelId="{496B567C-8802-4D39-95CF-266596557A3A}" srcId="{D32B7A96-0529-453D-87D8-D5254302CC91}" destId="{5FEEDD5F-E00E-4115-9E38-2E32E86339B2}" srcOrd="0" destOrd="0" parTransId="{3C103AD1-163F-4EFA-BF3D-32242F421985}" sibTransId="{52E73D8D-BF8C-4ACA-95C5-6EB30D06F602}"/>
    <dgm:cxn modelId="{AA8987F5-AA86-459F-AA4D-E5881B570A87}" type="presParOf" srcId="{DAEEA2C0-8F5D-4FE4-9C6E-5FAC9EB9460D}" destId="{4963AB30-46B0-4992-89A3-E805621AB774}" srcOrd="0" destOrd="0" presId="urn:microsoft.com/office/officeart/2005/8/layout/hProcess4"/>
    <dgm:cxn modelId="{B63AB690-AB11-46C8-AD0A-7390F2424F5B}" type="presParOf" srcId="{DAEEA2C0-8F5D-4FE4-9C6E-5FAC9EB9460D}" destId="{7A47A580-3011-483C-92A4-119251EF4119}" srcOrd="1" destOrd="0" presId="urn:microsoft.com/office/officeart/2005/8/layout/hProcess4"/>
    <dgm:cxn modelId="{D672C9A7-4D65-47E2-AEF5-8F051EAFEC53}" type="presParOf" srcId="{DAEEA2C0-8F5D-4FE4-9C6E-5FAC9EB9460D}" destId="{0C29E5CD-8F0C-4204-B03A-4BD162F00710}" srcOrd="2" destOrd="0" presId="urn:microsoft.com/office/officeart/2005/8/layout/hProcess4"/>
    <dgm:cxn modelId="{A57ADFF6-8074-466D-B5F1-E418287731E8}" type="presParOf" srcId="{0C29E5CD-8F0C-4204-B03A-4BD162F00710}" destId="{54CD2E5A-15EC-4D31-B449-24E6BDFD45AC}" srcOrd="0" destOrd="0" presId="urn:microsoft.com/office/officeart/2005/8/layout/hProcess4"/>
    <dgm:cxn modelId="{A38E60EC-7079-41EB-A833-6A2F406B65BF}" type="presParOf" srcId="{54CD2E5A-15EC-4D31-B449-24E6BDFD45AC}" destId="{D162DA57-6CCD-46B4-A7EB-F9FD58D8AEAD}" srcOrd="0" destOrd="0" presId="urn:microsoft.com/office/officeart/2005/8/layout/hProcess4"/>
    <dgm:cxn modelId="{66935732-52E3-4829-8827-676D0720E60C}" type="presParOf" srcId="{54CD2E5A-15EC-4D31-B449-24E6BDFD45AC}" destId="{EB400392-A416-41A8-9629-7C384600CA32}" srcOrd="1" destOrd="0" presId="urn:microsoft.com/office/officeart/2005/8/layout/hProcess4"/>
    <dgm:cxn modelId="{F903580C-F831-4583-AB4B-1082CD5D7F81}" type="presParOf" srcId="{54CD2E5A-15EC-4D31-B449-24E6BDFD45AC}" destId="{1B0D90D0-ED03-41C4-BA9A-B370DA05EE3B}" srcOrd="2" destOrd="0" presId="urn:microsoft.com/office/officeart/2005/8/layout/hProcess4"/>
    <dgm:cxn modelId="{4D0E23DC-7D2C-4C3F-8318-7A56F02AB3FD}" type="presParOf" srcId="{54CD2E5A-15EC-4D31-B449-24E6BDFD45AC}" destId="{614A7B43-BDB9-4286-A586-7DA2B7B3E357}" srcOrd="3" destOrd="0" presId="urn:microsoft.com/office/officeart/2005/8/layout/hProcess4"/>
    <dgm:cxn modelId="{AE0D9ED1-4EF0-4453-8E9F-2195E716F0AF}" type="presParOf" srcId="{54CD2E5A-15EC-4D31-B449-24E6BDFD45AC}" destId="{CF984E84-0ECE-403D-8713-E4903FDA202C}" srcOrd="4" destOrd="0" presId="urn:microsoft.com/office/officeart/2005/8/layout/hProcess4"/>
    <dgm:cxn modelId="{C2DC17D7-306B-466A-AC45-E173A7088585}" type="presParOf" srcId="{0C29E5CD-8F0C-4204-B03A-4BD162F00710}" destId="{C3DCEF7C-F528-4AAF-8718-87C8BB425507}" srcOrd="1" destOrd="0" presId="urn:microsoft.com/office/officeart/2005/8/layout/hProcess4"/>
    <dgm:cxn modelId="{35E0AF1E-0B87-46BA-A29E-2D80A714E346}" type="presParOf" srcId="{0C29E5CD-8F0C-4204-B03A-4BD162F00710}" destId="{8D05DA13-18D6-4F66-9536-64417E9ACDF2}" srcOrd="2" destOrd="0" presId="urn:microsoft.com/office/officeart/2005/8/layout/hProcess4"/>
    <dgm:cxn modelId="{38C1BF5A-EE48-4638-B189-A42D2A899BAC}" type="presParOf" srcId="{8D05DA13-18D6-4F66-9536-64417E9ACDF2}" destId="{DBB93589-58AC-4C50-90BA-8ED0818AEAF5}" srcOrd="0" destOrd="0" presId="urn:microsoft.com/office/officeart/2005/8/layout/hProcess4"/>
    <dgm:cxn modelId="{D351C178-520D-479E-BEAC-5A716C2B8D09}" type="presParOf" srcId="{8D05DA13-18D6-4F66-9536-64417E9ACDF2}" destId="{B37BB77D-51B9-4AF8-84B4-660B95A58700}" srcOrd="1" destOrd="0" presId="urn:microsoft.com/office/officeart/2005/8/layout/hProcess4"/>
    <dgm:cxn modelId="{27494DA6-2A30-4378-836F-DA88FCF1385D}" type="presParOf" srcId="{8D05DA13-18D6-4F66-9536-64417E9ACDF2}" destId="{292EA9AB-C9BE-479E-A4E5-6EEE77D2C539}" srcOrd="2" destOrd="0" presId="urn:microsoft.com/office/officeart/2005/8/layout/hProcess4"/>
    <dgm:cxn modelId="{058979C4-149A-4FB8-AAE5-4EED2462EB0B}" type="presParOf" srcId="{8D05DA13-18D6-4F66-9536-64417E9ACDF2}" destId="{BEBB4460-59EF-4CD4-9AD4-4B0623E6D3D4}" srcOrd="3" destOrd="0" presId="urn:microsoft.com/office/officeart/2005/8/layout/hProcess4"/>
    <dgm:cxn modelId="{982BBCD7-C472-4DB3-8D22-34BD81DEDF76}" type="presParOf" srcId="{8D05DA13-18D6-4F66-9536-64417E9ACDF2}" destId="{880D6727-A503-4A2A-BC4E-075B3EA92963}" srcOrd="4" destOrd="0" presId="urn:microsoft.com/office/officeart/2005/8/layout/hProcess4"/>
    <dgm:cxn modelId="{BADF641C-0EF7-4FEC-A1F6-866F2D2137BD}" type="presParOf" srcId="{0C29E5CD-8F0C-4204-B03A-4BD162F00710}" destId="{6907C4F8-BE51-4688-A6CE-2BAF2D8848B7}" srcOrd="3" destOrd="0" presId="urn:microsoft.com/office/officeart/2005/8/layout/hProcess4"/>
    <dgm:cxn modelId="{C68E69B2-8EFB-48E8-943D-806D305E002D}" type="presParOf" srcId="{0C29E5CD-8F0C-4204-B03A-4BD162F00710}" destId="{17089153-7FD7-4AA7-8597-2C6C20BDEE64}" srcOrd="4" destOrd="0" presId="urn:microsoft.com/office/officeart/2005/8/layout/hProcess4"/>
    <dgm:cxn modelId="{A1690FD9-52FE-421B-9FBE-7489FBAF9A80}" type="presParOf" srcId="{17089153-7FD7-4AA7-8597-2C6C20BDEE64}" destId="{469C3A1E-D680-43B7-8A06-967CE94D85DD}" srcOrd="0" destOrd="0" presId="urn:microsoft.com/office/officeart/2005/8/layout/hProcess4"/>
    <dgm:cxn modelId="{2189D29F-A0F8-4E88-B906-221BDAA2D620}" type="presParOf" srcId="{17089153-7FD7-4AA7-8597-2C6C20BDEE64}" destId="{6B84B285-BF8B-4CAF-BFC3-A1DBEFEB70D2}" srcOrd="1" destOrd="0" presId="urn:microsoft.com/office/officeart/2005/8/layout/hProcess4"/>
    <dgm:cxn modelId="{A73CB560-244C-4D4F-AD22-06D97FE0D0AD}" type="presParOf" srcId="{17089153-7FD7-4AA7-8597-2C6C20BDEE64}" destId="{C15FF746-6A31-41B0-97EB-46DD50ACB2D0}" srcOrd="2" destOrd="0" presId="urn:microsoft.com/office/officeart/2005/8/layout/hProcess4"/>
    <dgm:cxn modelId="{507A4F38-E4A6-4E4E-882E-9A068B25FDDE}" type="presParOf" srcId="{17089153-7FD7-4AA7-8597-2C6C20BDEE64}" destId="{F1943E4E-F783-4645-A6AF-C87CCD167F17}" srcOrd="3" destOrd="0" presId="urn:microsoft.com/office/officeart/2005/8/layout/hProcess4"/>
    <dgm:cxn modelId="{E3D64134-DE84-4304-84BF-41698A6A629D}" type="presParOf" srcId="{17089153-7FD7-4AA7-8597-2C6C20BDEE64}" destId="{532512C4-ED6A-477F-A22C-D434B3DD5CF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C0546D-D33F-41AB-94F9-F36A85C48230}" type="doc">
      <dgm:prSet loTypeId="urn:microsoft.com/office/officeart/2005/8/layout/radial6" loCatId="cycle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321D4C42-4DB7-458F-ACEB-180A4719575A}">
      <dgm:prSet phldrT="[Text]"/>
      <dgm:spPr/>
      <dgm:t>
        <a:bodyPr/>
        <a:lstStyle/>
        <a:p>
          <a:r>
            <a:rPr lang="en-US" dirty="0" smtClean="0"/>
            <a:t>Checks</a:t>
          </a:r>
          <a:endParaRPr lang="en-US" dirty="0"/>
        </a:p>
      </dgm:t>
    </dgm:pt>
    <dgm:pt modelId="{FB35CD66-1A19-4024-BAF6-A87021F6832A}" type="parTrans" cxnId="{043A9164-E678-49A2-83DD-609F9C04D6F3}">
      <dgm:prSet/>
      <dgm:spPr/>
      <dgm:t>
        <a:bodyPr/>
        <a:lstStyle/>
        <a:p>
          <a:endParaRPr lang="en-US"/>
        </a:p>
      </dgm:t>
    </dgm:pt>
    <dgm:pt modelId="{A2FE9327-E4E5-46D1-90B2-970268F412ED}" type="sibTrans" cxnId="{043A9164-E678-49A2-83DD-609F9C04D6F3}">
      <dgm:prSet/>
      <dgm:spPr/>
      <dgm:t>
        <a:bodyPr/>
        <a:lstStyle/>
        <a:p>
          <a:endParaRPr lang="en-US"/>
        </a:p>
      </dgm:t>
    </dgm:pt>
    <dgm:pt modelId="{A1F36A10-A482-4DCD-8BE9-3B664D653779}">
      <dgm:prSet phldrT="[Text]" custT="1"/>
      <dgm:spPr/>
      <dgm:t>
        <a:bodyPr/>
        <a:lstStyle/>
        <a:p>
          <a:r>
            <a:rPr lang="en-US" sz="2000" dirty="0" smtClean="0"/>
            <a:t>Compatibility</a:t>
          </a:r>
          <a:endParaRPr lang="en-US" sz="1200" dirty="0"/>
        </a:p>
      </dgm:t>
    </dgm:pt>
    <dgm:pt modelId="{97A55403-A166-4B73-A878-1FB01B9BC07F}" type="parTrans" cxnId="{A677F558-C9ED-457C-AD50-168A0234583F}">
      <dgm:prSet/>
      <dgm:spPr/>
      <dgm:t>
        <a:bodyPr/>
        <a:lstStyle/>
        <a:p>
          <a:endParaRPr lang="en-US"/>
        </a:p>
      </dgm:t>
    </dgm:pt>
    <dgm:pt modelId="{237D15B2-5745-43B9-9F67-238CB5E68BB2}" type="sibTrans" cxnId="{A677F558-C9ED-457C-AD50-168A0234583F}">
      <dgm:prSet/>
      <dgm:spPr/>
      <dgm:t>
        <a:bodyPr/>
        <a:lstStyle/>
        <a:p>
          <a:endParaRPr lang="en-US"/>
        </a:p>
      </dgm:t>
    </dgm:pt>
    <dgm:pt modelId="{88497F90-C20B-41E6-8237-5EEE563D7892}">
      <dgm:prSet phldrT="[Text]"/>
      <dgm:spPr/>
      <dgm:t>
        <a:bodyPr/>
        <a:lstStyle/>
        <a:p>
          <a:r>
            <a:rPr lang="en-US" dirty="0" smtClean="0"/>
            <a:t>Stress-Strain</a:t>
          </a:r>
          <a:endParaRPr lang="en-US" dirty="0"/>
        </a:p>
      </dgm:t>
    </dgm:pt>
    <dgm:pt modelId="{7F7CCA65-C17D-4404-BB1F-AD864D9700AF}" type="parTrans" cxnId="{01075B62-65E3-4DB1-9EE4-C39F8D644AEB}">
      <dgm:prSet/>
      <dgm:spPr/>
      <dgm:t>
        <a:bodyPr/>
        <a:lstStyle/>
        <a:p>
          <a:endParaRPr lang="en-US"/>
        </a:p>
      </dgm:t>
    </dgm:pt>
    <dgm:pt modelId="{CE792FE2-B6BE-447E-9073-5D894277AE29}" type="sibTrans" cxnId="{01075B62-65E3-4DB1-9EE4-C39F8D644AEB}">
      <dgm:prSet/>
      <dgm:spPr/>
      <dgm:t>
        <a:bodyPr/>
        <a:lstStyle/>
        <a:p>
          <a:endParaRPr lang="en-US"/>
        </a:p>
      </dgm:t>
    </dgm:pt>
    <dgm:pt modelId="{972E0919-ABE9-4A50-8975-8B45A7CC723B}">
      <dgm:prSet phldrT="[Text]" custT="1"/>
      <dgm:spPr/>
      <dgm:t>
        <a:bodyPr/>
        <a:lstStyle/>
        <a:p>
          <a:r>
            <a:rPr lang="en-US" sz="2000" dirty="0" smtClean="0"/>
            <a:t>Equilibrium</a:t>
          </a:r>
          <a:endParaRPr lang="en-US" sz="2000" dirty="0"/>
        </a:p>
      </dgm:t>
    </dgm:pt>
    <dgm:pt modelId="{E5A5F0AB-134A-45C6-8F43-FCB737557D8D}" type="parTrans" cxnId="{65C2EC58-580E-47FD-8873-3B9027B2A43D}">
      <dgm:prSet/>
      <dgm:spPr/>
      <dgm:t>
        <a:bodyPr/>
        <a:lstStyle/>
        <a:p>
          <a:endParaRPr lang="en-US"/>
        </a:p>
      </dgm:t>
    </dgm:pt>
    <dgm:pt modelId="{660ACDB0-3DFC-47AD-8A76-9B8528931DF9}" type="sibTrans" cxnId="{65C2EC58-580E-47FD-8873-3B9027B2A43D}">
      <dgm:prSet/>
      <dgm:spPr/>
      <dgm:t>
        <a:bodyPr/>
        <a:lstStyle/>
        <a:p>
          <a:endParaRPr lang="en-US"/>
        </a:p>
      </dgm:t>
    </dgm:pt>
    <dgm:pt modelId="{913E8E59-57F9-4513-9571-07BCF489D597}">
      <dgm:prSet phldrT="[Text]"/>
      <dgm:spPr/>
      <dgm:t>
        <a:bodyPr/>
        <a:lstStyle/>
        <a:p>
          <a:r>
            <a:rPr lang="en-US" dirty="0" smtClean="0"/>
            <a:t>Period</a:t>
          </a:r>
          <a:endParaRPr lang="en-US" dirty="0"/>
        </a:p>
      </dgm:t>
    </dgm:pt>
    <dgm:pt modelId="{2EA81492-51A2-42EB-90F2-804D5E5C2A5D}" type="parTrans" cxnId="{6FDC2EEE-BF39-4DC2-B5B6-A7C007F323F0}">
      <dgm:prSet/>
      <dgm:spPr/>
      <dgm:t>
        <a:bodyPr/>
        <a:lstStyle/>
        <a:p>
          <a:endParaRPr lang="en-US"/>
        </a:p>
      </dgm:t>
    </dgm:pt>
    <dgm:pt modelId="{FCD64ADF-003B-4A82-A334-146215CA153D}" type="sibTrans" cxnId="{6FDC2EEE-BF39-4DC2-B5B6-A7C007F323F0}">
      <dgm:prSet/>
      <dgm:spPr/>
      <dgm:t>
        <a:bodyPr/>
        <a:lstStyle/>
        <a:p>
          <a:endParaRPr lang="en-US"/>
        </a:p>
      </dgm:t>
    </dgm:pt>
    <dgm:pt modelId="{714FBA1F-AEC7-46F5-AEC8-098D2BD85018}" type="pres">
      <dgm:prSet presAssocID="{A9C0546D-D33F-41AB-94F9-F36A85C4823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C8E4657-EC35-4253-9D45-D1362A045531}" type="pres">
      <dgm:prSet presAssocID="{321D4C42-4DB7-458F-ACEB-180A4719575A}" presName="centerShape" presStyleLbl="node0" presStyleIdx="0" presStyleCnt="1"/>
      <dgm:spPr/>
      <dgm:t>
        <a:bodyPr/>
        <a:lstStyle/>
        <a:p>
          <a:endParaRPr lang="en-US"/>
        </a:p>
      </dgm:t>
    </dgm:pt>
    <dgm:pt modelId="{E1C3896E-1545-485C-902B-5952BA1E5B97}" type="pres">
      <dgm:prSet presAssocID="{A1F36A10-A482-4DCD-8BE9-3B664D65377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7F55B7-304D-4A9F-A637-4EF832F54431}" type="pres">
      <dgm:prSet presAssocID="{A1F36A10-A482-4DCD-8BE9-3B664D653779}" presName="dummy" presStyleCnt="0"/>
      <dgm:spPr/>
      <dgm:t>
        <a:bodyPr/>
        <a:lstStyle/>
        <a:p>
          <a:endParaRPr lang="en-US"/>
        </a:p>
      </dgm:t>
    </dgm:pt>
    <dgm:pt modelId="{4E4A7706-923F-42C8-8C09-6A460777373C}" type="pres">
      <dgm:prSet presAssocID="{237D15B2-5745-43B9-9F67-238CB5E68BB2}" presName="sibTrans" presStyleLbl="sibTrans2D1" presStyleIdx="0" presStyleCnt="4"/>
      <dgm:spPr/>
      <dgm:t>
        <a:bodyPr/>
        <a:lstStyle/>
        <a:p>
          <a:endParaRPr lang="en-US"/>
        </a:p>
      </dgm:t>
    </dgm:pt>
    <dgm:pt modelId="{5F8B397C-9D1A-4EE2-9A81-DED11B60AB17}" type="pres">
      <dgm:prSet presAssocID="{913E8E59-57F9-4513-9571-07BCF489D59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9DD02E-0834-4B17-9757-46751DF45C23}" type="pres">
      <dgm:prSet presAssocID="{913E8E59-57F9-4513-9571-07BCF489D597}" presName="dummy" presStyleCnt="0"/>
      <dgm:spPr/>
      <dgm:t>
        <a:bodyPr/>
        <a:lstStyle/>
        <a:p>
          <a:endParaRPr lang="en-US"/>
        </a:p>
      </dgm:t>
    </dgm:pt>
    <dgm:pt modelId="{A2CB6CBB-308C-4252-8AAE-AA1F87DF3A47}" type="pres">
      <dgm:prSet presAssocID="{FCD64ADF-003B-4A82-A334-146215CA153D}" presName="sibTrans" presStyleLbl="sibTrans2D1" presStyleIdx="1" presStyleCnt="4"/>
      <dgm:spPr/>
      <dgm:t>
        <a:bodyPr/>
        <a:lstStyle/>
        <a:p>
          <a:endParaRPr lang="en-US"/>
        </a:p>
      </dgm:t>
    </dgm:pt>
    <dgm:pt modelId="{3949F2B0-9732-4CB5-9302-4B6A0B39F91A}" type="pres">
      <dgm:prSet presAssocID="{88497F90-C20B-41E6-8237-5EEE563D789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0B91A7-6CB1-46C0-B58A-98DF49BD1C2D}" type="pres">
      <dgm:prSet presAssocID="{88497F90-C20B-41E6-8237-5EEE563D7892}" presName="dummy" presStyleCnt="0"/>
      <dgm:spPr/>
      <dgm:t>
        <a:bodyPr/>
        <a:lstStyle/>
        <a:p>
          <a:endParaRPr lang="en-US"/>
        </a:p>
      </dgm:t>
    </dgm:pt>
    <dgm:pt modelId="{BFA8023F-7B48-44D6-BBDD-5C25B16F3067}" type="pres">
      <dgm:prSet presAssocID="{CE792FE2-B6BE-447E-9073-5D894277AE29}" presName="sibTrans" presStyleLbl="sibTrans2D1" presStyleIdx="2" presStyleCnt="4"/>
      <dgm:spPr/>
      <dgm:t>
        <a:bodyPr/>
        <a:lstStyle/>
        <a:p>
          <a:endParaRPr lang="en-US"/>
        </a:p>
      </dgm:t>
    </dgm:pt>
    <dgm:pt modelId="{9207AD9A-2CEA-4434-948F-40DEEC3E6F61}" type="pres">
      <dgm:prSet presAssocID="{972E0919-ABE9-4A50-8975-8B45A7CC723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3FCCDE-E2A1-42FF-B322-99774838CB56}" type="pres">
      <dgm:prSet presAssocID="{972E0919-ABE9-4A50-8975-8B45A7CC723B}" presName="dummy" presStyleCnt="0"/>
      <dgm:spPr/>
      <dgm:t>
        <a:bodyPr/>
        <a:lstStyle/>
        <a:p>
          <a:endParaRPr lang="en-US"/>
        </a:p>
      </dgm:t>
    </dgm:pt>
    <dgm:pt modelId="{81BD8842-AF1D-4D40-BB48-189C15C48539}" type="pres">
      <dgm:prSet presAssocID="{660ACDB0-3DFC-47AD-8A76-9B8528931DF9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5D72FEDD-762E-41CA-98E1-A8DCAB53CD3C}" type="presOf" srcId="{FCD64ADF-003B-4A82-A334-146215CA153D}" destId="{A2CB6CBB-308C-4252-8AAE-AA1F87DF3A47}" srcOrd="0" destOrd="0" presId="urn:microsoft.com/office/officeart/2005/8/layout/radial6"/>
    <dgm:cxn modelId="{6FDC2EEE-BF39-4DC2-B5B6-A7C007F323F0}" srcId="{321D4C42-4DB7-458F-ACEB-180A4719575A}" destId="{913E8E59-57F9-4513-9571-07BCF489D597}" srcOrd="1" destOrd="0" parTransId="{2EA81492-51A2-42EB-90F2-804D5E5C2A5D}" sibTransId="{FCD64ADF-003B-4A82-A334-146215CA153D}"/>
    <dgm:cxn modelId="{44CA5CF1-864C-4652-A89F-FC4A363BD2D1}" type="presOf" srcId="{A1F36A10-A482-4DCD-8BE9-3B664D653779}" destId="{E1C3896E-1545-485C-902B-5952BA1E5B97}" srcOrd="0" destOrd="0" presId="urn:microsoft.com/office/officeart/2005/8/layout/radial6"/>
    <dgm:cxn modelId="{53E2F7BA-5F25-44CD-B5F6-056214D778EE}" type="presOf" srcId="{913E8E59-57F9-4513-9571-07BCF489D597}" destId="{5F8B397C-9D1A-4EE2-9A81-DED11B60AB17}" srcOrd="0" destOrd="0" presId="urn:microsoft.com/office/officeart/2005/8/layout/radial6"/>
    <dgm:cxn modelId="{01075B62-65E3-4DB1-9EE4-C39F8D644AEB}" srcId="{321D4C42-4DB7-458F-ACEB-180A4719575A}" destId="{88497F90-C20B-41E6-8237-5EEE563D7892}" srcOrd="2" destOrd="0" parTransId="{7F7CCA65-C17D-4404-BB1F-AD864D9700AF}" sibTransId="{CE792FE2-B6BE-447E-9073-5D894277AE29}"/>
    <dgm:cxn modelId="{C790C778-7A3E-4964-A808-854D01F074B8}" type="presOf" srcId="{88497F90-C20B-41E6-8237-5EEE563D7892}" destId="{3949F2B0-9732-4CB5-9302-4B6A0B39F91A}" srcOrd="0" destOrd="0" presId="urn:microsoft.com/office/officeart/2005/8/layout/radial6"/>
    <dgm:cxn modelId="{F4648651-C6B2-446B-BA1E-038DE2FDCDA7}" type="presOf" srcId="{A9C0546D-D33F-41AB-94F9-F36A85C48230}" destId="{714FBA1F-AEC7-46F5-AEC8-098D2BD85018}" srcOrd="0" destOrd="0" presId="urn:microsoft.com/office/officeart/2005/8/layout/radial6"/>
    <dgm:cxn modelId="{A2398543-FA59-4D8B-BD57-85C994D75CAA}" type="presOf" srcId="{321D4C42-4DB7-458F-ACEB-180A4719575A}" destId="{0C8E4657-EC35-4253-9D45-D1362A045531}" srcOrd="0" destOrd="0" presId="urn:microsoft.com/office/officeart/2005/8/layout/radial6"/>
    <dgm:cxn modelId="{F4707305-B6B5-4322-A361-DB98F14B5185}" type="presOf" srcId="{972E0919-ABE9-4A50-8975-8B45A7CC723B}" destId="{9207AD9A-2CEA-4434-948F-40DEEC3E6F61}" srcOrd="0" destOrd="0" presId="urn:microsoft.com/office/officeart/2005/8/layout/radial6"/>
    <dgm:cxn modelId="{A677F558-C9ED-457C-AD50-168A0234583F}" srcId="{321D4C42-4DB7-458F-ACEB-180A4719575A}" destId="{A1F36A10-A482-4DCD-8BE9-3B664D653779}" srcOrd="0" destOrd="0" parTransId="{97A55403-A166-4B73-A878-1FB01B9BC07F}" sibTransId="{237D15B2-5745-43B9-9F67-238CB5E68BB2}"/>
    <dgm:cxn modelId="{409EC921-A45E-4EB9-B25A-0C72FA8FE290}" type="presOf" srcId="{CE792FE2-B6BE-447E-9073-5D894277AE29}" destId="{BFA8023F-7B48-44D6-BBDD-5C25B16F3067}" srcOrd="0" destOrd="0" presId="urn:microsoft.com/office/officeart/2005/8/layout/radial6"/>
    <dgm:cxn modelId="{65C2EC58-580E-47FD-8873-3B9027B2A43D}" srcId="{321D4C42-4DB7-458F-ACEB-180A4719575A}" destId="{972E0919-ABE9-4A50-8975-8B45A7CC723B}" srcOrd="3" destOrd="0" parTransId="{E5A5F0AB-134A-45C6-8F43-FCB737557D8D}" sibTransId="{660ACDB0-3DFC-47AD-8A76-9B8528931DF9}"/>
    <dgm:cxn modelId="{8B74994E-91DC-43A2-A942-8E081C7AC107}" type="presOf" srcId="{660ACDB0-3DFC-47AD-8A76-9B8528931DF9}" destId="{81BD8842-AF1D-4D40-BB48-189C15C48539}" srcOrd="0" destOrd="0" presId="urn:microsoft.com/office/officeart/2005/8/layout/radial6"/>
    <dgm:cxn modelId="{043A9164-E678-49A2-83DD-609F9C04D6F3}" srcId="{A9C0546D-D33F-41AB-94F9-F36A85C48230}" destId="{321D4C42-4DB7-458F-ACEB-180A4719575A}" srcOrd="0" destOrd="0" parTransId="{FB35CD66-1A19-4024-BAF6-A87021F6832A}" sibTransId="{A2FE9327-E4E5-46D1-90B2-970268F412ED}"/>
    <dgm:cxn modelId="{997B156B-A330-4472-8274-67A8F7DE0425}" type="presOf" srcId="{237D15B2-5745-43B9-9F67-238CB5E68BB2}" destId="{4E4A7706-923F-42C8-8C09-6A460777373C}" srcOrd="0" destOrd="0" presId="urn:microsoft.com/office/officeart/2005/8/layout/radial6"/>
    <dgm:cxn modelId="{03F75ADB-AB62-4125-B2F0-316CA9D99292}" type="presParOf" srcId="{714FBA1F-AEC7-46F5-AEC8-098D2BD85018}" destId="{0C8E4657-EC35-4253-9D45-D1362A045531}" srcOrd="0" destOrd="0" presId="urn:microsoft.com/office/officeart/2005/8/layout/radial6"/>
    <dgm:cxn modelId="{2E79CDC8-F2F3-4090-AB74-97CE20C3F900}" type="presParOf" srcId="{714FBA1F-AEC7-46F5-AEC8-098D2BD85018}" destId="{E1C3896E-1545-485C-902B-5952BA1E5B97}" srcOrd="1" destOrd="0" presId="urn:microsoft.com/office/officeart/2005/8/layout/radial6"/>
    <dgm:cxn modelId="{2AA35814-E6E5-4C1D-9E78-D8D8760391BC}" type="presParOf" srcId="{714FBA1F-AEC7-46F5-AEC8-098D2BD85018}" destId="{D27F55B7-304D-4A9F-A637-4EF832F54431}" srcOrd="2" destOrd="0" presId="urn:microsoft.com/office/officeart/2005/8/layout/radial6"/>
    <dgm:cxn modelId="{1BFB125F-8969-4415-90A1-1E4D935FAFA6}" type="presParOf" srcId="{714FBA1F-AEC7-46F5-AEC8-098D2BD85018}" destId="{4E4A7706-923F-42C8-8C09-6A460777373C}" srcOrd="3" destOrd="0" presId="urn:microsoft.com/office/officeart/2005/8/layout/radial6"/>
    <dgm:cxn modelId="{E4F7515C-39DE-4981-A469-53B3B9686B2E}" type="presParOf" srcId="{714FBA1F-AEC7-46F5-AEC8-098D2BD85018}" destId="{5F8B397C-9D1A-4EE2-9A81-DED11B60AB17}" srcOrd="4" destOrd="0" presId="urn:microsoft.com/office/officeart/2005/8/layout/radial6"/>
    <dgm:cxn modelId="{D8843D9E-0E16-49AB-BA57-932EA39BA1A4}" type="presParOf" srcId="{714FBA1F-AEC7-46F5-AEC8-098D2BD85018}" destId="{8E9DD02E-0834-4B17-9757-46751DF45C23}" srcOrd="5" destOrd="0" presId="urn:microsoft.com/office/officeart/2005/8/layout/radial6"/>
    <dgm:cxn modelId="{9E2E2AD3-C76C-4E62-BFA5-8E6C10230ED8}" type="presParOf" srcId="{714FBA1F-AEC7-46F5-AEC8-098D2BD85018}" destId="{A2CB6CBB-308C-4252-8AAE-AA1F87DF3A47}" srcOrd="6" destOrd="0" presId="urn:microsoft.com/office/officeart/2005/8/layout/radial6"/>
    <dgm:cxn modelId="{0626A60C-67DA-4023-94D5-532EEAA32D7D}" type="presParOf" srcId="{714FBA1F-AEC7-46F5-AEC8-098D2BD85018}" destId="{3949F2B0-9732-4CB5-9302-4B6A0B39F91A}" srcOrd="7" destOrd="0" presId="urn:microsoft.com/office/officeart/2005/8/layout/radial6"/>
    <dgm:cxn modelId="{E5FB358E-7826-4105-999C-8EF1D3E629ED}" type="presParOf" srcId="{714FBA1F-AEC7-46F5-AEC8-098D2BD85018}" destId="{5A0B91A7-6CB1-46C0-B58A-98DF49BD1C2D}" srcOrd="8" destOrd="0" presId="urn:microsoft.com/office/officeart/2005/8/layout/radial6"/>
    <dgm:cxn modelId="{EA532B9C-BE54-48D4-9FDC-F11E4CEDA05B}" type="presParOf" srcId="{714FBA1F-AEC7-46F5-AEC8-098D2BD85018}" destId="{BFA8023F-7B48-44D6-BBDD-5C25B16F3067}" srcOrd="9" destOrd="0" presId="urn:microsoft.com/office/officeart/2005/8/layout/radial6"/>
    <dgm:cxn modelId="{B4BAD331-2152-44B1-A23C-5E5E8FE4B7C4}" type="presParOf" srcId="{714FBA1F-AEC7-46F5-AEC8-098D2BD85018}" destId="{9207AD9A-2CEA-4434-948F-40DEEC3E6F61}" srcOrd="10" destOrd="0" presId="urn:microsoft.com/office/officeart/2005/8/layout/radial6"/>
    <dgm:cxn modelId="{18CBF0C5-9C99-40D0-8DBF-666EC15CB55E}" type="presParOf" srcId="{714FBA1F-AEC7-46F5-AEC8-098D2BD85018}" destId="{4D3FCCDE-E2A1-42FF-B322-99774838CB56}" srcOrd="11" destOrd="0" presId="urn:microsoft.com/office/officeart/2005/8/layout/radial6"/>
    <dgm:cxn modelId="{890BFE9F-3DAF-4286-B79C-60C25B551AD9}" type="presParOf" srcId="{714FBA1F-AEC7-46F5-AEC8-098D2BD85018}" destId="{81BD8842-AF1D-4D40-BB48-189C15C48539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400392-A416-41A8-9629-7C384600CA32}">
      <dsp:nvSpPr>
        <dsp:cNvPr id="0" name=""/>
        <dsp:cNvSpPr/>
      </dsp:nvSpPr>
      <dsp:spPr>
        <a:xfrm>
          <a:off x="423542" y="1109591"/>
          <a:ext cx="2585086" cy="21321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AutoCAD Drawing</a:t>
          </a:r>
          <a:endParaRPr lang="en-US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3200" kern="1200" dirty="0"/>
        </a:p>
      </dsp:txBody>
      <dsp:txXfrm>
        <a:off x="472609" y="1158658"/>
        <a:ext cx="2486952" cy="1577131"/>
      </dsp:txXfrm>
    </dsp:sp>
    <dsp:sp modelId="{C3DCEF7C-F528-4AAF-8718-87C8BB425507}">
      <dsp:nvSpPr>
        <dsp:cNvPr id="0" name=""/>
        <dsp:cNvSpPr/>
      </dsp:nvSpPr>
      <dsp:spPr>
        <a:xfrm>
          <a:off x="1846782" y="1511413"/>
          <a:ext cx="3007450" cy="3007450"/>
        </a:xfrm>
        <a:prstGeom prst="leftCircularArrow">
          <a:avLst>
            <a:gd name="adj1" fmla="val 3671"/>
            <a:gd name="adj2" fmla="val 457399"/>
            <a:gd name="adj3" fmla="val 2232910"/>
            <a:gd name="adj4" fmla="val 9024489"/>
            <a:gd name="adj5" fmla="val 4283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4A7B43-BDB9-4286-A586-7DA2B7B3E357}">
      <dsp:nvSpPr>
        <dsp:cNvPr id="0" name=""/>
        <dsp:cNvSpPr/>
      </dsp:nvSpPr>
      <dsp:spPr>
        <a:xfrm>
          <a:off x="998006" y="2784856"/>
          <a:ext cx="2297854" cy="91378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915" tIns="54610" rIns="81915" bIns="5461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Export to</a:t>
          </a:r>
          <a:endParaRPr lang="en-US" sz="4300" kern="1200" dirty="0"/>
        </a:p>
      </dsp:txBody>
      <dsp:txXfrm>
        <a:off x="1024770" y="2811620"/>
        <a:ext cx="2244326" cy="860252"/>
      </dsp:txXfrm>
    </dsp:sp>
    <dsp:sp modelId="{B37BB77D-51B9-4AF8-84B4-660B95A58700}">
      <dsp:nvSpPr>
        <dsp:cNvPr id="0" name=""/>
        <dsp:cNvSpPr/>
      </dsp:nvSpPr>
      <dsp:spPr>
        <a:xfrm>
          <a:off x="3821640" y="1109591"/>
          <a:ext cx="2585086" cy="21321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8797671"/>
              <a:satOff val="-20044"/>
              <a:lumOff val="804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Physical Model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Analytical Model</a:t>
          </a:r>
          <a:endParaRPr lang="en-US" sz="2400" kern="1200" dirty="0"/>
        </a:p>
      </dsp:txBody>
      <dsp:txXfrm>
        <a:off x="3870707" y="1615548"/>
        <a:ext cx="2486952" cy="1577131"/>
      </dsp:txXfrm>
    </dsp:sp>
    <dsp:sp modelId="{6907C4F8-BE51-4688-A6CE-2BAF2D8848B7}">
      <dsp:nvSpPr>
        <dsp:cNvPr id="0" name=""/>
        <dsp:cNvSpPr/>
      </dsp:nvSpPr>
      <dsp:spPr>
        <a:xfrm>
          <a:off x="5223338" y="-251125"/>
          <a:ext cx="3337767" cy="3337767"/>
        </a:xfrm>
        <a:prstGeom prst="circularArrow">
          <a:avLst>
            <a:gd name="adj1" fmla="val 3308"/>
            <a:gd name="adj2" fmla="val 408578"/>
            <a:gd name="adj3" fmla="val 19415911"/>
            <a:gd name="adj4" fmla="val 12575511"/>
            <a:gd name="adj5" fmla="val 3859"/>
          </a:avLst>
        </a:prstGeom>
        <a:solidFill>
          <a:schemeClr val="accent3">
            <a:hueOff val="17595342"/>
            <a:satOff val="-40088"/>
            <a:lumOff val="1608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BB4460-59EF-4CD4-9AD4-4B0623E6D3D4}">
      <dsp:nvSpPr>
        <dsp:cNvPr id="0" name=""/>
        <dsp:cNvSpPr/>
      </dsp:nvSpPr>
      <dsp:spPr>
        <a:xfrm>
          <a:off x="4396104" y="652700"/>
          <a:ext cx="2297854" cy="913780"/>
        </a:xfrm>
        <a:prstGeom prst="roundRect">
          <a:avLst>
            <a:gd name="adj" fmla="val 10000"/>
          </a:avLst>
        </a:prstGeom>
        <a:solidFill>
          <a:schemeClr val="accent3">
            <a:hueOff val="8797671"/>
            <a:satOff val="-20044"/>
            <a:lumOff val="804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915" tIns="54610" rIns="81915" bIns="5461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Revit</a:t>
          </a:r>
          <a:endParaRPr lang="en-US" sz="4300" kern="1200" dirty="0"/>
        </a:p>
      </dsp:txBody>
      <dsp:txXfrm>
        <a:off x="4422868" y="679464"/>
        <a:ext cx="2244326" cy="860252"/>
      </dsp:txXfrm>
    </dsp:sp>
    <dsp:sp modelId="{6B84B285-BF8B-4CAF-BFC3-A1DBEFEB70D2}">
      <dsp:nvSpPr>
        <dsp:cNvPr id="0" name=""/>
        <dsp:cNvSpPr/>
      </dsp:nvSpPr>
      <dsp:spPr>
        <a:xfrm>
          <a:off x="7219739" y="1109591"/>
          <a:ext cx="2585086" cy="21321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17595342"/>
              <a:satOff val="-40088"/>
              <a:lumOff val="1608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Verify it.</a:t>
          </a:r>
          <a:endParaRPr lang="en-US" sz="3200" kern="1200" dirty="0"/>
        </a:p>
      </dsp:txBody>
      <dsp:txXfrm>
        <a:off x="7268806" y="1158658"/>
        <a:ext cx="2486952" cy="1577131"/>
      </dsp:txXfrm>
    </dsp:sp>
    <dsp:sp modelId="{F1943E4E-F783-4645-A6AF-C87CCD167F17}">
      <dsp:nvSpPr>
        <dsp:cNvPr id="0" name=""/>
        <dsp:cNvSpPr/>
      </dsp:nvSpPr>
      <dsp:spPr>
        <a:xfrm>
          <a:off x="7794202" y="2784856"/>
          <a:ext cx="2297854" cy="913780"/>
        </a:xfrm>
        <a:prstGeom prst="roundRect">
          <a:avLst>
            <a:gd name="adj" fmla="val 10000"/>
          </a:avLst>
        </a:prstGeom>
        <a:solidFill>
          <a:schemeClr val="accent3">
            <a:hueOff val="17595342"/>
            <a:satOff val="-40088"/>
            <a:lumOff val="1608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915" tIns="54610" rIns="81915" bIns="5461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ETABS</a:t>
          </a:r>
          <a:endParaRPr lang="en-US" sz="4300" kern="1200" dirty="0"/>
        </a:p>
      </dsp:txBody>
      <dsp:txXfrm>
        <a:off x="7820966" y="2811620"/>
        <a:ext cx="2244326" cy="8602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BD8842-AF1D-4D40-BB48-189C15C48539}">
      <dsp:nvSpPr>
        <dsp:cNvPr id="0" name=""/>
        <dsp:cNvSpPr/>
      </dsp:nvSpPr>
      <dsp:spPr>
        <a:xfrm>
          <a:off x="1286116" y="549407"/>
          <a:ext cx="3670950" cy="3670950"/>
        </a:xfrm>
        <a:prstGeom prst="blockArc">
          <a:avLst>
            <a:gd name="adj1" fmla="val 10800000"/>
            <a:gd name="adj2" fmla="val 16200000"/>
            <a:gd name="adj3" fmla="val 4637"/>
          </a:avLst>
        </a:prstGeom>
        <a:gradFill rotWithShape="0">
          <a:gsLst>
            <a:gs pos="0">
              <a:schemeClr val="accent3">
                <a:hueOff val="17595342"/>
                <a:satOff val="-40088"/>
                <a:lumOff val="1608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17595342"/>
                <a:satOff val="-40088"/>
                <a:lumOff val="1608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17595342"/>
                <a:satOff val="-40088"/>
                <a:lumOff val="1608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FA8023F-7B48-44D6-BBDD-5C25B16F3067}">
      <dsp:nvSpPr>
        <dsp:cNvPr id="0" name=""/>
        <dsp:cNvSpPr/>
      </dsp:nvSpPr>
      <dsp:spPr>
        <a:xfrm>
          <a:off x="1286116" y="549407"/>
          <a:ext cx="3670950" cy="3670950"/>
        </a:xfrm>
        <a:prstGeom prst="blockArc">
          <a:avLst>
            <a:gd name="adj1" fmla="val 5400000"/>
            <a:gd name="adj2" fmla="val 10800000"/>
            <a:gd name="adj3" fmla="val 4637"/>
          </a:avLst>
        </a:prstGeom>
        <a:gradFill rotWithShape="0">
          <a:gsLst>
            <a:gs pos="0">
              <a:schemeClr val="accent3">
                <a:hueOff val="11730229"/>
                <a:satOff val="-26725"/>
                <a:lumOff val="1072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11730229"/>
                <a:satOff val="-26725"/>
                <a:lumOff val="1072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11730229"/>
                <a:satOff val="-26725"/>
                <a:lumOff val="1072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2CB6CBB-308C-4252-8AAE-AA1F87DF3A47}">
      <dsp:nvSpPr>
        <dsp:cNvPr id="0" name=""/>
        <dsp:cNvSpPr/>
      </dsp:nvSpPr>
      <dsp:spPr>
        <a:xfrm>
          <a:off x="1286116" y="549407"/>
          <a:ext cx="3670950" cy="3670950"/>
        </a:xfrm>
        <a:prstGeom prst="blockArc">
          <a:avLst>
            <a:gd name="adj1" fmla="val 0"/>
            <a:gd name="adj2" fmla="val 5400000"/>
            <a:gd name="adj3" fmla="val 4637"/>
          </a:avLst>
        </a:prstGeom>
        <a:gradFill rotWithShape="0">
          <a:gsLst>
            <a:gs pos="0">
              <a:schemeClr val="accent3">
                <a:hueOff val="5865114"/>
                <a:satOff val="-13363"/>
                <a:lumOff val="536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5865114"/>
                <a:satOff val="-13363"/>
                <a:lumOff val="536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5865114"/>
                <a:satOff val="-13363"/>
                <a:lumOff val="536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E4A7706-923F-42C8-8C09-6A460777373C}">
      <dsp:nvSpPr>
        <dsp:cNvPr id="0" name=""/>
        <dsp:cNvSpPr/>
      </dsp:nvSpPr>
      <dsp:spPr>
        <a:xfrm>
          <a:off x="1286116" y="549407"/>
          <a:ext cx="3670950" cy="3670950"/>
        </a:xfrm>
        <a:prstGeom prst="blockArc">
          <a:avLst>
            <a:gd name="adj1" fmla="val 16200000"/>
            <a:gd name="adj2" fmla="val 0"/>
            <a:gd name="adj3" fmla="val 4637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C8E4657-EC35-4253-9D45-D1362A045531}">
      <dsp:nvSpPr>
        <dsp:cNvPr id="0" name=""/>
        <dsp:cNvSpPr/>
      </dsp:nvSpPr>
      <dsp:spPr>
        <a:xfrm>
          <a:off x="2277176" y="1540468"/>
          <a:ext cx="1688829" cy="168882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Checks</a:t>
          </a:r>
          <a:endParaRPr lang="en-US" sz="3100" kern="1200" dirty="0"/>
        </a:p>
      </dsp:txBody>
      <dsp:txXfrm>
        <a:off x="2524499" y="1787791"/>
        <a:ext cx="1194183" cy="1194183"/>
      </dsp:txXfrm>
    </dsp:sp>
    <dsp:sp modelId="{E1C3896E-1545-485C-902B-5952BA1E5B97}">
      <dsp:nvSpPr>
        <dsp:cNvPr id="0" name=""/>
        <dsp:cNvSpPr/>
      </dsp:nvSpPr>
      <dsp:spPr>
        <a:xfrm>
          <a:off x="2530501" y="875"/>
          <a:ext cx="1182180" cy="1182180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Compatibility</a:t>
          </a:r>
          <a:endParaRPr lang="en-US" sz="1200" kern="1200" dirty="0"/>
        </a:p>
      </dsp:txBody>
      <dsp:txXfrm>
        <a:off x="2703627" y="174001"/>
        <a:ext cx="835928" cy="835928"/>
      </dsp:txXfrm>
    </dsp:sp>
    <dsp:sp modelId="{5F8B397C-9D1A-4EE2-9A81-DED11B60AB17}">
      <dsp:nvSpPr>
        <dsp:cNvPr id="0" name=""/>
        <dsp:cNvSpPr/>
      </dsp:nvSpPr>
      <dsp:spPr>
        <a:xfrm>
          <a:off x="4323417" y="1793792"/>
          <a:ext cx="1182180" cy="1182180"/>
        </a:xfrm>
        <a:prstGeom prst="ellipse">
          <a:avLst/>
        </a:prstGeom>
        <a:gradFill rotWithShape="0">
          <a:gsLst>
            <a:gs pos="0">
              <a:schemeClr val="accent3">
                <a:hueOff val="5865114"/>
                <a:satOff val="-13363"/>
                <a:lumOff val="536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5865114"/>
                <a:satOff val="-13363"/>
                <a:lumOff val="536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5865114"/>
                <a:satOff val="-13363"/>
                <a:lumOff val="536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Period</a:t>
          </a:r>
          <a:endParaRPr lang="en-US" sz="2200" kern="1200" dirty="0"/>
        </a:p>
      </dsp:txBody>
      <dsp:txXfrm>
        <a:off x="4496543" y="1966918"/>
        <a:ext cx="835928" cy="835928"/>
      </dsp:txXfrm>
    </dsp:sp>
    <dsp:sp modelId="{3949F2B0-9732-4CB5-9302-4B6A0B39F91A}">
      <dsp:nvSpPr>
        <dsp:cNvPr id="0" name=""/>
        <dsp:cNvSpPr/>
      </dsp:nvSpPr>
      <dsp:spPr>
        <a:xfrm>
          <a:off x="2530501" y="3586709"/>
          <a:ext cx="1182180" cy="1182180"/>
        </a:xfrm>
        <a:prstGeom prst="ellipse">
          <a:avLst/>
        </a:prstGeom>
        <a:gradFill rotWithShape="0">
          <a:gsLst>
            <a:gs pos="0">
              <a:schemeClr val="accent3">
                <a:hueOff val="11730229"/>
                <a:satOff val="-26725"/>
                <a:lumOff val="1072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11730229"/>
                <a:satOff val="-26725"/>
                <a:lumOff val="1072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11730229"/>
                <a:satOff val="-26725"/>
                <a:lumOff val="1072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Stress-Strain</a:t>
          </a:r>
          <a:endParaRPr lang="en-US" sz="2200" kern="1200" dirty="0"/>
        </a:p>
      </dsp:txBody>
      <dsp:txXfrm>
        <a:off x="2703627" y="3759835"/>
        <a:ext cx="835928" cy="835928"/>
      </dsp:txXfrm>
    </dsp:sp>
    <dsp:sp modelId="{9207AD9A-2CEA-4434-948F-40DEEC3E6F61}">
      <dsp:nvSpPr>
        <dsp:cNvPr id="0" name=""/>
        <dsp:cNvSpPr/>
      </dsp:nvSpPr>
      <dsp:spPr>
        <a:xfrm>
          <a:off x="737584" y="1793792"/>
          <a:ext cx="1182180" cy="1182180"/>
        </a:xfrm>
        <a:prstGeom prst="ellipse">
          <a:avLst/>
        </a:prstGeom>
        <a:gradFill rotWithShape="0">
          <a:gsLst>
            <a:gs pos="0">
              <a:schemeClr val="accent3">
                <a:hueOff val="17595342"/>
                <a:satOff val="-40088"/>
                <a:lumOff val="1608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17595342"/>
                <a:satOff val="-40088"/>
                <a:lumOff val="1608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17595342"/>
                <a:satOff val="-40088"/>
                <a:lumOff val="1608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Equilibrium</a:t>
          </a:r>
          <a:endParaRPr lang="en-US" sz="2000" kern="1200" dirty="0"/>
        </a:p>
      </dsp:txBody>
      <dsp:txXfrm>
        <a:off x="910710" y="1966918"/>
        <a:ext cx="835928" cy="8359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0C4F39-274E-474B-951D-4EF842B6D3E2}" type="datetimeFigureOut">
              <a:rPr lang="en-US" smtClean="0"/>
              <a:t>12/19/2015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D30E2-05A2-47EB-8FBD-42D143891F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6846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44BD91-9045-4FDD-B60E-D3C4965E6380}" type="datetimeFigureOut">
              <a:rPr lang="en-US" smtClean="0"/>
              <a:t>12/19/2015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6BC6E7-BC75-4E45-80F6-3B292C9D145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400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BC6E7-BC75-4E45-80F6-3B292C9D145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651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C8E1D8-2D04-47F4-BC1A-FEECD632C56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923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43F71F-68E8-4D0A-8534-20E5ABEA367B}" type="datetime1">
              <a:rPr lang="en-US" smtClean="0"/>
              <a:t>12/19/2015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592135" y="2887530"/>
            <a:ext cx="9038813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226482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767862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7788" y="1387737"/>
            <a:ext cx="9036424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5213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8BFBF-3B7F-4139-A13A-DE4BAA009850}" type="datetime1">
              <a:rPr lang="en-US" smtClean="0"/>
              <a:t>12/19/2015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308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EABB-38B4-486F-8999-4FD0E4660EE0}" type="datetime1">
              <a:rPr lang="en-US" smtClean="0"/>
              <a:t>12/19/2015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6103641" y="2893004"/>
            <a:ext cx="5523744" cy="923330"/>
            <a:chOff x="1815339" y="1496875"/>
            <a:chExt cx="5523744" cy="692497"/>
          </a:xfrm>
        </p:grpSpPr>
        <p:sp>
          <p:nvSpPr>
            <p:cNvPr id="12" name="TextBox 11"/>
            <p:cNvSpPr txBox="1"/>
            <p:nvPr/>
          </p:nvSpPr>
          <p:spPr>
            <a:xfrm>
              <a:off x="4224081" y="1496875"/>
              <a:ext cx="877163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 flipV="1">
              <a:off x="6164660" y="752995"/>
              <a:ext cx="1" cy="2348844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7985" y="849855"/>
            <a:ext cx="7343889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22081" y="559399"/>
            <a:ext cx="2237591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41323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  <p15:guide id="2" orient="horz" pos="360" userDrawn="1">
          <p15:clr>
            <a:srgbClr val="FBAE40"/>
          </p15:clr>
        </p15:guide>
        <p15:guide id="3" orient="horz" pos="386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C3910-D67A-414D-BAF5-83CFD0D4DC84}" type="datetime1">
              <a:rPr lang="en-US" smtClean="0"/>
              <a:t>12/19/2015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1563446" y="1526967"/>
            <a:ext cx="9038813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248139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8832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563446" y="2887579"/>
            <a:ext cx="9038813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248141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BCD1C-6B01-49D5-BAB0-A96931C61095}" type="datetime1">
              <a:rPr lang="en-US" smtClean="0"/>
              <a:t>12/19/2015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2331" y="3767317"/>
            <a:ext cx="10312996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54" y="1204857"/>
            <a:ext cx="10339617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4569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0EBB-BA08-4AF0-A04F-0A67C6C8912B}" type="datetime1">
              <a:rPr lang="en-US" smtClean="0"/>
              <a:t>12/19/2015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240920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6193535" y="2240280"/>
            <a:ext cx="5071872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240280"/>
            <a:ext cx="5071872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4351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CF936-0ABC-43D5-8947-5F1CD1390A61}" type="datetime1">
              <a:rPr lang="en-US" smtClean="0"/>
              <a:t>12/19/2015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248139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944368"/>
            <a:ext cx="50663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9741" y="2240280"/>
            <a:ext cx="4596384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7984" y="2947595"/>
            <a:ext cx="5071872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2080" y="2240280"/>
            <a:ext cx="458992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72439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4EE14-13FE-47E8-9483-65B53DD36B2A}" type="datetime1">
              <a:rPr lang="en-US" smtClean="0"/>
              <a:t>12/19/2015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248139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9377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1BDA-8F09-40E7-8957-DEDB86C412D4}" type="datetime1">
              <a:rPr lang="en-US" smtClean="0"/>
              <a:t>12/19/2015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91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25FE2-FB5B-4347-83EA-0EFB3D1DC4B2}" type="datetime1">
              <a:rPr lang="en-US" smtClean="0"/>
              <a:t>12/19/2015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2669" y="559399"/>
            <a:ext cx="5488889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2773" y="3603813"/>
            <a:ext cx="4548967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2773" y="1678196"/>
            <a:ext cx="4563311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9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4A8DD-70C1-46B6-8910-0CC5F5D265E2}" type="datetime1">
              <a:rPr lang="en-US" smtClean="0"/>
              <a:t>12/19/2015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911723" y="666965"/>
            <a:ext cx="6362875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986" y="5324306"/>
            <a:ext cx="10341685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3642" y="4668819"/>
            <a:ext cx="10356028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108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0504" y="61614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907A035-E320-458B-A227-2406549707E9}" type="datetime1">
              <a:rPr lang="en-US" smtClean="0"/>
              <a:t>12/19/2015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16144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52352" y="61614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2330" y="2248348"/>
            <a:ext cx="10327340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936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orient="horz" pos="1296" userDrawn="1">
          <p15:clr>
            <a:srgbClr val="F26B43"/>
          </p15:clr>
        </p15:guide>
        <p15:guide id="3" orient="horz" pos="1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3.jp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57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3232" y="3819378"/>
            <a:ext cx="9685536" cy="1988994"/>
          </a:xfrm>
        </p:spPr>
        <p:txBody>
          <a:bodyPr>
            <a:noAutofit/>
          </a:bodyPr>
          <a:lstStyle/>
          <a:p>
            <a:pPr algn="l"/>
            <a:r>
              <a:rPr lang="en-US" sz="2000" b="1" dirty="0" smtClean="0"/>
              <a:t>By</a:t>
            </a:r>
            <a:r>
              <a:rPr lang="en-US" sz="2000" b="1" dirty="0"/>
              <a:t>: </a:t>
            </a:r>
            <a:r>
              <a:rPr lang="en-US" sz="2000" dirty="0"/>
              <a:t>- Khattab </a:t>
            </a:r>
            <a:r>
              <a:rPr lang="en-US" sz="2000" dirty="0" smtClean="0"/>
              <a:t>Salawdeh </a:t>
            </a:r>
          </a:p>
          <a:p>
            <a:pPr algn="l"/>
            <a:r>
              <a:rPr lang="en-US" sz="2000" dirty="0"/>
              <a:t> </a:t>
            </a:r>
            <a:r>
              <a:rPr lang="en-US" sz="2000" dirty="0" smtClean="0"/>
              <a:t>      - Mohammad Oraib</a:t>
            </a:r>
          </a:p>
          <a:p>
            <a:pPr algn="l"/>
            <a:r>
              <a:rPr lang="en-US" sz="2000" dirty="0"/>
              <a:t> </a:t>
            </a:r>
            <a:r>
              <a:rPr lang="en-US" sz="2000" dirty="0" smtClean="0"/>
              <a:t>      - Mohannad Abdo</a:t>
            </a:r>
          </a:p>
          <a:p>
            <a:pPr algn="l"/>
            <a:endParaRPr lang="en-US" sz="2000" dirty="0" smtClean="0"/>
          </a:p>
          <a:p>
            <a:pPr algn="l"/>
            <a:r>
              <a:rPr lang="en-US" sz="2000" b="1" dirty="0"/>
              <a:t>Under Supervision of: </a:t>
            </a:r>
            <a:r>
              <a:rPr lang="en-US" sz="2000" dirty="0"/>
              <a:t>Dr.Abdulrazzaq Tuqan</a:t>
            </a:r>
          </a:p>
          <a:p>
            <a:pPr algn="l"/>
            <a:endParaRPr lang="en-US" sz="600" dirty="0" smtClean="0"/>
          </a:p>
          <a:p>
            <a:pPr algn="l"/>
            <a:r>
              <a:rPr lang="en-US" sz="700" dirty="0"/>
              <a:t> </a:t>
            </a:r>
            <a:r>
              <a:rPr lang="en-US" sz="700" dirty="0" smtClean="0"/>
              <a:t>            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b="1" dirty="0">
                <a:effectLst/>
              </a:rPr>
              <a:t>Seismic Design of Fatima Al Zahra Mosque</a:t>
            </a:r>
            <a:endParaRPr lang="en-US" sz="3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4134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Compatibility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ETABS Model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4622753" y="1407509"/>
            <a:ext cx="2932151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/>
              <a:t>Checks</a:t>
            </a:r>
            <a:endParaRPr lang="en-US" sz="1800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1646986" y="3007155"/>
            <a:ext cx="4141027" cy="3309956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6221909" y="2809363"/>
            <a:ext cx="4557708" cy="371232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478688" y="6347001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OK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985" y="2216939"/>
            <a:ext cx="4833370" cy="248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51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Equilibrium </a:t>
            </a:r>
            <a:endParaRPr lang="en-US" dirty="0"/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</p:spPr>
        <p:txBody>
          <a:bodyPr/>
          <a:lstStyle/>
          <a:p>
            <a:r>
              <a:rPr lang="en-US" b="1" dirty="0"/>
              <a:t>ETABS Model</a:t>
            </a:r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622753" y="1407509"/>
            <a:ext cx="2932151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/>
              <a:t>Checks</a:t>
            </a:r>
            <a:endParaRPr lang="en-US" sz="1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5931725"/>
              </p:ext>
            </p:extLst>
          </p:nvPr>
        </p:nvGraphicFramePr>
        <p:xfrm>
          <a:off x="2276328" y="2964724"/>
          <a:ext cx="7564488" cy="23027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41750"/>
                <a:gridCol w="1727052"/>
                <a:gridCol w="1434093"/>
                <a:gridCol w="1761593"/>
              </a:tblGrid>
              <a:tr h="383789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TABLE:  Base Reactions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8164" marR="138164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37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Load Case/Combo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8164" marR="138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>
                          <a:effectLst/>
                        </a:rPr>
                        <a:t>FZ: ETABS</a:t>
                      </a:r>
                      <a:endParaRPr lang="en-US" sz="2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8164" marR="138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>
                          <a:effectLst/>
                        </a:rPr>
                        <a:t>Manually</a:t>
                      </a:r>
                      <a:endParaRPr lang="en-US" sz="2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8164" marR="138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effectLst/>
                        </a:rPr>
                        <a:t>%difference</a:t>
                      </a:r>
                      <a:endParaRPr lang="en-US" sz="2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8164" marR="138164" marT="0" marB="0" anchor="b"/>
                </a:tc>
              </a:tr>
              <a:tr h="3837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 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8164" marR="138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kN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8164" marR="138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kN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8164" marR="138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 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8164" marR="138164" marT="0" marB="0" anchor="b"/>
                </a:tc>
              </a:tr>
              <a:tr h="38378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Dead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8164" marR="138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8449.9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8164" marR="138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8399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8164" marR="138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-0.0061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8164" marR="138164" marT="0" marB="0" anchor="b"/>
                </a:tc>
              </a:tr>
              <a:tr h="38378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Live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8164" marR="138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2344.6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8164" marR="138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2349.4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8164" marR="138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0.0021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8164" marR="138164" marT="0" marB="0" anchor="b"/>
                </a:tc>
              </a:tr>
              <a:tr h="38378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SID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8164" marR="138164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2246.1708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8164" marR="1381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2250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8164" marR="13816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0.0017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8164" marR="138164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160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Period Check (Rayleigh Method):</a:t>
                </a:r>
              </a:p>
              <a:p>
                <a:r>
                  <a:rPr lang="en-US" dirty="0" smtClean="0"/>
                  <a:t>Total Mass = 1090 tons (ETABS).</a:t>
                </a:r>
              </a:p>
              <a:p>
                <a:r>
                  <a:rPr lang="en-US" dirty="0" smtClean="0"/>
                  <a:t>By Applying a 1kN/m</a:t>
                </a:r>
                <a:r>
                  <a:rPr lang="en-US" baseline="30000" dirty="0" smtClean="0"/>
                  <a:t>2</a:t>
                </a:r>
                <a:r>
                  <a:rPr lang="en-US" dirty="0" smtClean="0"/>
                  <a:t> force(Y-Direction): Max displacement for first and second floor are </a:t>
                </a:r>
                <a:r>
                  <a:rPr lang="en-US" b="1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0.00004 m</a:t>
                </a:r>
                <a:r>
                  <a:rPr lang="en-US" dirty="0" smtClean="0"/>
                  <a:t> </a:t>
                </a:r>
                <a:r>
                  <a:rPr lang="en-US" dirty="0" smtClean="0"/>
                  <a:t>and </a:t>
                </a:r>
                <a:r>
                  <a:rPr lang="en-US" b="1" dirty="0">
                    <a:solidFill>
                      <a:schemeClr val="accent4">
                        <a:lumMod val="75000"/>
                      </a:schemeClr>
                    </a:solidFill>
                  </a:rPr>
                  <a:t>0.00007 m </a:t>
                </a:r>
                <a:r>
                  <a:rPr lang="en-US" dirty="0" smtClean="0"/>
                  <a:t>respectively.</a:t>
                </a:r>
              </a:p>
              <a:p>
                <a:r>
                  <a:rPr lang="en-US" dirty="0" smtClean="0"/>
                  <a:t>Thus, </a:t>
                </a:r>
                <a:r>
                  <a:rPr lang="en-US" dirty="0" err="1"/>
                  <a:t>T</a:t>
                </a:r>
                <a:r>
                  <a:rPr lang="en-US" baseline="-25000" dirty="0" err="1"/>
                  <a:t>n</a:t>
                </a:r>
                <a:r>
                  <a:rPr lang="en-US" dirty="0"/>
                  <a:t> </a:t>
                </a:r>
                <a:r>
                  <a:rPr lang="en-US" dirty="0" smtClean="0"/>
                  <a:t>=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𝜋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limLoc m:val="undOvr"/>
                                <m:subHide m:val="on"/>
                                <m:supHide m:val="on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∆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nary>
                          </m:num>
                          <m:den>
                            <m:nary>
                              <m:naryPr>
                                <m:chr m:val="∑"/>
                                <m:limLoc m:val="undOvr"/>
                                <m:subHide m:val="on"/>
                                <m:supHide m:val="on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nary>
                          </m:den>
                        </m:f>
                      </m:e>
                    </m:rad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𝜋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545 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(0.00004)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+545 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(0.00007)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237.9 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0.00004</m:t>
                                </m:r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+(237.9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0.00007)</m:t>
                            </m:r>
                          </m:den>
                        </m:f>
                      </m:e>
                    </m:ra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𝟎𝟕𝟑</m:t>
                    </m:r>
                    <m:r>
                      <a:rPr lang="en-US" b="1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𝑺𝒆𝒄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% Difference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0.073−0.07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0.073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=4.12%</m:t>
                    </m:r>
                  </m:oMath>
                </a14:m>
                <a:r>
                  <a:rPr lang="en-US" dirty="0" smtClean="0"/>
                  <a:t>....OK.</a:t>
                </a:r>
                <a:endParaRPr lang="en-US" dirty="0"/>
              </a:p>
              <a:p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826" t="-12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ETABS Model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940489" y="1441484"/>
            <a:ext cx="2033517" cy="474260"/>
          </a:xfrm>
          <a:prstGeom prst="rect">
            <a:avLst/>
          </a:prstGeom>
          <a:noFill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Checks</a:t>
            </a:r>
          </a:p>
        </p:txBody>
      </p:sp>
    </p:spTree>
    <p:extLst>
      <p:ext uri="{BB962C8B-B14F-4D97-AF65-F5344CB8AC3E}">
        <p14:creationId xmlns:p14="http://schemas.microsoft.com/office/powerpoint/2010/main" val="14483554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Stress – Strain Check</a:t>
            </a:r>
            <a:endParaRPr lang="en-US" dirty="0"/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</p:spPr>
        <p:txBody>
          <a:bodyPr/>
          <a:lstStyle/>
          <a:p>
            <a:r>
              <a:rPr lang="en-US" b="1" dirty="0" smtClean="0"/>
              <a:t>ETABS Model</a:t>
            </a:r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622753" y="1407509"/>
            <a:ext cx="2932151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/>
              <a:t>Checks</a:t>
            </a:r>
            <a:endParaRPr lang="en-US" sz="1800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1517603" y="2791842"/>
            <a:ext cx="3105150" cy="279082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919975" y="2330177"/>
            <a:ext cx="23365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0" indent="-36576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Column Check</a:t>
            </a:r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7177553" y="2791842"/>
            <a:ext cx="2798006" cy="3268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61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Seismic Design</a:t>
            </a:r>
            <a:endParaRPr lang="en-US" b="1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7559136" y="1100070"/>
            <a:ext cx="2932151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i="1" u="sng" dirty="0" smtClean="0">
                <a:solidFill>
                  <a:srgbClr val="FF0000"/>
                </a:solidFill>
              </a:rPr>
              <a:t>Using Response Spectrum</a:t>
            </a:r>
            <a:endParaRPr lang="en-US" sz="1800" i="1" u="sng" dirty="0">
              <a:solidFill>
                <a:srgbClr val="FF0000"/>
              </a:solidFill>
            </a:endParaRP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712295" y="1407509"/>
            <a:ext cx="4753067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/>
              <a:t>Site soil classification and seismic zone factor</a:t>
            </a:r>
            <a:endParaRPr lang="en-US" sz="1800" dirty="0"/>
          </a:p>
        </p:txBody>
      </p:sp>
      <p:pic>
        <p:nvPicPr>
          <p:cNvPr id="6" name="صورة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987" y="2415952"/>
            <a:ext cx="7418320" cy="2994551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7938" y="2392250"/>
            <a:ext cx="2321733" cy="301825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554513" y="5399723"/>
            <a:ext cx="2145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-  </a:t>
            </a:r>
            <a:r>
              <a:rPr lang="en-US" b="1" dirty="0" smtClean="0">
                <a:solidFill>
                  <a:srgbClr val="00B050"/>
                </a:solidFill>
              </a:rPr>
              <a:t>Site Classification -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85934" y="5411879"/>
            <a:ext cx="21737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-  </a:t>
            </a:r>
            <a:r>
              <a:rPr lang="en-US" b="1" dirty="0" smtClean="0">
                <a:solidFill>
                  <a:srgbClr val="00B050"/>
                </a:solidFill>
              </a:rPr>
              <a:t>Zone Factor Z=1.5 -</a:t>
            </a: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40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</a:t>
                </a:r>
                <a:r>
                  <a:rPr lang="en-US" baseline="-25000" dirty="0"/>
                  <a:t>S </a:t>
                </a:r>
                <a:r>
                  <a:rPr lang="en-US" dirty="0"/>
                  <a:t>=</a:t>
                </a:r>
                <a:r>
                  <a:rPr lang="en-US" baseline="-25000" dirty="0"/>
                  <a:t> </a:t>
                </a:r>
                <a:r>
                  <a:rPr lang="en-US" dirty="0" smtClean="0"/>
                  <a:t>2.5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x</a:t>
                </a:r>
                <a:r>
                  <a:rPr lang="en-US" dirty="0" smtClean="0"/>
                  <a:t> Z </a:t>
                </a:r>
                <a:r>
                  <a:rPr lang="en-US" dirty="0"/>
                  <a:t>= </a:t>
                </a:r>
                <a:r>
                  <a:rPr lang="en-US" dirty="0" smtClean="0"/>
                  <a:t>2.5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x</a:t>
                </a:r>
                <a:r>
                  <a:rPr lang="en-US" dirty="0" smtClean="0"/>
                  <a:t> 0.15 </a:t>
                </a:r>
                <a:r>
                  <a:rPr lang="en-US" dirty="0"/>
                  <a:t>= </a:t>
                </a:r>
                <a:r>
                  <a:rPr lang="en-US" dirty="0" smtClean="0">
                    <a:solidFill>
                      <a:srgbClr val="7030A0"/>
                    </a:solidFill>
                  </a:rPr>
                  <a:t>0.375</a:t>
                </a:r>
                <a:r>
                  <a:rPr lang="en-US" dirty="0" smtClean="0"/>
                  <a:t> </a:t>
                </a:r>
                <a:endParaRPr lang="en-US" dirty="0"/>
              </a:p>
              <a:p>
                <a:r>
                  <a:rPr lang="en-US" dirty="0"/>
                  <a:t>S</a:t>
                </a:r>
                <a:r>
                  <a:rPr lang="en-US" baseline="-25000" dirty="0"/>
                  <a:t>1 </a:t>
                </a:r>
                <a:r>
                  <a:rPr lang="en-US" dirty="0"/>
                  <a:t>= </a:t>
                </a:r>
                <a:r>
                  <a:rPr lang="en-US" dirty="0" smtClean="0"/>
                  <a:t>1.25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x</a:t>
                </a:r>
                <a:r>
                  <a:rPr lang="en-US" dirty="0" smtClean="0"/>
                  <a:t> Z </a:t>
                </a:r>
                <a:r>
                  <a:rPr lang="en-US" dirty="0"/>
                  <a:t>= </a:t>
                </a:r>
                <a:r>
                  <a:rPr lang="en-US" dirty="0" smtClean="0"/>
                  <a:t>1.25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x</a:t>
                </a:r>
                <a:r>
                  <a:rPr lang="en-US" dirty="0" smtClean="0"/>
                  <a:t> 0.15 </a:t>
                </a:r>
                <a:r>
                  <a:rPr lang="en-US" dirty="0"/>
                  <a:t>= </a:t>
                </a:r>
                <a:r>
                  <a:rPr lang="en-US" dirty="0" smtClean="0">
                    <a:solidFill>
                      <a:srgbClr val="7030A0"/>
                    </a:solidFill>
                  </a:rPr>
                  <a:t>0.1875</a:t>
                </a:r>
                <a:endParaRPr lang="en-US" dirty="0">
                  <a:solidFill>
                    <a:srgbClr val="7030A0"/>
                  </a:solidFill>
                </a:endParaRPr>
              </a:p>
              <a:p>
                <a:r>
                  <a:rPr lang="en-US" dirty="0"/>
                  <a:t>S</a:t>
                </a:r>
                <a:r>
                  <a:rPr lang="en-US" baseline="-25000" dirty="0"/>
                  <a:t>MS</a:t>
                </a:r>
                <a:r>
                  <a:rPr lang="en-US" dirty="0"/>
                  <a:t> = </a:t>
                </a:r>
                <a:r>
                  <a:rPr lang="en-US" dirty="0" err="1" smtClean="0"/>
                  <a:t>F</a:t>
                </a:r>
                <a:r>
                  <a:rPr lang="en-US" baseline="-25000" dirty="0" err="1" smtClean="0"/>
                  <a:t>a</a:t>
                </a:r>
                <a:r>
                  <a:rPr lang="en-US" dirty="0" smtClean="0"/>
                  <a:t>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x</a:t>
                </a:r>
                <a:r>
                  <a:rPr lang="en-US" dirty="0" smtClean="0"/>
                  <a:t> S</a:t>
                </a:r>
                <a:r>
                  <a:rPr lang="en-US" baseline="-25000" dirty="0" smtClean="0"/>
                  <a:t>S </a:t>
                </a:r>
                <a:r>
                  <a:rPr lang="en-US" dirty="0"/>
                  <a:t>= </a:t>
                </a:r>
                <a:r>
                  <a:rPr lang="en-US" dirty="0" smtClean="0"/>
                  <a:t>1 </a:t>
                </a:r>
                <a:r>
                  <a:rPr lang="en-US" dirty="0">
                    <a:solidFill>
                      <a:srgbClr val="FF0000"/>
                    </a:solidFill>
                  </a:rPr>
                  <a:t>x</a:t>
                </a:r>
                <a:r>
                  <a:rPr lang="en-US" dirty="0"/>
                  <a:t> </a:t>
                </a:r>
                <a:r>
                  <a:rPr lang="en-US" dirty="0" smtClean="0"/>
                  <a:t>0.375 </a:t>
                </a:r>
                <a:r>
                  <a:rPr lang="en-US" dirty="0"/>
                  <a:t>= </a:t>
                </a:r>
                <a:r>
                  <a:rPr lang="en-US" dirty="0" smtClean="0">
                    <a:solidFill>
                      <a:srgbClr val="7030A0"/>
                    </a:solidFill>
                  </a:rPr>
                  <a:t>0.375</a:t>
                </a:r>
                <a:endParaRPr lang="en-US" dirty="0">
                  <a:solidFill>
                    <a:srgbClr val="7030A0"/>
                  </a:solidFill>
                </a:endParaRPr>
              </a:p>
              <a:p>
                <a:r>
                  <a:rPr lang="en-US" dirty="0"/>
                  <a:t>S</a:t>
                </a:r>
                <a:r>
                  <a:rPr lang="en-US" baseline="-25000" dirty="0"/>
                  <a:t>M1</a:t>
                </a:r>
                <a:r>
                  <a:rPr lang="en-US" dirty="0"/>
                  <a:t> = </a:t>
                </a:r>
                <a:r>
                  <a:rPr lang="en-US" dirty="0" err="1"/>
                  <a:t>F</a:t>
                </a:r>
                <a:r>
                  <a:rPr lang="en-US" baseline="-25000" dirty="0" err="1"/>
                  <a:t>v</a:t>
                </a:r>
                <a:r>
                  <a:rPr lang="en-US" baseline="-25000" dirty="0"/>
                  <a:t> </a:t>
                </a:r>
                <a:r>
                  <a:rPr lang="en-US" dirty="0">
                    <a:solidFill>
                      <a:srgbClr val="FF0000"/>
                    </a:solidFill>
                  </a:rPr>
                  <a:t>x</a:t>
                </a:r>
                <a:r>
                  <a:rPr lang="en-US" dirty="0"/>
                  <a:t> S</a:t>
                </a:r>
                <a:r>
                  <a:rPr lang="en-US" baseline="-25000" dirty="0"/>
                  <a:t>1. </a:t>
                </a:r>
                <a:r>
                  <a:rPr lang="en-US" dirty="0"/>
                  <a:t>= 1 </a:t>
                </a:r>
                <a:r>
                  <a:rPr lang="en-US" dirty="0">
                    <a:solidFill>
                      <a:srgbClr val="FF0000"/>
                    </a:solidFill>
                  </a:rPr>
                  <a:t>x</a:t>
                </a:r>
                <a:r>
                  <a:rPr lang="en-US" dirty="0"/>
                  <a:t> </a:t>
                </a:r>
                <a:r>
                  <a:rPr lang="en-US" dirty="0" smtClean="0"/>
                  <a:t>0.1875 </a:t>
                </a:r>
                <a:r>
                  <a:rPr lang="en-US" dirty="0"/>
                  <a:t>= </a:t>
                </a:r>
                <a:r>
                  <a:rPr lang="en-US" dirty="0" smtClean="0">
                    <a:solidFill>
                      <a:srgbClr val="7030A0"/>
                    </a:solidFill>
                  </a:rPr>
                  <a:t>0.1875</a:t>
                </a:r>
                <a:endParaRPr lang="en-US" dirty="0">
                  <a:solidFill>
                    <a:srgbClr val="7030A0"/>
                  </a:solidFill>
                </a:endParaRPr>
              </a:p>
              <a:p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𝑺𝑫𝑺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𝑆𝑀𝑆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 smtClean="0">
                    <a:solidFill>
                      <a:srgbClr val="00B0F0"/>
                    </a:solidFill>
                  </a:rPr>
                  <a:t>x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 =</a:t>
                </a:r>
                <a:r>
                  <a:rPr lang="en-US" dirty="0"/>
                  <a:t> </a:t>
                </a:r>
                <a:r>
                  <a:rPr lang="en-US" dirty="0" smtClean="0"/>
                  <a:t>S</a:t>
                </a:r>
                <a:r>
                  <a:rPr lang="en-US" baseline="-25000" dirty="0" smtClean="0"/>
                  <a:t>MS </a:t>
                </a:r>
                <a:r>
                  <a:rPr lang="en-US" dirty="0" smtClean="0"/>
                  <a:t>= </a:t>
                </a:r>
                <a:r>
                  <a:rPr lang="en-US" b="1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0.375</a:t>
                </a:r>
                <a:endParaRPr lang="en-US" b="1" dirty="0">
                  <a:solidFill>
                    <a:schemeClr val="accent4">
                      <a:lumMod val="75000"/>
                    </a:schemeClr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𝑺𝑫</m:t>
                    </m:r>
                    <m:r>
                      <a:rPr lang="en-US" b="1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𝑆𝑀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>
                    <a:solidFill>
                      <a:srgbClr val="00B0F0"/>
                    </a:solidFill>
                  </a:rPr>
                  <a:t>x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 = S</a:t>
                </a:r>
                <a:r>
                  <a:rPr lang="en-US" baseline="-25000" dirty="0" smtClean="0"/>
                  <a:t>M1 </a:t>
                </a:r>
                <a:r>
                  <a:rPr lang="en-US" dirty="0" smtClean="0"/>
                  <a:t>= </a:t>
                </a:r>
                <a:r>
                  <a:rPr lang="en-US" b="1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0.1875</a:t>
                </a:r>
                <a:endParaRPr lang="en-US" b="1" dirty="0">
                  <a:solidFill>
                    <a:schemeClr val="accent4">
                      <a:lumMod val="75000"/>
                    </a:schemeClr>
                  </a:solidFill>
                </a:endParaRP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826" t="-12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</p:spPr>
        <p:txBody>
          <a:bodyPr/>
          <a:lstStyle/>
          <a:p>
            <a:r>
              <a:rPr lang="en-US" b="1" dirty="0" smtClean="0"/>
              <a:t>Seismic Design</a:t>
            </a:r>
            <a:endParaRPr lang="en-US" b="1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712295" y="1407509"/>
            <a:ext cx="4753067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sz="1800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893376" y="359245"/>
            <a:ext cx="4753067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/>
            <a:endParaRPr lang="en-US" sz="1800" i="1" dirty="0"/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4622753" y="1407509"/>
            <a:ext cx="2932151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1800" i="1" dirty="0"/>
              <a:t>Determine SDS and SD1</a:t>
            </a:r>
          </a:p>
        </p:txBody>
      </p:sp>
      <p:pic>
        <p:nvPicPr>
          <p:cNvPr id="9" name="عنصر نائب للمحتوى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071" y="2248348"/>
            <a:ext cx="5818372" cy="4461545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295194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Risk Category</a:t>
            </a:r>
            <a:endParaRPr lang="en-US" dirty="0"/>
          </a:p>
          <a:p>
            <a:endParaRPr lang="en-US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4622753" y="1407509"/>
            <a:ext cx="2932151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1800" dirty="0" smtClean="0"/>
              <a:t>Risk Category</a:t>
            </a:r>
            <a:endParaRPr lang="en-US" sz="1800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932330" y="151819"/>
            <a:ext cx="10341684" cy="1752600"/>
          </a:xfrm>
        </p:spPr>
        <p:txBody>
          <a:bodyPr/>
          <a:lstStyle/>
          <a:p>
            <a:r>
              <a:rPr lang="en-US" b="1" dirty="0" smtClean="0"/>
              <a:t>Seismic Design</a:t>
            </a:r>
            <a:endParaRPr lang="en-US" b="1" dirty="0"/>
          </a:p>
        </p:txBody>
      </p:sp>
      <p:pic>
        <p:nvPicPr>
          <p:cNvPr id="9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8341" y="2248348"/>
            <a:ext cx="5801329" cy="393313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5" name="Oval 14"/>
          <p:cNvSpPr/>
          <p:nvPr/>
        </p:nvSpPr>
        <p:spPr>
          <a:xfrm>
            <a:off x="10776509" y="3086422"/>
            <a:ext cx="297040" cy="3269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841" y="2800278"/>
            <a:ext cx="4762500" cy="349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97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Seismic design category is determined based on:</a:t>
            </a:r>
          </a:p>
          <a:p>
            <a:pPr marL="0" lvl="0" indent="0">
              <a:buNone/>
            </a:pPr>
            <a:r>
              <a:rPr lang="en-US" dirty="0" smtClean="0"/>
              <a:t>- Risk category</a:t>
            </a:r>
          </a:p>
          <a:p>
            <a:pPr marL="0" lvl="0" indent="0">
              <a:buNone/>
            </a:pPr>
            <a:r>
              <a:rPr lang="en-US" dirty="0" smtClean="0"/>
              <a:t>- Values </a:t>
            </a:r>
            <a:r>
              <a:rPr lang="en-US" dirty="0"/>
              <a:t>of S</a:t>
            </a:r>
            <a:r>
              <a:rPr lang="en-US" baseline="-25000" dirty="0"/>
              <a:t>DS</a:t>
            </a:r>
            <a:r>
              <a:rPr lang="en-US" dirty="0"/>
              <a:t> and S</a:t>
            </a:r>
            <a:r>
              <a:rPr lang="en-US" baseline="-25000" dirty="0"/>
              <a:t>D1.</a:t>
            </a:r>
            <a:endParaRPr lang="en-US" dirty="0"/>
          </a:p>
          <a:p>
            <a:endParaRPr lang="en-US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4622753" y="1407509"/>
            <a:ext cx="2932151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1800" dirty="0"/>
              <a:t>Seismic Design Category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</p:spPr>
        <p:txBody>
          <a:bodyPr/>
          <a:lstStyle/>
          <a:p>
            <a:r>
              <a:rPr lang="en-US" b="1" dirty="0" smtClean="0"/>
              <a:t>Seismic Design</a:t>
            </a:r>
            <a:endParaRPr lang="en-US" b="1" dirty="0"/>
          </a:p>
        </p:txBody>
      </p:sp>
      <p:pic>
        <p:nvPicPr>
          <p:cNvPr id="11" name="Picture 10"/>
          <p:cNvPicPr/>
          <p:nvPr/>
        </p:nvPicPr>
        <p:blipFill>
          <a:blip r:embed="rId2"/>
          <a:stretch>
            <a:fillRect/>
          </a:stretch>
        </p:blipFill>
        <p:spPr>
          <a:xfrm>
            <a:off x="7418427" y="2412396"/>
            <a:ext cx="4141227" cy="1893463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7391131" y="4469907"/>
            <a:ext cx="4141227" cy="1947339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9852915" y="3807725"/>
            <a:ext cx="301019" cy="23777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9852915" y="5906682"/>
            <a:ext cx="301019" cy="21948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itle 2"/>
          <p:cNvSpPr txBox="1">
            <a:spLocks/>
          </p:cNvSpPr>
          <p:nvPr/>
        </p:nvSpPr>
        <p:spPr>
          <a:xfrm>
            <a:off x="917986" y="4469906"/>
            <a:ext cx="4322753" cy="566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2400" b="1" dirty="0" smtClean="0"/>
              <a:t>“Seismic </a:t>
            </a:r>
            <a:r>
              <a:rPr lang="en-US" sz="2400" b="1" dirty="0"/>
              <a:t>Design </a:t>
            </a:r>
            <a:r>
              <a:rPr lang="en-US" sz="2400" b="1" dirty="0" smtClean="0"/>
              <a:t>Category: C”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5638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See ASCE 7-10 Table 1.5-2, </a:t>
            </a:r>
            <a:r>
              <a:rPr lang="en-US" b="1" dirty="0">
                <a:solidFill>
                  <a:srgbClr val="7030A0"/>
                </a:solidFill>
              </a:rPr>
              <a:t>I = </a:t>
            </a:r>
            <a:r>
              <a:rPr lang="en-US" b="1" dirty="0" smtClean="0">
                <a:solidFill>
                  <a:srgbClr val="7030A0"/>
                </a:solidFill>
              </a:rPr>
              <a:t>1.25</a:t>
            </a:r>
            <a:endParaRPr lang="en-US" b="1" dirty="0">
              <a:solidFill>
                <a:srgbClr val="7030A0"/>
              </a:solidFill>
            </a:endParaRPr>
          </a:p>
          <a:p>
            <a:endParaRPr lang="en-US" dirty="0"/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</p:spPr>
        <p:txBody>
          <a:bodyPr/>
          <a:lstStyle/>
          <a:p>
            <a:r>
              <a:rPr lang="en-US" b="1" dirty="0" smtClean="0"/>
              <a:t>Seismic Design</a:t>
            </a:r>
            <a:endParaRPr lang="en-US" b="1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622753" y="1407509"/>
            <a:ext cx="2932151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1800" dirty="0" smtClean="0"/>
              <a:t>Importance factor</a:t>
            </a:r>
            <a:endParaRPr lang="en-US" sz="1800" dirty="0"/>
          </a:p>
        </p:txBody>
      </p:sp>
      <p:pic>
        <p:nvPicPr>
          <p:cNvPr id="6" name="صورة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115" y="2845223"/>
            <a:ext cx="8485425" cy="2915883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7" name="Oval 6"/>
          <p:cNvSpPr/>
          <p:nvPr/>
        </p:nvSpPr>
        <p:spPr>
          <a:xfrm>
            <a:off x="9450946" y="4642843"/>
            <a:ext cx="401392" cy="3269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74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Bearing wall system: walls carrying gravity and lateral loads.</a:t>
            </a:r>
          </a:p>
          <a:p>
            <a:pPr lvl="0"/>
            <a:r>
              <a:rPr lang="en-US" b="1" dirty="0">
                <a:solidFill>
                  <a:srgbClr val="FF0000"/>
                </a:solidFill>
              </a:rPr>
              <a:t>Building frame system: Frames carrying gravity loads, and shear walls take a lateral loads.</a:t>
            </a:r>
          </a:p>
          <a:p>
            <a:pPr lvl="0"/>
            <a:r>
              <a:rPr lang="en-US" dirty="0"/>
              <a:t>Moment resisting frame: Frames walls carrying gravity and lateral loads.</a:t>
            </a:r>
          </a:p>
          <a:p>
            <a:endParaRPr lang="en-US" dirty="0"/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</p:spPr>
        <p:txBody>
          <a:bodyPr/>
          <a:lstStyle/>
          <a:p>
            <a:r>
              <a:rPr lang="en-US" b="1" dirty="0" smtClean="0"/>
              <a:t>Seismic Design</a:t>
            </a:r>
            <a:endParaRPr lang="en-US" b="1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182374" y="1407509"/>
            <a:ext cx="3812909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/>
              <a:t>Selection </a:t>
            </a:r>
            <a:r>
              <a:rPr lang="en-US" sz="1800" dirty="0"/>
              <a:t>of structural system </a:t>
            </a:r>
            <a:r>
              <a:rPr lang="en-US" sz="1800" dirty="0" smtClean="0"/>
              <a:t>type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3139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Seismic Design of Fatima Al Zahra Mosque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7987" y="2826569"/>
            <a:ext cx="10327340" cy="3877815"/>
          </a:xfrm>
        </p:spPr>
        <p:txBody>
          <a:bodyPr>
            <a:normAutofit lnSpcReduction="10000"/>
          </a:bodyPr>
          <a:lstStyle/>
          <a:p>
            <a:pPr>
              <a:buFont typeface="Times New Roman" panose="02020603050405020304" pitchFamily="18" charset="0"/>
              <a:buChar char="-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Just a reminder.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Times New Roman" panose="02020603050405020304" pitchFamily="18" charset="0"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Models.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Times New Roman" panose="02020603050405020304" pitchFamily="18" charset="0"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Checks.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Times New Roman" panose="02020603050405020304" pitchFamily="18" charset="0"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Response spectra.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Times New Roman" panose="02020603050405020304" pitchFamily="18" charset="0"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and detailing.</a:t>
            </a:r>
          </a:p>
          <a:p>
            <a:pPr>
              <a:buFont typeface="Times New Roman" panose="02020603050405020304" pitchFamily="18" charset="0"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Shear wall design</a:t>
            </a:r>
          </a:p>
          <a:p>
            <a:pPr>
              <a:buFont typeface="Times New Roman" panose="02020603050405020304" pitchFamily="18" charset="0"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Rapid visual screening.</a:t>
            </a:r>
          </a:p>
          <a:p>
            <a:pPr>
              <a:buFont typeface="Times New Roman" panose="02020603050405020304" pitchFamily="18" charset="0"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Recommendations.</a:t>
            </a:r>
          </a:p>
          <a:p>
            <a:pPr>
              <a:buFont typeface="Times New Roman" panose="02020603050405020304" pitchFamily="18" charset="0"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Conclusion.</a:t>
            </a:r>
          </a:p>
          <a:p>
            <a:pPr>
              <a:buFont typeface="Times New Roman" panose="02020603050405020304" pitchFamily="18" charset="0"/>
              <a:buChar char="-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Times New Roman" panose="02020603050405020304" pitchFamily="18" charset="0"/>
              <a:buChar char="-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Times New Roman" panose="02020603050405020304" pitchFamily="18" charset="0"/>
              <a:buChar char="-"/>
            </a:pPr>
            <a:endParaRPr lang="en-US" dirty="0" smtClean="0">
              <a:latin typeface="Times New Roman" panose="02020603050405020304" pitchFamily="18" charset="0"/>
              <a:ea typeface="Calibri" panose="020F0502020204030204"/>
              <a:cs typeface="Times New Roman" panose="02020603050405020304" pitchFamily="18" charset="0"/>
            </a:endParaRPr>
          </a:p>
          <a:p>
            <a:pPr>
              <a:buFont typeface="Times New Roman" panose="02020603050405020304" pitchFamily="18" charset="0"/>
              <a:buChar char="-"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Times New Roman" panose="02020603050405020304" pitchFamily="18" charset="0"/>
              <a:buChar char="-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0D26-065D-4B8C-821E-91FE3E1A8860}" type="slidenum">
              <a:rPr lang="en-US" smtClean="0"/>
              <a:t>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32331" y="2303349"/>
            <a:ext cx="14814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Outline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11709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</a:t>
            </a:r>
            <a:r>
              <a:rPr lang="en-US" b="1" dirty="0" smtClean="0"/>
              <a:t>able </a:t>
            </a:r>
            <a:r>
              <a:rPr lang="en-US" b="1" dirty="0"/>
              <a:t>12.14-1 ASCE10-7</a:t>
            </a:r>
          </a:p>
          <a:p>
            <a:endParaRPr lang="en-US" dirty="0"/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</p:spPr>
        <p:txBody>
          <a:bodyPr/>
          <a:lstStyle/>
          <a:p>
            <a:r>
              <a:rPr lang="en-US" b="1" dirty="0" smtClean="0"/>
              <a:t>Seismic Design</a:t>
            </a:r>
            <a:endParaRPr lang="en-US" b="1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27688" y="1407509"/>
            <a:ext cx="4536623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/>
              <a:t>Determine Response modification factor (R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5623" y="2286559"/>
            <a:ext cx="6953855" cy="406326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739425" y="3631843"/>
            <a:ext cx="6426558" cy="19318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81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Define mass </a:t>
            </a:r>
            <a:r>
              <a:rPr lang="en-US" dirty="0" smtClean="0"/>
              <a:t>source</a:t>
            </a:r>
            <a:endParaRPr lang="en-US" dirty="0"/>
          </a:p>
          <a:p>
            <a:r>
              <a:rPr lang="en-US" dirty="0"/>
              <a:t>Define Load </a:t>
            </a:r>
            <a:r>
              <a:rPr lang="en-US" dirty="0" smtClean="0"/>
              <a:t>patterns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Seismic, ASCE10-7 </a:t>
            </a:r>
            <a:r>
              <a:rPr lang="en-US" dirty="0" smtClean="0"/>
              <a:t>Code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R = 5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I = 1.25 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SDS = 0.375 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SD1 = 0.1875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</p:spPr>
        <p:txBody>
          <a:bodyPr/>
          <a:lstStyle/>
          <a:p>
            <a:r>
              <a:rPr lang="en-US" b="1" dirty="0" smtClean="0"/>
              <a:t>Seismic Design</a:t>
            </a:r>
            <a:endParaRPr lang="en-US" b="1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27688" y="1407509"/>
            <a:ext cx="4536623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/>
              <a:t>Determine of Base shear using IBC2012</a:t>
            </a: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4874137" y="2248348"/>
            <a:ext cx="6269624" cy="411381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936315" y="6362163"/>
            <a:ext cx="19960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-  </a:t>
            </a:r>
            <a:r>
              <a:rPr lang="en-US" b="1" dirty="0" smtClean="0">
                <a:solidFill>
                  <a:srgbClr val="00B050"/>
                </a:solidFill>
              </a:rPr>
              <a:t>Seismic Loading -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723549" y="5177307"/>
            <a:ext cx="592428" cy="52803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848084" y="5306097"/>
            <a:ext cx="229900" cy="2189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6897452" y="5883498"/>
            <a:ext cx="229900" cy="2189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22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V</a:t>
                </a:r>
                <a:r>
                  <a:rPr lang="en-US" baseline="-25000" dirty="0" err="1"/>
                  <a:t>Etabs</a:t>
                </a:r>
                <a:r>
                  <a:rPr lang="en-US" dirty="0"/>
                  <a:t> = </a:t>
                </a:r>
                <a:r>
                  <a:rPr lang="en-US" dirty="0">
                    <a:solidFill>
                      <a:srgbClr val="C00000"/>
                    </a:solidFill>
                  </a:rPr>
                  <a:t>900.11 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kN</a:t>
                </a:r>
              </a:p>
              <a:p>
                <a:r>
                  <a:rPr lang="en-US" dirty="0" smtClean="0"/>
                  <a:t>Weight </a:t>
                </a:r>
                <a:r>
                  <a:rPr lang="en-US" dirty="0"/>
                  <a:t>of opening = 230 </a:t>
                </a:r>
                <a:r>
                  <a:rPr lang="en-US" dirty="0" smtClean="0"/>
                  <a:t>kN</a:t>
                </a:r>
                <a:endParaRPr lang="en-US" dirty="0"/>
              </a:p>
              <a:p>
                <a:r>
                  <a:rPr lang="en-US" dirty="0" err="1"/>
                  <a:t>W</a:t>
                </a:r>
                <a:r>
                  <a:rPr lang="en-US" baseline="-25000" dirty="0" err="1"/>
                  <a:t>net</a:t>
                </a:r>
                <a:r>
                  <a:rPr lang="en-US" dirty="0"/>
                  <a:t> = 1710 – 230 = 894 </a:t>
                </a:r>
                <a:r>
                  <a:rPr lang="en-US" dirty="0" smtClean="0"/>
                  <a:t>kN</a:t>
                </a:r>
              </a:p>
              <a:p>
                <a:r>
                  <a:rPr lang="en-US" dirty="0" smtClean="0"/>
                  <a:t>T</a:t>
                </a:r>
                <a:r>
                  <a:rPr lang="en-US" baseline="-25000" dirty="0" smtClean="0"/>
                  <a:t>S</a:t>
                </a:r>
                <a:r>
                  <a:rPr lang="en-US" dirty="0" smtClean="0"/>
                  <a:t> </a:t>
                </a:r>
                <a:r>
                  <a:rPr lang="en-US" dirty="0"/>
                  <a:t>= S</a:t>
                </a:r>
                <a:r>
                  <a:rPr lang="en-US" baseline="-25000" dirty="0"/>
                  <a:t>D1</a:t>
                </a:r>
                <a:r>
                  <a:rPr lang="en-US" dirty="0"/>
                  <a:t>/S</a:t>
                </a:r>
                <a:r>
                  <a:rPr lang="en-US" baseline="-25000" dirty="0"/>
                  <a:t>DS</a:t>
                </a:r>
                <a:r>
                  <a:rPr lang="en-US" dirty="0"/>
                  <a:t> = 0.1875/0.375 = 0.5 sec.</a:t>
                </a:r>
              </a:p>
              <a:p>
                <a:r>
                  <a:rPr lang="en-US" dirty="0"/>
                  <a:t>T</a:t>
                </a:r>
                <a:r>
                  <a:rPr lang="en-US" baseline="-25000" dirty="0"/>
                  <a:t>y</a:t>
                </a:r>
                <a:r>
                  <a:rPr lang="en-US" dirty="0"/>
                  <a:t> = 0.07 Sec &lt; 0.5 sec.  So,</a:t>
                </a:r>
              </a:p>
              <a:p>
                <a:r>
                  <a:rPr lang="en-US" dirty="0"/>
                  <a:t>C</a:t>
                </a:r>
                <a:r>
                  <a:rPr lang="en-US" baseline="-25000" dirty="0"/>
                  <a:t>s</a:t>
                </a:r>
                <a:r>
                  <a:rPr lang="en-US" dirty="0"/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𝐷𝑆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𝑥𝐼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25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375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25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09375</m:t>
                    </m:r>
                  </m:oMath>
                </a14:m>
                <a:endParaRPr lang="en-US" dirty="0"/>
              </a:p>
              <a:p>
                <a:r>
                  <a:rPr lang="en-US" dirty="0"/>
                  <a:t>V = C</a:t>
                </a:r>
                <a:r>
                  <a:rPr lang="en-US" baseline="-25000" dirty="0"/>
                  <a:t>s</a:t>
                </a:r>
                <a:r>
                  <a:rPr lang="en-US" dirty="0"/>
                  <a:t> x W = 0.09375 x (10650-894) =</a:t>
                </a:r>
                <a:r>
                  <a:rPr lang="en-US" dirty="0">
                    <a:solidFill>
                      <a:srgbClr val="C00000"/>
                    </a:solidFill>
                  </a:rPr>
                  <a:t>915 kN.</a:t>
                </a:r>
              </a:p>
              <a:p>
                <a:r>
                  <a:rPr lang="en-US" dirty="0" smtClean="0">
                    <a:solidFill>
                      <a:srgbClr val="0070C0"/>
                    </a:solidFill>
                  </a:rPr>
                  <a:t>% Difference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915</m:t>
                        </m:r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900</m:t>
                        </m:r>
                      </m:num>
                      <m:den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900</m:t>
                        </m:r>
                      </m:den>
                    </m:f>
                    <m:r>
                      <a:rPr lang="en-US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% </m:t>
                    </m:r>
                    <m:r>
                      <a:rPr lang="en-US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𝑂𝐾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dirty="0"/>
              </a:p>
              <a:p>
                <a:r>
                  <a:rPr lang="en-US" dirty="0" err="1"/>
                  <a:t>T</a:t>
                </a:r>
                <a:r>
                  <a:rPr lang="en-US" baseline="-25000" dirty="0" err="1"/>
                  <a:t>x</a:t>
                </a:r>
                <a:r>
                  <a:rPr lang="en-US" dirty="0"/>
                  <a:t> = 0.068 &lt; 0.5 s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649" t="-20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</p:spPr>
        <p:txBody>
          <a:bodyPr/>
          <a:lstStyle/>
          <a:p>
            <a:r>
              <a:rPr lang="en-US" b="1" dirty="0" smtClean="0"/>
              <a:t>Seismic Design</a:t>
            </a:r>
            <a:endParaRPr lang="en-US" b="1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27688" y="1407509"/>
            <a:ext cx="4536623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/>
              <a:t>Determine of Base shear using IBC2012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9112" y="2643291"/>
            <a:ext cx="2635031" cy="3087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02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baseline="-25000" dirty="0"/>
              <a:t>S</a:t>
            </a:r>
            <a:r>
              <a:rPr lang="en-US" dirty="0"/>
              <a:t> = </a:t>
            </a:r>
            <a:r>
              <a:rPr lang="en-US" dirty="0" smtClean="0"/>
              <a:t>3 </a:t>
            </a:r>
            <a:r>
              <a:rPr lang="en-US" dirty="0" smtClean="0">
                <a:solidFill>
                  <a:srgbClr val="FF0000"/>
                </a:solidFill>
              </a:rPr>
              <a:t>x</a:t>
            </a:r>
            <a:r>
              <a:rPr lang="en-US" dirty="0" smtClean="0"/>
              <a:t> 0.375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dirty="0" smtClean="0"/>
              <a:t>2 </a:t>
            </a:r>
            <a:r>
              <a:rPr lang="en-US" dirty="0"/>
              <a:t>= </a:t>
            </a:r>
            <a:r>
              <a:rPr lang="en-US" dirty="0" smtClean="0"/>
              <a:t>0.5625</a:t>
            </a:r>
          </a:p>
          <a:p>
            <a:r>
              <a:rPr lang="en-US" dirty="0" smtClean="0"/>
              <a:t>S</a:t>
            </a:r>
            <a:r>
              <a:rPr lang="en-US" baseline="-25000" dirty="0" smtClean="0"/>
              <a:t>1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3 </a:t>
            </a:r>
            <a:r>
              <a:rPr lang="en-US" dirty="0" smtClean="0">
                <a:solidFill>
                  <a:srgbClr val="FF0000"/>
                </a:solidFill>
              </a:rPr>
              <a:t>x</a:t>
            </a:r>
            <a:r>
              <a:rPr lang="en-US" dirty="0" smtClean="0"/>
              <a:t> 0.1875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dirty="0" smtClean="0"/>
              <a:t>2 </a:t>
            </a:r>
            <a:r>
              <a:rPr lang="en-US" dirty="0"/>
              <a:t>= </a:t>
            </a:r>
            <a:r>
              <a:rPr lang="en-US" dirty="0" smtClean="0"/>
              <a:t>0.2812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C00000"/>
                </a:solidFill>
              </a:rPr>
              <a:t>SDS = 0.375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SD1 = 0.1875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</p:spPr>
        <p:txBody>
          <a:bodyPr/>
          <a:lstStyle/>
          <a:p>
            <a:r>
              <a:rPr lang="en-US" b="1" dirty="0" smtClean="0"/>
              <a:t>Seismic Design</a:t>
            </a:r>
            <a:endParaRPr lang="en-US" b="1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540875" y="1407509"/>
            <a:ext cx="5110250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/>
              <a:t>Response spectrum analysis using ETABS 2015</a:t>
            </a: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4924021" y="2344623"/>
            <a:ext cx="6177639" cy="412057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885623" y="6417858"/>
            <a:ext cx="4254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-  </a:t>
            </a:r>
            <a:r>
              <a:rPr lang="en-US" b="1" dirty="0" smtClean="0">
                <a:solidFill>
                  <a:srgbClr val="00B050"/>
                </a:solidFill>
              </a:rPr>
              <a:t>Response Spectrum Function Definition -</a:t>
            </a: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6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</p:spPr>
        <p:txBody>
          <a:bodyPr/>
          <a:lstStyle/>
          <a:p>
            <a:r>
              <a:rPr lang="en-US" b="1" dirty="0" smtClean="0"/>
              <a:t>Seismic Design</a:t>
            </a:r>
            <a:endParaRPr lang="en-US" b="1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533704" y="1407509"/>
            <a:ext cx="5110250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/>
              <a:t>Define Response in X, and Y directions</a:t>
            </a: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917987" y="2209711"/>
            <a:ext cx="4150553" cy="438498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361363" y="4782240"/>
            <a:ext cx="14366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U1 = 2451.66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U2 = 735.5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97029" y="6488668"/>
            <a:ext cx="17081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-  </a:t>
            </a:r>
            <a:r>
              <a:rPr lang="en-US" b="1" dirty="0" smtClean="0">
                <a:solidFill>
                  <a:srgbClr val="00B050"/>
                </a:solidFill>
              </a:rPr>
              <a:t>X – Direction -</a:t>
            </a:r>
            <a:endParaRPr lang="en-US" b="1" dirty="0">
              <a:solidFill>
                <a:srgbClr val="00B050"/>
              </a:solidFill>
            </a:endParaRPr>
          </a:p>
        </p:txBody>
      </p:sp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6233677" y="2209712"/>
            <a:ext cx="4137860" cy="438498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532379" y="4837934"/>
            <a:ext cx="3772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b="1" dirty="0" smtClean="0">
                <a:solidFill>
                  <a:srgbClr val="C00000"/>
                </a:solidFill>
              </a:rPr>
              <a:t> Scale </a:t>
            </a:r>
            <a:r>
              <a:rPr lang="en-US" b="1" dirty="0">
                <a:solidFill>
                  <a:srgbClr val="C00000"/>
                </a:solidFill>
              </a:rPr>
              <a:t>up factor = 778</a:t>
            </a:r>
            <a:r>
              <a:rPr lang="en-US" b="1" dirty="0">
                <a:solidFill>
                  <a:srgbClr val="FF0000"/>
                </a:solidFill>
              </a:rPr>
              <a:t>/</a:t>
            </a:r>
            <a:r>
              <a:rPr lang="en-US" b="1" dirty="0">
                <a:solidFill>
                  <a:srgbClr val="C00000"/>
                </a:solidFill>
              </a:rPr>
              <a:t>612.26 = 1.27</a:t>
            </a:r>
          </a:p>
        </p:txBody>
      </p:sp>
    </p:spTree>
    <p:extLst>
      <p:ext uri="{BB962C8B-B14F-4D97-AF65-F5344CB8AC3E}">
        <p14:creationId xmlns:p14="http://schemas.microsoft.com/office/powerpoint/2010/main" val="65280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Δ</a:t>
            </a:r>
            <a:r>
              <a:rPr lang="en-US" baseline="-25000" dirty="0" err="1"/>
              <a:t>m</a:t>
            </a:r>
            <a:r>
              <a:rPr lang="en-US" dirty="0"/>
              <a:t> = </a:t>
            </a:r>
            <a:r>
              <a:rPr lang="en-US" dirty="0">
                <a:solidFill>
                  <a:srgbClr val="00B0F0"/>
                </a:solidFill>
              </a:rPr>
              <a:t>∆</a:t>
            </a:r>
            <a:r>
              <a:rPr lang="en-US" baseline="-25000" dirty="0" err="1">
                <a:solidFill>
                  <a:srgbClr val="00B0F0"/>
                </a:solidFill>
              </a:rPr>
              <a:t>Etabs</a:t>
            </a:r>
            <a:r>
              <a:rPr lang="en-US" dirty="0">
                <a:solidFill>
                  <a:srgbClr val="00B0F0"/>
                </a:solidFill>
              </a:rPr>
              <a:t>*Cd/I </a:t>
            </a:r>
            <a:r>
              <a:rPr lang="en-US" dirty="0"/>
              <a:t>&lt; </a:t>
            </a:r>
            <a:r>
              <a:rPr lang="en-US" dirty="0">
                <a:solidFill>
                  <a:srgbClr val="FF0000"/>
                </a:solidFill>
              </a:rPr>
              <a:t>h/200</a:t>
            </a:r>
            <a:r>
              <a:rPr lang="en-US" dirty="0"/>
              <a:t> = </a:t>
            </a:r>
            <a:r>
              <a:rPr lang="en-US" dirty="0">
                <a:solidFill>
                  <a:srgbClr val="FF0000"/>
                </a:solidFill>
              </a:rPr>
              <a:t>8.4/200</a:t>
            </a:r>
            <a:r>
              <a:rPr lang="en-US" dirty="0"/>
              <a:t> = </a:t>
            </a:r>
            <a:r>
              <a:rPr lang="en-US" dirty="0">
                <a:solidFill>
                  <a:srgbClr val="FF0000"/>
                </a:solidFill>
              </a:rPr>
              <a:t>0.042</a:t>
            </a:r>
            <a:r>
              <a:rPr lang="en-US" dirty="0"/>
              <a:t> m </a:t>
            </a:r>
            <a:r>
              <a:rPr lang="en-US" dirty="0">
                <a:solidFill>
                  <a:srgbClr val="FF0000"/>
                </a:solidFill>
              </a:rPr>
              <a:t>= 42 </a:t>
            </a:r>
            <a:r>
              <a:rPr lang="en-US" dirty="0"/>
              <a:t>mm</a:t>
            </a:r>
          </a:p>
          <a:p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</p:spPr>
        <p:txBody>
          <a:bodyPr/>
          <a:lstStyle/>
          <a:p>
            <a:r>
              <a:rPr lang="en-US" b="1" dirty="0" smtClean="0"/>
              <a:t>Seismic Design</a:t>
            </a:r>
            <a:endParaRPr lang="en-US" b="1" dirty="0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3533704" y="1407509"/>
            <a:ext cx="5110250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/>
              <a:t>Check for inelastic response displacement</a:t>
            </a:r>
          </a:p>
        </p:txBody>
      </p:sp>
      <p:pic>
        <p:nvPicPr>
          <p:cNvPr id="10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1922271" y="2878333"/>
            <a:ext cx="8333116" cy="1547992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7431110" y="4185634"/>
            <a:ext cx="283335" cy="2463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3859859"/>
              </p:ext>
            </p:extLst>
          </p:nvPr>
        </p:nvGraphicFramePr>
        <p:xfrm>
          <a:off x="337578" y="4636396"/>
          <a:ext cx="5599582" cy="16807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48192"/>
                <a:gridCol w="1154826"/>
                <a:gridCol w="1720514"/>
                <a:gridCol w="965587"/>
                <a:gridCol w="910463"/>
              </a:tblGrid>
              <a:tr h="336143">
                <a:tc gridSpan="4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TABLE:  Diaphragm Center of Mass Displacements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9273" marR="99273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9273" marR="99273" marT="0" marB="0"/>
                </a:tc>
              </a:tr>
              <a:tr h="3361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Story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9273" marR="99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</a:rPr>
                        <a:t>Diaphragm</a:t>
                      </a:r>
                      <a:endParaRPr lang="en-US" sz="15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9273" marR="99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</a:rPr>
                        <a:t>Load Case/Combo</a:t>
                      </a:r>
                      <a:endParaRPr lang="en-US" sz="15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9273" marR="99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</a:rPr>
                        <a:t>UX</a:t>
                      </a:r>
                      <a:endParaRPr lang="en-US" sz="15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9273" marR="99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</a:rPr>
                        <a:t>Uxm</a:t>
                      </a:r>
                      <a:endParaRPr lang="en-US" sz="15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9273" marR="99273" marT="0" marB="0"/>
                </a:tc>
              </a:tr>
              <a:tr h="3361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9273" marR="99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9273" marR="99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9273" marR="99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</a:rPr>
                        <a:t>mm</a:t>
                      </a:r>
                      <a:endParaRPr lang="en-US" sz="15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9273" marR="99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</a:rPr>
                        <a:t>mm</a:t>
                      </a:r>
                      <a:endParaRPr lang="en-US" sz="15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9273" marR="99273" marT="0" marB="0"/>
                </a:tc>
              </a:tr>
              <a:tr h="3361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Level_3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9273" marR="99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D2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9273" marR="99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RS-X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9273" marR="99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B0F0"/>
                          </a:solidFill>
                          <a:effectLst/>
                        </a:rPr>
                        <a:t>0.1</a:t>
                      </a:r>
                      <a:endParaRPr lang="en-US" sz="15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9273" marR="99273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0.36</a:t>
                      </a:r>
                    </a:p>
                  </a:txBody>
                  <a:tcPr marL="99273" marR="99273" marT="0" marB="0"/>
                </a:tc>
              </a:tr>
              <a:tr h="3361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Level_2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9273" marR="99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D1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9273" marR="99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RS-X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9273" marR="99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B0F0"/>
                          </a:solidFill>
                          <a:effectLst/>
                        </a:rPr>
                        <a:t>0.04748</a:t>
                      </a:r>
                      <a:endParaRPr lang="en-US" sz="15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9273" marR="9927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C00000"/>
                          </a:solidFill>
                          <a:effectLst/>
                        </a:rPr>
                        <a:t>0.17</a:t>
                      </a:r>
                      <a:endParaRPr lang="en-US" sz="15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9273" marR="99273" marT="0" marB="0"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130617"/>
              </p:ext>
            </p:extLst>
          </p:nvPr>
        </p:nvGraphicFramePr>
        <p:xfrm>
          <a:off x="6088829" y="4654537"/>
          <a:ext cx="5958626" cy="16368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2884"/>
                <a:gridCol w="1159098"/>
                <a:gridCol w="1648496"/>
                <a:gridCol w="824248"/>
                <a:gridCol w="811369"/>
                <a:gridCol w="662531"/>
              </a:tblGrid>
              <a:tr h="302350"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TABLE:  Diaphragm Center of Mass Displacements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0784" marR="90784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0784" marR="90784" marT="0" marB="0"/>
                </a:tc>
              </a:tr>
              <a:tr h="4475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0784" marR="9078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</a:rPr>
                        <a:t>Diaphragm</a:t>
                      </a:r>
                      <a:endParaRPr lang="en-US" sz="15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0784" marR="9078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</a:rPr>
                        <a:t>Load Case/Combo</a:t>
                      </a:r>
                      <a:endParaRPr lang="en-US" sz="15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0784" marR="9078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</a:rPr>
                        <a:t>UX</a:t>
                      </a:r>
                      <a:endParaRPr lang="en-US" sz="15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0784" marR="9078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</a:rPr>
                        <a:t>UY</a:t>
                      </a:r>
                      <a:endParaRPr lang="en-US" sz="15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0784" marR="9078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</a:rPr>
                        <a:t>Uym</a:t>
                      </a:r>
                      <a:endParaRPr lang="en-US" sz="15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0784" marR="90784" marT="0" marB="0"/>
                </a:tc>
              </a:tr>
              <a:tr h="3023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0784" marR="9078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0784" marR="9078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0784" marR="9078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</a:rPr>
                        <a:t>mm</a:t>
                      </a:r>
                      <a:endParaRPr lang="en-US" sz="15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0784" marR="9078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</a:rPr>
                        <a:t>mm</a:t>
                      </a:r>
                      <a:endParaRPr lang="en-US" sz="15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0784" marR="9078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</a:rPr>
                        <a:t>mm</a:t>
                      </a:r>
                      <a:endParaRPr lang="en-US" sz="15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0784" marR="90784" marT="0" marB="0"/>
                </a:tc>
              </a:tr>
              <a:tr h="282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Level_3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0784" marR="9078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D2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0784" marR="9078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RS-Y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0784" marR="9078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0.02673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0784" marR="9078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B0F0"/>
                          </a:solidFill>
                          <a:effectLst/>
                        </a:rPr>
                        <a:t>0.1</a:t>
                      </a:r>
                      <a:endParaRPr lang="en-US" sz="150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0784" marR="90784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0.36</a:t>
                      </a:r>
                    </a:p>
                  </a:txBody>
                  <a:tcPr marL="90784" marR="90784" marT="0" marB="0"/>
                </a:tc>
              </a:tr>
              <a:tr h="3024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Level_2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0784" marR="9078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D1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0784" marR="9078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RS-Y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0784" marR="9078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0.01494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0784" marR="9078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B0F0"/>
                          </a:solidFill>
                          <a:effectLst/>
                        </a:rPr>
                        <a:t>0.04758</a:t>
                      </a:r>
                      <a:endParaRPr lang="en-US" sz="15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0784" marR="90784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0.17</a:t>
                      </a:r>
                    </a:p>
                  </a:txBody>
                  <a:tcPr marL="90784" marR="9078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19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Design and Detailing </a:t>
            </a:r>
            <a:endParaRPr lang="en-US" b="1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3533704" y="1407509"/>
            <a:ext cx="5110250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/>
              <a:t>Single Footing</a:t>
            </a:r>
            <a:endParaRPr lang="en-US" sz="1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06063" y="2248348"/>
            <a:ext cx="11053608" cy="3877815"/>
          </a:xfrm>
        </p:spPr>
        <p:txBody>
          <a:bodyPr/>
          <a:lstStyle/>
          <a:p>
            <a:r>
              <a:rPr lang="en-US" b="1" dirty="0" smtClean="0"/>
              <a:t>Check DIM</a:t>
            </a:r>
          </a:p>
          <a:p>
            <a:r>
              <a:rPr lang="en-US" b="1" dirty="0" smtClean="0"/>
              <a:t>Check Shear</a:t>
            </a:r>
          </a:p>
          <a:p>
            <a:r>
              <a:rPr lang="en-US" b="1" dirty="0" smtClean="0"/>
              <a:t>Reinforcement</a:t>
            </a:r>
          </a:p>
          <a:p>
            <a:r>
              <a:rPr lang="en-US" b="1" dirty="0" smtClean="0"/>
              <a:t>Check by SAP2000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-Compatibility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-Stress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-Moment and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reinforcement</a:t>
            </a:r>
            <a:endParaRPr lang="en-US" dirty="0"/>
          </a:p>
        </p:txBody>
      </p:sp>
      <p:pic>
        <p:nvPicPr>
          <p:cNvPr id="7" name="Content Placeholder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0809" y="2321003"/>
            <a:ext cx="8228862" cy="4242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3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721" y="2513387"/>
            <a:ext cx="4582215" cy="4052433"/>
          </a:xfrm>
          <a:prstGeom prst="rect">
            <a:avLst/>
          </a:prstGeom>
        </p:spPr>
      </p:pic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</p:spPr>
        <p:txBody>
          <a:bodyPr/>
          <a:lstStyle/>
          <a:p>
            <a:r>
              <a:rPr lang="en-US" b="1" dirty="0" smtClean="0"/>
              <a:t>Design and Detailing </a:t>
            </a:r>
            <a:endParaRPr lang="en-US" b="1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3533704" y="1407509"/>
            <a:ext cx="5110250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/>
              <a:t>Single Footing</a:t>
            </a:r>
            <a:endParaRPr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5420536" y="6381154"/>
            <a:ext cx="1336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-  </a:t>
            </a:r>
            <a:r>
              <a:rPr lang="en-US" b="1" dirty="0" smtClean="0">
                <a:solidFill>
                  <a:srgbClr val="00B050"/>
                </a:solidFill>
              </a:rPr>
              <a:t>Detailing -</a:t>
            </a: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93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6063" y="2248348"/>
            <a:ext cx="11053608" cy="3877815"/>
          </a:xfrm>
        </p:spPr>
        <p:txBody>
          <a:bodyPr/>
          <a:lstStyle/>
          <a:p>
            <a:r>
              <a:rPr lang="en-US" b="1" dirty="0" smtClean="0"/>
              <a:t>DIM</a:t>
            </a:r>
          </a:p>
          <a:p>
            <a:r>
              <a:rPr lang="en-US" b="1" dirty="0" smtClean="0"/>
              <a:t>Reinforcement</a:t>
            </a:r>
          </a:p>
          <a:p>
            <a:r>
              <a:rPr lang="en-US" b="1" dirty="0" smtClean="0"/>
              <a:t>Check by ETABS</a:t>
            </a:r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  -</a:t>
            </a:r>
            <a:r>
              <a:rPr lang="en-US" dirty="0" smtClean="0"/>
              <a:t>Displacement</a:t>
            </a:r>
          </a:p>
          <a:p>
            <a:pPr marL="0" indent="0">
              <a:buNone/>
            </a:pPr>
            <a:r>
              <a:rPr lang="en-US" dirty="0" smtClean="0"/>
              <a:t>       -Stress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-Moment and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reinforcement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563" y="2408349"/>
            <a:ext cx="9079606" cy="2524259"/>
          </a:xfrm>
          <a:prstGeom prst="rect">
            <a:avLst/>
          </a:prstGeom>
        </p:spPr>
      </p:pic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</p:spPr>
        <p:txBody>
          <a:bodyPr/>
          <a:lstStyle/>
          <a:p>
            <a:r>
              <a:rPr lang="en-US" b="1" dirty="0" smtClean="0"/>
              <a:t>Design and Detailing </a:t>
            </a:r>
            <a:endParaRPr lang="en-US" b="1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3533704" y="1407509"/>
            <a:ext cx="5110250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/>
              <a:t>Walls Footing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54648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</p:spPr>
        <p:txBody>
          <a:bodyPr/>
          <a:lstStyle/>
          <a:p>
            <a:r>
              <a:rPr lang="en-US" b="1" dirty="0" smtClean="0"/>
              <a:t>Design and Detailing </a:t>
            </a:r>
            <a:endParaRPr lang="en-US" b="1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3533704" y="1407509"/>
            <a:ext cx="5110250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/>
              <a:t>Walls Footing</a:t>
            </a:r>
            <a:endParaRPr lang="en-US" sz="1800" dirty="0"/>
          </a:p>
        </p:txBody>
      </p:sp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844" y="2439194"/>
            <a:ext cx="5076825" cy="349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37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Fatima Al Zahra mosque is an old prominent landmark in Qaffen-Tulkarm city where engineering offices do not design for seismic </a:t>
            </a:r>
            <a:r>
              <a:rPr lang="en-US" dirty="0" smtClean="0"/>
              <a:t>loads.</a:t>
            </a:r>
          </a:p>
          <a:p>
            <a:r>
              <a:rPr lang="en-US" dirty="0"/>
              <a:t>This mosque, consists of a </a:t>
            </a:r>
            <a:r>
              <a:rPr lang="en-US" dirty="0">
                <a:solidFill>
                  <a:srgbClr val="7030A0"/>
                </a:solidFill>
              </a:rPr>
              <a:t>ground floor </a:t>
            </a:r>
            <a:r>
              <a:rPr lang="en-US" dirty="0"/>
              <a:t>and a </a:t>
            </a:r>
            <a:r>
              <a:rPr lang="en-US" dirty="0">
                <a:solidFill>
                  <a:srgbClr val="7030A0"/>
                </a:solidFill>
              </a:rPr>
              <a:t>first floor </a:t>
            </a:r>
            <a:r>
              <a:rPr lang="en-US" dirty="0"/>
              <a:t>with a total area of </a:t>
            </a:r>
            <a:r>
              <a:rPr lang="en-US" dirty="0">
                <a:solidFill>
                  <a:srgbClr val="7030A0"/>
                </a:solidFill>
              </a:rPr>
              <a:t>476m</a:t>
            </a:r>
            <a:r>
              <a:rPr lang="en-US" baseline="30000" dirty="0">
                <a:solidFill>
                  <a:srgbClr val="7030A0"/>
                </a:solidFill>
              </a:rPr>
              <a:t>2</a:t>
            </a:r>
            <a:r>
              <a:rPr lang="en-US" dirty="0"/>
              <a:t> (</a:t>
            </a:r>
            <a:r>
              <a:rPr lang="en-US" b="1" dirty="0">
                <a:solidFill>
                  <a:srgbClr val="7030A0"/>
                </a:solidFill>
              </a:rPr>
              <a:t>238m</a:t>
            </a:r>
            <a:r>
              <a:rPr lang="en-US" b="1" baseline="30000" dirty="0">
                <a:solidFill>
                  <a:srgbClr val="7030A0"/>
                </a:solidFill>
              </a:rPr>
              <a:t>2</a:t>
            </a:r>
            <a:r>
              <a:rPr lang="en-US" dirty="0"/>
              <a:t> for each). </a:t>
            </a:r>
            <a:endParaRPr lang="en-US" dirty="0" smtClean="0"/>
          </a:p>
          <a:p>
            <a:r>
              <a:rPr lang="en-US" dirty="0"/>
              <a:t>Structural elements will be designed as reinforced concrete members according to strength and serviceability criteria as specified in </a:t>
            </a:r>
            <a:r>
              <a:rPr lang="en-US" dirty="0">
                <a:solidFill>
                  <a:srgbClr val="7030A0"/>
                </a:solidFill>
              </a:rPr>
              <a:t>ACI 318</a:t>
            </a:r>
            <a:r>
              <a:rPr lang="en-US" dirty="0"/>
              <a:t>, for seismic design </a:t>
            </a:r>
            <a:r>
              <a:rPr lang="en-US" dirty="0">
                <a:solidFill>
                  <a:srgbClr val="7030A0"/>
                </a:solidFill>
              </a:rPr>
              <a:t>IBC2012</a:t>
            </a:r>
            <a:r>
              <a:rPr lang="en-US" dirty="0"/>
              <a:t> code will be used.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Just a reminder</a:t>
            </a:r>
          </a:p>
        </p:txBody>
      </p:sp>
    </p:spTree>
    <p:extLst>
      <p:ext uri="{BB962C8B-B14F-4D97-AF65-F5344CB8AC3E}">
        <p14:creationId xmlns:p14="http://schemas.microsoft.com/office/powerpoint/2010/main" val="1857833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000" b="1" dirty="0" smtClean="0">
                    <a:solidFill>
                      <a:srgbClr val="C00000"/>
                    </a:solidFill>
                  </a:rPr>
                  <a:t>Rebar </a:t>
                </a:r>
                <a:r>
                  <a:rPr lang="en-US" sz="2000" b="1" dirty="0">
                    <a:solidFill>
                      <a:srgbClr val="C00000"/>
                    </a:solidFill>
                  </a:rPr>
                  <a:t>percentage = 1% </a:t>
                </a:r>
                <a:endParaRPr lang="en-US" sz="2000" b="1" dirty="0" smtClean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r>
                  <a:rPr lang="en-US" sz="1800" b="1" dirty="0" smtClean="0"/>
                  <a:t>(Area </a:t>
                </a:r>
                <a:r>
                  <a:rPr lang="en-US" sz="1800" b="1" dirty="0"/>
                  <a:t>of steel = 0.01 x 500 x 500 = 2500 mm</a:t>
                </a:r>
                <a:r>
                  <a:rPr lang="en-US" sz="1800" b="1" baseline="30000" dirty="0"/>
                  <a:t>2</a:t>
                </a:r>
                <a:r>
                  <a:rPr lang="en-US" sz="1800" b="1" dirty="0"/>
                  <a:t> </a:t>
                </a:r>
                <a14:m>
                  <m:oMath xmlns:m="http://schemas.openxmlformats.org/officeDocument/2006/math">
                    <m:r>
                      <a:rPr lang="en-US" sz="1800" b="1" i="1">
                        <a:latin typeface="Cambria Math" panose="02040503050406030204" pitchFamily="18" charset="0"/>
                      </a:rPr>
                      <m:t>≡</m:t>
                    </m:r>
                    <m:r>
                      <a:rPr lang="en-US" sz="1800" b="1" i="1">
                        <a:latin typeface="Cambria Math" panose="02040503050406030204" pitchFamily="18" charset="0"/>
                      </a:rPr>
                      <m:t>𝟖</m:t>
                    </m:r>
                    <m:r>
                      <a:rPr lang="en-US" sz="1800" b="1" i="1">
                        <a:latin typeface="Cambria Math" panose="02040503050406030204" pitchFamily="18" charset="0"/>
                      </a:rPr>
                      <m:t>∅</m:t>
                    </m:r>
                    <m:r>
                      <a:rPr lang="en-US" sz="1800" b="1" i="1">
                        <a:latin typeface="Cambria Math" panose="02040503050406030204" pitchFamily="18" charset="0"/>
                      </a:rPr>
                      <m:t>𝟐𝟎</m:t>
                    </m:r>
                    <m:r>
                      <a:rPr lang="en-US" sz="1800" b="1" i="1">
                        <a:latin typeface="Cambria Math" panose="02040503050406030204" pitchFamily="18" charset="0"/>
                      </a:rPr>
                      <m:t> )</m:t>
                    </m:r>
                  </m:oMath>
                </a14:m>
                <a:endParaRPr lang="en-US" sz="18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531" t="-9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</p:spPr>
        <p:txBody>
          <a:bodyPr/>
          <a:lstStyle/>
          <a:p>
            <a:r>
              <a:rPr lang="en-US" b="1" dirty="0" smtClean="0"/>
              <a:t>Design and Detailing </a:t>
            </a:r>
            <a:endParaRPr lang="en-US" b="1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533704" y="1407509"/>
            <a:ext cx="5110250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/>
              <a:t>Column</a:t>
            </a:r>
            <a:endParaRPr lang="en-US" sz="1800" dirty="0"/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2745522" y="3399545"/>
            <a:ext cx="8822136" cy="25118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323926" y="5542071"/>
            <a:ext cx="1665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-  </a:t>
            </a:r>
            <a:r>
              <a:rPr lang="en-US" b="1" dirty="0" smtClean="0">
                <a:solidFill>
                  <a:srgbClr val="00B050"/>
                </a:solidFill>
              </a:rPr>
              <a:t>ETABS check -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32330" y="3160109"/>
            <a:ext cx="6096000" cy="3740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b="1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b="1" u="sng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0</a:t>
            </a:r>
            <a:r>
              <a:rPr lang="en-US" b="1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150 </a:t>
            </a:r>
            <a:r>
              <a:rPr lang="en-US" b="1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mm</a:t>
            </a:r>
            <a:endParaRPr lang="en-US" sz="1600" b="1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26" y="3815477"/>
            <a:ext cx="1940696" cy="268524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701040" y="6192694"/>
            <a:ext cx="1336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-  </a:t>
            </a:r>
            <a:r>
              <a:rPr lang="en-US" b="1" dirty="0" smtClean="0">
                <a:solidFill>
                  <a:srgbClr val="00B050"/>
                </a:solidFill>
              </a:rPr>
              <a:t>Detailing -</a:t>
            </a: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2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b="1" dirty="0" smtClean="0"/>
                  <a:t>1.2D + 1.6L                                           </a:t>
                </a:r>
                <a:endParaRPr lang="en-US" b="1" dirty="0"/>
              </a:p>
              <a:p>
                <a:pPr marL="0" lvl="0" indent="0">
                  <a:buNone/>
                </a:pPr>
                <a:r>
                  <a:rPr lang="en-US" dirty="0"/>
                  <a:t>        </a:t>
                </a:r>
                <a:r>
                  <a:rPr lang="en-US" dirty="0">
                    <a:solidFill>
                      <a:srgbClr val="0070C0"/>
                    </a:solidFill>
                  </a:rPr>
                  <a:t>-Moment 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                    </a:t>
                </a:r>
                <a:r>
                  <a:rPr lang="en-US" b="1" u="sng" dirty="0" smtClean="0">
                    <a:solidFill>
                      <a:srgbClr val="7030A0"/>
                    </a:solidFill>
                  </a:rPr>
                  <a:t>Additional requirement:</a:t>
                </a:r>
                <a:endParaRPr lang="en-US" dirty="0">
                  <a:solidFill>
                    <a:srgbClr val="7030A0"/>
                  </a:solidFill>
                </a:endParaRPr>
              </a:p>
              <a:p>
                <a:pPr marL="0" lvl="0" indent="0">
                  <a:buNone/>
                </a:pPr>
                <a:r>
                  <a:rPr lang="en-US" dirty="0"/>
                  <a:t>        </a:t>
                </a:r>
                <a:r>
                  <a:rPr lang="en-US" dirty="0">
                    <a:solidFill>
                      <a:srgbClr val="0070C0"/>
                    </a:solidFill>
                  </a:rPr>
                  <a:t>-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Shear                                   </a:t>
                </a:r>
                <a:r>
                  <a:rPr lang="en-US" dirty="0"/>
                  <a:t>M+ ≥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𝐴𝑠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u="sng" dirty="0" smtClean="0">
                    <a:solidFill>
                      <a:srgbClr val="7030A0"/>
                    </a:solidFill>
                  </a:rPr>
                  <a:t>239mm</a:t>
                </a:r>
                <a:r>
                  <a:rPr lang="en-US" b="1" baseline="30000" dirty="0">
                    <a:solidFill>
                      <a:srgbClr val="7030A0"/>
                    </a:solidFill>
                  </a:rPr>
                  <a:t>2</a:t>
                </a:r>
                <a:endParaRPr lang="en-US" b="1" u="sng" dirty="0">
                  <a:solidFill>
                    <a:srgbClr val="7030A0"/>
                  </a:solidFill>
                </a:endParaRPr>
              </a:p>
              <a:p>
                <a:pPr marL="0" lvl="0" indent="0">
                  <a:buNone/>
                </a:pPr>
                <a:r>
                  <a:rPr lang="en-US" dirty="0" smtClean="0"/>
                  <a:t>                                                       M- (@ middle ) </a:t>
                </a:r>
                <a:r>
                  <a:rPr lang="en-US" dirty="0"/>
                  <a:t>= </a:t>
                </a:r>
                <a:r>
                  <a:rPr lang="en-US" dirty="0" err="1"/>
                  <a:t>M</a:t>
                </a:r>
                <a:r>
                  <a:rPr lang="en-US" baseline="-25000" dirty="0" err="1"/>
                  <a:t>,max,face</a:t>
                </a:r>
                <a:r>
                  <a:rPr lang="en-US" dirty="0"/>
                  <a:t>/5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b="1" u="sng" dirty="0" smtClean="0">
                    <a:solidFill>
                      <a:srgbClr val="7030A0"/>
                    </a:solidFill>
                  </a:rPr>
                  <a:t>176mm</a:t>
                </a:r>
                <a:r>
                  <a:rPr lang="en-US" b="1" u="sng" baseline="30000" dirty="0">
                    <a:solidFill>
                      <a:srgbClr val="7030A0"/>
                    </a:solidFill>
                  </a:rPr>
                  <a:t>2</a:t>
                </a:r>
                <a:endParaRPr lang="en-US" b="1" u="sng" dirty="0" smtClean="0">
                  <a:solidFill>
                    <a:srgbClr val="7030A0"/>
                  </a:solidFill>
                </a:endParaRPr>
              </a:p>
              <a:p>
                <a:r>
                  <a:rPr lang="en-US" b="1" dirty="0" smtClean="0"/>
                  <a:t>1.2D + L+ E</a:t>
                </a:r>
              </a:p>
              <a:p>
                <a:pPr marL="0" indent="0">
                  <a:buNone/>
                </a:pPr>
                <a:r>
                  <a:rPr lang="en-US" dirty="0" smtClean="0"/>
                  <a:t>       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-</a:t>
                </a:r>
                <a:r>
                  <a:rPr lang="en-US" dirty="0">
                    <a:solidFill>
                      <a:srgbClr val="FF0000"/>
                    </a:solidFill>
                  </a:rPr>
                  <a:t>Moment </a:t>
                </a:r>
              </a:p>
              <a:p>
                <a:pPr marL="0" indent="0">
                  <a:buNone/>
                </a:pPr>
                <a:r>
                  <a:rPr lang="en-US" dirty="0"/>
                  <a:t>        </a:t>
                </a:r>
                <a:r>
                  <a:rPr lang="en-US" dirty="0">
                    <a:solidFill>
                      <a:srgbClr val="FF0000"/>
                    </a:solidFill>
                  </a:rPr>
                  <a:t>-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Shear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826" t="-12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</p:spPr>
        <p:txBody>
          <a:bodyPr/>
          <a:lstStyle/>
          <a:p>
            <a:r>
              <a:rPr lang="en-US" b="1" dirty="0" smtClean="0"/>
              <a:t>Design and Detailing </a:t>
            </a:r>
            <a:endParaRPr lang="en-US" b="1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533704" y="1407509"/>
            <a:ext cx="5110250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/>
              <a:t>Beam</a:t>
            </a:r>
            <a:endParaRPr lang="en-US" sz="1800" dirty="0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5369" y="4301542"/>
            <a:ext cx="3848635" cy="242766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499686" y="6058354"/>
            <a:ext cx="1336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-  </a:t>
            </a:r>
            <a:r>
              <a:rPr lang="en-US" b="1" dirty="0" smtClean="0">
                <a:solidFill>
                  <a:srgbClr val="00B050"/>
                </a:solidFill>
              </a:rPr>
              <a:t>Detailing -</a:t>
            </a: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42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𝑉𝑢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 ≥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𝑀𝑛</m:t>
                            </m:r>
                          </m:e>
                        </m:nary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𝑙𝑛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𝑉𝑢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𝑓𝑟𝑜𝑚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𝑔𝑟𝑎𝑣𝑖𝑡𝑦</m:t>
                        </m:r>
                      </m:e>
                    </m:d>
                  </m:oMath>
                </a14:m>
                <a:endParaRPr lang="en-US" dirty="0" smtClean="0"/>
              </a:p>
              <a:p>
                <a:r>
                  <a:rPr lang="en-US" dirty="0"/>
                  <a:t>Vu, gravity = 1.2D + L = 1.2*61 + 45.1 = </a:t>
                </a:r>
                <a:r>
                  <a:rPr lang="en-US" dirty="0">
                    <a:solidFill>
                      <a:srgbClr val="FF0000"/>
                    </a:solidFill>
                  </a:rPr>
                  <a:t>127.3 kN </a:t>
                </a:r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 ≥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154+51.3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4.5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127.3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=173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𝑘𝑁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𝟐𝟐𝟒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𝒌𝑵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b="1" dirty="0">
                  <a:solidFill>
                    <a:srgbClr val="C00000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𝑉𝑠</m:t>
                    </m:r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𝐴𝑣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𝑓𝑦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156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420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450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∗1000</m:t>
                        </m:r>
                      </m:den>
                    </m:f>
                  </m:oMath>
                </a14:m>
                <a:r>
                  <a:rPr lang="en-US" dirty="0"/>
                  <a:t>  Then, S = 174.6mm use S = 150 mm. 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8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</p:spPr>
        <p:txBody>
          <a:bodyPr/>
          <a:lstStyle/>
          <a:p>
            <a:r>
              <a:rPr lang="en-US" b="1" dirty="0" smtClean="0"/>
              <a:t>Design and Detailing </a:t>
            </a:r>
            <a:endParaRPr lang="en-US" b="1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533704" y="1407509"/>
            <a:ext cx="5110250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/>
              <a:t>Beam</a:t>
            </a:r>
            <a:endParaRPr lang="en-US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60860" y="4745683"/>
                <a:ext cx="6096000" cy="223907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US" sz="2400" i="1" baseline="30000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𝑆</m:t>
                    </m:r>
                    <m:r>
                      <a:rPr lang="en-US" sz="2400" i="1" baseline="30000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≤</m:t>
                    </m:r>
                    <m:d>
                      <m:dPr>
                        <m:begChr m:val="{"/>
                        <m:endChr m:val=""/>
                        <m:ctrlPr>
                          <a:rPr lang="en-US" sz="2400" i="1" baseline="300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 baseline="30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type m:val="skw"/>
                                <m:ctrlPr>
                                  <a:rPr lang="en-US" sz="2400" i="1" baseline="300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 baseline="300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𝑑</m:t>
                                </m:r>
                              </m:num>
                              <m:den>
                                <m:r>
                                  <a:rPr lang="en-US" sz="2400" i="1" baseline="300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4</m:t>
                                </m:r>
                              </m:den>
                            </m:f>
                            <m:r>
                              <a:rPr lang="en-US" sz="2400" i="1" baseline="30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sz="2400" i="1" baseline="300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 baseline="300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450</m:t>
                                </m:r>
                              </m:num>
                              <m:den>
                                <m:r>
                                  <a:rPr lang="en-US" sz="2400" i="1" baseline="300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4</m:t>
                                </m:r>
                              </m:den>
                            </m:f>
                            <m:r>
                              <a:rPr lang="en-US" sz="2400" i="1" baseline="30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=112.5</m:t>
                            </m:r>
                            <m:r>
                              <a:rPr lang="en-US" sz="2400" i="1" baseline="30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𝑚𝑚</m:t>
                            </m:r>
                          </m:e>
                          <m:e>
                            <m:r>
                              <a:rPr lang="en-US" sz="2400" i="1" baseline="30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8</m:t>
                            </m:r>
                            <m:sSub>
                              <m:sSubPr>
                                <m:ctrlPr>
                                  <a:rPr lang="en-US" sz="2400" i="1" baseline="300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 baseline="300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sz="2400" i="1" baseline="300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𝑏</m:t>
                                </m:r>
                              </m:sub>
                            </m:sSub>
                            <m:r>
                              <a:rPr lang="en-US" sz="2400" i="1" baseline="30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=8 </m:t>
                            </m:r>
                            <m:r>
                              <a:rPr lang="en-US" sz="2400" i="1" baseline="30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r>
                              <a:rPr lang="en-US" sz="2400" i="1" baseline="30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16=128</m:t>
                            </m:r>
                            <m:r>
                              <a:rPr lang="en-US" sz="2400" i="1" baseline="30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𝑚𝑚</m:t>
                            </m:r>
                          </m:e>
                          <m:e>
                            <m:r>
                              <a:rPr lang="en-US" sz="2400" i="1" baseline="30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24</m:t>
                            </m:r>
                            <m:sSub>
                              <m:sSubPr>
                                <m:ctrlPr>
                                  <a:rPr lang="en-US" sz="2400" i="1" baseline="300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 baseline="300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sz="2400" i="1" baseline="300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𝑠</m:t>
                                </m:r>
                              </m:sub>
                            </m:sSub>
                            <m:r>
                              <a:rPr lang="en-US" sz="2400" i="1" baseline="30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=24 </m:t>
                            </m:r>
                            <m:r>
                              <a:rPr lang="en-US" sz="2400" i="1" baseline="30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r>
                              <a:rPr lang="en-US" sz="2400" i="1" baseline="30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10=240</m:t>
                            </m:r>
                            <m:r>
                              <a:rPr lang="en-US" sz="2400" i="1" baseline="30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𝑚𝑚</m:t>
                            </m:r>
                          </m:e>
                          <m:e>
                            <m:r>
                              <a:rPr lang="en-US" sz="2400" i="1" baseline="300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300</m:t>
                            </m:r>
                            <m:r>
                              <a:rPr lang="en-US" sz="2400" i="1" baseline="300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𝑚𝑚</m:t>
                            </m:r>
                          </m:e>
                        </m:eqArr>
                      </m:e>
                    </m:d>
                    <m:r>
                      <a:rPr lang="en-US" sz="2400" i="1" baseline="300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400" i="1" baseline="300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𝑤h𝑖𝑐h</m:t>
                    </m:r>
                    <m:r>
                      <a:rPr lang="en-US" sz="2400" i="1" baseline="300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400" i="1" baseline="300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𝑒𝑣𝑒𝑟</m:t>
                    </m:r>
                    <m:r>
                      <a:rPr lang="en-US" sz="2400" i="1" baseline="300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400" i="1" baseline="300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𝑖𝑠</m:t>
                    </m:r>
                    <m:r>
                      <a:rPr lang="en-US" sz="2400" i="1" baseline="300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400" i="1" baseline="300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𝑠𝑚𝑎𝑙𝑙𝑒𝑠𝑡</m:t>
                    </m:r>
                  </m:oMath>
                </a14:m>
                <a:r>
                  <a:rPr lang="en-US" baseline="30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00B05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𝑻𝒉𝒖𝒔</m:t>
                      </m:r>
                      <m:r>
                        <a:rPr lang="en-US" b="1" i="1" smtClean="0">
                          <a:solidFill>
                            <a:srgbClr val="00B05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, </m:t>
                      </m:r>
                      <m:r>
                        <a:rPr lang="en-US" b="1" i="1" smtClean="0">
                          <a:solidFill>
                            <a:srgbClr val="00B05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𝒖𝒔𝒆</m:t>
                      </m:r>
                      <m:r>
                        <a:rPr lang="en-US" b="1" i="1" smtClean="0">
                          <a:solidFill>
                            <a:srgbClr val="00B05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b="1" i="1" smtClean="0">
                          <a:solidFill>
                            <a:srgbClr val="00B05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𝑺</m:t>
                      </m:r>
                      <m:r>
                        <a:rPr lang="en-US" b="1" i="1" smtClean="0">
                          <a:solidFill>
                            <a:srgbClr val="00B05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00B05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𝟏𝟏𝟐</m:t>
                      </m:r>
                      <m:r>
                        <a:rPr lang="en-US" b="1" i="1" smtClean="0">
                          <a:solidFill>
                            <a:srgbClr val="00B05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rgbClr val="00B05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𝟓</m:t>
                      </m:r>
                      <m:r>
                        <a:rPr lang="en-US" b="1" i="1" smtClean="0">
                          <a:solidFill>
                            <a:srgbClr val="00B05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𝒎𝒎</m:t>
                      </m:r>
                      <m:r>
                        <a:rPr lang="en-US" b="1" i="1" smtClean="0">
                          <a:solidFill>
                            <a:srgbClr val="00B05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≈</m:t>
                      </m:r>
                      <m:r>
                        <a:rPr lang="en-US" b="1" i="1" smtClean="0">
                          <a:solidFill>
                            <a:srgbClr val="00B05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𝟏𝟎𝟎</m:t>
                      </m:r>
                      <m:r>
                        <a:rPr lang="en-US" b="1" i="1" smtClean="0">
                          <a:solidFill>
                            <a:srgbClr val="00B05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b="1" i="1" smtClean="0">
                          <a:solidFill>
                            <a:srgbClr val="00B05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𝒎𝒎</m:t>
                      </m:r>
                    </m:oMath>
                  </m:oMathPara>
                </a14:m>
                <a:endParaRPr lang="en-US" sz="1600" b="1" dirty="0">
                  <a:solidFill>
                    <a:srgbClr val="00B05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60" y="4745683"/>
                <a:ext cx="6096000" cy="2239074"/>
              </a:xfrm>
              <a:prstGeom prst="rect">
                <a:avLst/>
              </a:prstGeom>
              <a:blipFill rotWithShape="0">
                <a:blip r:embed="rId4"/>
                <a:stretch>
                  <a:fillRect t="-54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229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</p:spPr>
        <p:txBody>
          <a:bodyPr/>
          <a:lstStyle/>
          <a:p>
            <a:r>
              <a:rPr lang="en-US" b="1" dirty="0" smtClean="0"/>
              <a:t>Design and Detailing </a:t>
            </a:r>
            <a:endParaRPr lang="en-US" b="1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3533704" y="1407509"/>
            <a:ext cx="5110250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/>
              <a:t>Dome</a:t>
            </a:r>
            <a:endParaRPr lang="en-US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/>
                <a:r>
                  <a:rPr lang="en-US" b="1" i="1" dirty="0" smtClean="0">
                    <a:solidFill>
                      <a:srgbClr val="FF0000"/>
                    </a:solidFill>
                  </a:rPr>
                  <a:t>Meridian forces</a:t>
                </a:r>
                <a:r>
                  <a:rPr lang="en-US" b="1" i="1" dirty="0">
                    <a:solidFill>
                      <a:srgbClr val="FF0000"/>
                    </a:solidFill>
                  </a:rPr>
                  <a:t>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∅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)</a:t>
                </a:r>
              </a:p>
              <a:p>
                <a:pPr lvl="0"/>
                <a:r>
                  <a:rPr lang="en-US" b="1" i="1" dirty="0" smtClean="0">
                    <a:solidFill>
                      <a:srgbClr val="002060"/>
                    </a:solidFill>
                  </a:rPr>
                  <a:t>Hoop forces</a:t>
                </a:r>
                <a:r>
                  <a:rPr lang="en-US" dirty="0" smtClean="0">
                    <a:solidFill>
                      <a:srgbClr val="002060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002060"/>
                    </a:solidFill>
                  </a:rPr>
                  <a:t>) </a:t>
                </a:r>
                <a:endParaRPr lang="en-US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826" t="-11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5505" y="2248348"/>
            <a:ext cx="5834165" cy="3794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56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21" y="2343955"/>
            <a:ext cx="4864627" cy="20978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137018" y="3710051"/>
            <a:ext cx="21026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-  </a:t>
            </a:r>
            <a:r>
              <a:rPr lang="en-US" b="1" dirty="0" smtClean="0">
                <a:solidFill>
                  <a:srgbClr val="00B050"/>
                </a:solidFill>
              </a:rPr>
              <a:t>From own weight-</a:t>
            </a:r>
            <a:endParaRPr lang="en-US" b="1" dirty="0">
              <a:solidFill>
                <a:srgbClr val="00B050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21" y="4571999"/>
            <a:ext cx="4864627" cy="20735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645474" y="5807895"/>
            <a:ext cx="18601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-  </a:t>
            </a:r>
            <a:r>
              <a:rPr lang="en-US" b="1" dirty="0" smtClean="0">
                <a:solidFill>
                  <a:srgbClr val="00B050"/>
                </a:solidFill>
              </a:rPr>
              <a:t>From SID Load -</a:t>
            </a:r>
            <a:endParaRPr lang="en-US" b="1" dirty="0">
              <a:solidFill>
                <a:srgbClr val="00B050"/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5107" y="2343955"/>
            <a:ext cx="5198772" cy="254884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260663" y="3710051"/>
            <a:ext cx="1878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-  </a:t>
            </a:r>
            <a:r>
              <a:rPr lang="en-US" b="1" dirty="0" smtClean="0">
                <a:solidFill>
                  <a:srgbClr val="00B050"/>
                </a:solidFill>
              </a:rPr>
              <a:t>From Live load -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</p:spPr>
        <p:txBody>
          <a:bodyPr/>
          <a:lstStyle/>
          <a:p>
            <a:r>
              <a:rPr lang="en-US" b="1" dirty="0" smtClean="0"/>
              <a:t>Design and Detailing </a:t>
            </a:r>
            <a:endParaRPr lang="en-US" b="1" dirty="0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3533704" y="1407509"/>
            <a:ext cx="5110250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/>
              <a:t>Dome</a:t>
            </a:r>
            <a:endParaRPr lang="en-US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6341801" y="5260813"/>
                <a:ext cx="4917870" cy="4966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dirty="0" smtClean="0">
                    <a:solidFill>
                      <a:srgbClr val="FF0000"/>
                    </a:solidFill>
                  </a:rPr>
                  <a:t>Ultimate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∅</m:t>
                        </m:r>
                      </m:sub>
                    </m:sSub>
                  </m:oMath>
                </a14:m>
                <a:r>
                  <a:rPr lang="en-US" b="1" dirty="0" smtClean="0">
                    <a:solidFill>
                      <a:srgbClr val="00B050"/>
                    </a:solidFill>
                  </a:rPr>
                  <a:t> </a:t>
                </a:r>
                <a:r>
                  <a:rPr lang="en-US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=</a:t>
                </a:r>
                <a:r>
                  <a:rPr lang="en-US" b="1" dirty="0" smtClean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𝟐𝟏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𝟎𝟑𝟔</m:t>
                    </m:r>
                    <m:f>
                      <m:f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𝒌𝑵</m:t>
                        </m:r>
                      </m:num>
                      <m:den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en-US" b="1" dirty="0">
                    <a:solidFill>
                      <a:srgbClr val="FF0000"/>
                    </a:solidFill>
                  </a:rPr>
                  <a:t> 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C    As minimum</a:t>
                </a:r>
                <a:endParaRPr lang="en-US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1801" y="5260813"/>
                <a:ext cx="4917870" cy="496674"/>
              </a:xfrm>
              <a:prstGeom prst="rect">
                <a:avLst/>
              </a:prstGeom>
              <a:blipFill rotWithShape="0">
                <a:blip r:embed="rId5"/>
                <a:stretch>
                  <a:fillRect l="-991" b="-86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6341801" y="5744224"/>
                <a:ext cx="4262514" cy="4966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002060"/>
                    </a:solidFill>
                  </a:rPr>
                  <a:t>Ultimate</a:t>
                </a:r>
                <a:r>
                  <a:rPr lang="en-US" b="1" i="1" dirty="0">
                    <a:solidFill>
                      <a:srgbClr val="002060"/>
                    </a:solidFill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𝜽</m:t>
                        </m:r>
                      </m:sub>
                    </m:sSub>
                  </m:oMath>
                </a14:m>
                <a:r>
                  <a:rPr lang="en-US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=</a:t>
                </a:r>
                <a:r>
                  <a:rPr lang="en-US" b="1" dirty="0" smtClean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𝟐𝟏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𝟎𝟑𝟔</m:t>
                    </m:r>
                    <m:f>
                      <m:f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𝒌𝑵</m:t>
                        </m:r>
                      </m:num>
                      <m:den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en-US" b="1" dirty="0">
                    <a:solidFill>
                      <a:srgbClr val="FF0000"/>
                    </a:solidFill>
                  </a:rPr>
                  <a:t> 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T    As minimum</a:t>
                </a:r>
                <a:endParaRPr lang="en-US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1801" y="5744224"/>
                <a:ext cx="4262514" cy="496674"/>
              </a:xfrm>
              <a:prstGeom prst="rect">
                <a:avLst/>
              </a:prstGeom>
              <a:blipFill rotWithShape="0">
                <a:blip r:embed="rId6"/>
                <a:stretch>
                  <a:fillRect l="-1143" r="-429" b="-73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465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</p:spPr>
        <p:txBody>
          <a:bodyPr/>
          <a:lstStyle/>
          <a:p>
            <a:r>
              <a:rPr lang="en-US" b="1" dirty="0" smtClean="0"/>
              <a:t>Design and Detailing </a:t>
            </a:r>
            <a:endParaRPr lang="en-US" b="1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533704" y="1407509"/>
            <a:ext cx="5110250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/>
              <a:t>Shear Wall</a:t>
            </a:r>
            <a:endParaRPr lang="en-US" sz="1800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6641854" y="2178991"/>
            <a:ext cx="3776501" cy="1347560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8373198"/>
              </p:ext>
            </p:extLst>
          </p:nvPr>
        </p:nvGraphicFramePr>
        <p:xfrm>
          <a:off x="2112322" y="3520730"/>
          <a:ext cx="7602015" cy="27963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8553"/>
                <a:gridCol w="932127"/>
                <a:gridCol w="1284264"/>
                <a:gridCol w="1284264"/>
                <a:gridCol w="994269"/>
                <a:gridCol w="1097839"/>
                <a:gridCol w="890699"/>
              </a:tblGrid>
              <a:tr h="3107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1800" b="1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L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Moment 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As,min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D (mm)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# of bars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use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</a:tr>
              <a:tr h="3107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Wall-A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10.6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420.00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3801.6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7030A0"/>
                          </a:solidFill>
                          <a:effectLst/>
                        </a:rPr>
                        <a:t>12</a:t>
                      </a:r>
                      <a:endParaRPr lang="en-US" sz="18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33.6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7030A0"/>
                          </a:solidFill>
                          <a:effectLst/>
                        </a:rPr>
                        <a:t>34</a:t>
                      </a:r>
                      <a:endParaRPr lang="en-US" sz="18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</a:tr>
              <a:tr h="3107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Wall-B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6.6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172.00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2376.0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7030A0"/>
                          </a:solidFill>
                          <a:effectLst/>
                        </a:rPr>
                        <a:t>12</a:t>
                      </a:r>
                      <a:endParaRPr lang="en-US" sz="18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21.0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7030A0"/>
                          </a:solidFill>
                          <a:effectLst/>
                        </a:rPr>
                        <a:t>22</a:t>
                      </a:r>
                      <a:endParaRPr lang="en-US" sz="18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</a:tr>
              <a:tr h="3107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Wall-I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14.4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256.00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5184.0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7030A0"/>
                          </a:solidFill>
                          <a:effectLst/>
                        </a:rPr>
                        <a:t>14</a:t>
                      </a:r>
                      <a:endParaRPr lang="en-US" sz="18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33.7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7030A0"/>
                          </a:solidFill>
                          <a:effectLst/>
                        </a:rPr>
                        <a:t>34</a:t>
                      </a:r>
                      <a:endParaRPr lang="en-US" sz="18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</a:tr>
              <a:tr h="3107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Wall-1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12.7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456.00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4572.0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7030A0"/>
                          </a:solidFill>
                          <a:effectLst/>
                        </a:rPr>
                        <a:t>14</a:t>
                      </a:r>
                      <a:endParaRPr lang="en-US" sz="18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29.7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7030A0"/>
                          </a:solidFill>
                          <a:effectLst/>
                        </a:rPr>
                        <a:t>30</a:t>
                      </a:r>
                      <a:endParaRPr lang="en-US" sz="18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</a:tr>
              <a:tr h="3107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Wall-2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2.1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225.00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756.0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7030A0"/>
                          </a:solidFill>
                          <a:effectLst/>
                        </a:rPr>
                        <a:t>12</a:t>
                      </a:r>
                      <a:endParaRPr lang="en-US" sz="18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6.7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7030A0"/>
                          </a:solidFill>
                          <a:effectLst/>
                        </a:rPr>
                        <a:t>8</a:t>
                      </a:r>
                      <a:endParaRPr lang="en-US" sz="18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</a:tr>
              <a:tr h="3107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Wall-5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6.0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237.00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2160.0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7030A0"/>
                          </a:solidFill>
                          <a:effectLst/>
                        </a:rPr>
                        <a:t>12</a:t>
                      </a:r>
                      <a:endParaRPr lang="en-US" sz="18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19.1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7030A0"/>
                          </a:solidFill>
                          <a:effectLst/>
                        </a:rPr>
                        <a:t>20</a:t>
                      </a:r>
                      <a:endParaRPr lang="en-US" sz="18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</a:tr>
              <a:tr h="3107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IW A-C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4.6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300.00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1654.4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7030A0"/>
                          </a:solidFill>
                          <a:effectLst/>
                        </a:rPr>
                        <a:t>12</a:t>
                      </a:r>
                      <a:endParaRPr lang="en-US" sz="18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14.6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7030A0"/>
                          </a:solidFill>
                          <a:effectLst/>
                        </a:rPr>
                        <a:t>16</a:t>
                      </a:r>
                      <a:endParaRPr lang="en-US" sz="18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</a:tr>
              <a:tr h="3107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IW H-I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4.6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300.00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1654.4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7030A0"/>
                          </a:solidFill>
                          <a:effectLst/>
                        </a:rPr>
                        <a:t>12</a:t>
                      </a:r>
                      <a:endParaRPr lang="en-US" sz="18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14.6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7030A0"/>
                          </a:solidFill>
                          <a:effectLst/>
                        </a:rPr>
                        <a:t>16</a:t>
                      </a:r>
                      <a:endParaRPr lang="en-US" sz="18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1855" marR="111855" marT="0" marB="0" anchor="b"/>
                </a:tc>
              </a:tr>
            </a:tbl>
          </a:graphicData>
        </a:graphic>
      </p:graphicFrame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71722" y="2248348"/>
            <a:ext cx="10327340" cy="3877815"/>
          </a:xfrm>
        </p:spPr>
        <p:txBody>
          <a:bodyPr/>
          <a:lstStyle/>
          <a:p>
            <a:r>
              <a:rPr lang="en-US" sz="1800" b="1" dirty="0"/>
              <a:t>Since F</a:t>
            </a:r>
            <a:r>
              <a:rPr lang="en-US" sz="1800" b="1" baseline="-25000" dirty="0"/>
              <a:t>y</a:t>
            </a:r>
            <a:r>
              <a:rPr lang="en-US" sz="1800" b="1" dirty="0"/>
              <a:t> = 420 MPa and d</a:t>
            </a:r>
            <a:r>
              <a:rPr lang="en-US" sz="1800" b="1" baseline="-25000" dirty="0"/>
              <a:t>b</a:t>
            </a:r>
            <a:r>
              <a:rPr lang="en-US" sz="1800" b="1" dirty="0"/>
              <a:t> &lt; 16 mm:</a:t>
            </a:r>
          </a:p>
          <a:p>
            <a:pPr marL="0" indent="0">
              <a:buNone/>
            </a:pPr>
            <a:r>
              <a:rPr lang="en-US" sz="1800" b="1" dirty="0" smtClean="0"/>
              <a:t>- </a:t>
            </a:r>
            <a:r>
              <a:rPr lang="en-US" sz="1800" b="1" dirty="0" err="1" smtClean="0"/>
              <a:t>ρ</a:t>
            </a:r>
            <a:r>
              <a:rPr lang="en-US" sz="1800" b="1" baseline="-25000" dirty="0" err="1" smtClean="0"/>
              <a:t>horizontal</a:t>
            </a:r>
            <a:r>
              <a:rPr lang="en-US" sz="1800" b="1" baseline="-25000" dirty="0" smtClean="0"/>
              <a:t> </a:t>
            </a:r>
            <a:r>
              <a:rPr lang="en-US" sz="1800" b="1" dirty="0"/>
              <a:t>= 0.002</a:t>
            </a:r>
          </a:p>
          <a:p>
            <a:pPr marL="0" indent="0">
              <a:buNone/>
            </a:pPr>
            <a:r>
              <a:rPr lang="en-US" sz="1800" b="1" dirty="0" smtClean="0"/>
              <a:t>- </a:t>
            </a:r>
            <a:r>
              <a:rPr lang="en-US" sz="1800" b="1" dirty="0" err="1" smtClean="0"/>
              <a:t>ρ</a:t>
            </a:r>
            <a:r>
              <a:rPr lang="en-US" sz="1800" b="1" baseline="-25000" dirty="0" err="1" smtClean="0"/>
              <a:t>vertical</a:t>
            </a:r>
            <a:r>
              <a:rPr lang="en-US" sz="1800" b="1" dirty="0" smtClean="0"/>
              <a:t> </a:t>
            </a:r>
            <a:r>
              <a:rPr lang="en-US" sz="1800" b="1" dirty="0"/>
              <a:t>= 0.0012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58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939709881"/>
              </p:ext>
            </p:extLst>
          </p:nvPr>
        </p:nvGraphicFramePr>
        <p:xfrm>
          <a:off x="1459002" y="2352990"/>
          <a:ext cx="5301804" cy="39409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</p:spPr>
        <p:txBody>
          <a:bodyPr/>
          <a:lstStyle/>
          <a:p>
            <a:r>
              <a:rPr lang="en-US" b="1" dirty="0" smtClean="0"/>
              <a:t>Design and Detailing </a:t>
            </a:r>
            <a:endParaRPr lang="en-US" b="1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3533704" y="1407509"/>
            <a:ext cx="5110250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/>
              <a:t>Check for ETABS</a:t>
            </a:r>
            <a:endParaRPr 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5152" y="3599556"/>
            <a:ext cx="2719002" cy="2460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17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1980948" y="2180230"/>
            <a:ext cx="3105512" cy="4359499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6567234" y="2404664"/>
            <a:ext cx="3728085" cy="277177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5351183" y="5176439"/>
                <a:ext cx="38523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𝐀𝐥𝐥</m:t>
                    </m:r>
                    <m:r>
                      <a:rPr lang="en-US" b="1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𝐒</m:t>
                    </m:r>
                    <m:r>
                      <a:rPr lang="en-US" b="1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𝐖𝐬</m:t>
                    </m:r>
                    <m:r>
                      <a:rPr lang="en-US" b="1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𝐰𝐢𝐭𝐡</m:t>
                    </m:r>
                    <m:r>
                      <a:rPr lang="en-US" b="1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𝐀𝐬</m:t>
                    </m:r>
                    <m:r>
                      <a:rPr lang="en-US" b="1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1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𝐦𝐢𝐧</m:t>
                    </m:r>
                    <m:r>
                      <a:rPr lang="en-US" b="1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>
                        <a:latin typeface="Cambria Math" panose="02040503050406030204" pitchFamily="18" charset="0"/>
                      </a:rPr>
                      <m:t>𝟐𝟏𝟑𝟑</m:t>
                    </m:r>
                  </m:oMath>
                </a14:m>
                <a:r>
                  <a:rPr lang="en-US" b="1" dirty="0" smtClean="0">
                    <a:solidFill>
                      <a:srgbClr val="7030A0"/>
                    </a:solidFill>
                  </a:rPr>
                  <a:t> mm2</a:t>
                </a:r>
                <a:endParaRPr lang="en-US" b="1" dirty="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1183" y="5176439"/>
                <a:ext cx="3852337" cy="369332"/>
              </a:xfrm>
              <a:prstGeom prst="rect">
                <a:avLst/>
              </a:prstGeom>
              <a:blipFill rotWithShape="0">
                <a:blip r:embed="rId4"/>
                <a:stretch>
                  <a:fillRect t="-8197" r="-475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917987" y="304800"/>
            <a:ext cx="10341684" cy="1752600"/>
          </a:xfrm>
        </p:spPr>
        <p:txBody>
          <a:bodyPr/>
          <a:lstStyle/>
          <a:p>
            <a:r>
              <a:rPr lang="en-US" b="1" dirty="0" smtClean="0"/>
              <a:t>Design and Detailing </a:t>
            </a:r>
            <a:endParaRPr lang="en-US" b="1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3533704" y="1407509"/>
            <a:ext cx="5110250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/>
              <a:t>Shear Wall</a:t>
            </a:r>
            <a:endParaRPr lang="en-US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5230958" y="5689622"/>
                <a:ext cx="3972562" cy="612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%</m:t>
                      </m:r>
                      <m:r>
                        <a:rPr lang="en-US" b="1" i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𝐝𝐢𝐟𝐟𝐞𝐫𝐞𝐧𝐜𝐞</m:t>
                      </m:r>
                      <m:r>
                        <a:rPr lang="en-US" b="1" i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𝟐𝟏𝟔𝟎</m:t>
                          </m:r>
                          <m:r>
                            <a:rPr lang="en-US" b="1" i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𝟐𝟏𝟑𝟑</m:t>
                          </m:r>
                        </m:num>
                        <m:den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𝟐𝟏𝟑𝟑</m:t>
                          </m:r>
                        </m:den>
                      </m:f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n-US" b="1" dirty="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0958" y="5689622"/>
                <a:ext cx="3972562" cy="6127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18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RVS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7987" y="2478535"/>
            <a:ext cx="10327340" cy="387781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5295900" y="3124037"/>
            <a:ext cx="1600200" cy="6858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RVS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165022" y="4669808"/>
            <a:ext cx="2057400" cy="762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new ?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896100" y="4669808"/>
            <a:ext cx="2057400" cy="762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the mosque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Elbow Connector 8"/>
          <p:cNvCxnSpPr>
            <a:stCxn id="6" idx="2"/>
            <a:endCxn id="7" idx="0"/>
          </p:cNvCxnSpPr>
          <p:nvPr/>
        </p:nvCxnSpPr>
        <p:spPr>
          <a:xfrm rot="5400000">
            <a:off x="4714876" y="3288683"/>
            <a:ext cx="859971" cy="1902278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Elbow Connector 9"/>
          <p:cNvCxnSpPr>
            <a:stCxn id="6" idx="2"/>
            <a:endCxn id="8" idx="0"/>
          </p:cNvCxnSpPr>
          <p:nvPr/>
        </p:nvCxnSpPr>
        <p:spPr>
          <a:xfrm rot="16200000" flipH="1">
            <a:off x="6580415" y="3325422"/>
            <a:ext cx="859971" cy="1828800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F560D26-065D-4B8C-821E-91FE3E1A8860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9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“optional 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Level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2” </a:t>
            </a:r>
            <a:r>
              <a:rPr lang="en-US" dirty="0"/>
              <a:t>Data Collection Form has been 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added</a:t>
            </a:r>
            <a:r>
              <a:rPr lang="en-US" dirty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new?!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066" y="2697163"/>
            <a:ext cx="7629525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88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7986" y="343436"/>
            <a:ext cx="10341684" cy="1752600"/>
          </a:xfrm>
        </p:spPr>
        <p:txBody>
          <a:bodyPr/>
          <a:lstStyle/>
          <a:p>
            <a:r>
              <a:rPr lang="en-US" b="1" dirty="0"/>
              <a:t>Revit </a:t>
            </a:r>
            <a:r>
              <a:rPr lang="en-US" b="1" dirty="0" smtClean="0"/>
              <a:t>Model</a:t>
            </a:r>
            <a:endParaRPr lang="en-US" b="1" dirty="0"/>
          </a:p>
        </p:txBody>
      </p:sp>
      <p:graphicFrame>
        <p:nvGraphicFramePr>
          <p:cNvPr id="5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34385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9129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number of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seismicity regions </a:t>
            </a:r>
            <a:r>
              <a:rPr lang="en-US" dirty="0"/>
              <a:t>has been </a:t>
            </a:r>
            <a:r>
              <a:rPr lang="en-US" dirty="0" smtClean="0"/>
              <a:t>expanded </a:t>
            </a:r>
            <a:r>
              <a:rPr lang="en-US" dirty="0"/>
              <a:t>from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three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dirty="0"/>
              <a:t>to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five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Based </a:t>
            </a:r>
            <a:r>
              <a:rPr lang="en-US" dirty="0"/>
              <a:t>on 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MCER</a:t>
            </a:r>
            <a:r>
              <a:rPr lang="en-US" dirty="0"/>
              <a:t> ground motions (rather than the 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two-thirds of MCE </a:t>
            </a:r>
            <a:r>
              <a:rPr lang="en-US" dirty="0"/>
              <a:t>ground </a:t>
            </a:r>
            <a:r>
              <a:rPr lang="en-US" dirty="0" smtClean="0"/>
              <a:t>motions)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new?!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373217" y="3199901"/>
            <a:ext cx="2417190" cy="3324226"/>
          </a:xfrm>
          <a:prstGeom prst="rect">
            <a:avLst/>
          </a:prstGeom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932330" y="3727123"/>
            <a:ext cx="2783465" cy="2399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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Low.</a:t>
            </a:r>
          </a:p>
          <a:p>
            <a:pPr>
              <a:buFont typeface="Wingdings" panose="05000000000000000000" pitchFamily="2" charset="2"/>
              <a:buChar char=""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Moderate.</a:t>
            </a:r>
          </a:p>
          <a:p>
            <a:pPr>
              <a:buFont typeface="Wingdings" panose="05000000000000000000" pitchFamily="2" charset="2"/>
              <a:buChar char="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Moderately High.</a:t>
            </a:r>
          </a:p>
          <a:p>
            <a:pPr>
              <a:buFont typeface="Wingdings" panose="05000000000000000000" pitchFamily="2" charset="2"/>
              <a:buChar char=""/>
            </a:pPr>
            <a:r>
              <a:rPr lang="en-US" dirty="0" smtClean="0">
                <a:solidFill>
                  <a:srgbClr val="C00000"/>
                </a:solidFill>
              </a:rPr>
              <a:t>High.</a:t>
            </a:r>
          </a:p>
          <a:p>
            <a:pPr>
              <a:buFont typeface="Wingdings" panose="05000000000000000000" pitchFamily="2" charset="2"/>
              <a:buChar char=""/>
            </a:pPr>
            <a:r>
              <a:rPr lang="en-US" dirty="0" smtClean="0">
                <a:solidFill>
                  <a:srgbClr val="FF0000"/>
                </a:solidFill>
              </a:rPr>
              <a:t>Very High.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Right Brace 6"/>
          <p:cNvSpPr/>
          <p:nvPr/>
        </p:nvSpPr>
        <p:spPr>
          <a:xfrm>
            <a:off x="3573194" y="4628271"/>
            <a:ext cx="337624" cy="1294227"/>
          </a:xfrm>
          <a:prstGeom prst="rightBrac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079631" y="5051586"/>
            <a:ext cx="1603717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New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28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Screening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buildings with 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additions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provided.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new?!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680676" y="3534223"/>
            <a:ext cx="3036570" cy="234315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7720657" y="3312873"/>
            <a:ext cx="2182495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84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Geologic </a:t>
            </a:r>
            <a:r>
              <a:rPr lang="en-US" dirty="0" smtClean="0"/>
              <a:t>hazards.</a:t>
            </a:r>
          </a:p>
          <a:p>
            <a:pPr>
              <a:buFontTx/>
              <a:buChar char="-"/>
            </a:pPr>
            <a:r>
              <a:rPr lang="en-US" dirty="0" smtClean="0"/>
              <a:t>Liquefaction.</a:t>
            </a:r>
          </a:p>
          <a:p>
            <a:pPr>
              <a:buFontTx/>
              <a:buChar char="-"/>
            </a:pPr>
            <a:r>
              <a:rPr lang="en-US" dirty="0" smtClean="0"/>
              <a:t>Landslide. </a:t>
            </a:r>
          </a:p>
          <a:p>
            <a:pPr>
              <a:buFontTx/>
              <a:buChar char="-"/>
            </a:pPr>
            <a:r>
              <a:rPr lang="en-US" dirty="0" smtClean="0"/>
              <a:t>Surface Rupture.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new?!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9127507" y="940837"/>
            <a:ext cx="2062480" cy="2700020"/>
          </a:xfrm>
          <a:prstGeom prst="rect">
            <a:avLst/>
          </a:prstGeom>
        </p:spPr>
      </p:pic>
      <p:pic>
        <p:nvPicPr>
          <p:cNvPr id="5" name="Content Placeholder 6"/>
          <p:cNvPicPr/>
          <p:nvPr/>
        </p:nvPicPr>
        <p:blipFill>
          <a:blip r:embed="rId3"/>
          <a:stretch>
            <a:fillRect/>
          </a:stretch>
        </p:blipFill>
        <p:spPr>
          <a:xfrm>
            <a:off x="917987" y="4244454"/>
            <a:ext cx="3503888" cy="23303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032" y="4262693"/>
            <a:ext cx="3726540" cy="23303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729" y="4244454"/>
            <a:ext cx="3516036" cy="234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89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Pounding and adjacency are now considered.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Falling hazards from taller adjusting building.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new?!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7356143" y="2743200"/>
            <a:ext cx="3903527" cy="3382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12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Exterior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Falling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Hazards.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new?!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222" y="2647666"/>
            <a:ext cx="5544448" cy="34784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7664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Vertical </a:t>
            </a:r>
            <a:r>
              <a:rPr lang="en-US" dirty="0"/>
              <a:t>and plan </a:t>
            </a:r>
            <a:r>
              <a:rPr lang="en-US" dirty="0" smtClean="0"/>
              <a:t>irregularities have been updated.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new?!</a:t>
            </a:r>
          </a:p>
        </p:txBody>
      </p:sp>
      <p:sp>
        <p:nvSpPr>
          <p:cNvPr id="4" name="Rectangle 3"/>
          <p:cNvSpPr/>
          <p:nvPr/>
        </p:nvSpPr>
        <p:spPr>
          <a:xfrm>
            <a:off x="932330" y="2799699"/>
            <a:ext cx="3155736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Moderate Vertical Irregularities:</a:t>
            </a:r>
          </a:p>
          <a:p>
            <a:pPr marL="400050" indent="-400050">
              <a:buAutoNum type="romanL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Sloping Site. </a:t>
            </a:r>
          </a:p>
          <a:p>
            <a:pPr marL="400050" indent="-400050">
              <a:buAutoNum type="romanL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In-Plane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Setback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400050" indent="-400050">
              <a:buAutoNum type="romanL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Split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Levels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32330" y="4462931"/>
            <a:ext cx="2857064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Sever Vertical Irregularities:</a:t>
            </a:r>
          </a:p>
          <a:p>
            <a:pPr marL="400050" indent="-400050">
              <a:lnSpc>
                <a:spcPct val="200000"/>
              </a:lnSpc>
              <a:buAutoNum type="romanL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Weak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and/or Soft Story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400050" indent="-400050">
              <a:buAutoNum type="romanL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Out-of-Plane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Setback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400050" indent="-400050">
              <a:buAutoNum type="romanL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Short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6908422" y="3155118"/>
            <a:ext cx="4351248" cy="2785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74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minimum score has been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included,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F.S</a:t>
            </a: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new?!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309349" y="3569874"/>
                <a:ext cx="4258602" cy="12347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07000"/>
                  </a:lnSpc>
                  <a:spcBef>
                    <a:spcPct val="20000"/>
                  </a:spcBef>
                  <a:spcAft>
                    <a:spcPts val="800"/>
                  </a:spcAft>
                  <a:buClr>
                    <a:schemeClr val="accent1"/>
                  </a:buClr>
                </a:pPr>
                <a:r>
                  <a:rPr 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Probability of failure%: </a:t>
                </a:r>
                <a14:m>
                  <m:oMath xmlns:m="http://schemas.openxmlformats.org/officeDocument/2006/math">
                    <m:r>
                      <a:rPr lang="en-US" sz="2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𝑷</m:t>
                    </m:r>
                    <m:r>
                      <a:rPr lang="en-US" sz="2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en-US" sz="2400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en-US" sz="2400" i="1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400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𝟏𝟎</m:t>
                            </m:r>
                          </m:e>
                          <m:sup>
                            <m:r>
                              <a:rPr lang="en-US" sz="2400"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sup>
                        </m:sSup>
                      </m:den>
                    </m:f>
                  </m:oMath>
                </a14:m>
                <a:endParaRPr 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Bef>
                    <a:spcPct val="20000"/>
                  </a:spcBef>
                  <a:spcAft>
                    <a:spcPts val="800"/>
                  </a:spcAft>
                  <a:buClr>
                    <a:schemeClr val="accent1"/>
                  </a:buClr>
                </a:pPr>
                <a:r>
                  <a:rPr lang="en-US" sz="24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n</a:t>
                </a:r>
                <a:r>
                  <a:rPr 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Final Score.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9349" y="3569874"/>
                <a:ext cx="4258602" cy="1234762"/>
              </a:xfrm>
              <a:prstGeom prst="rect">
                <a:avLst/>
              </a:prstGeom>
              <a:blipFill rotWithShape="0">
                <a:blip r:embed="rId2"/>
                <a:stretch>
                  <a:fillRect l="-2292" b="-89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4970" y="1948880"/>
            <a:ext cx="3314700" cy="447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41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Soil Type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CD</a:t>
            </a:r>
            <a:r>
              <a:rPr lang="en-US" dirty="0" smtClean="0"/>
              <a:t> Rather Than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AB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new?!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57176" y="2763839"/>
            <a:ext cx="3102494" cy="284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19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7030A0"/>
                </a:solidFill>
              </a:rPr>
              <a:t>S</a:t>
            </a:r>
            <a:r>
              <a:rPr lang="en-US" baseline="-25000" dirty="0">
                <a:solidFill>
                  <a:srgbClr val="7030A0"/>
                </a:solidFill>
              </a:rPr>
              <a:t>S</a:t>
            </a:r>
            <a:r>
              <a:rPr lang="en-US" dirty="0"/>
              <a:t> </a:t>
            </a:r>
            <a:r>
              <a:rPr lang="en-US" dirty="0" smtClean="0"/>
              <a:t>= </a:t>
            </a:r>
            <a:r>
              <a:rPr lang="en-US" dirty="0" smtClean="0">
                <a:solidFill>
                  <a:srgbClr val="7030A0"/>
                </a:solidFill>
              </a:rPr>
              <a:t>0.375 </a:t>
            </a:r>
            <a:r>
              <a:rPr lang="en-US" b="1" dirty="0" smtClean="0">
                <a:solidFill>
                  <a:schemeClr val="tx1"/>
                </a:solidFill>
              </a:rPr>
              <a:t>x 1.5 = </a:t>
            </a:r>
            <a:r>
              <a:rPr lang="en-US" b="1" dirty="0">
                <a:solidFill>
                  <a:schemeClr val="tx1"/>
                </a:solidFill>
              </a:rPr>
              <a:t>0.5625</a:t>
            </a:r>
            <a:endParaRPr lang="en-US" b="1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rgbClr val="7030A0"/>
                </a:solidFill>
              </a:rPr>
              <a:t>S</a:t>
            </a:r>
            <a:r>
              <a:rPr lang="en-US" baseline="-25000" dirty="0" smtClean="0">
                <a:solidFill>
                  <a:srgbClr val="7030A0"/>
                </a:solidFill>
              </a:rPr>
              <a:t>1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>
                <a:solidFill>
                  <a:srgbClr val="7030A0"/>
                </a:solidFill>
              </a:rPr>
              <a:t>0.1875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x 1.5 = </a:t>
            </a:r>
            <a:r>
              <a:rPr lang="en-US" b="1" dirty="0" smtClean="0">
                <a:solidFill>
                  <a:schemeClr val="tx1"/>
                </a:solidFill>
              </a:rPr>
              <a:t>0.2812</a:t>
            </a:r>
            <a:endParaRPr lang="en-US" dirty="0">
              <a:solidFill>
                <a:srgbClr val="7030A0"/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076037" y="3238337"/>
            <a:ext cx="6039925" cy="320756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197290" y="4708478"/>
            <a:ext cx="7680960" cy="73152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932330" y="304800"/>
            <a:ext cx="10341684" cy="1752600"/>
          </a:xfrm>
        </p:spPr>
        <p:txBody>
          <a:bodyPr/>
          <a:lstStyle/>
          <a:p>
            <a:r>
              <a:rPr lang="en-US" b="1" dirty="0" smtClean="0"/>
              <a:t>RVS For Mosque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0133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9452" y="-29380"/>
            <a:ext cx="5252548" cy="688738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9256834" y="5151549"/>
            <a:ext cx="682581" cy="4121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120944" y="5542721"/>
                <a:ext cx="4651466" cy="5204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b="1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Probability of failure: </a:t>
                </a:r>
                <a14:m>
                  <m:oMath xmlns:m="http://schemas.openxmlformats.org/officeDocument/2006/math">
                    <m:r>
                      <a:rPr lang="en-US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𝑷</m:t>
                    </m:r>
                    <m:r>
                      <a:rPr lang="en-US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en-US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en-US" b="1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𝟏𝟎</m:t>
                            </m:r>
                          </m:e>
                          <m:sup>
                            <m:r>
                              <a:rPr lang="en-US" b="1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sup>
                        </m:sSup>
                      </m:den>
                    </m:f>
                    <m:r>
                      <a:rPr lang="en-US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en-US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en-US" b="1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𝟏𝟎</m:t>
                            </m:r>
                          </m:e>
                          <m:sup>
                            <m:r>
                              <a:rPr lang="en-US" b="1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  <m:r>
                              <a:rPr lang="en-US" b="1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 b="1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sup>
                        </m:sSup>
                      </m:den>
                    </m:f>
                    <m:r>
                      <a:rPr lang="en-US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𝟒</m:t>
                    </m:r>
                    <m:r>
                      <a:rPr lang="en-US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%</m:t>
                    </m:r>
                  </m:oMath>
                </a14:m>
                <a:endParaRPr lang="en-US" sz="16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0944" y="5542721"/>
                <a:ext cx="4651466" cy="520463"/>
              </a:xfrm>
              <a:prstGeom prst="rect">
                <a:avLst/>
              </a:prstGeom>
              <a:blipFill rotWithShape="0">
                <a:blip r:embed="rId3"/>
                <a:stretch>
                  <a:fillRect l="-1180" b="-46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932330" y="2248348"/>
            <a:ext cx="10504494" cy="41524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Recommendations</a:t>
            </a:r>
            <a:r>
              <a:rPr lang="en-US" b="1" dirty="0" smtClean="0"/>
              <a:t>:</a:t>
            </a:r>
            <a:endParaRPr lang="en-US" dirty="0"/>
          </a:p>
          <a:p>
            <a:pPr lvl="0"/>
            <a:r>
              <a:rPr lang="en-US" dirty="0"/>
              <a:t>Concrete frame </a:t>
            </a:r>
            <a:r>
              <a:rPr lang="en-US" dirty="0" smtClean="0"/>
              <a:t>with </a:t>
            </a:r>
            <a:r>
              <a:rPr lang="en-US" dirty="0"/>
              <a:t>unreinforced </a:t>
            </a:r>
            <a:r>
              <a:rPr lang="en-US" dirty="0" smtClean="0"/>
              <a:t>masonry-</a:t>
            </a:r>
          </a:p>
          <a:p>
            <a:pPr marL="0" lvl="0" indent="0">
              <a:buNone/>
            </a:pPr>
            <a:r>
              <a:rPr lang="en-US" dirty="0" smtClean="0"/>
              <a:t> walls.</a:t>
            </a:r>
          </a:p>
          <a:p>
            <a:pPr lvl="0"/>
            <a:r>
              <a:rPr lang="en-US" dirty="0" smtClean="0"/>
              <a:t>Falling hazard.</a:t>
            </a:r>
          </a:p>
          <a:p>
            <a:pPr lvl="0"/>
            <a:r>
              <a:rPr lang="en-US" dirty="0" smtClean="0"/>
              <a:t>F.S = 1.4 &lt; 2.</a:t>
            </a:r>
          </a:p>
          <a:p>
            <a:pPr lvl="0"/>
            <a:r>
              <a:rPr lang="en-US" dirty="0"/>
              <a:t>Detailed Structural Evaluation is </a:t>
            </a:r>
            <a:r>
              <a:rPr lang="en-US" dirty="0" smtClean="0"/>
              <a:t>required.</a:t>
            </a:r>
          </a:p>
          <a:p>
            <a:pPr lvl="0"/>
            <a:r>
              <a:rPr lang="en-US" dirty="0" smtClean="0"/>
              <a:t>Not-acceptable.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24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Revit Model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399" y="2359552"/>
            <a:ext cx="8216859" cy="429430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816569" y="6284522"/>
            <a:ext cx="2228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Exporting to ETABS …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87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932330" y="2248348"/>
            <a:ext cx="10504494" cy="41524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Recommendations</a:t>
            </a:r>
            <a:r>
              <a:rPr lang="en-US" b="1" dirty="0" smtClean="0"/>
              <a:t>:</a:t>
            </a:r>
            <a:endParaRPr lang="en-US" dirty="0"/>
          </a:p>
          <a:p>
            <a:pPr lvl="0"/>
            <a:r>
              <a:rPr lang="en-US" dirty="0" smtClean="0"/>
              <a:t>Concrete shear wall building.</a:t>
            </a:r>
          </a:p>
          <a:p>
            <a:pPr lvl="0"/>
            <a:r>
              <a:rPr lang="en-US" dirty="0" smtClean="0"/>
              <a:t>F.S = 2.9 &gt; 2.</a:t>
            </a:r>
          </a:p>
          <a:p>
            <a:r>
              <a:rPr lang="en-US" dirty="0" smtClean="0"/>
              <a:t>Acceptable building.</a:t>
            </a:r>
            <a:endParaRPr lang="en-US" dirty="0"/>
          </a:p>
        </p:txBody>
      </p:sp>
      <p:pic>
        <p:nvPicPr>
          <p:cNvPr id="8" name="صورة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4128" y="0"/>
            <a:ext cx="5307872" cy="6965526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8855483" y="5259888"/>
            <a:ext cx="682581" cy="4121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115207" y="5151549"/>
                <a:ext cx="5013745" cy="5204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b="1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Probability of failure: </a:t>
                </a:r>
                <a14:m>
                  <m:oMath xmlns:m="http://schemas.openxmlformats.org/officeDocument/2006/math">
                    <m:r>
                      <a:rPr lang="en-US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𝑷</m:t>
                    </m:r>
                    <m:r>
                      <a:rPr lang="en-US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en-US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en-US" b="1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𝟏𝟎</m:t>
                            </m:r>
                          </m:e>
                          <m:sup>
                            <m:r>
                              <a:rPr lang="en-US" b="1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sup>
                        </m:sSup>
                      </m:den>
                    </m:f>
                    <m:r>
                      <a:rPr lang="en-US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en-US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en-US" b="1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𝟏𝟎</m:t>
                            </m:r>
                          </m:e>
                          <m:sup>
                            <m:r>
                              <a:rPr lang="en-US" b="1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b="1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 b="1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𝟗</m:t>
                            </m:r>
                          </m:sup>
                        </m:sSup>
                      </m:den>
                    </m:f>
                    <m:r>
                      <a:rPr lang="en-US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𝟎</m:t>
                    </m:r>
                    <m:r>
                      <a:rPr lang="en-US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𝟏𝟑</m:t>
                    </m:r>
                    <m:r>
                      <a:rPr lang="en-US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%</m:t>
                    </m:r>
                  </m:oMath>
                </a14:m>
                <a:endParaRPr lang="en-US" sz="16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207" y="5151549"/>
                <a:ext cx="5013745" cy="520463"/>
              </a:xfrm>
              <a:prstGeom prst="rect">
                <a:avLst/>
              </a:prstGeom>
              <a:blipFill rotWithShape="0">
                <a:blip r:embed="rId3"/>
                <a:stretch>
                  <a:fillRect l="-1095" b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56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32330" y="2248348"/>
            <a:ext cx="10504494" cy="41524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Recommendations</a:t>
            </a:r>
            <a:r>
              <a:rPr lang="en-US" b="1" dirty="0" smtClean="0"/>
              <a:t>:</a:t>
            </a:r>
            <a:endParaRPr lang="en-US" dirty="0"/>
          </a:p>
          <a:p>
            <a:pPr lvl="0"/>
            <a:r>
              <a:rPr lang="en-US" dirty="0"/>
              <a:t>It is preferred to </a:t>
            </a:r>
            <a:r>
              <a:rPr lang="en-US" dirty="0">
                <a:solidFill>
                  <a:srgbClr val="FF0000"/>
                </a:solidFill>
              </a:rPr>
              <a:t>eliminate super dead load</a:t>
            </a:r>
            <a:r>
              <a:rPr lang="en-US" dirty="0"/>
              <a:t>, by </a:t>
            </a:r>
            <a:r>
              <a:rPr lang="en-US" b="1" dirty="0"/>
              <a:t>using false-ceiling </a:t>
            </a:r>
            <a:r>
              <a:rPr lang="en-US" dirty="0"/>
              <a:t>(by the way we need false-ceiling for sound isolation).</a:t>
            </a:r>
          </a:p>
          <a:p>
            <a:pPr lvl="0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Stone</a:t>
            </a:r>
            <a:r>
              <a:rPr lang="en-US" dirty="0"/>
              <a:t> should be 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fixed</a:t>
            </a:r>
            <a:r>
              <a:rPr lang="en-US" dirty="0"/>
              <a:t> with shear walls.</a:t>
            </a:r>
          </a:p>
          <a:p>
            <a:pPr lvl="0"/>
            <a:r>
              <a:rPr lang="en-US" dirty="0"/>
              <a:t>Provide a small, and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BRACED</a:t>
            </a:r>
            <a:r>
              <a:rPr lang="en-US" dirty="0" smtClean="0"/>
              <a:t> </a:t>
            </a:r>
            <a:r>
              <a:rPr lang="en-US" dirty="0"/>
              <a:t>water tank.</a:t>
            </a:r>
          </a:p>
          <a:p>
            <a:pPr lvl="0"/>
            <a:r>
              <a:rPr lang="en-US" dirty="0" smtClean="0"/>
              <a:t>Non-structural </a:t>
            </a:r>
            <a:r>
              <a:rPr lang="en-US" dirty="0"/>
              <a:t>elements should be fixed and designed. </a:t>
            </a:r>
          </a:p>
          <a:p>
            <a:pPr lvl="0"/>
            <a:r>
              <a:rPr lang="en-US" dirty="0"/>
              <a:t>It is preferred to provide Refuge.</a:t>
            </a:r>
          </a:p>
          <a:p>
            <a:pPr lvl="0"/>
            <a:r>
              <a:rPr lang="en-US" dirty="0"/>
              <a:t>It is NOT permitted at all to remove any of shear walls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We need to develop our own RVS.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57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32329" y="2248348"/>
            <a:ext cx="10327341" cy="4275282"/>
          </a:xfrm>
        </p:spPr>
        <p:txBody>
          <a:bodyPr>
            <a:normAutofit/>
          </a:bodyPr>
          <a:lstStyle/>
          <a:p>
            <a:r>
              <a:rPr lang="ar-QA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{</a:t>
            </a:r>
            <a:r>
              <a:rPr lang="ar-QA" sz="2800" dirty="0" smtClean="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وَلا </a:t>
            </a:r>
            <a:r>
              <a:rPr lang="ar-QA" sz="2800" dirty="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تَقْفُ </a:t>
            </a:r>
            <a:r>
              <a:rPr lang="ar-QA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مَا لَيْسَ لَكَ بِهِ </a:t>
            </a:r>
            <a:r>
              <a:rPr lang="ar-QA" sz="2800" dirty="0" smtClean="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عِلْمٌ</a:t>
            </a:r>
            <a:r>
              <a:rPr lang="ar-QA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} </a:t>
            </a:r>
          </a:p>
          <a:p>
            <a:endParaRPr lang="en-US" sz="280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endParaRPr lang="ar-QA" sz="280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r>
              <a:rPr lang="ar-QA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{قُلْ </a:t>
            </a:r>
            <a:r>
              <a:rPr lang="ar-QA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إِنَّمَا أَعِظُكُمْ بِوَاحِدَةٍ أَنْ تَقُومُوا لِلَّهِ </a:t>
            </a:r>
            <a:r>
              <a:rPr lang="ar-QA" sz="2800" dirty="0" smtClean="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مَثْنَى</a:t>
            </a:r>
            <a:r>
              <a:rPr lang="ar-QA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} </a:t>
            </a:r>
          </a:p>
          <a:p>
            <a:endParaRPr lang="en-US" sz="280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endParaRPr lang="en-US" sz="280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r>
              <a:rPr lang="ar-QA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ar-QA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{خَلَقَ </a:t>
            </a:r>
            <a:r>
              <a:rPr lang="ar-QA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السَّمَاوَاتِ بِغَيْرِ عَمَدٍ </a:t>
            </a:r>
            <a:r>
              <a:rPr lang="ar-QA" sz="2800" dirty="0" smtClean="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تَرَوْنَهَا</a:t>
            </a:r>
            <a:r>
              <a:rPr lang="ar-QA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}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695433" y="224834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>
              <a:defRPr/>
            </a:pPr>
            <a:r>
              <a:rPr lang="en-US" sz="2800" dirty="0" smtClean="0"/>
              <a:t>Humility</a:t>
            </a:r>
            <a:endParaRPr lang="ar-QA" sz="2800" dirty="0" smtClean="0"/>
          </a:p>
          <a:p>
            <a:pPr algn="r" rtl="1">
              <a:defRPr/>
            </a:pPr>
            <a:endParaRPr lang="en-US" sz="2800" dirty="0" smtClean="0"/>
          </a:p>
          <a:p>
            <a:pPr algn="r" rtl="1">
              <a:defRPr/>
            </a:pPr>
            <a:endParaRPr lang="ar-QA" sz="2800" dirty="0" smtClean="0"/>
          </a:p>
          <a:p>
            <a:pPr algn="r" rtl="1">
              <a:defRPr/>
            </a:pPr>
            <a:r>
              <a:rPr lang="en-US" sz="2800" dirty="0" smtClean="0"/>
              <a:t>Back-Up-System</a:t>
            </a:r>
            <a:endParaRPr lang="ar-QA" sz="2800" dirty="0" smtClean="0"/>
          </a:p>
          <a:p>
            <a:pPr algn="r" rtl="1">
              <a:defRPr/>
            </a:pPr>
            <a:endParaRPr lang="en-US" sz="2800" dirty="0" smtClean="0"/>
          </a:p>
          <a:p>
            <a:pPr algn="r" rtl="1">
              <a:defRPr/>
            </a:pPr>
            <a:endParaRPr lang="ar-QA" sz="2800" dirty="0" smtClean="0"/>
          </a:p>
          <a:p>
            <a:pPr algn="r" rtl="1">
              <a:defRPr/>
            </a:pPr>
            <a:r>
              <a:rPr lang="ar-QA" sz="2800" dirty="0" smtClean="0"/>
              <a:t> </a:t>
            </a:r>
            <a:r>
              <a:rPr lang="en-US" sz="2800" dirty="0" smtClean="0"/>
              <a:t>Shear Walls</a:t>
            </a:r>
            <a:r>
              <a:rPr lang="ar-QA" sz="2800" dirty="0" smtClean="0"/>
              <a:t> </a:t>
            </a:r>
          </a:p>
          <a:p>
            <a:pPr algn="r" rtl="1">
              <a:defRPr/>
            </a:pPr>
            <a:endParaRPr lang="ar-QA" sz="2800" dirty="0"/>
          </a:p>
        </p:txBody>
      </p:sp>
    </p:spTree>
    <p:extLst>
      <p:ext uri="{BB962C8B-B14F-4D97-AF65-F5344CB8AC3E}">
        <p14:creationId xmlns:p14="http://schemas.microsoft.com/office/powerpoint/2010/main" val="73253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Quality!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917988" y="2123007"/>
            <a:ext cx="667016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>
              <a:defRPr/>
            </a:pPr>
            <a:r>
              <a:rPr lang="ar-QA" dirty="0" smtClean="0">
                <a:solidFill>
                  <a:schemeClr val="tx2"/>
                </a:solidFill>
              </a:rPr>
              <a:t>{</a:t>
            </a:r>
            <a:r>
              <a:rPr lang="ar-QA" dirty="0">
                <a:solidFill>
                  <a:schemeClr val="tx2"/>
                </a:solidFill>
              </a:rPr>
              <a:t>إن الذين آمنوا وعملوا الصالحات إنا لا نضيع أجر من </a:t>
            </a:r>
            <a:r>
              <a:rPr lang="ar-QA" dirty="0">
                <a:solidFill>
                  <a:schemeClr val="accent4">
                    <a:lumMod val="75000"/>
                  </a:schemeClr>
                </a:solidFill>
              </a:rPr>
              <a:t>أحسن</a:t>
            </a:r>
            <a:r>
              <a:rPr lang="ar-QA" dirty="0">
                <a:solidFill>
                  <a:schemeClr val="tx2"/>
                </a:solidFill>
              </a:rPr>
              <a:t> عملاً</a:t>
            </a:r>
            <a:r>
              <a:rPr lang="ar-QA" dirty="0">
                <a:solidFill>
                  <a:schemeClr val="tx2"/>
                </a:solidFill>
              </a:rPr>
              <a:t>}</a:t>
            </a:r>
            <a:endParaRPr lang="en-US" dirty="0">
              <a:solidFill>
                <a:schemeClr val="tx2"/>
              </a:solidFill>
            </a:endParaRPr>
          </a:p>
          <a:p>
            <a:pPr marL="0" indent="0" algn="r" rtl="1">
              <a:buNone/>
              <a:defRPr/>
            </a:pPr>
            <a:r>
              <a:rPr lang="ar-JO" dirty="0" smtClean="0"/>
              <a:t>	</a:t>
            </a:r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17987" y="2906973"/>
            <a:ext cx="10327340" cy="3558533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Quality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control </a:t>
            </a:r>
            <a:r>
              <a:rPr lang="en-US" dirty="0" smtClean="0"/>
              <a:t>is the first lesson in seismic design.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Content Placeholder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8156" y="1479744"/>
            <a:ext cx="4603844" cy="5378257"/>
          </a:xfrm>
          <a:prstGeom prst="rect">
            <a:avLst/>
          </a:prstGeom>
        </p:spPr>
      </p:pic>
      <p:sp>
        <p:nvSpPr>
          <p:cNvPr id="7" name="Content Placeholder 4"/>
          <p:cNvSpPr txBox="1">
            <a:spLocks/>
          </p:cNvSpPr>
          <p:nvPr/>
        </p:nvSpPr>
        <p:spPr>
          <a:xfrm>
            <a:off x="932331" y="3690939"/>
            <a:ext cx="6423812" cy="2958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070388" y="3690939"/>
            <a:ext cx="6670168" cy="31104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1">
              <a:buNone/>
              <a:defRPr/>
            </a:pPr>
            <a:endParaRPr lang="en-US" dirty="0" smtClean="0"/>
          </a:p>
          <a:p>
            <a:pPr marL="0" indent="0" rtl="1">
              <a:buNone/>
              <a:defRPr/>
            </a:pPr>
            <a:endParaRPr lang="en-US" dirty="0"/>
          </a:p>
          <a:p>
            <a:pPr marL="0" indent="0" rtl="1">
              <a:buNone/>
              <a:defRPr/>
            </a:pPr>
            <a:endParaRPr lang="en-US" dirty="0" smtClean="0"/>
          </a:p>
          <a:p>
            <a:pPr marL="0" indent="0" rtl="1">
              <a:buNone/>
              <a:defRPr/>
            </a:pPr>
            <a:r>
              <a:rPr lang="en-US" dirty="0" smtClean="0"/>
              <a:t>Be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honest</a:t>
            </a:r>
            <a:r>
              <a:rPr lang="en-US" dirty="0" smtClean="0"/>
              <a:t>, be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honest</a:t>
            </a:r>
            <a:r>
              <a:rPr lang="en-US" dirty="0" smtClean="0"/>
              <a:t>, and be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honest</a:t>
            </a:r>
            <a:r>
              <a:rPr lang="en-US" dirty="0" smtClean="0"/>
              <a:t>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8252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Questions &amp; Comments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8625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Analytical 3D model in Revit.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7554" y="2415656"/>
            <a:ext cx="6502550" cy="3571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33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ETABS Model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7752" y="2298584"/>
            <a:ext cx="4933148" cy="4338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44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ETABS Model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932330" y="3199941"/>
            <a:ext cx="4883183" cy="197462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384356" y="5465700"/>
            <a:ext cx="1725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-  </a:t>
            </a:r>
            <a:r>
              <a:rPr lang="en-US" b="1" dirty="0" smtClean="0">
                <a:solidFill>
                  <a:srgbClr val="00B050"/>
                </a:solidFill>
              </a:rPr>
              <a:t>Model Check -</a:t>
            </a:r>
            <a:endParaRPr lang="en-US" b="1" dirty="0">
              <a:solidFill>
                <a:srgbClr val="00B050"/>
              </a:solidFill>
            </a:endParaRPr>
          </a:p>
        </p:txBody>
      </p:sp>
      <p:graphicFrame>
        <p:nvGraphicFramePr>
          <p:cNvPr id="8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7368575"/>
              </p:ext>
            </p:extLst>
          </p:nvPr>
        </p:nvGraphicFramePr>
        <p:xfrm>
          <a:off x="5561534" y="2160882"/>
          <a:ext cx="6243183" cy="47697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itle 2"/>
          <p:cNvSpPr txBox="1">
            <a:spLocks/>
          </p:cNvSpPr>
          <p:nvPr/>
        </p:nvSpPr>
        <p:spPr>
          <a:xfrm>
            <a:off x="4622753" y="1407509"/>
            <a:ext cx="2932151" cy="49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 smtClean="0"/>
              <a:t>Checks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1182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ETABS Model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38434" y="2251569"/>
            <a:ext cx="4700789" cy="460643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478688" y="6347001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RUN…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71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sentation for project post-mortem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 dirty="0"/>
        </a:defPPr>
      </a:lstStyle>
      <a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3"/>
        </a:lnRef>
        <a:fillRef idx="0">
          <a:schemeClr val="accent3"/>
        </a:fillRef>
        <a:effectRef idx="0">
          <a:schemeClr val="accent3"/>
        </a:effectRef>
        <a:fontRef idx="minor">
          <a:schemeClr val="tx1"/>
        </a:fontRef>
      </a:style>
    </a:lnDef>
    <a:txDef>
      <a:spPr>
        <a:noFill/>
        <a:ln>
          <a:solidFill>
            <a:schemeClr val="accent1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for project post-mortem" id="{42F01CCD-FDAC-4DB9-99AB-456DC36F8B8C}" vid="{1808E04F-CF50-4371-A088-91C77318EA90}"/>
    </a:ext>
  </a:extLst>
</a:theme>
</file>

<file path=ppt/theme/theme2.xml><?xml version="1.0" encoding="utf-8"?>
<a:theme xmlns:a="http://schemas.openxmlformats.org/drawingml/2006/main" name="Office Them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32B37FA-28CB-46C6-A9E3-5E4526C1B1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 for project post-mortem</Template>
  <TotalTime>0</TotalTime>
  <Words>1377</Words>
  <Application>Microsoft Office PowerPoint</Application>
  <PresentationFormat>Widescreen</PresentationFormat>
  <Paragraphs>440</Paragraphs>
  <Slides>54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2" baseType="lpstr">
      <vt:lpstr>Arial</vt:lpstr>
      <vt:lpstr>Calibri</vt:lpstr>
      <vt:lpstr>Cambria</vt:lpstr>
      <vt:lpstr>Cambria Math</vt:lpstr>
      <vt:lpstr>Tahoma</vt:lpstr>
      <vt:lpstr>Times New Roman</vt:lpstr>
      <vt:lpstr>Wingdings</vt:lpstr>
      <vt:lpstr>Presentation for project post-mortem</vt:lpstr>
      <vt:lpstr>Seismic Design of Fatima Al Zahra Mosque</vt:lpstr>
      <vt:lpstr>Seismic Design of Fatima Al Zahra Mosque</vt:lpstr>
      <vt:lpstr>Just a reminder</vt:lpstr>
      <vt:lpstr>Revit Model</vt:lpstr>
      <vt:lpstr>Revit Model</vt:lpstr>
      <vt:lpstr>Analytical 3D model in Revit.</vt:lpstr>
      <vt:lpstr>ETABS Model</vt:lpstr>
      <vt:lpstr>ETABS Model</vt:lpstr>
      <vt:lpstr>ETABS Model</vt:lpstr>
      <vt:lpstr>ETABS Model</vt:lpstr>
      <vt:lpstr>ETABS Model</vt:lpstr>
      <vt:lpstr>ETABS Model</vt:lpstr>
      <vt:lpstr>ETABS Model</vt:lpstr>
      <vt:lpstr>Seismic Design</vt:lpstr>
      <vt:lpstr>Seismic Design</vt:lpstr>
      <vt:lpstr>Seismic Design</vt:lpstr>
      <vt:lpstr>Seismic Design</vt:lpstr>
      <vt:lpstr>Seismic Design</vt:lpstr>
      <vt:lpstr>Seismic Design</vt:lpstr>
      <vt:lpstr>Seismic Design</vt:lpstr>
      <vt:lpstr>Seismic Design</vt:lpstr>
      <vt:lpstr>Seismic Design</vt:lpstr>
      <vt:lpstr>Seismic Design</vt:lpstr>
      <vt:lpstr>Seismic Design</vt:lpstr>
      <vt:lpstr>Seismic Design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  <vt:lpstr>Design and Detailing </vt:lpstr>
      <vt:lpstr>RVS</vt:lpstr>
      <vt:lpstr>What is new?!</vt:lpstr>
      <vt:lpstr>What is new?!</vt:lpstr>
      <vt:lpstr>What is new?!</vt:lpstr>
      <vt:lpstr>What is new?!</vt:lpstr>
      <vt:lpstr>What is new?!</vt:lpstr>
      <vt:lpstr>What is new?!</vt:lpstr>
      <vt:lpstr>What is new?!</vt:lpstr>
      <vt:lpstr>What is new?!</vt:lpstr>
      <vt:lpstr>What is new?!</vt:lpstr>
      <vt:lpstr>RVS For Mosque</vt:lpstr>
      <vt:lpstr>PowerPoint Presentation</vt:lpstr>
      <vt:lpstr>PowerPoint Presentation</vt:lpstr>
      <vt:lpstr>Recommendations</vt:lpstr>
      <vt:lpstr>Conclusion</vt:lpstr>
      <vt:lpstr>Quality!</vt:lpstr>
      <vt:lpstr>Questions &amp; Comments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2015-12-04T17:14:20Z</dcterms:created>
  <dcterms:modified xsi:type="dcterms:W3CDTF">2015-12-19T22:08:59Z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TC034605419991</vt:lpwstr>
  </property>
</Properties>
</file>