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21"/>
  </p:notesMasterIdLst>
  <p:handoutMasterIdLst>
    <p:handoutMasterId r:id="rId122"/>
  </p:handoutMasterIdLst>
  <p:sldIdLst>
    <p:sldId id="256" r:id="rId2"/>
    <p:sldId id="338" r:id="rId3"/>
    <p:sldId id="257" r:id="rId4"/>
    <p:sldId id="341" r:id="rId5"/>
    <p:sldId id="347" r:id="rId6"/>
    <p:sldId id="262" r:id="rId7"/>
    <p:sldId id="258" r:id="rId8"/>
    <p:sldId id="261" r:id="rId9"/>
    <p:sldId id="286" r:id="rId10"/>
    <p:sldId id="260" r:id="rId11"/>
    <p:sldId id="259" r:id="rId12"/>
    <p:sldId id="264" r:id="rId13"/>
    <p:sldId id="280" r:id="rId14"/>
    <p:sldId id="265" r:id="rId15"/>
    <p:sldId id="277" r:id="rId16"/>
    <p:sldId id="276" r:id="rId17"/>
    <p:sldId id="278" r:id="rId18"/>
    <p:sldId id="279" r:id="rId19"/>
    <p:sldId id="346" r:id="rId20"/>
    <p:sldId id="275" r:id="rId21"/>
    <p:sldId id="281" r:id="rId22"/>
    <p:sldId id="274" r:id="rId23"/>
    <p:sldId id="273" r:id="rId24"/>
    <p:sldId id="272" r:id="rId25"/>
    <p:sldId id="282" r:id="rId26"/>
    <p:sldId id="283" r:id="rId27"/>
    <p:sldId id="271" r:id="rId28"/>
    <p:sldId id="284" r:id="rId29"/>
    <p:sldId id="285" r:id="rId30"/>
    <p:sldId id="267" r:id="rId31"/>
    <p:sldId id="287" r:id="rId32"/>
    <p:sldId id="290" r:id="rId33"/>
    <p:sldId id="288" r:id="rId34"/>
    <p:sldId id="291" r:id="rId35"/>
    <p:sldId id="268" r:id="rId36"/>
    <p:sldId id="289" r:id="rId37"/>
    <p:sldId id="293" r:id="rId38"/>
    <p:sldId id="296" r:id="rId39"/>
    <p:sldId id="294" r:id="rId40"/>
    <p:sldId id="299" r:id="rId41"/>
    <p:sldId id="300" r:id="rId42"/>
    <p:sldId id="303" r:id="rId43"/>
    <p:sldId id="306" r:id="rId44"/>
    <p:sldId id="307" r:id="rId45"/>
    <p:sldId id="302" r:id="rId46"/>
    <p:sldId id="308" r:id="rId47"/>
    <p:sldId id="313" r:id="rId48"/>
    <p:sldId id="310" r:id="rId49"/>
    <p:sldId id="312" r:id="rId50"/>
    <p:sldId id="320" r:id="rId51"/>
    <p:sldId id="321" r:id="rId52"/>
    <p:sldId id="322" r:id="rId53"/>
    <p:sldId id="323" r:id="rId54"/>
    <p:sldId id="325" r:id="rId55"/>
    <p:sldId id="326" r:id="rId56"/>
    <p:sldId id="327" r:id="rId57"/>
    <p:sldId id="328" r:id="rId58"/>
    <p:sldId id="329" r:id="rId59"/>
    <p:sldId id="330" r:id="rId60"/>
    <p:sldId id="331" r:id="rId61"/>
    <p:sldId id="332" r:id="rId62"/>
    <p:sldId id="333" r:id="rId63"/>
    <p:sldId id="334" r:id="rId64"/>
    <p:sldId id="335" r:id="rId65"/>
    <p:sldId id="336" r:id="rId66"/>
    <p:sldId id="337" r:id="rId67"/>
    <p:sldId id="348" r:id="rId68"/>
    <p:sldId id="352" r:id="rId69"/>
    <p:sldId id="405" r:id="rId70"/>
    <p:sldId id="353" r:id="rId71"/>
    <p:sldId id="354" r:id="rId72"/>
    <p:sldId id="355" r:id="rId73"/>
    <p:sldId id="356" r:id="rId74"/>
    <p:sldId id="358" r:id="rId75"/>
    <p:sldId id="359" r:id="rId76"/>
    <p:sldId id="360" r:id="rId77"/>
    <p:sldId id="361" r:id="rId78"/>
    <p:sldId id="362" r:id="rId79"/>
    <p:sldId id="363" r:id="rId80"/>
    <p:sldId id="364" r:id="rId81"/>
    <p:sldId id="365" r:id="rId82"/>
    <p:sldId id="367" r:id="rId83"/>
    <p:sldId id="368" r:id="rId84"/>
    <p:sldId id="369" r:id="rId85"/>
    <p:sldId id="406" r:id="rId86"/>
    <p:sldId id="370" r:id="rId87"/>
    <p:sldId id="371" r:id="rId88"/>
    <p:sldId id="372" r:id="rId89"/>
    <p:sldId id="373" r:id="rId90"/>
    <p:sldId id="374" r:id="rId91"/>
    <p:sldId id="375" r:id="rId92"/>
    <p:sldId id="376" r:id="rId93"/>
    <p:sldId id="377" r:id="rId94"/>
    <p:sldId id="378" r:id="rId95"/>
    <p:sldId id="379" r:id="rId96"/>
    <p:sldId id="380" r:id="rId97"/>
    <p:sldId id="381" r:id="rId98"/>
    <p:sldId id="382" r:id="rId99"/>
    <p:sldId id="383" r:id="rId100"/>
    <p:sldId id="384" r:id="rId101"/>
    <p:sldId id="385" r:id="rId102"/>
    <p:sldId id="386" r:id="rId103"/>
    <p:sldId id="404" r:id="rId104"/>
    <p:sldId id="388" r:id="rId105"/>
    <p:sldId id="389" r:id="rId106"/>
    <p:sldId id="390" r:id="rId107"/>
    <p:sldId id="391" r:id="rId108"/>
    <p:sldId id="392" r:id="rId109"/>
    <p:sldId id="394" r:id="rId110"/>
    <p:sldId id="395" r:id="rId111"/>
    <p:sldId id="396" r:id="rId112"/>
    <p:sldId id="397" r:id="rId113"/>
    <p:sldId id="398" r:id="rId114"/>
    <p:sldId id="399" r:id="rId115"/>
    <p:sldId id="400" r:id="rId116"/>
    <p:sldId id="401" r:id="rId117"/>
    <p:sldId id="402" r:id="rId118"/>
    <p:sldId id="403" r:id="rId119"/>
    <p:sldId id="366" r:id="rId1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36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08" autoAdjust="0"/>
    <p:restoredTop sz="94434" autoAdjust="0"/>
  </p:normalViewPr>
  <p:slideViewPr>
    <p:cSldViewPr snapToGrid="0">
      <p:cViewPr varScale="1">
        <p:scale>
          <a:sx n="68" d="100"/>
          <a:sy n="68" d="100"/>
        </p:scale>
        <p:origin x="159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ser\Desktop\column%20Check.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user\Desktop\column%20Check.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user\Desktop\column%20Check.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22225" cap="rnd">
              <a:solidFill>
                <a:schemeClr val="accent1"/>
              </a:solid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xVal>
            <c:numRef>
              <c:f>Sheet2!$D$3:$D$13</c:f>
              <c:numCache>
                <c:formatCode>General</c:formatCode>
                <c:ptCount val="11"/>
                <c:pt idx="0">
                  <c:v>0</c:v>
                </c:pt>
                <c:pt idx="1">
                  <c:v>3371.1747</c:v>
                </c:pt>
                <c:pt idx="2">
                  <c:v>5527.7034999999996</c:v>
                </c:pt>
                <c:pt idx="3">
                  <c:v>7057.4052000000001</c:v>
                </c:pt>
                <c:pt idx="4">
                  <c:v>7989.0403999999999</c:v>
                </c:pt>
                <c:pt idx="5">
                  <c:v>8405.5586000000003</c:v>
                </c:pt>
                <c:pt idx="6">
                  <c:v>8001.4687999999996</c:v>
                </c:pt>
                <c:pt idx="7">
                  <c:v>7039.3797999999997</c:v>
                </c:pt>
                <c:pt idx="8">
                  <c:v>5555.6648999999998</c:v>
                </c:pt>
                <c:pt idx="9">
                  <c:v>3555.2449999999999</c:v>
                </c:pt>
                <c:pt idx="10">
                  <c:v>0</c:v>
                </c:pt>
              </c:numCache>
            </c:numRef>
          </c:xVal>
          <c:yVal>
            <c:numRef>
              <c:f>Sheet2!$B$3:$B$13</c:f>
              <c:numCache>
                <c:formatCode>General</c:formatCode>
                <c:ptCount val="11"/>
                <c:pt idx="0">
                  <c:v>34169.035499999998</c:v>
                </c:pt>
                <c:pt idx="1">
                  <c:v>34169.035499999998</c:v>
                </c:pt>
                <c:pt idx="2">
                  <c:v>32254.525300000001</c:v>
                </c:pt>
                <c:pt idx="3">
                  <c:v>27381.100900000001</c:v>
                </c:pt>
                <c:pt idx="4">
                  <c:v>22279.626</c:v>
                </c:pt>
                <c:pt idx="5">
                  <c:v>16696.570100000001</c:v>
                </c:pt>
                <c:pt idx="6">
                  <c:v>12666.6464</c:v>
                </c:pt>
                <c:pt idx="7">
                  <c:v>8584.7384999999995</c:v>
                </c:pt>
                <c:pt idx="8">
                  <c:v>4545.4570000000003</c:v>
                </c:pt>
                <c:pt idx="9">
                  <c:v>536.94669999999996</c:v>
                </c:pt>
                <c:pt idx="10">
                  <c:v>-5039.2322000000004</c:v>
                </c:pt>
              </c:numCache>
            </c:numRef>
          </c:yVal>
          <c:smooth val="1"/>
          <c:extLst>
            <c:ext xmlns:c16="http://schemas.microsoft.com/office/drawing/2014/chart" uri="{C3380CC4-5D6E-409C-BE32-E72D297353CC}">
              <c16:uniqueId val="{00000000-DBCD-4648-A9F5-2E07700568BC}"/>
            </c:ext>
          </c:extLst>
        </c:ser>
        <c:dLbls>
          <c:showLegendKey val="0"/>
          <c:showVal val="0"/>
          <c:showCatName val="0"/>
          <c:showSerName val="0"/>
          <c:showPercent val="0"/>
          <c:showBubbleSize val="0"/>
        </c:dLbls>
        <c:axId val="-865454768"/>
        <c:axId val="-543321184"/>
      </c:scatterChart>
      <c:valAx>
        <c:axId val="-865454768"/>
        <c:scaling>
          <c:orientation val="minMax"/>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en-US"/>
                  <a:t>M3 (KN.m)</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543321184"/>
        <c:crosses val="autoZero"/>
        <c:crossBetween val="midCat"/>
      </c:valAx>
      <c:valAx>
        <c:axId val="-543321184"/>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en-US"/>
                  <a:t>Pn (KN)</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86545476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22225" cap="rnd">
              <a:solidFill>
                <a:schemeClr val="accent1"/>
              </a:solid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xVal>
            <c:numRef>
              <c:f>ورقة1!$D$3:$D$13</c:f>
              <c:numCache>
                <c:formatCode>General</c:formatCode>
                <c:ptCount val="11"/>
                <c:pt idx="0">
                  <c:v>0</c:v>
                </c:pt>
                <c:pt idx="1">
                  <c:v>4500.2058999999999</c:v>
                </c:pt>
                <c:pt idx="2">
                  <c:v>7270.2776000000003</c:v>
                </c:pt>
                <c:pt idx="3">
                  <c:v>9280.8575000000001</c:v>
                </c:pt>
                <c:pt idx="4">
                  <c:v>10587.861699999999</c:v>
                </c:pt>
                <c:pt idx="5">
                  <c:v>11329.099099999999</c:v>
                </c:pt>
                <c:pt idx="6">
                  <c:v>10793.952499999999</c:v>
                </c:pt>
                <c:pt idx="7">
                  <c:v>9612.2970999999998</c:v>
                </c:pt>
                <c:pt idx="8">
                  <c:v>7763.6093000000001</c:v>
                </c:pt>
                <c:pt idx="9">
                  <c:v>5227.4422000000004</c:v>
                </c:pt>
                <c:pt idx="10">
                  <c:v>0</c:v>
                </c:pt>
              </c:numCache>
            </c:numRef>
          </c:xVal>
          <c:yVal>
            <c:numRef>
              <c:f>ورقة1!$B$3:$B$13</c:f>
              <c:numCache>
                <c:formatCode>General</c:formatCode>
                <c:ptCount val="11"/>
                <c:pt idx="0">
                  <c:v>48712.069100000001</c:v>
                </c:pt>
                <c:pt idx="1">
                  <c:v>48712.069100000001</c:v>
                </c:pt>
                <c:pt idx="2">
                  <c:v>45648.889900000002</c:v>
                </c:pt>
                <c:pt idx="3">
                  <c:v>38662.534299999999</c:v>
                </c:pt>
                <c:pt idx="4">
                  <c:v>31234.980800000001</c:v>
                </c:pt>
                <c:pt idx="5">
                  <c:v>23060.012599999998</c:v>
                </c:pt>
                <c:pt idx="6">
                  <c:v>17522.6312</c:v>
                </c:pt>
                <c:pt idx="7">
                  <c:v>11958.370500000001</c:v>
                </c:pt>
                <c:pt idx="8">
                  <c:v>6331.8829999999998</c:v>
                </c:pt>
                <c:pt idx="9">
                  <c:v>732.75030000000004</c:v>
                </c:pt>
                <c:pt idx="10">
                  <c:v>-8449.0576999999994</c:v>
                </c:pt>
              </c:numCache>
            </c:numRef>
          </c:yVal>
          <c:smooth val="1"/>
          <c:extLst>
            <c:ext xmlns:c16="http://schemas.microsoft.com/office/drawing/2014/chart" uri="{C3380CC4-5D6E-409C-BE32-E72D297353CC}">
              <c16:uniqueId val="{00000000-5918-477C-84BA-8B21C46B3AC0}"/>
            </c:ext>
          </c:extLst>
        </c:ser>
        <c:dLbls>
          <c:showLegendKey val="0"/>
          <c:showVal val="0"/>
          <c:showCatName val="0"/>
          <c:showSerName val="0"/>
          <c:showPercent val="0"/>
          <c:showBubbleSize val="0"/>
        </c:dLbls>
        <c:axId val="-543332064"/>
        <c:axId val="-543320096"/>
      </c:scatterChart>
      <c:valAx>
        <c:axId val="-543332064"/>
        <c:scaling>
          <c:orientation val="minMax"/>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en-US"/>
                  <a:t>M3 (KN.m)</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543320096"/>
        <c:crosses val="autoZero"/>
        <c:crossBetween val="midCat"/>
      </c:valAx>
      <c:valAx>
        <c:axId val="-543320096"/>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en-US"/>
                  <a:t>Pn (KN)</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54333206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22225" cap="rnd">
              <a:solidFill>
                <a:schemeClr val="accent1"/>
              </a:solid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xVal>
            <c:numRef>
              <c:f>ورقة1!$C$17:$C$27</c:f>
              <c:numCache>
                <c:formatCode>General</c:formatCode>
                <c:ptCount val="11"/>
                <c:pt idx="0">
                  <c:v>0</c:v>
                </c:pt>
                <c:pt idx="1">
                  <c:v>4500.2058999999999</c:v>
                </c:pt>
                <c:pt idx="2">
                  <c:v>7270.2776000000003</c:v>
                </c:pt>
                <c:pt idx="3">
                  <c:v>9280.8575000000001</c:v>
                </c:pt>
                <c:pt idx="4">
                  <c:v>10587.861699999999</c:v>
                </c:pt>
                <c:pt idx="5">
                  <c:v>11329.099099999999</c:v>
                </c:pt>
                <c:pt idx="6">
                  <c:v>10793.952499999999</c:v>
                </c:pt>
                <c:pt idx="7">
                  <c:v>9612.2970999999998</c:v>
                </c:pt>
                <c:pt idx="8">
                  <c:v>7763.6093000000001</c:v>
                </c:pt>
                <c:pt idx="9">
                  <c:v>5227.4422000000004</c:v>
                </c:pt>
                <c:pt idx="10">
                  <c:v>0</c:v>
                </c:pt>
              </c:numCache>
            </c:numRef>
          </c:xVal>
          <c:yVal>
            <c:numRef>
              <c:f>ورقة1!$B$17:$B$27</c:f>
              <c:numCache>
                <c:formatCode>General</c:formatCode>
                <c:ptCount val="11"/>
                <c:pt idx="0">
                  <c:v>48712.069100000001</c:v>
                </c:pt>
                <c:pt idx="1">
                  <c:v>48712.069100000001</c:v>
                </c:pt>
                <c:pt idx="2">
                  <c:v>45648.889900000002</c:v>
                </c:pt>
                <c:pt idx="3">
                  <c:v>38662.534299999999</c:v>
                </c:pt>
                <c:pt idx="4">
                  <c:v>31234.980800000001</c:v>
                </c:pt>
                <c:pt idx="5">
                  <c:v>23060.012599999998</c:v>
                </c:pt>
                <c:pt idx="6">
                  <c:v>17522.6312</c:v>
                </c:pt>
                <c:pt idx="7">
                  <c:v>11958.370500000001</c:v>
                </c:pt>
                <c:pt idx="8">
                  <c:v>6331.8829999999998</c:v>
                </c:pt>
                <c:pt idx="9">
                  <c:v>732.75030000000004</c:v>
                </c:pt>
                <c:pt idx="10">
                  <c:v>-8449.0576999999994</c:v>
                </c:pt>
              </c:numCache>
            </c:numRef>
          </c:yVal>
          <c:smooth val="1"/>
          <c:extLst>
            <c:ext xmlns:c16="http://schemas.microsoft.com/office/drawing/2014/chart" uri="{C3380CC4-5D6E-409C-BE32-E72D297353CC}">
              <c16:uniqueId val="{00000000-CE1D-4592-A2B9-BD324FAF0F8B}"/>
            </c:ext>
          </c:extLst>
        </c:ser>
        <c:dLbls>
          <c:showLegendKey val="0"/>
          <c:showVal val="0"/>
          <c:showCatName val="0"/>
          <c:showSerName val="0"/>
          <c:showPercent val="0"/>
          <c:showBubbleSize val="0"/>
        </c:dLbls>
        <c:axId val="-543323360"/>
        <c:axId val="-543321728"/>
      </c:scatterChart>
      <c:valAx>
        <c:axId val="-543323360"/>
        <c:scaling>
          <c:orientation val="minMax"/>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en-US"/>
                  <a:t>M2 (KN.m)</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543321728"/>
        <c:crosses val="autoZero"/>
        <c:crossBetween val="midCat"/>
      </c:valAx>
      <c:valAx>
        <c:axId val="-543321728"/>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en-US"/>
                  <a:t>Pn (KN)</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54332336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09D730-AFA8-44CC-B22D-121B8949390D}" type="doc">
      <dgm:prSet loTypeId="urn:microsoft.com/office/officeart/2005/8/layout/hierarchy6" loCatId="hierarchy" qsTypeId="urn:microsoft.com/office/officeart/2005/8/quickstyle/3d3" qsCatId="3D" csTypeId="urn:microsoft.com/office/officeart/2005/8/colors/colorful1" csCatId="colorful" phldr="1"/>
      <dgm:spPr/>
      <dgm:t>
        <a:bodyPr/>
        <a:lstStyle/>
        <a:p>
          <a:endParaRPr lang="en-US"/>
        </a:p>
      </dgm:t>
    </dgm:pt>
    <dgm:pt modelId="{5EA12D4D-ECD6-4C63-96F2-FC439D3607CE}">
      <dgm:prSet phldrT="[Text]" custT="1"/>
      <dgm:spPr/>
      <dgm:t>
        <a:bodyPr/>
        <a:lstStyle/>
        <a:p>
          <a:r>
            <a:rPr lang="en-US" sz="1800" dirty="0">
              <a:latin typeface="Times New Roman" panose="02020603050405020304" pitchFamily="18" charset="0"/>
              <a:cs typeface="Times New Roman" panose="02020603050405020304" pitchFamily="18" charset="0"/>
            </a:rPr>
            <a:t>Gravity loads</a:t>
          </a:r>
        </a:p>
      </dgm:t>
    </dgm:pt>
    <dgm:pt modelId="{71079DEE-D55B-4A71-9776-D90CF1EB07E7}" type="parTrans" cxnId="{8B3B7499-E16E-4CF0-A377-8858C372EB78}">
      <dgm:prSet/>
      <dgm:spPr/>
      <dgm:t>
        <a:bodyPr/>
        <a:lstStyle/>
        <a:p>
          <a:endParaRPr lang="en-US"/>
        </a:p>
      </dgm:t>
    </dgm:pt>
    <dgm:pt modelId="{5A6286FB-BB35-45E7-B959-0AAB3A2A60F9}" type="sibTrans" cxnId="{8B3B7499-E16E-4CF0-A377-8858C372EB78}">
      <dgm:prSet/>
      <dgm:spPr/>
      <dgm:t>
        <a:bodyPr/>
        <a:lstStyle/>
        <a:p>
          <a:endParaRPr lang="en-US"/>
        </a:p>
      </dgm:t>
    </dgm:pt>
    <dgm:pt modelId="{DCD036CC-E36B-4BD3-A687-87097F4AEF0D}">
      <dgm:prSet phldrT="[Text]" custT="1"/>
      <dgm:spPr/>
      <dgm:t>
        <a:bodyPr/>
        <a:lstStyle/>
        <a:p>
          <a:r>
            <a:rPr lang="en-US" sz="1600" dirty="0">
              <a:latin typeface="Times New Roman" panose="02020603050405020304" pitchFamily="18" charset="0"/>
              <a:cs typeface="Times New Roman" panose="02020603050405020304" pitchFamily="18" charset="0"/>
            </a:rPr>
            <a:t>Dead load</a:t>
          </a:r>
        </a:p>
      </dgm:t>
    </dgm:pt>
    <dgm:pt modelId="{DBE6F51A-353E-4D66-9D36-2945C7DD8936}" type="parTrans" cxnId="{8B98CD8F-692E-4C90-B94D-F790D87AB172}">
      <dgm:prSet/>
      <dgm:spPr/>
      <dgm:t>
        <a:bodyPr/>
        <a:lstStyle/>
        <a:p>
          <a:endParaRPr lang="en-US"/>
        </a:p>
      </dgm:t>
    </dgm:pt>
    <dgm:pt modelId="{B0EE37D7-EB21-4FB4-8694-F5B3E6C1F2ED}" type="sibTrans" cxnId="{8B98CD8F-692E-4C90-B94D-F790D87AB172}">
      <dgm:prSet/>
      <dgm:spPr/>
      <dgm:t>
        <a:bodyPr/>
        <a:lstStyle/>
        <a:p>
          <a:endParaRPr lang="en-US"/>
        </a:p>
      </dgm:t>
    </dgm:pt>
    <dgm:pt modelId="{A8A038C9-CD88-4EBF-9DE7-DB77F3176A4C}">
      <dgm:prSet phldrT="[Text]" custT="1"/>
      <dgm:spPr/>
      <dgm:t>
        <a:bodyPr/>
        <a:lstStyle/>
        <a:p>
          <a:r>
            <a:rPr lang="en-US" sz="1600" dirty="0">
              <a:latin typeface="Times New Roman" panose="02020603050405020304" pitchFamily="18" charset="0"/>
              <a:cs typeface="Times New Roman" panose="02020603050405020304" pitchFamily="18" charset="0"/>
            </a:rPr>
            <a:t>Superimposed dead load</a:t>
          </a:r>
        </a:p>
      </dgm:t>
    </dgm:pt>
    <dgm:pt modelId="{92C23507-739F-4181-8A90-34BF7259B4B7}" type="parTrans" cxnId="{D9A92B03-9F1A-4965-9AE1-6356C4CA3FD7}">
      <dgm:prSet/>
      <dgm:spPr/>
      <dgm:t>
        <a:bodyPr/>
        <a:lstStyle/>
        <a:p>
          <a:endParaRPr lang="en-US"/>
        </a:p>
      </dgm:t>
    </dgm:pt>
    <dgm:pt modelId="{01824067-FA36-41FB-BB0E-8F6FC20F8CFD}" type="sibTrans" cxnId="{D9A92B03-9F1A-4965-9AE1-6356C4CA3FD7}">
      <dgm:prSet/>
      <dgm:spPr/>
      <dgm:t>
        <a:bodyPr/>
        <a:lstStyle/>
        <a:p>
          <a:endParaRPr lang="en-US"/>
        </a:p>
      </dgm:t>
    </dgm:pt>
    <dgm:pt modelId="{15B1A6CF-9988-41E4-8262-CD2D8AACCF26}">
      <dgm:prSet phldrT="[Text]" custT="1"/>
      <dgm:spPr/>
      <dgm:t>
        <a:bodyPr/>
        <a:lstStyle/>
        <a:p>
          <a:r>
            <a:rPr lang="en-US" sz="1600" dirty="0">
              <a:latin typeface="Times New Roman" panose="02020603050405020304" pitchFamily="18" charset="0"/>
              <a:cs typeface="Times New Roman" panose="02020603050405020304" pitchFamily="18" charset="0"/>
            </a:rPr>
            <a:t>Slabs</a:t>
          </a:r>
        </a:p>
      </dgm:t>
    </dgm:pt>
    <dgm:pt modelId="{185C62D3-8B51-4015-97C3-36359C4366DE}" type="parTrans" cxnId="{62ABE42F-9710-42CF-81D6-7E3765456F0A}">
      <dgm:prSet/>
      <dgm:spPr/>
      <dgm:t>
        <a:bodyPr/>
        <a:lstStyle/>
        <a:p>
          <a:endParaRPr lang="en-US"/>
        </a:p>
      </dgm:t>
    </dgm:pt>
    <dgm:pt modelId="{2EEA6C5B-E45E-405B-8CCA-252EF79536AD}" type="sibTrans" cxnId="{62ABE42F-9710-42CF-81D6-7E3765456F0A}">
      <dgm:prSet/>
      <dgm:spPr/>
      <dgm:t>
        <a:bodyPr/>
        <a:lstStyle/>
        <a:p>
          <a:endParaRPr lang="en-US"/>
        </a:p>
      </dgm:t>
    </dgm:pt>
    <dgm:pt modelId="{380FE92E-A993-4E5D-ABFA-587020E72549}">
      <dgm:prSet custT="1"/>
      <dgm:spPr/>
      <dgm:t>
        <a:bodyPr/>
        <a:lstStyle/>
        <a:p>
          <a:r>
            <a:rPr lang="en-US" sz="1600" dirty="0">
              <a:latin typeface="Times New Roman" panose="02020603050405020304" pitchFamily="18" charset="0"/>
              <a:cs typeface="Times New Roman" panose="02020603050405020304" pitchFamily="18" charset="0"/>
            </a:rPr>
            <a:t>Live load</a:t>
          </a:r>
        </a:p>
      </dgm:t>
    </dgm:pt>
    <dgm:pt modelId="{C8E7F0E2-7B0A-4D71-B2EF-026F29DD590C}" type="parTrans" cxnId="{95152DCE-F014-4ED2-8A0A-1DB1E6185EE0}">
      <dgm:prSet/>
      <dgm:spPr/>
      <dgm:t>
        <a:bodyPr/>
        <a:lstStyle/>
        <a:p>
          <a:endParaRPr lang="en-US"/>
        </a:p>
      </dgm:t>
    </dgm:pt>
    <dgm:pt modelId="{99AF9062-62F8-46BD-AA61-344AA294A1A6}" type="sibTrans" cxnId="{95152DCE-F014-4ED2-8A0A-1DB1E6185EE0}">
      <dgm:prSet/>
      <dgm:spPr/>
      <dgm:t>
        <a:bodyPr/>
        <a:lstStyle/>
        <a:p>
          <a:endParaRPr lang="en-US"/>
        </a:p>
      </dgm:t>
    </dgm:pt>
    <dgm:pt modelId="{FA8FCF8B-D54F-4204-A7CD-90E4276D965A}">
      <dgm:prSet custT="1"/>
      <dgm:spPr/>
      <dgm:t>
        <a:bodyPr/>
        <a:lstStyle/>
        <a:p>
          <a:r>
            <a:rPr lang="en-US" sz="1600" dirty="0">
              <a:latin typeface="Times New Roman" panose="02020603050405020304" pitchFamily="18" charset="0"/>
              <a:cs typeface="Times New Roman" panose="02020603050405020304" pitchFamily="18" charset="0"/>
            </a:rPr>
            <a:t>Beams and external walls</a:t>
          </a:r>
        </a:p>
      </dgm:t>
    </dgm:pt>
    <dgm:pt modelId="{CA97C796-9446-460D-8C33-EC9DDE896EB7}" type="parTrans" cxnId="{6C8904B4-398A-4D88-B3B1-FCECE361AB36}">
      <dgm:prSet/>
      <dgm:spPr/>
      <dgm:t>
        <a:bodyPr/>
        <a:lstStyle/>
        <a:p>
          <a:endParaRPr lang="en-US"/>
        </a:p>
      </dgm:t>
    </dgm:pt>
    <dgm:pt modelId="{6F5EAFF4-6887-462B-9B7A-C9335749C60E}" type="sibTrans" cxnId="{6C8904B4-398A-4D88-B3B1-FCECE361AB36}">
      <dgm:prSet/>
      <dgm:spPr/>
      <dgm:t>
        <a:bodyPr/>
        <a:lstStyle/>
        <a:p>
          <a:endParaRPr lang="en-US"/>
        </a:p>
      </dgm:t>
    </dgm:pt>
    <dgm:pt modelId="{17F0E702-D9D0-4201-8B93-B0ABF806296C}">
      <dgm:prSet custT="1"/>
      <dgm:spPr/>
      <dgm:t>
        <a:bodyPr/>
        <a:lstStyle/>
        <a:p>
          <a:r>
            <a:rPr lang="en-US" sz="2000" b="1" dirty="0">
              <a:latin typeface="Times New Roman" panose="02020603050405020304" pitchFamily="18" charset="0"/>
              <a:cs typeface="Times New Roman" panose="02020603050405020304" pitchFamily="18" charset="0"/>
            </a:rPr>
            <a:t>Loads</a:t>
          </a:r>
        </a:p>
      </dgm:t>
    </dgm:pt>
    <dgm:pt modelId="{F091F9DF-7572-4873-80A8-F02EFED6BF61}" type="parTrans" cxnId="{1D296721-0D8B-4C62-8ACB-E4208A31E5CD}">
      <dgm:prSet/>
      <dgm:spPr/>
      <dgm:t>
        <a:bodyPr/>
        <a:lstStyle/>
        <a:p>
          <a:endParaRPr lang="en-US"/>
        </a:p>
      </dgm:t>
    </dgm:pt>
    <dgm:pt modelId="{FF9BC022-421F-4F40-9864-35A0117B8FB6}" type="sibTrans" cxnId="{1D296721-0D8B-4C62-8ACB-E4208A31E5CD}">
      <dgm:prSet/>
      <dgm:spPr/>
      <dgm:t>
        <a:bodyPr/>
        <a:lstStyle/>
        <a:p>
          <a:endParaRPr lang="en-US"/>
        </a:p>
      </dgm:t>
    </dgm:pt>
    <dgm:pt modelId="{51E3BCB2-15E6-4490-9EF5-89FC487241CC}">
      <dgm:prSet custT="1"/>
      <dgm:spPr/>
      <dgm:t>
        <a:bodyPr/>
        <a:lstStyle/>
        <a:p>
          <a:r>
            <a:rPr lang="en-US" sz="1800" dirty="0">
              <a:latin typeface="Times New Roman" panose="02020603050405020304" pitchFamily="18" charset="0"/>
              <a:cs typeface="Times New Roman" panose="02020603050405020304" pitchFamily="18" charset="0"/>
            </a:rPr>
            <a:t>Lateral loads</a:t>
          </a:r>
        </a:p>
      </dgm:t>
    </dgm:pt>
    <dgm:pt modelId="{9B78C1A9-F926-4310-B1F6-0CF2AD7CD03C}" type="parTrans" cxnId="{CB1FDA22-E16E-480D-B0CA-339229528117}">
      <dgm:prSet/>
      <dgm:spPr/>
      <dgm:t>
        <a:bodyPr/>
        <a:lstStyle/>
        <a:p>
          <a:endParaRPr lang="en-US"/>
        </a:p>
      </dgm:t>
    </dgm:pt>
    <dgm:pt modelId="{41C3B678-B687-45F7-9EB6-545FE0A8A159}" type="sibTrans" cxnId="{CB1FDA22-E16E-480D-B0CA-339229528117}">
      <dgm:prSet/>
      <dgm:spPr/>
      <dgm:t>
        <a:bodyPr/>
        <a:lstStyle/>
        <a:p>
          <a:endParaRPr lang="en-US"/>
        </a:p>
      </dgm:t>
    </dgm:pt>
    <dgm:pt modelId="{0E351A01-F17C-48CC-85D7-47C6D0C2AF96}">
      <dgm:prSet custT="1"/>
      <dgm:spPr>
        <a:solidFill>
          <a:srgbClr val="7030A0"/>
        </a:solidFill>
      </dgm:spPr>
      <dgm:t>
        <a:bodyPr/>
        <a:lstStyle/>
        <a:p>
          <a:r>
            <a:rPr lang="en-US" sz="1600" dirty="0">
              <a:latin typeface="Times New Roman" panose="02020603050405020304" pitchFamily="18" charset="0"/>
              <a:cs typeface="Times New Roman" panose="02020603050405020304" pitchFamily="18" charset="0"/>
            </a:rPr>
            <a:t>Soil load</a:t>
          </a:r>
        </a:p>
      </dgm:t>
    </dgm:pt>
    <dgm:pt modelId="{3ADCA110-FA6B-4B92-99B8-07BFA72F1F57}" type="parTrans" cxnId="{33F2154B-C7A0-4F59-BE5B-5A12E80AE128}">
      <dgm:prSet/>
      <dgm:spPr/>
      <dgm:t>
        <a:bodyPr/>
        <a:lstStyle/>
        <a:p>
          <a:endParaRPr lang="en-US"/>
        </a:p>
      </dgm:t>
    </dgm:pt>
    <dgm:pt modelId="{CF756A71-9EAD-4C8B-B323-A34840E4E9BA}" type="sibTrans" cxnId="{33F2154B-C7A0-4F59-BE5B-5A12E80AE128}">
      <dgm:prSet/>
      <dgm:spPr/>
      <dgm:t>
        <a:bodyPr/>
        <a:lstStyle/>
        <a:p>
          <a:endParaRPr lang="en-US"/>
        </a:p>
      </dgm:t>
    </dgm:pt>
    <dgm:pt modelId="{972F70BF-69B1-4537-A0C2-39AE7BF164BC}">
      <dgm:prSet custT="1"/>
      <dgm:spPr>
        <a:solidFill>
          <a:srgbClr val="7030A0"/>
        </a:solidFill>
      </dgm:spPr>
      <dgm:t>
        <a:bodyPr/>
        <a:lstStyle/>
        <a:p>
          <a:r>
            <a:rPr lang="en-US" sz="1600" dirty="0">
              <a:latin typeface="Times New Roman" panose="02020603050405020304" pitchFamily="18" charset="0"/>
              <a:cs typeface="Times New Roman" panose="02020603050405020304" pitchFamily="18" charset="0"/>
            </a:rPr>
            <a:t>Earthquake load</a:t>
          </a:r>
        </a:p>
      </dgm:t>
    </dgm:pt>
    <dgm:pt modelId="{75366BA3-A662-4BAA-9BB2-014DE8D8AD25}" type="parTrans" cxnId="{23501A63-C78A-4DBF-AAD8-74C89BAA1A79}">
      <dgm:prSet/>
      <dgm:spPr/>
      <dgm:t>
        <a:bodyPr/>
        <a:lstStyle/>
        <a:p>
          <a:endParaRPr lang="en-US"/>
        </a:p>
      </dgm:t>
    </dgm:pt>
    <dgm:pt modelId="{39BC439E-90F0-48C1-8538-2B99ECCAA48C}" type="sibTrans" cxnId="{23501A63-C78A-4DBF-AAD8-74C89BAA1A79}">
      <dgm:prSet/>
      <dgm:spPr/>
      <dgm:t>
        <a:bodyPr/>
        <a:lstStyle/>
        <a:p>
          <a:endParaRPr lang="en-US"/>
        </a:p>
      </dgm:t>
    </dgm:pt>
    <dgm:pt modelId="{9659B1F6-D9D7-42DC-AF58-F70799E6240C}">
      <dgm:prSet/>
      <dgm:spPr/>
      <dgm:t>
        <a:bodyPr/>
        <a:lstStyle/>
        <a:p>
          <a:r>
            <a:rPr lang="en-US">
              <a:latin typeface="Times New Roman" panose="02020603050405020304" pitchFamily="18" charset="0"/>
              <a:cs typeface="Times New Roman" panose="02020603050405020304" pitchFamily="18" charset="0"/>
            </a:rPr>
            <a:t>Temperature load</a:t>
          </a:r>
          <a:endParaRPr lang="en-US" dirty="0">
            <a:latin typeface="Times New Roman" panose="02020603050405020304" pitchFamily="18" charset="0"/>
            <a:cs typeface="Times New Roman" panose="02020603050405020304" pitchFamily="18" charset="0"/>
          </a:endParaRPr>
        </a:p>
      </dgm:t>
    </dgm:pt>
    <dgm:pt modelId="{A8164428-0794-4B38-BFEF-678F0D006085}" type="parTrans" cxnId="{8E2F3A2F-9534-44A8-A13C-399C198DF7EE}">
      <dgm:prSet/>
      <dgm:spPr/>
      <dgm:t>
        <a:bodyPr/>
        <a:lstStyle/>
        <a:p>
          <a:endParaRPr lang="en-US"/>
        </a:p>
      </dgm:t>
    </dgm:pt>
    <dgm:pt modelId="{37624137-69DA-4C2C-AC49-B4DEAD144319}" type="sibTrans" cxnId="{8E2F3A2F-9534-44A8-A13C-399C198DF7EE}">
      <dgm:prSet/>
      <dgm:spPr/>
      <dgm:t>
        <a:bodyPr/>
        <a:lstStyle/>
        <a:p>
          <a:endParaRPr lang="en-US"/>
        </a:p>
      </dgm:t>
    </dgm:pt>
    <dgm:pt modelId="{7190F9C9-B13F-43E7-9C00-7478408556FB}" type="pres">
      <dgm:prSet presAssocID="{CD09D730-AFA8-44CC-B22D-121B8949390D}" presName="mainComposite" presStyleCnt="0">
        <dgm:presLayoutVars>
          <dgm:chPref val="1"/>
          <dgm:dir val="rev"/>
          <dgm:animOne val="branch"/>
          <dgm:animLvl val="lvl"/>
          <dgm:resizeHandles val="exact"/>
        </dgm:presLayoutVars>
      </dgm:prSet>
      <dgm:spPr/>
    </dgm:pt>
    <dgm:pt modelId="{92A48F81-A215-4111-B27C-0F9BF6A4E778}" type="pres">
      <dgm:prSet presAssocID="{CD09D730-AFA8-44CC-B22D-121B8949390D}" presName="hierFlow" presStyleCnt="0"/>
      <dgm:spPr/>
    </dgm:pt>
    <dgm:pt modelId="{F1BBCC76-1BB2-4AD7-BF45-C9E3ADFE194E}" type="pres">
      <dgm:prSet presAssocID="{CD09D730-AFA8-44CC-B22D-121B8949390D}" presName="hierChild1" presStyleCnt="0">
        <dgm:presLayoutVars>
          <dgm:chPref val="1"/>
          <dgm:animOne val="branch"/>
          <dgm:animLvl val="lvl"/>
        </dgm:presLayoutVars>
      </dgm:prSet>
      <dgm:spPr/>
    </dgm:pt>
    <dgm:pt modelId="{DDD2DA4B-BF8B-4D13-A2EA-7BA1AB5976AB}" type="pres">
      <dgm:prSet presAssocID="{17F0E702-D9D0-4201-8B93-B0ABF806296C}" presName="Name14" presStyleCnt="0"/>
      <dgm:spPr/>
    </dgm:pt>
    <dgm:pt modelId="{092E9152-8C50-49BB-A175-8C0082899534}" type="pres">
      <dgm:prSet presAssocID="{17F0E702-D9D0-4201-8B93-B0ABF806296C}" presName="level1Shape" presStyleLbl="node0" presStyleIdx="0" presStyleCnt="1" custScaleX="124066" custLinFactNeighborX="2233" custLinFactNeighborY="-86522">
        <dgm:presLayoutVars>
          <dgm:chPref val="3"/>
        </dgm:presLayoutVars>
      </dgm:prSet>
      <dgm:spPr/>
    </dgm:pt>
    <dgm:pt modelId="{1FF71EE9-07D8-4D1A-85CF-7AB0BDAE53A5}" type="pres">
      <dgm:prSet presAssocID="{17F0E702-D9D0-4201-8B93-B0ABF806296C}" presName="hierChild2" presStyleCnt="0"/>
      <dgm:spPr/>
    </dgm:pt>
    <dgm:pt modelId="{45EEBBAB-0083-4A14-B13E-3B8ED7B8B6A2}" type="pres">
      <dgm:prSet presAssocID="{A8164428-0794-4B38-BFEF-678F0D006085}" presName="Name19" presStyleLbl="parChTrans1D2" presStyleIdx="0" presStyleCnt="3"/>
      <dgm:spPr/>
    </dgm:pt>
    <dgm:pt modelId="{08B08B9A-E80D-48A2-AFD0-D6BA583C41BC}" type="pres">
      <dgm:prSet presAssocID="{9659B1F6-D9D7-42DC-AF58-F70799E6240C}" presName="Name21" presStyleCnt="0"/>
      <dgm:spPr/>
    </dgm:pt>
    <dgm:pt modelId="{1570EC28-9A7F-4F9C-8AA9-881FADBCFDDA}" type="pres">
      <dgm:prSet presAssocID="{9659B1F6-D9D7-42DC-AF58-F70799E6240C}" presName="level2Shape" presStyleLbl="node2" presStyleIdx="0" presStyleCnt="3" custScaleX="140450" custLinFactNeighborX="-32992" custLinFactNeighborY="1192"/>
      <dgm:spPr/>
    </dgm:pt>
    <dgm:pt modelId="{A139E96F-4D2E-4442-B7DE-5C144B4A0CDE}" type="pres">
      <dgm:prSet presAssocID="{9659B1F6-D9D7-42DC-AF58-F70799E6240C}" presName="hierChild3" presStyleCnt="0"/>
      <dgm:spPr/>
    </dgm:pt>
    <dgm:pt modelId="{3BED7FA8-E00F-48BD-ADE8-7DE7C47FAE68}" type="pres">
      <dgm:prSet presAssocID="{71079DEE-D55B-4A71-9776-D90CF1EB07E7}" presName="Name19" presStyleLbl="parChTrans1D2" presStyleIdx="1" presStyleCnt="3"/>
      <dgm:spPr/>
    </dgm:pt>
    <dgm:pt modelId="{8FF4EE37-AEAF-40C4-A331-872287A63ED0}" type="pres">
      <dgm:prSet presAssocID="{5EA12D4D-ECD6-4C63-96F2-FC439D3607CE}" presName="Name21" presStyleCnt="0"/>
      <dgm:spPr/>
    </dgm:pt>
    <dgm:pt modelId="{42E73FF1-AC02-441C-8652-D32E4FFF5AAC}" type="pres">
      <dgm:prSet presAssocID="{5EA12D4D-ECD6-4C63-96F2-FC439D3607CE}" presName="level2Shape" presStyleLbl="node2" presStyleIdx="1" presStyleCnt="3" custScaleX="202145" custLinFactX="-5086" custLinFactNeighborX="-100000" custLinFactNeighborY="1192"/>
      <dgm:spPr/>
    </dgm:pt>
    <dgm:pt modelId="{F93E4F03-F913-4030-AA07-BC21E9CCC9B4}" type="pres">
      <dgm:prSet presAssocID="{5EA12D4D-ECD6-4C63-96F2-FC439D3607CE}" presName="hierChild3" presStyleCnt="0"/>
      <dgm:spPr/>
    </dgm:pt>
    <dgm:pt modelId="{D9D77C77-9782-4ECF-8E27-3965288F1291}" type="pres">
      <dgm:prSet presAssocID="{DBE6F51A-353E-4D66-9D36-2945C7DD8936}" presName="Name19" presStyleLbl="parChTrans1D3" presStyleIdx="0" presStyleCnt="5"/>
      <dgm:spPr/>
    </dgm:pt>
    <dgm:pt modelId="{B7FA05C8-B948-4E7E-8C52-B563DCF166F0}" type="pres">
      <dgm:prSet presAssocID="{DCD036CC-E36B-4BD3-A687-87097F4AEF0D}" presName="Name21" presStyleCnt="0"/>
      <dgm:spPr/>
    </dgm:pt>
    <dgm:pt modelId="{B975FBD6-8348-4525-93AC-AE59D729C21C}" type="pres">
      <dgm:prSet presAssocID="{DCD036CC-E36B-4BD3-A687-87097F4AEF0D}" presName="level2Shape" presStyleLbl="node3" presStyleIdx="0" presStyleCnt="5"/>
      <dgm:spPr/>
    </dgm:pt>
    <dgm:pt modelId="{7DCFADDA-B73E-498A-9D9A-CECB9613BEA6}" type="pres">
      <dgm:prSet presAssocID="{DCD036CC-E36B-4BD3-A687-87097F4AEF0D}" presName="hierChild3" presStyleCnt="0"/>
      <dgm:spPr/>
    </dgm:pt>
    <dgm:pt modelId="{DB120487-A526-455C-9DB1-99F42BA78E04}" type="pres">
      <dgm:prSet presAssocID="{C8E7F0E2-7B0A-4D71-B2EF-026F29DD590C}" presName="Name19" presStyleLbl="parChTrans1D3" presStyleIdx="1" presStyleCnt="5"/>
      <dgm:spPr/>
    </dgm:pt>
    <dgm:pt modelId="{777B0D62-7BE2-4504-9D55-39F48B0B8151}" type="pres">
      <dgm:prSet presAssocID="{380FE92E-A993-4E5D-ABFA-587020E72549}" presName="Name21" presStyleCnt="0"/>
      <dgm:spPr/>
    </dgm:pt>
    <dgm:pt modelId="{8B46BE90-AFA0-45F8-8820-6D7D09937BC9}" type="pres">
      <dgm:prSet presAssocID="{380FE92E-A993-4E5D-ABFA-587020E72549}" presName="level2Shape" presStyleLbl="node3" presStyleIdx="1" presStyleCnt="5"/>
      <dgm:spPr/>
    </dgm:pt>
    <dgm:pt modelId="{44F5EF86-7464-4C50-BDE2-85BF8920491A}" type="pres">
      <dgm:prSet presAssocID="{380FE92E-A993-4E5D-ABFA-587020E72549}" presName="hierChild3" presStyleCnt="0"/>
      <dgm:spPr/>
    </dgm:pt>
    <dgm:pt modelId="{1C2201D2-161B-4543-857F-27007F3BAA60}" type="pres">
      <dgm:prSet presAssocID="{92C23507-739F-4181-8A90-34BF7259B4B7}" presName="Name19" presStyleLbl="parChTrans1D3" presStyleIdx="2" presStyleCnt="5"/>
      <dgm:spPr/>
    </dgm:pt>
    <dgm:pt modelId="{032AD5E8-DDCD-42A3-85DA-89C1E5D96862}" type="pres">
      <dgm:prSet presAssocID="{A8A038C9-CD88-4EBF-9DE7-DB77F3176A4C}" presName="Name21" presStyleCnt="0"/>
      <dgm:spPr/>
    </dgm:pt>
    <dgm:pt modelId="{8A1B8A50-3340-410F-BE76-ECEEA82AA11E}" type="pres">
      <dgm:prSet presAssocID="{A8A038C9-CD88-4EBF-9DE7-DB77F3176A4C}" presName="level2Shape" presStyleLbl="node3" presStyleIdx="2" presStyleCnt="5" custScaleX="175471"/>
      <dgm:spPr/>
    </dgm:pt>
    <dgm:pt modelId="{BDFBFDE4-9C58-4EC7-83A0-2C03DEF4325E}" type="pres">
      <dgm:prSet presAssocID="{A8A038C9-CD88-4EBF-9DE7-DB77F3176A4C}" presName="hierChild3" presStyleCnt="0"/>
      <dgm:spPr/>
    </dgm:pt>
    <dgm:pt modelId="{0EA24663-7DF4-43FB-8866-8089914D7943}" type="pres">
      <dgm:prSet presAssocID="{185C62D3-8B51-4015-97C3-36359C4366DE}" presName="Name19" presStyleLbl="parChTrans1D4" presStyleIdx="0" presStyleCnt="2"/>
      <dgm:spPr/>
    </dgm:pt>
    <dgm:pt modelId="{ABCC131B-7ACE-44E6-9816-98F6E9154845}" type="pres">
      <dgm:prSet presAssocID="{15B1A6CF-9988-41E4-8262-CD2D8AACCF26}" presName="Name21" presStyleCnt="0"/>
      <dgm:spPr/>
    </dgm:pt>
    <dgm:pt modelId="{78E2B1CE-9393-4381-93F2-D65B557859E7}" type="pres">
      <dgm:prSet presAssocID="{15B1A6CF-9988-41E4-8262-CD2D8AACCF26}" presName="level2Shape" presStyleLbl="node4" presStyleIdx="0" presStyleCnt="2"/>
      <dgm:spPr/>
    </dgm:pt>
    <dgm:pt modelId="{7D7D46F6-C06B-49B6-B22D-48C5EE61C778}" type="pres">
      <dgm:prSet presAssocID="{15B1A6CF-9988-41E4-8262-CD2D8AACCF26}" presName="hierChild3" presStyleCnt="0"/>
      <dgm:spPr/>
    </dgm:pt>
    <dgm:pt modelId="{1FB283D0-576B-4E2C-89B8-8E4D910E6555}" type="pres">
      <dgm:prSet presAssocID="{CA97C796-9446-460D-8C33-EC9DDE896EB7}" presName="Name19" presStyleLbl="parChTrans1D4" presStyleIdx="1" presStyleCnt="2"/>
      <dgm:spPr/>
    </dgm:pt>
    <dgm:pt modelId="{70BC4DBF-8971-4A1C-B750-B81D575D0767}" type="pres">
      <dgm:prSet presAssocID="{FA8FCF8B-D54F-4204-A7CD-90E4276D965A}" presName="Name21" presStyleCnt="0"/>
      <dgm:spPr/>
    </dgm:pt>
    <dgm:pt modelId="{B1B85A61-643D-4FC7-9874-CFB7364F218F}" type="pres">
      <dgm:prSet presAssocID="{FA8FCF8B-D54F-4204-A7CD-90E4276D965A}" presName="level2Shape" presStyleLbl="node4" presStyleIdx="1" presStyleCnt="2" custScaleX="164944"/>
      <dgm:spPr/>
    </dgm:pt>
    <dgm:pt modelId="{5985C85F-7C18-4171-A314-57046DB0B168}" type="pres">
      <dgm:prSet presAssocID="{FA8FCF8B-D54F-4204-A7CD-90E4276D965A}" presName="hierChild3" presStyleCnt="0"/>
      <dgm:spPr/>
    </dgm:pt>
    <dgm:pt modelId="{5E9E896D-2085-45F0-B84C-15C75FB145FE}" type="pres">
      <dgm:prSet presAssocID="{9B78C1A9-F926-4310-B1F6-0CF2AD7CD03C}" presName="Name19" presStyleLbl="parChTrans1D2" presStyleIdx="2" presStyleCnt="3"/>
      <dgm:spPr/>
    </dgm:pt>
    <dgm:pt modelId="{0152C71B-EB18-4402-ADED-9C35108CF534}" type="pres">
      <dgm:prSet presAssocID="{51E3BCB2-15E6-4490-9EF5-89FC487241CC}" presName="Name21" presStyleCnt="0"/>
      <dgm:spPr/>
    </dgm:pt>
    <dgm:pt modelId="{F36EF014-8CBA-4C8B-8E80-D7A4855BC63D}" type="pres">
      <dgm:prSet presAssocID="{51E3BCB2-15E6-4490-9EF5-89FC487241CC}" presName="level2Shape" presStyleLbl="node2" presStyleIdx="2" presStyleCnt="3" custScaleX="206869" custLinFactNeighborX="-3293"/>
      <dgm:spPr/>
    </dgm:pt>
    <dgm:pt modelId="{DEEED2FC-0D75-4695-A8A8-39DAC27F638C}" type="pres">
      <dgm:prSet presAssocID="{51E3BCB2-15E6-4490-9EF5-89FC487241CC}" presName="hierChild3" presStyleCnt="0"/>
      <dgm:spPr/>
    </dgm:pt>
    <dgm:pt modelId="{B0510F0C-9611-44B2-9492-51B1D1A7E330}" type="pres">
      <dgm:prSet presAssocID="{75366BA3-A662-4BAA-9BB2-014DE8D8AD25}" presName="Name19" presStyleLbl="parChTrans1D3" presStyleIdx="3" presStyleCnt="5"/>
      <dgm:spPr/>
    </dgm:pt>
    <dgm:pt modelId="{3816C0EC-3F24-40B5-A485-C619A5D39451}" type="pres">
      <dgm:prSet presAssocID="{972F70BF-69B1-4537-A0C2-39AE7BF164BC}" presName="Name21" presStyleCnt="0"/>
      <dgm:spPr/>
    </dgm:pt>
    <dgm:pt modelId="{276EF74E-84AE-4EFA-A61F-424A0713C364}" type="pres">
      <dgm:prSet presAssocID="{972F70BF-69B1-4537-A0C2-39AE7BF164BC}" presName="level2Shape" presStyleLbl="node3" presStyleIdx="3" presStyleCnt="5" custScaleX="144142"/>
      <dgm:spPr/>
    </dgm:pt>
    <dgm:pt modelId="{C46B21F9-D8FC-4BF1-8DAB-7AD1CD00B272}" type="pres">
      <dgm:prSet presAssocID="{972F70BF-69B1-4537-A0C2-39AE7BF164BC}" presName="hierChild3" presStyleCnt="0"/>
      <dgm:spPr/>
    </dgm:pt>
    <dgm:pt modelId="{D14FDAFA-B8D9-43BC-AC90-BC3E01CC9A0B}" type="pres">
      <dgm:prSet presAssocID="{3ADCA110-FA6B-4B92-99B8-07BFA72F1F57}" presName="Name19" presStyleLbl="parChTrans1D3" presStyleIdx="4" presStyleCnt="5"/>
      <dgm:spPr/>
    </dgm:pt>
    <dgm:pt modelId="{DF14AD21-D4A9-46FD-94CF-E51A1D17354E}" type="pres">
      <dgm:prSet presAssocID="{0E351A01-F17C-48CC-85D7-47C6D0C2AF96}" presName="Name21" presStyleCnt="0"/>
      <dgm:spPr/>
    </dgm:pt>
    <dgm:pt modelId="{F5AA08D3-1580-42B1-B965-7287948B57BE}" type="pres">
      <dgm:prSet presAssocID="{0E351A01-F17C-48CC-85D7-47C6D0C2AF96}" presName="level2Shape" presStyleLbl="node3" presStyleIdx="4" presStyleCnt="5"/>
      <dgm:spPr/>
    </dgm:pt>
    <dgm:pt modelId="{71066322-F21A-49DB-B311-E95623F5FDD2}" type="pres">
      <dgm:prSet presAssocID="{0E351A01-F17C-48CC-85D7-47C6D0C2AF96}" presName="hierChild3" presStyleCnt="0"/>
      <dgm:spPr/>
    </dgm:pt>
    <dgm:pt modelId="{62288972-3530-43D4-B6EA-470FD80C7156}" type="pres">
      <dgm:prSet presAssocID="{CD09D730-AFA8-44CC-B22D-121B8949390D}" presName="bgShapesFlow" presStyleCnt="0"/>
      <dgm:spPr/>
    </dgm:pt>
  </dgm:ptLst>
  <dgm:cxnLst>
    <dgm:cxn modelId="{D9A92B03-9F1A-4965-9AE1-6356C4CA3FD7}" srcId="{5EA12D4D-ECD6-4C63-96F2-FC439D3607CE}" destId="{A8A038C9-CD88-4EBF-9DE7-DB77F3176A4C}" srcOrd="2" destOrd="0" parTransId="{92C23507-739F-4181-8A90-34BF7259B4B7}" sibTransId="{01824067-FA36-41FB-BB0E-8F6FC20F8CFD}"/>
    <dgm:cxn modelId="{1D296721-0D8B-4C62-8ACB-E4208A31E5CD}" srcId="{CD09D730-AFA8-44CC-B22D-121B8949390D}" destId="{17F0E702-D9D0-4201-8B93-B0ABF806296C}" srcOrd="0" destOrd="0" parTransId="{F091F9DF-7572-4873-80A8-F02EFED6BF61}" sibTransId="{FF9BC022-421F-4F40-9864-35A0117B8FB6}"/>
    <dgm:cxn modelId="{CB1FDA22-E16E-480D-B0CA-339229528117}" srcId="{17F0E702-D9D0-4201-8B93-B0ABF806296C}" destId="{51E3BCB2-15E6-4490-9EF5-89FC487241CC}" srcOrd="2" destOrd="0" parTransId="{9B78C1A9-F926-4310-B1F6-0CF2AD7CD03C}" sibTransId="{41C3B678-B687-45F7-9EB6-545FE0A8A159}"/>
    <dgm:cxn modelId="{F8D82626-4B37-45E7-8A3F-0702CAA71B60}" type="presOf" srcId="{C8E7F0E2-7B0A-4D71-B2EF-026F29DD590C}" destId="{DB120487-A526-455C-9DB1-99F42BA78E04}" srcOrd="0" destOrd="0" presId="urn:microsoft.com/office/officeart/2005/8/layout/hierarchy6"/>
    <dgm:cxn modelId="{1280DE28-7377-4E68-9DB0-FF0EA3B0F41D}" type="presOf" srcId="{5EA12D4D-ECD6-4C63-96F2-FC439D3607CE}" destId="{42E73FF1-AC02-441C-8652-D32E4FFF5AAC}" srcOrd="0" destOrd="0" presId="urn:microsoft.com/office/officeart/2005/8/layout/hierarchy6"/>
    <dgm:cxn modelId="{977A242F-10F1-4A2C-B95F-3799F35F0BCB}" type="presOf" srcId="{DCD036CC-E36B-4BD3-A687-87097F4AEF0D}" destId="{B975FBD6-8348-4525-93AC-AE59D729C21C}" srcOrd="0" destOrd="0" presId="urn:microsoft.com/office/officeart/2005/8/layout/hierarchy6"/>
    <dgm:cxn modelId="{8E2F3A2F-9534-44A8-A13C-399C198DF7EE}" srcId="{17F0E702-D9D0-4201-8B93-B0ABF806296C}" destId="{9659B1F6-D9D7-42DC-AF58-F70799E6240C}" srcOrd="0" destOrd="0" parTransId="{A8164428-0794-4B38-BFEF-678F0D006085}" sibTransId="{37624137-69DA-4C2C-AC49-B4DEAD144319}"/>
    <dgm:cxn modelId="{50573C2F-B90A-4785-8DFD-2378DEA9D912}" type="presOf" srcId="{0E351A01-F17C-48CC-85D7-47C6D0C2AF96}" destId="{F5AA08D3-1580-42B1-B965-7287948B57BE}" srcOrd="0" destOrd="0" presId="urn:microsoft.com/office/officeart/2005/8/layout/hierarchy6"/>
    <dgm:cxn modelId="{62ABE42F-9710-42CF-81D6-7E3765456F0A}" srcId="{A8A038C9-CD88-4EBF-9DE7-DB77F3176A4C}" destId="{15B1A6CF-9988-41E4-8262-CD2D8AACCF26}" srcOrd="0" destOrd="0" parTransId="{185C62D3-8B51-4015-97C3-36359C4366DE}" sibTransId="{2EEA6C5B-E45E-405B-8CCA-252EF79536AD}"/>
    <dgm:cxn modelId="{774CD330-65A7-4A0B-8119-D893A8C81D2D}" type="presOf" srcId="{51E3BCB2-15E6-4490-9EF5-89FC487241CC}" destId="{F36EF014-8CBA-4C8B-8E80-D7A4855BC63D}" srcOrd="0" destOrd="0" presId="urn:microsoft.com/office/officeart/2005/8/layout/hierarchy6"/>
    <dgm:cxn modelId="{CBFB3339-2297-446D-9610-C635D3855DBE}" type="presOf" srcId="{380FE92E-A993-4E5D-ABFA-587020E72549}" destId="{8B46BE90-AFA0-45F8-8820-6D7D09937BC9}" srcOrd="0" destOrd="0" presId="urn:microsoft.com/office/officeart/2005/8/layout/hierarchy6"/>
    <dgm:cxn modelId="{23501A63-C78A-4DBF-AAD8-74C89BAA1A79}" srcId="{51E3BCB2-15E6-4490-9EF5-89FC487241CC}" destId="{972F70BF-69B1-4537-A0C2-39AE7BF164BC}" srcOrd="0" destOrd="0" parTransId="{75366BA3-A662-4BAA-9BB2-014DE8D8AD25}" sibTransId="{39BC439E-90F0-48C1-8538-2B99ECCAA48C}"/>
    <dgm:cxn modelId="{33F2154B-C7A0-4F59-BE5B-5A12E80AE128}" srcId="{51E3BCB2-15E6-4490-9EF5-89FC487241CC}" destId="{0E351A01-F17C-48CC-85D7-47C6D0C2AF96}" srcOrd="1" destOrd="0" parTransId="{3ADCA110-FA6B-4B92-99B8-07BFA72F1F57}" sibTransId="{CF756A71-9EAD-4C8B-B323-A34840E4E9BA}"/>
    <dgm:cxn modelId="{EDDEE754-5D56-473F-8169-027B266B877A}" type="presOf" srcId="{71079DEE-D55B-4A71-9776-D90CF1EB07E7}" destId="{3BED7FA8-E00F-48BD-ADE8-7DE7C47FAE68}" srcOrd="0" destOrd="0" presId="urn:microsoft.com/office/officeart/2005/8/layout/hierarchy6"/>
    <dgm:cxn modelId="{50DC4276-80F1-49AE-AD52-571AD4180968}" type="presOf" srcId="{A8164428-0794-4B38-BFEF-678F0D006085}" destId="{45EEBBAB-0083-4A14-B13E-3B8ED7B8B6A2}" srcOrd="0" destOrd="0" presId="urn:microsoft.com/office/officeart/2005/8/layout/hierarchy6"/>
    <dgm:cxn modelId="{B0AB1F80-94DC-4081-A540-B913A5A03F86}" type="presOf" srcId="{CD09D730-AFA8-44CC-B22D-121B8949390D}" destId="{7190F9C9-B13F-43E7-9C00-7478408556FB}" srcOrd="0" destOrd="0" presId="urn:microsoft.com/office/officeart/2005/8/layout/hierarchy6"/>
    <dgm:cxn modelId="{C6D49980-C2FB-4761-B35E-02DFC8CC1046}" type="presOf" srcId="{3ADCA110-FA6B-4B92-99B8-07BFA72F1F57}" destId="{D14FDAFA-B8D9-43BC-AC90-BC3E01CC9A0B}" srcOrd="0" destOrd="0" presId="urn:microsoft.com/office/officeart/2005/8/layout/hierarchy6"/>
    <dgm:cxn modelId="{50E5A681-4AAA-4E96-99AA-3C7020495805}" type="presOf" srcId="{DBE6F51A-353E-4D66-9D36-2945C7DD8936}" destId="{D9D77C77-9782-4ECF-8E27-3965288F1291}" srcOrd="0" destOrd="0" presId="urn:microsoft.com/office/officeart/2005/8/layout/hierarchy6"/>
    <dgm:cxn modelId="{9EB3E281-AE44-4545-BC52-7BE2385E81EA}" type="presOf" srcId="{15B1A6CF-9988-41E4-8262-CD2D8AACCF26}" destId="{78E2B1CE-9393-4381-93F2-D65B557859E7}" srcOrd="0" destOrd="0" presId="urn:microsoft.com/office/officeart/2005/8/layout/hierarchy6"/>
    <dgm:cxn modelId="{2501DD8D-3C49-4AF1-AB9F-67B7B9344321}" type="presOf" srcId="{92C23507-739F-4181-8A90-34BF7259B4B7}" destId="{1C2201D2-161B-4543-857F-27007F3BAA60}" srcOrd="0" destOrd="0" presId="urn:microsoft.com/office/officeart/2005/8/layout/hierarchy6"/>
    <dgm:cxn modelId="{8B98CD8F-692E-4C90-B94D-F790D87AB172}" srcId="{5EA12D4D-ECD6-4C63-96F2-FC439D3607CE}" destId="{DCD036CC-E36B-4BD3-A687-87097F4AEF0D}" srcOrd="0" destOrd="0" parTransId="{DBE6F51A-353E-4D66-9D36-2945C7DD8936}" sibTransId="{B0EE37D7-EB21-4FB4-8694-F5B3E6C1F2ED}"/>
    <dgm:cxn modelId="{FEAFCF8F-025B-4379-AC9C-2AD73136543B}" type="presOf" srcId="{9B78C1A9-F926-4310-B1F6-0CF2AD7CD03C}" destId="{5E9E896D-2085-45F0-B84C-15C75FB145FE}" srcOrd="0" destOrd="0" presId="urn:microsoft.com/office/officeart/2005/8/layout/hierarchy6"/>
    <dgm:cxn modelId="{81D21E92-B22D-4E5F-BF1E-489FA505954F}" type="presOf" srcId="{CA97C796-9446-460D-8C33-EC9DDE896EB7}" destId="{1FB283D0-576B-4E2C-89B8-8E4D910E6555}" srcOrd="0" destOrd="0" presId="urn:microsoft.com/office/officeart/2005/8/layout/hierarchy6"/>
    <dgm:cxn modelId="{8B3B7499-E16E-4CF0-A377-8858C372EB78}" srcId="{17F0E702-D9D0-4201-8B93-B0ABF806296C}" destId="{5EA12D4D-ECD6-4C63-96F2-FC439D3607CE}" srcOrd="1" destOrd="0" parTransId="{71079DEE-D55B-4A71-9776-D90CF1EB07E7}" sibTransId="{5A6286FB-BB35-45E7-B959-0AAB3A2A60F9}"/>
    <dgm:cxn modelId="{41C9BFA2-D0F4-4E0E-9316-AE5EDB797396}" type="presOf" srcId="{A8A038C9-CD88-4EBF-9DE7-DB77F3176A4C}" destId="{8A1B8A50-3340-410F-BE76-ECEEA82AA11E}" srcOrd="0" destOrd="0" presId="urn:microsoft.com/office/officeart/2005/8/layout/hierarchy6"/>
    <dgm:cxn modelId="{4A5B6FAC-6CD9-4EA0-8B0B-123840B7E296}" type="presOf" srcId="{FA8FCF8B-D54F-4204-A7CD-90E4276D965A}" destId="{B1B85A61-643D-4FC7-9874-CFB7364F218F}" srcOrd="0" destOrd="0" presId="urn:microsoft.com/office/officeart/2005/8/layout/hierarchy6"/>
    <dgm:cxn modelId="{6C8904B4-398A-4D88-B3B1-FCECE361AB36}" srcId="{A8A038C9-CD88-4EBF-9DE7-DB77F3176A4C}" destId="{FA8FCF8B-D54F-4204-A7CD-90E4276D965A}" srcOrd="1" destOrd="0" parTransId="{CA97C796-9446-460D-8C33-EC9DDE896EB7}" sibTransId="{6F5EAFF4-6887-462B-9B7A-C9335749C60E}"/>
    <dgm:cxn modelId="{2D7832BE-D28C-4B9F-85E7-031850B6D089}" type="presOf" srcId="{972F70BF-69B1-4537-A0C2-39AE7BF164BC}" destId="{276EF74E-84AE-4EFA-A61F-424A0713C364}" srcOrd="0" destOrd="0" presId="urn:microsoft.com/office/officeart/2005/8/layout/hierarchy6"/>
    <dgm:cxn modelId="{4A2CB0C9-F014-4B8A-A23F-6E9EFDBF1F95}" type="presOf" srcId="{75366BA3-A662-4BAA-9BB2-014DE8D8AD25}" destId="{B0510F0C-9611-44B2-9492-51B1D1A7E330}" srcOrd="0" destOrd="0" presId="urn:microsoft.com/office/officeart/2005/8/layout/hierarchy6"/>
    <dgm:cxn modelId="{95152DCE-F014-4ED2-8A0A-1DB1E6185EE0}" srcId="{5EA12D4D-ECD6-4C63-96F2-FC439D3607CE}" destId="{380FE92E-A993-4E5D-ABFA-587020E72549}" srcOrd="1" destOrd="0" parTransId="{C8E7F0E2-7B0A-4D71-B2EF-026F29DD590C}" sibTransId="{99AF9062-62F8-46BD-AA61-344AA294A1A6}"/>
    <dgm:cxn modelId="{F96F42DF-7D81-416E-8B8A-8C394B284AAB}" type="presOf" srcId="{185C62D3-8B51-4015-97C3-36359C4366DE}" destId="{0EA24663-7DF4-43FB-8866-8089914D7943}" srcOrd="0" destOrd="0" presId="urn:microsoft.com/office/officeart/2005/8/layout/hierarchy6"/>
    <dgm:cxn modelId="{9DAC7FE6-3171-49E4-BC00-2ADA8A9401A9}" type="presOf" srcId="{17F0E702-D9D0-4201-8B93-B0ABF806296C}" destId="{092E9152-8C50-49BB-A175-8C0082899534}" srcOrd="0" destOrd="0" presId="urn:microsoft.com/office/officeart/2005/8/layout/hierarchy6"/>
    <dgm:cxn modelId="{883B95FA-04D4-4D34-9D1B-F5763DFAED21}" type="presOf" srcId="{9659B1F6-D9D7-42DC-AF58-F70799E6240C}" destId="{1570EC28-9A7F-4F9C-8AA9-881FADBCFDDA}" srcOrd="0" destOrd="0" presId="urn:microsoft.com/office/officeart/2005/8/layout/hierarchy6"/>
    <dgm:cxn modelId="{076E285E-C619-4AE0-8950-3E94737349E0}" type="presParOf" srcId="{7190F9C9-B13F-43E7-9C00-7478408556FB}" destId="{92A48F81-A215-4111-B27C-0F9BF6A4E778}" srcOrd="0" destOrd="0" presId="urn:microsoft.com/office/officeart/2005/8/layout/hierarchy6"/>
    <dgm:cxn modelId="{80473E13-D690-4255-A20F-9D605F8D8473}" type="presParOf" srcId="{92A48F81-A215-4111-B27C-0F9BF6A4E778}" destId="{F1BBCC76-1BB2-4AD7-BF45-C9E3ADFE194E}" srcOrd="0" destOrd="0" presId="urn:microsoft.com/office/officeart/2005/8/layout/hierarchy6"/>
    <dgm:cxn modelId="{240FC91B-0C14-4B9E-B297-1BEF352F8F3A}" type="presParOf" srcId="{F1BBCC76-1BB2-4AD7-BF45-C9E3ADFE194E}" destId="{DDD2DA4B-BF8B-4D13-A2EA-7BA1AB5976AB}" srcOrd="0" destOrd="0" presId="urn:microsoft.com/office/officeart/2005/8/layout/hierarchy6"/>
    <dgm:cxn modelId="{C96A1608-29B1-4E18-9164-45591C777655}" type="presParOf" srcId="{DDD2DA4B-BF8B-4D13-A2EA-7BA1AB5976AB}" destId="{092E9152-8C50-49BB-A175-8C0082899534}" srcOrd="0" destOrd="0" presId="urn:microsoft.com/office/officeart/2005/8/layout/hierarchy6"/>
    <dgm:cxn modelId="{9112925F-51B6-4B1D-92E4-1BB784490991}" type="presParOf" srcId="{DDD2DA4B-BF8B-4D13-A2EA-7BA1AB5976AB}" destId="{1FF71EE9-07D8-4D1A-85CF-7AB0BDAE53A5}" srcOrd="1" destOrd="0" presId="urn:microsoft.com/office/officeart/2005/8/layout/hierarchy6"/>
    <dgm:cxn modelId="{E87BC418-2886-407B-966B-BD3DBA35AF50}" type="presParOf" srcId="{1FF71EE9-07D8-4D1A-85CF-7AB0BDAE53A5}" destId="{45EEBBAB-0083-4A14-B13E-3B8ED7B8B6A2}" srcOrd="0" destOrd="0" presId="urn:microsoft.com/office/officeart/2005/8/layout/hierarchy6"/>
    <dgm:cxn modelId="{C4CAA786-D0BF-4ACC-A1BB-5802E9CCDE2A}" type="presParOf" srcId="{1FF71EE9-07D8-4D1A-85CF-7AB0BDAE53A5}" destId="{08B08B9A-E80D-48A2-AFD0-D6BA583C41BC}" srcOrd="1" destOrd="0" presId="urn:microsoft.com/office/officeart/2005/8/layout/hierarchy6"/>
    <dgm:cxn modelId="{832E438E-D893-437B-AA23-AD1BAE7E9D09}" type="presParOf" srcId="{08B08B9A-E80D-48A2-AFD0-D6BA583C41BC}" destId="{1570EC28-9A7F-4F9C-8AA9-881FADBCFDDA}" srcOrd="0" destOrd="0" presId="urn:microsoft.com/office/officeart/2005/8/layout/hierarchy6"/>
    <dgm:cxn modelId="{CB7B003E-E021-4117-97C3-8B0FDEFE1704}" type="presParOf" srcId="{08B08B9A-E80D-48A2-AFD0-D6BA583C41BC}" destId="{A139E96F-4D2E-4442-B7DE-5C144B4A0CDE}" srcOrd="1" destOrd="0" presId="urn:microsoft.com/office/officeart/2005/8/layout/hierarchy6"/>
    <dgm:cxn modelId="{D581979A-FE88-46C7-AB53-9A97CB655009}" type="presParOf" srcId="{1FF71EE9-07D8-4D1A-85CF-7AB0BDAE53A5}" destId="{3BED7FA8-E00F-48BD-ADE8-7DE7C47FAE68}" srcOrd="2" destOrd="0" presId="urn:microsoft.com/office/officeart/2005/8/layout/hierarchy6"/>
    <dgm:cxn modelId="{CB6C44D6-78EB-431C-AC61-591C32BC358B}" type="presParOf" srcId="{1FF71EE9-07D8-4D1A-85CF-7AB0BDAE53A5}" destId="{8FF4EE37-AEAF-40C4-A331-872287A63ED0}" srcOrd="3" destOrd="0" presId="urn:microsoft.com/office/officeart/2005/8/layout/hierarchy6"/>
    <dgm:cxn modelId="{BAA44127-2EA0-4CA6-9C1A-974E3E8D0A89}" type="presParOf" srcId="{8FF4EE37-AEAF-40C4-A331-872287A63ED0}" destId="{42E73FF1-AC02-441C-8652-D32E4FFF5AAC}" srcOrd="0" destOrd="0" presId="urn:microsoft.com/office/officeart/2005/8/layout/hierarchy6"/>
    <dgm:cxn modelId="{1B834FAB-109D-4175-B605-65A5C13946F6}" type="presParOf" srcId="{8FF4EE37-AEAF-40C4-A331-872287A63ED0}" destId="{F93E4F03-F913-4030-AA07-BC21E9CCC9B4}" srcOrd="1" destOrd="0" presId="urn:microsoft.com/office/officeart/2005/8/layout/hierarchy6"/>
    <dgm:cxn modelId="{9DDAEE3C-5F5D-47E5-B205-6C1685173C84}" type="presParOf" srcId="{F93E4F03-F913-4030-AA07-BC21E9CCC9B4}" destId="{D9D77C77-9782-4ECF-8E27-3965288F1291}" srcOrd="0" destOrd="0" presId="urn:microsoft.com/office/officeart/2005/8/layout/hierarchy6"/>
    <dgm:cxn modelId="{BF07DC33-7EC3-4757-BFFB-FCBD5317D019}" type="presParOf" srcId="{F93E4F03-F913-4030-AA07-BC21E9CCC9B4}" destId="{B7FA05C8-B948-4E7E-8C52-B563DCF166F0}" srcOrd="1" destOrd="0" presId="urn:microsoft.com/office/officeart/2005/8/layout/hierarchy6"/>
    <dgm:cxn modelId="{5D31AA94-DC3F-44B0-96DC-B596E774D170}" type="presParOf" srcId="{B7FA05C8-B948-4E7E-8C52-B563DCF166F0}" destId="{B975FBD6-8348-4525-93AC-AE59D729C21C}" srcOrd="0" destOrd="0" presId="urn:microsoft.com/office/officeart/2005/8/layout/hierarchy6"/>
    <dgm:cxn modelId="{38BBDAE3-1A1E-4A78-BA80-9B4097DB2068}" type="presParOf" srcId="{B7FA05C8-B948-4E7E-8C52-B563DCF166F0}" destId="{7DCFADDA-B73E-498A-9D9A-CECB9613BEA6}" srcOrd="1" destOrd="0" presId="urn:microsoft.com/office/officeart/2005/8/layout/hierarchy6"/>
    <dgm:cxn modelId="{43E61312-2C43-4E6B-8E31-7A1E0CE0869B}" type="presParOf" srcId="{F93E4F03-F913-4030-AA07-BC21E9CCC9B4}" destId="{DB120487-A526-455C-9DB1-99F42BA78E04}" srcOrd="2" destOrd="0" presId="urn:microsoft.com/office/officeart/2005/8/layout/hierarchy6"/>
    <dgm:cxn modelId="{9AF411ED-EE0C-4E3C-B02F-7BA5AE44BC7B}" type="presParOf" srcId="{F93E4F03-F913-4030-AA07-BC21E9CCC9B4}" destId="{777B0D62-7BE2-4504-9D55-39F48B0B8151}" srcOrd="3" destOrd="0" presId="urn:microsoft.com/office/officeart/2005/8/layout/hierarchy6"/>
    <dgm:cxn modelId="{8A450611-5454-43CE-9C5E-FCF9DA212465}" type="presParOf" srcId="{777B0D62-7BE2-4504-9D55-39F48B0B8151}" destId="{8B46BE90-AFA0-45F8-8820-6D7D09937BC9}" srcOrd="0" destOrd="0" presId="urn:microsoft.com/office/officeart/2005/8/layout/hierarchy6"/>
    <dgm:cxn modelId="{7B79943B-AAC3-4695-AB86-13F6F7FB2455}" type="presParOf" srcId="{777B0D62-7BE2-4504-9D55-39F48B0B8151}" destId="{44F5EF86-7464-4C50-BDE2-85BF8920491A}" srcOrd="1" destOrd="0" presId="urn:microsoft.com/office/officeart/2005/8/layout/hierarchy6"/>
    <dgm:cxn modelId="{98EBA298-AE3A-491E-BB5C-BF0543F516D8}" type="presParOf" srcId="{F93E4F03-F913-4030-AA07-BC21E9CCC9B4}" destId="{1C2201D2-161B-4543-857F-27007F3BAA60}" srcOrd="4" destOrd="0" presId="urn:microsoft.com/office/officeart/2005/8/layout/hierarchy6"/>
    <dgm:cxn modelId="{D4211644-4B52-4A94-8589-C5F3655B8CC9}" type="presParOf" srcId="{F93E4F03-F913-4030-AA07-BC21E9CCC9B4}" destId="{032AD5E8-DDCD-42A3-85DA-89C1E5D96862}" srcOrd="5" destOrd="0" presId="urn:microsoft.com/office/officeart/2005/8/layout/hierarchy6"/>
    <dgm:cxn modelId="{41455F3D-E743-4913-9D1E-9FE8BA3DBF4A}" type="presParOf" srcId="{032AD5E8-DDCD-42A3-85DA-89C1E5D96862}" destId="{8A1B8A50-3340-410F-BE76-ECEEA82AA11E}" srcOrd="0" destOrd="0" presId="urn:microsoft.com/office/officeart/2005/8/layout/hierarchy6"/>
    <dgm:cxn modelId="{F780FD82-947F-4472-94CD-015B9FA594A0}" type="presParOf" srcId="{032AD5E8-DDCD-42A3-85DA-89C1E5D96862}" destId="{BDFBFDE4-9C58-4EC7-83A0-2C03DEF4325E}" srcOrd="1" destOrd="0" presId="urn:microsoft.com/office/officeart/2005/8/layout/hierarchy6"/>
    <dgm:cxn modelId="{F3908092-BB2A-4897-89EB-B6DB085E81BC}" type="presParOf" srcId="{BDFBFDE4-9C58-4EC7-83A0-2C03DEF4325E}" destId="{0EA24663-7DF4-43FB-8866-8089914D7943}" srcOrd="0" destOrd="0" presId="urn:microsoft.com/office/officeart/2005/8/layout/hierarchy6"/>
    <dgm:cxn modelId="{B1DA5425-3CA0-4C2B-A518-A3D6FC5E106F}" type="presParOf" srcId="{BDFBFDE4-9C58-4EC7-83A0-2C03DEF4325E}" destId="{ABCC131B-7ACE-44E6-9816-98F6E9154845}" srcOrd="1" destOrd="0" presId="urn:microsoft.com/office/officeart/2005/8/layout/hierarchy6"/>
    <dgm:cxn modelId="{9E2F1014-F466-46A8-B6CC-C0716A94A4F5}" type="presParOf" srcId="{ABCC131B-7ACE-44E6-9816-98F6E9154845}" destId="{78E2B1CE-9393-4381-93F2-D65B557859E7}" srcOrd="0" destOrd="0" presId="urn:microsoft.com/office/officeart/2005/8/layout/hierarchy6"/>
    <dgm:cxn modelId="{91649FA1-91C0-4CE1-9D37-0221E6CC34FA}" type="presParOf" srcId="{ABCC131B-7ACE-44E6-9816-98F6E9154845}" destId="{7D7D46F6-C06B-49B6-B22D-48C5EE61C778}" srcOrd="1" destOrd="0" presId="urn:microsoft.com/office/officeart/2005/8/layout/hierarchy6"/>
    <dgm:cxn modelId="{21A767D5-3329-4FF8-8C8A-75985F4D1095}" type="presParOf" srcId="{BDFBFDE4-9C58-4EC7-83A0-2C03DEF4325E}" destId="{1FB283D0-576B-4E2C-89B8-8E4D910E6555}" srcOrd="2" destOrd="0" presId="urn:microsoft.com/office/officeart/2005/8/layout/hierarchy6"/>
    <dgm:cxn modelId="{6F58EEAB-8C10-423C-957C-7303F45B318E}" type="presParOf" srcId="{BDFBFDE4-9C58-4EC7-83A0-2C03DEF4325E}" destId="{70BC4DBF-8971-4A1C-B750-B81D575D0767}" srcOrd="3" destOrd="0" presId="urn:microsoft.com/office/officeart/2005/8/layout/hierarchy6"/>
    <dgm:cxn modelId="{1EBB6ABB-976B-4F19-877A-615FC2D66882}" type="presParOf" srcId="{70BC4DBF-8971-4A1C-B750-B81D575D0767}" destId="{B1B85A61-643D-4FC7-9874-CFB7364F218F}" srcOrd="0" destOrd="0" presId="urn:microsoft.com/office/officeart/2005/8/layout/hierarchy6"/>
    <dgm:cxn modelId="{4C89AAD0-1A6D-4391-876B-1F73E7F379DF}" type="presParOf" srcId="{70BC4DBF-8971-4A1C-B750-B81D575D0767}" destId="{5985C85F-7C18-4171-A314-57046DB0B168}" srcOrd="1" destOrd="0" presId="urn:microsoft.com/office/officeart/2005/8/layout/hierarchy6"/>
    <dgm:cxn modelId="{49D24805-13AB-4851-9AB4-461EF9BA23C9}" type="presParOf" srcId="{1FF71EE9-07D8-4D1A-85CF-7AB0BDAE53A5}" destId="{5E9E896D-2085-45F0-B84C-15C75FB145FE}" srcOrd="4" destOrd="0" presId="urn:microsoft.com/office/officeart/2005/8/layout/hierarchy6"/>
    <dgm:cxn modelId="{CD382CA5-CBD8-4D80-9D3E-ADB1651F6E8E}" type="presParOf" srcId="{1FF71EE9-07D8-4D1A-85CF-7AB0BDAE53A5}" destId="{0152C71B-EB18-4402-ADED-9C35108CF534}" srcOrd="5" destOrd="0" presId="urn:microsoft.com/office/officeart/2005/8/layout/hierarchy6"/>
    <dgm:cxn modelId="{06276A81-1D9C-44F5-AA1C-B823892A8DCA}" type="presParOf" srcId="{0152C71B-EB18-4402-ADED-9C35108CF534}" destId="{F36EF014-8CBA-4C8B-8E80-D7A4855BC63D}" srcOrd="0" destOrd="0" presId="urn:microsoft.com/office/officeart/2005/8/layout/hierarchy6"/>
    <dgm:cxn modelId="{302D4876-CE48-49B3-B0E9-A778653D4F4B}" type="presParOf" srcId="{0152C71B-EB18-4402-ADED-9C35108CF534}" destId="{DEEED2FC-0D75-4695-A8A8-39DAC27F638C}" srcOrd="1" destOrd="0" presId="urn:microsoft.com/office/officeart/2005/8/layout/hierarchy6"/>
    <dgm:cxn modelId="{0B44D137-044C-4D22-88FB-85B4357987CA}" type="presParOf" srcId="{DEEED2FC-0D75-4695-A8A8-39DAC27F638C}" destId="{B0510F0C-9611-44B2-9492-51B1D1A7E330}" srcOrd="0" destOrd="0" presId="urn:microsoft.com/office/officeart/2005/8/layout/hierarchy6"/>
    <dgm:cxn modelId="{5BB6B983-1E0A-48B6-92AD-42BE435437B2}" type="presParOf" srcId="{DEEED2FC-0D75-4695-A8A8-39DAC27F638C}" destId="{3816C0EC-3F24-40B5-A485-C619A5D39451}" srcOrd="1" destOrd="0" presId="urn:microsoft.com/office/officeart/2005/8/layout/hierarchy6"/>
    <dgm:cxn modelId="{3FE3605C-512C-4B08-B8EB-B543F4D87F9B}" type="presParOf" srcId="{3816C0EC-3F24-40B5-A485-C619A5D39451}" destId="{276EF74E-84AE-4EFA-A61F-424A0713C364}" srcOrd="0" destOrd="0" presId="urn:microsoft.com/office/officeart/2005/8/layout/hierarchy6"/>
    <dgm:cxn modelId="{1EDC817C-0C1D-4C71-A246-3E8671798DC8}" type="presParOf" srcId="{3816C0EC-3F24-40B5-A485-C619A5D39451}" destId="{C46B21F9-D8FC-4BF1-8DAB-7AD1CD00B272}" srcOrd="1" destOrd="0" presId="urn:microsoft.com/office/officeart/2005/8/layout/hierarchy6"/>
    <dgm:cxn modelId="{861A2D0D-F81A-41B1-86AA-EFDBF8B1F6E7}" type="presParOf" srcId="{DEEED2FC-0D75-4695-A8A8-39DAC27F638C}" destId="{D14FDAFA-B8D9-43BC-AC90-BC3E01CC9A0B}" srcOrd="2" destOrd="0" presId="urn:microsoft.com/office/officeart/2005/8/layout/hierarchy6"/>
    <dgm:cxn modelId="{CE27D860-302F-4F50-9895-FFC91F3F7075}" type="presParOf" srcId="{DEEED2FC-0D75-4695-A8A8-39DAC27F638C}" destId="{DF14AD21-D4A9-46FD-94CF-E51A1D17354E}" srcOrd="3" destOrd="0" presId="urn:microsoft.com/office/officeart/2005/8/layout/hierarchy6"/>
    <dgm:cxn modelId="{2815E787-C16B-4FF4-B463-71950B152877}" type="presParOf" srcId="{DF14AD21-D4A9-46FD-94CF-E51A1D17354E}" destId="{F5AA08D3-1580-42B1-B965-7287948B57BE}" srcOrd="0" destOrd="0" presId="urn:microsoft.com/office/officeart/2005/8/layout/hierarchy6"/>
    <dgm:cxn modelId="{54189DAE-B12A-4E94-A293-1ECE98AB497D}" type="presParOf" srcId="{DF14AD21-D4A9-46FD-94CF-E51A1D17354E}" destId="{71066322-F21A-49DB-B311-E95623F5FDD2}" srcOrd="1" destOrd="0" presId="urn:microsoft.com/office/officeart/2005/8/layout/hierarchy6"/>
    <dgm:cxn modelId="{789A87E4-F2CD-48FE-BB3F-9E5753F41D57}" type="presParOf" srcId="{7190F9C9-B13F-43E7-9C00-7478408556FB}" destId="{62288972-3530-43D4-B6EA-470FD80C7156}"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2E9152-8C50-49BB-A175-8C0082899534}">
      <dsp:nvSpPr>
        <dsp:cNvPr id="0" name=""/>
        <dsp:cNvSpPr/>
      </dsp:nvSpPr>
      <dsp:spPr>
        <a:xfrm>
          <a:off x="3447148" y="75070"/>
          <a:ext cx="1208400" cy="649331"/>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Loads</a:t>
          </a:r>
        </a:p>
      </dsp:txBody>
      <dsp:txXfrm>
        <a:off x="3466166" y="94088"/>
        <a:ext cx="1170364" cy="611295"/>
      </dsp:txXfrm>
    </dsp:sp>
    <dsp:sp modelId="{45EEBBAB-0083-4A14-B13E-3B8ED7B8B6A2}">
      <dsp:nvSpPr>
        <dsp:cNvPr id="0" name=""/>
        <dsp:cNvSpPr/>
      </dsp:nvSpPr>
      <dsp:spPr>
        <a:xfrm>
          <a:off x="4051348" y="724402"/>
          <a:ext cx="2672959" cy="829287"/>
        </a:xfrm>
        <a:custGeom>
          <a:avLst/>
          <a:gdLst/>
          <a:ahLst/>
          <a:cxnLst/>
          <a:rect l="0" t="0" r="0" b="0"/>
          <a:pathLst>
            <a:path>
              <a:moveTo>
                <a:pt x="0" y="0"/>
              </a:moveTo>
              <a:lnTo>
                <a:pt x="0" y="414643"/>
              </a:lnTo>
              <a:lnTo>
                <a:pt x="2672959" y="414643"/>
              </a:lnTo>
              <a:lnTo>
                <a:pt x="2672959" y="829287"/>
              </a:lnTo>
            </a:path>
          </a:pathLst>
        </a:custGeom>
        <a:noFill/>
        <a:ln w="15875" cap="rnd"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1570EC28-9A7F-4F9C-8AA9-881FADBCFDDA}">
      <dsp:nvSpPr>
        <dsp:cNvPr id="0" name=""/>
        <dsp:cNvSpPr/>
      </dsp:nvSpPr>
      <dsp:spPr>
        <a:xfrm>
          <a:off x="6040317" y="1553690"/>
          <a:ext cx="1367979" cy="649331"/>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Times New Roman" panose="02020603050405020304" pitchFamily="18" charset="0"/>
              <a:cs typeface="Times New Roman" panose="02020603050405020304" pitchFamily="18" charset="0"/>
            </a:rPr>
            <a:t>Temperature load</a:t>
          </a:r>
          <a:endParaRPr lang="en-US" sz="1800" kern="1200" dirty="0">
            <a:latin typeface="Times New Roman" panose="02020603050405020304" pitchFamily="18" charset="0"/>
            <a:cs typeface="Times New Roman" panose="02020603050405020304" pitchFamily="18" charset="0"/>
          </a:endParaRPr>
        </a:p>
      </dsp:txBody>
      <dsp:txXfrm>
        <a:off x="6059335" y="1572708"/>
        <a:ext cx="1329943" cy="611295"/>
      </dsp:txXfrm>
    </dsp:sp>
    <dsp:sp modelId="{3BED7FA8-E00F-48BD-ADE8-7DE7C47FAE68}">
      <dsp:nvSpPr>
        <dsp:cNvPr id="0" name=""/>
        <dsp:cNvSpPr/>
      </dsp:nvSpPr>
      <dsp:spPr>
        <a:xfrm>
          <a:off x="4005628" y="724402"/>
          <a:ext cx="91440" cy="829287"/>
        </a:xfrm>
        <a:custGeom>
          <a:avLst/>
          <a:gdLst/>
          <a:ahLst/>
          <a:cxnLst/>
          <a:rect l="0" t="0" r="0" b="0"/>
          <a:pathLst>
            <a:path>
              <a:moveTo>
                <a:pt x="45720" y="0"/>
              </a:moveTo>
              <a:lnTo>
                <a:pt x="45720" y="414643"/>
              </a:lnTo>
              <a:lnTo>
                <a:pt x="55852" y="414643"/>
              </a:lnTo>
              <a:lnTo>
                <a:pt x="55852" y="829287"/>
              </a:lnTo>
            </a:path>
          </a:pathLst>
        </a:custGeom>
        <a:noFill/>
        <a:ln w="15875" cap="rnd"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2E73FF1-AC02-441C-8652-D32E4FFF5AAC}">
      <dsp:nvSpPr>
        <dsp:cNvPr id="0" name=""/>
        <dsp:cNvSpPr/>
      </dsp:nvSpPr>
      <dsp:spPr>
        <a:xfrm>
          <a:off x="3077036" y="1553690"/>
          <a:ext cx="1968887" cy="649331"/>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Gravity loads</a:t>
          </a:r>
        </a:p>
      </dsp:txBody>
      <dsp:txXfrm>
        <a:off x="3096054" y="1572708"/>
        <a:ext cx="1930851" cy="611295"/>
      </dsp:txXfrm>
    </dsp:sp>
    <dsp:sp modelId="{D9D77C77-9782-4ECF-8E27-3965288F1291}">
      <dsp:nvSpPr>
        <dsp:cNvPr id="0" name=""/>
        <dsp:cNvSpPr/>
      </dsp:nvSpPr>
      <dsp:spPr>
        <a:xfrm>
          <a:off x="4061480" y="2203022"/>
          <a:ext cx="2657275" cy="251992"/>
        </a:xfrm>
        <a:custGeom>
          <a:avLst/>
          <a:gdLst/>
          <a:ahLst/>
          <a:cxnLst/>
          <a:rect l="0" t="0" r="0" b="0"/>
          <a:pathLst>
            <a:path>
              <a:moveTo>
                <a:pt x="0" y="0"/>
              </a:moveTo>
              <a:lnTo>
                <a:pt x="0" y="125996"/>
              </a:lnTo>
              <a:lnTo>
                <a:pt x="2657275" y="125996"/>
              </a:lnTo>
              <a:lnTo>
                <a:pt x="2657275" y="251992"/>
              </a:lnTo>
            </a:path>
          </a:pathLst>
        </a:custGeom>
        <a:noFill/>
        <a:ln w="15875" cap="rnd"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975FBD6-8348-4525-93AC-AE59D729C21C}">
      <dsp:nvSpPr>
        <dsp:cNvPr id="0" name=""/>
        <dsp:cNvSpPr/>
      </dsp:nvSpPr>
      <dsp:spPr>
        <a:xfrm>
          <a:off x="6231756" y="2455014"/>
          <a:ext cx="973997" cy="649331"/>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Dead load</a:t>
          </a:r>
        </a:p>
      </dsp:txBody>
      <dsp:txXfrm>
        <a:off x="6250774" y="2474032"/>
        <a:ext cx="935961" cy="611295"/>
      </dsp:txXfrm>
    </dsp:sp>
    <dsp:sp modelId="{DB120487-A526-455C-9DB1-99F42BA78E04}">
      <dsp:nvSpPr>
        <dsp:cNvPr id="0" name=""/>
        <dsp:cNvSpPr/>
      </dsp:nvSpPr>
      <dsp:spPr>
        <a:xfrm>
          <a:off x="4061480" y="2203022"/>
          <a:ext cx="1391078" cy="251992"/>
        </a:xfrm>
        <a:custGeom>
          <a:avLst/>
          <a:gdLst/>
          <a:ahLst/>
          <a:cxnLst/>
          <a:rect l="0" t="0" r="0" b="0"/>
          <a:pathLst>
            <a:path>
              <a:moveTo>
                <a:pt x="0" y="0"/>
              </a:moveTo>
              <a:lnTo>
                <a:pt x="0" y="125996"/>
              </a:lnTo>
              <a:lnTo>
                <a:pt x="1391078" y="125996"/>
              </a:lnTo>
              <a:lnTo>
                <a:pt x="1391078" y="251992"/>
              </a:lnTo>
            </a:path>
          </a:pathLst>
        </a:custGeom>
        <a:noFill/>
        <a:ln w="15875" cap="rnd"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B46BE90-AFA0-45F8-8820-6D7D09937BC9}">
      <dsp:nvSpPr>
        <dsp:cNvPr id="0" name=""/>
        <dsp:cNvSpPr/>
      </dsp:nvSpPr>
      <dsp:spPr>
        <a:xfrm>
          <a:off x="4965559" y="2455014"/>
          <a:ext cx="973997" cy="649331"/>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Live load</a:t>
          </a:r>
        </a:p>
      </dsp:txBody>
      <dsp:txXfrm>
        <a:off x="4984577" y="2474032"/>
        <a:ext cx="935961" cy="611295"/>
      </dsp:txXfrm>
    </dsp:sp>
    <dsp:sp modelId="{1C2201D2-161B-4543-857F-27007F3BAA60}">
      <dsp:nvSpPr>
        <dsp:cNvPr id="0" name=""/>
        <dsp:cNvSpPr/>
      </dsp:nvSpPr>
      <dsp:spPr>
        <a:xfrm>
          <a:off x="3818818" y="2203022"/>
          <a:ext cx="242661" cy="251992"/>
        </a:xfrm>
        <a:custGeom>
          <a:avLst/>
          <a:gdLst/>
          <a:ahLst/>
          <a:cxnLst/>
          <a:rect l="0" t="0" r="0" b="0"/>
          <a:pathLst>
            <a:path>
              <a:moveTo>
                <a:pt x="242661" y="0"/>
              </a:moveTo>
              <a:lnTo>
                <a:pt x="242661" y="125996"/>
              </a:lnTo>
              <a:lnTo>
                <a:pt x="0" y="125996"/>
              </a:lnTo>
              <a:lnTo>
                <a:pt x="0" y="251992"/>
              </a:lnTo>
            </a:path>
          </a:pathLst>
        </a:custGeom>
        <a:noFill/>
        <a:ln w="15875" cap="rnd"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A1B8A50-3340-410F-BE76-ECEEA82AA11E}">
      <dsp:nvSpPr>
        <dsp:cNvPr id="0" name=""/>
        <dsp:cNvSpPr/>
      </dsp:nvSpPr>
      <dsp:spPr>
        <a:xfrm>
          <a:off x="2964276" y="2455014"/>
          <a:ext cx="1709083" cy="649331"/>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Superimposed dead load</a:t>
          </a:r>
        </a:p>
      </dsp:txBody>
      <dsp:txXfrm>
        <a:off x="2983294" y="2474032"/>
        <a:ext cx="1671047" cy="611295"/>
      </dsp:txXfrm>
    </dsp:sp>
    <dsp:sp modelId="{0EA24663-7DF4-43FB-8866-8089914D7943}">
      <dsp:nvSpPr>
        <dsp:cNvPr id="0" name=""/>
        <dsp:cNvSpPr/>
      </dsp:nvSpPr>
      <dsp:spPr>
        <a:xfrm>
          <a:off x="3818818" y="3104346"/>
          <a:ext cx="949375" cy="259732"/>
        </a:xfrm>
        <a:custGeom>
          <a:avLst/>
          <a:gdLst/>
          <a:ahLst/>
          <a:cxnLst/>
          <a:rect l="0" t="0" r="0" b="0"/>
          <a:pathLst>
            <a:path>
              <a:moveTo>
                <a:pt x="0" y="0"/>
              </a:moveTo>
              <a:lnTo>
                <a:pt x="0" y="129866"/>
              </a:lnTo>
              <a:lnTo>
                <a:pt x="949375" y="129866"/>
              </a:lnTo>
              <a:lnTo>
                <a:pt x="949375" y="259732"/>
              </a:lnTo>
            </a:path>
          </a:pathLst>
        </a:custGeom>
        <a:noFill/>
        <a:ln w="15875" cap="rnd"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78E2B1CE-9393-4381-93F2-D65B557859E7}">
      <dsp:nvSpPr>
        <dsp:cNvPr id="0" name=""/>
        <dsp:cNvSpPr/>
      </dsp:nvSpPr>
      <dsp:spPr>
        <a:xfrm>
          <a:off x="4281194" y="3364079"/>
          <a:ext cx="973997" cy="649331"/>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Slabs</a:t>
          </a:r>
        </a:p>
      </dsp:txBody>
      <dsp:txXfrm>
        <a:off x="4300212" y="3383097"/>
        <a:ext cx="935961" cy="611295"/>
      </dsp:txXfrm>
    </dsp:sp>
    <dsp:sp modelId="{1FB283D0-576B-4E2C-89B8-8E4D910E6555}">
      <dsp:nvSpPr>
        <dsp:cNvPr id="0" name=""/>
        <dsp:cNvSpPr/>
      </dsp:nvSpPr>
      <dsp:spPr>
        <a:xfrm>
          <a:off x="3185719" y="3104346"/>
          <a:ext cx="633098" cy="259732"/>
        </a:xfrm>
        <a:custGeom>
          <a:avLst/>
          <a:gdLst/>
          <a:ahLst/>
          <a:cxnLst/>
          <a:rect l="0" t="0" r="0" b="0"/>
          <a:pathLst>
            <a:path>
              <a:moveTo>
                <a:pt x="633098" y="0"/>
              </a:moveTo>
              <a:lnTo>
                <a:pt x="633098" y="129866"/>
              </a:lnTo>
              <a:lnTo>
                <a:pt x="0" y="129866"/>
              </a:lnTo>
              <a:lnTo>
                <a:pt x="0" y="259732"/>
              </a:lnTo>
            </a:path>
          </a:pathLst>
        </a:custGeom>
        <a:noFill/>
        <a:ln w="15875" cap="rnd"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1B85A61-643D-4FC7-9874-CFB7364F218F}">
      <dsp:nvSpPr>
        <dsp:cNvPr id="0" name=""/>
        <dsp:cNvSpPr/>
      </dsp:nvSpPr>
      <dsp:spPr>
        <a:xfrm>
          <a:off x="2382444" y="3364079"/>
          <a:ext cx="1606550" cy="649331"/>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Beams and external walls</a:t>
          </a:r>
        </a:p>
      </dsp:txBody>
      <dsp:txXfrm>
        <a:off x="2401462" y="3383097"/>
        <a:ext cx="1568514" cy="611295"/>
      </dsp:txXfrm>
    </dsp:sp>
    <dsp:sp modelId="{5E9E896D-2085-45F0-B84C-15C75FB145FE}">
      <dsp:nvSpPr>
        <dsp:cNvPr id="0" name=""/>
        <dsp:cNvSpPr/>
      </dsp:nvSpPr>
      <dsp:spPr>
        <a:xfrm>
          <a:off x="1304935" y="724402"/>
          <a:ext cx="2746413" cy="821547"/>
        </a:xfrm>
        <a:custGeom>
          <a:avLst/>
          <a:gdLst/>
          <a:ahLst/>
          <a:cxnLst/>
          <a:rect l="0" t="0" r="0" b="0"/>
          <a:pathLst>
            <a:path>
              <a:moveTo>
                <a:pt x="2746413" y="0"/>
              </a:moveTo>
              <a:lnTo>
                <a:pt x="2746413" y="410773"/>
              </a:lnTo>
              <a:lnTo>
                <a:pt x="0" y="410773"/>
              </a:lnTo>
              <a:lnTo>
                <a:pt x="0" y="821547"/>
              </a:lnTo>
            </a:path>
          </a:pathLst>
        </a:custGeom>
        <a:noFill/>
        <a:ln w="15875" cap="rnd"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36EF014-8CBA-4C8B-8E80-D7A4855BC63D}">
      <dsp:nvSpPr>
        <dsp:cNvPr id="0" name=""/>
        <dsp:cNvSpPr/>
      </dsp:nvSpPr>
      <dsp:spPr>
        <a:xfrm>
          <a:off x="297485" y="1545950"/>
          <a:ext cx="2014899" cy="649331"/>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Lateral loads</a:t>
          </a:r>
        </a:p>
      </dsp:txBody>
      <dsp:txXfrm>
        <a:off x="316503" y="1564968"/>
        <a:ext cx="1976863" cy="611295"/>
      </dsp:txXfrm>
    </dsp:sp>
    <dsp:sp modelId="{B0510F0C-9611-44B2-9492-51B1D1A7E330}">
      <dsp:nvSpPr>
        <dsp:cNvPr id="0" name=""/>
        <dsp:cNvSpPr/>
      </dsp:nvSpPr>
      <dsp:spPr>
        <a:xfrm>
          <a:off x="1304935" y="2195282"/>
          <a:ext cx="665172" cy="259732"/>
        </a:xfrm>
        <a:custGeom>
          <a:avLst/>
          <a:gdLst/>
          <a:ahLst/>
          <a:cxnLst/>
          <a:rect l="0" t="0" r="0" b="0"/>
          <a:pathLst>
            <a:path>
              <a:moveTo>
                <a:pt x="0" y="0"/>
              </a:moveTo>
              <a:lnTo>
                <a:pt x="0" y="129866"/>
              </a:lnTo>
              <a:lnTo>
                <a:pt x="665172" y="129866"/>
              </a:lnTo>
              <a:lnTo>
                <a:pt x="665172" y="259732"/>
              </a:lnTo>
            </a:path>
          </a:pathLst>
        </a:custGeom>
        <a:noFill/>
        <a:ln w="15875" cap="rnd"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76EF74E-84AE-4EFA-A61F-424A0713C364}">
      <dsp:nvSpPr>
        <dsp:cNvPr id="0" name=""/>
        <dsp:cNvSpPr/>
      </dsp:nvSpPr>
      <dsp:spPr>
        <a:xfrm>
          <a:off x="1268137" y="2455014"/>
          <a:ext cx="1403939" cy="649331"/>
        </a:xfrm>
        <a:prstGeom prst="roundRect">
          <a:avLst>
            <a:gd name="adj" fmla="val 10000"/>
          </a:avLst>
        </a:prstGeom>
        <a:solidFill>
          <a:srgbClr val="7030A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Earthquake load</a:t>
          </a:r>
        </a:p>
      </dsp:txBody>
      <dsp:txXfrm>
        <a:off x="1287155" y="2474032"/>
        <a:ext cx="1365903" cy="611295"/>
      </dsp:txXfrm>
    </dsp:sp>
    <dsp:sp modelId="{D14FDAFA-B8D9-43BC-AC90-BC3E01CC9A0B}">
      <dsp:nvSpPr>
        <dsp:cNvPr id="0" name=""/>
        <dsp:cNvSpPr/>
      </dsp:nvSpPr>
      <dsp:spPr>
        <a:xfrm>
          <a:off x="488939" y="2195282"/>
          <a:ext cx="815995" cy="259732"/>
        </a:xfrm>
        <a:custGeom>
          <a:avLst/>
          <a:gdLst/>
          <a:ahLst/>
          <a:cxnLst/>
          <a:rect l="0" t="0" r="0" b="0"/>
          <a:pathLst>
            <a:path>
              <a:moveTo>
                <a:pt x="815995" y="0"/>
              </a:moveTo>
              <a:lnTo>
                <a:pt x="815995" y="129866"/>
              </a:lnTo>
              <a:lnTo>
                <a:pt x="0" y="129866"/>
              </a:lnTo>
              <a:lnTo>
                <a:pt x="0" y="259732"/>
              </a:lnTo>
            </a:path>
          </a:pathLst>
        </a:custGeom>
        <a:noFill/>
        <a:ln w="15875" cap="rnd"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5AA08D3-1580-42B1-B965-7287948B57BE}">
      <dsp:nvSpPr>
        <dsp:cNvPr id="0" name=""/>
        <dsp:cNvSpPr/>
      </dsp:nvSpPr>
      <dsp:spPr>
        <a:xfrm>
          <a:off x="1940" y="2455014"/>
          <a:ext cx="973997" cy="649331"/>
        </a:xfrm>
        <a:prstGeom prst="roundRect">
          <a:avLst>
            <a:gd name="adj" fmla="val 10000"/>
          </a:avLst>
        </a:prstGeom>
        <a:solidFill>
          <a:srgbClr val="7030A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Soil load</a:t>
          </a:r>
        </a:p>
      </dsp:txBody>
      <dsp:txXfrm>
        <a:off x="20958" y="2474032"/>
        <a:ext cx="935961" cy="61129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37B3800-804F-407A-A35C-7B0F590E55C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CHAPTER</a:t>
            </a:r>
          </a:p>
        </p:txBody>
      </p:sp>
      <p:sp>
        <p:nvSpPr>
          <p:cNvPr id="3" name="Date Placeholder 2">
            <a:extLst>
              <a:ext uri="{FF2B5EF4-FFF2-40B4-BE49-F238E27FC236}">
                <a16:creationId xmlns:a16="http://schemas.microsoft.com/office/drawing/2014/main" id="{0417BD52-D713-43B9-8A05-4B2DE1171BF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B6BBBDB-9B55-4B7C-A0AF-DB44B90D63E4}" type="datetimeFigureOut">
              <a:rPr lang="en-US" smtClean="0"/>
              <a:t>6/5/2021</a:t>
            </a:fld>
            <a:endParaRPr lang="en-US"/>
          </a:p>
        </p:txBody>
      </p:sp>
      <p:sp>
        <p:nvSpPr>
          <p:cNvPr id="4" name="Footer Placeholder 3">
            <a:extLst>
              <a:ext uri="{FF2B5EF4-FFF2-40B4-BE49-F238E27FC236}">
                <a16:creationId xmlns:a16="http://schemas.microsoft.com/office/drawing/2014/main" id="{1AD7512D-16CF-47BC-B38F-4F393BA339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CHAPTER</a:t>
            </a:r>
          </a:p>
        </p:txBody>
      </p:sp>
      <p:sp>
        <p:nvSpPr>
          <p:cNvPr id="5" name="Slide Number Placeholder 4">
            <a:extLst>
              <a:ext uri="{FF2B5EF4-FFF2-40B4-BE49-F238E27FC236}">
                <a16:creationId xmlns:a16="http://schemas.microsoft.com/office/drawing/2014/main" id="{07AD8736-E154-48F6-A659-A0313F976F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E044F9-E062-4B9D-802D-5B5C82BC69F9}" type="slidenum">
              <a:rPr lang="en-US" smtClean="0"/>
              <a:t>‹#›</a:t>
            </a:fld>
            <a:endParaRPr lang="en-US"/>
          </a:p>
        </p:txBody>
      </p:sp>
    </p:spTree>
    <p:extLst>
      <p:ext uri="{BB962C8B-B14F-4D97-AF65-F5344CB8AC3E}">
        <p14:creationId xmlns:p14="http://schemas.microsoft.com/office/powerpoint/2010/main" val="2047250362"/>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CHAPTER</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D0D3E7-FE3B-4594-9135-C3EF7BB1DFF9}" type="datetimeFigureOut">
              <a:rPr lang="en-US" smtClean="0"/>
              <a:t>6/5/2021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CHAPTER</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CBF910-0C02-4E9F-B6E9-9779E270F19F}" type="slidenum">
              <a:rPr lang="en-US" smtClean="0"/>
              <a:t>‹#›</a:t>
            </a:fld>
            <a:endParaRPr lang="en-US"/>
          </a:p>
        </p:txBody>
      </p:sp>
    </p:spTree>
    <p:extLst>
      <p:ext uri="{BB962C8B-B14F-4D97-AF65-F5344CB8AC3E}">
        <p14:creationId xmlns:p14="http://schemas.microsoft.com/office/powerpoint/2010/main" val="313929579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r>
              <a:rPr lang="en-US"/>
              <a:t>CHAPTER</a:t>
            </a:r>
          </a:p>
        </p:txBody>
      </p:sp>
      <p:sp>
        <p:nvSpPr>
          <p:cNvPr id="5" name="Footer Placeholder 4"/>
          <p:cNvSpPr>
            <a:spLocks noGrp="1"/>
          </p:cNvSpPr>
          <p:nvPr>
            <p:ph type="ftr" sz="quarter" idx="4"/>
          </p:nvPr>
        </p:nvSpPr>
        <p:spPr/>
        <p:txBody>
          <a:bodyPr/>
          <a:lstStyle/>
          <a:p>
            <a:r>
              <a:rPr lang="en-US"/>
              <a:t>CHAPTER</a:t>
            </a:r>
          </a:p>
        </p:txBody>
      </p:sp>
      <p:sp>
        <p:nvSpPr>
          <p:cNvPr id="6" name="Slide Number Placeholder 5"/>
          <p:cNvSpPr>
            <a:spLocks noGrp="1"/>
          </p:cNvSpPr>
          <p:nvPr>
            <p:ph type="sldNum" sz="quarter" idx="5"/>
          </p:nvPr>
        </p:nvSpPr>
        <p:spPr/>
        <p:txBody>
          <a:bodyPr/>
          <a:lstStyle/>
          <a:p>
            <a:fld id="{0ACBF910-0C02-4E9F-B6E9-9779E270F19F}" type="slidenum">
              <a:rPr lang="en-US" smtClean="0"/>
              <a:t>30</a:t>
            </a:fld>
            <a:endParaRPr lang="en-US"/>
          </a:p>
        </p:txBody>
      </p:sp>
    </p:spTree>
    <p:extLst>
      <p:ext uri="{BB962C8B-B14F-4D97-AF65-F5344CB8AC3E}">
        <p14:creationId xmlns:p14="http://schemas.microsoft.com/office/powerpoint/2010/main" val="2649281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017BBD0D-2902-4E23-8A53-F28CF06B3E0A}" type="datetime1">
              <a:rPr lang="en-US" smtClean="0"/>
              <a:t>6/5/2021</a:t>
            </a:fld>
            <a:endParaRPr lang="en-US"/>
          </a:p>
        </p:txBody>
      </p:sp>
      <p:sp>
        <p:nvSpPr>
          <p:cNvPr id="5" name="Footer Placeholder 4"/>
          <p:cNvSpPr>
            <a:spLocks noGrp="1"/>
          </p:cNvSpPr>
          <p:nvPr>
            <p:ph type="ftr" sz="quarter" idx="11"/>
          </p:nvPr>
        </p:nvSpPr>
        <p:spPr>
          <a:xfrm>
            <a:off x="3623733" y="6117336"/>
            <a:ext cx="3609438" cy="365125"/>
          </a:xfrm>
        </p:spPr>
        <p:txBody>
          <a:bodyPr/>
          <a:lstStyle/>
          <a:p>
            <a:endParaRPr lang="en-US"/>
          </a:p>
        </p:txBody>
      </p:sp>
      <p:sp>
        <p:nvSpPr>
          <p:cNvPr id="6" name="Slide Number Placeholder 5"/>
          <p:cNvSpPr>
            <a:spLocks noGrp="1"/>
          </p:cNvSpPr>
          <p:nvPr>
            <p:ph type="sldNum" sz="quarter" idx="12"/>
          </p:nvPr>
        </p:nvSpPr>
        <p:spPr>
          <a:xfrm>
            <a:off x="8275320" y="6117336"/>
            <a:ext cx="411480" cy="365125"/>
          </a:xfrm>
        </p:spPr>
        <p:txBody>
          <a:bodyPr/>
          <a:lstStyle/>
          <a:p>
            <a:fld id="{721E894C-819F-47F4-8A2C-0F57111BE3F1}" type="slidenum">
              <a:rPr lang="en-US" smtClean="0"/>
              <a:t>‹#›</a:t>
            </a:fld>
            <a:endParaRPr lang="en-US"/>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2334127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4353571-5BC2-4651-B971-61BBDB02089B}" type="datetime1">
              <a:rPr lang="en-US" smtClean="0"/>
              <a:t>6/5/2021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1823348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4353571-5BC2-4651-B971-61BBDB02089B}" type="datetime1">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242523077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4353571-5BC2-4651-B971-61BBDB02089B}" type="datetime1">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2318150932"/>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4353571-5BC2-4651-B971-61BBDB02089B}" type="datetime1">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2732861637"/>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4353571-5BC2-4651-B971-61BBDB02089B}" type="datetime1">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3221879676"/>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4353571-5BC2-4651-B971-61BBDB02089B}" type="datetime1">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1883817550"/>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018A26-2E3B-415C-96AD-AABCA7A7EF5C}" type="datetime1">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593632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98CE25-18EC-4E64-8743-A6E271D41012}" type="datetime1">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1445576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E7E85F19-6F89-41FF-9740-43ABA94F7733}" type="datetime1">
              <a:rPr lang="en-US" smtClean="0"/>
              <a:t>6/5/2021</a:t>
            </a:fld>
            <a:endParaRPr lang="en-US"/>
          </a:p>
        </p:txBody>
      </p:sp>
      <p:sp>
        <p:nvSpPr>
          <p:cNvPr id="5" name="Footer Placeholder 4"/>
          <p:cNvSpPr>
            <a:spLocks noGrp="1"/>
          </p:cNvSpPr>
          <p:nvPr>
            <p:ph type="ftr" sz="quarter" idx="11"/>
          </p:nvPr>
        </p:nvSpPr>
        <p:spPr>
          <a:xfrm>
            <a:off x="1972647" y="6108173"/>
            <a:ext cx="5314517" cy="365125"/>
          </a:xfrm>
        </p:spPr>
        <p:txBody>
          <a:bodyPr/>
          <a:lstStyle/>
          <a:p>
            <a:endParaRPr lang="en-US"/>
          </a:p>
        </p:txBody>
      </p:sp>
      <p:sp>
        <p:nvSpPr>
          <p:cNvPr id="6" name="Slide Number Placeholder 5"/>
          <p:cNvSpPr>
            <a:spLocks noGrp="1"/>
          </p:cNvSpPr>
          <p:nvPr>
            <p:ph type="sldNum" sz="quarter" idx="12"/>
          </p:nvPr>
        </p:nvSpPr>
        <p:spPr>
          <a:xfrm>
            <a:off x="8258967" y="6108173"/>
            <a:ext cx="427833" cy="365125"/>
          </a:xfrm>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9958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3BD1440-F24D-428E-AEB5-04CB40F1648A}" type="datetime1">
              <a:rPr lang="en-US" smtClean="0"/>
              <a:t>6/5/2021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273317" y="6116070"/>
            <a:ext cx="413483" cy="365125"/>
          </a:xfrm>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2050230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F769B3-B7AA-462C-A2A9-7AE628DA152C}" type="datetime1">
              <a:rPr lang="en-US" smtClean="0"/>
              <a:t>6/5/2021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2702371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7BEF46-CC00-46B1-88AD-6AD8B19DBBDB}" type="datetime1">
              <a:rPr lang="en-US" smtClean="0"/>
              <a:t>6/5/2021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3105148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2CE109-0DD7-495D-8639-B9E7C671F361}" type="datetime1">
              <a:rPr lang="en-US" smtClean="0"/>
              <a:t>6/5/2021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1922122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961FD7-5153-444D-8C68-791DC2C875C1}" type="datetime1">
              <a:rPr lang="en-US" smtClean="0"/>
              <a:t>6/5/2021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954768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4975D1-FF9A-4DA2-96F6-08F533C46F54}" type="datetime1">
              <a:rPr lang="en-US" smtClean="0"/>
              <a:t>6/5/2021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1218742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461A919-FD84-4D57-B530-5CB8CBDB0CD8}" type="datetime1">
              <a:rPr lang="en-US" smtClean="0"/>
              <a:t>6/5/2021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1E894C-819F-47F4-8A2C-0F57111BE3F1}" type="slidenum">
              <a:rPr lang="en-US" smtClean="0"/>
              <a:t>‹#›</a:t>
            </a:fld>
            <a:endParaRPr lang="en-US"/>
          </a:p>
        </p:txBody>
      </p:sp>
    </p:spTree>
    <p:extLst>
      <p:ext uri="{BB962C8B-B14F-4D97-AF65-F5344CB8AC3E}">
        <p14:creationId xmlns:p14="http://schemas.microsoft.com/office/powerpoint/2010/main" val="2587856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4353571-5BC2-4651-B971-61BBDB02089B}" type="datetime1">
              <a:rPr lang="en-US" smtClean="0"/>
              <a:t>6/5/2021</a:t>
            </a:fld>
            <a:endParaRPr lang="en-US"/>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21E894C-819F-47F4-8A2C-0F57111BE3F1}" type="slidenum">
              <a:rPr lang="en-US" smtClean="0"/>
              <a:t>‹#›</a:t>
            </a:fld>
            <a:endParaRPr lang="en-US"/>
          </a:p>
        </p:txBody>
      </p:sp>
    </p:spTree>
    <p:extLst>
      <p:ext uri="{BB962C8B-B14F-4D97-AF65-F5344CB8AC3E}">
        <p14:creationId xmlns:p14="http://schemas.microsoft.com/office/powerpoint/2010/main" val="92981367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image" Target="../media/image82.JP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9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6116C-75BE-4732-A718-A003711C01D2}"/>
              </a:ext>
            </a:extLst>
          </p:cNvPr>
          <p:cNvSpPr>
            <a:spLocks noGrp="1"/>
          </p:cNvSpPr>
          <p:nvPr>
            <p:ph type="ctrTitle"/>
          </p:nvPr>
        </p:nvSpPr>
        <p:spPr>
          <a:xfrm>
            <a:off x="757644" y="675313"/>
            <a:ext cx="7524205" cy="1506582"/>
          </a:xfrm>
        </p:spPr>
        <p:style>
          <a:lnRef idx="2">
            <a:schemeClr val="dk1"/>
          </a:lnRef>
          <a:fillRef idx="1">
            <a:schemeClr val="lt1"/>
          </a:fillRef>
          <a:effectRef idx="0">
            <a:schemeClr val="dk1"/>
          </a:effectRef>
          <a:fontRef idx="minor">
            <a:schemeClr val="dk1"/>
          </a:fontRef>
        </p:style>
        <p:txBody>
          <a:bodyPr>
            <a:normAutofit/>
          </a:bodyPr>
          <a:lstStyle/>
          <a:p>
            <a:pPr algn="ctr">
              <a:lnSpc>
                <a:spcPct val="125000"/>
              </a:lnSpc>
            </a:pPr>
            <a:r>
              <a:rPr lang="en-US" sz="3000" b="1" dirty="0">
                <a:solidFill>
                  <a:srgbClr val="FF0000"/>
                </a:solidFill>
                <a:latin typeface="Times New Roman" panose="02020603050405020304" pitchFamily="18" charset="0"/>
                <a:cs typeface="Times New Roman" panose="02020603050405020304" pitchFamily="18" charset="0"/>
              </a:rPr>
              <a:t>Structural Analysis and Design of Al-Sayed Mall in Qalqilia</a:t>
            </a:r>
            <a:endParaRPr lang="en-US" dirty="0"/>
          </a:p>
        </p:txBody>
      </p:sp>
      <p:sp>
        <p:nvSpPr>
          <p:cNvPr id="3" name="Subtitle 2">
            <a:extLst>
              <a:ext uri="{FF2B5EF4-FFF2-40B4-BE49-F238E27FC236}">
                <a16:creationId xmlns:a16="http://schemas.microsoft.com/office/drawing/2014/main" id="{803FCAB4-B599-4BA4-9934-23BFC5F31A01}"/>
              </a:ext>
            </a:extLst>
          </p:cNvPr>
          <p:cNvSpPr>
            <a:spLocks noGrp="1"/>
          </p:cNvSpPr>
          <p:nvPr>
            <p:ph type="subTitle" idx="1"/>
          </p:nvPr>
        </p:nvSpPr>
        <p:spPr>
          <a:xfrm>
            <a:off x="757645" y="2181895"/>
            <a:ext cx="7524205" cy="4371304"/>
          </a:xfrm>
        </p:spPr>
        <p:style>
          <a:lnRef idx="2">
            <a:schemeClr val="dk1"/>
          </a:lnRef>
          <a:fillRef idx="1">
            <a:schemeClr val="lt1"/>
          </a:fillRef>
          <a:effectRef idx="0">
            <a:schemeClr val="dk1"/>
          </a:effectRef>
          <a:fontRef idx="minor">
            <a:schemeClr val="dk1"/>
          </a:fontRef>
        </p:style>
        <p:txBody>
          <a:bodyPr>
            <a:normAutofit/>
          </a:bodyPr>
          <a:lstStyle/>
          <a:p>
            <a:pPr algn="ctr"/>
            <a:r>
              <a:rPr lang="en-US" sz="2400" b="1" dirty="0">
                <a:solidFill>
                  <a:srgbClr val="0070C0"/>
                </a:solidFill>
              </a:rPr>
              <a:t>Prepared By:</a:t>
            </a:r>
          </a:p>
          <a:p>
            <a:pPr algn="ctr"/>
            <a:r>
              <a:rPr lang="en-US" sz="2400" b="1" dirty="0">
                <a:latin typeface="Gabriola" panose="04040605051002020D02" pitchFamily="82" charset="0"/>
              </a:rPr>
              <a:t>Ahmad Mazen Abd-</a:t>
            </a:r>
            <a:r>
              <a:rPr lang="en-US" sz="2400" b="1" dirty="0" err="1">
                <a:latin typeface="Gabriola" panose="04040605051002020D02" pitchFamily="82" charset="0"/>
              </a:rPr>
              <a:t>Alkareem</a:t>
            </a:r>
            <a:r>
              <a:rPr lang="en-US" sz="2400" b="1" dirty="0">
                <a:latin typeface="Gabriola" panose="04040605051002020D02" pitchFamily="82" charset="0"/>
              </a:rPr>
              <a:t> </a:t>
            </a:r>
            <a:r>
              <a:rPr lang="en-US" sz="2400" b="1" dirty="0" err="1">
                <a:latin typeface="Gabriola" panose="04040605051002020D02" pitchFamily="82" charset="0"/>
              </a:rPr>
              <a:t>Labat</a:t>
            </a:r>
            <a:r>
              <a:rPr lang="en-US" sz="2400" b="1" dirty="0">
                <a:latin typeface="Gabriola" panose="04040605051002020D02" pitchFamily="82" charset="0"/>
              </a:rPr>
              <a:t> </a:t>
            </a:r>
          </a:p>
          <a:p>
            <a:pPr algn="ctr"/>
            <a:r>
              <a:rPr lang="en-US" sz="2400" b="1" dirty="0">
                <a:latin typeface="Gabriola" panose="04040605051002020D02" pitchFamily="82" charset="0"/>
              </a:rPr>
              <a:t>Hamza Walid Shareef </a:t>
            </a:r>
            <a:r>
              <a:rPr lang="en-US" sz="2400" b="1" dirty="0" err="1">
                <a:latin typeface="Gabriola" panose="04040605051002020D02" pitchFamily="82" charset="0"/>
              </a:rPr>
              <a:t>Dawoud</a:t>
            </a:r>
            <a:r>
              <a:rPr lang="en-US" sz="2400" b="1" dirty="0">
                <a:latin typeface="Gabriola" panose="04040605051002020D02" pitchFamily="82" charset="0"/>
              </a:rPr>
              <a:t> </a:t>
            </a:r>
          </a:p>
          <a:p>
            <a:pPr algn="ctr"/>
            <a:r>
              <a:rPr lang="en-US" sz="2400" b="1" dirty="0">
                <a:latin typeface="Gabriola" panose="04040605051002020D02" pitchFamily="82" charset="0"/>
              </a:rPr>
              <a:t>Mohammad Khaled Mohammad Nassoura </a:t>
            </a:r>
          </a:p>
          <a:p>
            <a:pPr algn="ctr"/>
            <a:r>
              <a:rPr lang="en-US" sz="2400" b="1" dirty="0">
                <a:latin typeface="Gabriola" panose="04040605051002020D02" pitchFamily="82" charset="0"/>
              </a:rPr>
              <a:t>Mo'men Mahmoud Ahmad Khalifeh</a:t>
            </a:r>
          </a:p>
          <a:p>
            <a:pPr algn="ctr"/>
            <a:r>
              <a:rPr lang="en-US" sz="2400" b="1" dirty="0">
                <a:latin typeface="Gabriola" panose="04040605051002020D02" pitchFamily="82" charset="0"/>
              </a:rPr>
              <a:t>Zaid </a:t>
            </a:r>
            <a:r>
              <a:rPr lang="en-US" sz="2400" b="1" dirty="0" err="1">
                <a:latin typeface="Gabriola" panose="04040605051002020D02" pitchFamily="82" charset="0"/>
              </a:rPr>
              <a:t>Hilal</a:t>
            </a:r>
            <a:r>
              <a:rPr lang="en-US" sz="2400" b="1" dirty="0">
                <a:latin typeface="Gabriola" panose="04040605051002020D02" pitchFamily="82" charset="0"/>
              </a:rPr>
              <a:t> “Mohammad-</a:t>
            </a:r>
            <a:r>
              <a:rPr lang="en-US" sz="2400" b="1" dirty="0" err="1">
                <a:latin typeface="Gabriola" panose="04040605051002020D02" pitchFamily="82" charset="0"/>
              </a:rPr>
              <a:t>Rohi</a:t>
            </a:r>
            <a:r>
              <a:rPr lang="en-US" sz="2400" b="1" dirty="0">
                <a:latin typeface="Gabriola" panose="04040605051002020D02" pitchFamily="82" charset="0"/>
              </a:rPr>
              <a:t>” Hijazi </a:t>
            </a:r>
          </a:p>
          <a:p>
            <a:pPr algn="ctr"/>
            <a:r>
              <a:rPr lang="en-US" sz="2400" b="1" dirty="0">
                <a:latin typeface="Times New Roman" panose="02020603050405020304" pitchFamily="18" charset="0"/>
              </a:rPr>
              <a:t> </a:t>
            </a:r>
            <a:r>
              <a:rPr lang="en-US" sz="2400" b="1" dirty="0">
                <a:solidFill>
                  <a:srgbClr val="0070C0"/>
                </a:solidFill>
              </a:rPr>
              <a:t>Under supervision of:</a:t>
            </a:r>
          </a:p>
          <a:p>
            <a:pPr algn="ctr"/>
            <a:r>
              <a:rPr lang="en-US" sz="2400" b="1" dirty="0">
                <a:latin typeface="Times New Roman" panose="02020603050405020304" pitchFamily="18" charset="0"/>
              </a:rPr>
              <a:t> </a:t>
            </a:r>
            <a:r>
              <a:rPr lang="en-US" sz="2400" b="1" dirty="0">
                <a:latin typeface="Gabriola" panose="04040605051002020D02" pitchFamily="82" charset="0"/>
              </a:rPr>
              <a:t>Eng. Ibrahim Mohammad Arman</a:t>
            </a:r>
          </a:p>
          <a:p>
            <a:pPr algn="ctr"/>
            <a:endParaRPr lang="en-US" sz="2400" dirty="0"/>
          </a:p>
          <a:p>
            <a:pPr algn="ctr"/>
            <a:endParaRPr lang="en-US" sz="2400" dirty="0"/>
          </a:p>
        </p:txBody>
      </p:sp>
      <p:sp>
        <p:nvSpPr>
          <p:cNvPr id="4" name="Slide Number Placeholder 3">
            <a:extLst>
              <a:ext uri="{FF2B5EF4-FFF2-40B4-BE49-F238E27FC236}">
                <a16:creationId xmlns:a16="http://schemas.microsoft.com/office/drawing/2014/main" id="{2B042059-6AAE-4E67-AA96-943317CA01A3}"/>
              </a:ext>
            </a:extLst>
          </p:cNvPr>
          <p:cNvSpPr>
            <a:spLocks noGrp="1"/>
          </p:cNvSpPr>
          <p:nvPr>
            <p:ph type="sldNum" sz="quarter" idx="12"/>
          </p:nvPr>
        </p:nvSpPr>
        <p:spPr>
          <a:xfrm>
            <a:off x="7548837" y="5629368"/>
            <a:ext cx="413483" cy="279400"/>
          </a:xfrm>
        </p:spPr>
        <p:txBody>
          <a:bodyPr/>
          <a:lstStyle/>
          <a:p>
            <a:fld id="{721E894C-819F-47F4-8A2C-0F57111BE3F1}" type="slidenum">
              <a:rPr lang="en-US" smtClean="0"/>
              <a:t>1</a:t>
            </a:fld>
            <a:endParaRPr lang="en-US" dirty="0"/>
          </a:p>
        </p:txBody>
      </p:sp>
    </p:spTree>
    <p:extLst>
      <p:ext uri="{BB962C8B-B14F-4D97-AF65-F5344CB8AC3E}">
        <p14:creationId xmlns:p14="http://schemas.microsoft.com/office/powerpoint/2010/main" val="3401188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76866" y="915338"/>
            <a:ext cx="6798734" cy="1056076"/>
          </a:xfrm>
        </p:spPr>
        <p:txBody>
          <a:bodyPr/>
          <a:lstStyle/>
          <a:p>
            <a:pPr algn="ctr"/>
            <a:r>
              <a:rPr lang="en-US" dirty="0">
                <a:solidFill>
                  <a:srgbClr val="7030A0"/>
                </a:solidFill>
                <a:latin typeface="Times New Roman" panose="02020603050405020304" pitchFamily="18" charset="0"/>
                <a:cs typeface="Times New Roman" panose="02020603050405020304" pitchFamily="18" charset="0"/>
              </a:rPr>
              <a:t>Materials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628650" y="1747509"/>
            <a:ext cx="7886700" cy="4451679"/>
          </a:xfrm>
        </p:spPr>
        <p:txBody>
          <a:bodyPr/>
          <a:lstStyle/>
          <a:p>
            <a:r>
              <a:rPr lang="en-US" sz="2800" b="1" dirty="0">
                <a:latin typeface="Times New Roman" panose="02020603050405020304" pitchFamily="18" charset="0"/>
                <a:cs typeface="Times New Roman" panose="02020603050405020304" pitchFamily="18" charset="0"/>
              </a:rPr>
              <a:t>Concrete</a:t>
            </a: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pPr marL="0" indent="0">
              <a:buNone/>
            </a:pPr>
            <a:endParaRPr lang="en-US" sz="2800" b="1" dirty="0">
              <a:latin typeface="Times New Roman" panose="02020603050405020304" pitchFamily="18" charset="0"/>
              <a:cs typeface="Times New Roman" panose="02020603050405020304" pitchFamily="18" charset="0"/>
            </a:endParaRPr>
          </a:p>
          <a:p>
            <a:pPr marL="0" indent="0">
              <a:buNone/>
            </a:pPr>
            <a:endParaRPr lang="en-US" sz="2800" b="1" dirty="0">
              <a:latin typeface="Times New Roman" panose="02020603050405020304" pitchFamily="18" charset="0"/>
              <a:cs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10</a:t>
            </a:fld>
            <a:endParaRPr lang="en-US"/>
          </a:p>
        </p:txBody>
      </p:sp>
      <p:graphicFrame>
        <p:nvGraphicFramePr>
          <p:cNvPr id="6" name="Table 5">
            <a:extLst>
              <a:ext uri="{FF2B5EF4-FFF2-40B4-BE49-F238E27FC236}">
                <a16:creationId xmlns:a16="http://schemas.microsoft.com/office/drawing/2014/main" id="{7DAD58BA-C637-4CF8-B017-F62EF94FDAB8}"/>
              </a:ext>
            </a:extLst>
          </p:cNvPr>
          <p:cNvGraphicFramePr>
            <a:graphicFrameLocks noGrp="1"/>
          </p:cNvGraphicFramePr>
          <p:nvPr>
            <p:extLst>
              <p:ext uri="{D42A27DB-BD31-4B8C-83A1-F6EECF244321}">
                <p14:modId xmlns:p14="http://schemas.microsoft.com/office/powerpoint/2010/main" val="4080722740"/>
              </p:ext>
            </p:extLst>
          </p:nvPr>
        </p:nvGraphicFramePr>
        <p:xfrm>
          <a:off x="768875" y="2727938"/>
          <a:ext cx="7490092" cy="2675907"/>
        </p:xfrm>
        <a:graphic>
          <a:graphicData uri="http://schemas.openxmlformats.org/drawingml/2006/table">
            <a:tbl>
              <a:tblPr firstRow="1" firstCol="1" bandRow="1">
                <a:tableStyleId>{616DA210-FB5B-4158-B5E0-FEB733F419BA}</a:tableStyleId>
              </a:tblPr>
              <a:tblGrid>
                <a:gridCol w="1604412">
                  <a:extLst>
                    <a:ext uri="{9D8B030D-6E8A-4147-A177-3AD203B41FA5}">
                      <a16:colId xmlns:a16="http://schemas.microsoft.com/office/drawing/2014/main" val="3568210894"/>
                    </a:ext>
                  </a:extLst>
                </a:gridCol>
                <a:gridCol w="986102">
                  <a:extLst>
                    <a:ext uri="{9D8B030D-6E8A-4147-A177-3AD203B41FA5}">
                      <a16:colId xmlns:a16="http://schemas.microsoft.com/office/drawing/2014/main" val="3499180665"/>
                    </a:ext>
                  </a:extLst>
                </a:gridCol>
                <a:gridCol w="846485">
                  <a:extLst>
                    <a:ext uri="{9D8B030D-6E8A-4147-A177-3AD203B41FA5}">
                      <a16:colId xmlns:a16="http://schemas.microsoft.com/office/drawing/2014/main" val="2587184530"/>
                    </a:ext>
                  </a:extLst>
                </a:gridCol>
                <a:gridCol w="957972">
                  <a:extLst>
                    <a:ext uri="{9D8B030D-6E8A-4147-A177-3AD203B41FA5}">
                      <a16:colId xmlns:a16="http://schemas.microsoft.com/office/drawing/2014/main" val="1105174659"/>
                    </a:ext>
                  </a:extLst>
                </a:gridCol>
                <a:gridCol w="695869">
                  <a:extLst>
                    <a:ext uri="{9D8B030D-6E8A-4147-A177-3AD203B41FA5}">
                      <a16:colId xmlns:a16="http://schemas.microsoft.com/office/drawing/2014/main" val="2764928654"/>
                    </a:ext>
                  </a:extLst>
                </a:gridCol>
                <a:gridCol w="755009">
                  <a:extLst>
                    <a:ext uri="{9D8B030D-6E8A-4147-A177-3AD203B41FA5}">
                      <a16:colId xmlns:a16="http://schemas.microsoft.com/office/drawing/2014/main" val="2170166309"/>
                    </a:ext>
                  </a:extLst>
                </a:gridCol>
                <a:gridCol w="796954">
                  <a:extLst>
                    <a:ext uri="{9D8B030D-6E8A-4147-A177-3AD203B41FA5}">
                      <a16:colId xmlns:a16="http://schemas.microsoft.com/office/drawing/2014/main" val="3420549278"/>
                    </a:ext>
                  </a:extLst>
                </a:gridCol>
                <a:gridCol w="847289">
                  <a:extLst>
                    <a:ext uri="{9D8B030D-6E8A-4147-A177-3AD203B41FA5}">
                      <a16:colId xmlns:a16="http://schemas.microsoft.com/office/drawing/2014/main" val="3841676087"/>
                    </a:ext>
                  </a:extLst>
                </a:gridCol>
              </a:tblGrid>
              <a:tr h="1212867">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Structural Element</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Concrete Type</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f</a:t>
                      </a:r>
                      <a:r>
                        <a:rPr lang="en-US" sz="1600" baseline="-25000" dirty="0">
                          <a:effectLst/>
                          <a:latin typeface="Times New Roman" panose="02020603050405020304" pitchFamily="18" charset="0"/>
                          <a:cs typeface="Times New Roman" panose="02020603050405020304" pitchFamily="18" charset="0"/>
                        </a:rPr>
                        <a:t>c</a:t>
                      </a:r>
                      <a:r>
                        <a:rPr lang="en-US" sz="1600" dirty="0">
                          <a:effectLst/>
                          <a:latin typeface="Times New Roman" panose="02020603050405020304" pitchFamily="18" charset="0"/>
                          <a:cs typeface="Times New Roman" panose="02020603050405020304" pitchFamily="18" charset="0"/>
                        </a:rPr>
                        <a:t>ʹ (MPa)</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E</a:t>
                      </a:r>
                      <a:r>
                        <a:rPr lang="en-US" sz="1600" baseline="-25000">
                          <a:effectLst/>
                          <a:latin typeface="Times New Roman" panose="02020603050405020304" pitchFamily="18" charset="0"/>
                          <a:cs typeface="Times New Roman" panose="02020603050405020304" pitchFamily="18" charset="0"/>
                        </a:rPr>
                        <a:t>c</a:t>
                      </a:r>
                      <a:r>
                        <a:rPr lang="en-US" sz="1600">
                          <a:effectLst/>
                          <a:latin typeface="Times New Roman" panose="02020603050405020304" pitchFamily="18" charset="0"/>
                          <a:cs typeface="Times New Roman" panose="02020603050405020304" pitchFamily="18" charset="0"/>
                        </a:rPr>
                        <a:t> (MPa)</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f</a:t>
                      </a:r>
                      <a:r>
                        <a:rPr lang="en-US" sz="1600" baseline="-25000" dirty="0">
                          <a:effectLst/>
                          <a:latin typeface="Times New Roman" panose="02020603050405020304" pitchFamily="18" charset="0"/>
                          <a:cs typeface="Times New Roman" panose="02020603050405020304" pitchFamily="18" charset="0"/>
                        </a:rPr>
                        <a:t>t</a:t>
                      </a:r>
                      <a:r>
                        <a:rPr lang="en-US" sz="1600" dirty="0">
                          <a:effectLst/>
                          <a:latin typeface="Times New Roman" panose="02020603050405020304" pitchFamily="18" charset="0"/>
                          <a:cs typeface="Times New Roman" panose="02020603050405020304" pitchFamily="18" charset="0"/>
                        </a:rPr>
                        <a:t>ʹ</a:t>
                      </a:r>
                      <a:r>
                        <a:rPr lang="en-US" sz="1600" baseline="-25000" dirty="0">
                          <a:effectLst/>
                          <a:latin typeface="Times New Roman" panose="02020603050405020304" pitchFamily="18" charset="0"/>
                          <a:cs typeface="Times New Roman" panose="02020603050405020304" pitchFamily="18" charset="0"/>
                        </a:rPr>
                        <a:t> </a:t>
                      </a:r>
                      <a:r>
                        <a:rPr lang="en-US" sz="1600" dirty="0">
                          <a:effectLst/>
                          <a:latin typeface="Times New Roman" panose="02020603050405020304" pitchFamily="18" charset="0"/>
                          <a:cs typeface="Times New Roman" panose="02020603050405020304" pitchFamily="18" charset="0"/>
                        </a:rPr>
                        <a:t>(MPa)</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f</a:t>
                      </a:r>
                      <a:r>
                        <a:rPr lang="en-US" sz="1600" baseline="-25000">
                          <a:effectLst/>
                          <a:latin typeface="Times New Roman" panose="02020603050405020304" pitchFamily="18" charset="0"/>
                          <a:cs typeface="Times New Roman" panose="02020603050405020304" pitchFamily="18" charset="0"/>
                        </a:rPr>
                        <a:t>r </a:t>
                      </a:r>
                      <a:r>
                        <a:rPr lang="en-US" sz="1600">
                          <a:effectLst/>
                          <a:latin typeface="Times New Roman" panose="02020603050405020304" pitchFamily="18" charset="0"/>
                          <a:cs typeface="Times New Roman" panose="02020603050405020304" pitchFamily="18" charset="0"/>
                        </a:rPr>
                        <a:t>(MPa)</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Poisson ratio</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Ɣ (</a:t>
                      </a:r>
                      <a:r>
                        <a:rPr lang="en-US" sz="1600" dirty="0" err="1">
                          <a:effectLst/>
                          <a:latin typeface="Times New Roman" panose="02020603050405020304" pitchFamily="18" charset="0"/>
                          <a:cs typeface="Times New Roman" panose="02020603050405020304" pitchFamily="18" charset="0"/>
                        </a:rPr>
                        <a:t>kN</a:t>
                      </a:r>
                      <a:r>
                        <a:rPr lang="en-US" sz="1600" dirty="0">
                          <a:effectLst/>
                          <a:latin typeface="Times New Roman" panose="02020603050405020304" pitchFamily="18" charset="0"/>
                          <a:cs typeface="Times New Roman" panose="02020603050405020304" pitchFamily="18" charset="0"/>
                        </a:rPr>
                        <a:t>/m³)</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02215664"/>
                  </a:ext>
                </a:extLst>
              </a:tr>
              <a:tr h="592115">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Slabs, Beams and stairs </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B400</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32</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2.66*10</a:t>
                      </a:r>
                      <a:r>
                        <a:rPr lang="en-US" sz="1600" baseline="30000">
                          <a:effectLst/>
                          <a:latin typeface="Times New Roman" panose="02020603050405020304" pitchFamily="18" charset="0"/>
                          <a:cs typeface="Times New Roman" panose="02020603050405020304" pitchFamily="18" charset="0"/>
                        </a:rPr>
                        <a:t>4</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1.87</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3.51</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0.2</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25</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59770410"/>
                  </a:ext>
                </a:extLst>
              </a:tr>
              <a:tr h="575936">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Columns , Walls and foundation</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B500</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40</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2.97*10</a:t>
                      </a:r>
                      <a:r>
                        <a:rPr lang="en-US" sz="1600" baseline="30000" dirty="0">
                          <a:effectLst/>
                          <a:latin typeface="Times New Roman" panose="02020603050405020304" pitchFamily="18" charset="0"/>
                          <a:cs typeface="Times New Roman" panose="02020603050405020304" pitchFamily="18" charset="0"/>
                        </a:rPr>
                        <a:t>4</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2.1</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3.92</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0.2</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25</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8315707"/>
                  </a:ext>
                </a:extLst>
              </a:tr>
            </a:tbl>
          </a:graphicData>
        </a:graphic>
      </p:graphicFrame>
      <p:sp>
        <p:nvSpPr>
          <p:cNvPr id="7" name="TextBox 6">
            <a:extLst>
              <a:ext uri="{FF2B5EF4-FFF2-40B4-BE49-F238E27FC236}">
                <a16:creationId xmlns:a16="http://schemas.microsoft.com/office/drawing/2014/main" id="{E610938D-06A8-40D7-AA74-BD4550429DB7}"/>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178485510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68489" y="1037215"/>
            <a:ext cx="8438605" cy="784181"/>
          </a:xfrm>
        </p:spPr>
        <p:txBody>
          <a:bodyPr>
            <a:noAutofit/>
          </a:bodyPr>
          <a:lstStyle/>
          <a:p>
            <a:r>
              <a:rPr lang="en-US" sz="3400" b="1" dirty="0">
                <a:solidFill>
                  <a:srgbClr val="7030A0"/>
                </a:solidFill>
                <a:latin typeface="Times New Roman" panose="02020603050405020304" pitchFamily="18" charset="0"/>
              </a:rPr>
              <a:t>Design of Footings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83382" y="1656088"/>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General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thickness of the mat foundation was assumed to be 2.0m, and punching shear check was performed on this thickness:- </a:t>
                </a:r>
              </a:p>
              <a:p>
                <a:pPr>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In the columns, the maximum axial force equal to 31578 KN, which is in column C11 with dimensions of 1250</a:t>
                </a:r>
                <a14:m>
                  <m:oMath xmlns:m="http://schemas.openxmlformats.org/officeDocument/2006/math">
                    <m:r>
                      <a:rPr lang="en-US" sz="2000">
                        <a:latin typeface="Cambria Math" panose="02040503050406030204" pitchFamily="18" charset="0"/>
                        <a:cs typeface="Times New Roman" panose="02020603050405020304" pitchFamily="18" charset="0"/>
                      </a:rPr>
                      <m:t>×</m:t>
                    </m:r>
                  </m:oMath>
                </a14:m>
                <a:r>
                  <a:rPr lang="en-US" sz="2000" dirty="0">
                    <a:latin typeface="Times New Roman" panose="02020603050405020304" pitchFamily="18" charset="0"/>
                    <a:cs typeface="Times New Roman" panose="02020603050405020304" pitchFamily="18" charset="0"/>
                  </a:rPr>
                  <a:t>1250mm.</a:t>
                </a:r>
              </a:p>
              <a:p>
                <a:pPr>
                  <a:lnSpc>
                    <a:spcPct val="150000"/>
                  </a:lnSpc>
                  <a:buFont typeface="Arial" panose="020B0604020202020204" pitchFamily="34" charset="0"/>
                  <a:buChar char="•"/>
                </a:pPr>
                <a14:m>
                  <m:oMath xmlns:m="http://schemas.openxmlformats.org/officeDocument/2006/math">
                    <m:r>
                      <a:rPr lang="en-US" sz="1800" i="1">
                        <a:latin typeface="Cambria Math" panose="02040503050406030204" pitchFamily="18" charset="0"/>
                      </a:rPr>
                      <m:t>Ø</m:t>
                    </m:r>
                    <m:sSub>
                      <m:sSubPr>
                        <m:ctrlPr>
                          <a:rPr lang="en-US" sz="1800" i="1">
                            <a:latin typeface="Cambria Math" panose="02040503050406030204" pitchFamily="18" charset="0"/>
                          </a:rPr>
                        </m:ctrlPr>
                      </m:sSubPr>
                      <m:e>
                        <m:r>
                          <a:rPr lang="en-US" sz="1800" i="1">
                            <a:latin typeface="Cambria Math" panose="02040503050406030204" pitchFamily="18" charset="0"/>
                          </a:rPr>
                          <m:t>𝑉</m:t>
                        </m:r>
                      </m:e>
                      <m:sub>
                        <m:r>
                          <a:rPr lang="en-US" sz="1800" i="1">
                            <a:latin typeface="Cambria Math" panose="02040503050406030204" pitchFamily="18" charset="0"/>
                          </a:rPr>
                          <m:t>𝑝</m:t>
                        </m:r>
                      </m:sub>
                    </m:sSub>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75</m:t>
                    </m:r>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33</m:t>
                    </m:r>
                    <m:r>
                      <a:rPr lang="en-US" sz="1800" i="1">
                        <a:latin typeface="Cambria Math" panose="02040503050406030204" pitchFamily="18" charset="0"/>
                      </a:rPr>
                      <m:t>×</m:t>
                    </m:r>
                    <m:rad>
                      <m:radPr>
                        <m:degHide m:val="on"/>
                        <m:ctrlPr>
                          <a:rPr lang="en-US" sz="1800" i="1">
                            <a:latin typeface="Cambria Math" panose="02040503050406030204" pitchFamily="18" charset="0"/>
                          </a:rPr>
                        </m:ctrlPr>
                      </m:radPr>
                      <m:deg/>
                      <m:e>
                        <m:sSub>
                          <m:sSubPr>
                            <m:ctrlPr>
                              <a:rPr lang="en-US" sz="1800" i="1">
                                <a:latin typeface="Cambria Math" panose="02040503050406030204" pitchFamily="18" charset="0"/>
                              </a:rPr>
                            </m:ctrlPr>
                          </m:sSubPr>
                          <m:e>
                            <m:r>
                              <a:rPr lang="en-US" sz="1800" i="1">
                                <a:latin typeface="Cambria Math" panose="02040503050406030204" pitchFamily="18" charset="0"/>
                              </a:rPr>
                              <m:t>𝐹</m:t>
                            </m:r>
                            <m:r>
                              <a:rPr lang="en-US" sz="1800">
                                <a:latin typeface="Cambria Math" panose="02040503050406030204" pitchFamily="18" charset="0"/>
                              </a:rPr>
                              <m:t>`</m:t>
                            </m:r>
                          </m:e>
                          <m:sub>
                            <m:r>
                              <a:rPr lang="en-US" sz="1800" i="1">
                                <a:latin typeface="Cambria Math" panose="02040503050406030204" pitchFamily="18" charset="0"/>
                              </a:rPr>
                              <m:t>𝑐</m:t>
                            </m:r>
                          </m:sub>
                        </m:sSub>
                      </m:e>
                    </m:rad>
                    <m:r>
                      <a:rPr lang="en-US" sz="1800" i="1">
                        <a:latin typeface="Cambria Math" panose="02040503050406030204" pitchFamily="18" charset="0"/>
                      </a:rPr>
                      <m:t>×</m:t>
                    </m:r>
                    <m:r>
                      <a:rPr lang="en-US" sz="1800" i="1">
                        <a:latin typeface="Cambria Math" panose="02040503050406030204" pitchFamily="18" charset="0"/>
                      </a:rPr>
                      <m:t>𝑑</m:t>
                    </m:r>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𝑏</m:t>
                        </m:r>
                      </m:e>
                      <m:sub>
                        <m:r>
                          <a:rPr lang="en-US" sz="1800" i="1">
                            <a:latin typeface="Cambria Math" panose="02040503050406030204" pitchFamily="18" charset="0"/>
                          </a:rPr>
                          <m:t>°</m:t>
                        </m:r>
                      </m:sub>
                    </m:sSub>
                  </m:oMath>
                </a14:m>
                <a:r>
                  <a:rPr lang="en-US" sz="1800" i="1" dirty="0"/>
                  <a:t> </a:t>
                </a:r>
              </a:p>
              <a:p>
                <a14:m>
                  <m:oMath xmlns:m="http://schemas.openxmlformats.org/officeDocument/2006/math">
                    <m:r>
                      <a:rPr lang="en-US" sz="1800" i="1">
                        <a:latin typeface="Cambria Math" panose="02040503050406030204" pitchFamily="18" charset="0"/>
                      </a:rPr>
                      <m:t>Ø</m:t>
                    </m:r>
                    <m:sSub>
                      <m:sSubPr>
                        <m:ctrlPr>
                          <a:rPr lang="en-US" sz="1800" i="1">
                            <a:latin typeface="Cambria Math" panose="02040503050406030204" pitchFamily="18" charset="0"/>
                          </a:rPr>
                        </m:ctrlPr>
                      </m:sSubPr>
                      <m:e>
                        <m:r>
                          <a:rPr lang="en-US" sz="1800" i="1">
                            <a:latin typeface="Cambria Math" panose="02040503050406030204" pitchFamily="18" charset="0"/>
                          </a:rPr>
                          <m:t>𝑉</m:t>
                        </m:r>
                      </m:e>
                      <m:sub>
                        <m:r>
                          <a:rPr lang="en-US" sz="1800" i="1">
                            <a:latin typeface="Cambria Math" panose="02040503050406030204" pitchFamily="18" charset="0"/>
                          </a:rPr>
                          <m:t>𝑝</m:t>
                        </m:r>
                      </m:sub>
                    </m:sSub>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75</m:t>
                    </m:r>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33</m:t>
                    </m:r>
                    <m:r>
                      <a:rPr lang="en-US" sz="1800" i="1">
                        <a:latin typeface="Cambria Math" panose="02040503050406030204" pitchFamily="18" charset="0"/>
                      </a:rPr>
                      <m:t>×</m:t>
                    </m:r>
                    <m:rad>
                      <m:radPr>
                        <m:degHide m:val="on"/>
                        <m:ctrlPr>
                          <a:rPr lang="en-US" sz="1800" i="1">
                            <a:latin typeface="Cambria Math" panose="02040503050406030204" pitchFamily="18" charset="0"/>
                          </a:rPr>
                        </m:ctrlPr>
                      </m:radPr>
                      <m:deg/>
                      <m:e>
                        <m:r>
                          <a:rPr lang="en-US" sz="1800" i="1">
                            <a:latin typeface="Cambria Math" panose="02040503050406030204" pitchFamily="18" charset="0"/>
                          </a:rPr>
                          <m:t>40</m:t>
                        </m:r>
                      </m:e>
                    </m:rad>
                    <m:r>
                      <a:rPr lang="en-US" sz="1800" i="1">
                        <a:latin typeface="Cambria Math" panose="02040503050406030204" pitchFamily="18" charset="0"/>
                      </a:rPr>
                      <m:t>×</m:t>
                    </m:r>
                    <m:r>
                      <a:rPr lang="en-US" sz="1800" i="1">
                        <a:latin typeface="Cambria Math" panose="02040503050406030204" pitchFamily="18" charset="0"/>
                      </a:rPr>
                      <m:t>1880</m:t>
                    </m:r>
                    <m:r>
                      <a:rPr lang="en-US" sz="1800" i="1">
                        <a:latin typeface="Cambria Math" panose="02040503050406030204" pitchFamily="18" charset="0"/>
                      </a:rPr>
                      <m:t>×</m:t>
                    </m:r>
                    <m:r>
                      <a:rPr lang="en-US" sz="1800" i="1">
                        <a:latin typeface="Cambria Math" panose="02040503050406030204" pitchFamily="18" charset="0"/>
                      </a:rPr>
                      <m:t>4</m:t>
                    </m:r>
                    <m:r>
                      <a:rPr lang="en-US" sz="1800" i="1">
                        <a:latin typeface="Cambria Math" panose="02040503050406030204" pitchFamily="18" charset="0"/>
                      </a:rPr>
                      <m:t>(</m:t>
                    </m:r>
                    <m:r>
                      <a:rPr lang="en-US" sz="1800" i="1">
                        <a:latin typeface="Cambria Math" panose="02040503050406030204" pitchFamily="18" charset="0"/>
                      </a:rPr>
                      <m:t>1250</m:t>
                    </m:r>
                    <m:r>
                      <a:rPr lang="en-US" sz="1800" i="1">
                        <a:latin typeface="Cambria Math" panose="02040503050406030204" pitchFamily="18" charset="0"/>
                      </a:rPr>
                      <m:t>+</m:t>
                    </m:r>
                    <m:r>
                      <a:rPr lang="en-US" sz="1800" i="1">
                        <a:latin typeface="Cambria Math" panose="02040503050406030204" pitchFamily="18" charset="0"/>
                      </a:rPr>
                      <m:t>1880</m:t>
                    </m:r>
                    <m:r>
                      <a:rPr lang="en-US" sz="1800" b="0" i="1" smtClean="0">
                        <a:latin typeface="Cambria Math" panose="02040503050406030204" pitchFamily="18" charset="0"/>
                      </a:rPr>
                      <m:t>)</m:t>
                    </m:r>
                    <m:r>
                      <a:rPr lang="en-US" sz="1800" i="1">
                        <a:latin typeface="Cambria Math" panose="02040503050406030204" pitchFamily="18" charset="0"/>
                      </a:rPr>
                      <m:t>=</m:t>
                    </m:r>
                    <m:r>
                      <a:rPr lang="en-US" sz="1800" i="1">
                        <a:latin typeface="Cambria Math" panose="02040503050406030204" pitchFamily="18" charset="0"/>
                      </a:rPr>
                      <m:t>34645</m:t>
                    </m:r>
                    <m:r>
                      <a:rPr lang="en-US" sz="1800" i="1">
                        <a:latin typeface="Cambria Math" panose="02040503050406030204" pitchFamily="18" charset="0"/>
                      </a:rPr>
                      <m:t>𝐾𝑁</m:t>
                    </m:r>
                  </m:oMath>
                </a14:m>
                <a:r>
                  <a:rPr lang="en-US" sz="1800" dirty="0"/>
                  <a:t> </a:t>
                </a:r>
              </a:p>
              <a:p>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𝑃</m:t>
                        </m:r>
                      </m:e>
                      <m:sub>
                        <m:r>
                          <a:rPr lang="en-US" sz="1800" i="1">
                            <a:latin typeface="Cambria Math" panose="02040503050406030204" pitchFamily="18" charset="0"/>
                          </a:rPr>
                          <m:t>𝑢</m:t>
                        </m:r>
                      </m:sub>
                    </m:sSub>
                    <m:r>
                      <a:rPr lang="en-US" sz="1800">
                        <a:latin typeface="Cambria Math" panose="02040503050406030204" pitchFamily="18" charset="0"/>
                      </a:rPr>
                      <m:t>=</m:t>
                    </m:r>
                    <m:r>
                      <a:rPr lang="en-US" sz="1800">
                        <a:latin typeface="Cambria Math" panose="02040503050406030204" pitchFamily="18" charset="0"/>
                      </a:rPr>
                      <m:t>31578</m:t>
                    </m:r>
                    <m:r>
                      <m:rPr>
                        <m:sty m:val="p"/>
                      </m:rPr>
                      <a:rPr lang="en-US" sz="1800">
                        <a:latin typeface="Cambria Math" panose="02040503050406030204" pitchFamily="18" charset="0"/>
                      </a:rPr>
                      <m:t>KN</m:t>
                    </m:r>
                    <m:r>
                      <a:rPr lang="en-US" sz="1800">
                        <a:latin typeface="Cambria Math" panose="02040503050406030204" pitchFamily="18" charset="0"/>
                      </a:rPr>
                      <m:t> &lt;Ø</m:t>
                    </m:r>
                    <m:sSub>
                      <m:sSubPr>
                        <m:ctrlPr>
                          <a:rPr lang="en-US" sz="1800" i="1">
                            <a:latin typeface="Cambria Math" panose="02040503050406030204" pitchFamily="18" charset="0"/>
                          </a:rPr>
                        </m:ctrlPr>
                      </m:sSubPr>
                      <m:e>
                        <m:r>
                          <a:rPr lang="en-US" sz="1800" i="1">
                            <a:latin typeface="Cambria Math" panose="02040503050406030204" pitchFamily="18" charset="0"/>
                          </a:rPr>
                          <m:t>𝑉</m:t>
                        </m:r>
                      </m:e>
                      <m:sub>
                        <m:r>
                          <a:rPr lang="en-US" sz="1800" i="1">
                            <a:latin typeface="Cambria Math" panose="02040503050406030204" pitchFamily="18" charset="0"/>
                          </a:rPr>
                          <m:t>𝑝</m:t>
                        </m:r>
                      </m:sub>
                    </m:sSub>
                    <m:r>
                      <a:rPr lang="en-US" sz="1800" i="1">
                        <a:latin typeface="Cambria Math" panose="02040503050406030204" pitchFamily="18" charset="0"/>
                      </a:rPr>
                      <m:t>=</m:t>
                    </m:r>
                    <m:r>
                      <a:rPr lang="en-US" sz="1800" i="1">
                        <a:latin typeface="Cambria Math" panose="02040503050406030204" pitchFamily="18" charset="0"/>
                      </a:rPr>
                      <m:t>34645</m:t>
                    </m:r>
                    <m:r>
                      <a:rPr lang="en-US" sz="1800" i="1">
                        <a:latin typeface="Cambria Math" panose="02040503050406030204" pitchFamily="18" charset="0"/>
                      </a:rPr>
                      <m:t>𝐾𝑁</m:t>
                    </m:r>
                  </m:oMath>
                </a14:m>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id="{785C6F25-C561-4DE3-9AA6-BE19182A94C5}"/>
                  </a:ext>
                </a:extLst>
              </p:cNvPr>
              <p:cNvSpPr>
                <a:spLocks noGrp="1" noRot="1" noChangeAspect="1" noMove="1" noResize="1" noEditPoints="1" noAdjustHandles="1" noChangeArrowheads="1" noChangeShapeType="1" noTextEdit="1"/>
              </p:cNvSpPr>
              <p:nvPr>
                <p:ph idx="1"/>
              </p:nvPr>
            </p:nvSpPr>
            <p:spPr>
              <a:xfrm>
                <a:off x="783382" y="1656088"/>
                <a:ext cx="8169184" cy="4590428"/>
              </a:xfrm>
              <a:blipFill>
                <a:blip r:embed="rId2"/>
                <a:stretch>
                  <a:fillRect l="-1418" r="-1269"/>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100</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282669883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15696" y="1010249"/>
            <a:ext cx="8438605" cy="784181"/>
          </a:xfrm>
        </p:spPr>
        <p:txBody>
          <a:bodyPr>
            <a:noAutofit/>
          </a:bodyPr>
          <a:lstStyle/>
          <a:p>
            <a:r>
              <a:rPr lang="en-US" sz="3400" b="1" dirty="0">
                <a:solidFill>
                  <a:srgbClr val="7030A0"/>
                </a:solidFill>
                <a:latin typeface="Times New Roman" panose="02020603050405020304" pitchFamily="18" charset="0"/>
              </a:rPr>
              <a:t>Design of Footings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685117" y="2033823"/>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Mat foundation modeling</a:t>
            </a:r>
          </a:p>
          <a:p>
            <a:pPr marL="0" indent="0">
              <a:buNone/>
            </a:pPr>
            <a:r>
              <a:rPr lang="en-US" sz="2000" dirty="0">
                <a:latin typeface="Times New Roman" panose="02020603050405020304" pitchFamily="18" charset="0"/>
                <a:cs typeface="Times New Roman" panose="02020603050405020304" pitchFamily="18" charset="0"/>
              </a:rPr>
              <a:t>Concrete B500 (40MPa) was used for this mat foundation. It was defined  in SAFE software with bending modifiers equal to 0.7.</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An expand with a value of 2000mm was created at all sides of the mat foundation.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design code selected in SAFE software is ACI 318-11 code.</a:t>
            </a: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101</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659720"/>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237915052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43729" y="709440"/>
            <a:ext cx="8438605" cy="784181"/>
          </a:xfrm>
        </p:spPr>
        <p:txBody>
          <a:bodyPr>
            <a:noAutofit/>
          </a:bodyPr>
          <a:lstStyle/>
          <a:p>
            <a:r>
              <a:rPr lang="en-US" sz="3400" b="1" dirty="0">
                <a:solidFill>
                  <a:srgbClr val="7030A0"/>
                </a:solidFill>
                <a:latin typeface="Times New Roman" panose="02020603050405020304" pitchFamily="18" charset="0"/>
              </a:rPr>
              <a:t>Design of Footings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26060" y="1700307"/>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Evaluation of design</a:t>
            </a:r>
          </a:p>
          <a:p>
            <a:pPr marL="0" indent="0">
              <a:buNone/>
            </a:pPr>
            <a:r>
              <a:rPr lang="en-US" sz="2000" dirty="0">
                <a:latin typeface="Times New Roman" panose="02020603050405020304" pitchFamily="18" charset="0"/>
                <a:cs typeface="Times New Roman" panose="02020603050405020304" pitchFamily="18" charset="0"/>
              </a:rPr>
              <a:t>After running the model, the soil pressure under the mat from service combinations exceeded the bearing capacity of 480 KN/m2.</a:t>
            </a:r>
          </a:p>
          <a:p>
            <a:pPr>
              <a:lnSpc>
                <a:spcPct val="16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Therefore, piles with a diameter of 1 meter and a length of 20 meters     were placed under the mat foundation every 3 meters, it was represented   in SAFE software as a point spring.</a:t>
            </a:r>
          </a:p>
          <a:p>
            <a:pPr>
              <a:lnSpc>
                <a:spcPct val="16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capacity of the pile was calculated by referring to “Principles of Foundation Engineering 8th edition”.</a:t>
            </a:r>
          </a:p>
          <a:p>
            <a:pPr marL="0" indent="0">
              <a:lnSpc>
                <a:spcPct val="150000"/>
              </a:lnSpc>
              <a:buNone/>
            </a:pPr>
            <a:r>
              <a:rPr lang="en-US" sz="2000" dirty="0">
                <a:latin typeface="Times New Roman" panose="02020603050405020304" pitchFamily="18" charset="0"/>
                <a:cs typeface="Times New Roman" panose="02020603050405020304" pitchFamily="18" charset="0"/>
              </a:rPr>
              <a:t>                     </a:t>
            </a: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102</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23915843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604998" y="571097"/>
            <a:ext cx="8438605" cy="784181"/>
          </a:xfrm>
        </p:spPr>
        <p:txBody>
          <a:bodyPr>
            <a:noAutofit/>
          </a:bodyPr>
          <a:lstStyle/>
          <a:p>
            <a:r>
              <a:rPr lang="en-US" sz="3400" b="1" dirty="0">
                <a:solidFill>
                  <a:srgbClr val="7030A0"/>
                </a:solidFill>
                <a:latin typeface="Times New Roman" panose="02020603050405020304" pitchFamily="18" charset="0"/>
              </a:rPr>
              <a:t>Design of Footings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39709" y="1700307"/>
                <a:ext cx="8169184" cy="4590428"/>
              </a:xfrm>
            </p:spPr>
            <p:txBody>
              <a:bodyPr>
                <a:normAutofit lnSpcReduction="10000"/>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 Evaluation of design</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𝑄</m:t>
                        </m:r>
                      </m:e>
                      <m:sub>
                        <m:r>
                          <a:rPr lang="en-US" sz="2000">
                            <a:latin typeface="Cambria Math" panose="02040503050406030204" pitchFamily="18" charset="0"/>
                            <a:cs typeface="Times New Roman" panose="02020603050405020304" pitchFamily="18" charset="0"/>
                          </a:rPr>
                          <m:t>𝑢</m:t>
                        </m:r>
                      </m:sub>
                    </m:sSub>
                    <m:r>
                      <a:rPr lang="en-US" sz="2000">
                        <a:latin typeface="Cambria Math" panose="02040503050406030204" pitchFamily="18" charset="0"/>
                        <a:cs typeface="Times New Roman" panose="02020603050405020304" pitchFamily="18" charset="0"/>
                      </a:rPr>
                      <m:t>=</m:t>
                    </m:r>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𝑄</m:t>
                        </m:r>
                      </m:e>
                      <m:sub>
                        <m:r>
                          <a:rPr lang="en-US" sz="2000">
                            <a:latin typeface="Cambria Math" panose="02040503050406030204" pitchFamily="18" charset="0"/>
                            <a:cs typeface="Times New Roman" panose="02020603050405020304" pitchFamily="18" charset="0"/>
                          </a:rPr>
                          <m:t>𝑝</m:t>
                        </m:r>
                      </m:sub>
                    </m:sSub>
                    <m:r>
                      <a:rPr lang="en-US" sz="2000">
                        <a:latin typeface="Cambria Math" panose="02040503050406030204" pitchFamily="18" charset="0"/>
                        <a:cs typeface="Times New Roman" panose="02020603050405020304" pitchFamily="18" charset="0"/>
                      </a:rPr>
                      <m:t>+</m:t>
                    </m:r>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𝑄</m:t>
                        </m:r>
                      </m:e>
                      <m:sub>
                        <m:r>
                          <a:rPr lang="en-US" sz="2000">
                            <a:latin typeface="Cambria Math" panose="02040503050406030204" pitchFamily="18" charset="0"/>
                            <a:cs typeface="Times New Roman" panose="02020603050405020304" pitchFamily="18" charset="0"/>
                          </a:rPr>
                          <m:t>𝑠</m:t>
                        </m:r>
                      </m:sub>
                    </m:sSub>
                  </m:oMath>
                </a14:m>
                <a:r>
                  <a:rPr lang="en-US" sz="2000" dirty="0">
                    <a:latin typeface="Times New Roman" panose="02020603050405020304" pitchFamily="18" charset="0"/>
                    <a:cs typeface="Times New Roman" panose="02020603050405020304" pitchFamily="18" charset="0"/>
                  </a:rPr>
                  <a:t>        </a:t>
                </a:r>
              </a:p>
              <a:p>
                <a:pPr>
                  <a:lnSpc>
                    <a:spcPct val="150000"/>
                  </a:lnSpc>
                </a:pP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m:rPr>
                            <m:sty m:val="p"/>
                          </m:rPr>
                          <a:rPr lang="en-US" sz="2000">
                            <a:latin typeface="Cambria Math" panose="02040503050406030204" pitchFamily="18" charset="0"/>
                            <a:cs typeface="Times New Roman" panose="02020603050405020304" pitchFamily="18" charset="0"/>
                          </a:rPr>
                          <m:t>Q</m:t>
                        </m:r>
                      </m:e>
                      <m:sub>
                        <m:r>
                          <m:rPr>
                            <m:sty m:val="p"/>
                          </m:rPr>
                          <a:rPr lang="en-US" sz="2000">
                            <a:latin typeface="Cambria Math" panose="02040503050406030204" pitchFamily="18" charset="0"/>
                            <a:cs typeface="Times New Roman" panose="02020603050405020304" pitchFamily="18" charset="0"/>
                          </a:rPr>
                          <m:t>p</m:t>
                        </m:r>
                      </m:sub>
                    </m:sSub>
                    <m:r>
                      <a:rPr lang="en-US" sz="2000">
                        <a:latin typeface="Cambria Math" panose="02040503050406030204" pitchFamily="18" charset="0"/>
                        <a:cs typeface="Times New Roman" panose="02020603050405020304" pitchFamily="18" charset="0"/>
                      </a:rPr>
                      <m:t>=</m:t>
                    </m:r>
                    <m:r>
                      <a:rPr lang="en-US" sz="2000">
                        <a:latin typeface="Cambria Math" panose="02040503050406030204" pitchFamily="18" charset="0"/>
                        <a:cs typeface="Times New Roman" panose="02020603050405020304" pitchFamily="18" charset="0"/>
                      </a:rPr>
                      <m:t>4790</m:t>
                    </m:r>
                    <m:r>
                      <a:rPr lang="en-US" sz="2000">
                        <a:latin typeface="Cambria Math" panose="02040503050406030204" pitchFamily="18" charset="0"/>
                        <a:cs typeface="Times New Roman" panose="02020603050405020304" pitchFamily="18" charset="0"/>
                      </a:rPr>
                      <m:t>𝐾𝑁</m:t>
                    </m:r>
                    <m:r>
                      <a:rPr lang="en-US" sz="2000">
                        <a:latin typeface="Cambria Math" panose="02040503050406030204" pitchFamily="18" charset="0"/>
                        <a:cs typeface="Times New Roman" panose="02020603050405020304" pitchFamily="18" charset="0"/>
                      </a:rPr>
                      <m:t>  \</m:t>
                    </m:r>
                  </m:oMath>
                </a14:m>
                <a:r>
                  <a:rPr lang="en-US" sz="20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𝑄</m:t>
                        </m:r>
                      </m:e>
                      <m:sub>
                        <m:r>
                          <a:rPr lang="en-US" sz="2000">
                            <a:latin typeface="Cambria Math" panose="02040503050406030204" pitchFamily="18" charset="0"/>
                            <a:cs typeface="Times New Roman" panose="02020603050405020304" pitchFamily="18" charset="0"/>
                          </a:rPr>
                          <m:t>𝑠</m:t>
                        </m:r>
                      </m:sub>
                    </m:sSub>
                    <m:r>
                      <a:rPr lang="en-US" sz="2000">
                        <a:latin typeface="Cambria Math" panose="02040503050406030204" pitchFamily="18" charset="0"/>
                        <a:cs typeface="Times New Roman" panose="02020603050405020304" pitchFamily="18" charset="0"/>
                      </a:rPr>
                      <m:t>=</m:t>
                    </m:r>
                    <m:r>
                      <a:rPr lang="en-US" sz="2000">
                        <a:latin typeface="Cambria Math" panose="02040503050406030204" pitchFamily="18" charset="0"/>
                        <a:cs typeface="Times New Roman" panose="02020603050405020304" pitchFamily="18" charset="0"/>
                      </a:rPr>
                      <m:t>1815</m:t>
                    </m:r>
                    <m:r>
                      <a:rPr lang="en-US" sz="2000">
                        <a:latin typeface="Cambria Math" panose="02040503050406030204" pitchFamily="18" charset="0"/>
                        <a:cs typeface="Times New Roman" panose="02020603050405020304" pitchFamily="18" charset="0"/>
                      </a:rPr>
                      <m:t> </m:t>
                    </m:r>
                    <m:r>
                      <a:rPr lang="en-US" sz="2000">
                        <a:latin typeface="Cambria Math" panose="02040503050406030204" pitchFamily="18" charset="0"/>
                        <a:cs typeface="Times New Roman" panose="02020603050405020304" pitchFamily="18" charset="0"/>
                      </a:rPr>
                      <m:t>𝐾𝑁</m:t>
                    </m:r>
                  </m:oMath>
                </a14:m>
                <a:r>
                  <a:rPr lang="en-US" sz="2000" dirty="0">
                    <a:latin typeface="Times New Roman" panose="02020603050405020304" pitchFamily="18" charset="0"/>
                    <a:cs typeface="Times New Roman" panose="02020603050405020304" pitchFamily="18" charset="0"/>
                  </a:rPr>
                  <a:t> using alpha method</a:t>
                </a:r>
              </a:p>
              <a:p>
                <a:pPr>
                  <a:lnSpc>
                    <a:spcPct val="150000"/>
                  </a:lnSpc>
                </a:pPr>
                <a:r>
                  <a:rPr lang="en-US" sz="2000" dirty="0">
                    <a:latin typeface="Times New Roman" panose="02020603050405020304" pitchFamily="18" charset="0"/>
                    <a:cs typeface="Times New Roman" panose="02020603050405020304" pitchFamily="18" charset="0"/>
                  </a:rPr>
                  <a:t>Take factor of safety equal to 3. </a:t>
                </a:r>
              </a:p>
              <a:p>
                <a:pPr>
                  <a:lnSpc>
                    <a:spcPct val="150000"/>
                  </a:lnSpc>
                </a:pPr>
                <a14:m>
                  <m:oMath xmlns:m="http://schemas.openxmlformats.org/officeDocument/2006/math">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𝑄</m:t>
                        </m:r>
                      </m:e>
                      <m:sub>
                        <m:r>
                          <a:rPr lang="en-US" sz="1800">
                            <a:latin typeface="Cambria Math" panose="02040503050406030204" pitchFamily="18" charset="0"/>
                            <a:cs typeface="Times New Roman" panose="02020603050405020304" pitchFamily="18" charset="0"/>
                          </a:rPr>
                          <m:t>𝑢</m:t>
                        </m:r>
                      </m:sub>
                    </m:sSub>
                    <m:r>
                      <a:rPr lang="en-US" sz="1800">
                        <a:latin typeface="Cambria Math" panose="02040503050406030204" pitchFamily="18" charset="0"/>
                        <a:cs typeface="Times New Roman" panose="02020603050405020304" pitchFamily="18" charset="0"/>
                      </a:rPr>
                      <m:t>=</m:t>
                    </m:r>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4790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1815</m:t>
                        </m:r>
                      </m:num>
                      <m:den>
                        <m:r>
                          <a:rPr lang="en-US" sz="1800">
                            <a:latin typeface="Cambria Math" panose="02040503050406030204" pitchFamily="18" charset="0"/>
                            <a:cs typeface="Times New Roman" panose="02020603050405020304" pitchFamily="18" charset="0"/>
                          </a:rPr>
                          <m:t>3</m:t>
                        </m:r>
                      </m:den>
                    </m:f>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2200</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𝐾𝑁</m:t>
                    </m:r>
                  </m:oMath>
                </a14:m>
                <a:r>
                  <a:rPr lang="en-US" sz="1800" dirty="0">
                    <a:latin typeface="Times New Roman" panose="02020603050405020304" pitchFamily="18" charset="0"/>
                    <a:cs typeface="Times New Roman" panose="02020603050405020304" pitchFamily="18" charset="0"/>
                  </a:rPr>
                  <a:t>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It was assumed that the settlement in the piles is 14.5mm.</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Point spring translation for the pile = </a:t>
                </a:r>
                <a14:m>
                  <m:oMath xmlns:m="http://schemas.openxmlformats.org/officeDocument/2006/math">
                    <m:f>
                      <m:fPr>
                        <m:ctrlPr>
                          <a:rPr lang="en-US" sz="1800" i="1">
                            <a:latin typeface="Cambria Math" panose="02040503050406030204" pitchFamily="18" charset="0"/>
                            <a:cs typeface="Times New Roman" panose="02020603050405020304" pitchFamily="18" charset="0"/>
                          </a:rPr>
                        </m:ctrlPr>
                      </m:fPr>
                      <m:num>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𝑄</m:t>
                            </m:r>
                          </m:e>
                          <m:sub>
                            <m:r>
                              <a:rPr lang="en-US" sz="1800">
                                <a:latin typeface="Cambria Math" panose="02040503050406030204" pitchFamily="18" charset="0"/>
                                <a:cs typeface="Times New Roman" panose="02020603050405020304" pitchFamily="18" charset="0"/>
                              </a:rPr>
                              <m:t>𝑢</m:t>
                            </m:r>
                          </m:sub>
                        </m:sSub>
                      </m:num>
                      <m:den>
                        <m:r>
                          <a:rPr lang="en-US" sz="1800">
                            <a:latin typeface="Cambria Math" panose="02040503050406030204" pitchFamily="18" charset="0"/>
                            <a:cs typeface="Times New Roman" panose="02020603050405020304" pitchFamily="18" charset="0"/>
                          </a:rPr>
                          <m:t>𝑠𝑒𝑡𝑡𝑙𝑚𝑒𝑛𝑡</m:t>
                        </m:r>
                      </m:den>
                    </m:f>
                    <m:r>
                      <a:rPr lang="en-US" sz="1800">
                        <a:latin typeface="Cambria Math" panose="02040503050406030204" pitchFamily="18" charset="0"/>
                        <a:cs typeface="Times New Roman" panose="02020603050405020304" pitchFamily="18" charset="0"/>
                      </a:rPr>
                      <m:t>=</m:t>
                    </m:r>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2200</m:t>
                        </m:r>
                      </m:num>
                      <m:den>
                        <m:r>
                          <a:rPr lang="en-US" sz="1800">
                            <a:latin typeface="Cambria Math" panose="02040503050406030204" pitchFamily="18" charset="0"/>
                            <a:cs typeface="Times New Roman" panose="02020603050405020304" pitchFamily="18" charset="0"/>
                          </a:rPr>
                          <m:t>14</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5</m:t>
                        </m:r>
                      </m:den>
                    </m:f>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150</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𝐾𝑁</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𝑚𝑚</m:t>
                    </m:r>
                  </m:oMath>
                </a14:m>
                <a:endParaRPr lang="en-US" sz="18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This point spring property were defined in SAFE software for all the piles. </a:t>
                </a: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p:txBody>
          </p:sp>
        </mc:Choice>
        <mc:Fallback>
          <p:sp>
            <p:nvSpPr>
              <p:cNvPr id="8" name="Content Placeholder 7">
                <a:extLst>
                  <a:ext uri="{FF2B5EF4-FFF2-40B4-BE49-F238E27FC236}">
                    <a16:creationId xmlns:a16="http://schemas.microsoft.com/office/drawing/2014/main" id="{785C6F25-C561-4DE3-9AA6-BE19182A94C5}"/>
                  </a:ext>
                </a:extLst>
              </p:cNvPr>
              <p:cNvSpPr>
                <a:spLocks noGrp="1" noRot="1" noChangeAspect="1" noMove="1" noResize="1" noEditPoints="1" noAdjustHandles="1" noChangeArrowheads="1" noChangeShapeType="1" noTextEdit="1"/>
              </p:cNvSpPr>
              <p:nvPr>
                <p:ph idx="1"/>
              </p:nvPr>
            </p:nvSpPr>
            <p:spPr>
              <a:xfrm>
                <a:off x="739709" y="1700307"/>
                <a:ext cx="8169184" cy="4590428"/>
              </a:xfrm>
              <a:blipFill>
                <a:blip r:embed="rId2"/>
                <a:stretch>
                  <a:fillRect l="-1418" t="-6109" r="-7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103</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50255837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560653" y="543953"/>
            <a:ext cx="8438605" cy="784181"/>
          </a:xfrm>
        </p:spPr>
        <p:txBody>
          <a:bodyPr>
            <a:noAutofit/>
          </a:bodyPr>
          <a:lstStyle/>
          <a:p>
            <a:r>
              <a:rPr lang="en-US" sz="3400" b="1" dirty="0">
                <a:solidFill>
                  <a:srgbClr val="7030A0"/>
                </a:solidFill>
                <a:latin typeface="Times New Roman" panose="02020603050405020304" pitchFamily="18" charset="0"/>
              </a:rPr>
              <a:t>Design of Footings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94298" y="1129944"/>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Evaluation of design</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layout of the piles under the mat foundation:-</a:t>
            </a: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104</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358537" y="2495055"/>
            <a:ext cx="6842838" cy="3613118"/>
          </a:xfrm>
          <a:prstGeom prst="rect">
            <a:avLst/>
          </a:prstGeom>
        </p:spPr>
      </p:pic>
    </p:spTree>
    <p:extLst>
      <p:ext uri="{BB962C8B-B14F-4D97-AF65-F5344CB8AC3E}">
        <p14:creationId xmlns:p14="http://schemas.microsoft.com/office/powerpoint/2010/main" val="427576317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23080" y="387325"/>
            <a:ext cx="8438605" cy="784181"/>
          </a:xfrm>
        </p:spPr>
        <p:txBody>
          <a:bodyPr>
            <a:noAutofit/>
          </a:bodyPr>
          <a:lstStyle/>
          <a:p>
            <a:r>
              <a:rPr lang="en-US" sz="3400" b="1" dirty="0">
                <a:solidFill>
                  <a:srgbClr val="7030A0"/>
                </a:solidFill>
                <a:latin typeface="Times New Roman" panose="02020603050405020304" pitchFamily="18" charset="0"/>
              </a:rPr>
              <a:t>Design of Footings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913986" y="508706"/>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Evaluation of design</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After running the model, the soil pressure in the mat and pile capacity didn’t exceed the bearing capacity of 480 KN/m2 and 2200KN, respectively. </a:t>
            </a: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105</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603231" y="508706"/>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2033516" y="3057099"/>
            <a:ext cx="6225451" cy="3661859"/>
          </a:xfrm>
          <a:prstGeom prst="rect">
            <a:avLst/>
          </a:prstGeom>
        </p:spPr>
      </p:pic>
    </p:spTree>
    <p:extLst>
      <p:ext uri="{BB962C8B-B14F-4D97-AF65-F5344CB8AC3E}">
        <p14:creationId xmlns:p14="http://schemas.microsoft.com/office/powerpoint/2010/main" val="86034690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79219" y="430464"/>
            <a:ext cx="8438605" cy="784181"/>
          </a:xfrm>
        </p:spPr>
        <p:txBody>
          <a:bodyPr>
            <a:noAutofit/>
          </a:bodyPr>
          <a:lstStyle/>
          <a:p>
            <a:r>
              <a:rPr lang="en-US" sz="3400" b="1" dirty="0">
                <a:solidFill>
                  <a:srgbClr val="7030A0"/>
                </a:solidFill>
                <a:latin typeface="Times New Roman" panose="02020603050405020304" pitchFamily="18" charset="0"/>
              </a:rPr>
              <a:t>Design of Footings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969722" y="89270"/>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Shear check</a:t>
                </a:r>
              </a:p>
              <a:p>
                <a:pPr>
                  <a:buFont typeface="Arial" panose="020B0604020202020204" pitchFamily="34" charset="0"/>
                  <a:buChar char="•"/>
                </a:pPr>
                <a14:m>
                  <m:oMath xmlns:m="http://schemas.openxmlformats.org/officeDocument/2006/math">
                    <m:r>
                      <a:rPr lang="en-US" sz="1800" i="1">
                        <a:latin typeface="Cambria Math" panose="02040503050406030204" pitchFamily="18" charset="0"/>
                      </a:rPr>
                      <m:t>Ø</m:t>
                    </m:r>
                    <m:sSub>
                      <m:sSubPr>
                        <m:ctrlPr>
                          <a:rPr lang="en-US" sz="1800" i="1">
                            <a:latin typeface="Cambria Math" panose="02040503050406030204" pitchFamily="18" charset="0"/>
                          </a:rPr>
                        </m:ctrlPr>
                      </m:sSubPr>
                      <m:e>
                        <m:r>
                          <a:rPr lang="en-US" sz="1800" i="1">
                            <a:latin typeface="Cambria Math" panose="02040503050406030204" pitchFamily="18" charset="0"/>
                          </a:rPr>
                          <m:t>𝑉</m:t>
                        </m:r>
                      </m:e>
                      <m:sub>
                        <m:r>
                          <a:rPr lang="en-US" sz="1800" i="1">
                            <a:latin typeface="Cambria Math" panose="02040503050406030204" pitchFamily="18" charset="0"/>
                          </a:rPr>
                          <m:t>𝑐</m:t>
                        </m:r>
                      </m:sub>
                    </m:sSub>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75</m:t>
                        </m:r>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17</m:t>
                        </m:r>
                        <m:r>
                          <a:rPr lang="en-US" sz="1800" i="1">
                            <a:latin typeface="Cambria Math" panose="02040503050406030204" pitchFamily="18" charset="0"/>
                          </a:rPr>
                          <m:t>×</m:t>
                        </m:r>
                        <m:rad>
                          <m:radPr>
                            <m:degHide m:val="on"/>
                            <m:ctrlPr>
                              <a:rPr lang="en-US" sz="1800" i="1">
                                <a:latin typeface="Cambria Math" panose="02040503050406030204" pitchFamily="18" charset="0"/>
                              </a:rPr>
                            </m:ctrlPr>
                          </m:radPr>
                          <m:deg/>
                          <m:e>
                            <m:r>
                              <a:rPr lang="en-US" sz="1800" i="1">
                                <a:latin typeface="Cambria Math" panose="02040503050406030204" pitchFamily="18" charset="0"/>
                              </a:rPr>
                              <m:t>40</m:t>
                            </m:r>
                          </m:e>
                        </m:rad>
                        <m:r>
                          <a:rPr lang="en-US" sz="1800" i="1">
                            <a:latin typeface="Cambria Math" panose="02040503050406030204" pitchFamily="18" charset="0"/>
                          </a:rPr>
                          <m:t>×</m:t>
                        </m:r>
                        <m:r>
                          <a:rPr lang="en-US" sz="1800" i="1">
                            <a:latin typeface="Cambria Math" panose="02040503050406030204" pitchFamily="18" charset="0"/>
                          </a:rPr>
                          <m:t>1000</m:t>
                        </m:r>
                        <m:r>
                          <a:rPr lang="en-US" sz="1800" i="1">
                            <a:latin typeface="Cambria Math" panose="02040503050406030204" pitchFamily="18" charset="0"/>
                          </a:rPr>
                          <m:t>×</m:t>
                        </m:r>
                        <m:r>
                          <a:rPr lang="en-US" sz="1800" i="1">
                            <a:latin typeface="Cambria Math" panose="02040503050406030204" pitchFamily="18" charset="0"/>
                          </a:rPr>
                          <m:t>1900</m:t>
                        </m:r>
                      </m:num>
                      <m:den>
                        <m:r>
                          <a:rPr lang="en-US" sz="1800" i="1">
                            <a:latin typeface="Cambria Math" panose="02040503050406030204" pitchFamily="18" charset="0"/>
                          </a:rPr>
                          <m:t>1000</m:t>
                        </m:r>
                      </m:den>
                    </m:f>
                    <m:r>
                      <a:rPr lang="en-US" sz="1800" i="1">
                        <a:latin typeface="Cambria Math" panose="02040503050406030204" pitchFamily="18" charset="0"/>
                      </a:rPr>
                      <m:t>=</m:t>
                    </m:r>
                    <m:r>
                      <a:rPr lang="en-US" sz="1800" i="1">
                        <a:latin typeface="Cambria Math" panose="02040503050406030204" pitchFamily="18" charset="0"/>
                      </a:rPr>
                      <m:t>1532</m:t>
                    </m:r>
                    <m:r>
                      <a:rPr lang="en-US" sz="1800" i="1">
                        <a:latin typeface="Cambria Math" panose="02040503050406030204" pitchFamily="18" charset="0"/>
                      </a:rPr>
                      <m:t> </m:t>
                    </m:r>
                    <m:r>
                      <a:rPr lang="en-US" sz="1800" i="1">
                        <a:latin typeface="Cambria Math" panose="02040503050406030204" pitchFamily="18" charset="0"/>
                      </a:rPr>
                      <m:t>𝐾𝑁</m:t>
                    </m:r>
                  </m:oMath>
                </a14:m>
                <a:r>
                  <a:rPr lang="en-US" sz="18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maximum shear force (Vu) in mat foundation was 1487kN.</a:t>
                </a: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969722" y="89270"/>
                <a:ext cx="8169184" cy="4590428"/>
              </a:xfrm>
              <a:blipFill rotWithShape="0">
                <a:blip r:embed="rId2"/>
                <a:stretch>
                  <a:fillRect l="-141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106</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10" name="Picture 9"/>
          <p:cNvPicPr/>
          <p:nvPr/>
        </p:nvPicPr>
        <p:blipFill>
          <a:blip r:embed="rId3" cstate="print">
            <a:extLst>
              <a:ext uri="{28A0092B-C50C-407E-A947-70E740481C1C}">
                <a14:useLocalDpi xmlns:a14="http://schemas.microsoft.com/office/drawing/2010/main" val="0"/>
              </a:ext>
            </a:extLst>
          </a:blip>
          <a:stretch>
            <a:fillRect/>
          </a:stretch>
        </p:blipFill>
        <p:spPr>
          <a:xfrm>
            <a:off x="1467719" y="2932819"/>
            <a:ext cx="6900430" cy="3357916"/>
          </a:xfrm>
          <a:prstGeom prst="rect">
            <a:avLst/>
          </a:prstGeom>
        </p:spPr>
      </p:pic>
    </p:spTree>
    <p:extLst>
      <p:ext uri="{BB962C8B-B14F-4D97-AF65-F5344CB8AC3E}">
        <p14:creationId xmlns:p14="http://schemas.microsoft.com/office/powerpoint/2010/main" val="3940828984"/>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548640" y="459177"/>
            <a:ext cx="8438605" cy="784181"/>
          </a:xfrm>
        </p:spPr>
        <p:txBody>
          <a:bodyPr>
            <a:noAutofit/>
          </a:bodyPr>
          <a:lstStyle/>
          <a:p>
            <a:r>
              <a:rPr lang="en-US" sz="3400" b="1" dirty="0">
                <a:solidFill>
                  <a:srgbClr val="7030A0"/>
                </a:solidFill>
                <a:latin typeface="Times New Roman" panose="02020603050405020304" pitchFamily="18" charset="0"/>
              </a:rPr>
              <a:t>Design of Footings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18061" y="192202"/>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Reinforcement check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moment value using safe software from load combination 1.2D+1.6L+1.6H at a point with coordinates of X= 24.2m, Y= 6.2 m,  equal to 1427kN.m/m.  </a:t>
            </a: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107</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1746533" y="3063457"/>
            <a:ext cx="6377724" cy="3409841"/>
          </a:xfrm>
          <a:prstGeom prst="rect">
            <a:avLst/>
          </a:prstGeom>
        </p:spPr>
      </p:pic>
    </p:spTree>
    <p:extLst>
      <p:ext uri="{BB962C8B-B14F-4D97-AF65-F5344CB8AC3E}">
        <p14:creationId xmlns:p14="http://schemas.microsoft.com/office/powerpoint/2010/main" val="309019168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97584" y="387325"/>
            <a:ext cx="8438605" cy="784181"/>
          </a:xfrm>
        </p:spPr>
        <p:txBody>
          <a:bodyPr>
            <a:noAutofit/>
          </a:bodyPr>
          <a:lstStyle/>
          <a:p>
            <a:r>
              <a:rPr lang="en-US" sz="3400" b="1" dirty="0">
                <a:solidFill>
                  <a:srgbClr val="7030A0"/>
                </a:solidFill>
                <a:latin typeface="Times New Roman" panose="02020603050405020304" pitchFamily="18" charset="0"/>
              </a:rPr>
              <a:t>Design of Footings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67005" y="1656088"/>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Reinforcement check  </a:t>
                </a:r>
              </a:p>
              <a:p>
                <a14:m>
                  <m:oMath xmlns:m="http://schemas.openxmlformats.org/officeDocument/2006/math">
                    <m:r>
                      <a:rPr lang="en-US" sz="1800" i="1">
                        <a:latin typeface="Cambria Math" panose="02040503050406030204" pitchFamily="18" charset="0"/>
                      </a:rPr>
                      <m:t>𝜌</m:t>
                    </m:r>
                    <m:r>
                      <a:rPr lang="en-US" sz="1800" i="1">
                        <a:latin typeface="Cambria Math" panose="02040503050406030204" pitchFamily="18" charset="0"/>
                      </a:rPr>
                      <m:t>=</m:t>
                    </m:r>
                    <m:r>
                      <a:rPr lang="en-US" sz="1800" i="1">
                        <a:latin typeface="Cambria Math" panose="02040503050406030204" pitchFamily="18" charset="0"/>
                      </a:rPr>
                      <m:t>1</m:t>
                    </m:r>
                    <m:r>
                      <a:rPr lang="en-US" sz="1800" i="1">
                        <a:latin typeface="Cambria Math" panose="02040503050406030204" pitchFamily="18" charset="0"/>
                      </a:rPr>
                      <m:t>.</m:t>
                    </m:r>
                    <m:r>
                      <a:rPr lang="en-US" sz="1800" i="1">
                        <a:latin typeface="Cambria Math" panose="02040503050406030204" pitchFamily="18" charset="0"/>
                      </a:rPr>
                      <m:t>05</m:t>
                    </m:r>
                    <m:r>
                      <a:rPr lang="en-US" sz="1800" i="1">
                        <a:latin typeface="Cambria Math" panose="02040503050406030204" pitchFamily="18" charset="0"/>
                      </a:rPr>
                      <m:t>×</m:t>
                    </m:r>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10</m:t>
                        </m:r>
                      </m:e>
                      <m:sup>
                        <m:r>
                          <a:rPr lang="en-US" sz="1800" b="0" i="1" smtClean="0">
                            <a:latin typeface="Cambria Math" panose="02040503050406030204" pitchFamily="18" charset="0"/>
                          </a:rPr>
                          <m:t>−</m:t>
                        </m:r>
                        <m:r>
                          <a:rPr lang="en-US" sz="1800" b="0" i="1" smtClean="0">
                            <a:latin typeface="Cambria Math" panose="02040503050406030204" pitchFamily="18" charset="0"/>
                          </a:rPr>
                          <m:t>3</m:t>
                        </m:r>
                      </m:sup>
                    </m:sSup>
                  </m:oMath>
                </a14:m>
                <a:endParaRPr lang="en-US" sz="1800" i="1" dirty="0"/>
              </a:p>
              <a:p>
                <a14:m>
                  <m:oMath xmlns:m="http://schemas.openxmlformats.org/officeDocument/2006/math">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𝐴</m:t>
                        </m:r>
                      </m:e>
                      <m:sub>
                        <m:r>
                          <a:rPr lang="en-US" sz="1800">
                            <a:latin typeface="Cambria Math" panose="02040503050406030204" pitchFamily="18" charset="0"/>
                            <a:cs typeface="Times New Roman" panose="02020603050405020304" pitchFamily="18" charset="0"/>
                          </a:rPr>
                          <m:t>𝑠</m:t>
                        </m:r>
                      </m:sub>
                    </m:sSub>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𝜌</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𝑏</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𝑑</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05</m:t>
                    </m:r>
                    <m:r>
                      <a:rPr lang="en-US" sz="1800">
                        <a:latin typeface="Cambria Math" panose="02040503050406030204" pitchFamily="18" charset="0"/>
                        <a:cs typeface="Times New Roman" panose="02020603050405020304" pitchFamily="18" charset="0"/>
                      </a:rPr>
                      <m:t>×</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10</m:t>
                        </m:r>
                      </m:e>
                      <m:sup>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3</m:t>
                        </m:r>
                      </m:sup>
                    </m:sSup>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1000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1800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1997</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oMath>
                </a14:m>
                <a:r>
                  <a:rPr lang="en-US" sz="1800" dirty="0">
                    <a:latin typeface="Times New Roman" panose="02020603050405020304" pitchFamily="18" charset="0"/>
                    <a:cs typeface="Times New Roman" panose="02020603050405020304" pitchFamily="18" charset="0"/>
                  </a:rPr>
                  <a:t>       </a:t>
                </a:r>
              </a:p>
              <a:p>
                <a14:m>
                  <m:oMath xmlns:m="http://schemas.openxmlformats.org/officeDocument/2006/math">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𝐴</m:t>
                        </m:r>
                      </m:e>
                      <m:sub>
                        <m:r>
                          <a:rPr lang="en-US" sz="1800">
                            <a:latin typeface="Cambria Math" panose="02040503050406030204" pitchFamily="18" charset="0"/>
                            <a:cs typeface="Times New Roman" panose="02020603050405020304" pitchFamily="18" charset="0"/>
                          </a:rPr>
                          <m:t>𝑚𝑖𝑛</m:t>
                        </m:r>
                      </m:sub>
                    </m:sSub>
                    <m:r>
                      <a:rPr lang="en-US" sz="1800">
                        <a:latin typeface="Cambria Math" panose="02040503050406030204" pitchFamily="18" charset="0"/>
                        <a:cs typeface="Times New Roman" panose="02020603050405020304" pitchFamily="18" charset="0"/>
                      </a:rPr>
                      <m:t>=</m:t>
                    </m:r>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𝜌</m:t>
                        </m:r>
                      </m:e>
                      <m:sub>
                        <m:r>
                          <a:rPr lang="en-US" sz="1800">
                            <a:latin typeface="Cambria Math" panose="02040503050406030204" pitchFamily="18" charset="0"/>
                            <a:cs typeface="Times New Roman" panose="02020603050405020304" pitchFamily="18" charset="0"/>
                          </a:rPr>
                          <m:t>𝑚𝑖𝑛</m:t>
                        </m:r>
                      </m:sub>
                    </m:sSub>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𝑏</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𝑑</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8</m:t>
                    </m:r>
                    <m:r>
                      <a:rPr lang="en-US" sz="1800">
                        <a:latin typeface="Cambria Math" panose="02040503050406030204" pitchFamily="18" charset="0"/>
                        <a:cs typeface="Times New Roman" panose="02020603050405020304" pitchFamily="18" charset="0"/>
                      </a:rPr>
                      <m:t>×</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10</m:t>
                        </m:r>
                      </m:e>
                      <m:sup>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3</m:t>
                        </m:r>
                      </m:sup>
                    </m:sSup>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1000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2000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3600</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oMath>
                </a14:m>
                <a:r>
                  <a:rPr lang="en-US" sz="1800" dirty="0">
                    <a:latin typeface="Times New Roman" panose="02020603050405020304" pitchFamily="18" charset="0"/>
                    <a:cs typeface="Times New Roman" panose="02020603050405020304" pitchFamily="18" charset="0"/>
                  </a:rPr>
                  <a:t> </a:t>
                </a:r>
              </a:p>
              <a:p>
                <a14:m>
                  <m:oMath xmlns:m="http://schemas.openxmlformats.org/officeDocument/2006/math">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𝐴</m:t>
                        </m:r>
                      </m:e>
                      <m:sub>
                        <m:r>
                          <a:rPr lang="en-US" sz="1800">
                            <a:latin typeface="Cambria Math" panose="02040503050406030204" pitchFamily="18" charset="0"/>
                            <a:cs typeface="Times New Roman" panose="02020603050405020304" pitchFamily="18" charset="0"/>
                          </a:rPr>
                          <m:t>𝑠</m:t>
                        </m:r>
                      </m:sub>
                    </m:sSub>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1997</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r>
                      <a:rPr lang="en-US" sz="1800">
                        <a:latin typeface="Cambria Math" panose="02040503050406030204" pitchFamily="18" charset="0"/>
                        <a:cs typeface="Times New Roman" panose="02020603050405020304" pitchFamily="18" charset="0"/>
                      </a:rPr>
                      <m:t>&lt;</m:t>
                    </m:r>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𝐴</m:t>
                        </m:r>
                      </m:e>
                      <m:sub>
                        <m:r>
                          <a:rPr lang="en-US" sz="1800">
                            <a:latin typeface="Cambria Math" panose="02040503050406030204" pitchFamily="18" charset="0"/>
                            <a:cs typeface="Times New Roman" panose="02020603050405020304" pitchFamily="18" charset="0"/>
                          </a:rPr>
                          <m:t>𝑚𝑖𝑛</m:t>
                        </m:r>
                      </m:sub>
                    </m:sSub>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3600</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r>
                      <a:rPr lang="en-US" sz="1800">
                        <a:latin typeface="Cambria Math" panose="02040503050406030204" pitchFamily="18" charset="0"/>
                        <a:cs typeface="Times New Roman" panose="02020603050405020304" pitchFamily="18" charset="0"/>
                      </a:rPr>
                      <m:t>  </m:t>
                    </m:r>
                  </m:oMath>
                </a14:m>
                <a:r>
                  <a:rPr lang="en-US" sz="1800" baseline="-25000" dirty="0"/>
                  <a:t>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Using SAFE software, the top rebar area value at the same joint equal to </a:t>
                </a:r>
                <a:r>
                  <a:rPr lang="en-US" sz="1800" dirty="0">
                    <a:latin typeface="Times New Roman" panose="02020603050405020304" pitchFamily="18" charset="0"/>
                    <a:cs typeface="Times New Roman" panose="02020603050405020304" pitchFamily="18" charset="0"/>
                  </a:rPr>
                  <a:t>3546</a:t>
                </a:r>
                <a14:m>
                  <m:oMath xmlns:m="http://schemas.openxmlformats.org/officeDocument/2006/math">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oMath>
                </a14:m>
                <a:r>
                  <a:rPr lang="en-US" sz="2000" dirty="0">
                    <a:latin typeface="Times New Roman" panose="02020603050405020304" pitchFamily="18" charset="0"/>
                    <a:cs typeface="Times New Roman" panose="02020603050405020304" pitchFamily="18" charset="0"/>
                  </a:rPr>
                  <a:t>, so the design is correct.</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1Ø25/250mm top steel and 1Ø22/250mm bottom steel were used in mat foundation reinforcement using SAFE software.</a:t>
                </a:r>
                <a:endParaRPr lang="en-US" sz="1800" dirty="0"/>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buNone/>
                </a:pPr>
                <a:endParaRPr lang="en-US" sz="1800" dirty="0"/>
              </a:p>
            </p:txBody>
          </p:sp>
        </mc:Choice>
        <mc:Fallback>
          <p:sp>
            <p:nvSpPr>
              <p:cNvPr id="8" name="Content Placeholder 7">
                <a:extLst>
                  <a:ext uri="{FF2B5EF4-FFF2-40B4-BE49-F238E27FC236}">
                    <a16:creationId xmlns:a16="http://schemas.microsoft.com/office/drawing/2014/main" id="{785C6F25-C561-4DE3-9AA6-BE19182A94C5}"/>
                  </a:ext>
                </a:extLst>
              </p:cNvPr>
              <p:cNvSpPr>
                <a:spLocks noGrp="1" noRot="1" noChangeAspect="1" noMove="1" noResize="1" noEditPoints="1" noAdjustHandles="1" noChangeArrowheads="1" noChangeShapeType="1" noTextEdit="1"/>
              </p:cNvSpPr>
              <p:nvPr>
                <p:ph idx="1"/>
              </p:nvPr>
            </p:nvSpPr>
            <p:spPr>
              <a:xfrm>
                <a:off x="767005" y="1656088"/>
                <a:ext cx="8169184" cy="4590428"/>
              </a:xfrm>
              <a:blipFill>
                <a:blip r:embed="rId2"/>
                <a:stretch>
                  <a:fillRect l="-1418" t="-650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108</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657822" y="548582"/>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206016776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79219" y="508194"/>
            <a:ext cx="8438605" cy="784181"/>
          </a:xfrm>
        </p:spPr>
        <p:txBody>
          <a:bodyPr>
            <a:noAutofit/>
          </a:bodyPr>
          <a:lstStyle/>
          <a:p>
            <a:r>
              <a:rPr lang="en-US" sz="3400" b="1" dirty="0">
                <a:solidFill>
                  <a:srgbClr val="7030A0"/>
                </a:solidFill>
                <a:latin typeface="Times New Roman" panose="02020603050405020304" pitchFamily="18" charset="0"/>
              </a:rPr>
              <a:t>Design of Footings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18061" y="923417"/>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Punching shear check</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In order for the design to be correct the punching shear ratio must be less than one.</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Maximum value of punching shear ratio in mat foundation:-</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109</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2265528" y="3125337"/>
            <a:ext cx="4640238" cy="29828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04583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p:txBody>
          <a:bodyPr/>
          <a:lstStyle/>
          <a:p>
            <a:pPr algn="ctr"/>
            <a:r>
              <a:rPr lang="en-US" dirty="0">
                <a:solidFill>
                  <a:srgbClr val="7030A0"/>
                </a:solidFill>
                <a:latin typeface="Times New Roman" panose="02020603050405020304" pitchFamily="18" charset="0"/>
                <a:cs typeface="Times New Roman" panose="02020603050405020304" pitchFamily="18" charset="0"/>
              </a:rPr>
              <a:t>Materials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1172632" y="1859518"/>
            <a:ext cx="6798736" cy="3611382"/>
          </a:xfrm>
        </p:spPr>
        <p:txBody>
          <a:bodyPr/>
          <a:lstStyle/>
          <a:p>
            <a:r>
              <a:rPr lang="en-US" sz="2800" b="1" dirty="0">
                <a:latin typeface="Times New Roman" panose="02020603050405020304" pitchFamily="18" charset="0"/>
                <a:cs typeface="Times New Roman" panose="02020603050405020304" pitchFamily="18" charset="0"/>
              </a:rPr>
              <a:t>Reinforcing steel</a:t>
            </a: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pPr marL="0" indent="0">
              <a:buNone/>
            </a:pPr>
            <a:endParaRPr lang="en-US" sz="2800" b="1"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11</a:t>
            </a:fld>
            <a:endParaRPr lang="en-US"/>
          </a:p>
        </p:txBody>
      </p:sp>
      <p:graphicFrame>
        <p:nvGraphicFramePr>
          <p:cNvPr id="7" name="Table 7">
            <a:extLst>
              <a:ext uri="{FF2B5EF4-FFF2-40B4-BE49-F238E27FC236}">
                <a16:creationId xmlns:a16="http://schemas.microsoft.com/office/drawing/2014/main" id="{406A9861-AD75-4E59-9E6D-012576667F08}"/>
              </a:ext>
            </a:extLst>
          </p:cNvPr>
          <p:cNvGraphicFramePr>
            <a:graphicFrameLocks noGrp="1"/>
          </p:cNvGraphicFramePr>
          <p:nvPr>
            <p:extLst>
              <p:ext uri="{D42A27DB-BD31-4B8C-83A1-F6EECF244321}">
                <p14:modId xmlns:p14="http://schemas.microsoft.com/office/powerpoint/2010/main" val="3477396117"/>
              </p:ext>
            </p:extLst>
          </p:nvPr>
        </p:nvGraphicFramePr>
        <p:xfrm>
          <a:off x="1341120" y="2859184"/>
          <a:ext cx="6461760" cy="2190932"/>
        </p:xfrm>
        <a:graphic>
          <a:graphicData uri="http://schemas.openxmlformats.org/drawingml/2006/table">
            <a:tbl>
              <a:tblPr firstRow="1" bandRow="1">
                <a:tableStyleId>{74C1A8A3-306A-4EB7-A6B1-4F7E0EB9C5D6}</a:tableStyleId>
              </a:tblPr>
              <a:tblGrid>
                <a:gridCol w="3230880">
                  <a:extLst>
                    <a:ext uri="{9D8B030D-6E8A-4147-A177-3AD203B41FA5}">
                      <a16:colId xmlns:a16="http://schemas.microsoft.com/office/drawing/2014/main" val="1979969726"/>
                    </a:ext>
                  </a:extLst>
                </a:gridCol>
                <a:gridCol w="3230880">
                  <a:extLst>
                    <a:ext uri="{9D8B030D-6E8A-4147-A177-3AD203B41FA5}">
                      <a16:colId xmlns:a16="http://schemas.microsoft.com/office/drawing/2014/main" val="2829599205"/>
                    </a:ext>
                  </a:extLst>
                </a:gridCol>
              </a:tblGrid>
              <a:tr h="547733">
                <a:tc>
                  <a:txBody>
                    <a:bodyPr/>
                    <a:lstStyle/>
                    <a:p>
                      <a:pPr marL="0" marR="0" algn="ctr">
                        <a:lnSpc>
                          <a:spcPct val="115000"/>
                        </a:lnSpc>
                        <a:spcBef>
                          <a:spcPts val="0"/>
                        </a:spcBef>
                        <a:spcAft>
                          <a:spcPts val="0"/>
                        </a:spcAft>
                      </a:pPr>
                      <a:r>
                        <a:rPr lang="en-US" sz="1800" b="0" dirty="0">
                          <a:solidFill>
                            <a:srgbClr val="000000"/>
                          </a:solidFill>
                          <a:effectLst/>
                          <a:latin typeface="Times New Roman" panose="02020603050405020304" pitchFamily="18" charset="0"/>
                          <a:cs typeface="Times New Roman" panose="02020603050405020304" pitchFamily="18" charset="0"/>
                        </a:rPr>
                        <a:t>Yield strength (F</a:t>
                      </a:r>
                      <a:r>
                        <a:rPr lang="en-US" sz="1800" b="0" baseline="-25000" dirty="0">
                          <a:solidFill>
                            <a:srgbClr val="000000"/>
                          </a:solidFill>
                          <a:effectLst/>
                          <a:latin typeface="Times New Roman" panose="02020603050405020304" pitchFamily="18" charset="0"/>
                          <a:cs typeface="Times New Roman" panose="02020603050405020304" pitchFamily="18" charset="0"/>
                        </a:rPr>
                        <a:t>y</a:t>
                      </a:r>
                      <a:r>
                        <a:rPr lang="en-US" sz="1800" b="0" dirty="0">
                          <a:solidFill>
                            <a:srgbClr val="000000"/>
                          </a:solidFill>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marL="0" marR="0" algn="ctr">
                        <a:lnSpc>
                          <a:spcPct val="115000"/>
                        </a:lnSpc>
                        <a:spcBef>
                          <a:spcPts val="0"/>
                        </a:spcBef>
                        <a:spcAft>
                          <a:spcPts val="0"/>
                        </a:spcAft>
                      </a:pPr>
                      <a:r>
                        <a:rPr lang="en-US" sz="1800" b="0" dirty="0">
                          <a:solidFill>
                            <a:srgbClr val="000000"/>
                          </a:solidFill>
                          <a:effectLst/>
                          <a:latin typeface="Times New Roman" panose="02020603050405020304" pitchFamily="18" charset="0"/>
                          <a:cs typeface="Times New Roman" panose="02020603050405020304" pitchFamily="18" charset="0"/>
                        </a:rPr>
                        <a:t>420 MPa</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2652788248"/>
                  </a:ext>
                </a:extLst>
              </a:tr>
              <a:tr h="547733">
                <a:tc>
                  <a:txBody>
                    <a:bodyPr/>
                    <a:lstStyle/>
                    <a:p>
                      <a:pPr marL="0" marR="0" algn="ctr">
                        <a:lnSpc>
                          <a:spcPct val="115000"/>
                        </a:lnSpc>
                        <a:spcBef>
                          <a:spcPts val="0"/>
                        </a:spcBef>
                        <a:spcAft>
                          <a:spcPts val="0"/>
                        </a:spcAft>
                      </a:pPr>
                      <a:r>
                        <a:rPr lang="en-US" sz="1800" b="0" dirty="0">
                          <a:solidFill>
                            <a:srgbClr val="000000"/>
                          </a:solidFill>
                          <a:effectLst/>
                          <a:latin typeface="Times New Roman" panose="02020603050405020304" pitchFamily="18" charset="0"/>
                          <a:cs typeface="Times New Roman" panose="02020603050405020304" pitchFamily="18" charset="0"/>
                        </a:rPr>
                        <a:t>Ultimate strength (f</a:t>
                      </a:r>
                      <a:r>
                        <a:rPr lang="en-US" sz="1800" b="0" baseline="-25000" dirty="0">
                          <a:solidFill>
                            <a:srgbClr val="000000"/>
                          </a:solidFill>
                          <a:effectLst/>
                          <a:latin typeface="Times New Roman" panose="02020603050405020304" pitchFamily="18" charset="0"/>
                          <a:cs typeface="Times New Roman" panose="02020603050405020304" pitchFamily="18" charset="0"/>
                        </a:rPr>
                        <a:t>u</a:t>
                      </a:r>
                      <a:r>
                        <a:rPr lang="en-US" sz="1800" b="0" dirty="0">
                          <a:solidFill>
                            <a:srgbClr val="000000"/>
                          </a:solidFill>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marL="0" marR="0" algn="ctr">
                        <a:lnSpc>
                          <a:spcPct val="115000"/>
                        </a:lnSpc>
                        <a:spcBef>
                          <a:spcPts val="0"/>
                        </a:spcBef>
                        <a:spcAft>
                          <a:spcPts val="0"/>
                        </a:spcAft>
                      </a:pPr>
                      <a:r>
                        <a:rPr lang="en-US" sz="1800" b="0" dirty="0">
                          <a:solidFill>
                            <a:srgbClr val="000000"/>
                          </a:solidFill>
                          <a:effectLst/>
                          <a:latin typeface="Times New Roman" panose="02020603050405020304" pitchFamily="18" charset="0"/>
                          <a:cs typeface="Times New Roman" panose="02020603050405020304" pitchFamily="18" charset="0"/>
                        </a:rPr>
                        <a:t>620 MPa</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2067051930"/>
                  </a:ext>
                </a:extLst>
              </a:tr>
              <a:tr h="547733">
                <a:tc>
                  <a:txBody>
                    <a:bodyPr/>
                    <a:lstStyle/>
                    <a:p>
                      <a:pPr marL="0" marR="0" algn="ctr">
                        <a:lnSpc>
                          <a:spcPct val="115000"/>
                        </a:lnSpc>
                        <a:spcBef>
                          <a:spcPts val="0"/>
                        </a:spcBef>
                        <a:spcAft>
                          <a:spcPts val="0"/>
                        </a:spcAft>
                      </a:pPr>
                      <a:r>
                        <a:rPr lang="en-US" sz="1800" b="0" dirty="0">
                          <a:solidFill>
                            <a:srgbClr val="000000"/>
                          </a:solidFill>
                          <a:effectLst/>
                          <a:latin typeface="Times New Roman" panose="02020603050405020304" pitchFamily="18" charset="0"/>
                          <a:cs typeface="Times New Roman" panose="02020603050405020304" pitchFamily="18" charset="0"/>
                        </a:rPr>
                        <a:t>Steel grade</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marL="0" marR="0" algn="ctr">
                        <a:lnSpc>
                          <a:spcPct val="115000"/>
                        </a:lnSpc>
                        <a:spcBef>
                          <a:spcPts val="0"/>
                        </a:spcBef>
                        <a:spcAft>
                          <a:spcPts val="0"/>
                        </a:spcAft>
                      </a:pPr>
                      <a:r>
                        <a:rPr lang="en-US" sz="1800" b="0" dirty="0">
                          <a:solidFill>
                            <a:srgbClr val="000000"/>
                          </a:solidFill>
                          <a:effectLst/>
                          <a:latin typeface="Times New Roman" panose="02020603050405020304" pitchFamily="18" charset="0"/>
                          <a:cs typeface="Times New Roman" panose="02020603050405020304" pitchFamily="18" charset="0"/>
                        </a:rPr>
                        <a:t>60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3009254421"/>
                  </a:ext>
                </a:extLst>
              </a:tr>
              <a:tr h="547733">
                <a:tc>
                  <a:txBody>
                    <a:bodyPr/>
                    <a:lstStyle/>
                    <a:p>
                      <a:pPr marL="0" marR="0" algn="ctr">
                        <a:lnSpc>
                          <a:spcPct val="115000"/>
                        </a:lnSpc>
                        <a:spcBef>
                          <a:spcPts val="0"/>
                        </a:spcBef>
                        <a:spcAft>
                          <a:spcPts val="0"/>
                        </a:spcAft>
                      </a:pPr>
                      <a:r>
                        <a:rPr lang="en-US" sz="1800" b="0" dirty="0">
                          <a:solidFill>
                            <a:srgbClr val="000000"/>
                          </a:solidFill>
                          <a:effectLst/>
                          <a:latin typeface="Times New Roman" panose="02020603050405020304" pitchFamily="18" charset="0"/>
                          <a:cs typeface="Times New Roman" panose="02020603050405020304" pitchFamily="18" charset="0"/>
                        </a:rPr>
                        <a:t>Modulus of elasticity (E</a:t>
                      </a:r>
                      <a:r>
                        <a:rPr lang="en-US" sz="1800" b="0" baseline="-25000" dirty="0">
                          <a:solidFill>
                            <a:srgbClr val="000000"/>
                          </a:solidFill>
                          <a:effectLst/>
                          <a:latin typeface="Times New Roman" panose="02020603050405020304" pitchFamily="18" charset="0"/>
                          <a:cs typeface="Times New Roman" panose="02020603050405020304" pitchFamily="18" charset="0"/>
                        </a:rPr>
                        <a:t>s</a:t>
                      </a:r>
                      <a:r>
                        <a:rPr lang="en-US" sz="1800" b="0" dirty="0">
                          <a:solidFill>
                            <a:srgbClr val="000000"/>
                          </a:solidFill>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marL="0" marR="0" algn="ctr">
                        <a:lnSpc>
                          <a:spcPct val="115000"/>
                        </a:lnSpc>
                        <a:spcBef>
                          <a:spcPts val="0"/>
                        </a:spcBef>
                        <a:spcAft>
                          <a:spcPts val="0"/>
                        </a:spcAft>
                      </a:pPr>
                      <a:r>
                        <a:rPr lang="en-US" sz="1800" b="0" dirty="0">
                          <a:solidFill>
                            <a:srgbClr val="000000"/>
                          </a:solidFill>
                          <a:effectLst/>
                          <a:latin typeface="Times New Roman" panose="02020603050405020304" pitchFamily="18" charset="0"/>
                          <a:cs typeface="Times New Roman" panose="02020603050405020304" pitchFamily="18" charset="0"/>
                        </a:rPr>
                        <a:t>200 GPa</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587715710"/>
                  </a:ext>
                </a:extLst>
              </a:tr>
            </a:tbl>
          </a:graphicData>
        </a:graphic>
      </p:graphicFrame>
      <p:sp>
        <p:nvSpPr>
          <p:cNvPr id="8" name="TextBox 7">
            <a:extLst>
              <a:ext uri="{FF2B5EF4-FFF2-40B4-BE49-F238E27FC236}">
                <a16:creationId xmlns:a16="http://schemas.microsoft.com/office/drawing/2014/main" id="{E9CF36E6-F6CA-47DA-B8E4-4EAB2538E91B}"/>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48786005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48195" y="1010249"/>
            <a:ext cx="8438605" cy="784181"/>
          </a:xfrm>
        </p:spPr>
        <p:txBody>
          <a:bodyPr>
            <a:noAutofit/>
          </a:bodyPr>
          <a:lstStyle/>
          <a:p>
            <a:r>
              <a:rPr lang="en-US" sz="3400" b="1" dirty="0">
                <a:solidFill>
                  <a:srgbClr val="7030A0"/>
                </a:solidFill>
                <a:latin typeface="Times New Roman" panose="02020603050405020304" pitchFamily="18" charset="0"/>
              </a:rPr>
              <a:t>Design of Footings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671471" y="2028415"/>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Piles reinforcement</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Number of bars = </a:t>
                </a:r>
                <a14:m>
                  <m:oMath xmlns:m="http://schemas.openxmlformats.org/officeDocument/2006/math">
                    <m:f>
                      <m:fPr>
                        <m:ctrlPr>
                          <a:rPr lang="en-US" sz="2000" i="1" dirty="0" smtClean="0">
                            <a:latin typeface="Cambria Math" panose="02040503050406030204" pitchFamily="18" charset="0"/>
                            <a:cs typeface="Times New Roman" panose="02020603050405020304" pitchFamily="18" charset="0"/>
                          </a:rPr>
                        </m:ctrlPr>
                      </m:fPr>
                      <m:num>
                        <m:r>
                          <a:rPr lang="en-US" sz="2000" i="1" dirty="0">
                            <a:latin typeface="Cambria Math" panose="02040503050406030204" pitchFamily="18" charset="0"/>
                            <a:cs typeface="Times New Roman" panose="02020603050405020304" pitchFamily="18" charset="0"/>
                          </a:rPr>
                          <m:t>𝑇</m:t>
                        </m:r>
                        <m:r>
                          <a:rPr lang="en-US" sz="2000" i="1" dirty="0">
                            <a:latin typeface="Cambria Math" panose="02040503050406030204" pitchFamily="18" charset="0"/>
                            <a:cs typeface="Times New Roman" panose="02020603050405020304" pitchFamily="18" charset="0"/>
                          </a:rPr>
                          <m:t>h</m:t>
                        </m:r>
                        <m:r>
                          <a:rPr lang="en-US" sz="2000" i="1" dirty="0">
                            <a:latin typeface="Cambria Math" panose="02040503050406030204" pitchFamily="18" charset="0"/>
                            <a:cs typeface="Times New Roman" panose="02020603050405020304" pitchFamily="18" charset="0"/>
                          </a:rPr>
                          <m:t>𝑒</m:t>
                        </m:r>
                        <m:r>
                          <a:rPr lang="en-US" sz="2000" i="1" dirty="0">
                            <a:latin typeface="Cambria Math" panose="02040503050406030204" pitchFamily="18" charset="0"/>
                            <a:cs typeface="Times New Roman" panose="02020603050405020304" pitchFamily="18" charset="0"/>
                          </a:rPr>
                          <m:t> </m:t>
                        </m:r>
                        <m:r>
                          <a:rPr lang="en-US" sz="2000" i="1" dirty="0">
                            <a:latin typeface="Cambria Math" panose="02040503050406030204" pitchFamily="18" charset="0"/>
                            <a:cs typeface="Times New Roman" panose="02020603050405020304" pitchFamily="18" charset="0"/>
                          </a:rPr>
                          <m:t>𝑝𝑒𝑟𝑖𝑚𝑒𝑡𝑒𝑟</m:t>
                        </m:r>
                        <m:r>
                          <a:rPr lang="en-US" sz="2000" i="1" dirty="0">
                            <a:latin typeface="Cambria Math" panose="02040503050406030204" pitchFamily="18" charset="0"/>
                            <a:cs typeface="Times New Roman" panose="02020603050405020304" pitchFamily="18" charset="0"/>
                          </a:rPr>
                          <m:t> </m:t>
                        </m:r>
                        <m:r>
                          <a:rPr lang="en-US" sz="2000" i="1" dirty="0">
                            <a:latin typeface="Cambria Math" panose="02040503050406030204" pitchFamily="18" charset="0"/>
                            <a:cs typeface="Times New Roman" panose="02020603050405020304" pitchFamily="18" charset="0"/>
                          </a:rPr>
                          <m:t>𝑜𝑓</m:t>
                        </m:r>
                        <m:r>
                          <a:rPr lang="en-US" sz="2000" i="1" dirty="0">
                            <a:latin typeface="Cambria Math" panose="02040503050406030204" pitchFamily="18" charset="0"/>
                            <a:cs typeface="Times New Roman" panose="02020603050405020304" pitchFamily="18" charset="0"/>
                          </a:rPr>
                          <m:t> </m:t>
                        </m:r>
                        <m:r>
                          <a:rPr lang="en-US" sz="2000" i="1" dirty="0">
                            <a:latin typeface="Cambria Math" panose="02040503050406030204" pitchFamily="18" charset="0"/>
                            <a:cs typeface="Times New Roman" panose="02020603050405020304" pitchFamily="18" charset="0"/>
                          </a:rPr>
                          <m:t>𝑎</m:t>
                        </m:r>
                        <m:r>
                          <a:rPr lang="en-US" sz="2000" i="1" dirty="0">
                            <a:latin typeface="Cambria Math" panose="02040503050406030204" pitchFamily="18" charset="0"/>
                            <a:cs typeface="Times New Roman" panose="02020603050405020304" pitchFamily="18" charset="0"/>
                          </a:rPr>
                          <m:t> </m:t>
                        </m:r>
                        <m:r>
                          <a:rPr lang="en-US" sz="2000" i="1" dirty="0">
                            <a:latin typeface="Cambria Math" panose="02040503050406030204" pitchFamily="18" charset="0"/>
                            <a:cs typeface="Times New Roman" panose="02020603050405020304" pitchFamily="18" charset="0"/>
                          </a:rPr>
                          <m:t>𝑐𝑖𝑟𝑐𝑙𝑒</m:t>
                        </m:r>
                        <m:r>
                          <a:rPr lang="en-US" sz="2000" i="1" dirty="0">
                            <a:latin typeface="Cambria Math" panose="02040503050406030204" pitchFamily="18" charset="0"/>
                            <a:cs typeface="Times New Roman" panose="02020603050405020304" pitchFamily="18" charset="0"/>
                          </a:rPr>
                          <m:t> </m:t>
                        </m:r>
                        <m:r>
                          <a:rPr lang="en-US" sz="2000" i="1" dirty="0">
                            <a:latin typeface="Cambria Math" panose="02040503050406030204" pitchFamily="18" charset="0"/>
                            <a:cs typeface="Times New Roman" panose="02020603050405020304" pitchFamily="18" charset="0"/>
                          </a:rPr>
                          <m:t>𝑓𝑟𝑜𝑚</m:t>
                        </m:r>
                        <m:r>
                          <a:rPr lang="en-US" sz="2000" i="1" dirty="0">
                            <a:latin typeface="Cambria Math" panose="02040503050406030204" pitchFamily="18" charset="0"/>
                            <a:cs typeface="Times New Roman" panose="02020603050405020304" pitchFamily="18" charset="0"/>
                          </a:rPr>
                          <m:t> </m:t>
                        </m:r>
                        <m:r>
                          <a:rPr lang="en-US" sz="2000" i="1" dirty="0">
                            <a:latin typeface="Cambria Math" panose="02040503050406030204" pitchFamily="18" charset="0"/>
                            <a:cs typeface="Times New Roman" panose="02020603050405020304" pitchFamily="18" charset="0"/>
                          </a:rPr>
                          <m:t>𝑡</m:t>
                        </m:r>
                        <m:r>
                          <a:rPr lang="en-US" sz="2000" i="1" dirty="0">
                            <a:latin typeface="Cambria Math" panose="02040503050406030204" pitchFamily="18" charset="0"/>
                            <a:cs typeface="Times New Roman" panose="02020603050405020304" pitchFamily="18" charset="0"/>
                          </a:rPr>
                          <m:t>h</m:t>
                        </m:r>
                        <m:r>
                          <a:rPr lang="en-US" sz="2000" i="1" dirty="0">
                            <a:latin typeface="Cambria Math" panose="02040503050406030204" pitchFamily="18" charset="0"/>
                            <a:cs typeface="Times New Roman" panose="02020603050405020304" pitchFamily="18" charset="0"/>
                          </a:rPr>
                          <m:t>𝑒</m:t>
                        </m:r>
                        <m:r>
                          <a:rPr lang="en-US" sz="2000" i="1" dirty="0">
                            <a:latin typeface="Cambria Math" panose="02040503050406030204" pitchFamily="18" charset="0"/>
                            <a:cs typeface="Times New Roman" panose="02020603050405020304" pitchFamily="18" charset="0"/>
                          </a:rPr>
                          <m:t> </m:t>
                        </m:r>
                        <m:r>
                          <a:rPr lang="en-US" sz="2000" i="1" dirty="0">
                            <a:latin typeface="Cambria Math" panose="02040503050406030204" pitchFamily="18" charset="0"/>
                            <a:cs typeface="Times New Roman" panose="02020603050405020304" pitchFamily="18" charset="0"/>
                          </a:rPr>
                          <m:t>𝑐𝑒𝑛𝑡𝑒𝑟</m:t>
                        </m:r>
                        <m:r>
                          <a:rPr lang="en-US" sz="2000" i="1" dirty="0">
                            <a:latin typeface="Cambria Math" panose="02040503050406030204" pitchFamily="18" charset="0"/>
                            <a:cs typeface="Times New Roman" panose="02020603050405020304" pitchFamily="18" charset="0"/>
                          </a:rPr>
                          <m:t> </m:t>
                        </m:r>
                        <m:r>
                          <a:rPr lang="en-US" sz="2000" i="1" dirty="0">
                            <a:latin typeface="Cambria Math" panose="02040503050406030204" pitchFamily="18" charset="0"/>
                            <a:cs typeface="Times New Roman" panose="02020603050405020304" pitchFamily="18" charset="0"/>
                          </a:rPr>
                          <m:t>𝑜𝑓</m:t>
                        </m:r>
                        <m:r>
                          <a:rPr lang="en-US" sz="2000" i="1" dirty="0">
                            <a:latin typeface="Cambria Math" panose="02040503050406030204" pitchFamily="18" charset="0"/>
                            <a:cs typeface="Times New Roman" panose="02020603050405020304" pitchFamily="18" charset="0"/>
                          </a:rPr>
                          <m:t> </m:t>
                        </m:r>
                        <m:r>
                          <a:rPr lang="en-US" sz="2000" i="1" dirty="0">
                            <a:latin typeface="Cambria Math" panose="02040503050406030204" pitchFamily="18" charset="0"/>
                            <a:cs typeface="Times New Roman" panose="02020603050405020304" pitchFamily="18" charset="0"/>
                          </a:rPr>
                          <m:t>𝑡</m:t>
                        </m:r>
                        <m:r>
                          <a:rPr lang="en-US" sz="2000" i="1" dirty="0">
                            <a:latin typeface="Cambria Math" panose="02040503050406030204" pitchFamily="18" charset="0"/>
                            <a:cs typeface="Times New Roman" panose="02020603050405020304" pitchFamily="18" charset="0"/>
                          </a:rPr>
                          <m:t>h</m:t>
                        </m:r>
                        <m:r>
                          <a:rPr lang="en-US" sz="2000" i="1" dirty="0">
                            <a:latin typeface="Cambria Math" panose="02040503050406030204" pitchFamily="18" charset="0"/>
                            <a:cs typeface="Times New Roman" panose="02020603050405020304" pitchFamily="18" charset="0"/>
                          </a:rPr>
                          <m:t>𝑒</m:t>
                        </m:r>
                        <m:r>
                          <a:rPr lang="en-US" sz="2000" i="1" dirty="0">
                            <a:latin typeface="Cambria Math" panose="02040503050406030204" pitchFamily="18" charset="0"/>
                            <a:cs typeface="Times New Roman" panose="02020603050405020304" pitchFamily="18" charset="0"/>
                          </a:rPr>
                          <m:t> </m:t>
                        </m:r>
                        <m:r>
                          <a:rPr lang="en-US" sz="2000" i="1" dirty="0">
                            <a:latin typeface="Cambria Math" panose="02040503050406030204" pitchFamily="18" charset="0"/>
                            <a:cs typeface="Times New Roman" panose="02020603050405020304" pitchFamily="18" charset="0"/>
                          </a:rPr>
                          <m:t>𝑏𝑎𝑟𝑠</m:t>
                        </m:r>
                      </m:num>
                      <m:den>
                        <m:r>
                          <a:rPr lang="en-US" sz="2000" b="0" i="1" dirty="0" smtClean="0">
                            <a:latin typeface="Cambria Math" panose="02040503050406030204" pitchFamily="18" charset="0"/>
                            <a:cs typeface="Times New Roman" panose="02020603050405020304" pitchFamily="18" charset="0"/>
                          </a:rPr>
                          <m:t>𝑡</m:t>
                        </m:r>
                        <m:r>
                          <a:rPr lang="en-US" sz="2000" b="0" i="1" dirty="0" smtClean="0">
                            <a:latin typeface="Cambria Math" panose="02040503050406030204" pitchFamily="18" charset="0"/>
                            <a:cs typeface="Times New Roman" panose="02020603050405020304" pitchFamily="18" charset="0"/>
                          </a:rPr>
                          <m:t>h</m:t>
                        </m:r>
                        <m:r>
                          <a:rPr lang="en-US" sz="2000" b="0" i="1" dirty="0" smtClean="0">
                            <a:latin typeface="Cambria Math" panose="02040503050406030204" pitchFamily="18" charset="0"/>
                            <a:cs typeface="Times New Roman" panose="02020603050405020304" pitchFamily="18" charset="0"/>
                          </a:rPr>
                          <m:t>𝑒</m:t>
                        </m:r>
                        <m:r>
                          <a:rPr lang="en-US" sz="2000" b="0" i="1" dirty="0" smtClean="0">
                            <a:latin typeface="Cambria Math" panose="02040503050406030204" pitchFamily="18" charset="0"/>
                            <a:cs typeface="Times New Roman" panose="02020603050405020304" pitchFamily="18" charset="0"/>
                          </a:rPr>
                          <m:t> </m:t>
                        </m:r>
                        <m:r>
                          <a:rPr lang="en-US" sz="2000" b="0" i="1" dirty="0" smtClean="0">
                            <a:latin typeface="Cambria Math" panose="02040503050406030204" pitchFamily="18" charset="0"/>
                            <a:cs typeface="Times New Roman" panose="02020603050405020304" pitchFamily="18" charset="0"/>
                          </a:rPr>
                          <m:t>𝑠𝑝𝑎𝑐𝑒</m:t>
                        </m:r>
                        <m:r>
                          <a:rPr lang="en-US" sz="2000" b="0" i="1" dirty="0" smtClean="0">
                            <a:latin typeface="Cambria Math" panose="02040503050406030204" pitchFamily="18" charset="0"/>
                            <a:cs typeface="Times New Roman" panose="02020603050405020304" pitchFamily="18" charset="0"/>
                          </a:rPr>
                          <m:t> </m:t>
                        </m:r>
                        <m:r>
                          <a:rPr lang="en-US" sz="2000" b="0" i="1" dirty="0" smtClean="0">
                            <a:latin typeface="Cambria Math" panose="02040503050406030204" pitchFamily="18" charset="0"/>
                            <a:cs typeface="Times New Roman" panose="02020603050405020304" pitchFamily="18" charset="0"/>
                          </a:rPr>
                          <m:t>𝑏𝑒𝑡𝑤𝑒𝑒𝑛</m:t>
                        </m:r>
                        <m:r>
                          <a:rPr lang="en-US" sz="2000" b="0" i="1" dirty="0" smtClean="0">
                            <a:latin typeface="Cambria Math" panose="02040503050406030204" pitchFamily="18" charset="0"/>
                            <a:cs typeface="Times New Roman" panose="02020603050405020304" pitchFamily="18" charset="0"/>
                          </a:rPr>
                          <m:t> </m:t>
                        </m:r>
                        <m:r>
                          <a:rPr lang="en-US" sz="2000" b="0" i="1" dirty="0" smtClean="0">
                            <a:latin typeface="Cambria Math" panose="02040503050406030204" pitchFamily="18" charset="0"/>
                            <a:cs typeface="Times New Roman" panose="02020603050405020304" pitchFamily="18" charset="0"/>
                          </a:rPr>
                          <m:t>𝑡</m:t>
                        </m:r>
                        <m:r>
                          <a:rPr lang="en-US" sz="2000" b="0" i="1" dirty="0" smtClean="0">
                            <a:latin typeface="Cambria Math" panose="02040503050406030204" pitchFamily="18" charset="0"/>
                            <a:cs typeface="Times New Roman" panose="02020603050405020304" pitchFamily="18" charset="0"/>
                          </a:rPr>
                          <m:t>h</m:t>
                        </m:r>
                        <m:r>
                          <a:rPr lang="en-US" sz="2000" b="0" i="1" dirty="0" smtClean="0">
                            <a:latin typeface="Cambria Math" panose="02040503050406030204" pitchFamily="18" charset="0"/>
                            <a:cs typeface="Times New Roman" panose="02020603050405020304" pitchFamily="18" charset="0"/>
                          </a:rPr>
                          <m:t>𝑒</m:t>
                        </m:r>
                        <m:r>
                          <a:rPr lang="en-US" sz="2000" b="0" i="1" dirty="0" smtClean="0">
                            <a:latin typeface="Cambria Math" panose="02040503050406030204" pitchFamily="18" charset="0"/>
                            <a:cs typeface="Times New Roman" panose="02020603050405020304" pitchFamily="18" charset="0"/>
                          </a:rPr>
                          <m:t> </m:t>
                        </m:r>
                        <m:r>
                          <a:rPr lang="en-US" sz="2000" b="0" i="1" dirty="0" smtClean="0">
                            <a:latin typeface="Cambria Math" panose="02040503050406030204" pitchFamily="18" charset="0"/>
                            <a:cs typeface="Times New Roman" panose="02020603050405020304" pitchFamily="18" charset="0"/>
                          </a:rPr>
                          <m:t>𝑏𝑎𝑟𝑠</m:t>
                        </m:r>
                        <m:r>
                          <a:rPr lang="en-US" sz="2000" b="0" i="1" dirty="0" smtClean="0">
                            <a:latin typeface="Cambria Math" panose="02040503050406030204" pitchFamily="18" charset="0"/>
                            <a:cs typeface="Times New Roman" panose="02020603050405020304" pitchFamily="18" charset="0"/>
                          </a:rPr>
                          <m:t>=</m:t>
                        </m:r>
                        <m:r>
                          <a:rPr lang="en-US" sz="2000" b="0" i="1" dirty="0" smtClean="0">
                            <a:latin typeface="Cambria Math" panose="02040503050406030204" pitchFamily="18" charset="0"/>
                            <a:cs typeface="Times New Roman" panose="02020603050405020304" pitchFamily="18" charset="0"/>
                          </a:rPr>
                          <m:t>150</m:t>
                        </m:r>
                        <m:r>
                          <a:rPr lang="en-US" sz="2000" b="0" i="1" dirty="0" smtClean="0">
                            <a:latin typeface="Cambria Math" panose="02040503050406030204" pitchFamily="18" charset="0"/>
                            <a:cs typeface="Times New Roman" panose="02020603050405020304" pitchFamily="18" charset="0"/>
                          </a:rPr>
                          <m:t>𝑚𝑚</m:t>
                        </m:r>
                      </m:den>
                    </m:f>
                  </m:oMath>
                </a14:m>
                <a:r>
                  <a:rPr lang="en-US" sz="2000" dirty="0">
                    <a:latin typeface="Times New Roman" panose="02020603050405020304" pitchFamily="18" charset="0"/>
                    <a:cs typeface="Times New Roman" panose="02020603050405020304" pitchFamily="18" charset="0"/>
                  </a:rPr>
                  <a:t> </a:t>
                </a:r>
              </a:p>
              <a:p>
                <a:pPr marL="0" indent="0">
                  <a:buNone/>
                </a:pPr>
                <a:r>
                  <a:rPr lang="en-US" sz="2000" dirty="0"/>
                  <a:t>    </a:t>
                </a:r>
                <a14:m>
                  <m:oMath xmlns:m="http://schemas.openxmlformats.org/officeDocument/2006/math">
                    <m:r>
                      <a:rPr lang="en-US" sz="1800">
                        <a:latin typeface="Cambria Math" panose="02040503050406030204" pitchFamily="18" charset="0"/>
                        <a:cs typeface="Times New Roman" panose="02020603050405020304" pitchFamily="18" charset="0"/>
                      </a:rPr>
                      <m:t>𝑁𝑢𝑚𝑏𝑒𝑟</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𝑜𝑓</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𝑏𝑎𝑟𝑠</m:t>
                    </m:r>
                    <m:r>
                      <a:rPr lang="en-US" sz="1800">
                        <a:latin typeface="Cambria Math" panose="02040503050406030204" pitchFamily="18" charset="0"/>
                        <a:cs typeface="Times New Roman" panose="02020603050405020304" pitchFamily="18" charset="0"/>
                      </a:rPr>
                      <m:t>=</m:t>
                    </m:r>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𝜋</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85</m:t>
                        </m:r>
                      </m:num>
                      <m:den>
                        <m:r>
                          <a:rPr lang="en-US" sz="1800">
                            <a:latin typeface="Cambria Math" panose="02040503050406030204" pitchFamily="18" charset="0"/>
                            <a:cs typeface="Times New Roman" panose="02020603050405020304" pitchFamily="18" charset="0"/>
                          </a:rPr>
                          <m:t>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15</m:t>
                        </m:r>
                      </m:den>
                    </m:f>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18</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𝑏𝑎𝑟𝑠</m:t>
                    </m:r>
                  </m:oMath>
                </a14:m>
                <a:endParaRPr lang="en-US" sz="1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14:m>
                  <m:oMath xmlns:m="http://schemas.openxmlformats.org/officeDocument/2006/math">
                    <m:r>
                      <a:rPr lang="en-US" sz="1800">
                        <a:latin typeface="Cambria Math" panose="02040503050406030204" pitchFamily="18" charset="0"/>
                        <a:cs typeface="Times New Roman" panose="02020603050405020304" pitchFamily="18" charset="0"/>
                      </a:rPr>
                      <m:t>𝐴𝑟𝑒𝑎</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𝑜𝑓</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𝑜𝑛𝑒</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𝑏𝑎𝑟</m:t>
                    </m:r>
                    <m:r>
                      <a:rPr lang="en-US" sz="1800">
                        <a:latin typeface="Cambria Math" panose="02040503050406030204" pitchFamily="18" charset="0"/>
                        <a:cs typeface="Times New Roman" panose="02020603050405020304" pitchFamily="18" charset="0"/>
                      </a:rPr>
                      <m:t>=</m:t>
                    </m:r>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005</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𝜋</m:t>
                        </m:r>
                        <m:r>
                          <a:rPr lang="en-US" sz="1800">
                            <a:latin typeface="Cambria Math" panose="02040503050406030204" pitchFamily="18" charset="0"/>
                            <a:cs typeface="Times New Roman" panose="02020603050405020304" pitchFamily="18" charset="0"/>
                          </a:rPr>
                          <m:t>×</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500</m:t>
                            </m:r>
                          </m:e>
                          <m:sup>
                            <m:r>
                              <a:rPr lang="en-US" sz="1800">
                                <a:latin typeface="Cambria Math" panose="02040503050406030204" pitchFamily="18" charset="0"/>
                                <a:cs typeface="Times New Roman" panose="02020603050405020304" pitchFamily="18" charset="0"/>
                              </a:rPr>
                              <m:t>2</m:t>
                            </m:r>
                          </m:sup>
                        </m:sSup>
                      </m:num>
                      <m:den>
                        <m:r>
                          <a:rPr lang="en-US" sz="1800">
                            <a:latin typeface="Cambria Math" panose="02040503050406030204" pitchFamily="18" charset="0"/>
                            <a:cs typeface="Times New Roman" panose="02020603050405020304" pitchFamily="18" charset="0"/>
                          </a:rPr>
                          <m:t>18</m:t>
                        </m:r>
                      </m:den>
                    </m:f>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218</m:t>
                    </m:r>
                  </m:oMath>
                </a14:m>
                <a:r>
                  <a:rPr lang="en-US" sz="2000" dirty="0">
                    <a:latin typeface="Times New Roman" panose="02020603050405020304" pitchFamily="18" charset="0"/>
                    <a:cs typeface="Times New Roman" panose="02020603050405020304" pitchFamily="18" charset="0"/>
                  </a:rPr>
                  <a:t>, so use 18</a:t>
                </a:r>
                <a14:m>
                  <m:oMath xmlns:m="http://schemas.openxmlformats.org/officeDocument/2006/math">
                    <m:r>
                      <a:rPr lang="en-US" sz="2000">
                        <a:latin typeface="Cambria Math" panose="02040503050406030204" pitchFamily="18" charset="0"/>
                        <a:cs typeface="Times New Roman" panose="02020603050405020304" pitchFamily="18" charset="0"/>
                      </a:rPr>
                      <m:t>∅</m:t>
                    </m:r>
                  </m:oMath>
                </a14:m>
                <a:r>
                  <a:rPr lang="en-US" sz="2000" dirty="0">
                    <a:latin typeface="Times New Roman" panose="02020603050405020304" pitchFamily="18" charset="0"/>
                    <a:cs typeface="Times New Roman" panose="02020603050405020304" pitchFamily="18" charset="0"/>
                  </a:rPr>
                  <a:t>18</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Use spiral stirrups of 1Ø12/150mm. </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buNone/>
                </a:pPr>
                <a:r>
                  <a:rPr lang="en-US" sz="2000" dirty="0"/>
                  <a:t> </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 xmlns:a16="http://schemas.microsoft.com/office/drawing/2014/main" xmlns:a14="http://schemas.microsoft.com/office/drawing/2010/main" id="{785C6F25-C561-4DE3-9AA6-BE19182A94C5}"/>
                  </a:ext>
                </a:extLst>
              </p:cNvPr>
              <p:cNvSpPr>
                <a:spLocks noGrp="1" noRot="1" noChangeAspect="1" noMove="1" noResize="1" noEditPoints="1" noAdjustHandles="1" noChangeArrowheads="1" noChangeShapeType="1" noTextEdit="1"/>
              </p:cNvSpPr>
              <p:nvPr>
                <p:ph idx="1"/>
              </p:nvPr>
            </p:nvSpPr>
            <p:spPr>
              <a:xfrm>
                <a:off x="671471" y="2028415"/>
                <a:ext cx="8169184" cy="4590428"/>
              </a:xfrm>
              <a:blipFill rotWithShape="0">
                <a:blip r:embed="rId2"/>
                <a:stretch>
                  <a:fillRect l="-896" t="-79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110</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767005"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70801015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38276" y="612660"/>
            <a:ext cx="8438605" cy="784181"/>
          </a:xfrm>
        </p:spPr>
        <p:txBody>
          <a:bodyPr>
            <a:noAutofit/>
          </a:bodyPr>
          <a:lstStyle/>
          <a:p>
            <a:r>
              <a:rPr lang="en-US" sz="3400" b="1" dirty="0">
                <a:solidFill>
                  <a:srgbClr val="7030A0"/>
                </a:solidFill>
                <a:latin typeface="Times New Roman" panose="02020603050405020304" pitchFamily="18" charset="0"/>
              </a:rPr>
              <a:t>Design of Stairs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21596" y="1292375"/>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General</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This structure contains three stairs. Therefore, three models were created and represented in ETABS software.</a:t>
            </a:r>
          </a:p>
          <a:p>
            <a:pPr>
              <a:buFont typeface="Wingdings" panose="05000000000000000000" pitchFamily="2" charset="2"/>
              <a:buChar char="Ø"/>
            </a:pPr>
            <a:r>
              <a:rPr lang="en-US" sz="2000" u="sng" dirty="0">
                <a:latin typeface="Times New Roman" panose="02020603050405020304" pitchFamily="18" charset="0"/>
                <a:cs typeface="Times New Roman" panose="02020603050405020304" pitchFamily="18" charset="0"/>
              </a:rPr>
              <a:t>For each stair:-  </a:t>
            </a:r>
          </a:p>
          <a:p>
            <a:pPr>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Height of the riser is 170mm.</a:t>
            </a:r>
          </a:p>
          <a:p>
            <a:pPr>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Width of the tread (or going) is 300mm.</a:t>
            </a:r>
          </a:p>
          <a:p>
            <a:pPr>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The thickness of landing is 200mm.</a:t>
            </a:r>
          </a:p>
          <a:p>
            <a:pPr>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Concrete cover is 40mm.</a:t>
            </a:r>
          </a:p>
          <a:p>
            <a:pPr>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Superimposed dead load equal to 5 KN/m2.</a:t>
            </a:r>
          </a:p>
          <a:p>
            <a:pPr>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Live load equal to 5 KN/m2.</a:t>
            </a: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111</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232204050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501217" y="387326"/>
            <a:ext cx="8438605" cy="784181"/>
          </a:xfrm>
        </p:spPr>
        <p:txBody>
          <a:bodyPr>
            <a:noAutofit/>
          </a:bodyPr>
          <a:lstStyle/>
          <a:p>
            <a:r>
              <a:rPr lang="en-US" sz="3400" b="1" dirty="0">
                <a:solidFill>
                  <a:srgbClr val="7030A0"/>
                </a:solidFill>
                <a:latin typeface="Times New Roman" panose="02020603050405020304" pitchFamily="18" charset="0"/>
              </a:rPr>
              <a:t>Design of Stairs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02761" y="779416"/>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General</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As example, the plan of stairs 3 was taken from the Architectural plans, and the three-dimensional (3D) view of for this stair was taken from ETABS  software:-</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buNone/>
            </a:pPr>
            <a:endParaRPr lang="en-US" sz="18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112</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698765"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548639" y="2975212"/>
            <a:ext cx="4338714" cy="30871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4887353" y="2975212"/>
            <a:ext cx="4188588" cy="30871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5627001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685117" y="231538"/>
            <a:ext cx="8438605" cy="784181"/>
          </a:xfrm>
        </p:spPr>
        <p:txBody>
          <a:bodyPr>
            <a:noAutofit/>
          </a:bodyPr>
          <a:lstStyle/>
          <a:p>
            <a:r>
              <a:rPr lang="en-US" sz="3400" b="1" dirty="0">
                <a:solidFill>
                  <a:srgbClr val="7030A0"/>
                </a:solidFill>
                <a:latin typeface="Times New Roman" panose="02020603050405020304" pitchFamily="18" charset="0"/>
              </a:rPr>
              <a:t>Design of Stairs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19827" y="902969"/>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Stairs shear check</a:t>
                </a:r>
              </a:p>
              <a:p>
                <a:pPr>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Solid slab with thickness equal to 200mm and reinforcement cover of 40 mm has been used to all stairs.</a:t>
                </a:r>
              </a:p>
              <a:p>
                <a:pPr>
                  <a:buFont typeface="Wingdings" panose="05000000000000000000" pitchFamily="2" charset="2"/>
                  <a:buChar char="Ø"/>
                </a:pPr>
                <a14:m>
                  <m:oMath xmlns:m="http://schemas.openxmlformats.org/officeDocument/2006/math">
                    <m:r>
                      <a:rPr lang="en-US" sz="1800">
                        <a:latin typeface="Cambria Math" panose="02040503050406030204" pitchFamily="18" charset="0"/>
                        <a:cs typeface="Times New Roman" panose="02020603050405020304" pitchFamily="18" charset="0"/>
                      </a:rPr>
                      <m:t>∅</m:t>
                    </m:r>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𝑉</m:t>
                        </m:r>
                      </m:e>
                      <m:sub>
                        <m:r>
                          <a:rPr lang="en-US" sz="1800">
                            <a:latin typeface="Cambria Math" panose="02040503050406030204" pitchFamily="18" charset="0"/>
                            <a:cs typeface="Times New Roman" panose="02020603050405020304" pitchFamily="18" charset="0"/>
                          </a:rPr>
                          <m:t>𝑐</m:t>
                        </m:r>
                      </m:sub>
                    </m:sSub>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75</m:t>
                    </m:r>
                    <m:r>
                      <a:rPr lang="en-US" sz="1800">
                        <a:latin typeface="Cambria Math" panose="02040503050406030204" pitchFamily="18" charset="0"/>
                        <a:cs typeface="Times New Roman" panose="02020603050405020304" pitchFamily="18" charset="0"/>
                      </a:rPr>
                      <m:t>×</m:t>
                    </m:r>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1</m:t>
                        </m:r>
                      </m:num>
                      <m:den>
                        <m:r>
                          <a:rPr lang="en-US" sz="1800">
                            <a:latin typeface="Cambria Math" panose="02040503050406030204" pitchFamily="18" charset="0"/>
                            <a:cs typeface="Times New Roman" panose="02020603050405020304" pitchFamily="18" charset="0"/>
                          </a:rPr>
                          <m:t>6</m:t>
                        </m:r>
                      </m:den>
                    </m:f>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1</m:t>
                    </m:r>
                    <m:r>
                      <a:rPr lang="en-US" sz="1800">
                        <a:latin typeface="Cambria Math" panose="02040503050406030204" pitchFamily="18" charset="0"/>
                        <a:cs typeface="Times New Roman" panose="02020603050405020304" pitchFamily="18" charset="0"/>
                      </a:rPr>
                      <m:t>×</m:t>
                    </m:r>
                    <m:rad>
                      <m:radPr>
                        <m:degHide m:val="on"/>
                        <m:ctrlPr>
                          <a:rPr lang="en-US" sz="1800" i="1">
                            <a:latin typeface="Cambria Math" panose="02040503050406030204" pitchFamily="18" charset="0"/>
                            <a:cs typeface="Times New Roman" panose="02020603050405020304" pitchFamily="18" charset="0"/>
                          </a:rPr>
                        </m:ctrlPr>
                      </m:radPr>
                      <m:deg/>
                      <m:e>
                        <m:r>
                          <a:rPr lang="en-US" sz="1800">
                            <a:latin typeface="Cambria Math" panose="02040503050406030204" pitchFamily="18" charset="0"/>
                            <a:cs typeface="Times New Roman" panose="02020603050405020304" pitchFamily="18" charset="0"/>
                          </a:rPr>
                          <m:t>32</m:t>
                        </m:r>
                      </m:e>
                    </m:rad>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1000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160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113</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14</m:t>
                    </m:r>
                  </m:oMath>
                </a14:m>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kN</a:t>
                </a:r>
                <a:r>
                  <a:rPr lang="en-US" sz="1800" dirty="0">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The maximum shear (Vu) was discovered in stairs 2 with value equal to 72.79 KN.</a:t>
                </a:r>
              </a:p>
              <a:p>
                <a:pPr>
                  <a:lnSpc>
                    <a:spcPct val="150000"/>
                  </a:lnSpc>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No need for shear                                                                                   reinforcement.</a:t>
                </a:r>
              </a:p>
              <a:p>
                <a:pPr>
                  <a:lnSpc>
                    <a:spcPct val="150000"/>
                  </a:lnSpc>
                  <a:buFont typeface="Wingdings" panose="05000000000000000000" pitchFamily="2" charset="2"/>
                  <a:buChar char="Ø"/>
                </a:pPr>
                <a:endParaRPr lang="en-US" sz="18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1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8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19827" y="902969"/>
                <a:ext cx="8169184" cy="4590428"/>
              </a:xfrm>
              <a:blipFill rotWithShape="0">
                <a:blip r:embed="rId2"/>
                <a:stretch>
                  <a:fillRect l="-1119"/>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a:xfrm>
            <a:off x="8379725" y="6108172"/>
            <a:ext cx="427833" cy="365125"/>
          </a:xfrm>
        </p:spPr>
        <p:txBody>
          <a:bodyPr/>
          <a:lstStyle/>
          <a:p>
            <a:fld id="{721E894C-819F-47F4-8A2C-0F57111BE3F1}" type="slidenum">
              <a:rPr lang="en-US" smtClean="0"/>
              <a:t>113</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807947" y="336421"/>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2906973" y="3193576"/>
            <a:ext cx="5472752" cy="32797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5270706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48195" y="1033992"/>
            <a:ext cx="8438605" cy="784181"/>
          </a:xfrm>
        </p:spPr>
        <p:txBody>
          <a:bodyPr>
            <a:noAutofit/>
          </a:bodyPr>
          <a:lstStyle/>
          <a:p>
            <a:r>
              <a:rPr lang="en-US" sz="3400" b="1" dirty="0">
                <a:solidFill>
                  <a:srgbClr val="7030A0"/>
                </a:solidFill>
                <a:latin typeface="Times New Roman" panose="02020603050405020304" pitchFamily="18" charset="0"/>
              </a:rPr>
              <a:t>Design of Stairs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91132" y="1471914"/>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Stairs flexural reinforcement </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minimum flexural strength at section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US" sz="2000" i="1">
                            <a:latin typeface="Cambria Math" panose="02040503050406030204" pitchFamily="18" charset="0"/>
                            <a:cs typeface="Times New Roman" panose="02020603050405020304" pitchFamily="18" charset="0"/>
                          </a:rPr>
                          <m:t>𝑀</m:t>
                        </m:r>
                      </m:e>
                      <m:sub>
                        <m:r>
                          <a:rPr lang="en-US" sz="2000" b="0" i="1" smtClean="0">
                            <a:latin typeface="Cambria Math" panose="02040503050406030204" pitchFamily="18" charset="0"/>
                            <a:cs typeface="Times New Roman" panose="02020603050405020304" pitchFamily="18" charset="0"/>
                          </a:rPr>
                          <m:t>𝑚𝑖</m:t>
                        </m:r>
                        <m:r>
                          <a:rPr lang="en-US" sz="2000" i="1">
                            <a:latin typeface="Cambria Math" panose="02040503050406030204" pitchFamily="18" charset="0"/>
                            <a:cs typeface="Times New Roman" panose="02020603050405020304" pitchFamily="18" charset="0"/>
                          </a:rPr>
                          <m:t>𝑛</m:t>
                        </m:r>
                      </m:sub>
                    </m:sSub>
                  </m:oMath>
                </a14:m>
                <a:r>
                  <a:rPr lang="en-US" sz="2000" dirty="0">
                    <a:latin typeface="Times New Roman" panose="02020603050405020304" pitchFamily="18" charset="0"/>
                    <a:cs typeface="Times New Roman" panose="02020603050405020304" pitchFamily="18" charset="0"/>
                  </a:rPr>
                  <a:t>) has been calculated:-</a:t>
                </a:r>
              </a:p>
              <a:p>
                <a:pPr>
                  <a:buFont typeface="Arial" panose="020B0604020202020204" pitchFamily="34" charset="0"/>
                  <a:buChar char="•"/>
                </a:pPr>
                <a:r>
                  <a:rPr lang="en-US" sz="2000" dirty="0"/>
                  <a:t>     </a:t>
                </a:r>
                <a14:m>
                  <m:oMath xmlns:m="http://schemas.openxmlformats.org/officeDocument/2006/math">
                    <m:r>
                      <a:rPr lang="en-US" sz="2000" i="1">
                        <a:latin typeface="Cambria Math" panose="02040503050406030204" pitchFamily="18" charset="0"/>
                      </a:rPr>
                      <m:t>𝐶</m:t>
                    </m:r>
                    <m:r>
                      <a:rPr lang="en-US" sz="2000" i="1">
                        <a:latin typeface="Cambria Math" panose="02040503050406030204" pitchFamily="18" charset="0"/>
                      </a:rPr>
                      <m:t>=</m:t>
                    </m:r>
                    <m:r>
                      <a:rPr lang="en-US" sz="2000" i="1">
                        <a:latin typeface="Cambria Math" panose="02040503050406030204" pitchFamily="18" charset="0"/>
                      </a:rPr>
                      <m:t>𝑇</m:t>
                    </m:r>
                  </m:oMath>
                </a14:m>
                <a:r>
                  <a:rPr lang="en-US" sz="2000" dirty="0"/>
                  <a:t>         </a:t>
                </a:r>
                <a:r>
                  <a:rPr lang="en-US" sz="1800" dirty="0">
                    <a:latin typeface="Times New Roman" panose="02020603050405020304" pitchFamily="18" charset="0"/>
                    <a:cs typeface="Times New Roman" panose="02020603050405020304" pitchFamily="18" charset="0"/>
                  </a:rPr>
                  <a:t>         </a:t>
                </a:r>
              </a:p>
              <a:p>
                <a:pPr marL="0" indent="0">
                  <a:buNone/>
                </a:pPr>
                <a:r>
                  <a:rPr lang="en-US" sz="1800" dirty="0">
                    <a:latin typeface="Times New Roman" panose="02020603050405020304" pitchFamily="18" charset="0"/>
                    <a:cs typeface="Times New Roman" panose="02020603050405020304" pitchFamily="18" charset="0"/>
                  </a:rPr>
                  <a:t>     </a:t>
                </a:r>
                <a14:m>
                  <m:oMath xmlns:m="http://schemas.openxmlformats.org/officeDocument/2006/math">
                    <m:r>
                      <a:rPr lang="en-US" sz="1800">
                        <a:latin typeface="Cambria Math" panose="02040503050406030204" pitchFamily="18" charset="0"/>
                        <a:cs typeface="Times New Roman" panose="02020603050405020304" pitchFamily="18" charset="0"/>
                      </a:rPr>
                      <m:t>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85</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32</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1000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𝑎</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420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360</m:t>
                    </m:r>
                  </m:oMath>
                </a14:m>
                <a:r>
                  <a:rPr lang="en-US" sz="1800" dirty="0">
                    <a:latin typeface="Times New Roman" panose="02020603050405020304" pitchFamily="18" charset="0"/>
                    <a:cs typeface="Times New Roman" panose="02020603050405020304" pitchFamily="18" charset="0"/>
                  </a:rPr>
                  <a:t>                   </a:t>
                </a:r>
                <a14:m>
                  <m:oMath xmlns:m="http://schemas.openxmlformats.org/officeDocument/2006/math">
                    <m:r>
                      <a:rPr lang="en-US" sz="1800">
                        <a:latin typeface="Cambria Math" panose="02040503050406030204" pitchFamily="18" charset="0"/>
                        <a:cs typeface="Times New Roman" panose="02020603050405020304" pitchFamily="18" charset="0"/>
                      </a:rPr>
                      <m:t>𝑎</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5</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5</m:t>
                    </m:r>
                    <m:r>
                      <a:rPr lang="en-US" sz="1800">
                        <a:latin typeface="Cambria Math" panose="02040503050406030204" pitchFamily="18" charset="0"/>
                        <a:cs typeface="Times New Roman" panose="02020603050405020304" pitchFamily="18" charset="0"/>
                      </a:rPr>
                      <m:t>𝑚𝑚</m:t>
                    </m:r>
                  </m:oMath>
                </a14:m>
                <a:endParaRPr lang="en-US" sz="18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000" i="1" smtClean="0">
                            <a:latin typeface="Cambria Math" panose="02040503050406030204" pitchFamily="18" charset="0"/>
                            <a:cs typeface="Times New Roman" panose="02020603050405020304" pitchFamily="18" charset="0"/>
                          </a:rPr>
                        </m:ctrlPr>
                      </m:sSubPr>
                      <m:e>
                        <m:r>
                          <a:rPr lang="en-US" sz="2000" b="0" i="1" smtClean="0">
                            <a:latin typeface="Cambria Math" panose="02040503050406030204" pitchFamily="18" charset="0"/>
                            <a:cs typeface="Times New Roman" panose="02020603050405020304" pitchFamily="18" charset="0"/>
                          </a:rPr>
                          <m:t>𝑀</m:t>
                        </m:r>
                      </m:e>
                      <m:sub>
                        <m:r>
                          <a:rPr lang="en-US" sz="2000" b="0" i="1" smtClean="0">
                            <a:latin typeface="Cambria Math" panose="02040503050406030204" pitchFamily="18" charset="0"/>
                            <a:cs typeface="Times New Roman" panose="02020603050405020304" pitchFamily="18" charset="0"/>
                          </a:rPr>
                          <m:t>𝑚𝑖</m:t>
                        </m:r>
                        <m:r>
                          <a:rPr lang="en-US" sz="2000" b="0" i="1" smtClean="0">
                            <a:latin typeface="Cambria Math" panose="02040503050406030204" pitchFamily="18" charset="0"/>
                            <a:cs typeface="Times New Roman" panose="02020603050405020304" pitchFamily="18" charset="0"/>
                          </a:rPr>
                          <m:t>𝑛</m:t>
                        </m:r>
                      </m:sub>
                    </m:sSub>
                  </m:oMath>
                </a14:m>
                <a:r>
                  <a:rPr lang="en-US" sz="2000" dirty="0">
                    <a:latin typeface="Times New Roman" panose="02020603050405020304" pitchFamily="18" charset="0"/>
                    <a:cs typeface="Times New Roman" panose="02020603050405020304" pitchFamily="18" charset="0"/>
                  </a:rPr>
                  <a:t> = </a:t>
                </a:r>
                <a14:m>
                  <m:oMath xmlns:m="http://schemas.openxmlformats.org/officeDocument/2006/math">
                    <m:r>
                      <a:rPr lang="en-US" sz="1800">
                        <a:latin typeface="Cambria Math" panose="02040503050406030204" pitchFamily="18" charset="0"/>
                        <a:cs typeface="Times New Roman" panose="02020603050405020304" pitchFamily="18" charset="0"/>
                      </a:rPr>
                      <m:t>360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420</m:t>
                    </m:r>
                    <m:r>
                      <a:rPr lang="en-US" sz="1800">
                        <a:latin typeface="Cambria Math" panose="02040503050406030204" pitchFamily="18" charset="0"/>
                        <a:cs typeface="Times New Roman" panose="02020603050405020304" pitchFamily="18" charset="0"/>
                      </a:rPr>
                      <m:t>×</m:t>
                    </m:r>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160</m:t>
                        </m:r>
                        <m:r>
                          <a:rPr lang="en-US" sz="1800">
                            <a:latin typeface="Cambria Math" panose="02040503050406030204" pitchFamily="18" charset="0"/>
                            <a:cs typeface="Times New Roman" panose="02020603050405020304" pitchFamily="18" charset="0"/>
                          </a:rPr>
                          <m:t>−</m:t>
                        </m:r>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5</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5</m:t>
                            </m:r>
                          </m:num>
                          <m:den>
                            <m:r>
                              <a:rPr lang="en-US" sz="1800">
                                <a:latin typeface="Cambria Math" panose="02040503050406030204" pitchFamily="18" charset="0"/>
                                <a:cs typeface="Times New Roman" panose="02020603050405020304" pitchFamily="18" charset="0"/>
                              </a:rPr>
                              <m:t>2</m:t>
                            </m:r>
                          </m:den>
                        </m:f>
                        <m:r>
                          <a:rPr lang="en-US" sz="1800">
                            <a:latin typeface="Cambria Math" panose="02040503050406030204" pitchFamily="18" charset="0"/>
                            <a:cs typeface="Times New Roman" panose="02020603050405020304" pitchFamily="18" charset="0"/>
                          </a:rPr>
                          <m:t>)</m:t>
                        </m:r>
                      </m:num>
                      <m:den>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10</m:t>
                            </m:r>
                          </m:e>
                          <m:sup>
                            <m:r>
                              <a:rPr lang="en-US" sz="1800">
                                <a:latin typeface="Cambria Math" panose="02040503050406030204" pitchFamily="18" charset="0"/>
                                <a:cs typeface="Times New Roman" panose="02020603050405020304" pitchFamily="18" charset="0"/>
                              </a:rPr>
                              <m:t>6</m:t>
                            </m:r>
                          </m:sup>
                        </m:sSup>
                      </m:den>
                    </m:f>
                  </m:oMath>
                </a14:m>
                <a:r>
                  <a:rPr lang="en-US" sz="1800" dirty="0">
                    <a:latin typeface="Times New Roman" panose="02020603050405020304" pitchFamily="18" charset="0"/>
                    <a:cs typeface="Times New Roman" panose="02020603050405020304" pitchFamily="18" charset="0"/>
                  </a:rPr>
                  <a:t>   = 23.7</a:t>
                </a:r>
                <a14:m>
                  <m:oMath xmlns:m="http://schemas.openxmlformats.org/officeDocument/2006/math">
                    <m:r>
                      <a:rPr lang="en-US" sz="1800" i="1" dirty="0" smtClean="0">
                        <a:latin typeface="Cambria Math" panose="02040503050406030204" pitchFamily="18" charset="0"/>
                        <a:cs typeface="Times New Roman" panose="02020603050405020304" pitchFamily="18" charset="0"/>
                      </a:rPr>
                      <m:t>𝑘𝑁</m:t>
                    </m:r>
                    <m:r>
                      <a:rPr lang="en-US" sz="1800" i="1" dirty="0" smtClean="0">
                        <a:latin typeface="Cambria Math" panose="02040503050406030204" pitchFamily="18" charset="0"/>
                        <a:cs typeface="Times New Roman" panose="02020603050405020304" pitchFamily="18" charset="0"/>
                      </a:rPr>
                      <m:t>.</m:t>
                    </m:r>
                    <m:r>
                      <a:rPr lang="en-US" sz="1800" i="1" dirty="0" smtClean="0">
                        <a:latin typeface="Cambria Math" panose="02040503050406030204" pitchFamily="18" charset="0"/>
                        <a:cs typeface="Times New Roman" panose="02020603050405020304" pitchFamily="18" charset="0"/>
                      </a:rPr>
                      <m:t>𝑚</m:t>
                    </m:r>
                  </m:oMath>
                </a14:m>
                <a:endParaRPr lang="en-US" sz="1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All moment values in ETABS software were less than minimum flexural strength at section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US" sz="2000" i="1">
                            <a:latin typeface="Cambria Math" panose="02040503050406030204" pitchFamily="18" charset="0"/>
                            <a:cs typeface="Times New Roman" panose="02020603050405020304" pitchFamily="18" charset="0"/>
                          </a:rPr>
                          <m:t>𝑀</m:t>
                        </m:r>
                      </m:e>
                      <m:sub>
                        <m:r>
                          <a:rPr lang="en-US" sz="2000" b="0" i="1" smtClean="0">
                            <a:latin typeface="Cambria Math" panose="02040503050406030204" pitchFamily="18" charset="0"/>
                            <a:cs typeface="Times New Roman" panose="02020603050405020304" pitchFamily="18" charset="0"/>
                          </a:rPr>
                          <m:t>𝑚𝑖</m:t>
                        </m:r>
                        <m:r>
                          <a:rPr lang="en-US" sz="2000" i="1">
                            <a:latin typeface="Cambria Math" panose="02040503050406030204" pitchFamily="18" charset="0"/>
                            <a:cs typeface="Times New Roman" panose="02020603050405020304" pitchFamily="18" charset="0"/>
                          </a:rPr>
                          <m:t>𝑛</m:t>
                        </m:r>
                      </m:sub>
                    </m:sSub>
                  </m:oMath>
                </a14:m>
                <a:r>
                  <a:rPr lang="en-US" sz="2000" dirty="0">
                    <a:latin typeface="Times New Roman" panose="02020603050405020304" pitchFamily="18" charset="0"/>
                    <a:cs typeface="Times New Roman" panose="02020603050405020304" pitchFamily="18" charset="0"/>
                  </a:rPr>
                  <a:t>).</a:t>
                </a:r>
              </a:p>
            </p:txBody>
          </p:sp>
        </mc:Choice>
        <mc:Fallback>
          <p:sp>
            <p:nvSpPr>
              <p:cNvPr id="8" name="Content Placeholder 7">
                <a:extLst>
                  <a:ext uri="{FF2B5EF4-FFF2-40B4-BE49-F238E27FC236}">
                    <a16:creationId xmlns:a16="http://schemas.microsoft.com/office/drawing/2014/main" id="{785C6F25-C561-4DE3-9AA6-BE19182A94C5}"/>
                  </a:ext>
                </a:extLst>
              </p:cNvPr>
              <p:cNvSpPr>
                <a:spLocks noGrp="1" noRot="1" noChangeAspect="1" noMove="1" noResize="1" noEditPoints="1" noAdjustHandles="1" noChangeArrowheads="1" noChangeShapeType="1" noTextEdit="1"/>
              </p:cNvSpPr>
              <p:nvPr>
                <p:ph idx="1"/>
              </p:nvPr>
            </p:nvSpPr>
            <p:spPr>
              <a:xfrm>
                <a:off x="791132" y="1471914"/>
                <a:ext cx="8169184" cy="4590428"/>
              </a:xfrm>
              <a:blipFill>
                <a:blip r:embed="rId2"/>
                <a:stretch>
                  <a:fillRect l="-141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114</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791132" y="560456"/>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
        <p:nvSpPr>
          <p:cNvPr id="3" name="Right Arrow 2"/>
          <p:cNvSpPr/>
          <p:nvPr/>
        </p:nvSpPr>
        <p:spPr>
          <a:xfrm>
            <a:off x="4769709" y="3452882"/>
            <a:ext cx="573206" cy="2047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962483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15696" y="548584"/>
            <a:ext cx="8438605" cy="784181"/>
          </a:xfrm>
        </p:spPr>
        <p:txBody>
          <a:bodyPr>
            <a:noAutofit/>
          </a:bodyPr>
          <a:lstStyle/>
          <a:p>
            <a:r>
              <a:rPr lang="en-US" sz="3400" b="1" dirty="0">
                <a:solidFill>
                  <a:srgbClr val="7030A0"/>
                </a:solidFill>
                <a:latin typeface="Times New Roman" panose="02020603050405020304" pitchFamily="18" charset="0"/>
              </a:rPr>
              <a:t>Design of Stairs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21595" y="1010249"/>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Stairs flexural reinforcement </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So, all steel reinforcement will be shrinkage steel in both directions        (1∅12/250mm).</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Moment values in stairs (M11) using ETABS software:-</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115</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726061"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1842449" y="3097223"/>
            <a:ext cx="5697756" cy="33760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2900642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15696" y="548584"/>
            <a:ext cx="8438605" cy="784181"/>
          </a:xfrm>
        </p:spPr>
        <p:txBody>
          <a:bodyPr>
            <a:noAutofit/>
          </a:bodyPr>
          <a:lstStyle/>
          <a:p>
            <a:r>
              <a:rPr lang="en-US" sz="3400" b="1" dirty="0">
                <a:solidFill>
                  <a:srgbClr val="7030A0"/>
                </a:solidFill>
                <a:latin typeface="Times New Roman" panose="02020603050405020304" pitchFamily="18" charset="0"/>
              </a:rPr>
              <a:t>Design of Stairs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685117" y="1152620"/>
            <a:ext cx="8169184" cy="4590428"/>
          </a:xfrm>
        </p:spPr>
        <p:txBody>
          <a:bodyPr>
            <a:normAutofit/>
          </a:bodyPr>
          <a:lstStyle/>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typical detailed reinforcement for all stairs:-</a:t>
            </a:r>
          </a:p>
          <a:p>
            <a:pPr marL="0" indent="0">
              <a:buNone/>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116</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685117" y="542551"/>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a:extLst>
              <a:ext uri="{FF2B5EF4-FFF2-40B4-BE49-F238E27FC236}">
                <a16:creationId xmlns:a16="http://schemas.microsoft.com/office/drawing/2014/main" id="{AB043605-14AC-4E91-B372-AE870DDA62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8395" y="1697482"/>
            <a:ext cx="7925906" cy="44106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4493360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15696" y="548584"/>
            <a:ext cx="8438605" cy="784181"/>
          </a:xfrm>
        </p:spPr>
        <p:txBody>
          <a:bodyPr>
            <a:noAutofit/>
          </a:bodyPr>
          <a:lstStyle/>
          <a:p>
            <a:r>
              <a:rPr lang="en-US" sz="3400" b="1" dirty="0">
                <a:solidFill>
                  <a:srgbClr val="7030A0"/>
                </a:solidFill>
                <a:latin typeface="Times New Roman" panose="02020603050405020304" pitchFamily="18" charset="0"/>
              </a:rPr>
              <a:t>Design of Ramp</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80651" y="1700307"/>
                <a:ext cx="8169184" cy="4590428"/>
              </a:xfrm>
            </p:spPr>
            <p:txBody>
              <a:bodyPr>
                <a:normAutofit fontScale="92500" lnSpcReduction="10000"/>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Ramp flexural reinforcement </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ramp was analyzed manually with 250mm thickness as one way solid slab in one direction and use minimum reinforcement steel in the other direction.</a:t>
                </a:r>
              </a:p>
              <a:p>
                <a:pPr>
                  <a:lnSpc>
                    <a:spcPct val="170000"/>
                  </a:lnSpc>
                  <a:buFont typeface="Wingdings" panose="05000000000000000000" pitchFamily="2" charset="2"/>
                  <a:buChar char="Ø"/>
                </a:pPr>
                <a:r>
                  <a:rPr lang="en-US" sz="2000" u="sng" dirty="0">
                    <a:latin typeface="Times New Roman" panose="02020603050405020304" pitchFamily="18" charset="0"/>
                    <a:cs typeface="Times New Roman" panose="02020603050405020304" pitchFamily="18" charset="0"/>
                  </a:rPr>
                  <a:t>For the ramp:- </a:t>
                </a:r>
              </a:p>
              <a:p>
                <a:pPr>
                  <a:buFont typeface="Arial" panose="020B0604020202020204" pitchFamily="34" charset="0"/>
                  <a:buChar char="•"/>
                </a:pPr>
                <a:r>
                  <a:rPr lang="en-US" sz="1900" dirty="0">
                    <a:latin typeface="Times New Roman" panose="02020603050405020304" pitchFamily="18" charset="0"/>
                    <a:cs typeface="Times New Roman" panose="02020603050405020304" pitchFamily="18" charset="0"/>
                  </a:rPr>
                  <a:t>Live Load = 5kN/m2</a:t>
                </a:r>
              </a:p>
              <a:p>
                <a:r>
                  <a:rPr lang="en-US" sz="1900" dirty="0">
                    <a:latin typeface="Times New Roman" panose="02020603050405020304" pitchFamily="18" charset="0"/>
                    <a:cs typeface="Times New Roman" panose="02020603050405020304" pitchFamily="18" charset="0"/>
                  </a:rPr>
                  <a:t>Superimposed dead load = 1.15kN/m2</a:t>
                </a:r>
              </a:p>
              <a:p>
                <a:pPr>
                  <a:buFont typeface="Arial" panose="020B0604020202020204" pitchFamily="34" charset="0"/>
                  <a:buChar char="•"/>
                </a:pPr>
                <a:r>
                  <a:rPr lang="en-US" sz="1900" dirty="0">
                    <a:latin typeface="Times New Roman" panose="02020603050405020304" pitchFamily="18" charset="0"/>
                    <a:cs typeface="Times New Roman" panose="02020603050405020304" pitchFamily="18" charset="0"/>
                  </a:rPr>
                  <a:t>Own weight = </a:t>
                </a:r>
                <a14:m>
                  <m:oMath xmlns:m="http://schemas.openxmlformats.org/officeDocument/2006/math">
                    <m:r>
                      <a:rPr lang="en-US" sz="1900">
                        <a:latin typeface="Cambria Math" panose="02040503050406030204" pitchFamily="18" charset="0"/>
                        <a:cs typeface="Times New Roman" panose="02020603050405020304" pitchFamily="18" charset="0"/>
                      </a:rPr>
                      <m:t>0</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25</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25</m:t>
                    </m:r>
                  </m:oMath>
                </a14:m>
                <a:r>
                  <a:rPr lang="en-US" sz="1900" dirty="0">
                    <a:latin typeface="Times New Roman" panose="02020603050405020304" pitchFamily="18" charset="0"/>
                    <a:cs typeface="Times New Roman" panose="02020603050405020304" pitchFamily="18" charset="0"/>
                  </a:rPr>
                  <a:t> = 6.25kN/m2</a:t>
                </a:r>
              </a:p>
              <a:p>
                <a:pPr>
                  <a:buFont typeface="Arial" panose="020B0604020202020204" pitchFamily="34" charset="0"/>
                  <a:buChar char="•"/>
                </a:pPr>
                <a14:m>
                  <m:oMath xmlns:m="http://schemas.openxmlformats.org/officeDocument/2006/math">
                    <m:sSub>
                      <m:sSubPr>
                        <m:ctrlPr>
                          <a:rPr lang="en-US" sz="1900" i="1">
                            <a:latin typeface="Cambria Math" panose="02040503050406030204" pitchFamily="18" charset="0"/>
                            <a:cs typeface="Times New Roman" panose="02020603050405020304" pitchFamily="18" charset="0"/>
                          </a:rPr>
                        </m:ctrlPr>
                      </m:sSubPr>
                      <m:e>
                        <m:r>
                          <a:rPr lang="en-US" sz="1900">
                            <a:latin typeface="Cambria Math" panose="02040503050406030204" pitchFamily="18" charset="0"/>
                            <a:cs typeface="Times New Roman" panose="02020603050405020304" pitchFamily="18" charset="0"/>
                          </a:rPr>
                          <m:t>𝑊</m:t>
                        </m:r>
                      </m:e>
                      <m:sub>
                        <m:r>
                          <a:rPr lang="en-US" sz="1900">
                            <a:latin typeface="Cambria Math" panose="02040503050406030204" pitchFamily="18" charset="0"/>
                            <a:cs typeface="Times New Roman" panose="02020603050405020304" pitchFamily="18" charset="0"/>
                          </a:rPr>
                          <m:t>𝑢</m:t>
                        </m:r>
                      </m:sub>
                    </m:sSub>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16</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88</m:t>
                    </m:r>
                    <m:r>
                      <a:rPr lang="en-US" sz="1900">
                        <a:latin typeface="Cambria Math" panose="02040503050406030204" pitchFamily="18" charset="0"/>
                        <a:cs typeface="Times New Roman" panose="02020603050405020304" pitchFamily="18" charset="0"/>
                      </a:rPr>
                      <m:t>𝐾𝑁</m:t>
                    </m:r>
                    <m:r>
                      <a:rPr lang="en-US" sz="1900">
                        <a:latin typeface="Cambria Math" panose="02040503050406030204" pitchFamily="18" charset="0"/>
                        <a:cs typeface="Times New Roman" panose="02020603050405020304" pitchFamily="18" charset="0"/>
                      </a:rPr>
                      <m:t>/</m:t>
                    </m:r>
                    <m:sSup>
                      <m:sSupPr>
                        <m:ctrlPr>
                          <a:rPr lang="en-US" sz="1900" i="1">
                            <a:latin typeface="Cambria Math" panose="02040503050406030204" pitchFamily="18" charset="0"/>
                            <a:cs typeface="Times New Roman" panose="02020603050405020304" pitchFamily="18" charset="0"/>
                          </a:rPr>
                        </m:ctrlPr>
                      </m:sSupPr>
                      <m:e>
                        <m:r>
                          <a:rPr lang="en-US" sz="1900">
                            <a:latin typeface="Cambria Math" panose="02040503050406030204" pitchFamily="18" charset="0"/>
                            <a:cs typeface="Times New Roman" panose="02020603050405020304" pitchFamily="18" charset="0"/>
                          </a:rPr>
                          <m:t>𝑚</m:t>
                        </m:r>
                      </m:e>
                      <m:sup>
                        <m:r>
                          <a:rPr lang="en-US" sz="1900">
                            <a:latin typeface="Cambria Math" panose="02040503050406030204" pitchFamily="18" charset="0"/>
                            <a:cs typeface="Times New Roman" panose="02020603050405020304" pitchFamily="18" charset="0"/>
                          </a:rPr>
                          <m:t>2</m:t>
                        </m:r>
                      </m:sup>
                    </m:sSup>
                  </m:oMath>
                </a14:m>
                <a:r>
                  <a:rPr lang="en-US" sz="1900" dirty="0">
                    <a:latin typeface="Times New Roman" panose="02020603050405020304" pitchFamily="18" charset="0"/>
                    <a:cs typeface="Times New Roman" panose="02020603050405020304" pitchFamily="18" charset="0"/>
                  </a:rPr>
                  <a:t> </a:t>
                </a:r>
              </a:p>
              <a:p>
                <a:pPr>
                  <a:buFont typeface="Arial" panose="020B0604020202020204" pitchFamily="34" charset="0"/>
                  <a:buChar char="•"/>
                </a:pPr>
                <a14:m>
                  <m:oMath xmlns:m="http://schemas.openxmlformats.org/officeDocument/2006/math">
                    <m:sSub>
                      <m:sSubPr>
                        <m:ctrlPr>
                          <a:rPr lang="en-US" sz="1900" i="1">
                            <a:latin typeface="Cambria Math" panose="02040503050406030204" pitchFamily="18" charset="0"/>
                            <a:cs typeface="Times New Roman" panose="02020603050405020304" pitchFamily="18" charset="0"/>
                          </a:rPr>
                        </m:ctrlPr>
                      </m:sSubPr>
                      <m:e>
                        <m:r>
                          <a:rPr lang="en-US" sz="1900">
                            <a:latin typeface="Cambria Math" panose="02040503050406030204" pitchFamily="18" charset="0"/>
                            <a:cs typeface="Times New Roman" panose="02020603050405020304" pitchFamily="18" charset="0"/>
                          </a:rPr>
                          <m:t>𝑀</m:t>
                        </m:r>
                      </m:e>
                      <m:sub>
                        <m:r>
                          <a:rPr lang="en-US" sz="1900">
                            <a:latin typeface="Cambria Math" panose="02040503050406030204" pitchFamily="18" charset="0"/>
                            <a:cs typeface="Times New Roman" panose="02020603050405020304" pitchFamily="18" charset="0"/>
                          </a:rPr>
                          <m:t>𝑢</m:t>
                        </m:r>
                      </m:sub>
                    </m:sSub>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101</m:t>
                    </m:r>
                    <m:r>
                      <a:rPr lang="en-US" sz="1900">
                        <a:latin typeface="Cambria Math" panose="02040503050406030204" pitchFamily="18" charset="0"/>
                        <a:cs typeface="Times New Roman" panose="02020603050405020304" pitchFamily="18" charset="0"/>
                      </a:rPr>
                      <m:t>𝐾𝑁</m:t>
                    </m:r>
                    <m:r>
                      <a:rPr lang="en-US" sz="1900">
                        <a:latin typeface="Cambria Math" panose="02040503050406030204" pitchFamily="18" charset="0"/>
                        <a:cs typeface="Times New Roman" panose="02020603050405020304" pitchFamily="18" charset="0"/>
                      </a:rPr>
                      <m:t>.</m:t>
                    </m:r>
                    <m:r>
                      <m:rPr>
                        <m:sty m:val="p"/>
                      </m:rPr>
                      <a:rPr lang="en-US" sz="1900">
                        <a:latin typeface="Cambria Math" panose="02040503050406030204" pitchFamily="18" charset="0"/>
                        <a:cs typeface="Times New Roman" panose="02020603050405020304" pitchFamily="18" charset="0"/>
                      </a:rPr>
                      <m:t>m</m:t>
                    </m:r>
                  </m:oMath>
                </a14:m>
                <a:r>
                  <a:rPr lang="en-US" sz="1900" dirty="0">
                    <a:latin typeface="Times New Roman" panose="02020603050405020304" pitchFamily="18" charset="0"/>
                    <a:cs typeface="Times New Roman" panose="02020603050405020304" pitchFamily="18" charset="0"/>
                  </a:rPr>
                  <a:t> </a:t>
                </a:r>
                <a14:m>
                  <m:oMath xmlns:m="http://schemas.openxmlformats.org/officeDocument/2006/math">
                    <m:r>
                      <a:rPr lang="en-US" sz="1900">
                        <a:latin typeface="Cambria Math" panose="02040503050406030204" pitchFamily="18" charset="0"/>
                        <a:cs typeface="Times New Roman" panose="02020603050405020304" pitchFamily="18" charset="0"/>
                      </a:rPr>
                      <m:t> </m:t>
                    </m:r>
                  </m:oMath>
                </a14:m>
                <a:r>
                  <a:rPr lang="en-US" sz="1900" dirty="0">
                    <a:latin typeface="Times New Roman" panose="02020603050405020304" pitchFamily="18" charset="0"/>
                    <a:cs typeface="Times New Roman" panose="02020603050405020304" pitchFamily="18" charset="0"/>
                  </a:rPr>
                  <a:t>  </a:t>
                </a:r>
              </a:p>
              <a:p>
                <a:pPr>
                  <a:buFont typeface="Arial" panose="020B0604020202020204" pitchFamily="34" charset="0"/>
                  <a:buChar char="•"/>
                </a:pPr>
                <a14:m>
                  <m:oMath xmlns:m="http://schemas.openxmlformats.org/officeDocument/2006/math">
                    <m:r>
                      <a:rPr lang="en-US" sz="1900">
                        <a:latin typeface="Cambria Math" panose="02040503050406030204" pitchFamily="18" charset="0"/>
                        <a:cs typeface="Times New Roman" panose="02020603050405020304" pitchFamily="18" charset="0"/>
                      </a:rPr>
                      <m:t>𝜌</m:t>
                    </m:r>
                  </m:oMath>
                </a14:m>
                <a:r>
                  <a:rPr lang="en-US" sz="1900" dirty="0">
                    <a:latin typeface="Times New Roman" panose="02020603050405020304" pitchFamily="18" charset="0"/>
                    <a:cs typeface="Times New Roman" panose="02020603050405020304" pitchFamily="18" charset="0"/>
                  </a:rPr>
                  <a:t> </a:t>
                </a:r>
                <a:r>
                  <a:rPr lang="ar-SA" sz="1900" dirty="0">
                    <a:latin typeface="Times New Roman" panose="02020603050405020304" pitchFamily="18" charset="0"/>
                    <a:cs typeface="Times New Roman" panose="02020603050405020304" pitchFamily="18" charset="0"/>
                  </a:rPr>
                  <a:t> =</a:t>
                </a:r>
                <a14:m>
                  <m:oMath xmlns:m="http://schemas.openxmlformats.org/officeDocument/2006/math">
                    <m:f>
                      <m:fPr>
                        <m:ctrlPr>
                          <a:rPr lang="en-US" sz="1900" i="1">
                            <a:latin typeface="Cambria Math" panose="02040503050406030204" pitchFamily="18" charset="0"/>
                            <a:cs typeface="Times New Roman" panose="02020603050405020304" pitchFamily="18" charset="0"/>
                          </a:rPr>
                        </m:ctrlPr>
                      </m:fPr>
                      <m:num>
                        <m:r>
                          <a:rPr lang="en-US" sz="1900">
                            <a:latin typeface="Cambria Math" panose="02040503050406030204" pitchFamily="18" charset="0"/>
                            <a:cs typeface="Times New Roman" panose="02020603050405020304" pitchFamily="18" charset="0"/>
                          </a:rPr>
                          <m:t>0</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85</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32</m:t>
                        </m:r>
                        <m:r>
                          <a:rPr lang="en-US" sz="1900">
                            <a:latin typeface="Cambria Math" panose="02040503050406030204" pitchFamily="18" charset="0"/>
                            <a:cs typeface="Times New Roman" panose="02020603050405020304" pitchFamily="18" charset="0"/>
                          </a:rPr>
                          <m:t> </m:t>
                        </m:r>
                      </m:num>
                      <m:den>
                        <m:r>
                          <a:rPr lang="en-US" sz="1900">
                            <a:latin typeface="Cambria Math" panose="02040503050406030204" pitchFamily="18" charset="0"/>
                            <a:cs typeface="Times New Roman" panose="02020603050405020304" pitchFamily="18" charset="0"/>
                          </a:rPr>
                          <m:t>420</m:t>
                        </m:r>
                      </m:den>
                    </m:f>
                    <m:r>
                      <a:rPr lang="en-US" sz="1900">
                        <a:latin typeface="Cambria Math" panose="02040503050406030204" pitchFamily="18" charset="0"/>
                        <a:cs typeface="Times New Roman" panose="02020603050405020304" pitchFamily="18" charset="0"/>
                      </a:rPr>
                      <m:t> ×</m:t>
                    </m:r>
                  </m:oMath>
                </a14:m>
                <a:r>
                  <a:rPr lang="en-US" sz="1900" dirty="0">
                    <a:latin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en-US" sz="1900" i="1">
                            <a:latin typeface="Cambria Math" panose="02040503050406030204" pitchFamily="18" charset="0"/>
                            <a:cs typeface="Times New Roman" panose="02020603050405020304" pitchFamily="18" charset="0"/>
                          </a:rPr>
                        </m:ctrlPr>
                      </m:dPr>
                      <m:e>
                        <m:r>
                          <a:rPr lang="en-US" sz="1900">
                            <a:latin typeface="Cambria Math" panose="02040503050406030204" pitchFamily="18" charset="0"/>
                            <a:cs typeface="Times New Roman" panose="02020603050405020304" pitchFamily="18" charset="0"/>
                          </a:rPr>
                          <m:t>1</m:t>
                        </m:r>
                        <m:r>
                          <a:rPr lang="en-US" sz="1900">
                            <a:latin typeface="Cambria Math" panose="02040503050406030204" pitchFamily="18" charset="0"/>
                            <a:cs typeface="Times New Roman" panose="02020603050405020304" pitchFamily="18" charset="0"/>
                          </a:rPr>
                          <m:t>−</m:t>
                        </m:r>
                        <m:rad>
                          <m:radPr>
                            <m:degHide m:val="on"/>
                            <m:ctrlPr>
                              <a:rPr lang="en-US" sz="1900" i="1">
                                <a:latin typeface="Cambria Math" panose="02040503050406030204" pitchFamily="18" charset="0"/>
                                <a:cs typeface="Times New Roman" panose="02020603050405020304" pitchFamily="18" charset="0"/>
                              </a:rPr>
                            </m:ctrlPr>
                          </m:radPr>
                          <m:deg/>
                          <m:e>
                            <m:r>
                              <a:rPr lang="en-US" sz="1900">
                                <a:latin typeface="Cambria Math" panose="02040503050406030204" pitchFamily="18" charset="0"/>
                                <a:cs typeface="Times New Roman" panose="02020603050405020304" pitchFamily="18" charset="0"/>
                              </a:rPr>
                              <m:t>1</m:t>
                            </m:r>
                            <m:r>
                              <a:rPr lang="en-US" sz="1900">
                                <a:latin typeface="Cambria Math" panose="02040503050406030204" pitchFamily="18" charset="0"/>
                                <a:cs typeface="Times New Roman" panose="02020603050405020304" pitchFamily="18" charset="0"/>
                              </a:rPr>
                              <m:t>−</m:t>
                            </m:r>
                            <m:f>
                              <m:fPr>
                                <m:ctrlPr>
                                  <a:rPr lang="en-US" sz="1900" i="1">
                                    <a:latin typeface="Cambria Math" panose="02040503050406030204" pitchFamily="18" charset="0"/>
                                    <a:cs typeface="Times New Roman" panose="02020603050405020304" pitchFamily="18" charset="0"/>
                                  </a:rPr>
                                </m:ctrlPr>
                              </m:fPr>
                              <m:num>
                                <m:r>
                                  <a:rPr lang="en-US" sz="1900">
                                    <a:latin typeface="Cambria Math" panose="02040503050406030204" pitchFamily="18" charset="0"/>
                                    <a:cs typeface="Times New Roman" panose="02020603050405020304" pitchFamily="18" charset="0"/>
                                  </a:rPr>
                                  <m:t>2</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61</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101</m:t>
                                </m:r>
                                <m:r>
                                  <a:rPr lang="en-US" sz="1900">
                                    <a:latin typeface="Cambria Math" panose="02040503050406030204" pitchFamily="18" charset="0"/>
                                    <a:cs typeface="Times New Roman" panose="02020603050405020304" pitchFamily="18" charset="0"/>
                                  </a:rPr>
                                  <m:t>×</m:t>
                                </m:r>
                                <m:sSup>
                                  <m:sSupPr>
                                    <m:ctrlPr>
                                      <a:rPr lang="en-US" sz="1900" i="1">
                                        <a:latin typeface="Cambria Math" panose="02040503050406030204" pitchFamily="18" charset="0"/>
                                        <a:cs typeface="Times New Roman" panose="02020603050405020304" pitchFamily="18" charset="0"/>
                                      </a:rPr>
                                    </m:ctrlPr>
                                  </m:sSupPr>
                                  <m:e>
                                    <m:r>
                                      <a:rPr lang="en-US" sz="1900">
                                        <a:latin typeface="Cambria Math" panose="02040503050406030204" pitchFamily="18" charset="0"/>
                                        <a:cs typeface="Times New Roman" panose="02020603050405020304" pitchFamily="18" charset="0"/>
                                      </a:rPr>
                                      <m:t>10</m:t>
                                    </m:r>
                                  </m:e>
                                  <m:sup>
                                    <m:r>
                                      <a:rPr lang="en-US" sz="1900">
                                        <a:latin typeface="Cambria Math" panose="02040503050406030204" pitchFamily="18" charset="0"/>
                                        <a:cs typeface="Times New Roman" panose="02020603050405020304" pitchFamily="18" charset="0"/>
                                      </a:rPr>
                                      <m:t>6</m:t>
                                    </m:r>
                                  </m:sup>
                                </m:sSup>
                              </m:num>
                              <m:den>
                                <m:r>
                                  <a:rPr lang="en-US" sz="1900">
                                    <a:latin typeface="Cambria Math" panose="02040503050406030204" pitchFamily="18" charset="0"/>
                                    <a:cs typeface="Times New Roman" panose="02020603050405020304" pitchFamily="18" charset="0"/>
                                  </a:rPr>
                                  <m:t>1000</m:t>
                                </m:r>
                                <m:r>
                                  <a:rPr lang="en-US" sz="1900">
                                    <a:latin typeface="Cambria Math" panose="02040503050406030204" pitchFamily="18" charset="0"/>
                                    <a:cs typeface="Times New Roman" panose="02020603050405020304" pitchFamily="18" charset="0"/>
                                  </a:rPr>
                                  <m:t>×</m:t>
                                </m:r>
                                <m:sSup>
                                  <m:sSupPr>
                                    <m:ctrlPr>
                                      <a:rPr lang="en-US" sz="1900" i="1">
                                        <a:latin typeface="Cambria Math" panose="02040503050406030204" pitchFamily="18" charset="0"/>
                                        <a:cs typeface="Times New Roman" panose="02020603050405020304" pitchFamily="18" charset="0"/>
                                      </a:rPr>
                                    </m:ctrlPr>
                                  </m:sSupPr>
                                  <m:e>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210</m:t>
                                    </m:r>
                                    <m:r>
                                      <a:rPr lang="en-US" sz="1900">
                                        <a:latin typeface="Cambria Math" panose="02040503050406030204" pitchFamily="18" charset="0"/>
                                        <a:cs typeface="Times New Roman" panose="02020603050405020304" pitchFamily="18" charset="0"/>
                                      </a:rPr>
                                      <m:t>)</m:t>
                                    </m:r>
                                  </m:e>
                                  <m:sup>
                                    <m:r>
                                      <a:rPr lang="en-US" sz="1900">
                                        <a:latin typeface="Cambria Math" panose="02040503050406030204" pitchFamily="18" charset="0"/>
                                        <a:cs typeface="Times New Roman" panose="02020603050405020304" pitchFamily="18" charset="0"/>
                                      </a:rPr>
                                      <m:t>2</m:t>
                                    </m:r>
                                  </m:sup>
                                </m:sSup>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32</m:t>
                                </m:r>
                              </m:den>
                            </m:f>
                          </m:e>
                        </m:rad>
                        <m:r>
                          <a:rPr lang="en-US" sz="1900">
                            <a:latin typeface="Cambria Math" panose="02040503050406030204" pitchFamily="18" charset="0"/>
                            <a:cs typeface="Times New Roman" panose="02020603050405020304" pitchFamily="18" charset="0"/>
                          </a:rPr>
                          <m:t> </m:t>
                        </m:r>
                      </m:e>
                    </m:d>
                  </m:oMath>
                </a14:m>
                <a:r>
                  <a:rPr lang="en-US" sz="1900" dirty="0">
                    <a:latin typeface="Times New Roman" panose="02020603050405020304" pitchFamily="18" charset="0"/>
                    <a:cs typeface="Times New Roman" panose="02020603050405020304" pitchFamily="18" charset="0"/>
                  </a:rPr>
                  <a:t> = 0.00636</a:t>
                </a:r>
                <a:r>
                  <a:rPr lang="en-US" sz="2000" dirty="0"/>
                  <a:t>             </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780651" y="1700307"/>
                <a:ext cx="8169184" cy="4590428"/>
              </a:xfrm>
              <a:blipFill rotWithShape="0">
                <a:blip r:embed="rId2"/>
                <a:stretch>
                  <a:fillRect l="-1269" t="-1859" r="-7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117</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313012840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548640" y="387325"/>
            <a:ext cx="8438605" cy="784181"/>
          </a:xfrm>
        </p:spPr>
        <p:txBody>
          <a:bodyPr>
            <a:noAutofit/>
          </a:bodyPr>
          <a:lstStyle/>
          <a:p>
            <a:r>
              <a:rPr lang="en-US" sz="3400" b="1" dirty="0">
                <a:solidFill>
                  <a:srgbClr val="7030A0"/>
                </a:solidFill>
                <a:latin typeface="Times New Roman" panose="02020603050405020304" pitchFamily="18" charset="0"/>
              </a:rPr>
              <a:t>Design of Ramp</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18061" y="779416"/>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Ramp flexural reinforcement </a:t>
                </a:r>
              </a:p>
              <a:p>
                <a14:m>
                  <m:oMath xmlns:m="http://schemas.openxmlformats.org/officeDocument/2006/math">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𝐴</m:t>
                        </m:r>
                      </m:e>
                      <m:sub>
                        <m:r>
                          <a:rPr lang="en-US" sz="1800">
                            <a:latin typeface="Cambria Math" panose="02040503050406030204" pitchFamily="18" charset="0"/>
                            <a:cs typeface="Times New Roman" panose="02020603050405020304" pitchFamily="18" charset="0"/>
                          </a:rPr>
                          <m:t>𝑠</m:t>
                        </m:r>
                      </m:sub>
                    </m:sSub>
                    <m:r>
                      <a:rPr lang="en-US" sz="1800">
                        <a:latin typeface="Cambria Math" panose="02040503050406030204" pitchFamily="18" charset="0"/>
                        <a:cs typeface="Times New Roman" panose="02020603050405020304" pitchFamily="18" charset="0"/>
                      </a:rPr>
                      <m:t>=</m:t>
                    </m:r>
                  </m:oMath>
                </a14:m>
                <a:r>
                  <a:rPr lang="en-US" sz="1800" dirty="0">
                    <a:latin typeface="Times New Roman" panose="02020603050405020304" pitchFamily="18" charset="0"/>
                    <a:cs typeface="Times New Roman" panose="02020603050405020304" pitchFamily="18" charset="0"/>
                  </a:rPr>
                  <a:t> 0.00636 </a:t>
                </a:r>
                <a14:m>
                  <m:oMath xmlns:m="http://schemas.openxmlformats.org/officeDocument/2006/math">
                    <m:r>
                      <a:rPr lang="en-US" sz="1800">
                        <a:latin typeface="Cambria Math" panose="02040503050406030204" pitchFamily="18" charset="0"/>
                        <a:cs typeface="Times New Roman" panose="02020603050405020304" pitchFamily="18" charset="0"/>
                      </a:rPr>
                      <m:t>×</m:t>
                    </m:r>
                  </m:oMath>
                </a14:m>
                <a:r>
                  <a:rPr lang="en-US" sz="1800" dirty="0">
                    <a:latin typeface="Times New Roman" panose="02020603050405020304" pitchFamily="18" charset="0"/>
                    <a:cs typeface="Times New Roman" panose="02020603050405020304" pitchFamily="18" charset="0"/>
                  </a:rPr>
                  <a:t> 1000 </a:t>
                </a:r>
                <a14:m>
                  <m:oMath xmlns:m="http://schemas.openxmlformats.org/officeDocument/2006/math">
                    <m:r>
                      <a:rPr lang="en-US" sz="1800">
                        <a:latin typeface="Cambria Math" panose="02040503050406030204" pitchFamily="18" charset="0"/>
                        <a:cs typeface="Times New Roman" panose="02020603050405020304" pitchFamily="18" charset="0"/>
                      </a:rPr>
                      <m:t>×</m:t>
                    </m:r>
                  </m:oMath>
                </a14:m>
                <a:r>
                  <a:rPr lang="en-US" sz="1800" dirty="0">
                    <a:latin typeface="Times New Roman" panose="02020603050405020304" pitchFamily="18" charset="0"/>
                    <a:cs typeface="Times New Roman" panose="02020603050405020304" pitchFamily="18" charset="0"/>
                  </a:rPr>
                  <a:t> 210 </a:t>
                </a:r>
                <a14:m>
                  <m:oMath xmlns:m="http://schemas.openxmlformats.org/officeDocument/2006/math">
                    <m:r>
                      <a:rPr lang="en-US" sz="1800">
                        <a:latin typeface="Cambria Math" panose="02040503050406030204" pitchFamily="18" charset="0"/>
                        <a:cs typeface="Times New Roman" panose="02020603050405020304" pitchFamily="18" charset="0"/>
                      </a:rPr>
                      <m:t>=</m:t>
                    </m:r>
                  </m:oMath>
                </a14:m>
                <a:r>
                  <a:rPr lang="en-US" sz="1800" dirty="0">
                    <a:latin typeface="Times New Roman" panose="02020603050405020304" pitchFamily="18" charset="0"/>
                    <a:cs typeface="Times New Roman" panose="02020603050405020304" pitchFamily="18" charset="0"/>
                  </a:rPr>
                  <a:t>1336</a:t>
                </a:r>
                <a14:m>
                  <m:oMath xmlns:m="http://schemas.openxmlformats.org/officeDocument/2006/math">
                    <m:sSup>
                      <m:sSupPr>
                        <m:ctrlPr>
                          <a:rPr lang="en-US" sz="1800" i="1">
                            <a:latin typeface="Cambria Math" panose="02040503050406030204" pitchFamily="18" charset="0"/>
                            <a:cs typeface="Times New Roman" panose="02020603050405020304" pitchFamily="18" charset="0"/>
                          </a:rPr>
                        </m:ctrlPr>
                      </m:sSupPr>
                      <m:e>
                        <m:r>
                          <a:rPr lang="en-US" sz="1800" i="1">
                            <a:latin typeface="Cambria Math" panose="02040503050406030204" pitchFamily="18" charset="0"/>
                            <a:cs typeface="Times New Roman" panose="02020603050405020304" pitchFamily="18" charset="0"/>
                          </a:rPr>
                          <m:t>𝑚𝑚</m:t>
                        </m:r>
                      </m:e>
                      <m:sup>
                        <m:r>
                          <a:rPr lang="en-US" sz="1800" i="1">
                            <a:latin typeface="Cambria Math" panose="02040503050406030204" pitchFamily="18" charset="0"/>
                            <a:cs typeface="Times New Roman" panose="02020603050405020304" pitchFamily="18" charset="0"/>
                          </a:rPr>
                          <m:t>2</m:t>
                        </m:r>
                      </m:sup>
                    </m:sSup>
                  </m:oMath>
                </a14:m>
                <a:r>
                  <a:rPr lang="en-US" sz="1800" dirty="0">
                    <a:latin typeface="Times New Roman" panose="02020603050405020304" pitchFamily="18" charset="0"/>
                    <a:cs typeface="Times New Roman" panose="02020603050405020304" pitchFamily="18" charset="0"/>
                  </a:rPr>
                  <a:t>    </a:t>
                </a:r>
              </a:p>
              <a:p>
                <a14:m>
                  <m:oMath xmlns:m="http://schemas.openxmlformats.org/officeDocument/2006/math">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𝐴</m:t>
                        </m:r>
                      </m:e>
                      <m:sub>
                        <m:r>
                          <a:rPr lang="en-US" sz="1800">
                            <a:latin typeface="Cambria Math" panose="02040503050406030204" pitchFamily="18" charset="0"/>
                            <a:cs typeface="Times New Roman" panose="02020603050405020304" pitchFamily="18" charset="0"/>
                          </a:rPr>
                          <m:t>𝑠</m:t>
                        </m:r>
                        <m:r>
                          <a:rPr lang="en-US" sz="1800" b="0" i="1" smtClean="0">
                            <a:latin typeface="Cambria Math" panose="02040503050406030204" pitchFamily="18" charset="0"/>
                            <a:cs typeface="Times New Roman" panose="02020603050405020304" pitchFamily="18" charset="0"/>
                          </a:rPr>
                          <m:t> </m:t>
                        </m:r>
                        <m:r>
                          <a:rPr lang="en-US" sz="1800" b="0" i="1" smtClean="0">
                            <a:latin typeface="Cambria Math" panose="02040503050406030204" pitchFamily="18" charset="0"/>
                            <a:cs typeface="Times New Roman" panose="02020603050405020304" pitchFamily="18" charset="0"/>
                          </a:rPr>
                          <m:t>𝑚𝑖𝑛</m:t>
                        </m:r>
                      </m:sub>
                    </m:sSub>
                  </m:oMath>
                </a14:m>
                <a:r>
                  <a:rPr lang="en-US" sz="1800" dirty="0">
                    <a:latin typeface="Times New Roman" panose="02020603050405020304" pitchFamily="18" charset="0"/>
                    <a:cs typeface="Times New Roman" panose="02020603050405020304" pitchFamily="18" charset="0"/>
                  </a:rPr>
                  <a:t> = 0.0018</a:t>
                </a:r>
                <a14:m>
                  <m:oMath xmlns:m="http://schemas.openxmlformats.org/officeDocument/2006/math">
                    <m:r>
                      <a:rPr lang="en-US" sz="1800">
                        <a:latin typeface="Cambria Math" panose="02040503050406030204" pitchFamily="18" charset="0"/>
                        <a:cs typeface="Times New Roman" panose="02020603050405020304" pitchFamily="18" charset="0"/>
                      </a:rPr>
                      <m:t>×</m:t>
                    </m:r>
                  </m:oMath>
                </a14:m>
                <a:r>
                  <a:rPr lang="en-US" sz="1800" dirty="0">
                    <a:latin typeface="Times New Roman" panose="02020603050405020304" pitchFamily="18" charset="0"/>
                    <a:cs typeface="Times New Roman" panose="02020603050405020304" pitchFamily="18" charset="0"/>
                  </a:rPr>
                  <a:t>250</a:t>
                </a:r>
                <a14:m>
                  <m:oMath xmlns:m="http://schemas.openxmlformats.org/officeDocument/2006/math">
                    <m:r>
                      <a:rPr lang="en-US" sz="1800">
                        <a:latin typeface="Cambria Math" panose="02040503050406030204" pitchFamily="18" charset="0"/>
                        <a:cs typeface="Times New Roman" panose="02020603050405020304" pitchFamily="18" charset="0"/>
                      </a:rPr>
                      <m:t>×</m:t>
                    </m:r>
                  </m:oMath>
                </a14:m>
                <a:r>
                  <a:rPr lang="en-US" sz="1800" dirty="0">
                    <a:latin typeface="Times New Roman" panose="02020603050405020304" pitchFamily="18" charset="0"/>
                    <a:cs typeface="Times New Roman" panose="02020603050405020304" pitchFamily="18" charset="0"/>
                  </a:rPr>
                  <a:t>1000 = 450</a:t>
                </a:r>
                <a14:m>
                  <m:oMath xmlns:m="http://schemas.openxmlformats.org/officeDocument/2006/math">
                    <m:sSup>
                      <m:sSupPr>
                        <m:ctrlPr>
                          <a:rPr lang="en-US" sz="1800" i="1" smtClean="0">
                            <a:latin typeface="Cambria Math" panose="02040503050406030204" pitchFamily="18" charset="0"/>
                            <a:cs typeface="Times New Roman" panose="02020603050405020304" pitchFamily="18" charset="0"/>
                          </a:rPr>
                        </m:ctrlPr>
                      </m:sSupPr>
                      <m:e>
                        <m:r>
                          <a:rPr lang="en-US" sz="1800" b="0" i="1" smtClean="0">
                            <a:latin typeface="Cambria Math" panose="02040503050406030204" pitchFamily="18" charset="0"/>
                            <a:cs typeface="Times New Roman" panose="02020603050405020304" pitchFamily="18" charset="0"/>
                          </a:rPr>
                          <m:t>𝑚𝑚</m:t>
                        </m:r>
                      </m:e>
                      <m:sup>
                        <m:r>
                          <a:rPr lang="en-US" sz="1800" b="0" i="1" smtClean="0">
                            <a:latin typeface="Cambria Math" panose="02040503050406030204" pitchFamily="18" charset="0"/>
                            <a:cs typeface="Times New Roman" panose="02020603050405020304" pitchFamily="18" charset="0"/>
                          </a:rPr>
                          <m:t>2</m:t>
                        </m:r>
                      </m:sup>
                    </m:sSup>
                  </m:oMath>
                </a14:m>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Use 1</a:t>
                </a:r>
                <a14:m>
                  <m:oMath xmlns:m="http://schemas.openxmlformats.org/officeDocument/2006/math">
                    <m:r>
                      <a:rPr lang="en-US" sz="1800">
                        <a:latin typeface="Cambria Math" panose="02040503050406030204" pitchFamily="18" charset="0"/>
                        <a:cs typeface="Times New Roman" panose="02020603050405020304" pitchFamily="18" charset="0"/>
                      </a:rPr>
                      <m:t>∅</m:t>
                    </m:r>
                  </m:oMath>
                </a14:m>
                <a:r>
                  <a:rPr lang="en-US" sz="1800" dirty="0">
                    <a:latin typeface="Times New Roman" panose="02020603050405020304" pitchFamily="18" charset="0"/>
                    <a:cs typeface="Times New Roman" panose="02020603050405020304" pitchFamily="18" charset="0"/>
                  </a:rPr>
                  <a:t>20/200mm, for the other direction use 1</a:t>
                </a:r>
                <a14:m>
                  <m:oMath xmlns:m="http://schemas.openxmlformats.org/officeDocument/2006/math">
                    <m:r>
                      <a:rPr lang="en-US" sz="1800">
                        <a:latin typeface="Cambria Math" panose="02040503050406030204" pitchFamily="18" charset="0"/>
                        <a:cs typeface="Times New Roman" panose="02020603050405020304" pitchFamily="18" charset="0"/>
                      </a:rPr>
                      <m:t>∅</m:t>
                    </m:r>
                  </m:oMath>
                </a14:m>
                <a:r>
                  <a:rPr lang="en-US" sz="1800" dirty="0">
                    <a:latin typeface="Times New Roman" panose="02020603050405020304" pitchFamily="18" charset="0"/>
                    <a:cs typeface="Times New Roman" panose="02020603050405020304" pitchFamily="18" charset="0"/>
                  </a:rPr>
                  <a:t>12/250mm</a:t>
                </a:r>
              </a:p>
              <a:p>
                <a:r>
                  <a:rPr lang="en-US" sz="1800" dirty="0">
                    <a:latin typeface="Times New Roman" panose="02020603050405020304" pitchFamily="18" charset="0"/>
                    <a:cs typeface="Times New Roman" panose="02020603050405020304" pitchFamily="18" charset="0"/>
                  </a:rPr>
                  <a:t>Detailed reinforcement for the ramp:- </a:t>
                </a:r>
              </a:p>
              <a:p>
                <a:endParaRPr lang="en-US" sz="1800" dirty="0">
                  <a:latin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a:p>
                <a:endParaRPr lang="en-US" sz="2000" dirty="0"/>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18061" y="779416"/>
                <a:ext cx="8169184" cy="4590428"/>
              </a:xfrm>
              <a:blipFill rotWithShape="0">
                <a:blip r:embed="rId2"/>
                <a:stretch>
                  <a:fillRect l="-1119"/>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118</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p:cNvPicPr/>
          <p:nvPr/>
        </p:nvPicPr>
        <p:blipFill rotWithShape="1">
          <a:blip r:embed="rId3">
            <a:extLst>
              <a:ext uri="{28A0092B-C50C-407E-A947-70E740481C1C}">
                <a14:useLocalDpi xmlns:a14="http://schemas.microsoft.com/office/drawing/2010/main" val="0"/>
              </a:ext>
            </a:extLst>
          </a:blip>
          <a:srcRect b="13535"/>
          <a:stretch/>
        </p:blipFill>
        <p:spPr bwMode="auto">
          <a:xfrm>
            <a:off x="1034852" y="3316406"/>
            <a:ext cx="7522293" cy="27917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21235636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rot="20548820">
            <a:off x="3162732" y="2712707"/>
            <a:ext cx="2688810" cy="903572"/>
          </a:xfrm>
        </p:spPr>
        <p:txBody>
          <a:bodyPr>
            <a:normAutofit fontScale="92500" lnSpcReduction="10000"/>
          </a:bodyPr>
          <a:lstStyle/>
          <a:p>
            <a:pPr marL="0" indent="0">
              <a:buNone/>
            </a:pPr>
            <a:r>
              <a:rPr lang="en-US" sz="6000" b="1" i="1" u="sng" dirty="0">
                <a:solidFill>
                  <a:srgbClr val="FF0000"/>
                </a:solidFill>
                <a:effectLst/>
                <a:latin typeface="Swis721 BdCnOul BT" panose="04020704030B03040203" pitchFamily="82" charset="0"/>
                <a:ea typeface="Times New Roman" panose="02020603050405020304" pitchFamily="18" charset="0"/>
                <a:cs typeface="Times New Roman" panose="02020603050405020304" pitchFamily="18" charset="0"/>
              </a:rPr>
              <a:t>The End</a:t>
            </a:r>
            <a:endParaRPr lang="en-US" sz="6000" b="1" i="1" u="sng" baseline="-25000" dirty="0">
              <a:solidFill>
                <a:srgbClr val="FF0000"/>
              </a:solidFill>
              <a:latin typeface="Swis721 BdCnOul BT" panose="04020704030B03040203" pitchFamily="82"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119</a:t>
            </a:fld>
            <a:endParaRPr lang="en-US"/>
          </a:p>
        </p:txBody>
      </p:sp>
    </p:spTree>
    <p:extLst>
      <p:ext uri="{BB962C8B-B14F-4D97-AF65-F5344CB8AC3E}">
        <p14:creationId xmlns:p14="http://schemas.microsoft.com/office/powerpoint/2010/main" val="22299932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76866" y="546096"/>
            <a:ext cx="6798734" cy="890818"/>
          </a:xfrm>
        </p:spPr>
        <p:txBody>
          <a:bodyPr/>
          <a:lstStyle/>
          <a:p>
            <a:pPr algn="ctr"/>
            <a:r>
              <a:rPr lang="en-US" dirty="0">
                <a:solidFill>
                  <a:srgbClr val="7030A0"/>
                </a:solidFill>
                <a:latin typeface="Times New Roman" panose="02020603050405020304" pitchFamily="18" charset="0"/>
                <a:cs typeface="Times New Roman" panose="02020603050405020304" pitchFamily="18" charset="0"/>
              </a:rPr>
              <a:t>Materials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975360" y="1567543"/>
            <a:ext cx="7323909" cy="4367589"/>
          </a:xfrm>
        </p:spPr>
        <p:txBody>
          <a:bodyPr>
            <a:normAutofit/>
          </a:bodyPr>
          <a:lstStyle/>
          <a:p>
            <a:r>
              <a:rPr lang="en-US" sz="2800" b="1" dirty="0">
                <a:latin typeface="Times New Roman" panose="02020603050405020304" pitchFamily="18" charset="0"/>
                <a:cs typeface="Times New Roman" panose="02020603050405020304" pitchFamily="18" charset="0"/>
              </a:rPr>
              <a:t>Nonstructural elements</a:t>
            </a: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pPr marL="0" indent="0">
              <a:buNone/>
            </a:pPr>
            <a:endParaRPr lang="en-US" sz="2800" b="1" dirty="0">
              <a:latin typeface="Times New Roman" panose="02020603050405020304" pitchFamily="18" charset="0"/>
              <a:cs typeface="Times New Roman" panose="02020603050405020304" pitchFamily="18" charset="0"/>
            </a:endParaRPr>
          </a:p>
          <a:p>
            <a:pPr marL="0" indent="0">
              <a:buNone/>
            </a:pPr>
            <a:endParaRPr lang="en-US" sz="2800" b="1" dirty="0">
              <a:latin typeface="Times New Roman" panose="02020603050405020304" pitchFamily="18" charset="0"/>
              <a:cs typeface="Times New Roman" panose="02020603050405020304" pitchFamily="18" charset="0"/>
            </a:endParaRPr>
          </a:p>
          <a:p>
            <a:endParaRPr lang="en-US" sz="3200" dirty="0"/>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12</a:t>
            </a:fld>
            <a:endParaRPr lang="en-US"/>
          </a:p>
        </p:txBody>
      </p:sp>
      <p:graphicFrame>
        <p:nvGraphicFramePr>
          <p:cNvPr id="5" name="Table 4">
            <a:extLst>
              <a:ext uri="{FF2B5EF4-FFF2-40B4-BE49-F238E27FC236}">
                <a16:creationId xmlns:a16="http://schemas.microsoft.com/office/drawing/2014/main" id="{0105F996-12E2-4AFB-9198-371BBB46926C}"/>
              </a:ext>
            </a:extLst>
          </p:cNvPr>
          <p:cNvGraphicFramePr>
            <a:graphicFrameLocks noGrp="1"/>
          </p:cNvGraphicFramePr>
          <p:nvPr>
            <p:extLst>
              <p:ext uri="{D42A27DB-BD31-4B8C-83A1-F6EECF244321}">
                <p14:modId xmlns:p14="http://schemas.microsoft.com/office/powerpoint/2010/main" val="1012793167"/>
              </p:ext>
            </p:extLst>
          </p:nvPr>
        </p:nvGraphicFramePr>
        <p:xfrm>
          <a:off x="1482454" y="2528447"/>
          <a:ext cx="5943959" cy="3703320"/>
        </p:xfrm>
        <a:graphic>
          <a:graphicData uri="http://schemas.openxmlformats.org/drawingml/2006/table">
            <a:tbl>
              <a:tblPr firstRow="1" firstCol="1" bandRow="1">
                <a:tableStyleId>{616DA210-FB5B-4158-B5E0-FEB733F419BA}</a:tableStyleId>
              </a:tblPr>
              <a:tblGrid>
                <a:gridCol w="3735329">
                  <a:extLst>
                    <a:ext uri="{9D8B030D-6E8A-4147-A177-3AD203B41FA5}">
                      <a16:colId xmlns:a16="http://schemas.microsoft.com/office/drawing/2014/main" val="3613967195"/>
                    </a:ext>
                  </a:extLst>
                </a:gridCol>
                <a:gridCol w="2208630">
                  <a:extLst>
                    <a:ext uri="{9D8B030D-6E8A-4147-A177-3AD203B41FA5}">
                      <a16:colId xmlns:a16="http://schemas.microsoft.com/office/drawing/2014/main" val="3127501326"/>
                    </a:ext>
                  </a:extLst>
                </a:gridCol>
              </a:tblGrid>
              <a:tr h="388134">
                <a:tc>
                  <a:txBody>
                    <a:bodyPr/>
                    <a:lstStyle/>
                    <a:p>
                      <a:pPr marL="0" marR="0" algn="ctr">
                        <a:lnSpc>
                          <a:spcPct val="150000"/>
                        </a:lnSpc>
                        <a:spcBef>
                          <a:spcPts val="0"/>
                        </a:spcBef>
                        <a:spcAft>
                          <a:spcPts val="600"/>
                        </a:spcAft>
                      </a:pPr>
                      <a:r>
                        <a:rPr lang="en-US" sz="1800" b="0" dirty="0">
                          <a:effectLst/>
                          <a:latin typeface="Times New Roman" panose="02020603050405020304" pitchFamily="18" charset="0"/>
                          <a:cs typeface="Times New Roman" panose="02020603050405020304" pitchFamily="18" charset="0"/>
                        </a:rPr>
                        <a:t>Materials</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tc>
                  <a:txBody>
                    <a:bodyPr/>
                    <a:lstStyle/>
                    <a:p>
                      <a:pPr marL="0" marR="0" algn="ctr">
                        <a:lnSpc>
                          <a:spcPct val="150000"/>
                        </a:lnSpc>
                        <a:spcBef>
                          <a:spcPts val="0"/>
                        </a:spcBef>
                        <a:spcAft>
                          <a:spcPts val="600"/>
                        </a:spcAft>
                      </a:pPr>
                      <a:r>
                        <a:rPr lang="en-US" sz="1800" b="0">
                          <a:effectLst/>
                          <a:latin typeface="Times New Roman" panose="02020603050405020304" pitchFamily="18" charset="0"/>
                          <a:cs typeface="Times New Roman" panose="02020603050405020304" pitchFamily="18" charset="0"/>
                        </a:rPr>
                        <a:t>Ɣ (kN/m³)</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extLst>
                  <a:ext uri="{0D108BD9-81ED-4DB2-BD59-A6C34878D82A}">
                    <a16:rowId xmlns:a16="http://schemas.microsoft.com/office/drawing/2014/main" val="680402267"/>
                  </a:ext>
                </a:extLst>
              </a:tr>
              <a:tr h="388134">
                <a:tc>
                  <a:txBody>
                    <a:bodyPr/>
                    <a:lstStyle/>
                    <a:p>
                      <a:pPr marL="0" marR="0" algn="ctr">
                        <a:lnSpc>
                          <a:spcPct val="150000"/>
                        </a:lnSpc>
                        <a:spcBef>
                          <a:spcPts val="0"/>
                        </a:spcBef>
                        <a:spcAft>
                          <a:spcPts val="600"/>
                        </a:spcAft>
                      </a:pPr>
                      <a:r>
                        <a:rPr lang="en-US" sz="1800" b="0" dirty="0">
                          <a:effectLst/>
                          <a:latin typeface="Times New Roman" panose="02020603050405020304" pitchFamily="18" charset="0"/>
                          <a:cs typeface="Times New Roman" panose="02020603050405020304" pitchFamily="18" charset="0"/>
                        </a:rPr>
                        <a:t>Mortar </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tc>
                  <a:txBody>
                    <a:bodyPr/>
                    <a:lstStyle/>
                    <a:p>
                      <a:pPr marL="0" marR="0" algn="ctr">
                        <a:lnSpc>
                          <a:spcPct val="150000"/>
                        </a:lnSpc>
                        <a:spcBef>
                          <a:spcPts val="0"/>
                        </a:spcBef>
                        <a:spcAft>
                          <a:spcPts val="600"/>
                        </a:spcAft>
                      </a:pPr>
                      <a:r>
                        <a:rPr lang="en-US" sz="1800" b="0" dirty="0">
                          <a:effectLst/>
                          <a:latin typeface="Times New Roman" panose="02020603050405020304" pitchFamily="18" charset="0"/>
                          <a:cs typeface="Times New Roman" panose="02020603050405020304" pitchFamily="18" charset="0"/>
                        </a:rPr>
                        <a:t>23</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extLst>
                  <a:ext uri="{0D108BD9-81ED-4DB2-BD59-A6C34878D82A}">
                    <a16:rowId xmlns:a16="http://schemas.microsoft.com/office/drawing/2014/main" val="2259173065"/>
                  </a:ext>
                </a:extLst>
              </a:tr>
              <a:tr h="388134">
                <a:tc>
                  <a:txBody>
                    <a:bodyPr/>
                    <a:lstStyle/>
                    <a:p>
                      <a:pPr marL="0" marR="0" algn="ctr">
                        <a:lnSpc>
                          <a:spcPct val="150000"/>
                        </a:lnSpc>
                        <a:spcBef>
                          <a:spcPts val="0"/>
                        </a:spcBef>
                        <a:spcAft>
                          <a:spcPts val="600"/>
                        </a:spcAft>
                      </a:pPr>
                      <a:r>
                        <a:rPr lang="en-US" sz="1800" b="0">
                          <a:effectLst/>
                          <a:latin typeface="Times New Roman" panose="02020603050405020304" pitchFamily="18" charset="0"/>
                          <a:cs typeface="Times New Roman" panose="02020603050405020304" pitchFamily="18" charset="0"/>
                        </a:rPr>
                        <a:t>Tiles (porcelain) (3cm)</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tc>
                  <a:txBody>
                    <a:bodyPr/>
                    <a:lstStyle/>
                    <a:p>
                      <a:pPr marL="0" marR="0" algn="ctr">
                        <a:lnSpc>
                          <a:spcPct val="150000"/>
                        </a:lnSpc>
                        <a:spcBef>
                          <a:spcPts val="0"/>
                        </a:spcBef>
                        <a:spcAft>
                          <a:spcPts val="600"/>
                        </a:spcAft>
                      </a:pPr>
                      <a:r>
                        <a:rPr lang="en-US" sz="1800" b="0">
                          <a:effectLst/>
                          <a:latin typeface="Times New Roman" panose="02020603050405020304" pitchFamily="18" charset="0"/>
                          <a:cs typeface="Times New Roman" panose="02020603050405020304" pitchFamily="18" charset="0"/>
                        </a:rPr>
                        <a:t>27</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extLst>
                  <a:ext uri="{0D108BD9-81ED-4DB2-BD59-A6C34878D82A}">
                    <a16:rowId xmlns:a16="http://schemas.microsoft.com/office/drawing/2014/main" val="2819330958"/>
                  </a:ext>
                </a:extLst>
              </a:tr>
              <a:tr h="388134">
                <a:tc>
                  <a:txBody>
                    <a:bodyPr/>
                    <a:lstStyle/>
                    <a:p>
                      <a:pPr marL="0" marR="0" algn="ctr">
                        <a:lnSpc>
                          <a:spcPct val="150000"/>
                        </a:lnSpc>
                        <a:spcBef>
                          <a:spcPts val="0"/>
                        </a:spcBef>
                        <a:spcAft>
                          <a:spcPts val="600"/>
                        </a:spcAft>
                      </a:pPr>
                      <a:r>
                        <a:rPr lang="en-US" sz="1800" b="0">
                          <a:effectLst/>
                          <a:latin typeface="Times New Roman" panose="02020603050405020304" pitchFamily="18" charset="0"/>
                          <a:cs typeface="Times New Roman" panose="02020603050405020304" pitchFamily="18" charset="0"/>
                        </a:rPr>
                        <a:t>Masonry stone (4cm)</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tc>
                  <a:txBody>
                    <a:bodyPr/>
                    <a:lstStyle/>
                    <a:p>
                      <a:pPr marL="0" marR="0" algn="ctr">
                        <a:lnSpc>
                          <a:spcPct val="150000"/>
                        </a:lnSpc>
                        <a:spcBef>
                          <a:spcPts val="0"/>
                        </a:spcBef>
                        <a:spcAft>
                          <a:spcPts val="600"/>
                        </a:spcAft>
                      </a:pPr>
                      <a:r>
                        <a:rPr lang="en-US" sz="1800" b="0" dirty="0">
                          <a:effectLst/>
                          <a:latin typeface="Times New Roman" panose="02020603050405020304" pitchFamily="18" charset="0"/>
                          <a:cs typeface="Times New Roman" panose="02020603050405020304" pitchFamily="18" charset="0"/>
                        </a:rPr>
                        <a:t>27</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extLst>
                  <a:ext uri="{0D108BD9-81ED-4DB2-BD59-A6C34878D82A}">
                    <a16:rowId xmlns:a16="http://schemas.microsoft.com/office/drawing/2014/main" val="235904170"/>
                  </a:ext>
                </a:extLst>
              </a:tr>
              <a:tr h="388134">
                <a:tc>
                  <a:txBody>
                    <a:bodyPr/>
                    <a:lstStyle/>
                    <a:p>
                      <a:pPr marL="0" marR="0" algn="ctr">
                        <a:lnSpc>
                          <a:spcPct val="150000"/>
                        </a:lnSpc>
                        <a:spcBef>
                          <a:spcPts val="0"/>
                        </a:spcBef>
                        <a:spcAft>
                          <a:spcPts val="600"/>
                        </a:spcAft>
                      </a:pPr>
                      <a:r>
                        <a:rPr lang="en-US" sz="1800" b="0">
                          <a:effectLst/>
                          <a:latin typeface="Times New Roman" panose="02020603050405020304" pitchFamily="18" charset="0"/>
                          <a:cs typeface="Times New Roman" panose="02020603050405020304" pitchFamily="18" charset="0"/>
                        </a:rPr>
                        <a:t>Bricks (20,15,10)</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tc>
                  <a:txBody>
                    <a:bodyPr/>
                    <a:lstStyle/>
                    <a:p>
                      <a:pPr marL="0" marR="0" algn="ctr" rtl="0">
                        <a:lnSpc>
                          <a:spcPct val="150000"/>
                        </a:lnSpc>
                        <a:spcBef>
                          <a:spcPts val="0"/>
                        </a:spcBef>
                        <a:spcAft>
                          <a:spcPts val="600"/>
                        </a:spcAft>
                      </a:pPr>
                      <a:r>
                        <a:rPr lang="en-US" sz="1800" b="0" dirty="0">
                          <a:effectLst/>
                          <a:latin typeface="Times New Roman" panose="02020603050405020304" pitchFamily="18" charset="0"/>
                          <a:cs typeface="Times New Roman" panose="02020603050405020304" pitchFamily="18" charset="0"/>
                        </a:rPr>
                        <a:t>15</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extLst>
                  <a:ext uri="{0D108BD9-81ED-4DB2-BD59-A6C34878D82A}">
                    <a16:rowId xmlns:a16="http://schemas.microsoft.com/office/drawing/2014/main" val="3059254208"/>
                  </a:ext>
                </a:extLst>
              </a:tr>
              <a:tr h="388134">
                <a:tc>
                  <a:txBody>
                    <a:bodyPr/>
                    <a:lstStyle/>
                    <a:p>
                      <a:pPr marL="0" marR="0" algn="ctr">
                        <a:lnSpc>
                          <a:spcPct val="150000"/>
                        </a:lnSpc>
                        <a:spcBef>
                          <a:spcPts val="0"/>
                        </a:spcBef>
                        <a:spcAft>
                          <a:spcPts val="600"/>
                        </a:spcAft>
                      </a:pPr>
                      <a:r>
                        <a:rPr lang="en-US" sz="1800" b="0">
                          <a:effectLst/>
                          <a:latin typeface="Times New Roman" panose="02020603050405020304" pitchFamily="18" charset="0"/>
                          <a:cs typeface="Times New Roman" panose="02020603050405020304" pitchFamily="18" charset="0"/>
                        </a:rPr>
                        <a:t>Aggregates (filling materials)</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tc>
                  <a:txBody>
                    <a:bodyPr/>
                    <a:lstStyle/>
                    <a:p>
                      <a:pPr marL="0" marR="0" algn="ctr">
                        <a:lnSpc>
                          <a:spcPct val="150000"/>
                        </a:lnSpc>
                        <a:spcBef>
                          <a:spcPts val="0"/>
                        </a:spcBef>
                        <a:spcAft>
                          <a:spcPts val="600"/>
                        </a:spcAft>
                      </a:pPr>
                      <a:r>
                        <a:rPr lang="en-US" sz="1800" b="0" dirty="0">
                          <a:effectLst/>
                          <a:latin typeface="Times New Roman" panose="02020603050405020304" pitchFamily="18" charset="0"/>
                          <a:cs typeface="Times New Roman" panose="02020603050405020304" pitchFamily="18" charset="0"/>
                        </a:rPr>
                        <a:t>18</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extLst>
                  <a:ext uri="{0D108BD9-81ED-4DB2-BD59-A6C34878D82A}">
                    <a16:rowId xmlns:a16="http://schemas.microsoft.com/office/drawing/2014/main" val="3750877122"/>
                  </a:ext>
                </a:extLst>
              </a:tr>
              <a:tr h="388134">
                <a:tc>
                  <a:txBody>
                    <a:bodyPr/>
                    <a:lstStyle/>
                    <a:p>
                      <a:pPr marL="0" marR="0" algn="ctr">
                        <a:lnSpc>
                          <a:spcPct val="150000"/>
                        </a:lnSpc>
                        <a:spcBef>
                          <a:spcPts val="0"/>
                        </a:spcBef>
                        <a:spcAft>
                          <a:spcPts val="600"/>
                        </a:spcAft>
                      </a:pPr>
                      <a:r>
                        <a:rPr lang="en-US" sz="1800" b="0">
                          <a:effectLst/>
                          <a:latin typeface="Times New Roman" panose="02020603050405020304" pitchFamily="18" charset="0"/>
                          <a:cs typeface="Times New Roman" panose="02020603050405020304" pitchFamily="18" charset="0"/>
                        </a:rPr>
                        <a:t>Plastering</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tc>
                  <a:txBody>
                    <a:bodyPr/>
                    <a:lstStyle/>
                    <a:p>
                      <a:pPr marL="0" marR="0" algn="ctr">
                        <a:lnSpc>
                          <a:spcPct val="150000"/>
                        </a:lnSpc>
                        <a:spcBef>
                          <a:spcPts val="0"/>
                        </a:spcBef>
                        <a:spcAft>
                          <a:spcPts val="600"/>
                        </a:spcAft>
                      </a:pPr>
                      <a:r>
                        <a:rPr lang="en-US" sz="1800" b="0" dirty="0">
                          <a:effectLst/>
                          <a:latin typeface="Times New Roman" panose="02020603050405020304" pitchFamily="18" charset="0"/>
                          <a:cs typeface="Times New Roman" panose="02020603050405020304" pitchFamily="18" charset="0"/>
                        </a:rPr>
                        <a:t>23</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extLst>
                  <a:ext uri="{0D108BD9-81ED-4DB2-BD59-A6C34878D82A}">
                    <a16:rowId xmlns:a16="http://schemas.microsoft.com/office/drawing/2014/main" val="3799132944"/>
                  </a:ext>
                </a:extLst>
              </a:tr>
              <a:tr h="388134">
                <a:tc>
                  <a:txBody>
                    <a:bodyPr/>
                    <a:lstStyle/>
                    <a:p>
                      <a:pPr marL="0" marR="0" algn="ctr">
                        <a:lnSpc>
                          <a:spcPct val="150000"/>
                        </a:lnSpc>
                        <a:spcBef>
                          <a:spcPts val="0"/>
                        </a:spcBef>
                        <a:spcAft>
                          <a:spcPts val="600"/>
                        </a:spcAft>
                      </a:pPr>
                      <a:r>
                        <a:rPr lang="en-US" sz="1800" b="0">
                          <a:effectLst/>
                          <a:latin typeface="Times New Roman" panose="02020603050405020304" pitchFamily="18" charset="0"/>
                          <a:cs typeface="Times New Roman" panose="02020603050405020304" pitchFamily="18" charset="0"/>
                        </a:rPr>
                        <a:t>Glass clear float</a:t>
                      </a:r>
                      <a:endParaRPr lang="en-US" sz="18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tc>
                  <a:txBody>
                    <a:bodyPr/>
                    <a:lstStyle/>
                    <a:p>
                      <a:pPr marL="0" marR="0" algn="ctr">
                        <a:lnSpc>
                          <a:spcPct val="150000"/>
                        </a:lnSpc>
                        <a:spcBef>
                          <a:spcPts val="0"/>
                        </a:spcBef>
                        <a:spcAft>
                          <a:spcPts val="600"/>
                        </a:spcAft>
                      </a:pPr>
                      <a:r>
                        <a:rPr lang="en-US" sz="1800" b="0" dirty="0">
                          <a:effectLst/>
                          <a:latin typeface="Times New Roman" panose="02020603050405020304" pitchFamily="18" charset="0"/>
                          <a:cs typeface="Times New Roman" panose="02020603050405020304" pitchFamily="18" charset="0"/>
                        </a:rPr>
                        <a:t>25</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extLst>
                  <a:ext uri="{0D108BD9-81ED-4DB2-BD59-A6C34878D82A}">
                    <a16:rowId xmlns:a16="http://schemas.microsoft.com/office/drawing/2014/main" val="2535083912"/>
                  </a:ext>
                </a:extLst>
              </a:tr>
              <a:tr h="388134">
                <a:tc>
                  <a:txBody>
                    <a:bodyPr/>
                    <a:lstStyle/>
                    <a:p>
                      <a:pPr marL="0" marR="0" algn="ctr">
                        <a:lnSpc>
                          <a:spcPct val="150000"/>
                        </a:lnSpc>
                        <a:spcBef>
                          <a:spcPts val="0"/>
                        </a:spcBef>
                        <a:spcAft>
                          <a:spcPts val="600"/>
                        </a:spcAft>
                      </a:pPr>
                      <a:r>
                        <a:rPr lang="en-US" sz="1800" b="0" dirty="0">
                          <a:effectLst/>
                          <a:latin typeface="Times New Roman" panose="02020603050405020304" pitchFamily="18" charset="0"/>
                          <a:cs typeface="Times New Roman" panose="02020603050405020304" pitchFamily="18" charset="0"/>
                        </a:rPr>
                        <a:t>Aluminum</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tc>
                  <a:txBody>
                    <a:bodyPr/>
                    <a:lstStyle/>
                    <a:p>
                      <a:pPr marL="0" marR="0" algn="ctr">
                        <a:lnSpc>
                          <a:spcPct val="150000"/>
                        </a:lnSpc>
                        <a:spcBef>
                          <a:spcPts val="0"/>
                        </a:spcBef>
                        <a:spcAft>
                          <a:spcPts val="600"/>
                        </a:spcAft>
                      </a:pPr>
                      <a:r>
                        <a:rPr lang="en-US" sz="1800" b="0" dirty="0">
                          <a:effectLst/>
                          <a:latin typeface="Times New Roman" panose="02020603050405020304" pitchFamily="18" charset="0"/>
                          <a:cs typeface="Times New Roman" panose="02020603050405020304" pitchFamily="18" charset="0"/>
                        </a:rPr>
                        <a:t>26.1</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h="50800" prst="divot"/>
                      <a:lightRig rig="flood" dir="t"/>
                    </a:cell3D>
                  </a:tcPr>
                </a:tc>
                <a:extLst>
                  <a:ext uri="{0D108BD9-81ED-4DB2-BD59-A6C34878D82A}">
                    <a16:rowId xmlns:a16="http://schemas.microsoft.com/office/drawing/2014/main" val="3128644285"/>
                  </a:ext>
                </a:extLst>
              </a:tr>
            </a:tbl>
          </a:graphicData>
        </a:graphic>
      </p:graphicFrame>
      <p:sp>
        <p:nvSpPr>
          <p:cNvPr id="7" name="TextBox 6">
            <a:extLst>
              <a:ext uri="{FF2B5EF4-FFF2-40B4-BE49-F238E27FC236}">
                <a16:creationId xmlns:a16="http://schemas.microsoft.com/office/drawing/2014/main" id="{3306C6A2-FB49-4EB6-88CD-7CF2F6ADB281}"/>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625913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p:txBody>
          <a:bodyPr/>
          <a:lstStyle/>
          <a:p>
            <a:pPr algn="ctr"/>
            <a:r>
              <a:rPr lang="en-US" dirty="0">
                <a:solidFill>
                  <a:srgbClr val="7030A0"/>
                </a:solidFill>
                <a:latin typeface="Times New Roman" panose="02020603050405020304" pitchFamily="18" charset="0"/>
                <a:cs typeface="Times New Roman" panose="02020603050405020304" pitchFamily="18" charset="0"/>
              </a:rPr>
              <a:t>Soil investigations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982132" y="1762592"/>
            <a:ext cx="7704667" cy="3332816"/>
          </a:xfrm>
        </p:spPr>
        <p:txBody>
          <a:bodyPr>
            <a:normAutofit/>
          </a:bodyPr>
          <a:lstStyle/>
          <a:p>
            <a:pPr>
              <a:lnSpc>
                <a:spcPct val="150000"/>
              </a:lnSpc>
            </a:pP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Based on the available soil investigation report that has been taken from the NCTN Company in 22 January 2018, it was found that the soil is </a:t>
            </a:r>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Medium Hard Rock</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Sc</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and the allowable bearing capacity is </a:t>
            </a:r>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3.6 kg/cm</a:t>
            </a:r>
            <a:r>
              <a:rPr lang="en-US" sz="2400" b="1"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a:t>
            </a:r>
            <a:endParaRPr lang="en-US" sz="24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13</a:t>
            </a:fld>
            <a:endParaRPr lang="en-US"/>
          </a:p>
        </p:txBody>
      </p:sp>
      <p:sp>
        <p:nvSpPr>
          <p:cNvPr id="6" name="TextBox 5">
            <a:extLst>
              <a:ext uri="{FF2B5EF4-FFF2-40B4-BE49-F238E27FC236}">
                <a16:creationId xmlns:a16="http://schemas.microsoft.com/office/drawing/2014/main" id="{A98CB0F4-AD7F-44A6-BBE2-2C14940D1F78}"/>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847309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76866" y="640433"/>
            <a:ext cx="6798734" cy="926837"/>
          </a:xfrm>
        </p:spPr>
        <p:txBody>
          <a:bodyPr>
            <a:normAutofit/>
          </a:bodyPr>
          <a:lstStyle/>
          <a:p>
            <a:pPr algn="ctr"/>
            <a:r>
              <a:rPr lang="en-US" sz="4400" b="1" dirty="0">
                <a:solidFill>
                  <a:srgbClr val="7030A0"/>
                </a:solidFill>
              </a:rPr>
              <a:t>Loads</a:t>
            </a:r>
            <a:endParaRPr lang="en-US" b="1" dirty="0">
              <a:solidFill>
                <a:srgbClr val="7030A0"/>
              </a:solidFill>
            </a:endParaRPr>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14</a:t>
            </a:fld>
            <a:endParaRPr lang="en-US"/>
          </a:p>
        </p:txBody>
      </p:sp>
      <p:graphicFrame>
        <p:nvGraphicFramePr>
          <p:cNvPr id="7" name="Diagram 6">
            <a:extLst>
              <a:ext uri="{FF2B5EF4-FFF2-40B4-BE49-F238E27FC236}">
                <a16:creationId xmlns:a16="http://schemas.microsoft.com/office/drawing/2014/main" id="{B7AD1B3F-1409-4D82-A981-A6C8D89EFF75}"/>
              </a:ext>
            </a:extLst>
          </p:cNvPr>
          <p:cNvGraphicFramePr/>
          <p:nvPr>
            <p:extLst>
              <p:ext uri="{D42A27DB-BD31-4B8C-83A1-F6EECF244321}">
                <p14:modId xmlns:p14="http://schemas.microsoft.com/office/powerpoint/2010/main" val="2375514744"/>
              </p:ext>
            </p:extLst>
          </p:nvPr>
        </p:nvGraphicFramePr>
        <p:xfrm>
          <a:off x="706210" y="1567270"/>
          <a:ext cx="7731579" cy="46502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62F50F7C-3AF0-49C4-A67E-18B925709FD4}"/>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236411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76866" y="618067"/>
            <a:ext cx="6798734" cy="993019"/>
          </a:xfrm>
        </p:spPr>
        <p:txBody>
          <a:bodyPr>
            <a:normAutofit/>
          </a:bodyPr>
          <a:lstStyle/>
          <a:p>
            <a:pPr algn="ctr"/>
            <a:r>
              <a:rPr lang="en-US" b="1" dirty="0">
                <a:solidFill>
                  <a:srgbClr val="7030A0"/>
                </a:solidFill>
              </a:rPr>
              <a:t>Loads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780652" y="1272330"/>
            <a:ext cx="8038011" cy="4835843"/>
          </a:xfrm>
        </p:spPr>
        <p:txBody>
          <a:bodyPr>
            <a:normAutofit/>
          </a:bodyPr>
          <a:lstStyle/>
          <a:p>
            <a:r>
              <a:rPr lang="en-US" b="1" dirty="0">
                <a:latin typeface="Times New Roman" panose="02020603050405020304" pitchFamily="18" charset="0"/>
                <a:cs typeface="Times New Roman" panose="02020603050405020304" pitchFamily="18" charset="0"/>
              </a:rPr>
              <a:t>Gravity load:</a:t>
            </a:r>
          </a:p>
          <a:p>
            <a:pPr>
              <a:lnSpc>
                <a:spcPct val="100000"/>
              </a:lnSpc>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Dead load</a:t>
            </a:r>
            <a:r>
              <a:rPr lang="en-US"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Self weight of the structural elements.</a:t>
            </a:r>
            <a:endParaRPr lang="en-US" sz="2400" b="1" dirty="0">
              <a:latin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Live loads: </a:t>
            </a:r>
            <a:r>
              <a:rPr lang="en-US" sz="2400" dirty="0">
                <a:latin typeface="Times New Roman" panose="02020603050405020304" pitchFamily="18" charset="0"/>
                <a:cs typeface="Times New Roman" panose="02020603050405020304" pitchFamily="18" charset="0"/>
              </a:rPr>
              <a:t>Referring to ASCE7-10 code</a:t>
            </a:r>
          </a:p>
          <a:p>
            <a:pPr>
              <a:lnSpc>
                <a:spcPct val="150000"/>
              </a:lnSpc>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Live load was used as the table above, except the offices 5 </a:t>
            </a:r>
            <a:r>
              <a:rPr lang="en-US" sz="2000" dirty="0" err="1">
                <a:latin typeface="Times New Roman" panose="02020603050405020304" pitchFamily="18" charset="0"/>
                <a:cs typeface="Times New Roman" panose="02020603050405020304" pitchFamily="18" charset="0"/>
              </a:rPr>
              <a:t>kN</a:t>
            </a:r>
            <a:r>
              <a:rPr lang="en-US" sz="2000" dirty="0">
                <a:latin typeface="Times New Roman" panose="02020603050405020304" pitchFamily="18" charset="0"/>
                <a:cs typeface="Times New Roman" panose="02020603050405020304" pitchFamily="18" charset="0"/>
              </a:rPr>
              <a:t>/m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has been used.</a:t>
            </a:r>
            <a:endParaRPr lang="en-US" sz="2000" baseline="30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15</a:t>
            </a:fld>
            <a:endParaRPr lang="en-US"/>
          </a:p>
        </p:txBody>
      </p:sp>
      <p:graphicFrame>
        <p:nvGraphicFramePr>
          <p:cNvPr id="5" name="Table 5">
            <a:extLst>
              <a:ext uri="{FF2B5EF4-FFF2-40B4-BE49-F238E27FC236}">
                <a16:creationId xmlns:a16="http://schemas.microsoft.com/office/drawing/2014/main" id="{AF9FBAA9-2571-435F-8B9F-AB16134FE0B2}"/>
              </a:ext>
            </a:extLst>
          </p:cNvPr>
          <p:cNvGraphicFramePr>
            <a:graphicFrameLocks noGrp="1"/>
          </p:cNvGraphicFramePr>
          <p:nvPr>
            <p:extLst>
              <p:ext uri="{D42A27DB-BD31-4B8C-83A1-F6EECF244321}">
                <p14:modId xmlns:p14="http://schemas.microsoft.com/office/powerpoint/2010/main" val="2879118282"/>
              </p:ext>
            </p:extLst>
          </p:nvPr>
        </p:nvGraphicFramePr>
        <p:xfrm>
          <a:off x="914244" y="3057787"/>
          <a:ext cx="7638149" cy="2026920"/>
        </p:xfrm>
        <a:graphic>
          <a:graphicData uri="http://schemas.openxmlformats.org/drawingml/2006/table">
            <a:tbl>
              <a:tblPr firstRow="1" bandRow="1">
                <a:effectLst>
                  <a:outerShdw blurRad="76200" dir="13500000" sy="23000" kx="1200000" algn="br" rotWithShape="0">
                    <a:prstClr val="black">
                      <a:alpha val="20000"/>
                    </a:prstClr>
                  </a:outerShdw>
                </a:effectLst>
                <a:tableStyleId>{327F97BB-C833-4FB7-BDE5-3F7075034690}</a:tableStyleId>
              </a:tblPr>
              <a:tblGrid>
                <a:gridCol w="2052209">
                  <a:extLst>
                    <a:ext uri="{9D8B030D-6E8A-4147-A177-3AD203B41FA5}">
                      <a16:colId xmlns:a16="http://schemas.microsoft.com/office/drawing/2014/main" val="1485854064"/>
                    </a:ext>
                  </a:extLst>
                </a:gridCol>
                <a:gridCol w="1887500">
                  <a:extLst>
                    <a:ext uri="{9D8B030D-6E8A-4147-A177-3AD203B41FA5}">
                      <a16:colId xmlns:a16="http://schemas.microsoft.com/office/drawing/2014/main" val="4156704513"/>
                    </a:ext>
                  </a:extLst>
                </a:gridCol>
                <a:gridCol w="2029031">
                  <a:extLst>
                    <a:ext uri="{9D8B030D-6E8A-4147-A177-3AD203B41FA5}">
                      <a16:colId xmlns:a16="http://schemas.microsoft.com/office/drawing/2014/main" val="2673871468"/>
                    </a:ext>
                  </a:extLst>
                </a:gridCol>
                <a:gridCol w="1669409">
                  <a:extLst>
                    <a:ext uri="{9D8B030D-6E8A-4147-A177-3AD203B41FA5}">
                      <a16:colId xmlns:a16="http://schemas.microsoft.com/office/drawing/2014/main" val="3538345714"/>
                    </a:ext>
                  </a:extLst>
                </a:gridCol>
              </a:tblGrid>
              <a:tr h="0">
                <a:tc>
                  <a:txBody>
                    <a:bodyPr/>
                    <a:lstStyle/>
                    <a:p>
                      <a:pPr algn="ctr"/>
                      <a:r>
                        <a:rPr lang="en-US" sz="1600" dirty="0">
                          <a:latin typeface="Times New Roman" panose="02020603050405020304" pitchFamily="18" charset="0"/>
                          <a:cs typeface="Times New Roman" panose="02020603050405020304" pitchFamily="18" charset="0"/>
                        </a:rPr>
                        <a:t>Type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Live load (</a:t>
                      </a:r>
                      <a:r>
                        <a:rPr lang="en-US" sz="1600" dirty="0" err="1">
                          <a:latin typeface="Times New Roman" panose="02020603050405020304" pitchFamily="18" charset="0"/>
                          <a:cs typeface="Times New Roman" panose="02020603050405020304" pitchFamily="18" charset="0"/>
                        </a:rPr>
                        <a:t>kN</a:t>
                      </a:r>
                      <a:r>
                        <a:rPr lang="en-US" sz="1600" dirty="0">
                          <a:latin typeface="Times New Roman" panose="02020603050405020304" pitchFamily="18" charset="0"/>
                          <a:cs typeface="Times New Roman" panose="02020603050405020304" pitchFamily="18" charset="0"/>
                        </a:rPr>
                        <a:t>/m</a:t>
                      </a:r>
                      <a:r>
                        <a:rPr lang="en-US" sz="1600" baseline="30000" dirty="0">
                          <a:latin typeface="Times New Roman" panose="02020603050405020304" pitchFamily="18" charset="0"/>
                          <a:cs typeface="Times New Roman" panose="02020603050405020304" pitchFamily="18" charset="0"/>
                        </a:rPr>
                        <a:t>2</a:t>
                      </a:r>
                      <a:r>
                        <a:rPr lang="en-US" sz="1600" baseline="0" dirty="0">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Type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Live load (</a:t>
                      </a:r>
                      <a:r>
                        <a:rPr lang="en-US" sz="1600" dirty="0" err="1">
                          <a:latin typeface="Times New Roman" panose="02020603050405020304" pitchFamily="18" charset="0"/>
                          <a:cs typeface="Times New Roman" panose="02020603050405020304" pitchFamily="18" charset="0"/>
                        </a:rPr>
                        <a:t>kN</a:t>
                      </a:r>
                      <a:r>
                        <a:rPr lang="en-US" sz="1600" dirty="0">
                          <a:latin typeface="Times New Roman" panose="02020603050405020304" pitchFamily="18" charset="0"/>
                          <a:cs typeface="Times New Roman" panose="02020603050405020304" pitchFamily="18" charset="0"/>
                        </a:rPr>
                        <a:t>/m</a:t>
                      </a:r>
                      <a:r>
                        <a:rPr lang="en-US" sz="1600" baseline="30000" dirty="0">
                          <a:latin typeface="Times New Roman" panose="02020603050405020304" pitchFamily="18" charset="0"/>
                          <a:cs typeface="Times New Roman" panose="02020603050405020304" pitchFamily="18" charset="0"/>
                        </a:rPr>
                        <a:t>2</a:t>
                      </a:r>
                      <a:r>
                        <a:rPr lang="en-US" sz="1600" baseline="0" dirty="0">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extLst>
                  <a:ext uri="{0D108BD9-81ED-4DB2-BD59-A6C34878D82A}">
                    <a16:rowId xmlns:a16="http://schemas.microsoft.com/office/drawing/2014/main" val="191368073"/>
                  </a:ext>
                </a:extLst>
              </a:tr>
              <a:tr h="370840">
                <a:tc>
                  <a:txBody>
                    <a:bodyPr/>
                    <a:lstStyle/>
                    <a:p>
                      <a:pPr algn="ctr"/>
                      <a:r>
                        <a:rPr lang="en-US" sz="1600" dirty="0">
                          <a:latin typeface="Times New Roman" panose="02020603050405020304" pitchFamily="18" charset="0"/>
                          <a:cs typeface="Times New Roman" panose="02020603050405020304" pitchFamily="18" charset="0"/>
                        </a:rPr>
                        <a:t>Heavy Stores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Offices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extLst>
                  <a:ext uri="{0D108BD9-81ED-4DB2-BD59-A6C34878D82A}">
                    <a16:rowId xmlns:a16="http://schemas.microsoft.com/office/drawing/2014/main" val="1147684797"/>
                  </a:ext>
                </a:extLst>
              </a:tr>
              <a:tr h="370840">
                <a:tc>
                  <a:txBody>
                    <a:bodyPr/>
                    <a:lstStyle/>
                    <a:p>
                      <a:pPr algn="ctr"/>
                      <a:r>
                        <a:rPr lang="en-US" sz="1600" dirty="0">
                          <a:latin typeface="Times New Roman" panose="02020603050405020304" pitchFamily="18" charset="0"/>
                          <a:cs typeface="Times New Roman" panose="02020603050405020304" pitchFamily="18" charset="0"/>
                        </a:rPr>
                        <a:t>Light Stores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Restaurant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extLst>
                  <a:ext uri="{0D108BD9-81ED-4DB2-BD59-A6C34878D82A}">
                    <a16:rowId xmlns:a16="http://schemas.microsoft.com/office/drawing/2014/main" val="2861629385"/>
                  </a:ext>
                </a:extLst>
              </a:tr>
              <a:tr h="184739">
                <a:tc>
                  <a:txBody>
                    <a:bodyPr/>
                    <a:lstStyle/>
                    <a:p>
                      <a:pPr algn="ctr"/>
                      <a:r>
                        <a:rPr lang="en-US" sz="1600" dirty="0">
                          <a:latin typeface="Times New Roman" panose="02020603050405020304" pitchFamily="18" charset="0"/>
                          <a:cs typeface="Times New Roman" panose="02020603050405020304" pitchFamily="18" charset="0"/>
                        </a:rPr>
                        <a:t>Generator room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Stairs and ramp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extLst>
                  <a:ext uri="{0D108BD9-81ED-4DB2-BD59-A6C34878D82A}">
                    <a16:rowId xmlns:a16="http://schemas.microsoft.com/office/drawing/2014/main" val="87810495"/>
                  </a:ext>
                </a:extLst>
              </a:tr>
              <a:tr h="370840">
                <a:tc>
                  <a:txBody>
                    <a:bodyPr/>
                    <a:lstStyle/>
                    <a:p>
                      <a:pPr algn="ctr"/>
                      <a:r>
                        <a:rPr lang="en-US" sz="1600" dirty="0">
                          <a:latin typeface="Times New Roman" panose="02020603050405020304" pitchFamily="18" charset="0"/>
                          <a:cs typeface="Times New Roman" panose="02020603050405020304" pitchFamily="18" charset="0"/>
                        </a:rPr>
                        <a:t>Public rooms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Private rooms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tc>
                  <a:txBody>
                    <a:bodyPr/>
                    <a:lstStyle/>
                    <a:p>
                      <a:pPr algn="ctr"/>
                      <a:r>
                        <a:rPr lang="en-US" sz="1600" dirty="0">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bg2">
                        <a:lumMod val="50000"/>
                      </a:schemeClr>
                    </a:solidFill>
                  </a:tcPr>
                </a:tc>
                <a:extLst>
                  <a:ext uri="{0D108BD9-81ED-4DB2-BD59-A6C34878D82A}">
                    <a16:rowId xmlns:a16="http://schemas.microsoft.com/office/drawing/2014/main" val="2158811392"/>
                  </a:ext>
                </a:extLst>
              </a:tr>
            </a:tbl>
          </a:graphicData>
        </a:graphic>
      </p:graphicFrame>
      <p:sp>
        <p:nvSpPr>
          <p:cNvPr id="7" name="TextBox 6">
            <a:extLst>
              <a:ext uri="{FF2B5EF4-FFF2-40B4-BE49-F238E27FC236}">
                <a16:creationId xmlns:a16="http://schemas.microsoft.com/office/drawing/2014/main" id="{FB808E53-7AA5-498A-BAF5-C0B660FE8F6C}"/>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28434994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76866" y="548584"/>
            <a:ext cx="6798734" cy="818824"/>
          </a:xfrm>
        </p:spPr>
        <p:txBody>
          <a:bodyPr>
            <a:normAutofit/>
          </a:bodyPr>
          <a:lstStyle/>
          <a:p>
            <a:pPr algn="ctr"/>
            <a:r>
              <a:rPr lang="en-US" b="1" dirty="0">
                <a:solidFill>
                  <a:srgbClr val="7030A0"/>
                </a:solidFill>
              </a:rPr>
              <a:t>Loads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1240971" y="1145137"/>
            <a:ext cx="6798736" cy="4567726"/>
          </a:xfrm>
        </p:spPr>
        <p:txBody>
          <a:bodyPr/>
          <a:lstStyle/>
          <a:p>
            <a:r>
              <a:rPr lang="en-US" b="1" dirty="0">
                <a:latin typeface="Times New Roman" panose="02020603050405020304" pitchFamily="18" charset="0"/>
                <a:cs typeface="Times New Roman" panose="02020603050405020304" pitchFamily="18" charset="0"/>
              </a:rPr>
              <a:t>Gravity load:</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Superimposed loads</a:t>
            </a:r>
            <a:r>
              <a:rPr lang="ar-JO" sz="2400" b="1"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on slab: </a:t>
            </a:r>
          </a:p>
          <a:p>
            <a:pPr>
              <a:lnSpc>
                <a:spcPct val="150000"/>
              </a:lnSpc>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Floor layers (3.42 </a:t>
            </a:r>
            <a:r>
              <a:rPr lang="en-US" sz="2400" dirty="0" err="1">
                <a:latin typeface="Times New Roman" panose="02020603050405020304" pitchFamily="18" charset="0"/>
                <a:cs typeface="Times New Roman" panose="02020603050405020304" pitchFamily="18" charset="0"/>
              </a:rPr>
              <a:t>kN</a:t>
            </a:r>
            <a:r>
              <a:rPr lang="en-US" sz="2400" dirty="0">
                <a:latin typeface="Times New Roman" panose="02020603050405020304" pitchFamily="18" charset="0"/>
                <a:cs typeface="Times New Roman" panose="02020603050405020304" pitchFamily="18" charset="0"/>
              </a:rPr>
              <a:t>/m</a:t>
            </a:r>
            <a:r>
              <a:rPr lang="en-US" sz="2400" baseline="30000" dirty="0">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
            </a:pPr>
            <a:endParaRPr lang="en-US"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
            </a:pPr>
            <a:endParaRPr lang="en-US" sz="2400" dirty="0">
              <a:latin typeface="Times New Roman" panose="02020603050405020304" pitchFamily="18" charset="0"/>
              <a:cs typeface="Times New Roman" panose="02020603050405020304" pitchFamily="18" charset="0"/>
            </a:endParaRPr>
          </a:p>
          <a:p>
            <a:pPr marL="0" indent="0">
              <a:lnSpc>
                <a:spcPct val="150000"/>
              </a:lnSpc>
              <a:buNone/>
            </a:pPr>
            <a:endParaRPr lang="en-US" sz="24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16</a:t>
            </a:fld>
            <a:endParaRPr lang="en-US"/>
          </a:p>
        </p:txBody>
      </p:sp>
      <p:sp>
        <p:nvSpPr>
          <p:cNvPr id="6" name="TextBox 5">
            <a:extLst>
              <a:ext uri="{FF2B5EF4-FFF2-40B4-BE49-F238E27FC236}">
                <a16:creationId xmlns:a16="http://schemas.microsoft.com/office/drawing/2014/main" id="{5723EEFA-0F7E-4685-8FD6-8FFA56C8B7FB}"/>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pic>
        <p:nvPicPr>
          <p:cNvPr id="7" name="Picture 6">
            <a:extLst>
              <a:ext uri="{FF2B5EF4-FFF2-40B4-BE49-F238E27FC236}">
                <a16:creationId xmlns:a16="http://schemas.microsoft.com/office/drawing/2014/main" id="{F06F1CD3-694C-4C91-B4DB-A5332F4318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8989" y="3262166"/>
            <a:ext cx="6690718" cy="2846007"/>
          </a:xfrm>
          <a:prstGeom prst="rect">
            <a:avLst/>
          </a:prstGeom>
        </p:spPr>
      </p:pic>
    </p:spTree>
    <p:extLst>
      <p:ext uri="{BB962C8B-B14F-4D97-AF65-F5344CB8AC3E}">
        <p14:creationId xmlns:p14="http://schemas.microsoft.com/office/powerpoint/2010/main" val="7882599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68155" y="779416"/>
            <a:ext cx="6798734" cy="1035031"/>
          </a:xfrm>
        </p:spPr>
        <p:txBody>
          <a:bodyPr>
            <a:normAutofit/>
          </a:bodyPr>
          <a:lstStyle/>
          <a:p>
            <a:pPr algn="ctr"/>
            <a:r>
              <a:rPr lang="en-US" b="1" dirty="0">
                <a:solidFill>
                  <a:srgbClr val="7030A0"/>
                </a:solidFill>
              </a:rPr>
              <a:t>Loads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1006442" y="2447931"/>
                <a:ext cx="7122161" cy="3444997"/>
              </a:xfrm>
            </p:spPr>
            <p:txBody>
              <a:bodyPr>
                <a:normAutofit/>
              </a:bodyPr>
              <a:lstStyle/>
              <a:p>
                <a:r>
                  <a:rPr lang="en-US" b="1" dirty="0">
                    <a:latin typeface="Times New Roman" panose="02020603050405020304" pitchFamily="18" charset="0"/>
                    <a:cs typeface="Times New Roman" panose="02020603050405020304" pitchFamily="18" charset="0"/>
                  </a:rPr>
                  <a:t>Gravity load:</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Superimposed loads on slab: </a:t>
                </a:r>
              </a:p>
              <a:p>
                <a:pPr>
                  <a:lnSpc>
                    <a:spcPct val="150000"/>
                  </a:lnSpc>
                  <a:buFont typeface="Wingdings" panose="05000000000000000000" pitchFamily="2" charset="2"/>
                  <a:buChar char="§"/>
                </a:pPr>
                <a:r>
                  <a:rPr lang="en-US" sz="1800" dirty="0">
                    <a:solidFill>
                      <a:srgbClr val="000000"/>
                    </a:solidFill>
                    <a:latin typeface="Times New Roman" panose="02020603050405020304" pitchFamily="18" charset="0"/>
                    <a:cs typeface="Times New Roman" panose="02020603050405020304" pitchFamily="18" charset="0"/>
                  </a:rPr>
                  <a:t>False ceiling (0.25 </a:t>
                </a:r>
                <a:r>
                  <a:rPr lang="en-US" sz="1800" dirty="0" err="1">
                    <a:solidFill>
                      <a:srgbClr val="000000"/>
                    </a:solidFill>
                    <a:latin typeface="Times New Roman" panose="02020603050405020304" pitchFamily="18" charset="0"/>
                    <a:cs typeface="Times New Roman" panose="02020603050405020304" pitchFamily="18" charset="0"/>
                  </a:rPr>
                  <a:t>kN</a:t>
                </a:r>
                <a:r>
                  <a:rPr lang="en-US" sz="1800" dirty="0">
                    <a:solidFill>
                      <a:srgbClr val="000000"/>
                    </a:solidFill>
                    <a:latin typeface="Times New Roman" panose="02020603050405020304" pitchFamily="18" charset="0"/>
                    <a:cs typeface="Times New Roman" panose="02020603050405020304" pitchFamily="18" charset="0"/>
                  </a:rPr>
                  <a:t>/m2) if needed</a:t>
                </a:r>
              </a:p>
              <a:p>
                <a:pPr>
                  <a:lnSpc>
                    <a:spcPct val="100000"/>
                  </a:lnSpc>
                  <a:buFont typeface="Wingdings" panose="05000000000000000000" pitchFamily="2" charset="2"/>
                  <a:buChar char="§"/>
                </a:pPr>
                <a:r>
                  <a:rPr lang="en-US" sz="1800" dirty="0">
                    <a:solidFill>
                      <a:srgbClr val="000000"/>
                    </a:solidFill>
                    <a:latin typeface="Times New Roman" panose="02020603050405020304" pitchFamily="18" charset="0"/>
                    <a:cs typeface="Times New Roman" panose="02020603050405020304" pitchFamily="18" charset="0"/>
                  </a:rPr>
                  <a:t>Partitions</a:t>
                </a:r>
              </a:p>
              <a:p>
                <a:pPr>
                  <a:lnSpc>
                    <a:spcPct val="100000"/>
                  </a:lnSpc>
                  <a:buFont typeface="Wingdings" panose="05000000000000000000" pitchFamily="2" charset="2"/>
                  <a:buChar char="§"/>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Area of the represented Zone </a:t>
                </a:r>
                <a14:m>
                  <m:oMath xmlns:m="http://schemas.openxmlformats.org/officeDocument/2006/math">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175</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t>
                </a:r>
                <a:r>
                  <a:rPr lang="en-US" sz="18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50000"/>
                  </a:lnSpc>
                  <a:buFont typeface="Wingdings" panose="05000000000000000000" pitchFamily="2" charset="2"/>
                  <a:buChar char="§"/>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Type and length of partitions in the zone: Blocks (20cm) =17m, Blocks (10cm) =19.5m, Glass (1cm) =10.2m</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0000"/>
                  </a:lnSpc>
                  <a:buFont typeface="Wingdings" panose="05000000000000000000" pitchFamily="2" charset="2"/>
                  <a:buChar char="§"/>
                </a:pPr>
                <a:endParaRPr lang="en-US" sz="2400" dirty="0"/>
              </a:p>
              <a:p>
                <a:pPr>
                  <a:lnSpc>
                    <a:spcPct val="100000"/>
                  </a:lnSpc>
                  <a:buFont typeface="Wingdings" panose="05000000000000000000" pitchFamily="2" charset="2"/>
                  <a:buChar char="§"/>
                </a:pPr>
                <a:endParaRPr lang="en-US" sz="2400" dirty="0"/>
              </a:p>
            </p:txBody>
          </p:sp>
        </mc:Choice>
        <mc:Fallback xmlns="">
          <p:sp>
            <p:nvSpPr>
              <p:cNvPr id="3" name="Content Placeholder 2">
                <a:extLst>
                  <a:ext uri="{FF2B5EF4-FFF2-40B4-BE49-F238E27FC236}">
                    <a16:creationId xmlns:a16="http://schemas.microsoft.com/office/drawing/2014/main" xmlns:a14="http://schemas.microsoft.com/office/drawing/2010/main" xmlns="" id="{BF1AE2E2-0F02-4E81-8AAE-326CB9F8A9A9}"/>
                  </a:ext>
                </a:extLst>
              </p:cNvPr>
              <p:cNvSpPr>
                <a:spLocks noGrp="1" noRot="1" noChangeAspect="1" noMove="1" noResize="1" noEditPoints="1" noAdjustHandles="1" noChangeArrowheads="1" noChangeShapeType="1" noTextEdit="1"/>
              </p:cNvSpPr>
              <p:nvPr>
                <p:ph idx="1"/>
              </p:nvPr>
            </p:nvSpPr>
            <p:spPr>
              <a:xfrm>
                <a:off x="1006442" y="2447931"/>
                <a:ext cx="7122161" cy="3444997"/>
              </a:xfrm>
              <a:blipFill rotWithShape="0">
                <a:blip r:embed="rId2"/>
                <a:stretch>
                  <a:fillRect l="-2140" t="-1787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17</a:t>
            </a:fld>
            <a:endParaRPr lang="en-US"/>
          </a:p>
        </p:txBody>
      </p:sp>
      <p:pic>
        <p:nvPicPr>
          <p:cNvPr id="6" name="Picture 5">
            <a:extLst>
              <a:ext uri="{FF2B5EF4-FFF2-40B4-BE49-F238E27FC236}">
                <a16:creationId xmlns:a16="http://schemas.microsoft.com/office/drawing/2014/main" id="{461A45AA-7C0F-4B11-8FB3-18D811C0A91D}"/>
              </a:ext>
            </a:extLst>
          </p:cNvPr>
          <p:cNvPicPr>
            <a:picLocks noChangeAspect="1"/>
          </p:cNvPicPr>
          <p:nvPr/>
        </p:nvPicPr>
        <p:blipFill rotWithShape="1">
          <a:blip r:embed="rId3">
            <a:extLst>
              <a:ext uri="{28A0092B-C50C-407E-A947-70E740481C1C}">
                <a14:useLocalDpi xmlns:a14="http://schemas.microsoft.com/office/drawing/2010/main" val="0"/>
              </a:ext>
            </a:extLst>
          </a:blip>
          <a:srcRect t="8196" b="5722"/>
          <a:stretch/>
        </p:blipFill>
        <p:spPr>
          <a:xfrm>
            <a:off x="5481028" y="1834178"/>
            <a:ext cx="2777939" cy="23362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CA62D145-1DDD-42FD-91E5-C7637F1869C5}"/>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3875159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76866" y="548585"/>
            <a:ext cx="6798734" cy="1297632"/>
          </a:xfrm>
        </p:spPr>
        <p:txBody>
          <a:bodyPr/>
          <a:lstStyle/>
          <a:p>
            <a:pPr algn="ctr"/>
            <a:r>
              <a:rPr lang="en-US" sz="4400" b="1" dirty="0">
                <a:solidFill>
                  <a:srgbClr val="7030A0"/>
                </a:solidFill>
              </a:rPr>
              <a:t>Loads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1062446" y="2360023"/>
                <a:ext cx="6913155" cy="3575109"/>
              </a:xfrm>
            </p:spPr>
            <p:txBody>
              <a:bodyPr>
                <a:normAutofit fontScale="92500" lnSpcReduction="10000"/>
              </a:bodyPr>
              <a:lstStyle/>
              <a:p>
                <a:r>
                  <a:rPr lang="en-US" sz="2400" b="1" dirty="0">
                    <a:latin typeface="Times New Roman" panose="02020603050405020304" pitchFamily="18" charset="0"/>
                    <a:cs typeface="Times New Roman" panose="02020603050405020304" pitchFamily="18" charset="0"/>
                  </a:rPr>
                  <a:t>Gravity load:</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Superimposed loads on slab: </a:t>
                </a:r>
              </a:p>
              <a:p>
                <a:pPr marL="0" marR="0">
                  <a:lnSpc>
                    <a:spcPct val="150000"/>
                  </a:lnSpc>
                  <a:spcBef>
                    <a:spcPts val="0"/>
                  </a:spcBef>
                  <a:spcAft>
                    <a:spcPts val="600"/>
                  </a:spcAft>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Weight of block partitions (20cm)=</a:t>
                </a:r>
                <a:r>
                  <a:rPr lang="en-US" sz="18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0.2×15+0.04×23</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×3.8=14.9𝑘𝑁/𝑚</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Weight of block partitions (10cm) =</a:t>
                </a:r>
                <a:r>
                  <a:rPr lang="en-US" sz="18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0.1×15+0.04×23</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×3.8=9.2𝑘𝑁/𝑚</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Weight of glass partitions (1cm)</a:t>
                </a:r>
                <a14:m>
                  <m:oMath xmlns:m="http://schemas.openxmlformats.org/officeDocument/2006/math">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d>
                      <m:dPr>
                        <m:begChr m:val="["/>
                        <m:endChr m:val="]"/>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01</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25</m:t>
                        </m:r>
                      </m:e>
                    </m:d>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95</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𝑘𝑁</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oMath>
                </a14:m>
                <a:endParaRPr lang="en-US" sz="2000" b="1" dirty="0">
                  <a:latin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
                </a:pPr>
                <a14:m>
                  <m:oMath xmlns:m="http://schemas.openxmlformats.org/officeDocument/2006/math">
                    <m:sSub>
                      <m:sSubPr>
                        <m:ctrlP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𝑆</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𝐷</m:t>
                        </m:r>
                      </m:e>
                      <m:sub>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𝑃𝑎𝑟𝑡𝑖𝑡𝑖𝑜𝑛𝑠</m:t>
                        </m:r>
                      </m:sub>
                    </m:sSub>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10</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95</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17</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14</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9</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19</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9</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num>
                      <m:den>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175</m:t>
                        </m:r>
                      </m:den>
                    </m:f>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53</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𝑘𝑁</m:t>
                    </m:r>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m:t>
                        </m:r>
                      </m:e>
                      <m:sup>
                        <m:r>
                          <a:rPr lang="en-US" sz="1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sup>
                    </m:sSup>
                  </m:oMath>
                </a14:m>
                <a:endParaRPr lang="en-US" sz="18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
                </a:pPr>
                <a:endParaRPr lang="en-US" sz="18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
                </a:pPr>
                <a14:m>
                  <m:oMath xmlns:m="http://schemas.openxmlformats.org/officeDocument/2006/math">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𝐒</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𝐃𝐭𝐨𝐭𝐚𝐥</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𝟐</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𝟓𝟑</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𝟑</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𝟒𝟐</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𝟓</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𝟗𝟓𝐤𝐍</m:t>
                    </m:r>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800" b="1" i="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𝟐</m:t>
                        </m:r>
                      </m:sup>
                    </m:sSup>
                  </m:oMath>
                </a14:m>
                <a:r>
                  <a:rPr lang="en-US" sz="1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00000"/>
                  </a:lnSpc>
                  <a:buFont typeface="Wingdings" panose="05000000000000000000" pitchFamily="2" charset="2"/>
                  <a:buChar char="§"/>
                </a:pPr>
                <a:endParaRPr lang="en-US" sz="2400" dirty="0"/>
              </a:p>
              <a:p>
                <a:pPr>
                  <a:lnSpc>
                    <a:spcPct val="100000"/>
                  </a:lnSpc>
                  <a:buFont typeface="Wingdings" panose="05000000000000000000" pitchFamily="2" charset="2"/>
                  <a:buChar char="§"/>
                </a:pPr>
                <a:endParaRPr lang="en-US" sz="2400" dirty="0"/>
              </a:p>
            </p:txBody>
          </p:sp>
        </mc:Choice>
        <mc:Fallback xmlns="">
          <p:sp>
            <p:nvSpPr>
              <p:cNvPr id="3" name="Content Placeholder 2">
                <a:extLst>
                  <a:ext uri="{FF2B5EF4-FFF2-40B4-BE49-F238E27FC236}">
                    <a16:creationId xmlns:a16="http://schemas.microsoft.com/office/drawing/2014/main" id="{BF1AE2E2-0F02-4E81-8AAE-326CB9F8A9A9}"/>
                  </a:ext>
                </a:extLst>
              </p:cNvPr>
              <p:cNvSpPr>
                <a:spLocks noGrp="1" noRot="1" noChangeAspect="1" noMove="1" noResize="1" noEditPoints="1" noAdjustHandles="1" noChangeArrowheads="1" noChangeShapeType="1" noTextEdit="1"/>
              </p:cNvSpPr>
              <p:nvPr>
                <p:ph idx="1"/>
              </p:nvPr>
            </p:nvSpPr>
            <p:spPr>
              <a:xfrm>
                <a:off x="1062446" y="2360023"/>
                <a:ext cx="6913155" cy="3575109"/>
              </a:xfrm>
              <a:blipFill>
                <a:blip r:embed="rId2"/>
                <a:stretch>
                  <a:fillRect l="-1323" t="-289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18</a:t>
            </a:fld>
            <a:endParaRPr lang="en-US"/>
          </a:p>
        </p:txBody>
      </p:sp>
      <p:sp>
        <p:nvSpPr>
          <p:cNvPr id="6" name="TextBox 5">
            <a:extLst>
              <a:ext uri="{FF2B5EF4-FFF2-40B4-BE49-F238E27FC236}">
                <a16:creationId xmlns:a16="http://schemas.microsoft.com/office/drawing/2014/main" id="{A0BAF8CE-F6A3-43D2-A1CA-22E86EDB6502}"/>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595477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76866" y="548585"/>
            <a:ext cx="6798734" cy="1297632"/>
          </a:xfrm>
        </p:spPr>
        <p:txBody>
          <a:bodyPr/>
          <a:lstStyle/>
          <a:p>
            <a:pPr algn="ctr"/>
            <a:r>
              <a:rPr lang="en-US" sz="4400" b="1" dirty="0">
                <a:solidFill>
                  <a:srgbClr val="7030A0"/>
                </a:solidFill>
              </a:rPr>
              <a:t>Loads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1062445" y="1846217"/>
            <a:ext cx="6913155" cy="3575109"/>
          </a:xfrm>
        </p:spPr>
        <p:txBody>
          <a:bodyPr>
            <a:normAutofit lnSpcReduction="10000"/>
          </a:bodyPr>
          <a:lstStyle/>
          <a:p>
            <a:pPr>
              <a:lnSpc>
                <a:spcPct val="20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a:t>
            </a:r>
            <a:r>
              <a:rPr lang="en-US" b="1" dirty="0">
                <a:latin typeface="Times New Roman" panose="02020603050405020304" pitchFamily="18" charset="0"/>
                <a:cs typeface="Times New Roman" panose="02020603050405020304" pitchFamily="18" charset="0"/>
              </a:rPr>
              <a:t>emperature load</a:t>
            </a:r>
            <a:r>
              <a:rPr lang="en-US"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Due to large length of the structure, temperature load has been used rather than using of expansion joint. And it is equal to </a:t>
            </a:r>
            <a:r>
              <a:rPr lang="en-US" dirty="0">
                <a:latin typeface="Times New Roman" panose="02020603050405020304" pitchFamily="18" charset="0"/>
                <a:cs typeface="Times New Roman" panose="02020603050405020304" pitchFamily="18" charset="0"/>
              </a:rPr>
              <a:t>15</a:t>
            </a:r>
            <a:r>
              <a:rPr lang="en-US" sz="2400" b="0" i="0" dirty="0">
                <a:solidFill>
                  <a:srgbClr val="222222"/>
                </a:solidFill>
                <a:effectLst/>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°C due to average change of the temperature during the day.</a:t>
            </a:r>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19</a:t>
            </a:fld>
            <a:endParaRPr lang="en-US" dirty="0"/>
          </a:p>
        </p:txBody>
      </p:sp>
      <p:sp>
        <p:nvSpPr>
          <p:cNvPr id="6" name="TextBox 5">
            <a:extLst>
              <a:ext uri="{FF2B5EF4-FFF2-40B4-BE49-F238E27FC236}">
                <a16:creationId xmlns:a16="http://schemas.microsoft.com/office/drawing/2014/main" id="{A0BAF8CE-F6A3-43D2-A1CA-22E86EDB6502}"/>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2848476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F6DF3-77CF-4EA0-B543-3F5492C972FD}"/>
              </a:ext>
            </a:extLst>
          </p:cNvPr>
          <p:cNvSpPr>
            <a:spLocks noGrp="1"/>
          </p:cNvSpPr>
          <p:nvPr>
            <p:ph type="title"/>
          </p:nvPr>
        </p:nvSpPr>
        <p:spPr>
          <a:xfrm>
            <a:off x="628650" y="776648"/>
            <a:ext cx="7886700" cy="1515292"/>
          </a:xfrm>
        </p:spPr>
        <p:txBody>
          <a:bodyPr>
            <a:normAutofit/>
          </a:bodyPr>
          <a:lstStyle/>
          <a:p>
            <a:pPr algn="ctr"/>
            <a:r>
              <a:rPr lang="en-US" sz="4000" b="1" dirty="0">
                <a:solidFill>
                  <a:srgbClr val="7030A0"/>
                </a:solidFill>
                <a:latin typeface="Times New Roman" panose="02020603050405020304" pitchFamily="18" charset="0"/>
                <a:ea typeface="+mn-ea"/>
                <a:cs typeface="+mn-cs"/>
              </a:rPr>
              <a:t>Outline</a:t>
            </a:r>
          </a:p>
        </p:txBody>
      </p:sp>
      <p:sp>
        <p:nvSpPr>
          <p:cNvPr id="9" name="Content Placeholder 8">
            <a:extLst>
              <a:ext uri="{FF2B5EF4-FFF2-40B4-BE49-F238E27FC236}">
                <a16:creationId xmlns:a16="http://schemas.microsoft.com/office/drawing/2014/main" id="{DC2CF607-4770-4D07-BAC5-233EECC02DDE}"/>
              </a:ext>
            </a:extLst>
          </p:cNvPr>
          <p:cNvSpPr>
            <a:spLocks noGrp="1"/>
          </p:cNvSpPr>
          <p:nvPr>
            <p:ph idx="1"/>
          </p:nvPr>
        </p:nvSpPr>
        <p:spPr>
          <a:xfrm>
            <a:off x="797470" y="2291940"/>
            <a:ext cx="8029313" cy="3586215"/>
          </a:xfrm>
        </p:spPr>
        <p:txBody>
          <a:bodyPr>
            <a:normAutofit/>
          </a:bodyPr>
          <a:lstStyle/>
          <a:p>
            <a:pPr>
              <a:lnSpc>
                <a:spcPct val="150000"/>
              </a:lnSpc>
              <a:buFont typeface="Wingdings" panose="05000000000000000000" pitchFamily="2" charset="2"/>
              <a:buChar char="v"/>
            </a:pPr>
            <a:r>
              <a:rPr lang="en-US" b="1" dirty="0">
                <a:latin typeface="Times New Roman" panose="02020603050405020304" pitchFamily="18" charset="0"/>
                <a:cs typeface="Times New Roman" panose="02020603050405020304" pitchFamily="18" charset="0"/>
              </a:rPr>
              <a:t>Chapter One: Introduction</a:t>
            </a:r>
          </a:p>
          <a:p>
            <a:pPr>
              <a:lnSpc>
                <a:spcPct val="150000"/>
              </a:lnSpc>
              <a:buFont typeface="Wingdings" panose="05000000000000000000" pitchFamily="2" charset="2"/>
              <a:buChar char="v"/>
            </a:pPr>
            <a:r>
              <a:rPr lang="en-US" b="1" dirty="0">
                <a:latin typeface="Times New Roman" panose="02020603050405020304" pitchFamily="18" charset="0"/>
                <a:cs typeface="Times New Roman" panose="02020603050405020304" pitchFamily="18" charset="0"/>
              </a:rPr>
              <a:t> Chapter Two: Preliminary Design</a:t>
            </a:r>
          </a:p>
          <a:p>
            <a:pPr>
              <a:lnSpc>
                <a:spcPct val="150000"/>
              </a:lnSpc>
              <a:buFont typeface="Wingdings" panose="05000000000000000000" pitchFamily="2" charset="2"/>
              <a:buChar char="v"/>
            </a:pPr>
            <a:r>
              <a:rPr lang="en-US" b="1" dirty="0">
                <a:latin typeface="Times New Roman" panose="02020603050405020304" pitchFamily="18" charset="0"/>
                <a:cs typeface="Times New Roman" panose="02020603050405020304" pitchFamily="18" charset="0"/>
              </a:rPr>
              <a:t> Chapter Three: Three-dimensional analysis and design </a:t>
            </a:r>
          </a:p>
          <a:p>
            <a:pPr>
              <a:buFont typeface="Wingdings" panose="05000000000000000000" pitchFamily="2" charset="2"/>
              <a:buChar char="ü"/>
            </a:pPr>
            <a:endParaRPr lang="en-US" sz="1800" b="0" i="0" u="none" strike="noStrike" baseline="0" dirty="0">
              <a:solidFill>
                <a:srgbClr val="000000"/>
              </a:solidFill>
              <a:latin typeface="Calibri" panose="020F0502020204030204" pitchFamily="34" charset="0"/>
            </a:endParaRPr>
          </a:p>
          <a:p>
            <a:pPr>
              <a:buFont typeface="Wingdings" panose="05000000000000000000" pitchFamily="2" charset="2"/>
              <a:buChar char="ü"/>
            </a:pPr>
            <a:endParaRPr lang="en-US" sz="2400" dirty="0"/>
          </a:p>
          <a:p>
            <a:endParaRPr lang="en-US" dirty="0"/>
          </a:p>
        </p:txBody>
      </p:sp>
      <p:sp>
        <p:nvSpPr>
          <p:cNvPr id="4" name="Slide Number Placeholder 3">
            <a:extLst>
              <a:ext uri="{FF2B5EF4-FFF2-40B4-BE49-F238E27FC236}">
                <a16:creationId xmlns:a16="http://schemas.microsoft.com/office/drawing/2014/main" id="{F498FC81-A77A-4DBD-B47A-78BB0BAF4DFD}"/>
              </a:ext>
            </a:extLst>
          </p:cNvPr>
          <p:cNvSpPr>
            <a:spLocks noGrp="1"/>
          </p:cNvSpPr>
          <p:nvPr>
            <p:ph type="sldNum" sz="quarter" idx="12"/>
          </p:nvPr>
        </p:nvSpPr>
        <p:spPr/>
        <p:txBody>
          <a:bodyPr/>
          <a:lstStyle/>
          <a:p>
            <a:fld id="{721E894C-819F-47F4-8A2C-0F57111BE3F1}" type="slidenum">
              <a:rPr lang="en-US" smtClean="0"/>
              <a:t>2</a:t>
            </a:fld>
            <a:endParaRPr lang="en-US"/>
          </a:p>
        </p:txBody>
      </p:sp>
    </p:spTree>
    <p:extLst>
      <p:ext uri="{BB962C8B-B14F-4D97-AF65-F5344CB8AC3E}">
        <p14:creationId xmlns:p14="http://schemas.microsoft.com/office/powerpoint/2010/main" val="999222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76866" y="531224"/>
            <a:ext cx="6798734" cy="975359"/>
          </a:xfrm>
        </p:spPr>
        <p:txBody>
          <a:bodyPr/>
          <a:lstStyle/>
          <a:p>
            <a:pPr algn="ctr"/>
            <a:r>
              <a:rPr lang="en-US" sz="4400" b="1" dirty="0">
                <a:solidFill>
                  <a:srgbClr val="7030A0"/>
                </a:solidFill>
              </a:rPr>
              <a:t>Loads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1240971" y="1550686"/>
                <a:ext cx="7609659" cy="4740049"/>
              </a:xfrm>
            </p:spPr>
            <p:txBody>
              <a:bodyPr>
                <a:normAutofit lnSpcReduction="10000"/>
              </a:bodyPr>
              <a:lstStyle/>
              <a:p>
                <a:r>
                  <a:rPr lang="en-US" b="1" dirty="0">
                    <a:solidFill>
                      <a:srgbClr val="000000"/>
                    </a:solidFill>
                    <a:latin typeface="Times New Roman" panose="02020603050405020304" pitchFamily="18" charset="0"/>
                    <a:cs typeface="Times New Roman" panose="02020603050405020304" pitchFamily="18" charset="0"/>
                  </a:rPr>
                  <a:t>Lateral loads:</a:t>
                </a:r>
              </a:p>
              <a:p>
                <a:pPr>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 from “Occupation” maps</a:t>
                </a:r>
              </a:p>
              <a:p>
                <a:pPr marL="0" indent="0">
                  <a:buNone/>
                </a:pPr>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Spectral response acceleration: </a:t>
                </a:r>
              </a:p>
              <a:p>
                <a:pPr marL="0" indent="0">
                  <a:buNone/>
                </a:pPr>
                <a:r>
                  <a:rPr lang="en-US" dirty="0">
                    <a:solidFill>
                      <a:srgbClr val="FF0000"/>
                    </a:solidFill>
                    <a:latin typeface="Times New Roman" panose="02020603050405020304" pitchFamily="18" charset="0"/>
                    <a:cs typeface="Times New Roman" panose="02020603050405020304" pitchFamily="18" charset="0"/>
                  </a:rPr>
                  <a:t>S</a:t>
                </a:r>
                <a:r>
                  <a:rPr lang="en-US" sz="1800" baseline="-25000" dirty="0">
                    <a:solidFill>
                      <a:srgbClr val="FF0000"/>
                    </a:solidFill>
                    <a:latin typeface="Times New Roman" panose="02020603050405020304" pitchFamily="18" charset="0"/>
                    <a:cs typeface="Times New Roman" panose="02020603050405020304" pitchFamily="18" charset="0"/>
                  </a:rPr>
                  <a:t>S</a:t>
                </a:r>
                <a:r>
                  <a:rPr lang="en-US" sz="2400" dirty="0">
                    <a:solidFill>
                      <a:srgbClr val="FF0000"/>
                    </a:solidFill>
                    <a:latin typeface="Times New Roman" panose="02020603050405020304" pitchFamily="18" charset="0"/>
                    <a:cs typeface="Times New Roman" panose="02020603050405020304" pitchFamily="18" charset="0"/>
                  </a:rPr>
                  <a:t> =0.28      S</a:t>
                </a:r>
                <a:r>
                  <a:rPr lang="en-US" sz="2400" baseline="-25000" dirty="0">
                    <a:solidFill>
                      <a:srgbClr val="FF0000"/>
                    </a:solidFill>
                    <a:latin typeface="Times New Roman" panose="02020603050405020304" pitchFamily="18" charset="0"/>
                    <a:cs typeface="Times New Roman" panose="02020603050405020304" pitchFamily="18" charset="0"/>
                  </a:rPr>
                  <a:t>1 </a:t>
                </a:r>
                <a:r>
                  <a:rPr lang="en-US" sz="2400" dirty="0">
                    <a:solidFill>
                      <a:srgbClr val="FF0000"/>
                    </a:solidFill>
                    <a:latin typeface="Times New Roman" panose="02020603050405020304" pitchFamily="18" charset="0"/>
                    <a:cs typeface="Times New Roman" panose="02020603050405020304" pitchFamily="18" charset="0"/>
                  </a:rPr>
                  <a:t>=0.08</a:t>
                </a:r>
              </a:p>
              <a:p>
                <a:pPr marL="0" indent="0">
                  <a:buNone/>
                </a:pPr>
                <a:r>
                  <a:rPr lang="en-US" b="1" dirty="0">
                    <a:solidFill>
                      <a:srgbClr val="000000"/>
                    </a:solidFill>
                    <a:latin typeface="Times New Roman" panose="02020603050405020304" pitchFamily="18" charset="0"/>
                    <a:cs typeface="Times New Roman" panose="02020603050405020304" pitchFamily="18" charset="0"/>
                  </a:rPr>
                  <a:t>Site coefficient:</a:t>
                </a:r>
              </a:p>
              <a:p>
                <a:pPr marL="0" indent="0">
                  <a:buNone/>
                </a:pPr>
                <a:r>
                  <a:rPr lang="en-US" sz="2200" dirty="0">
                    <a:solidFill>
                      <a:srgbClr val="FF0000"/>
                    </a:solidFill>
                    <a:latin typeface="Times New Roman" panose="02020603050405020304" pitchFamily="18" charset="0"/>
                    <a:cs typeface="Times New Roman" panose="02020603050405020304" pitchFamily="18" charset="0"/>
                  </a:rPr>
                  <a:t>F</a:t>
                </a:r>
                <a:r>
                  <a:rPr lang="en-US" sz="2200" baseline="-25000" dirty="0">
                    <a:solidFill>
                      <a:srgbClr val="FF0000"/>
                    </a:solidFill>
                    <a:latin typeface="Times New Roman" panose="02020603050405020304" pitchFamily="18" charset="0"/>
                    <a:cs typeface="Times New Roman" panose="02020603050405020304" pitchFamily="18" charset="0"/>
                  </a:rPr>
                  <a:t>V </a:t>
                </a:r>
                <a:r>
                  <a:rPr lang="en-US" sz="2200" dirty="0">
                    <a:solidFill>
                      <a:srgbClr val="FF0000"/>
                    </a:solidFill>
                    <a:latin typeface="Times New Roman" panose="02020603050405020304" pitchFamily="18" charset="0"/>
                    <a:cs typeface="Times New Roman" panose="02020603050405020304" pitchFamily="18" charset="0"/>
                  </a:rPr>
                  <a:t>=1.7      F</a:t>
                </a:r>
                <a:r>
                  <a:rPr lang="en-US" sz="2200" baseline="-25000" dirty="0">
                    <a:solidFill>
                      <a:srgbClr val="FF0000"/>
                    </a:solidFill>
                    <a:latin typeface="Times New Roman" panose="02020603050405020304" pitchFamily="18" charset="0"/>
                    <a:cs typeface="Times New Roman" panose="02020603050405020304" pitchFamily="18" charset="0"/>
                  </a:rPr>
                  <a:t>a </a:t>
                </a:r>
                <a:r>
                  <a:rPr lang="en-US" sz="2200" dirty="0">
                    <a:solidFill>
                      <a:srgbClr val="FF0000"/>
                    </a:solidFill>
                    <a:latin typeface="Times New Roman" panose="02020603050405020304" pitchFamily="18" charset="0"/>
                    <a:cs typeface="Times New Roman" panose="02020603050405020304" pitchFamily="18" charset="0"/>
                  </a:rPr>
                  <a:t>=1.2</a:t>
                </a:r>
              </a:p>
              <a:p>
                <a:pPr marL="0" indent="0">
                  <a:buNone/>
                </a:pPr>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Spectral acceleration:</a:t>
                </a:r>
              </a:p>
              <a:p>
                <a:pPr marL="0" indent="0">
                  <a:lnSpc>
                    <a:spcPct val="150000"/>
                  </a:lnSpc>
                  <a:buNone/>
                </a:pPr>
                <a:r>
                  <a:rPr lang="en-US" sz="2200" dirty="0">
                    <a:solidFill>
                      <a:srgbClr val="FF0000"/>
                    </a:solidFill>
                    <a:latin typeface="Times New Roman" panose="02020603050405020304" pitchFamily="18" charset="0"/>
                    <a:cs typeface="Times New Roman" panose="02020603050405020304" pitchFamily="18" charset="0"/>
                  </a:rPr>
                  <a:t>S</a:t>
                </a:r>
                <a:r>
                  <a:rPr lang="en-US" sz="2200" baseline="-25000" dirty="0">
                    <a:solidFill>
                      <a:srgbClr val="FF0000"/>
                    </a:solidFill>
                    <a:latin typeface="Times New Roman" panose="02020603050405020304" pitchFamily="18" charset="0"/>
                    <a:cs typeface="Times New Roman" panose="02020603050405020304" pitchFamily="18" charset="0"/>
                  </a:rPr>
                  <a:t>MS</a:t>
                </a:r>
                <a:r>
                  <a:rPr lang="en-US" sz="2200" dirty="0">
                    <a:solidFill>
                      <a:srgbClr val="FF0000"/>
                    </a:solidFill>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200" i="1">
                            <a:solidFill>
                              <a:srgbClr val="FF0000"/>
                            </a:solidFill>
                            <a:latin typeface="Cambria Math" panose="02040503050406030204" pitchFamily="18" charset="0"/>
                          </a:rPr>
                        </m:ctrlPr>
                      </m:sSubPr>
                      <m:e>
                        <m:r>
                          <a:rPr lang="en-US" sz="2200">
                            <a:solidFill>
                              <a:srgbClr val="FF0000"/>
                            </a:solidFill>
                            <a:latin typeface="Cambria Math" panose="02040503050406030204" pitchFamily="18" charset="0"/>
                          </a:rPr>
                          <m:t> </m:t>
                        </m:r>
                        <m:r>
                          <a:rPr lang="en-US" sz="2200">
                            <a:solidFill>
                              <a:srgbClr val="FF0000"/>
                            </a:solidFill>
                            <a:latin typeface="Cambria Math" panose="02040503050406030204" pitchFamily="18" charset="0"/>
                          </a:rPr>
                          <m:t>𝑆</m:t>
                        </m:r>
                      </m:e>
                      <m:sub>
                        <m:r>
                          <a:rPr lang="en-US" sz="2200">
                            <a:solidFill>
                              <a:srgbClr val="FF0000"/>
                            </a:solidFill>
                            <a:latin typeface="Cambria Math" panose="02040503050406030204" pitchFamily="18" charset="0"/>
                          </a:rPr>
                          <m:t>𝑆</m:t>
                        </m:r>
                      </m:sub>
                    </m:sSub>
                    <m:r>
                      <a:rPr lang="en-US" sz="2200">
                        <a:solidFill>
                          <a:srgbClr val="FF0000"/>
                        </a:solidFill>
                        <a:latin typeface="Cambria Math" panose="02040503050406030204" pitchFamily="18" charset="0"/>
                      </a:rPr>
                      <m:t>×</m:t>
                    </m:r>
                    <m:sSub>
                      <m:sSubPr>
                        <m:ctrlPr>
                          <a:rPr lang="en-US" sz="2200" i="1">
                            <a:solidFill>
                              <a:srgbClr val="FF0000"/>
                            </a:solidFill>
                            <a:latin typeface="Cambria Math" panose="02040503050406030204" pitchFamily="18" charset="0"/>
                          </a:rPr>
                        </m:ctrlPr>
                      </m:sSubPr>
                      <m:e>
                        <m:r>
                          <a:rPr lang="en-US" sz="2200">
                            <a:solidFill>
                              <a:srgbClr val="FF0000"/>
                            </a:solidFill>
                            <a:latin typeface="Cambria Math" panose="02040503050406030204" pitchFamily="18" charset="0"/>
                          </a:rPr>
                          <m:t>𝐹</m:t>
                        </m:r>
                      </m:e>
                      <m:sub>
                        <m:r>
                          <a:rPr lang="en-US" sz="2200">
                            <a:solidFill>
                              <a:srgbClr val="FF0000"/>
                            </a:solidFill>
                            <a:latin typeface="Cambria Math" panose="02040503050406030204" pitchFamily="18" charset="0"/>
                          </a:rPr>
                          <m:t>𝑎</m:t>
                        </m:r>
                      </m:sub>
                    </m:sSub>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0</m:t>
                    </m:r>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28</m:t>
                    </m:r>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1</m:t>
                    </m:r>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2</m:t>
                    </m:r>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0</m:t>
                    </m:r>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336</m:t>
                    </m:r>
                  </m:oMath>
                </a14:m>
                <a:r>
                  <a:rPr lang="en-US" sz="2200" dirty="0">
                    <a:solidFill>
                      <a:srgbClr val="FF0000"/>
                    </a:solidFill>
                    <a:latin typeface="Times New Roman" panose="02020603050405020304" pitchFamily="18" charset="0"/>
                    <a:cs typeface="Times New Roman" panose="02020603050405020304" pitchFamily="18" charset="0"/>
                  </a:rPr>
                  <a:t>  </a:t>
                </a:r>
              </a:p>
              <a:p>
                <a:pPr marL="0" indent="0">
                  <a:lnSpc>
                    <a:spcPct val="150000"/>
                  </a:lnSpc>
                  <a:buNone/>
                </a:pPr>
                <a14:m>
                  <m:oMathPara xmlns:m="http://schemas.openxmlformats.org/officeDocument/2006/math">
                    <m:oMathParaPr>
                      <m:jc m:val="left"/>
                    </m:oMathParaPr>
                    <m:oMath xmlns:m="http://schemas.openxmlformats.org/officeDocument/2006/math">
                      <m:sSub>
                        <m:sSubPr>
                          <m:ctrlPr>
                            <a:rPr lang="en-US" sz="2200" i="1">
                              <a:solidFill>
                                <a:srgbClr val="FF0000"/>
                              </a:solidFill>
                              <a:latin typeface="Cambria Math" panose="02040503050406030204" pitchFamily="18" charset="0"/>
                            </a:rPr>
                          </m:ctrlPr>
                        </m:sSubPr>
                        <m:e>
                          <m:r>
                            <a:rPr lang="en-US" sz="2200">
                              <a:solidFill>
                                <a:srgbClr val="FF0000"/>
                              </a:solidFill>
                              <a:latin typeface="Cambria Math" panose="02040503050406030204" pitchFamily="18" charset="0"/>
                            </a:rPr>
                            <m:t>𝑆</m:t>
                          </m:r>
                        </m:e>
                        <m:sub>
                          <m:r>
                            <a:rPr lang="en-US" sz="2200">
                              <a:solidFill>
                                <a:srgbClr val="FF0000"/>
                              </a:solidFill>
                              <a:latin typeface="Cambria Math" panose="02040503050406030204" pitchFamily="18" charset="0"/>
                            </a:rPr>
                            <m:t>𝑀</m:t>
                          </m:r>
                          <m:r>
                            <a:rPr lang="en-US" sz="2200">
                              <a:solidFill>
                                <a:srgbClr val="FF0000"/>
                              </a:solidFill>
                              <a:latin typeface="Cambria Math" panose="02040503050406030204" pitchFamily="18" charset="0"/>
                            </a:rPr>
                            <m:t>1</m:t>
                          </m:r>
                        </m:sub>
                      </m:sSub>
                      <m:r>
                        <a:rPr lang="en-US" sz="2200">
                          <a:solidFill>
                            <a:srgbClr val="FF0000"/>
                          </a:solidFill>
                          <a:latin typeface="Cambria Math" panose="02040503050406030204" pitchFamily="18" charset="0"/>
                        </a:rPr>
                        <m:t>=</m:t>
                      </m:r>
                      <m:sSub>
                        <m:sSubPr>
                          <m:ctrlPr>
                            <a:rPr lang="en-US" sz="2200" i="1">
                              <a:solidFill>
                                <a:srgbClr val="FF0000"/>
                              </a:solidFill>
                              <a:latin typeface="Cambria Math" panose="02040503050406030204" pitchFamily="18" charset="0"/>
                            </a:rPr>
                          </m:ctrlPr>
                        </m:sSubPr>
                        <m:e>
                          <m:r>
                            <a:rPr lang="en-US" sz="2200">
                              <a:solidFill>
                                <a:srgbClr val="FF0000"/>
                              </a:solidFill>
                              <a:latin typeface="Cambria Math" panose="02040503050406030204" pitchFamily="18" charset="0"/>
                            </a:rPr>
                            <m:t>𝑆</m:t>
                          </m:r>
                        </m:e>
                        <m:sub>
                          <m:r>
                            <a:rPr lang="en-US" sz="2200">
                              <a:solidFill>
                                <a:srgbClr val="FF0000"/>
                              </a:solidFill>
                              <a:latin typeface="Cambria Math" panose="02040503050406030204" pitchFamily="18" charset="0"/>
                            </a:rPr>
                            <m:t>1</m:t>
                          </m:r>
                        </m:sub>
                      </m:sSub>
                      <m:r>
                        <a:rPr lang="en-US" sz="2200">
                          <a:solidFill>
                            <a:srgbClr val="FF0000"/>
                          </a:solidFill>
                          <a:latin typeface="Cambria Math" panose="02040503050406030204" pitchFamily="18" charset="0"/>
                        </a:rPr>
                        <m:t>×</m:t>
                      </m:r>
                      <m:sSub>
                        <m:sSubPr>
                          <m:ctrlPr>
                            <a:rPr lang="en-US" sz="2200" i="1">
                              <a:solidFill>
                                <a:srgbClr val="FF0000"/>
                              </a:solidFill>
                              <a:latin typeface="Cambria Math" panose="02040503050406030204" pitchFamily="18" charset="0"/>
                            </a:rPr>
                          </m:ctrlPr>
                        </m:sSubPr>
                        <m:e>
                          <m:r>
                            <a:rPr lang="en-US" sz="2200">
                              <a:solidFill>
                                <a:srgbClr val="FF0000"/>
                              </a:solidFill>
                              <a:latin typeface="Cambria Math" panose="02040503050406030204" pitchFamily="18" charset="0"/>
                            </a:rPr>
                            <m:t>𝐹</m:t>
                          </m:r>
                        </m:e>
                        <m:sub>
                          <m:r>
                            <a:rPr lang="en-US" sz="2200">
                              <a:solidFill>
                                <a:srgbClr val="FF0000"/>
                              </a:solidFill>
                              <a:latin typeface="Cambria Math" panose="02040503050406030204" pitchFamily="18" charset="0"/>
                            </a:rPr>
                            <m:t>𝑣</m:t>
                          </m:r>
                        </m:sub>
                      </m:sSub>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0</m:t>
                      </m:r>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08</m:t>
                      </m:r>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1</m:t>
                      </m:r>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7</m:t>
                      </m:r>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0</m:t>
                      </m:r>
                      <m:r>
                        <a:rPr lang="en-US" sz="2200">
                          <a:solidFill>
                            <a:srgbClr val="FF0000"/>
                          </a:solidFill>
                          <a:latin typeface="Cambria Math" panose="02040503050406030204" pitchFamily="18" charset="0"/>
                        </a:rPr>
                        <m:t>.</m:t>
                      </m:r>
                      <m:r>
                        <a:rPr lang="en-US" sz="2200">
                          <a:solidFill>
                            <a:srgbClr val="FF0000"/>
                          </a:solidFill>
                          <a:latin typeface="Cambria Math" panose="02040503050406030204" pitchFamily="18" charset="0"/>
                        </a:rPr>
                        <m:t>136</m:t>
                      </m:r>
                    </m:oMath>
                  </m:oMathPara>
                </a14:m>
                <a:endParaRPr lang="en-US" sz="2200" dirty="0">
                  <a:solidFill>
                    <a:srgbClr val="FF0000"/>
                  </a:solidFill>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BF1AE2E2-0F02-4E81-8AAE-326CB9F8A9A9}"/>
                  </a:ext>
                </a:extLst>
              </p:cNvPr>
              <p:cNvSpPr>
                <a:spLocks noGrp="1" noRot="1" noChangeAspect="1" noMove="1" noResize="1" noEditPoints="1" noAdjustHandles="1" noChangeArrowheads="1" noChangeShapeType="1" noTextEdit="1"/>
              </p:cNvSpPr>
              <p:nvPr>
                <p:ph idx="1"/>
              </p:nvPr>
            </p:nvSpPr>
            <p:spPr>
              <a:xfrm>
                <a:off x="1240971" y="1550686"/>
                <a:ext cx="7609659" cy="4740049"/>
              </a:xfrm>
              <a:blipFill>
                <a:blip r:embed="rId2"/>
                <a:stretch>
                  <a:fillRect l="-2083" t="-2314"/>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20</a:t>
            </a:fld>
            <a:endParaRPr lang="en-US"/>
          </a:p>
        </p:txBody>
      </p:sp>
      <p:sp>
        <p:nvSpPr>
          <p:cNvPr id="6" name="TextBox 5">
            <a:extLst>
              <a:ext uri="{FF2B5EF4-FFF2-40B4-BE49-F238E27FC236}">
                <a16:creationId xmlns:a16="http://schemas.microsoft.com/office/drawing/2014/main" id="{724B4BA0-7B90-41E4-B129-024D5AB68C70}"/>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3256699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76866" y="531223"/>
            <a:ext cx="6798734" cy="1079863"/>
          </a:xfrm>
        </p:spPr>
        <p:txBody>
          <a:bodyPr>
            <a:normAutofit/>
          </a:bodyPr>
          <a:lstStyle/>
          <a:p>
            <a:pPr algn="ctr"/>
            <a:r>
              <a:rPr lang="en-US" b="1" dirty="0">
                <a:solidFill>
                  <a:srgbClr val="7030A0"/>
                </a:solidFill>
              </a:rPr>
              <a:t>Loads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1071826" y="1751301"/>
                <a:ext cx="7513864" cy="4356872"/>
              </a:xfrm>
            </p:spPr>
            <p:txBody>
              <a:bodyPr/>
              <a:lstStyle/>
              <a:p>
                <a:r>
                  <a:rPr lang="en-US" b="1" dirty="0">
                    <a:latin typeface="Times New Roman" panose="02020603050405020304" pitchFamily="18" charset="0"/>
                    <a:cs typeface="Times New Roman" panose="02020603050405020304" pitchFamily="18" charset="0"/>
                  </a:rPr>
                  <a:t>Lateral loads:</a:t>
                </a:r>
              </a:p>
              <a:p>
                <a:pPr marL="0" indent="0">
                  <a:buNone/>
                </a:pPr>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design spectral acceleration parameters:</a:t>
                </a:r>
              </a:p>
              <a:p>
                <a:pPr marL="0" indent="0">
                  <a:lnSpc>
                    <a:spcPct val="250000"/>
                  </a:lnSpc>
                  <a:buNone/>
                </a:pPr>
                <a14:m>
                  <m:oMathPara xmlns:m="http://schemas.openxmlformats.org/officeDocument/2006/math">
                    <m:oMathParaPr>
                      <m:jc m:val="center"/>
                    </m:oMathParaPr>
                    <m:oMath xmlns:m="http://schemas.openxmlformats.org/officeDocument/2006/math">
                      <m:sSub>
                        <m:sSubPr>
                          <m:ctrlPr>
                            <a:rPr lang="en-US" sz="2200" b="1" i="1" smtClean="0">
                              <a:solidFill>
                                <a:srgbClr val="002060"/>
                              </a:solidFill>
                              <a:effectLst/>
                              <a:latin typeface="Cambria Math" panose="02040503050406030204" pitchFamily="18" charset="0"/>
                            </a:rPr>
                          </m:ctrlPr>
                        </m:sSubPr>
                        <m:e>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𝐒</m:t>
                          </m:r>
                        </m:e>
                        <m:sub>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𝐃𝐒</m:t>
                          </m:r>
                        </m:sub>
                      </m:sSub>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200" b="1" i="1">
                              <a:solidFill>
                                <a:srgbClr val="002060"/>
                              </a:solidFill>
                              <a:effectLst/>
                              <a:latin typeface="Cambria Math" panose="02040503050406030204" pitchFamily="18" charset="0"/>
                            </a:rPr>
                          </m:ctrlPr>
                        </m:sSubPr>
                        <m:e>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𝐒</m:t>
                          </m:r>
                        </m:e>
                        <m:sub>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𝐌𝐬</m:t>
                          </m:r>
                        </m:sub>
                      </m:sSub>
                      <m:r>
                        <a:rPr lang="en-US" sz="2200" b="1" i="0">
                          <a:solidFill>
                            <a:srgbClr val="00206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200" b="1" i="0">
                          <a:solidFill>
                            <a:srgbClr val="002060"/>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2200" b="1" i="0">
                          <a:solidFill>
                            <a:srgbClr val="00206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200" b="1" i="0">
                          <a:solidFill>
                            <a:srgbClr val="002060"/>
                          </a:solidFill>
                          <a:effectLst/>
                          <a:latin typeface="Cambria Math" panose="02040503050406030204" pitchFamily="18" charset="0"/>
                          <a:ea typeface="Times New Roman" panose="02020603050405020304" pitchFamily="18" charset="0"/>
                          <a:cs typeface="Times New Roman" panose="02020603050405020304" pitchFamily="18" charset="0"/>
                        </a:rPr>
                        <m:t>𝟑𝟑𝟔</m:t>
                      </m:r>
                    </m:oMath>
                  </m:oMathPara>
                </a14:m>
                <a:endParaRPr lang="en-US" sz="22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50000"/>
                  </a:lnSpc>
                  <a:buNone/>
                </a:pPr>
                <a14:m>
                  <m:oMathPara xmlns:m="http://schemas.openxmlformats.org/officeDocument/2006/math">
                    <m:oMathParaPr>
                      <m:jc m:val="center"/>
                    </m:oMathParaPr>
                    <m:oMath xmlns:m="http://schemas.openxmlformats.org/officeDocument/2006/math">
                      <m:sSub>
                        <m:sSubPr>
                          <m:ctrlPr>
                            <a:rPr lang="en-US" sz="2200" b="1" i="1" smtClean="0">
                              <a:solidFill>
                                <a:srgbClr val="002060"/>
                              </a:solidFill>
                              <a:effectLst/>
                              <a:latin typeface="Cambria Math" panose="02040503050406030204" pitchFamily="18" charset="0"/>
                            </a:rPr>
                          </m:ctrlPr>
                        </m:sSubPr>
                        <m:e>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𝐒</m:t>
                          </m:r>
                        </m:e>
                        <m:sub>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𝐃𝟏</m:t>
                          </m:r>
                        </m:sub>
                      </m:sSub>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200" b="1" i="1">
                              <a:solidFill>
                                <a:srgbClr val="002060"/>
                              </a:solidFill>
                              <a:effectLst/>
                              <a:latin typeface="Cambria Math" panose="02040503050406030204" pitchFamily="18" charset="0"/>
                            </a:rPr>
                          </m:ctrlPr>
                        </m:sSubPr>
                        <m:e>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𝐒</m:t>
                          </m:r>
                        </m:e>
                        <m:sub>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𝐌𝟏</m:t>
                          </m:r>
                        </m:sub>
                      </m:sSub>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𝟎</m:t>
                      </m:r>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200" b="1" i="0">
                          <a:solidFill>
                            <a:srgbClr val="002060"/>
                          </a:solidFill>
                          <a:effectLst/>
                          <a:latin typeface="Cambria Math" panose="02040503050406030204" pitchFamily="18" charset="0"/>
                          <a:ea typeface="Calibri" panose="020F0502020204030204" pitchFamily="34" charset="0"/>
                          <a:cs typeface="Times New Roman" panose="02020603050405020304" pitchFamily="18" charset="0"/>
                        </a:rPr>
                        <m:t>𝟏𝟑𝟔</m:t>
                      </m:r>
                    </m:oMath>
                  </m:oMathPara>
                </a14:m>
                <a:endParaRPr lang="en-US" sz="22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50000"/>
                  </a:lnSpc>
                  <a:buNone/>
                </a:pPr>
                <a:endParaRPr lang="en-US" sz="22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50000"/>
                  </a:lnSpc>
                  <a:buNone/>
                </a:pPr>
                <a:endParaRPr lang="en-US" sz="22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BF1AE2E2-0F02-4E81-8AAE-326CB9F8A9A9}"/>
                  </a:ext>
                </a:extLst>
              </p:cNvPr>
              <p:cNvSpPr>
                <a:spLocks noGrp="1" noRot="1" noChangeAspect="1" noMove="1" noResize="1" noEditPoints="1" noAdjustHandles="1" noChangeArrowheads="1" noChangeShapeType="1" noTextEdit="1"/>
              </p:cNvSpPr>
              <p:nvPr>
                <p:ph idx="1"/>
              </p:nvPr>
            </p:nvSpPr>
            <p:spPr>
              <a:xfrm>
                <a:off x="1071826" y="1751301"/>
                <a:ext cx="7513864" cy="4356872"/>
              </a:xfrm>
              <a:blipFill>
                <a:blip r:embed="rId2"/>
                <a:stretch>
                  <a:fillRect l="-211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21</a:t>
            </a:fld>
            <a:endParaRPr lang="en-US"/>
          </a:p>
        </p:txBody>
      </p:sp>
      <p:sp>
        <p:nvSpPr>
          <p:cNvPr id="6" name="TextBox 5">
            <a:extLst>
              <a:ext uri="{FF2B5EF4-FFF2-40B4-BE49-F238E27FC236}">
                <a16:creationId xmlns:a16="http://schemas.microsoft.com/office/drawing/2014/main" id="{08C19717-9719-4382-9682-4EB346AF4F13}"/>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2366807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76866" y="522515"/>
            <a:ext cx="6798734" cy="1132114"/>
          </a:xfrm>
        </p:spPr>
        <p:txBody>
          <a:bodyPr>
            <a:normAutofit/>
          </a:bodyPr>
          <a:lstStyle/>
          <a:p>
            <a:pPr algn="ctr"/>
            <a:r>
              <a:rPr lang="en-US" b="1" dirty="0">
                <a:solidFill>
                  <a:srgbClr val="7030A0"/>
                </a:solidFill>
              </a:rPr>
              <a:t>Loads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1176866" y="1985555"/>
            <a:ext cx="6798736" cy="3583818"/>
          </a:xfrm>
        </p:spPr>
        <p:txBody>
          <a:bodyPr>
            <a:normAutofit fontScale="85000" lnSpcReduction="10000"/>
          </a:bodyPr>
          <a:lstStyle/>
          <a:p>
            <a:pPr>
              <a:lnSpc>
                <a:spcPct val="100000"/>
              </a:lnSpc>
              <a:buFont typeface="Courier New" panose="02070309020205020404" pitchFamily="49" charset="0"/>
              <a:buChar char="o"/>
            </a:pPr>
            <a:r>
              <a:rPr lang="en-US" sz="2400" b="1" dirty="0">
                <a:latin typeface="Times New Roman" panose="02020603050405020304" pitchFamily="18" charset="0"/>
                <a:cs typeface="Times New Roman" panose="02020603050405020304" pitchFamily="18" charset="0"/>
              </a:rPr>
              <a:t>Lateral loads:</a:t>
            </a:r>
            <a:endParaRPr lang="en-US" sz="2400" dirty="0">
              <a:latin typeface="Times New Roman" panose="02020603050405020304" pitchFamily="18" charset="0"/>
              <a:cs typeface="Times New Roman" panose="02020603050405020304" pitchFamily="18" charset="0"/>
            </a:endParaRPr>
          </a:p>
          <a:p>
            <a:pPr algn="l" rtl="0">
              <a:lnSpc>
                <a:spcPct val="200000"/>
              </a:lnSpc>
              <a:buFont typeface="Wingdings" pitchFamily="2" charset="2"/>
              <a:buChar char="§"/>
            </a:pPr>
            <a:r>
              <a:rPr lang="en-US" sz="2400" dirty="0">
                <a:latin typeface="Times New Roman" panose="02020603050405020304" pitchFamily="18" charset="0"/>
                <a:cs typeface="Times New Roman" panose="02020603050405020304" pitchFamily="18" charset="0"/>
              </a:rPr>
              <a:t>Risk category (III)                                        (ASCE 7-10)</a:t>
            </a:r>
          </a:p>
          <a:p>
            <a:pPr algn="l" rtl="0">
              <a:lnSpc>
                <a:spcPct val="200000"/>
              </a:lnSpc>
              <a:buFont typeface="Wingdings" pitchFamily="2" charset="2"/>
              <a:buChar char="§"/>
            </a:pPr>
            <a:r>
              <a:rPr lang="en-US" sz="2400" dirty="0">
                <a:latin typeface="Times New Roman" panose="02020603050405020304" pitchFamily="18" charset="0"/>
                <a:cs typeface="Times New Roman" panose="02020603050405020304" pitchFamily="18" charset="0"/>
              </a:rPr>
              <a:t>Importance factor (</a:t>
            </a:r>
            <a:r>
              <a:rPr lang="en-US" sz="2400" dirty="0" err="1">
                <a:latin typeface="Times New Roman" panose="02020603050405020304" pitchFamily="18" charset="0"/>
                <a:cs typeface="Times New Roman" panose="02020603050405020304" pitchFamily="18" charset="0"/>
              </a:rPr>
              <a:t>I</a:t>
            </a:r>
            <a:r>
              <a:rPr lang="en-US" sz="2400" baseline="-25000" dirty="0" err="1">
                <a:latin typeface="Times New Roman" panose="02020603050405020304" pitchFamily="18" charset="0"/>
                <a:cs typeface="Times New Roman" panose="02020603050405020304" pitchFamily="18" charset="0"/>
              </a:rPr>
              <a:t>e</a:t>
            </a:r>
            <a:r>
              <a:rPr lang="en-US" sz="2400" dirty="0">
                <a:latin typeface="Times New Roman" panose="02020603050405020304" pitchFamily="18" charset="0"/>
                <a:cs typeface="Times New Roman" panose="02020603050405020304" pitchFamily="18" charset="0"/>
              </a:rPr>
              <a:t>) = 1.25                        (ASCE 7-10 )</a:t>
            </a:r>
          </a:p>
          <a:p>
            <a:pPr algn="l" rtl="0">
              <a:lnSpc>
                <a:spcPct val="200000"/>
              </a:lnSpc>
              <a:buFont typeface="Wingdings" pitchFamily="2" charset="2"/>
              <a:buChar char="§"/>
            </a:pPr>
            <a:r>
              <a:rPr lang="en-US" sz="2400" dirty="0">
                <a:latin typeface="Times New Roman" panose="02020603050405020304" pitchFamily="18" charset="0"/>
                <a:cs typeface="Times New Roman" panose="02020603050405020304" pitchFamily="18" charset="0"/>
              </a:rPr>
              <a:t>Seismic design category (SDC) </a:t>
            </a:r>
            <a:r>
              <a:rPr lang="en-US" sz="2100" dirty="0">
                <a:latin typeface="Times New Roman" panose="02020603050405020304" pitchFamily="18" charset="0"/>
                <a:cs typeface="Times New Roman" panose="02020603050405020304" pitchFamily="18" charset="0"/>
                <a:sym typeface="Wingdings" panose="05000000000000000000" pitchFamily="2" charset="2"/>
              </a:rPr>
              <a:t></a:t>
            </a:r>
            <a:r>
              <a:rPr lang="en-US" sz="2400" dirty="0">
                <a:latin typeface="Times New Roman" panose="02020603050405020304" pitchFamily="18" charset="0"/>
                <a:cs typeface="Times New Roman" panose="02020603050405020304" pitchFamily="18" charset="0"/>
                <a:sym typeface="Wingdings" panose="05000000000000000000" pitchFamily="2" charset="2"/>
              </a:rPr>
              <a:t> </a:t>
            </a:r>
            <a:r>
              <a:rPr lang="en-US" sz="2400" b="1" dirty="0">
                <a:latin typeface="Times New Roman" panose="02020603050405020304" pitchFamily="18" charset="0"/>
                <a:cs typeface="Times New Roman" panose="02020603050405020304" pitchFamily="18" charset="0"/>
              </a:rPr>
              <a:t>C </a:t>
            </a:r>
            <a:r>
              <a:rPr lang="en-US"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(ASCE 7-10)</a:t>
            </a:r>
          </a:p>
          <a:p>
            <a:pPr algn="l" rtl="0">
              <a:lnSpc>
                <a:spcPct val="200000"/>
              </a:lnSpc>
              <a:buFont typeface="Wingdings" pitchFamily="2" charset="2"/>
              <a:buChar char="§"/>
            </a:pPr>
            <a:r>
              <a:rPr lang="en-US" sz="2400" dirty="0">
                <a:latin typeface="Times New Roman" panose="02020603050405020304" pitchFamily="18" charset="0"/>
                <a:cs typeface="Times New Roman" panose="02020603050405020304" pitchFamily="18" charset="0"/>
              </a:rPr>
              <a:t>Redundancy factor (ρ) = 1.0                         (ASCE 7-10 )</a:t>
            </a:r>
          </a:p>
          <a:p>
            <a:pPr algn="l" rtl="0">
              <a:lnSpc>
                <a:spcPct val="100000"/>
              </a:lnSpc>
              <a:buFont typeface="Wingdings" pitchFamily="2" charset="2"/>
              <a:buChar char="§"/>
            </a:pPr>
            <a:endParaRPr lang="en-US" sz="2400" dirty="0"/>
          </a:p>
          <a:p>
            <a:pPr>
              <a:lnSpc>
                <a:spcPct val="100000"/>
              </a:lnSpc>
            </a:pPr>
            <a:endParaRPr lang="en-US" sz="2400" dirty="0"/>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22</a:t>
            </a:fld>
            <a:endParaRPr lang="en-US"/>
          </a:p>
        </p:txBody>
      </p:sp>
      <p:sp>
        <p:nvSpPr>
          <p:cNvPr id="6" name="TextBox 5">
            <a:extLst>
              <a:ext uri="{FF2B5EF4-FFF2-40B4-BE49-F238E27FC236}">
                <a16:creationId xmlns:a16="http://schemas.microsoft.com/office/drawing/2014/main" id="{92485A14-084E-48BE-A442-BD5322D44719}"/>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3064384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365126"/>
            <a:ext cx="7886700" cy="960335"/>
          </a:xfrm>
        </p:spPr>
        <p:txBody>
          <a:bodyPr>
            <a:normAutofit/>
          </a:bodyPr>
          <a:lstStyle/>
          <a:p>
            <a:pPr algn="ctr"/>
            <a:r>
              <a:rPr lang="en-US" b="1" dirty="0">
                <a:solidFill>
                  <a:srgbClr val="7030A0"/>
                </a:solidFill>
              </a:rPr>
              <a:t>Loads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628650" y="1325461"/>
            <a:ext cx="7886700" cy="4851502"/>
          </a:xfrm>
        </p:spPr>
        <p:txBody>
          <a:bodyPr/>
          <a:lstStyle/>
          <a:p>
            <a:r>
              <a:rPr lang="en-US" sz="2800" b="1" dirty="0">
                <a:latin typeface="Times New Roman" panose="02020603050405020304" pitchFamily="18" charset="0"/>
                <a:cs typeface="Times New Roman" panose="02020603050405020304" pitchFamily="18" charset="0"/>
              </a:rPr>
              <a:t>Lateral loads:</a:t>
            </a:r>
            <a:endParaRPr lang="en-US" sz="2800" dirty="0">
              <a:latin typeface="Times New Roman" panose="02020603050405020304" pitchFamily="18" charset="0"/>
              <a:cs typeface="Times New Roman" panose="02020603050405020304" pitchFamily="18" charset="0"/>
            </a:endParaRPr>
          </a:p>
          <a:p>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seismic forces resisting system:</a:t>
            </a:r>
          </a:p>
          <a:p>
            <a:pPr>
              <a:lnSpc>
                <a:spcPct val="150000"/>
              </a:lnSpc>
            </a:pPr>
            <a:r>
              <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seismic forces resisting system was chosen to be “Building frame system-ordinary reinforced concrete shear wall” </a:t>
            </a:r>
          </a:p>
          <a:p>
            <a:pPr algn="l" rtl="0">
              <a:lnSpc>
                <a:spcPct val="150000"/>
              </a:lnSpc>
              <a:buFont typeface="Wingdings" pitchFamily="2" charset="2"/>
              <a:buChar char="Ø"/>
            </a:pPr>
            <a:r>
              <a:rPr lang="en-US" sz="2400" dirty="0">
                <a:latin typeface="Times New Roman" panose="02020603050405020304" pitchFamily="18" charset="0"/>
                <a:cs typeface="Times New Roman" panose="02020603050405020304" pitchFamily="18" charset="0"/>
              </a:rPr>
              <a:t>Response modification coefficient (R) = 5</a:t>
            </a:r>
          </a:p>
          <a:p>
            <a:pPr algn="l" rtl="0">
              <a:lnSpc>
                <a:spcPct val="150000"/>
              </a:lnSpc>
              <a:buFont typeface="Wingdings" pitchFamily="2" charset="2"/>
              <a:buChar char="Ø"/>
            </a:pPr>
            <a:r>
              <a:rPr lang="en-US" sz="2400" dirty="0">
                <a:latin typeface="Times New Roman" panose="02020603050405020304" pitchFamily="18" charset="0"/>
                <a:cs typeface="Times New Roman" panose="02020603050405020304" pitchFamily="18" charset="0"/>
              </a:rPr>
              <a:t>Overstrength factor (Ω</a:t>
            </a:r>
            <a:r>
              <a:rPr lang="en-US" sz="2400" baseline="-25000" dirty="0">
                <a:latin typeface="Times New Roman" panose="02020603050405020304" pitchFamily="18" charset="0"/>
                <a:cs typeface="Times New Roman" panose="02020603050405020304" pitchFamily="18" charset="0"/>
              </a:rPr>
              <a:t>0</a:t>
            </a:r>
            <a:r>
              <a:rPr lang="en-US" sz="2400" dirty="0">
                <a:latin typeface="Times New Roman" panose="02020603050405020304" pitchFamily="18" charset="0"/>
                <a:cs typeface="Times New Roman" panose="02020603050405020304" pitchFamily="18" charset="0"/>
              </a:rPr>
              <a:t> ) = 2.5 </a:t>
            </a:r>
          </a:p>
          <a:p>
            <a:pPr algn="l" rtl="0">
              <a:lnSpc>
                <a:spcPct val="150000"/>
              </a:lnSpc>
              <a:buFont typeface="Wingdings" pitchFamily="2" charset="2"/>
              <a:buChar char="Ø"/>
            </a:pPr>
            <a:r>
              <a:rPr lang="en-US" sz="2400" dirty="0">
                <a:latin typeface="Times New Roman" panose="02020603050405020304" pitchFamily="18" charset="0"/>
                <a:cs typeface="Times New Roman" panose="02020603050405020304" pitchFamily="18" charset="0"/>
              </a:rPr>
              <a:t>Deflection amplification factor (C</a:t>
            </a:r>
            <a:r>
              <a:rPr lang="en-US" sz="2400" baseline="-25000" dirty="0">
                <a:latin typeface="Times New Roman" panose="02020603050405020304" pitchFamily="18" charset="0"/>
                <a:cs typeface="Times New Roman" panose="02020603050405020304" pitchFamily="18" charset="0"/>
              </a:rPr>
              <a:t>d</a:t>
            </a:r>
            <a:r>
              <a:rPr lang="en-US" sz="2400" dirty="0">
                <a:latin typeface="Times New Roman" panose="02020603050405020304" pitchFamily="18" charset="0"/>
                <a:cs typeface="Times New Roman" panose="02020603050405020304" pitchFamily="18" charset="0"/>
              </a:rPr>
              <a:t>) = 4.5</a:t>
            </a:r>
          </a:p>
          <a:p>
            <a:pPr>
              <a:lnSpc>
                <a:spcPct val="150000"/>
              </a:lnSpc>
            </a:pPr>
            <a:endParaRPr lang="en-US" sz="2200" dirty="0"/>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23</a:t>
            </a:fld>
            <a:endParaRPr lang="en-US"/>
          </a:p>
        </p:txBody>
      </p:sp>
      <p:sp>
        <p:nvSpPr>
          <p:cNvPr id="6" name="TextBox 5">
            <a:extLst>
              <a:ext uri="{FF2B5EF4-FFF2-40B4-BE49-F238E27FC236}">
                <a16:creationId xmlns:a16="http://schemas.microsoft.com/office/drawing/2014/main" id="{1AFF8CD9-239B-4299-A6DC-7A5C76030DAC}"/>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36697268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365126"/>
            <a:ext cx="7886700" cy="1019057"/>
          </a:xfrm>
        </p:spPr>
        <p:txBody>
          <a:bodyPr/>
          <a:lstStyle/>
          <a:p>
            <a:pPr algn="ctr"/>
            <a:r>
              <a:rPr lang="en-US" sz="4400" b="1" dirty="0">
                <a:solidFill>
                  <a:srgbClr val="7030A0"/>
                </a:solidFill>
              </a:rPr>
              <a:t>Loads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755008" y="1645920"/>
                <a:ext cx="7760341" cy="4531043"/>
              </a:xfrm>
            </p:spPr>
            <p:txBody>
              <a:bodyPr>
                <a:normAutofit/>
              </a:bodyPr>
              <a:lstStyle/>
              <a:p>
                <a:r>
                  <a:rPr lang="en-US" sz="2800" b="1" dirty="0">
                    <a:latin typeface="Times New Roman" panose="02020603050405020304" pitchFamily="18" charset="0"/>
                    <a:cs typeface="Times New Roman" panose="02020603050405020304" pitchFamily="18" charset="0"/>
                  </a:rPr>
                  <a:t>Lateral loads:</a:t>
                </a:r>
              </a:p>
              <a:p>
                <a:pPr marL="0" indent="0" algn="l" rtl="0">
                  <a:lnSpc>
                    <a:spcPct val="150000"/>
                  </a:lnSpc>
                  <a:buNone/>
                </a:pPr>
                <a:r>
                  <a:rPr lang="en-US" sz="2200" dirty="0">
                    <a:latin typeface="Times New Roman" panose="02020603050405020304" pitchFamily="18" charset="0"/>
                    <a:cs typeface="Times New Roman" panose="02020603050405020304" pitchFamily="18" charset="0"/>
                  </a:rPr>
                  <a:t>T</a:t>
                </a:r>
                <a:r>
                  <a:rPr lang="en-US" sz="2200" baseline="-25000" dirty="0">
                    <a:latin typeface="Times New Roman" panose="02020603050405020304" pitchFamily="18" charset="0"/>
                    <a:cs typeface="Times New Roman" panose="02020603050405020304" pitchFamily="18" charset="0"/>
                  </a:rPr>
                  <a:t>0</a:t>
                </a:r>
                <a:r>
                  <a:rPr lang="en-US" sz="2200" dirty="0">
                    <a:latin typeface="Times New Roman" panose="02020603050405020304" pitchFamily="18" charset="0"/>
                    <a:cs typeface="Times New Roman" panose="02020603050405020304" pitchFamily="18" charset="0"/>
                  </a:rPr>
                  <a:t> = 0.2 * </a:t>
                </a:r>
                <a14:m>
                  <m:oMath xmlns:m="http://schemas.openxmlformats.org/officeDocument/2006/math">
                    <m:f>
                      <m:fPr>
                        <m:ctrlPr>
                          <a:rPr lang="en-US" sz="2200" i="1">
                            <a:latin typeface="Cambria Math" panose="02040503050406030204" pitchFamily="18" charset="0"/>
                          </a:rPr>
                        </m:ctrlPr>
                      </m:fPr>
                      <m:num>
                        <m:r>
                          <a:rPr lang="en-US" sz="2200" b="0" i="1">
                            <a:latin typeface="Cambria Math"/>
                          </a:rPr>
                          <m:t>𝑆</m:t>
                        </m:r>
                        <m:r>
                          <a:rPr lang="en-US" sz="2200" b="0" i="1" baseline="-25000">
                            <a:latin typeface="Cambria Math"/>
                          </a:rPr>
                          <m:t>𝐷</m:t>
                        </m:r>
                        <m:r>
                          <a:rPr lang="en-US" sz="2200" b="0" i="1" baseline="-25000">
                            <a:latin typeface="Cambria Math"/>
                          </a:rPr>
                          <m:t>1</m:t>
                        </m:r>
                      </m:num>
                      <m:den>
                        <m:r>
                          <a:rPr lang="en-US" sz="2200" b="0" i="1">
                            <a:latin typeface="Cambria Math"/>
                          </a:rPr>
                          <m:t>𝑆𝐷𝑆</m:t>
                        </m:r>
                      </m:den>
                    </m:f>
                  </m:oMath>
                </a14:m>
                <a:r>
                  <a:rPr lang="en-US" sz="2200" dirty="0">
                    <a:latin typeface="Times New Roman" panose="02020603050405020304" pitchFamily="18" charset="0"/>
                    <a:cs typeface="Times New Roman" panose="02020603050405020304" pitchFamily="18" charset="0"/>
                  </a:rPr>
                  <a:t> = 0.081 second                 </a:t>
                </a:r>
              </a:p>
              <a:p>
                <a:pPr marL="0" indent="0" algn="l" rtl="0">
                  <a:lnSpc>
                    <a:spcPct val="150000"/>
                  </a:lnSpc>
                  <a:buNone/>
                </a:pPr>
                <a:r>
                  <a:rPr lang="en-US" sz="2200" dirty="0">
                    <a:latin typeface="Times New Roman" panose="02020603050405020304" pitchFamily="18" charset="0"/>
                    <a:cs typeface="Times New Roman" panose="02020603050405020304" pitchFamily="18" charset="0"/>
                  </a:rPr>
                  <a:t>T</a:t>
                </a:r>
                <a:r>
                  <a:rPr lang="en-US" sz="2200" baseline="-25000" dirty="0">
                    <a:latin typeface="Times New Roman" panose="02020603050405020304" pitchFamily="18" charset="0"/>
                    <a:cs typeface="Times New Roman" panose="02020603050405020304" pitchFamily="18" charset="0"/>
                  </a:rPr>
                  <a:t>S</a:t>
                </a:r>
                <a:r>
                  <a:rPr lang="en-US" sz="2200" dirty="0">
                    <a:latin typeface="Times New Roman" panose="02020603050405020304" pitchFamily="18" charset="0"/>
                    <a:cs typeface="Times New Roman" panose="02020603050405020304" pitchFamily="18" charset="0"/>
                  </a:rPr>
                  <a:t> = </a:t>
                </a:r>
                <a14:m>
                  <m:oMath xmlns:m="http://schemas.openxmlformats.org/officeDocument/2006/math">
                    <m:f>
                      <m:fPr>
                        <m:ctrlPr>
                          <a:rPr lang="en-US" sz="2200" i="1">
                            <a:latin typeface="Cambria Math" panose="02040503050406030204" pitchFamily="18" charset="0"/>
                          </a:rPr>
                        </m:ctrlPr>
                      </m:fPr>
                      <m:num>
                        <m:r>
                          <a:rPr lang="en-US" sz="2200" b="0" i="1">
                            <a:latin typeface="Cambria Math"/>
                          </a:rPr>
                          <m:t>𝑆</m:t>
                        </m:r>
                        <m:r>
                          <a:rPr lang="en-US" sz="2200" b="0" i="1" baseline="-25000">
                            <a:latin typeface="Cambria Math"/>
                          </a:rPr>
                          <m:t>𝐷</m:t>
                        </m:r>
                        <m:r>
                          <a:rPr lang="en-US" sz="2200" b="0" i="1" baseline="-25000">
                            <a:latin typeface="Cambria Math"/>
                          </a:rPr>
                          <m:t>1</m:t>
                        </m:r>
                      </m:num>
                      <m:den>
                        <m:r>
                          <a:rPr lang="en-US" sz="2200" b="0" i="1">
                            <a:latin typeface="Cambria Math"/>
                          </a:rPr>
                          <m:t>𝑆𝐷𝑆</m:t>
                        </m:r>
                      </m:den>
                    </m:f>
                  </m:oMath>
                </a14:m>
                <a:r>
                  <a:rPr lang="en-US" sz="2200" dirty="0">
                    <a:latin typeface="Times New Roman" panose="02020603050405020304" pitchFamily="18" charset="0"/>
                    <a:cs typeface="Times New Roman" panose="02020603050405020304" pitchFamily="18" charset="0"/>
                  </a:rPr>
                  <a:t> = 0.405 second      </a:t>
                </a:r>
              </a:p>
              <a:p>
                <a:pPr marL="0" indent="0" algn="l" rtl="0">
                  <a:lnSpc>
                    <a:spcPct val="200000"/>
                  </a:lnSpc>
                  <a:buNone/>
                </a:pPr>
                <a:r>
                  <a:rPr lang="en-US" sz="2000" dirty="0">
                    <a:latin typeface="Times New Roman" panose="02020603050405020304" pitchFamily="18" charset="0"/>
                    <a:cs typeface="Times New Roman" panose="02020603050405020304" pitchFamily="18" charset="0"/>
                  </a:rPr>
                  <a:t>T</a:t>
                </a:r>
                <a:r>
                  <a:rPr lang="en-US" sz="2000" baseline="-25000" dirty="0">
                    <a:latin typeface="Times New Roman" panose="02020603050405020304" pitchFamily="18" charset="0"/>
                    <a:cs typeface="Times New Roman" panose="02020603050405020304" pitchFamily="18" charset="0"/>
                  </a:rPr>
                  <a:t>L</a:t>
                </a:r>
                <a:r>
                  <a:rPr lang="en-US" sz="2000" dirty="0">
                    <a:latin typeface="Times New Roman" panose="02020603050405020304" pitchFamily="18" charset="0"/>
                    <a:cs typeface="Times New Roman" panose="02020603050405020304" pitchFamily="18" charset="0"/>
                  </a:rPr>
                  <a:t> = Long-period transition period (s) </a:t>
                </a:r>
              </a:p>
              <a:p>
                <a:pPr marL="0" indent="0" algn="l" rtl="0">
                  <a:lnSpc>
                    <a:spcPct val="150000"/>
                  </a:lnSpc>
                  <a:buNone/>
                </a:pPr>
                <a:r>
                  <a:rPr lang="en-US" sz="2000" dirty="0">
                    <a:latin typeface="Times New Roman" panose="02020603050405020304" pitchFamily="18" charset="0"/>
                    <a:cs typeface="Times New Roman" panose="02020603050405020304" pitchFamily="18" charset="0"/>
                  </a:rPr>
                  <a:t>it is equal to 10 seconds</a:t>
                </a:r>
              </a:p>
              <a:p>
                <a:pPr marL="0" indent="0" algn="l" rtl="0">
                  <a:buNone/>
                </a:pPr>
                <a:r>
                  <a:rPr lang="en-US" sz="1700" dirty="0"/>
                  <a:t>                      </a:t>
                </a:r>
              </a:p>
              <a:p>
                <a:endParaRPr lang="en-US" sz="2800" dirty="0"/>
              </a:p>
              <a:p>
                <a:endParaRPr lang="en-US" dirty="0"/>
              </a:p>
            </p:txBody>
          </p:sp>
        </mc:Choice>
        <mc:Fallback xmlns="">
          <p:sp>
            <p:nvSpPr>
              <p:cNvPr id="3" name="Content Placeholder 2">
                <a:extLst>
                  <a:ext uri="{FF2B5EF4-FFF2-40B4-BE49-F238E27FC236}">
                    <a16:creationId xmlns:a16="http://schemas.microsoft.com/office/drawing/2014/main" id="{BF1AE2E2-0F02-4E81-8AAE-326CB9F8A9A9}"/>
                  </a:ext>
                </a:extLst>
              </p:cNvPr>
              <p:cNvSpPr>
                <a:spLocks noGrp="1" noRot="1" noChangeAspect="1" noMove="1" noResize="1" noEditPoints="1" noAdjustHandles="1" noChangeArrowheads="1" noChangeShapeType="1" noTextEdit="1"/>
              </p:cNvSpPr>
              <p:nvPr>
                <p:ph idx="1"/>
              </p:nvPr>
            </p:nvSpPr>
            <p:spPr>
              <a:xfrm>
                <a:off x="755008" y="1645920"/>
                <a:ext cx="7760341" cy="4531043"/>
              </a:xfrm>
              <a:blipFill>
                <a:blip r:embed="rId2"/>
                <a:stretch>
                  <a:fillRect l="-1807" t="-228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24</a:t>
            </a:fld>
            <a:endParaRPr lang="en-US"/>
          </a:p>
        </p:txBody>
      </p:sp>
      <p:pic>
        <p:nvPicPr>
          <p:cNvPr id="6" name="Picture 5">
            <a:extLst>
              <a:ext uri="{FF2B5EF4-FFF2-40B4-BE49-F238E27FC236}">
                <a16:creationId xmlns:a16="http://schemas.microsoft.com/office/drawing/2014/main" id="{C61FA6AF-E33C-4821-BCE0-C97661B89DE9}"/>
              </a:ext>
            </a:extLst>
          </p:cNvPr>
          <p:cNvPicPr>
            <a:picLocks noChangeAspect="1"/>
          </p:cNvPicPr>
          <p:nvPr/>
        </p:nvPicPr>
        <p:blipFill rotWithShape="1">
          <a:blip r:embed="rId3">
            <a:extLst>
              <a:ext uri="{28A0092B-C50C-407E-A947-70E740481C1C}">
                <a14:useLocalDpi xmlns:a14="http://schemas.microsoft.com/office/drawing/2010/main" val="0"/>
              </a:ext>
            </a:extLst>
          </a:blip>
          <a:srcRect l="3603" t="5371" r="3139" b="3846"/>
          <a:stretch/>
        </p:blipFill>
        <p:spPr>
          <a:xfrm>
            <a:off x="4762499" y="2129051"/>
            <a:ext cx="4295691" cy="37006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F4A7E741-5B7A-42B8-82C2-8C1093E2A6E3}"/>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3235996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365126"/>
            <a:ext cx="7886700" cy="1019057"/>
          </a:xfrm>
        </p:spPr>
        <p:txBody>
          <a:bodyPr>
            <a:normAutofit/>
          </a:bodyPr>
          <a:lstStyle/>
          <a:p>
            <a:pPr algn="ctr"/>
            <a:r>
              <a:rPr lang="en-US" b="1" dirty="0">
                <a:solidFill>
                  <a:srgbClr val="7030A0"/>
                </a:solidFill>
              </a:rPr>
              <a:t>Loads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800100" y="1863976"/>
                <a:ext cx="7886700" cy="4609322"/>
              </a:xfrm>
            </p:spPr>
            <p:txBody>
              <a:bodyPr>
                <a:normAutofit fontScale="92500" lnSpcReduction="20000"/>
              </a:bodyPr>
              <a:lstStyle/>
              <a:p>
                <a:r>
                  <a:rPr lang="en-US" sz="2800" b="1" dirty="0">
                    <a:latin typeface="Times New Roman" panose="02020603050405020304" pitchFamily="18" charset="0"/>
                    <a:cs typeface="Times New Roman" panose="02020603050405020304" pitchFamily="18" charset="0"/>
                  </a:rPr>
                  <a:t>Lateral loads:</a:t>
                </a:r>
              </a:p>
              <a:p>
                <a:r>
                  <a:rPr lang="en-US" sz="2400" b="1" dirty="0">
                    <a:latin typeface="Times New Roman" panose="02020603050405020304" pitchFamily="18" charset="0"/>
                    <a:cs typeface="Times New Roman" panose="02020603050405020304" pitchFamily="18" charset="0"/>
                  </a:rPr>
                  <a:t>Soil load:</a:t>
                </a:r>
              </a:p>
              <a:p>
                <a:pPr algn="l" rtl="0">
                  <a:lnSpc>
                    <a:spcPct val="150000"/>
                  </a:lnSpc>
                  <a:buFont typeface="Wingdings" panose="05000000000000000000" pitchFamily="2" charset="2"/>
                  <a:buChar char="ü"/>
                </a:pPr>
                <a:r>
                  <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building contains two underground floors (basement walls), thus they are subject to static rest earth pressure </a:t>
                </a:r>
              </a:p>
              <a:p>
                <a:pPr>
                  <a:lnSpc>
                    <a:spcPct val="150000"/>
                  </a:lnSpc>
                  <a:buFont typeface="Wingdings" panose="05000000000000000000" pitchFamily="2" charset="2"/>
                  <a:buChar char="ü"/>
                </a:pPr>
                <a14:m>
                  <m:oMath xmlns:m="http://schemas.openxmlformats.org/officeDocument/2006/math">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𝐇</m:t>
                    </m:r>
                    <m:r>
                      <a:rPr lang="en-US" sz="1800" b="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𝐏</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𝟎</m:t>
                        </m:r>
                      </m:sub>
                    </m:sSub>
                    <m:r>
                      <a:rPr lang="en-US" sz="1800" b="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𝐏</m:t>
                    </m:r>
                    <m:r>
                      <a:rPr lang="en-US" sz="1800" b="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sz="1800" b="1"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𝐊</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𝟎</m:t>
                        </m:r>
                      </m:sub>
                    </m:sSub>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𝛄</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𝐭</m:t>
                        </m:r>
                      </m:sub>
                    </m:sSub>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𝐇</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𝐁𝐖</m:t>
                        </m:r>
                      </m:sub>
                    </m:sSub>
                  </m:oMath>
                </a14:m>
                <a:r>
                  <a:rPr lang="en-US" sz="1800" b="1"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 + </a:t>
                </a:r>
                <a14:m>
                  <m:oMath xmlns:m="http://schemas.openxmlformats.org/officeDocument/2006/math">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𝟎</m:t>
                    </m:r>
                    <m:r>
                      <a:rPr lang="en-US" sz="1800" b="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𝟒</m:t>
                    </m:r>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𝐤</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𝐡</m:t>
                        </m:r>
                      </m:sub>
                    </m:sSub>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𝛄</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𝐭</m:t>
                        </m:r>
                      </m:sub>
                    </m:sSub>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𝐇</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𝐁𝐖</m:t>
                        </m:r>
                      </m:sub>
                    </m:sSub>
                  </m:oMath>
                </a14:m>
                <a:endParaRPr lang="en-US" sz="1800" b="1" dirty="0">
                  <a:solidFill>
                    <a:srgbClr val="000000"/>
                  </a:solidFill>
                  <a:latin typeface="Cambria Math" panose="02040503050406030204" pitchFamily="18" charset="0"/>
                  <a:ea typeface="Calibri" panose="020F0502020204030204" pitchFamily="34" charset="0"/>
                  <a:cs typeface="Times New Roman" panose="02020603050405020304" pitchFamily="18" charset="0"/>
                </a:endParaRPr>
              </a:p>
              <a:p>
                <a:pPr>
                  <a:lnSpc>
                    <a:spcPct val="150000"/>
                  </a:lnSpc>
                  <a:buFont typeface="Wingdings" panose="05000000000000000000" pitchFamily="2" charset="2"/>
                  <a:buChar char="ü"/>
                </a:pPr>
                <a14:m>
                  <m:oMath xmlns:m="http://schemas.openxmlformats.org/officeDocument/2006/math">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𝐊</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𝟎</m:t>
                        </m:r>
                      </m:sub>
                    </m:s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𝑠𝑖𝑛</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𝑠𝑖𝑛</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35</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426</m:t>
                    </m:r>
                  </m:oMath>
                </a14:m>
                <a:r>
                  <a:rPr lang="en-US" sz="1800"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   , </a:t>
                </a:r>
                <a14:m>
                  <m:oMath xmlns:m="http://schemas.openxmlformats.org/officeDocument/2006/math">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𝛄</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𝐭</m:t>
                        </m:r>
                      </m:sub>
                    </m:sSub>
                  </m:oMath>
                </a14:m>
                <a:r>
                  <a:rPr lang="en-US" sz="1800" b="1"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 </a:t>
                </a:r>
                <a:r>
                  <a:rPr lang="en-US" sz="1800"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 20 </a:t>
                </a:r>
                <a14:m>
                  <m:oMath xmlns:m="http://schemas.openxmlformats.org/officeDocument/2006/math">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𝑚</m:t>
                        </m:r>
                      </m:e>
                      <m:sup>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3</m:t>
                        </m:r>
                      </m:sup>
                    </m:sSup>
                  </m:oMath>
                </a14:m>
                <a:r>
                  <a:rPr lang="en-US" sz="1800"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  , </a:t>
                </a:r>
                <a14:m>
                  <m:oMath xmlns:m="http://schemas.openxmlformats.org/officeDocument/2006/math">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𝐇</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𝐁𝐖</m:t>
                        </m:r>
                      </m:sub>
                    </m:sSub>
                  </m:oMath>
                </a14:m>
                <a:r>
                  <a:rPr lang="en-US" sz="1800" b="1"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 </a:t>
                </a:r>
                <a:r>
                  <a:rPr lang="en-US" sz="1800"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 6.8m</a:t>
                </a:r>
              </a:p>
              <a:p>
                <a:pPr>
                  <a:lnSpc>
                    <a:spcPct val="150000"/>
                  </a:lnSpc>
                  <a:buFont typeface="Wingdings" panose="05000000000000000000" pitchFamily="2" charset="2"/>
                  <a:buChar char="ü"/>
                </a:pPr>
                <a14:m>
                  <m:oMath xmlns:m="http://schemas.openxmlformats.org/officeDocument/2006/math">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𝐤</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𝐡</m:t>
                        </m:r>
                      </m:sub>
                    </m:sSub>
                  </m:oMath>
                </a14:m>
                <a:r>
                  <a:rPr lang="en-US" sz="1800" b="1"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 </a:t>
                </a:r>
                <a14:m>
                  <m:oMath xmlns:m="http://schemas.openxmlformats.org/officeDocument/2006/math">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𝑆</m:t>
                            </m:r>
                          </m:e>
                          <m: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𝑆𝑋</m:t>
                            </m:r>
                          </m:sub>
                        </m:sSub>
                      </m:num>
                      <m:den>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5</m:t>
                        </m:r>
                      </m:den>
                    </m:f>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oMath>
                </a14:m>
                <a:r>
                  <a:rPr lang="en-US" sz="1800"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𝐒</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𝐒𝐗</m:t>
                        </m:r>
                      </m:sub>
                    </m:s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𝐹</m:t>
                        </m:r>
                      </m:e>
                      <m: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𝑎</m:t>
                        </m:r>
                      </m:sub>
                    </m:sSub>
                    <m:sSub>
                      <m:sSub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𝑆</m:t>
                        </m:r>
                      </m:e>
                      <m: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𝑆</m:t>
                        </m:r>
                      </m:sub>
                    </m:s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28</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336</m:t>
                    </m:r>
                  </m:oMath>
                </a14:m>
                <a:r>
                  <a:rPr lang="en-US" sz="1800"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 </a:t>
                </a:r>
              </a:p>
              <a:p>
                <a:pPr algn="l" rtl="0">
                  <a:lnSpc>
                    <a:spcPct val="150000"/>
                  </a:lnSpc>
                  <a:buFont typeface="Wingdings" panose="05000000000000000000" pitchFamily="2" charset="2"/>
                  <a:buChar char="ü"/>
                </a:pPr>
                <a14:m>
                  <m:oMath xmlns:m="http://schemas.openxmlformats.org/officeDocument/2006/math">
                    <m:sSub>
                      <m:sSubPr>
                        <m:ctrlP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𝐏</m:t>
                        </m:r>
                      </m:e>
                      <m:sub>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𝟎</m:t>
                        </m:r>
                      </m:sub>
                    </m:s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𝐾</m:t>
                        </m:r>
                      </m:e>
                      <m: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sub>
                    </m:sSub>
                    <m:sSub>
                      <m:sSub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𝛾</m:t>
                        </m:r>
                      </m:e>
                      <m: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𝑡</m:t>
                        </m:r>
                      </m:sub>
                    </m:sSub>
                    <m:sSub>
                      <m:sSub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𝐻</m:t>
                        </m:r>
                      </m:e>
                      <m: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𝐵𝑊</m:t>
                        </m:r>
                      </m:sub>
                    </m:s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426</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20</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6</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8</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57</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94</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𝑚</m:t>
                        </m:r>
                      </m:e>
                      <m:sup>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oMath>
                </a14:m>
                <a:endParaRPr lang="en-US" sz="1800" dirty="0">
                  <a:solidFill>
                    <a:srgbClr val="000000"/>
                  </a:solidFill>
                  <a:latin typeface="Cambria Math" panose="02040503050406030204" pitchFamily="18" charset="0"/>
                  <a:ea typeface="Calibri" panose="020F0502020204030204" pitchFamily="34" charset="0"/>
                  <a:cs typeface="Times New Roman" panose="02020603050405020304" pitchFamily="18" charset="0"/>
                </a:endParaRPr>
              </a:p>
              <a:p>
                <a:pPr algn="l" rtl="0">
                  <a:lnSpc>
                    <a:spcPct val="150000"/>
                  </a:lnSpc>
                  <a:buFont typeface="Wingdings" panose="05000000000000000000" pitchFamily="2" charset="2"/>
                  <a:buChar char="ü"/>
                </a:pPr>
                <a14:m>
                  <m:oMath xmlns:m="http://schemas.openxmlformats.org/officeDocument/2006/math">
                    <m:r>
                      <a:rPr lang="en-US" sz="1800" b="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𝐏</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4</m:t>
                    </m:r>
                    <m:sSub>
                      <m:sSub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𝑘</m:t>
                        </m:r>
                      </m:e>
                      <m: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h</m:t>
                        </m:r>
                      </m:sub>
                    </m:sSub>
                    <m:sSub>
                      <m:sSub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𝛾</m:t>
                        </m:r>
                      </m:e>
                      <m: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𝑡</m:t>
                        </m:r>
                      </m:sub>
                    </m:sSub>
                    <m:sSub>
                      <m:sSub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𝐻</m:t>
                        </m:r>
                      </m:e>
                      <m: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𝐵𝑊</m:t>
                        </m:r>
                      </m:sub>
                    </m:sSub>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4</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d>
                      <m:d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336</m:t>
                            </m:r>
                          </m:num>
                          <m:den>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5</m:t>
                            </m:r>
                          </m:den>
                        </m:f>
                      </m:e>
                    </m:d>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20</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6</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8</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7</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32</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𝑘𝑁</m:t>
                    </m:r>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𝑚</m:t>
                        </m:r>
                      </m:e>
                      <m:sup>
                        <m:r>
                          <a:rPr lang="en-US" sz="1800">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oMath>
                </a14:m>
                <a:endParaRPr lang="en-US" sz="1800" dirty="0">
                  <a:solidFill>
                    <a:srgbClr val="000000"/>
                  </a:solidFill>
                  <a:latin typeface="Cambria Math" panose="02040503050406030204" pitchFamily="18" charset="0"/>
                  <a:ea typeface="Calibri" panose="020F0502020204030204" pitchFamily="34" charset="0"/>
                  <a:cs typeface="Times New Roman" panose="02020603050405020304" pitchFamily="18" charset="0"/>
                </a:endParaRPr>
              </a:p>
              <a:p>
                <a:pPr algn="l" rtl="0">
                  <a:lnSpc>
                    <a:spcPct val="150000"/>
                  </a:lnSpc>
                  <a:buFont typeface="Wingdings" panose="05000000000000000000" pitchFamily="2" charset="2"/>
                  <a:buChar char="ü"/>
                </a:pPr>
                <a:endParaRPr lang="en-US" sz="1700" dirty="0">
                  <a:latin typeface="Times New Roman" panose="02020603050405020304" pitchFamily="18" charset="0"/>
                  <a:cs typeface="Times New Roman" panose="02020603050405020304" pitchFamily="18" charset="0"/>
                </a:endParaRPr>
              </a:p>
              <a:p>
                <a:endParaRPr lang="en-US" sz="2800" dirty="0"/>
              </a:p>
              <a:p>
                <a:endParaRPr lang="en-US" dirty="0"/>
              </a:p>
            </p:txBody>
          </p:sp>
        </mc:Choice>
        <mc:Fallback xmlns="">
          <p:sp>
            <p:nvSpPr>
              <p:cNvPr id="3" name="Content Placeholder 2">
                <a:extLst>
                  <a:ext uri="{FF2B5EF4-FFF2-40B4-BE49-F238E27FC236}">
                    <a16:creationId xmlns:a16="http://schemas.microsoft.com/office/drawing/2014/main" xmlns:a14="http://schemas.microsoft.com/office/drawing/2010/main" xmlns="" id="{BF1AE2E2-0F02-4E81-8AAE-326CB9F8A9A9}"/>
                  </a:ext>
                </a:extLst>
              </p:cNvPr>
              <p:cNvSpPr>
                <a:spLocks noGrp="1" noRot="1" noChangeAspect="1" noMove="1" noResize="1" noEditPoints="1" noAdjustHandles="1" noChangeArrowheads="1" noChangeShapeType="1" noTextEdit="1"/>
              </p:cNvSpPr>
              <p:nvPr>
                <p:ph idx="1"/>
              </p:nvPr>
            </p:nvSpPr>
            <p:spPr>
              <a:xfrm>
                <a:off x="800100" y="1863976"/>
                <a:ext cx="7886700" cy="4609322"/>
              </a:xfrm>
              <a:blipFill rotWithShape="0">
                <a:blip r:embed="rId2"/>
                <a:stretch>
                  <a:fillRect l="-2318" t="-1838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25</a:t>
            </a:fld>
            <a:endParaRPr lang="en-US"/>
          </a:p>
        </p:txBody>
      </p:sp>
      <p:sp>
        <p:nvSpPr>
          <p:cNvPr id="6" name="TextBox 5">
            <a:extLst>
              <a:ext uri="{FF2B5EF4-FFF2-40B4-BE49-F238E27FC236}">
                <a16:creationId xmlns:a16="http://schemas.microsoft.com/office/drawing/2014/main" id="{A741A513-1FA6-4673-B2CE-24DF8F0A5408}"/>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33233002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365127"/>
            <a:ext cx="7886700" cy="951946"/>
          </a:xfrm>
        </p:spPr>
        <p:txBody>
          <a:bodyPr>
            <a:normAutofit/>
          </a:bodyPr>
          <a:lstStyle/>
          <a:p>
            <a:pPr algn="ctr"/>
            <a:r>
              <a:rPr lang="en-US" b="1" dirty="0">
                <a:solidFill>
                  <a:srgbClr val="7030A0"/>
                </a:solidFill>
              </a:rPr>
              <a:t>Loads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847013" y="1466475"/>
            <a:ext cx="8079123" cy="4767613"/>
          </a:xfrm>
        </p:spPr>
        <p:txBody>
          <a:bodyPr>
            <a:normAutofit/>
          </a:bodyPr>
          <a:lstStyle/>
          <a:p>
            <a:r>
              <a:rPr lang="en-US" b="1" dirty="0">
                <a:latin typeface="Times New Roman" panose="02020603050405020304" pitchFamily="18" charset="0"/>
                <a:cs typeface="Times New Roman" panose="02020603050405020304" pitchFamily="18" charset="0"/>
              </a:rPr>
              <a:t>Lateral loads:</a:t>
            </a:r>
          </a:p>
          <a:p>
            <a:r>
              <a:rPr lang="en-US" b="1" dirty="0">
                <a:latin typeface="Times New Roman" panose="02020603050405020304" pitchFamily="18" charset="0"/>
                <a:cs typeface="Times New Roman" panose="02020603050405020304" pitchFamily="18" charset="0"/>
              </a:rPr>
              <a:t>Soil load:</a:t>
            </a:r>
            <a:endParaRPr lang="en-US" dirty="0">
              <a:latin typeface="Times New Roman" panose="02020603050405020304" pitchFamily="18" charset="0"/>
              <a:cs typeface="Times New Roman" panose="02020603050405020304" pitchFamily="18" charset="0"/>
            </a:endParaRPr>
          </a:p>
          <a:p>
            <a:r>
              <a:rPr lang="en-US" sz="1800" dirty="0">
                <a:latin typeface="Cambria Math" panose="02040503050406030204" pitchFamily="18" charset="0"/>
              </a:rPr>
              <a:t>So, </a:t>
            </a:r>
            <a:r>
              <a:rPr lang="el-GR" sz="1800" b="1" u="none" strike="noStrike" baseline="0" dirty="0">
                <a:latin typeface="Cambria Math" panose="02040503050406030204" pitchFamily="18" charset="0"/>
              </a:rPr>
              <a:t>𝐻=𝑃0+Δ𝑃=57.94+7.32=65.26𝑘𝑁/𝑚2</a:t>
            </a:r>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Effect of Vehicles movement on basement walls:</a:t>
            </a:r>
          </a:p>
          <a:p>
            <a:pPr>
              <a:lnSpc>
                <a:spcPct val="150000"/>
              </a:lnSpc>
              <a:buFont typeface="Wingdings" panose="05000000000000000000" pitchFamily="2" charset="2"/>
              <a:buChar char="ü"/>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AASHTO code recommended to add 12 </a:t>
            </a:r>
            <a:r>
              <a:rPr lang="en-US"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kN</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t>
            </a:r>
            <a:r>
              <a:rPr lang="en-US" sz="200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as a uniform distributed load as surcharge on soil</a:t>
            </a:r>
          </a:p>
          <a:p>
            <a:pPr>
              <a:lnSpc>
                <a:spcPct val="150000"/>
              </a:lnSpc>
              <a:buFont typeface="Wingdings" panose="05000000000000000000" pitchFamily="2" charset="2"/>
              <a:buChar char="ü"/>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So the total pressure effects on the basement walls at z=0 equal to 12.43 </a:t>
            </a:r>
            <a:r>
              <a:rPr lang="en-US"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kN</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t>
            </a:r>
            <a:r>
              <a:rPr lang="en-US" sz="200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and at z=6.8 equal to 70.4 </a:t>
            </a:r>
            <a:r>
              <a:rPr lang="en-US"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kN</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t>
            </a:r>
            <a:r>
              <a:rPr lang="en-US" sz="200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effect of the surcharge load =0.426</a:t>
            </a:r>
            <a:r>
              <a:rPr lang="ar-S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12=5.11 </a:t>
            </a:r>
            <a:r>
              <a:rPr lang="en-US"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kN</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t>
            </a:r>
            <a:r>
              <a:rPr lang="en-US" sz="200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26</a:t>
            </a:fld>
            <a:endParaRPr lang="en-US"/>
          </a:p>
        </p:txBody>
      </p:sp>
      <p:sp>
        <p:nvSpPr>
          <p:cNvPr id="6" name="TextBox 5">
            <a:extLst>
              <a:ext uri="{FF2B5EF4-FFF2-40B4-BE49-F238E27FC236}">
                <a16:creationId xmlns:a16="http://schemas.microsoft.com/office/drawing/2014/main" id="{9AB53B09-C522-4209-924F-876DEFA88C67}"/>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499688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365126"/>
            <a:ext cx="7886700" cy="1170059"/>
          </a:xfrm>
        </p:spPr>
        <p:txBody>
          <a:bodyPr>
            <a:normAutofit/>
          </a:bodyPr>
          <a:lstStyle/>
          <a:p>
            <a:pPr algn="ctr"/>
            <a:r>
              <a:rPr lang="en-US" b="1" dirty="0">
                <a:solidFill>
                  <a:srgbClr val="7030A0"/>
                </a:solidFill>
              </a:rPr>
              <a:t>Load combinations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628650" y="1645919"/>
            <a:ext cx="7886700" cy="4531043"/>
          </a:xfrm>
        </p:spPr>
        <p:txBody>
          <a:bodyPr>
            <a:normAutofit lnSpcReduction="10000"/>
          </a:bodyPr>
          <a:lstStyle/>
          <a:p>
            <a:r>
              <a:rPr lang="en-US" b="1" dirty="0">
                <a:latin typeface="Times New Roman" panose="02020603050405020304" pitchFamily="18" charset="0"/>
                <a:cs typeface="Times New Roman" panose="02020603050405020304" pitchFamily="18" charset="0"/>
              </a:rPr>
              <a:t>Factored load combinations:</a:t>
            </a:r>
          </a:p>
          <a:p>
            <a:pPr>
              <a:lnSpc>
                <a:spcPct val="200000"/>
              </a:lnSpc>
              <a:buFont typeface="Wingdings" panose="05000000000000000000" pitchFamily="2" charset="2"/>
              <a:buChar char="v"/>
            </a:pP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1.4D + 1.6H </a:t>
            </a:r>
          </a:p>
          <a:p>
            <a:pPr>
              <a:lnSpc>
                <a:spcPct val="200000"/>
              </a:lnSpc>
              <a:buFont typeface="Wingdings" panose="05000000000000000000" pitchFamily="2" charset="2"/>
              <a:buChar char="v"/>
            </a:pP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1.2D + 1.6L + 1.6H </a:t>
            </a:r>
            <a:r>
              <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Where:       </a:t>
            </a:r>
            <a:r>
              <a:rPr lang="en-US" sz="2000" b="0" i="0" u="none" strike="noStrike" baseline="0" dirty="0">
                <a:latin typeface="Cambria Math" panose="02040503050406030204" pitchFamily="18" charset="0"/>
              </a:rPr>
              <a:t>𝐸=𝐸</a:t>
            </a:r>
            <a:r>
              <a:rPr lang="en-US" sz="2000" b="0" i="0" u="none" strike="noStrike" baseline="-25000" dirty="0">
                <a:latin typeface="Cambria Math" panose="02040503050406030204" pitchFamily="18" charset="0"/>
              </a:rPr>
              <a:t>ℎ</a:t>
            </a:r>
            <a:r>
              <a:rPr lang="en-US" sz="2000" b="0" i="0" u="none" strike="noStrike" baseline="0" dirty="0">
                <a:latin typeface="Cambria Math" panose="02040503050406030204" pitchFamily="18" charset="0"/>
              </a:rPr>
              <a:t>+𝐸</a:t>
            </a:r>
            <a:r>
              <a:rPr lang="en-US" sz="2000" b="0" i="0" u="none" strike="noStrike" baseline="-25000" dirty="0">
                <a:latin typeface="Cambria Math" panose="02040503050406030204" pitchFamily="18" charset="0"/>
              </a:rPr>
              <a:t>𝑣</a:t>
            </a:r>
            <a:r>
              <a:rPr lang="en-US" sz="2000" b="0" i="0" u="none" strike="noStrike" baseline="0" dirty="0">
                <a:latin typeface="Cambria Math" panose="02040503050406030204" pitchFamily="18" charset="0"/>
              </a:rPr>
              <a:t>       𝐸=𝐸</a:t>
            </a:r>
            <a:r>
              <a:rPr lang="en-US" sz="2000" b="0" i="0" u="none" strike="noStrike" baseline="-25000" dirty="0">
                <a:latin typeface="Cambria Math" panose="02040503050406030204" pitchFamily="18" charset="0"/>
              </a:rPr>
              <a:t>ℎ</a:t>
            </a:r>
            <a:r>
              <a:rPr lang="en-US" sz="2000" b="0" i="0" u="none" strike="noStrike" baseline="0" dirty="0">
                <a:latin typeface="Cambria Math" panose="02040503050406030204" pitchFamily="18" charset="0"/>
              </a:rPr>
              <a:t>−𝐸</a:t>
            </a:r>
            <a:r>
              <a:rPr lang="en-US" sz="2000" b="0" i="0" u="none" strike="noStrike" baseline="-25000" dirty="0">
                <a:latin typeface="Cambria Math" panose="02040503050406030204" pitchFamily="18" charset="0"/>
              </a:rPr>
              <a:t>𝑣</a:t>
            </a:r>
            <a:endPar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1.2D + 1.0E + L + 1.6H </a:t>
            </a:r>
            <a:r>
              <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b="0" i="0" u="none" strike="noStrike" baseline="0" dirty="0">
                <a:latin typeface="Cambria Math" panose="02040503050406030204" pitchFamily="18" charset="0"/>
              </a:rPr>
              <a:t>𝐸ℎ=𝜌𝑄</a:t>
            </a:r>
            <a:r>
              <a:rPr lang="en-US" sz="2000" b="0" i="0" u="none" strike="noStrike" baseline="-25000" dirty="0">
                <a:latin typeface="Cambria Math" panose="02040503050406030204" pitchFamily="18" charset="0"/>
              </a:rPr>
              <a:t>𝐸</a:t>
            </a:r>
            <a:r>
              <a:rPr lang="en-US" sz="2000" b="0" i="0" u="none" strike="noStrike" baseline="0" dirty="0">
                <a:latin typeface="Cambria Math" panose="02040503050406030204" pitchFamily="18" charset="0"/>
              </a:rPr>
              <a:t>      𝐸𝑣=0.2𝑆</a:t>
            </a:r>
            <a:r>
              <a:rPr lang="en-US" sz="2000" b="0" i="0" u="none" strike="noStrike" baseline="-25000" dirty="0">
                <a:latin typeface="Cambria Math" panose="02040503050406030204" pitchFamily="18" charset="0"/>
              </a:rPr>
              <a:t>𝐷𝑆</a:t>
            </a:r>
            <a:r>
              <a:rPr lang="en-US" sz="2000" b="0" i="0" u="none" strike="noStrike" baseline="0" dirty="0">
                <a:latin typeface="Cambria Math" panose="02040503050406030204" pitchFamily="18" charset="0"/>
              </a:rPr>
              <a:t>𝐷</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0.9D + 1.0E + 0.9H                          </a:t>
            </a:r>
            <a:r>
              <a:rPr lang="en-US" sz="2000" dirty="0">
                <a:solidFill>
                  <a:srgbClr val="000000"/>
                </a:solidFill>
                <a:latin typeface="Times New Roman" panose="02020603050405020304" pitchFamily="18" charset="0"/>
                <a:cs typeface="Times New Roman" panose="02020603050405020304" pitchFamily="18" charset="0"/>
              </a:rPr>
              <a:t>𝑄𝐸𝑥=𝐸𝑄𝑥+0.3𝐸𝑄𝑦</a:t>
            </a:r>
          </a:p>
          <a:p>
            <a:pPr>
              <a:lnSpc>
                <a:spcPct val="200000"/>
              </a:lnSpc>
              <a:buFont typeface="Wingdings" panose="05000000000000000000" pitchFamily="2" charset="2"/>
              <a:buChar char="v"/>
            </a:pP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D + L +T</a:t>
            </a:r>
            <a:r>
              <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b="0" i="0" u="none" strike="noStrike" baseline="0" dirty="0">
                <a:latin typeface="Cambria Math" panose="02040503050406030204" pitchFamily="18" charset="0"/>
              </a:rPr>
              <a:t>𝑄𝐸</a:t>
            </a:r>
            <a:r>
              <a:rPr lang="en-US" sz="2000" b="0" i="0" u="none" strike="noStrike" baseline="-25000" dirty="0">
                <a:latin typeface="Cambria Math" panose="02040503050406030204" pitchFamily="18" charset="0"/>
              </a:rPr>
              <a:t>𝑦</a:t>
            </a:r>
            <a:r>
              <a:rPr lang="en-US" sz="2000" b="0" i="0" u="none" strike="noStrike" baseline="0" dirty="0">
                <a:latin typeface="Cambria Math" panose="02040503050406030204" pitchFamily="18" charset="0"/>
              </a:rPr>
              <a:t>=𝐸𝑄</a:t>
            </a:r>
            <a:r>
              <a:rPr lang="en-US" sz="2000" b="0" i="0" u="none" strike="noStrike" baseline="-25000" dirty="0">
                <a:latin typeface="Cambria Math" panose="02040503050406030204" pitchFamily="18" charset="0"/>
              </a:rPr>
              <a:t>𝑦</a:t>
            </a:r>
            <a:r>
              <a:rPr lang="en-US" sz="2000" b="0" i="0" u="none" strike="noStrike" baseline="0" dirty="0">
                <a:latin typeface="Cambria Math" panose="02040503050406030204" pitchFamily="18" charset="0"/>
              </a:rPr>
              <a:t>+0.3𝐸𝑄</a:t>
            </a:r>
            <a:r>
              <a:rPr lang="en-US" sz="2000" b="0" i="0" u="none" strike="noStrike" baseline="-25000" dirty="0">
                <a:latin typeface="Cambria Math" panose="02040503050406030204" pitchFamily="18" charset="0"/>
              </a:rPr>
              <a:t>𝑥</a:t>
            </a:r>
            <a:endPar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buFont typeface="Wingdings" panose="05000000000000000000" pitchFamily="2" charset="2"/>
              <a:buChar char="v"/>
            </a:pPr>
            <a:endParaRPr lang="en-US" sz="2200" dirty="0"/>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27</a:t>
            </a:fld>
            <a:endParaRPr lang="en-US"/>
          </a:p>
        </p:txBody>
      </p:sp>
      <p:sp>
        <p:nvSpPr>
          <p:cNvPr id="6" name="TextBox 5">
            <a:extLst>
              <a:ext uri="{FF2B5EF4-FFF2-40B4-BE49-F238E27FC236}">
                <a16:creationId xmlns:a16="http://schemas.microsoft.com/office/drawing/2014/main" id="{F22096E1-6EE6-4318-842C-E19E83B9F79C}"/>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18794609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365126"/>
            <a:ext cx="7886700" cy="1170059"/>
          </a:xfrm>
        </p:spPr>
        <p:txBody>
          <a:bodyPr>
            <a:normAutofit/>
          </a:bodyPr>
          <a:lstStyle/>
          <a:p>
            <a:pPr algn="ctr"/>
            <a:r>
              <a:rPr lang="en-US" b="1" dirty="0">
                <a:solidFill>
                  <a:srgbClr val="7030A0"/>
                </a:solidFill>
              </a:rPr>
              <a:t>Load combinations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800100" y="1629744"/>
            <a:ext cx="7886700" cy="4531043"/>
          </a:xfrm>
        </p:spPr>
        <p:txBody>
          <a:bodyPr/>
          <a:lstStyle/>
          <a:p>
            <a:r>
              <a:rPr lang="en-US" b="1" dirty="0">
                <a:latin typeface="Times New Roman" panose="02020603050405020304" pitchFamily="18" charset="0"/>
                <a:cs typeface="Times New Roman" panose="02020603050405020304" pitchFamily="18" charset="0"/>
              </a:rPr>
              <a:t>Service load combinations:</a:t>
            </a:r>
          </a:p>
          <a:p>
            <a:pPr>
              <a:lnSpc>
                <a:spcPct val="170000"/>
              </a:lnSpc>
              <a:buFont typeface="Wingdings" panose="05000000000000000000" pitchFamily="2" charset="2"/>
              <a:buChar char="v"/>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 H </a:t>
            </a:r>
          </a:p>
          <a:p>
            <a:pPr>
              <a:lnSpc>
                <a:spcPct val="170000"/>
              </a:lnSpc>
              <a:buFont typeface="Wingdings" panose="05000000000000000000" pitchFamily="2" charset="2"/>
              <a:buChar char="v"/>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 L + H </a:t>
            </a:r>
            <a:endParaRPr lang="en-US"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70000"/>
              </a:lnSpc>
              <a:buFont typeface="Wingdings" panose="05000000000000000000" pitchFamily="2" charset="2"/>
              <a:buChar char="v"/>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+ 0.7E + H </a:t>
            </a:r>
          </a:p>
          <a:p>
            <a:pPr>
              <a:lnSpc>
                <a:spcPct val="170000"/>
              </a:lnSpc>
              <a:buFont typeface="Wingdings" panose="05000000000000000000" pitchFamily="2" charset="2"/>
              <a:buChar char="v"/>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D+ 0.75L + 0.75(0.7E) + H </a:t>
            </a:r>
            <a:endParaRPr lang="en-US"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70000"/>
              </a:lnSpc>
              <a:buFont typeface="Wingdings" panose="05000000000000000000" pitchFamily="2" charset="2"/>
              <a:buChar char="v"/>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0.6D + 0.7E + 0.6H </a:t>
            </a:r>
            <a:endParaRPr lang="en-US" baseline="-25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28</a:t>
            </a:fld>
            <a:endParaRPr lang="en-US"/>
          </a:p>
        </p:txBody>
      </p:sp>
      <p:sp>
        <p:nvSpPr>
          <p:cNvPr id="6" name="TextBox 5">
            <a:extLst>
              <a:ext uri="{FF2B5EF4-FFF2-40B4-BE49-F238E27FC236}">
                <a16:creationId xmlns:a16="http://schemas.microsoft.com/office/drawing/2014/main" id="{5E4F67B8-9E94-45B3-BF67-EB514A3D8A99}"/>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36470725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F6DF3-77CF-4EA0-B543-3F5492C972FD}"/>
              </a:ext>
            </a:extLst>
          </p:cNvPr>
          <p:cNvSpPr>
            <a:spLocks noGrp="1"/>
          </p:cNvSpPr>
          <p:nvPr>
            <p:ph type="title"/>
          </p:nvPr>
        </p:nvSpPr>
        <p:spPr>
          <a:xfrm>
            <a:off x="628650" y="522514"/>
            <a:ext cx="7886700" cy="1168175"/>
          </a:xfrm>
        </p:spPr>
        <p:txBody>
          <a:bodyPr>
            <a:normAutofit/>
          </a:bodyPr>
          <a:lstStyle/>
          <a:p>
            <a:pPr algn="ctr"/>
            <a:r>
              <a:rPr lang="en-US" b="1" dirty="0">
                <a:solidFill>
                  <a:srgbClr val="7030A0"/>
                </a:solidFill>
                <a:latin typeface="Times New Roman" panose="02020603050405020304" pitchFamily="18" charset="0"/>
                <a:ea typeface="+mn-ea"/>
                <a:cs typeface="+mn-cs"/>
              </a:rPr>
              <a:t>Chapter Two: Preliminary Design </a:t>
            </a:r>
          </a:p>
        </p:txBody>
      </p:sp>
      <p:sp>
        <p:nvSpPr>
          <p:cNvPr id="9" name="Content Placeholder 8">
            <a:extLst>
              <a:ext uri="{FF2B5EF4-FFF2-40B4-BE49-F238E27FC236}">
                <a16:creationId xmlns:a16="http://schemas.microsoft.com/office/drawing/2014/main" id="{DC2CF607-4770-4D07-BAC5-233EECC02DDE}"/>
              </a:ext>
            </a:extLst>
          </p:cNvPr>
          <p:cNvSpPr>
            <a:spLocks noGrp="1"/>
          </p:cNvSpPr>
          <p:nvPr>
            <p:ph idx="1"/>
          </p:nvPr>
        </p:nvSpPr>
        <p:spPr/>
        <p:txBody>
          <a:bodyPr>
            <a:normAutofit fontScale="92500" lnSpcReduction="20000"/>
          </a:bodyPr>
          <a:lstStyle/>
          <a:p>
            <a:r>
              <a:rPr lang="en-US" b="1" dirty="0">
                <a:solidFill>
                  <a:srgbClr val="FF0000"/>
                </a:solidFill>
                <a:latin typeface="Times New Roman" panose="02020603050405020304" pitchFamily="18" charset="0"/>
                <a:cs typeface="Times New Roman" panose="02020603050405020304" pitchFamily="18" charset="0"/>
              </a:rPr>
              <a:t>Outline:</a:t>
            </a:r>
          </a:p>
          <a:p>
            <a:pPr>
              <a:lnSpc>
                <a:spcPct val="150000"/>
              </a:lnSpc>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Slab structural system</a:t>
            </a:r>
          </a:p>
          <a:p>
            <a:pPr>
              <a:lnSpc>
                <a:spcPct val="150000"/>
              </a:lnSpc>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Preliminary slab thickness </a:t>
            </a:r>
          </a:p>
          <a:p>
            <a:pPr>
              <a:lnSpc>
                <a:spcPct val="150000"/>
              </a:lnSpc>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Preliminary dimensions of beams </a:t>
            </a:r>
          </a:p>
          <a:p>
            <a:pPr>
              <a:lnSpc>
                <a:spcPct val="150000"/>
              </a:lnSpc>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Preliminary dimensions of columns</a:t>
            </a:r>
          </a:p>
          <a:p>
            <a:pPr>
              <a:lnSpc>
                <a:spcPct val="150000"/>
              </a:lnSpc>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Preliminary dimensions of walls </a:t>
            </a:r>
          </a:p>
          <a:p>
            <a:endParaRPr lang="en-US" sz="1800" b="0" i="0" u="none" strike="noStrike" baseline="0" dirty="0">
              <a:solidFill>
                <a:srgbClr val="000000"/>
              </a:solidFill>
              <a:latin typeface="Calibri" panose="020F0502020204030204" pitchFamily="34" charset="0"/>
            </a:endParaRPr>
          </a:p>
          <a:p>
            <a:pPr>
              <a:buFont typeface="Wingdings" panose="05000000000000000000" pitchFamily="2" charset="2"/>
              <a:buChar char="ü"/>
            </a:pPr>
            <a:endParaRPr lang="en-US" sz="2400" dirty="0"/>
          </a:p>
          <a:p>
            <a:endParaRPr lang="en-US" dirty="0"/>
          </a:p>
        </p:txBody>
      </p:sp>
      <p:sp>
        <p:nvSpPr>
          <p:cNvPr id="4" name="Slide Number Placeholder 3">
            <a:extLst>
              <a:ext uri="{FF2B5EF4-FFF2-40B4-BE49-F238E27FC236}">
                <a16:creationId xmlns:a16="http://schemas.microsoft.com/office/drawing/2014/main" id="{F498FC81-A77A-4DBD-B47A-78BB0BAF4DFD}"/>
              </a:ext>
            </a:extLst>
          </p:cNvPr>
          <p:cNvSpPr>
            <a:spLocks noGrp="1"/>
          </p:cNvSpPr>
          <p:nvPr>
            <p:ph type="sldNum" sz="quarter" idx="12"/>
          </p:nvPr>
        </p:nvSpPr>
        <p:spPr/>
        <p:txBody>
          <a:bodyPr/>
          <a:lstStyle/>
          <a:p>
            <a:fld id="{721E894C-819F-47F4-8A2C-0F57111BE3F1}" type="slidenum">
              <a:rPr lang="en-US" smtClean="0"/>
              <a:t>29</a:t>
            </a:fld>
            <a:endParaRPr lang="en-US"/>
          </a:p>
        </p:txBody>
      </p:sp>
    </p:spTree>
    <p:extLst>
      <p:ext uri="{BB962C8B-B14F-4D97-AF65-F5344CB8AC3E}">
        <p14:creationId xmlns:p14="http://schemas.microsoft.com/office/powerpoint/2010/main" val="1930171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F6DF3-77CF-4EA0-B543-3F5492C972FD}"/>
              </a:ext>
            </a:extLst>
          </p:cNvPr>
          <p:cNvSpPr>
            <a:spLocks noGrp="1"/>
          </p:cNvSpPr>
          <p:nvPr>
            <p:ph type="title"/>
          </p:nvPr>
        </p:nvSpPr>
        <p:spPr>
          <a:xfrm>
            <a:off x="628650" y="522514"/>
            <a:ext cx="7886700" cy="1515292"/>
          </a:xfrm>
        </p:spPr>
        <p:txBody>
          <a:bodyPr>
            <a:normAutofit/>
          </a:bodyPr>
          <a:lstStyle/>
          <a:p>
            <a:pPr algn="ctr"/>
            <a:r>
              <a:rPr lang="en-US" sz="4000" b="1" dirty="0">
                <a:solidFill>
                  <a:srgbClr val="7030A0"/>
                </a:solidFill>
                <a:latin typeface="Times New Roman" panose="02020603050405020304" pitchFamily="18" charset="0"/>
                <a:ea typeface="+mn-ea"/>
                <a:cs typeface="+mn-cs"/>
              </a:rPr>
              <a:t>Chapter one: Introduction</a:t>
            </a:r>
          </a:p>
        </p:txBody>
      </p:sp>
      <p:sp>
        <p:nvSpPr>
          <p:cNvPr id="9" name="Content Placeholder 8">
            <a:extLst>
              <a:ext uri="{FF2B5EF4-FFF2-40B4-BE49-F238E27FC236}">
                <a16:creationId xmlns:a16="http://schemas.microsoft.com/office/drawing/2014/main" id="{DC2CF607-4770-4D07-BAC5-233EECC02DDE}"/>
              </a:ext>
            </a:extLst>
          </p:cNvPr>
          <p:cNvSpPr>
            <a:spLocks noGrp="1"/>
          </p:cNvSpPr>
          <p:nvPr>
            <p:ph idx="1"/>
          </p:nvPr>
        </p:nvSpPr>
        <p:spPr>
          <a:xfrm>
            <a:off x="1176865" y="2348917"/>
            <a:ext cx="6798736" cy="3586216"/>
          </a:xfrm>
        </p:spPr>
        <p:txBody>
          <a:bodyPr>
            <a:normAutofit fontScale="70000" lnSpcReduction="20000"/>
          </a:bodyPr>
          <a:lstStyle/>
          <a:p>
            <a:r>
              <a:rPr lang="en-US" sz="3400" b="1" dirty="0">
                <a:solidFill>
                  <a:srgbClr val="FF0000"/>
                </a:solidFill>
                <a:latin typeface="Times New Roman" panose="02020603050405020304" pitchFamily="18" charset="0"/>
                <a:cs typeface="Times New Roman" panose="02020603050405020304" pitchFamily="18" charset="0"/>
              </a:rPr>
              <a:t>Outline:</a:t>
            </a:r>
          </a:p>
          <a:p>
            <a:pPr>
              <a:buFont typeface="Wingdings" panose="05000000000000000000" pitchFamily="2" charset="2"/>
              <a:buChar char="ü"/>
            </a:pPr>
            <a:r>
              <a:rPr lang="en-US" sz="2900" dirty="0">
                <a:latin typeface="Times New Roman" panose="02020603050405020304" pitchFamily="18" charset="0"/>
                <a:cs typeface="Times New Roman" panose="02020603050405020304" pitchFamily="18" charset="0"/>
              </a:rPr>
              <a:t>Project Plans and site location </a:t>
            </a:r>
          </a:p>
          <a:p>
            <a:pPr>
              <a:buFont typeface="Wingdings" panose="05000000000000000000" pitchFamily="2" charset="2"/>
              <a:buChar char="ü"/>
            </a:pPr>
            <a:r>
              <a:rPr lang="en-US" sz="2900" dirty="0">
                <a:latin typeface="Times New Roman" panose="02020603050405020304" pitchFamily="18" charset="0"/>
                <a:cs typeface="Times New Roman" panose="02020603050405020304" pitchFamily="18" charset="0"/>
              </a:rPr>
              <a:t>Floors Information</a:t>
            </a:r>
          </a:p>
          <a:p>
            <a:pPr>
              <a:buFont typeface="Wingdings" panose="05000000000000000000" pitchFamily="2" charset="2"/>
              <a:buChar char="ü"/>
            </a:pPr>
            <a:r>
              <a:rPr lang="en-US" sz="2900" dirty="0">
                <a:latin typeface="Times New Roman" panose="02020603050405020304" pitchFamily="18" charset="0"/>
                <a:cs typeface="Times New Roman" panose="02020603050405020304" pitchFamily="18" charset="0"/>
              </a:rPr>
              <a:t> Codes and standards</a:t>
            </a:r>
          </a:p>
          <a:p>
            <a:pPr>
              <a:buFont typeface="Wingdings" panose="05000000000000000000" pitchFamily="2" charset="2"/>
              <a:buChar char="ü"/>
            </a:pPr>
            <a:r>
              <a:rPr lang="en-US" sz="2900" dirty="0">
                <a:latin typeface="Times New Roman" panose="02020603050405020304" pitchFamily="18" charset="0"/>
                <a:cs typeface="Times New Roman" panose="02020603050405020304" pitchFamily="18" charset="0"/>
              </a:rPr>
              <a:t>Software programs</a:t>
            </a:r>
          </a:p>
          <a:p>
            <a:pPr>
              <a:buFont typeface="Wingdings" panose="05000000000000000000" pitchFamily="2" charset="2"/>
              <a:buChar char="ü"/>
            </a:pPr>
            <a:r>
              <a:rPr lang="en-US" sz="2900" dirty="0">
                <a:latin typeface="Times New Roman" panose="02020603050405020304" pitchFamily="18" charset="0"/>
                <a:cs typeface="Times New Roman" panose="02020603050405020304" pitchFamily="18" charset="0"/>
              </a:rPr>
              <a:t> Materials</a:t>
            </a:r>
          </a:p>
          <a:p>
            <a:pPr>
              <a:buFont typeface="Wingdings" panose="05000000000000000000" pitchFamily="2" charset="2"/>
              <a:buChar char="ü"/>
            </a:pPr>
            <a:r>
              <a:rPr lang="en-US" sz="2900" dirty="0">
                <a:latin typeface="Times New Roman" panose="02020603050405020304" pitchFamily="18" charset="0"/>
                <a:cs typeface="Times New Roman" panose="02020603050405020304" pitchFamily="18" charset="0"/>
              </a:rPr>
              <a:t>Geotechnical investigations</a:t>
            </a:r>
          </a:p>
          <a:p>
            <a:pPr>
              <a:buFont typeface="Wingdings" panose="05000000000000000000" pitchFamily="2" charset="2"/>
              <a:buChar char="ü"/>
            </a:pPr>
            <a:r>
              <a:rPr lang="en-US" sz="2900" dirty="0">
                <a:latin typeface="Times New Roman" panose="02020603050405020304" pitchFamily="18" charset="0"/>
                <a:cs typeface="Times New Roman" panose="02020603050405020304" pitchFamily="18" charset="0"/>
              </a:rPr>
              <a:t> Loads ( Gravity and lateral)</a:t>
            </a:r>
          </a:p>
          <a:p>
            <a:pPr>
              <a:buFont typeface="Wingdings" panose="05000000000000000000" pitchFamily="2" charset="2"/>
              <a:buChar char="ü"/>
            </a:pPr>
            <a:r>
              <a:rPr lang="en-US" sz="2900" dirty="0">
                <a:latin typeface="Times New Roman" panose="02020603050405020304" pitchFamily="18" charset="0"/>
                <a:cs typeface="Times New Roman" panose="02020603050405020304" pitchFamily="18" charset="0"/>
              </a:rPr>
              <a:t> Load combinations</a:t>
            </a:r>
          </a:p>
          <a:p>
            <a:pPr>
              <a:buFont typeface="Wingdings" panose="05000000000000000000" pitchFamily="2" charset="2"/>
              <a:buChar char="ü"/>
            </a:pPr>
            <a:endParaRPr lang="en-US" sz="1800" b="0" i="0" u="none" strike="noStrike" baseline="0" dirty="0">
              <a:solidFill>
                <a:srgbClr val="000000"/>
              </a:solidFill>
              <a:latin typeface="Calibri" panose="020F0502020204030204" pitchFamily="34" charset="0"/>
            </a:endParaRPr>
          </a:p>
          <a:p>
            <a:pPr>
              <a:buFont typeface="Wingdings" panose="05000000000000000000" pitchFamily="2" charset="2"/>
              <a:buChar char="ü"/>
            </a:pPr>
            <a:endParaRPr lang="en-US" sz="2400" dirty="0"/>
          </a:p>
          <a:p>
            <a:endParaRPr lang="en-US" dirty="0"/>
          </a:p>
        </p:txBody>
      </p:sp>
      <p:sp>
        <p:nvSpPr>
          <p:cNvPr id="4" name="Slide Number Placeholder 3">
            <a:extLst>
              <a:ext uri="{FF2B5EF4-FFF2-40B4-BE49-F238E27FC236}">
                <a16:creationId xmlns:a16="http://schemas.microsoft.com/office/drawing/2014/main" id="{F498FC81-A77A-4DBD-B47A-78BB0BAF4DFD}"/>
              </a:ext>
            </a:extLst>
          </p:cNvPr>
          <p:cNvSpPr>
            <a:spLocks noGrp="1"/>
          </p:cNvSpPr>
          <p:nvPr>
            <p:ph type="sldNum" sz="quarter" idx="12"/>
          </p:nvPr>
        </p:nvSpPr>
        <p:spPr/>
        <p:txBody>
          <a:bodyPr/>
          <a:lstStyle/>
          <a:p>
            <a:fld id="{721E894C-819F-47F4-8A2C-0F57111BE3F1}" type="slidenum">
              <a:rPr lang="en-US" smtClean="0"/>
              <a:t>3</a:t>
            </a:fld>
            <a:endParaRPr lang="en-US"/>
          </a:p>
        </p:txBody>
      </p:sp>
    </p:spTree>
    <p:extLst>
      <p:ext uri="{BB962C8B-B14F-4D97-AF65-F5344CB8AC3E}">
        <p14:creationId xmlns:p14="http://schemas.microsoft.com/office/powerpoint/2010/main" val="31249187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365126"/>
            <a:ext cx="7886700" cy="1515925"/>
          </a:xfrm>
        </p:spPr>
        <p:txBody>
          <a:bodyPr>
            <a:normAutofit/>
          </a:bodyPr>
          <a:lstStyle/>
          <a:p>
            <a:pPr algn="ctr"/>
            <a:r>
              <a:rPr lang="en-US" b="1" dirty="0">
                <a:solidFill>
                  <a:srgbClr val="7030A0"/>
                </a:solidFill>
              </a:rPr>
              <a:t>Slab structural system</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905691" y="1881051"/>
            <a:ext cx="7609659" cy="3825649"/>
          </a:xfrm>
        </p:spPr>
        <p:txBody>
          <a:bodyPr>
            <a:normAutofit/>
          </a:bodyPr>
          <a:lstStyle/>
          <a:p>
            <a:pPr>
              <a:lnSpc>
                <a:spcPct val="150000"/>
              </a:lnSpc>
            </a:pPr>
            <a:r>
              <a:rPr lang="en-US" sz="2000" dirty="0">
                <a:solidFill>
                  <a:srgbClr val="000000"/>
                </a:solidFill>
                <a:latin typeface="Times New Roman" panose="02020603050405020304" pitchFamily="18" charset="0"/>
                <a:cs typeface="Times New Roman" panose="02020603050405020304" pitchFamily="18" charset="0"/>
              </a:rPr>
              <a:t>Due to large spans length, two way slabs system was used.</a:t>
            </a:r>
          </a:p>
          <a:p>
            <a:pPr>
              <a:lnSpc>
                <a:spcPct val="150000"/>
              </a:lnSpc>
            </a:pPr>
            <a:endParaRPr lang="en-US" sz="2000" dirty="0">
              <a:solidFill>
                <a:srgbClr val="000000"/>
              </a:solidFill>
              <a:latin typeface="Times New Roman" panose="02020603050405020304" pitchFamily="18" charset="0"/>
              <a:cs typeface="Times New Roman" panose="02020603050405020304" pitchFamily="18" charset="0"/>
            </a:endParaRPr>
          </a:p>
          <a:p>
            <a:pPr>
              <a:lnSpc>
                <a:spcPct val="150000"/>
              </a:lnSpc>
            </a:pPr>
            <a:endParaRPr lang="en-US" sz="2000" dirty="0">
              <a:solidFill>
                <a:srgbClr val="000000"/>
              </a:solidFill>
              <a:latin typeface="Times New Roman" panose="02020603050405020304" pitchFamily="18" charset="0"/>
              <a:cs typeface="Times New Roman" panose="02020603050405020304" pitchFamily="18" charset="0"/>
            </a:endParaRPr>
          </a:p>
          <a:p>
            <a:pPr>
              <a:lnSpc>
                <a:spcPct val="150000"/>
              </a:lnSpc>
            </a:pPr>
            <a:endParaRPr lang="en-US" sz="2000" dirty="0">
              <a:solidFill>
                <a:srgbClr val="000000"/>
              </a:solidFill>
              <a:latin typeface="Times New Roman" panose="02020603050405020304" pitchFamily="18" charset="0"/>
              <a:cs typeface="Times New Roman" panose="02020603050405020304" pitchFamily="18" charset="0"/>
            </a:endParaRPr>
          </a:p>
          <a:p>
            <a:pPr marL="0" indent="0">
              <a:lnSpc>
                <a:spcPct val="150000"/>
              </a:lnSpc>
              <a:buNone/>
            </a:pPr>
            <a:endParaRPr lang="en-US" sz="2000" dirty="0">
              <a:solidFill>
                <a:srgbClr val="000000"/>
              </a:solidFill>
              <a:latin typeface="Times New Roman" panose="02020603050405020304" pitchFamily="18" charset="0"/>
              <a:cs typeface="Times New Roman" panose="02020603050405020304" pitchFamily="18" charset="0"/>
            </a:endParaRPr>
          </a:p>
          <a:p>
            <a:pPr marL="0" indent="0">
              <a:lnSpc>
                <a:spcPct val="150000"/>
              </a:lnSpc>
              <a:buNone/>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30</a:t>
            </a:fld>
            <a:endParaRPr lang="en-US"/>
          </a:p>
        </p:txBody>
      </p:sp>
      <p:sp>
        <p:nvSpPr>
          <p:cNvPr id="6" name="TextBox 5">
            <a:extLst>
              <a:ext uri="{FF2B5EF4-FFF2-40B4-BE49-F238E27FC236}">
                <a16:creationId xmlns:a16="http://schemas.microsoft.com/office/drawing/2014/main" id="{AB5FE948-DEF8-46AE-B0AF-2AB959A7DEBF}"/>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Two</a:t>
            </a:r>
          </a:p>
        </p:txBody>
      </p:sp>
      <p:graphicFrame>
        <p:nvGraphicFramePr>
          <p:cNvPr id="7" name="Table 5">
            <a:extLst>
              <a:ext uri="{FF2B5EF4-FFF2-40B4-BE49-F238E27FC236}">
                <a16:creationId xmlns:a16="http://schemas.microsoft.com/office/drawing/2014/main" id="{49671A72-8942-4CF7-90EF-73653E11E5A2}"/>
              </a:ext>
            </a:extLst>
          </p:cNvPr>
          <p:cNvGraphicFramePr>
            <a:graphicFrameLocks/>
          </p:cNvGraphicFramePr>
          <p:nvPr>
            <p:extLst>
              <p:ext uri="{D42A27DB-BD31-4B8C-83A1-F6EECF244321}">
                <p14:modId xmlns:p14="http://schemas.microsoft.com/office/powerpoint/2010/main" val="534086857"/>
              </p:ext>
            </p:extLst>
          </p:nvPr>
        </p:nvGraphicFramePr>
        <p:xfrm>
          <a:off x="1608108" y="3157139"/>
          <a:ext cx="5927783" cy="1538748"/>
        </p:xfrm>
        <a:graphic>
          <a:graphicData uri="http://schemas.openxmlformats.org/drawingml/2006/table">
            <a:tbl>
              <a:tblPr firstRow="1" bandRow="1">
                <a:tableStyleId>{775DCB02-9BB8-47FD-8907-85C794F793BA}</a:tableStyleId>
              </a:tblPr>
              <a:tblGrid>
                <a:gridCol w="3868109">
                  <a:extLst>
                    <a:ext uri="{9D8B030D-6E8A-4147-A177-3AD203B41FA5}">
                      <a16:colId xmlns:a16="http://schemas.microsoft.com/office/drawing/2014/main" val="3547635971"/>
                    </a:ext>
                  </a:extLst>
                </a:gridCol>
                <a:gridCol w="2059674">
                  <a:extLst>
                    <a:ext uri="{9D8B030D-6E8A-4147-A177-3AD203B41FA5}">
                      <a16:colId xmlns:a16="http://schemas.microsoft.com/office/drawing/2014/main" val="3512750347"/>
                    </a:ext>
                  </a:extLst>
                </a:gridCol>
              </a:tblGrid>
              <a:tr h="512916">
                <a:tc>
                  <a:txBody>
                    <a:bodyPr/>
                    <a:lstStyle/>
                    <a:p>
                      <a:pPr algn="ctr"/>
                      <a:r>
                        <a:rPr lang="en-US" sz="2000" b="1" dirty="0">
                          <a:latin typeface="Times New Roman" panose="02020603050405020304" pitchFamily="18" charset="0"/>
                          <a:cs typeface="Times New Roman" panose="02020603050405020304" pitchFamily="18" charset="0"/>
                        </a:rPr>
                        <a:t>Slab of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algn="ctr"/>
                      <a:r>
                        <a:rPr lang="en-US" sz="2000" b="1" dirty="0">
                          <a:latin typeface="Times New Roman" panose="02020603050405020304" pitchFamily="18" charset="0"/>
                          <a:cs typeface="Times New Roman" panose="02020603050405020304" pitchFamily="18" charset="0"/>
                        </a:rPr>
                        <a:t>Type of slab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987742765"/>
                  </a:ext>
                </a:extLst>
              </a:tr>
              <a:tr h="512916">
                <a:tc>
                  <a:txBody>
                    <a:bodyPr/>
                    <a:lstStyle/>
                    <a:p>
                      <a:pPr algn="ctr"/>
                      <a:r>
                        <a:rPr lang="en-US" sz="2000" b="1" dirty="0">
                          <a:latin typeface="Times New Roman" panose="02020603050405020304" pitchFamily="18" charset="0"/>
                          <a:cs typeface="Times New Roman" panose="02020603050405020304" pitchFamily="18" charset="0"/>
                        </a:rPr>
                        <a:t>Basement two floor -Third floor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algn="ctr"/>
                      <a:r>
                        <a:rPr lang="en-US" sz="2000" b="1" dirty="0">
                          <a:latin typeface="Times New Roman" panose="02020603050405020304" pitchFamily="18" charset="0"/>
                          <a:cs typeface="Times New Roman" panose="02020603050405020304" pitchFamily="18" charset="0"/>
                        </a:rPr>
                        <a:t>Solid Slab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161014231"/>
                  </a:ext>
                </a:extLst>
              </a:tr>
              <a:tr h="512916">
                <a:tc>
                  <a:txBody>
                    <a:bodyPr/>
                    <a:lstStyle/>
                    <a:p>
                      <a:pPr algn="ctr"/>
                      <a:r>
                        <a:rPr lang="en-US" sz="2000" b="1" dirty="0">
                          <a:latin typeface="Times New Roman" panose="02020603050405020304" pitchFamily="18" charset="0"/>
                          <a:cs typeface="Times New Roman" panose="02020603050405020304" pitchFamily="18" charset="0"/>
                        </a:rPr>
                        <a:t>Forth floor - Thirteenth floor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algn="ctr"/>
                      <a:r>
                        <a:rPr lang="en-US" sz="2000" b="1" dirty="0">
                          <a:latin typeface="Times New Roman" panose="02020603050405020304" pitchFamily="18" charset="0"/>
                          <a:cs typeface="Times New Roman" panose="02020603050405020304" pitchFamily="18" charset="0"/>
                        </a:rPr>
                        <a:t>Voided Slab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4058582049"/>
                  </a:ext>
                </a:extLst>
              </a:tr>
            </a:tbl>
          </a:graphicData>
        </a:graphic>
      </p:graphicFrame>
    </p:spTree>
    <p:extLst>
      <p:ext uri="{BB962C8B-B14F-4D97-AF65-F5344CB8AC3E}">
        <p14:creationId xmlns:p14="http://schemas.microsoft.com/office/powerpoint/2010/main" val="5210394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365126"/>
            <a:ext cx="7886700" cy="1611720"/>
          </a:xfrm>
        </p:spPr>
        <p:txBody>
          <a:bodyPr>
            <a:normAutofit/>
          </a:bodyPr>
          <a:lstStyle/>
          <a:p>
            <a:pPr algn="ctr">
              <a:lnSpc>
                <a:spcPct val="150000"/>
              </a:lnSpc>
            </a:pPr>
            <a:r>
              <a:rPr lang="en-US" b="1" dirty="0">
                <a:solidFill>
                  <a:srgbClr val="7030A0"/>
                </a:solidFill>
              </a:rPr>
              <a:t>    Preliminary slab thickness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628650" y="1170986"/>
                <a:ext cx="7886700" cy="4465609"/>
              </a:xfrm>
            </p:spPr>
            <p:txBody>
              <a:bodyPr>
                <a:normAutofit/>
              </a:bodyPr>
              <a:lstStyle/>
              <a:p>
                <a:pPr>
                  <a:lnSpc>
                    <a:spcPct val="150000"/>
                  </a:lnSpc>
                  <a:buFont typeface="Courier New" panose="02070309020205020404" pitchFamily="49" charset="0"/>
                  <a:buChar char="o"/>
                </a:pPr>
                <a:r>
                  <a:rPr lang="en-US" sz="2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For solid slab</a:t>
                </a:r>
              </a:p>
              <a:p>
                <a:pPr>
                  <a:lnSpc>
                    <a:spcPct val="150000"/>
                  </a:lnSpc>
                  <a:buFont typeface="Courier New" panose="02070309020205020404" pitchFamily="49" charset="0"/>
                  <a:buChar char="o"/>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According to</a:t>
                </a: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 average values of</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beam to slab flexural stiffness ratio (</a:t>
                </a:r>
                <a14:m>
                  <m:oMath xmlns:m="http://schemas.openxmlformats.org/officeDocument/2006/math">
                    <m:sSub>
                      <m:sSubPr>
                        <m:ctrlPr>
                          <a:rPr lang="en-US" i="1">
                            <a:effectLst/>
                            <a:latin typeface="Cambria Math" panose="02040503050406030204" pitchFamily="18" charset="0"/>
                            <a:cs typeface="Times New Roman" panose="02020603050405020304" pitchFamily="18" charset="0"/>
                          </a:rPr>
                        </m:ctrlPr>
                      </m:sSubPr>
                      <m:e>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𝛼</m:t>
                        </m:r>
                      </m:e>
                      <m:sub>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𝑓</m:t>
                        </m:r>
                      </m:sub>
                    </m:sSub>
                  </m:oMath>
                </a14:m>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for the four sides of panel.</a:t>
                </a:r>
                <a:endParaRPr lang="en-US" dirty="0">
                  <a:solidFill>
                    <a:srgbClr val="0070C0"/>
                  </a:solidFill>
                  <a:latin typeface="Times New Roman" panose="02020603050405020304" pitchFamily="18" charset="0"/>
                  <a:cs typeface="Times New Roman" panose="02020603050405020304" pitchFamily="18" charset="0"/>
                </a:endParaRPr>
              </a:p>
              <a:p>
                <a:pPr>
                  <a:lnSpc>
                    <a:spcPct val="150000"/>
                  </a:lnSpc>
                  <a:buFont typeface="Courier New" panose="02070309020205020404" pitchFamily="49" charset="0"/>
                  <a:buChar char="o"/>
                </a:pPr>
                <a:r>
                  <a:rPr lang="en-US" dirty="0">
                    <a:solidFill>
                      <a:srgbClr val="0070C0"/>
                    </a:solidFill>
                    <a:latin typeface="Times New Roman" panose="02020603050405020304" pitchFamily="18" charset="0"/>
                    <a:cs typeface="Times New Roman" panose="02020603050405020304" pitchFamily="18" charset="0"/>
                  </a:rPr>
                  <a:t>Try h= 300mm</a:t>
                </a:r>
              </a:p>
              <a:p>
                <a:pPr marL="0" indent="0">
                  <a:lnSpc>
                    <a:spcPct val="150000"/>
                  </a:lnSpc>
                  <a:buNone/>
                </a:pPr>
                <a:endParaRPr lang="en-US" sz="2200" dirty="0">
                  <a:solidFill>
                    <a:srgbClr val="0070C0"/>
                  </a:solidFill>
                </a:endParaRPr>
              </a:p>
            </p:txBody>
          </p:sp>
        </mc:Choice>
        <mc:Fallback xmlns="">
          <p:sp>
            <p:nvSpPr>
              <p:cNvPr id="3" name="Content Placeholder 2">
                <a:extLst>
                  <a:ext uri="{FF2B5EF4-FFF2-40B4-BE49-F238E27FC236}">
                    <a16:creationId xmlns:a16="http://schemas.microsoft.com/office/drawing/2014/main" id="{BF1AE2E2-0F02-4E81-8AAE-326CB9F8A9A9}"/>
                  </a:ext>
                </a:extLst>
              </p:cNvPr>
              <p:cNvSpPr>
                <a:spLocks noGrp="1" noRot="1" noChangeAspect="1" noMove="1" noResize="1" noEditPoints="1" noAdjustHandles="1" noChangeArrowheads="1" noChangeShapeType="1" noTextEdit="1"/>
              </p:cNvSpPr>
              <p:nvPr>
                <p:ph idx="1"/>
              </p:nvPr>
            </p:nvSpPr>
            <p:spPr>
              <a:xfrm>
                <a:off x="628650" y="1170986"/>
                <a:ext cx="7886700" cy="4465609"/>
              </a:xfrm>
              <a:blipFill>
                <a:blip r:embed="rId2"/>
                <a:stretch>
                  <a:fillRect l="-262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31</a:t>
            </a:fld>
            <a:endParaRPr lang="en-US"/>
          </a:p>
        </p:txBody>
      </p:sp>
      <p:pic>
        <p:nvPicPr>
          <p:cNvPr id="6" name="Picture 5">
            <a:extLst>
              <a:ext uri="{FF2B5EF4-FFF2-40B4-BE49-F238E27FC236}">
                <a16:creationId xmlns:a16="http://schemas.microsoft.com/office/drawing/2014/main" id="{C6A690B1-EACB-46BD-92CE-8D5E71F7711E}"/>
              </a:ext>
            </a:extLst>
          </p:cNvPr>
          <p:cNvPicPr>
            <a:picLocks noChangeAspect="1"/>
          </p:cNvPicPr>
          <p:nvPr/>
        </p:nvPicPr>
        <p:blipFill rotWithShape="1">
          <a:blip r:embed="rId3">
            <a:extLst>
              <a:ext uri="{28A0092B-C50C-407E-A947-70E740481C1C}">
                <a14:useLocalDpi xmlns:a14="http://schemas.microsoft.com/office/drawing/2010/main" val="0"/>
              </a:ext>
            </a:extLst>
          </a:blip>
          <a:srcRect l="6179" t="2393" r="11002" b="8910"/>
          <a:stretch/>
        </p:blipFill>
        <p:spPr>
          <a:xfrm>
            <a:off x="3794079" y="3834890"/>
            <a:ext cx="4000866" cy="28259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51BCF2ED-FAEC-4AD6-A4E1-26B9CCE3C87A}"/>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Two</a:t>
            </a:r>
          </a:p>
        </p:txBody>
      </p:sp>
    </p:spTree>
    <p:extLst>
      <p:ext uri="{BB962C8B-B14F-4D97-AF65-F5344CB8AC3E}">
        <p14:creationId xmlns:p14="http://schemas.microsoft.com/office/powerpoint/2010/main" val="21344188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365126"/>
            <a:ext cx="7886700" cy="1295893"/>
          </a:xfrm>
        </p:spPr>
        <p:txBody>
          <a:bodyPr>
            <a:normAutofit/>
          </a:bodyPr>
          <a:lstStyle/>
          <a:p>
            <a:pPr algn="ctr">
              <a:lnSpc>
                <a:spcPct val="150000"/>
              </a:lnSpc>
            </a:pPr>
            <a:r>
              <a:rPr lang="en-US" b="1" dirty="0">
                <a:solidFill>
                  <a:srgbClr val="7030A0"/>
                </a:solidFill>
              </a:rPr>
              <a:t>    Preliminary slab thickness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1010788" y="1592230"/>
                <a:ext cx="7886700" cy="4515943"/>
              </a:xfrm>
            </p:spPr>
            <p:txBody>
              <a:bodyPr>
                <a:normAutofit/>
              </a:bodyPr>
              <a:lstStyle/>
              <a:p>
                <a:pPr>
                  <a:lnSpc>
                    <a:spcPct val="150000"/>
                  </a:lnSpc>
                  <a:buFont typeface="Courier New" panose="02070309020205020404" pitchFamily="49" charset="0"/>
                  <a:buChar char="o"/>
                </a:pPr>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For solid slab</a:t>
                </a:r>
              </a:p>
              <a:p>
                <a:pPr>
                  <a:lnSpc>
                    <a:spcPct val="100000"/>
                  </a:lnSpc>
                  <a:buFont typeface="Courier New" panose="02070309020205020404" pitchFamily="49" charset="0"/>
                  <a:buChar char="o"/>
                </a:pPr>
                <a:r>
                  <a:rPr lang="en-US"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Assume steel cover = 40mm</a:t>
                </a:r>
                <a:endParaRPr lang="en-US" sz="20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0000"/>
                  </a:lnSpc>
                  <a:buFont typeface="Courier New" panose="02070309020205020404" pitchFamily="49" charset="0"/>
                  <a:buChar char="o"/>
                </a:pPr>
                <a14:m>
                  <m:oMath xmlns:m="http://schemas.openxmlformats.org/officeDocument/2006/math">
                    <m:sSub>
                      <m:sSubPr>
                        <m:ctrlPr>
                          <a:rPr lang="en-US" sz="18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𝑤</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d>
                      <m:d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𝑑</m:t>
                        </m:r>
                      </m:e>
                    </m:d>
                  </m:oMath>
                </a14:m>
                <a:endPar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buFont typeface="Courier New" panose="02070309020205020404" pitchFamily="49" charset="0"/>
                  <a:buChar char="o"/>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35</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34</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43</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45</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26</m:t>
                        </m:r>
                      </m:e>
                    </m:d>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97</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𝑘𝑁</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14:m>
                  <m:oMath xmlns:m="http://schemas.openxmlformats.org/officeDocument/2006/math">
                    <m:r>
                      <a:rPr lang="en-US" sz="18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m:t>
                        </m:r>
                      </m:den>
                    </m:f>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sSub>
                          <m:sSub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𝐹</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𝑐</m:t>
                            </m:r>
                          </m:sub>
                        </m:sSub>
                      </m:e>
                    </m:rad>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𝑏</m:t>
                        </m:r>
                      </m:e>
                      <m:sub>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𝑤</m:t>
                        </m:r>
                      </m:sub>
                    </m:sSub>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𝑑</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75</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6</m:t>
                        </m:r>
                      </m:den>
                    </m:f>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32</m:t>
                        </m:r>
                      </m:e>
                    </m:rad>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1000</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260</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m:t>
                        </m:r>
                      </m:e>
                      <m:sup>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sup>
                    </m:sSup>
                    <m:r>
                      <a:rPr lang="en-US" sz="1800" b="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183</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𝑘𝑁</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14:m>
                  <m:oMath xmlns:m="http://schemas.openxmlformats.org/officeDocument/2006/math">
                    <m:sSub>
                      <m:sSubPr>
                        <m:ctrlPr>
                          <a:rPr lang="en-US" sz="1600" i="1">
                            <a:effectLst/>
                            <a:latin typeface="Cambria Math" panose="02040503050406030204" pitchFamily="18"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97</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600" i="1">
                            <a:effectLst/>
                            <a:latin typeface="Cambria Math" panose="02040503050406030204" pitchFamily="18"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183</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r>
                  <a:rPr lang="en-US" sz="1800" b="1" dirty="0">
                    <a:solidFill>
                      <a:srgbClr val="000000"/>
                    </a:solidFill>
                    <a:latin typeface="Times New Roman" panose="02020603050405020304" pitchFamily="18" charset="0"/>
                    <a:cs typeface="Times New Roman" panose="02020603050405020304" pitchFamily="18" charset="0"/>
                  </a:rPr>
                  <a:t>So, preliminary thickness is OK</a:t>
                </a:r>
                <a:endParaRPr lang="en-US" sz="2200" b="1" dirty="0">
                  <a:solidFill>
                    <a:srgbClr val="0070C0"/>
                  </a:solidFill>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xmlns:a14="http://schemas.microsoft.com/office/drawing/2010/main" xmlns="" id="{BF1AE2E2-0F02-4E81-8AAE-326CB9F8A9A9}"/>
                  </a:ext>
                </a:extLst>
              </p:cNvPr>
              <p:cNvSpPr>
                <a:spLocks noGrp="1" noRot="1" noChangeAspect="1" noMove="1" noResize="1" noEditPoints="1" noAdjustHandles="1" noChangeArrowheads="1" noChangeShapeType="1" noTextEdit="1"/>
              </p:cNvSpPr>
              <p:nvPr>
                <p:ph idx="1"/>
              </p:nvPr>
            </p:nvSpPr>
            <p:spPr>
              <a:xfrm>
                <a:off x="1010788" y="1592230"/>
                <a:ext cx="7886700" cy="4515943"/>
              </a:xfrm>
              <a:blipFill rotWithShape="0">
                <a:blip r:embed="rId2"/>
                <a:stretch>
                  <a:fillRect l="-2087" b="-108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21E894C-819F-47F4-8A2C-0F57111BE3F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780AE273-A8D0-42BA-AE71-BE4426870DDA}"/>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Two</a:t>
            </a:r>
          </a:p>
        </p:txBody>
      </p:sp>
    </p:spTree>
    <p:extLst>
      <p:ext uri="{BB962C8B-B14F-4D97-AF65-F5344CB8AC3E}">
        <p14:creationId xmlns:p14="http://schemas.microsoft.com/office/powerpoint/2010/main" val="38596292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365126"/>
            <a:ext cx="7886700" cy="1295893"/>
          </a:xfrm>
        </p:spPr>
        <p:txBody>
          <a:bodyPr>
            <a:normAutofit/>
          </a:bodyPr>
          <a:lstStyle/>
          <a:p>
            <a:pPr algn="ctr">
              <a:lnSpc>
                <a:spcPct val="150000"/>
              </a:lnSpc>
            </a:pPr>
            <a:r>
              <a:rPr lang="en-US" b="1" dirty="0">
                <a:solidFill>
                  <a:srgbClr val="7030A0"/>
                </a:solidFill>
              </a:rPr>
              <a:t>      Preliminary slab thickness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628650" y="1661020"/>
                <a:ext cx="7886700" cy="4515943"/>
              </a:xfrm>
            </p:spPr>
            <p:txBody>
              <a:bodyPr>
                <a:normAutofit/>
              </a:bodyPr>
              <a:lstStyle/>
              <a:p>
                <a:pPr>
                  <a:lnSpc>
                    <a:spcPct val="150000"/>
                  </a:lnSpc>
                  <a:buFont typeface="Courier New" panose="02070309020205020404" pitchFamily="49" charset="0"/>
                  <a:buChar char="o"/>
                </a:pPr>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For Voided slab</a:t>
                </a:r>
              </a:p>
              <a:p>
                <a:pPr>
                  <a:lnSpc>
                    <a:spcPct val="150000"/>
                  </a:lnSpc>
                  <a:buFont typeface="Courier New" panose="02070309020205020404" pitchFamily="49" charset="0"/>
                  <a:buChar char="o"/>
                </a:pPr>
                <a14:m>
                  <m:oMath xmlns:m="http://schemas.openxmlformats.org/officeDocument/2006/math">
                    <m:sSub>
                      <m:sSubPr>
                        <m:ctrlPr>
                          <a:rPr lang="en-US" sz="1800" i="1" smtClean="0">
                            <a:effectLst/>
                            <a:latin typeface="Cambria Math" panose="02040503050406030204" pitchFamily="18" charset="0"/>
                            <a:cs typeface="Times New Roman" panose="02020603050405020304" pitchFamily="18" charset="0"/>
                          </a:rPr>
                        </m:ctrlPr>
                      </m:sSubPr>
                      <m:e>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m:t>
                        </m:r>
                      </m:e>
                      <m:sub>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𝑣𝑜𝑖𝑑𝑒𝑑</m:t>
                        </m:r>
                      </m:sub>
                    </m:sSub>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Sub>
                      <m:sSubPr>
                        <m:ctrlPr>
                          <a:rPr lang="en-US" sz="1800" i="1">
                            <a:effectLst/>
                            <a:latin typeface="Cambria Math" panose="02040503050406030204" pitchFamily="18" charset="0"/>
                            <a:cs typeface="Times New Roman" panose="02020603050405020304" pitchFamily="18" charset="0"/>
                          </a:rPr>
                        </m:ctrlPr>
                      </m:sSubPr>
                      <m:e>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m:t>
                        </m:r>
                      </m:e>
                      <m:sub>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𝑠𝑜𝑙𝑖𝑑</m:t>
                        </m:r>
                      </m:sub>
                    </m:sSub>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36</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𝑐𝑚</m:t>
                    </m:r>
                  </m:oMath>
                </a14:m>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50000"/>
                  </a:lnSpc>
                  <a:buFont typeface="Courier New" panose="02070309020205020404" pitchFamily="49" charset="0"/>
                  <a:buChar char="o"/>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Try h = 40cm</a:t>
                </a:r>
              </a:p>
              <a:p>
                <a:pPr marL="0" marR="0">
                  <a:lnSpc>
                    <a:spcPct val="150000"/>
                  </a:lnSpc>
                  <a:spcBef>
                    <a:spcPts val="0"/>
                  </a:spcBef>
                  <a:spcAft>
                    <a:spcPts val="600"/>
                  </a:spcAft>
                </a:pPr>
                <a14:m>
                  <m:oMath xmlns:m="http://schemas.openxmlformats.org/officeDocument/2006/math">
                    <m:sSub>
                      <m:sSubPr>
                        <m:ctrlPr>
                          <a:rPr lang="en-US" sz="200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𝐼</m:t>
                        </m:r>
                      </m:e>
                      <m:sub>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𝑠𝑜𝑙𝑖𝑑</m:t>
                        </m:r>
                      </m:sub>
                    </m:sSub>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12</m:t>
                        </m:r>
                      </m:den>
                    </m:f>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7</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e>
                      <m:sup>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sup>
                    </m:sSup>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575</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m:t>
                        </m:r>
                      </m:e>
                      <m:sup>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sup>
                    </m:sSup>
                  </m:oMath>
                </a14:m>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14:m>
                  <m:oMath xmlns:m="http://schemas.openxmlformats.org/officeDocument/2006/math">
                    <m:sSub>
                      <m:sSubPr>
                        <m:ctrlP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𝐼</m:t>
                        </m:r>
                      </m:e>
                      <m:sub>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𝑣𝑜𝑖𝑑𝑒𝑑</m:t>
                        </m:r>
                      </m:sub>
                    </m:sSub>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2</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972</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m:t>
                        </m:r>
                      </m:e>
                      <m:sup>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sup>
                    </m:sSup>
                  </m:oMath>
                </a14:m>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14:m>
                  <m:oMath xmlns:m="http://schemas.openxmlformats.org/officeDocument/2006/math">
                    <m:sSub>
                      <m:sSubPr>
                        <m:ctrlPr>
                          <a:rPr lang="en-US" sz="2000" i="1"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𝐼</m:t>
                        </m:r>
                      </m:e>
                      <m:sub>
                        <m:r>
                          <a:rPr lang="en-US" sz="2000"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𝑣𝑜𝑖𝑑𝑒𝑑</m:t>
                        </m:r>
                      </m:sub>
                    </m:sSub>
                    <m:r>
                      <a:rPr lang="en-US" sz="2000"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&gt;</m:t>
                    </m:r>
                    <m:sSub>
                      <m:sSubPr>
                        <m:ctrlPr>
                          <a:rPr lang="en-US" sz="2000"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𝐼</m:t>
                        </m:r>
                      </m:e>
                      <m:sub>
                        <m:r>
                          <a:rPr lang="en-US" sz="2000" i="1">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𝑠𝑜𝑙𝑖𝑑</m:t>
                        </m:r>
                      </m:sub>
                    </m:sSub>
                  </m:oMath>
                </a14:m>
                <a:r>
                  <a:rPr lang="en-US" sz="20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section dimensions is ok  </a:t>
                </a:r>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buFont typeface="Courier New" panose="02070309020205020404" pitchFamily="49" charset="0"/>
                  <a:buChar char="o"/>
                </a:pPr>
                <a:endParaRPr lang="en-US" sz="2200" dirty="0">
                  <a:solidFill>
                    <a:srgbClr val="0070C0"/>
                  </a:solidFill>
                </a:endParaRPr>
              </a:p>
            </p:txBody>
          </p:sp>
        </mc:Choice>
        <mc:Fallback xmlns="">
          <p:sp>
            <p:nvSpPr>
              <p:cNvPr id="3" name="Content Placeholder 2">
                <a:extLst>
                  <a:ext uri="{FF2B5EF4-FFF2-40B4-BE49-F238E27FC236}">
                    <a16:creationId xmlns:a16="http://schemas.microsoft.com/office/drawing/2014/main" id="{BF1AE2E2-0F02-4E81-8AAE-326CB9F8A9A9}"/>
                  </a:ext>
                </a:extLst>
              </p:cNvPr>
              <p:cNvSpPr>
                <a:spLocks noGrp="1" noRot="1" noChangeAspect="1" noMove="1" noResize="1" noEditPoints="1" noAdjustHandles="1" noChangeArrowheads="1" noChangeShapeType="1" noTextEdit="1"/>
              </p:cNvSpPr>
              <p:nvPr>
                <p:ph idx="1"/>
              </p:nvPr>
            </p:nvSpPr>
            <p:spPr>
              <a:xfrm>
                <a:off x="628650" y="1661020"/>
                <a:ext cx="7886700" cy="4515943"/>
              </a:xfrm>
              <a:blipFill>
                <a:blip r:embed="rId2"/>
                <a:stretch>
                  <a:fillRect l="-139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33</a:t>
            </a:fld>
            <a:endParaRPr lang="en-US"/>
          </a:p>
        </p:txBody>
      </p:sp>
      <p:pic>
        <p:nvPicPr>
          <p:cNvPr id="7" name="Picture 6">
            <a:extLst>
              <a:ext uri="{FF2B5EF4-FFF2-40B4-BE49-F238E27FC236}">
                <a16:creationId xmlns:a16="http://schemas.microsoft.com/office/drawing/2014/main" id="{1544DADF-9EF1-416B-A6FF-99BB7D34681B}"/>
              </a:ext>
            </a:extLst>
          </p:cNvPr>
          <p:cNvPicPr>
            <a:picLocks noChangeAspect="1"/>
          </p:cNvPicPr>
          <p:nvPr/>
        </p:nvPicPr>
        <p:blipFill rotWithShape="1">
          <a:blip r:embed="rId3">
            <a:extLst>
              <a:ext uri="{28A0092B-C50C-407E-A947-70E740481C1C}">
                <a14:useLocalDpi xmlns:a14="http://schemas.microsoft.com/office/drawing/2010/main" val="0"/>
              </a:ext>
            </a:extLst>
          </a:blip>
          <a:srcRect l="4963" t="4113" r="5145" b="11010"/>
          <a:stretch/>
        </p:blipFill>
        <p:spPr>
          <a:xfrm>
            <a:off x="5445458" y="2597145"/>
            <a:ext cx="3027426" cy="14798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a:extLst>
              <a:ext uri="{FF2B5EF4-FFF2-40B4-BE49-F238E27FC236}">
                <a16:creationId xmlns:a16="http://schemas.microsoft.com/office/drawing/2014/main" id="{6F90B798-67C3-4A07-9A46-50B8049B0260}"/>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Two</a:t>
            </a:r>
          </a:p>
        </p:txBody>
      </p:sp>
    </p:spTree>
    <p:extLst>
      <p:ext uri="{BB962C8B-B14F-4D97-AF65-F5344CB8AC3E}">
        <p14:creationId xmlns:p14="http://schemas.microsoft.com/office/powerpoint/2010/main" val="22568822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365126"/>
            <a:ext cx="7886700" cy="1295893"/>
          </a:xfrm>
        </p:spPr>
        <p:txBody>
          <a:bodyPr>
            <a:normAutofit/>
          </a:bodyPr>
          <a:lstStyle/>
          <a:p>
            <a:pPr algn="ctr">
              <a:lnSpc>
                <a:spcPct val="150000"/>
              </a:lnSpc>
            </a:pPr>
            <a:r>
              <a:rPr lang="en-US" b="1" dirty="0">
                <a:solidFill>
                  <a:srgbClr val="7030A0"/>
                </a:solidFill>
              </a:rPr>
              <a:t>      Preliminary slab thickness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628649" y="1661020"/>
                <a:ext cx="8104289" cy="4515943"/>
              </a:xfrm>
            </p:spPr>
            <p:txBody>
              <a:bodyPr>
                <a:normAutofit/>
              </a:bodyPr>
              <a:lstStyle/>
              <a:p>
                <a:pPr>
                  <a:lnSpc>
                    <a:spcPct val="150000"/>
                  </a:lnSpc>
                  <a:buFont typeface="Courier New" panose="02070309020205020404" pitchFamily="49" charset="0"/>
                  <a:buChar char="o"/>
                </a:pPr>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For Voided slab</a:t>
                </a:r>
              </a:p>
              <a:p>
                <a:pPr>
                  <a:lnSpc>
                    <a:spcPct val="150000"/>
                  </a:lnSpc>
                  <a:buFont typeface="Courier New" panose="02070309020205020404" pitchFamily="49" charset="0"/>
                  <a:buChar char="o"/>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Assume steel cover = 40mm</a:t>
                </a:r>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14:m>
                  <m:oMath xmlns:m="http://schemas.openxmlformats.org/officeDocument/2006/math">
                    <m:sSub>
                      <m:sSubPr>
                        <m:ctrlPr>
                          <a:rPr lang="en-US" sz="18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𝑣</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𝑤</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d>
                      <m:d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𝑑</m:t>
                        </m:r>
                      </m:e>
                    </m:d>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21</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43</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45</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36</m:t>
                        </m:r>
                      </m:e>
                    </m:d>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40</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𝑘𝑁</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14:m>
                  <m:oMath xmlns:m="http://schemas.openxmlformats.org/officeDocument/2006/math">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m:t>
                        </m:r>
                      </m:den>
                    </m:f>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sSub>
                          <m:sSub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𝐹</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𝑐</m:t>
                            </m:r>
                          </m:sub>
                        </m:sSub>
                      </m:e>
                    </m:rad>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𝑏</m:t>
                        </m:r>
                      </m:e>
                      <m:sub>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𝑤</m:t>
                        </m:r>
                      </m:sub>
                    </m:sSub>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𝑑</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75</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6</m:t>
                        </m:r>
                      </m:den>
                    </m:f>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32</m:t>
                        </m:r>
                      </m:e>
                    </m:rad>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180</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360</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m:t>
                        </m:r>
                      </m:e>
                      <m:sup>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sup>
                    </m:sSup>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50</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𝑘𝑁</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14:m>
                  <m:oMath xmlns:m="http://schemas.openxmlformats.org/officeDocument/2006/math">
                    <m:sSub>
                      <m:sSub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40</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50</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Ok</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buFont typeface="Courier New" panose="02070309020205020404" pitchFamily="49" charset="0"/>
                  <a:buChar char="o"/>
                </a:pPr>
                <a:endParaRPr lang="en-US" sz="2200" dirty="0">
                  <a:solidFill>
                    <a:srgbClr val="0070C0"/>
                  </a:solidFill>
                </a:endParaRPr>
              </a:p>
            </p:txBody>
          </p:sp>
        </mc:Choice>
        <mc:Fallback xmlns="">
          <p:sp>
            <p:nvSpPr>
              <p:cNvPr id="3" name="Content Placeholder 2">
                <a:extLst>
                  <a:ext uri="{FF2B5EF4-FFF2-40B4-BE49-F238E27FC236}">
                    <a16:creationId xmlns:a16="http://schemas.microsoft.com/office/drawing/2014/main" xmlns:a14="http://schemas.microsoft.com/office/drawing/2010/main" xmlns="" id="{BF1AE2E2-0F02-4E81-8AAE-326CB9F8A9A9}"/>
                  </a:ext>
                </a:extLst>
              </p:cNvPr>
              <p:cNvSpPr>
                <a:spLocks noGrp="1" noRot="1" noChangeAspect="1" noMove="1" noResize="1" noEditPoints="1" noAdjustHandles="1" noChangeArrowheads="1" noChangeShapeType="1" noTextEdit="1"/>
              </p:cNvSpPr>
              <p:nvPr>
                <p:ph idx="1"/>
              </p:nvPr>
            </p:nvSpPr>
            <p:spPr>
              <a:xfrm>
                <a:off x="628649" y="1661020"/>
                <a:ext cx="8104289" cy="4515943"/>
              </a:xfrm>
              <a:blipFill rotWithShape="0">
                <a:blip r:embed="rId2"/>
                <a:stretch>
                  <a:fillRect l="-195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34</a:t>
            </a:fld>
            <a:endParaRPr lang="en-US"/>
          </a:p>
        </p:txBody>
      </p:sp>
      <p:sp>
        <p:nvSpPr>
          <p:cNvPr id="8" name="TextBox 7">
            <a:extLst>
              <a:ext uri="{FF2B5EF4-FFF2-40B4-BE49-F238E27FC236}">
                <a16:creationId xmlns:a16="http://schemas.microsoft.com/office/drawing/2014/main" id="{1F264CC6-7482-48F5-97BA-EB6C1B303179}"/>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Two</a:t>
            </a:r>
          </a:p>
        </p:txBody>
      </p:sp>
    </p:spTree>
    <p:extLst>
      <p:ext uri="{BB962C8B-B14F-4D97-AF65-F5344CB8AC3E}">
        <p14:creationId xmlns:p14="http://schemas.microsoft.com/office/powerpoint/2010/main" val="15770157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748937"/>
            <a:ext cx="7886700" cy="1384719"/>
          </a:xfrm>
        </p:spPr>
        <p:txBody>
          <a:bodyPr>
            <a:normAutofit/>
          </a:bodyPr>
          <a:lstStyle/>
          <a:p>
            <a:pPr algn="ctr"/>
            <a:r>
              <a:rPr lang="en-US" sz="3600" b="1">
                <a:solidFill>
                  <a:srgbClr val="7030A0"/>
                </a:solidFill>
              </a:rPr>
              <a:t>     Preliminary dimensions of beams </a:t>
            </a:r>
            <a:endParaRPr lang="en-US" sz="3600" b="1" dirty="0">
              <a:solidFill>
                <a:srgbClr val="7030A0"/>
              </a:solidFill>
            </a:endParaRPr>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35</a:t>
            </a:fld>
            <a:endParaRPr lang="en-US"/>
          </a:p>
        </p:txBody>
      </p:sp>
      <p:sp>
        <p:nvSpPr>
          <p:cNvPr id="6" name="TextBox 5">
            <a:extLst>
              <a:ext uri="{FF2B5EF4-FFF2-40B4-BE49-F238E27FC236}">
                <a16:creationId xmlns:a16="http://schemas.microsoft.com/office/drawing/2014/main" id="{ED493A74-0C55-426F-A1F7-88043A76FB52}"/>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Two</a:t>
            </a:r>
          </a:p>
        </p:txBody>
      </p:sp>
      <p:graphicFrame>
        <p:nvGraphicFramePr>
          <p:cNvPr id="5" name="Table 6">
            <a:extLst>
              <a:ext uri="{FF2B5EF4-FFF2-40B4-BE49-F238E27FC236}">
                <a16:creationId xmlns:a16="http://schemas.microsoft.com/office/drawing/2014/main" id="{CD84CDE8-B77D-494E-BA91-1CA5F8CAE1BE}"/>
              </a:ext>
            </a:extLst>
          </p:cNvPr>
          <p:cNvGraphicFramePr>
            <a:graphicFrameLocks noGrp="1"/>
          </p:cNvGraphicFramePr>
          <p:nvPr>
            <p:extLst>
              <p:ext uri="{D42A27DB-BD31-4B8C-83A1-F6EECF244321}">
                <p14:modId xmlns:p14="http://schemas.microsoft.com/office/powerpoint/2010/main" val="22319080"/>
              </p:ext>
            </p:extLst>
          </p:nvPr>
        </p:nvGraphicFramePr>
        <p:xfrm>
          <a:off x="1029572" y="2133656"/>
          <a:ext cx="7485778" cy="3286767"/>
        </p:xfrm>
        <a:graphic>
          <a:graphicData uri="http://schemas.openxmlformats.org/drawingml/2006/table">
            <a:tbl>
              <a:tblPr firstRow="1" bandRow="1">
                <a:tableStyleId>{5A111915-BE36-4E01-A7E5-04B1672EAD32}</a:tableStyleId>
              </a:tblPr>
              <a:tblGrid>
                <a:gridCol w="3897270">
                  <a:extLst>
                    <a:ext uri="{9D8B030D-6E8A-4147-A177-3AD203B41FA5}">
                      <a16:colId xmlns:a16="http://schemas.microsoft.com/office/drawing/2014/main" val="4219334446"/>
                    </a:ext>
                  </a:extLst>
                </a:gridCol>
                <a:gridCol w="3588508">
                  <a:extLst>
                    <a:ext uri="{9D8B030D-6E8A-4147-A177-3AD203B41FA5}">
                      <a16:colId xmlns:a16="http://schemas.microsoft.com/office/drawing/2014/main" val="1802021295"/>
                    </a:ext>
                  </a:extLst>
                </a:gridCol>
              </a:tblGrid>
              <a:tr h="465559">
                <a:tc>
                  <a:txBody>
                    <a:bodyPr/>
                    <a:lstStyle/>
                    <a:p>
                      <a:pPr algn="ctr"/>
                      <a:r>
                        <a:rPr lang="en-US" dirty="0">
                          <a:latin typeface="Times New Roman" panose="02020603050405020304" pitchFamily="18" charset="0"/>
                          <a:cs typeface="Times New Roman" panose="02020603050405020304" pitchFamily="18" charset="0"/>
                        </a:rPr>
                        <a:t>Beams location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6">
                        <a:lumMod val="75000"/>
                      </a:schemeClr>
                    </a:solidFill>
                  </a:tcPr>
                </a:tc>
                <a:tc>
                  <a:txBody>
                    <a:bodyPr/>
                    <a:lstStyle/>
                    <a:p>
                      <a:pPr algn="ctr"/>
                      <a:r>
                        <a:rPr lang="en-US" dirty="0">
                          <a:latin typeface="Times New Roman" panose="02020603050405020304" pitchFamily="18" charset="0"/>
                          <a:cs typeface="Times New Roman" panose="02020603050405020304" pitchFamily="18" charset="0"/>
                        </a:rPr>
                        <a:t>Dimensions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6">
                        <a:lumMod val="75000"/>
                      </a:schemeClr>
                    </a:solidFill>
                  </a:tcPr>
                </a:tc>
                <a:extLst>
                  <a:ext uri="{0D108BD9-81ED-4DB2-BD59-A6C34878D82A}">
                    <a16:rowId xmlns:a16="http://schemas.microsoft.com/office/drawing/2014/main" val="378419074"/>
                  </a:ext>
                </a:extLst>
              </a:tr>
              <a:tr h="452811">
                <a:tc>
                  <a:txBody>
                    <a:bodyPr/>
                    <a:lstStyle/>
                    <a:p>
                      <a:pPr algn="ctr"/>
                      <a:r>
                        <a:rPr lang="en-US" sz="1800" b="0" dirty="0">
                          <a:latin typeface="Times New Roman" panose="02020603050405020304" pitchFamily="18" charset="0"/>
                          <a:cs typeface="Times New Roman" panose="02020603050405020304" pitchFamily="18" charset="0"/>
                        </a:rPr>
                        <a:t>In the external perimeter within shear walls.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4">
                        <a:lumMod val="40000"/>
                        <a:lumOff val="60000"/>
                      </a:schemeClr>
                    </a:solidFill>
                  </a:tcPr>
                </a:tc>
                <a:tc>
                  <a:txBody>
                    <a:bodyPr/>
                    <a:lstStyle/>
                    <a:p>
                      <a:pPr algn="ctr"/>
                      <a:r>
                        <a:rPr lang="en-US" sz="1800" b="0" dirty="0">
                          <a:latin typeface="Times New Roman" panose="02020603050405020304" pitchFamily="18" charset="0"/>
                          <a:cs typeface="Times New Roman" panose="02020603050405020304" pitchFamily="18" charset="0"/>
                        </a:rPr>
                        <a:t>1000mm depth and 300mm width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4">
                        <a:lumMod val="40000"/>
                        <a:lumOff val="60000"/>
                      </a:schemeClr>
                    </a:solidFill>
                  </a:tcPr>
                </a:tc>
                <a:extLst>
                  <a:ext uri="{0D108BD9-81ED-4DB2-BD59-A6C34878D82A}">
                    <a16:rowId xmlns:a16="http://schemas.microsoft.com/office/drawing/2014/main" val="706870568"/>
                  </a:ext>
                </a:extLst>
              </a:tr>
              <a:tr h="545282">
                <a:tc>
                  <a:txBody>
                    <a:bodyPr/>
                    <a:lstStyle/>
                    <a:p>
                      <a:pPr algn="ctr"/>
                      <a:r>
                        <a:rPr lang="en-US" sz="1800" b="0" dirty="0">
                          <a:latin typeface="Times New Roman" panose="02020603050405020304" pitchFamily="18" charset="0"/>
                          <a:cs typeface="Times New Roman" panose="02020603050405020304" pitchFamily="18" charset="0"/>
                        </a:rPr>
                        <a:t>In the elevators and stairs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4">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0" dirty="0">
                          <a:latin typeface="Times New Roman" panose="02020603050405020304" pitchFamily="18" charset="0"/>
                          <a:cs typeface="Times New Roman" panose="02020603050405020304" pitchFamily="18" charset="0"/>
                        </a:rPr>
                        <a:t>1000mm depth and 300mm width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4">
                        <a:lumMod val="40000"/>
                        <a:lumOff val="60000"/>
                      </a:schemeClr>
                    </a:solidFill>
                  </a:tcPr>
                </a:tc>
                <a:extLst>
                  <a:ext uri="{0D108BD9-81ED-4DB2-BD59-A6C34878D82A}">
                    <a16:rowId xmlns:a16="http://schemas.microsoft.com/office/drawing/2014/main" val="3845900706"/>
                  </a:ext>
                </a:extLst>
              </a:tr>
              <a:tr h="545282">
                <a:tc>
                  <a:txBody>
                    <a:bodyPr/>
                    <a:lstStyle/>
                    <a:p>
                      <a:pPr algn="ctr"/>
                      <a:r>
                        <a:rPr lang="en-US" sz="1800" b="0" dirty="0">
                          <a:latin typeface="Times New Roman" panose="02020603050405020304" pitchFamily="18" charset="0"/>
                          <a:cs typeface="Times New Roman" panose="02020603050405020304" pitchFamily="18" charset="0"/>
                        </a:rPr>
                        <a:t>In the roof slab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4">
                        <a:lumMod val="40000"/>
                        <a:lumOff val="60000"/>
                      </a:schemeClr>
                    </a:solidFill>
                  </a:tcPr>
                </a:tc>
                <a:tc>
                  <a:txBody>
                    <a:bodyPr/>
                    <a:lstStyle/>
                    <a:p>
                      <a:pPr algn="ctr"/>
                      <a:r>
                        <a:rPr lang="en-US" sz="1800" b="0" dirty="0">
                          <a:latin typeface="Times New Roman" panose="02020603050405020304" pitchFamily="18" charset="0"/>
                          <a:cs typeface="Times New Roman" panose="02020603050405020304" pitchFamily="18" charset="0"/>
                        </a:rPr>
                        <a:t>500mm depth and 600mm width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4">
                        <a:lumMod val="40000"/>
                        <a:lumOff val="60000"/>
                      </a:schemeClr>
                    </a:solidFill>
                  </a:tcPr>
                </a:tc>
                <a:extLst>
                  <a:ext uri="{0D108BD9-81ED-4DB2-BD59-A6C34878D82A}">
                    <a16:rowId xmlns:a16="http://schemas.microsoft.com/office/drawing/2014/main" val="3936670925"/>
                  </a:ext>
                </a:extLst>
              </a:tr>
              <a:tr h="545282">
                <a:tc>
                  <a:txBody>
                    <a:bodyPr/>
                    <a:lstStyle/>
                    <a:p>
                      <a:pPr algn="ctr"/>
                      <a:r>
                        <a:rPr lang="en-US" sz="1800" b="0" dirty="0">
                          <a:latin typeface="Times New Roman" panose="02020603050405020304" pitchFamily="18" charset="0"/>
                          <a:cs typeface="Times New Roman" panose="02020603050405020304" pitchFamily="18" charset="0"/>
                        </a:rPr>
                        <a:t>In the Solid Slab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4">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0" dirty="0">
                          <a:latin typeface="Times New Roman" panose="02020603050405020304" pitchFamily="18" charset="0"/>
                          <a:cs typeface="Times New Roman" panose="02020603050405020304" pitchFamily="18" charset="0"/>
                        </a:rPr>
                        <a:t>500mm depth and 800mm width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4">
                        <a:lumMod val="40000"/>
                        <a:lumOff val="60000"/>
                      </a:schemeClr>
                    </a:solidFill>
                  </a:tcPr>
                </a:tc>
                <a:extLst>
                  <a:ext uri="{0D108BD9-81ED-4DB2-BD59-A6C34878D82A}">
                    <a16:rowId xmlns:a16="http://schemas.microsoft.com/office/drawing/2014/main" val="647983993"/>
                  </a:ext>
                </a:extLst>
              </a:tr>
              <a:tr h="545282">
                <a:tc>
                  <a:txBody>
                    <a:bodyPr/>
                    <a:lstStyle/>
                    <a:p>
                      <a:pPr algn="ctr"/>
                      <a:r>
                        <a:rPr lang="en-US" sz="1800" b="0" dirty="0">
                          <a:latin typeface="Times New Roman" panose="02020603050405020304" pitchFamily="18" charset="0"/>
                          <a:cs typeface="Times New Roman" panose="02020603050405020304" pitchFamily="18" charset="0"/>
                        </a:rPr>
                        <a:t>In the Voided Slab Slab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4">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0" dirty="0">
                          <a:latin typeface="Times New Roman" panose="02020603050405020304" pitchFamily="18" charset="0"/>
                          <a:cs typeface="Times New Roman" panose="02020603050405020304" pitchFamily="18" charset="0"/>
                        </a:rPr>
                        <a:t>400mm depth and 800mm width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4">
                        <a:lumMod val="40000"/>
                        <a:lumOff val="60000"/>
                      </a:schemeClr>
                    </a:solidFill>
                  </a:tcPr>
                </a:tc>
                <a:extLst>
                  <a:ext uri="{0D108BD9-81ED-4DB2-BD59-A6C34878D82A}">
                    <a16:rowId xmlns:a16="http://schemas.microsoft.com/office/drawing/2014/main" val="1329485035"/>
                  </a:ext>
                </a:extLst>
              </a:tr>
            </a:tbl>
          </a:graphicData>
        </a:graphic>
      </p:graphicFrame>
    </p:spTree>
    <p:extLst>
      <p:ext uri="{BB962C8B-B14F-4D97-AF65-F5344CB8AC3E}">
        <p14:creationId xmlns:p14="http://schemas.microsoft.com/office/powerpoint/2010/main" val="990080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B5A71-EF91-4A34-959F-9FA945D432D6}"/>
              </a:ext>
            </a:extLst>
          </p:cNvPr>
          <p:cNvSpPr>
            <a:spLocks noGrp="1"/>
          </p:cNvSpPr>
          <p:nvPr>
            <p:ph type="title"/>
          </p:nvPr>
        </p:nvSpPr>
        <p:spPr>
          <a:xfrm>
            <a:off x="628650" y="356737"/>
            <a:ext cx="7886700" cy="1472383"/>
          </a:xfrm>
        </p:spPr>
        <p:txBody>
          <a:bodyPr>
            <a:normAutofit/>
          </a:bodyPr>
          <a:lstStyle/>
          <a:p>
            <a:r>
              <a:rPr lang="en-US" sz="3600" dirty="0">
                <a:solidFill>
                  <a:srgbClr val="7030A0"/>
                </a:solidFill>
              </a:rPr>
              <a:t>     Preliminary dimensions of beams </a:t>
            </a:r>
            <a:endParaRPr lang="en-US" sz="3600" dirty="0"/>
          </a:p>
        </p:txBody>
      </p:sp>
      <p:sp>
        <p:nvSpPr>
          <p:cNvPr id="8" name="Content Placeholder 7">
            <a:extLst>
              <a:ext uri="{FF2B5EF4-FFF2-40B4-BE49-F238E27FC236}">
                <a16:creationId xmlns:a16="http://schemas.microsoft.com/office/drawing/2014/main" id="{E5CFFD7C-B38B-4C5D-ACAD-13AF8C95A38F}"/>
              </a:ext>
            </a:extLst>
          </p:cNvPr>
          <p:cNvSpPr>
            <a:spLocks noGrp="1"/>
          </p:cNvSpPr>
          <p:nvPr>
            <p:ph idx="1"/>
          </p:nvPr>
        </p:nvSpPr>
        <p:spPr>
          <a:xfrm>
            <a:off x="788196" y="1202096"/>
            <a:ext cx="7886700" cy="4574586"/>
          </a:xfrm>
        </p:spPr>
        <p:txBody>
          <a:bodyPr/>
          <a:lstStyle/>
          <a:p>
            <a:r>
              <a:rPr lang="en-US" b="1" dirty="0">
                <a:latin typeface="Times New Roman" panose="02020603050405020304" pitchFamily="18" charset="0"/>
                <a:cs typeface="Times New Roman" panose="02020603050405020304" pitchFamily="18" charset="0"/>
              </a:rPr>
              <a:t>Layout of the beams:</a:t>
            </a:r>
          </a:p>
          <a:p>
            <a:endParaRPr lang="en-US" dirty="0"/>
          </a:p>
          <a:p>
            <a:endParaRPr lang="en-US" dirty="0"/>
          </a:p>
          <a:p>
            <a:endParaRPr lang="en-US" dirty="0"/>
          </a:p>
          <a:p>
            <a:endParaRPr lang="en-US" dirty="0"/>
          </a:p>
          <a:p>
            <a:endParaRPr lang="en-US" dirty="0"/>
          </a:p>
          <a:p>
            <a:pPr marL="0" indent="0">
              <a:buNone/>
            </a:pP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A47EC486-68CA-4540-B89D-625C33EFE588}"/>
              </a:ext>
            </a:extLst>
          </p:cNvPr>
          <p:cNvSpPr>
            <a:spLocks noGrp="1"/>
          </p:cNvSpPr>
          <p:nvPr>
            <p:ph type="sldNum" sz="quarter" idx="12"/>
          </p:nvPr>
        </p:nvSpPr>
        <p:spPr/>
        <p:txBody>
          <a:bodyPr/>
          <a:lstStyle/>
          <a:p>
            <a:fld id="{721E894C-819F-47F4-8A2C-0F57111BE3F1}" type="slidenum">
              <a:rPr lang="en-US" smtClean="0"/>
              <a:t>36</a:t>
            </a:fld>
            <a:endParaRPr lang="en-US"/>
          </a:p>
        </p:txBody>
      </p:sp>
      <p:pic>
        <p:nvPicPr>
          <p:cNvPr id="9" name="Content Placeholder 5">
            <a:extLst>
              <a:ext uri="{FF2B5EF4-FFF2-40B4-BE49-F238E27FC236}">
                <a16:creationId xmlns:a16="http://schemas.microsoft.com/office/drawing/2014/main" id="{48AAB802-24B4-4FC7-87BC-7DECB8D68716}"/>
              </a:ext>
            </a:extLst>
          </p:cNvPr>
          <p:cNvPicPr>
            <a:picLocks noChangeAspect="1"/>
          </p:cNvPicPr>
          <p:nvPr/>
        </p:nvPicPr>
        <p:blipFill rotWithShape="1">
          <a:blip r:embed="rId2">
            <a:extLst>
              <a:ext uri="{28A0092B-C50C-407E-A947-70E740481C1C}">
                <a14:useLocalDpi xmlns:a14="http://schemas.microsoft.com/office/drawing/2010/main" val="0"/>
              </a:ext>
            </a:extLst>
          </a:blip>
          <a:srcRect b="1908"/>
          <a:stretch/>
        </p:blipFill>
        <p:spPr>
          <a:xfrm>
            <a:off x="881465" y="2020967"/>
            <a:ext cx="7591418" cy="40959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8242ECC7-A67F-4713-A329-AC26993932FD}"/>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Two</a:t>
            </a:r>
          </a:p>
        </p:txBody>
      </p:sp>
    </p:spTree>
    <p:extLst>
      <p:ext uri="{BB962C8B-B14F-4D97-AF65-F5344CB8AC3E}">
        <p14:creationId xmlns:p14="http://schemas.microsoft.com/office/powerpoint/2010/main" val="42888005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C451C-65B9-48E9-A9F5-2BD90E579FF8}"/>
              </a:ext>
            </a:extLst>
          </p:cNvPr>
          <p:cNvSpPr>
            <a:spLocks noGrp="1"/>
          </p:cNvSpPr>
          <p:nvPr>
            <p:ph type="title"/>
          </p:nvPr>
        </p:nvSpPr>
        <p:spPr>
          <a:xfrm>
            <a:off x="628650" y="748937"/>
            <a:ext cx="7886700" cy="836022"/>
          </a:xfrm>
        </p:spPr>
        <p:txBody>
          <a:bodyPr>
            <a:normAutofit/>
          </a:bodyPr>
          <a:lstStyle/>
          <a:p>
            <a:pPr algn="ctr"/>
            <a:r>
              <a:rPr lang="en-US" sz="3600" dirty="0">
                <a:solidFill>
                  <a:srgbClr val="7030A0"/>
                </a:solidFill>
              </a:rPr>
              <a:t>       Preliminary dimensions of columns</a:t>
            </a:r>
          </a:p>
        </p:txBody>
      </p:sp>
      <p:sp>
        <p:nvSpPr>
          <p:cNvPr id="3" name="Content Placeholder 2">
            <a:extLst>
              <a:ext uri="{FF2B5EF4-FFF2-40B4-BE49-F238E27FC236}">
                <a16:creationId xmlns:a16="http://schemas.microsoft.com/office/drawing/2014/main" id="{B29FD869-6090-4D70-A27C-6D34BA76AB7B}"/>
              </a:ext>
            </a:extLst>
          </p:cNvPr>
          <p:cNvSpPr>
            <a:spLocks noGrp="1"/>
          </p:cNvSpPr>
          <p:nvPr>
            <p:ph idx="1"/>
          </p:nvPr>
        </p:nvSpPr>
        <p:spPr>
          <a:xfrm>
            <a:off x="628650" y="1584959"/>
            <a:ext cx="7886700" cy="4592003"/>
          </a:xfrm>
        </p:spPr>
        <p:txBody>
          <a:bodyPr>
            <a:normAutofit/>
          </a:bodyPr>
          <a:lstStyle/>
          <a:p>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Tributary area between columns:</a:t>
            </a:r>
          </a:p>
          <a:p>
            <a:endPar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400" b="1" dirty="0"/>
          </a:p>
        </p:txBody>
      </p:sp>
      <p:sp>
        <p:nvSpPr>
          <p:cNvPr id="4" name="Slide Number Placeholder 3">
            <a:extLst>
              <a:ext uri="{FF2B5EF4-FFF2-40B4-BE49-F238E27FC236}">
                <a16:creationId xmlns:a16="http://schemas.microsoft.com/office/drawing/2014/main" id="{6BFAC495-0F65-479B-B19D-6C505F4181F9}"/>
              </a:ext>
            </a:extLst>
          </p:cNvPr>
          <p:cNvSpPr>
            <a:spLocks noGrp="1"/>
          </p:cNvSpPr>
          <p:nvPr>
            <p:ph type="sldNum" sz="quarter" idx="12"/>
          </p:nvPr>
        </p:nvSpPr>
        <p:spPr/>
        <p:txBody>
          <a:bodyPr/>
          <a:lstStyle/>
          <a:p>
            <a:fld id="{721E894C-819F-47F4-8A2C-0F57111BE3F1}" type="slidenum">
              <a:rPr lang="en-US" smtClean="0"/>
              <a:t>37</a:t>
            </a:fld>
            <a:endParaRPr lang="en-US"/>
          </a:p>
        </p:txBody>
      </p:sp>
      <p:pic>
        <p:nvPicPr>
          <p:cNvPr id="6" name="Picture 5">
            <a:extLst>
              <a:ext uri="{FF2B5EF4-FFF2-40B4-BE49-F238E27FC236}">
                <a16:creationId xmlns:a16="http://schemas.microsoft.com/office/drawing/2014/main" id="{3D7431A8-2168-414B-8E60-4CDA4273CD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427" y="2420981"/>
            <a:ext cx="7257145" cy="34921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200F5311-EA09-40FD-AB39-53BB99D29DEE}"/>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Two</a:t>
            </a:r>
          </a:p>
        </p:txBody>
      </p:sp>
    </p:spTree>
    <p:extLst>
      <p:ext uri="{BB962C8B-B14F-4D97-AF65-F5344CB8AC3E}">
        <p14:creationId xmlns:p14="http://schemas.microsoft.com/office/powerpoint/2010/main" val="12122302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C451C-65B9-48E9-A9F5-2BD90E579FF8}"/>
              </a:ext>
            </a:extLst>
          </p:cNvPr>
          <p:cNvSpPr>
            <a:spLocks noGrp="1"/>
          </p:cNvSpPr>
          <p:nvPr>
            <p:ph type="title"/>
          </p:nvPr>
        </p:nvSpPr>
        <p:spPr>
          <a:xfrm>
            <a:off x="628650" y="269966"/>
            <a:ext cx="7886700" cy="1689463"/>
          </a:xfrm>
        </p:spPr>
        <p:txBody>
          <a:bodyPr>
            <a:normAutofit/>
          </a:bodyPr>
          <a:lstStyle/>
          <a:p>
            <a:pPr algn="ctr"/>
            <a:r>
              <a:rPr lang="en-US" sz="3600" dirty="0">
                <a:solidFill>
                  <a:srgbClr val="7030A0"/>
                </a:solidFill>
              </a:rPr>
              <a:t>        Preliminary dimensions of columns</a:t>
            </a:r>
          </a:p>
        </p:txBody>
      </p:sp>
      <p:sp>
        <p:nvSpPr>
          <p:cNvPr id="3" name="Content Placeholder 2">
            <a:extLst>
              <a:ext uri="{FF2B5EF4-FFF2-40B4-BE49-F238E27FC236}">
                <a16:creationId xmlns:a16="http://schemas.microsoft.com/office/drawing/2014/main" id="{B29FD869-6090-4D70-A27C-6D34BA76AB7B}"/>
              </a:ext>
            </a:extLst>
          </p:cNvPr>
          <p:cNvSpPr>
            <a:spLocks noGrp="1"/>
          </p:cNvSpPr>
          <p:nvPr>
            <p:ph idx="1"/>
          </p:nvPr>
        </p:nvSpPr>
        <p:spPr>
          <a:xfrm>
            <a:off x="628650" y="1550127"/>
            <a:ext cx="7886700" cy="4626836"/>
          </a:xfrm>
        </p:spPr>
        <p:txBody>
          <a:bodyPr>
            <a:normAutofit/>
          </a:bodyPr>
          <a:lstStyle/>
          <a:p>
            <a:pPr>
              <a:lnSpc>
                <a:spcPct val="120000"/>
              </a:lnSpc>
            </a:pPr>
            <a:r>
              <a:rPr lang="en-US" sz="2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Columns groups and dimensions based on tributary area:</a:t>
            </a:r>
          </a:p>
          <a:p>
            <a:pPr marL="0" indent="0">
              <a:lnSpc>
                <a:spcPct val="120000"/>
              </a:lnSpc>
              <a:buNone/>
            </a:pPr>
            <a:endParaRPr lang="en-US" sz="2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buNone/>
            </a:pPr>
            <a:endPar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buNone/>
            </a:pPr>
            <a:endParaRPr lang="en-US" sz="2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buNone/>
            </a:pPr>
            <a:endPar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buNone/>
            </a:pPr>
            <a:endParaRPr lang="en-US" sz="2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2400" b="1" dirty="0">
              <a:solidFill>
                <a:srgbClr val="000000"/>
              </a:solidFill>
              <a:effectLst/>
              <a:latin typeface="Times New Roman" panose="02020603050405020304" pitchFamily="18" charset="0"/>
              <a:ea typeface="Calibri" panose="020F0502020204030204" pitchFamily="34" charset="0"/>
            </a:endParaRPr>
          </a:p>
          <a:p>
            <a:endParaRPr lang="en-US" sz="2400" b="1" dirty="0"/>
          </a:p>
        </p:txBody>
      </p:sp>
      <p:sp>
        <p:nvSpPr>
          <p:cNvPr id="4" name="Slide Number Placeholder 3">
            <a:extLst>
              <a:ext uri="{FF2B5EF4-FFF2-40B4-BE49-F238E27FC236}">
                <a16:creationId xmlns:a16="http://schemas.microsoft.com/office/drawing/2014/main" id="{6BFAC495-0F65-479B-B19D-6C505F4181F9}"/>
              </a:ext>
            </a:extLst>
          </p:cNvPr>
          <p:cNvSpPr>
            <a:spLocks noGrp="1"/>
          </p:cNvSpPr>
          <p:nvPr>
            <p:ph type="sldNum" sz="quarter" idx="12"/>
          </p:nvPr>
        </p:nvSpPr>
        <p:spPr/>
        <p:txBody>
          <a:bodyPr/>
          <a:lstStyle/>
          <a:p>
            <a:fld id="{721E894C-819F-47F4-8A2C-0F57111BE3F1}" type="slidenum">
              <a:rPr lang="en-US" smtClean="0"/>
              <a:t>38</a:t>
            </a:fld>
            <a:endParaRPr lang="en-US"/>
          </a:p>
        </p:txBody>
      </p:sp>
      <p:sp>
        <p:nvSpPr>
          <p:cNvPr id="7" name="TextBox 6">
            <a:extLst>
              <a:ext uri="{FF2B5EF4-FFF2-40B4-BE49-F238E27FC236}">
                <a16:creationId xmlns:a16="http://schemas.microsoft.com/office/drawing/2014/main" id="{0D1E55B5-0C76-45DB-B91B-19596195A6E2}"/>
              </a:ext>
            </a:extLst>
          </p:cNvPr>
          <p:cNvSpPr txBox="1"/>
          <p:nvPr/>
        </p:nvSpPr>
        <p:spPr>
          <a:xfrm>
            <a:off x="628650" y="463501"/>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Two</a:t>
            </a:r>
          </a:p>
        </p:txBody>
      </p:sp>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7405343F-B4F6-4AAF-B689-2C684BB1415A}"/>
                  </a:ext>
                </a:extLst>
              </p:cNvPr>
              <p:cNvGraphicFramePr>
                <a:graphicFrameLocks noGrp="1"/>
              </p:cNvGraphicFramePr>
              <p:nvPr>
                <p:extLst>
                  <p:ext uri="{D42A27DB-BD31-4B8C-83A1-F6EECF244321}">
                    <p14:modId xmlns:p14="http://schemas.microsoft.com/office/powerpoint/2010/main" val="4071826344"/>
                  </p:ext>
                </p:extLst>
              </p:nvPr>
            </p:nvGraphicFramePr>
            <p:xfrm>
              <a:off x="668070" y="2499307"/>
              <a:ext cx="8079329" cy="2983905"/>
            </p:xfrm>
            <a:graphic>
              <a:graphicData uri="http://schemas.openxmlformats.org/drawingml/2006/table">
                <a:tbl>
                  <a:tblPr firstRow="1" firstCol="1" bandRow="1">
                    <a:tableStyleId>{616DA210-FB5B-4158-B5E0-FEB733F419BA}</a:tableStyleId>
                  </a:tblPr>
                  <a:tblGrid>
                    <a:gridCol w="1322806">
                      <a:extLst>
                        <a:ext uri="{9D8B030D-6E8A-4147-A177-3AD203B41FA5}">
                          <a16:colId xmlns:a16="http://schemas.microsoft.com/office/drawing/2014/main" val="89863418"/>
                        </a:ext>
                      </a:extLst>
                    </a:gridCol>
                    <a:gridCol w="1322806">
                      <a:extLst>
                        <a:ext uri="{9D8B030D-6E8A-4147-A177-3AD203B41FA5}">
                          <a16:colId xmlns:a16="http://schemas.microsoft.com/office/drawing/2014/main" val="3853618911"/>
                        </a:ext>
                      </a:extLst>
                    </a:gridCol>
                    <a:gridCol w="1462722">
                      <a:extLst>
                        <a:ext uri="{9D8B030D-6E8A-4147-A177-3AD203B41FA5}">
                          <a16:colId xmlns:a16="http://schemas.microsoft.com/office/drawing/2014/main" val="1838988223"/>
                        </a:ext>
                      </a:extLst>
                    </a:gridCol>
                    <a:gridCol w="1323665">
                      <a:extLst>
                        <a:ext uri="{9D8B030D-6E8A-4147-A177-3AD203B41FA5}">
                          <a16:colId xmlns:a16="http://schemas.microsoft.com/office/drawing/2014/main" val="4164460605"/>
                        </a:ext>
                      </a:extLst>
                    </a:gridCol>
                    <a:gridCol w="1323665">
                      <a:extLst>
                        <a:ext uri="{9D8B030D-6E8A-4147-A177-3AD203B41FA5}">
                          <a16:colId xmlns:a16="http://schemas.microsoft.com/office/drawing/2014/main" val="3681725102"/>
                        </a:ext>
                      </a:extLst>
                    </a:gridCol>
                    <a:gridCol w="1323665">
                      <a:extLst>
                        <a:ext uri="{9D8B030D-6E8A-4147-A177-3AD203B41FA5}">
                          <a16:colId xmlns:a16="http://schemas.microsoft.com/office/drawing/2014/main" val="888465544"/>
                        </a:ext>
                      </a:extLst>
                    </a:gridCol>
                  </a:tblGrid>
                  <a:tr h="342369">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Floors</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Column1</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Column2</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Column3</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Column4</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Column5</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9013424"/>
                      </a:ext>
                    </a:extLst>
                  </a:tr>
                  <a:tr h="691624">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B2-F1</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1000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600mm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1300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1300mm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1400</a:t>
                          </a:r>
                          <a14:m>
                            <m:oMath xmlns:m="http://schemas.openxmlformats.org/officeDocument/2006/math">
                              <m:r>
                                <a:rPr lang="en-US" sz="1600">
                                  <a:effectLst/>
                                  <a:latin typeface="Cambria Math" panose="02040503050406030204" pitchFamily="18" charset="0"/>
                                </a:rPr>
                                <m:t>×</m:t>
                              </m:r>
                            </m:oMath>
                          </a14:m>
                          <a:r>
                            <a:rPr lang="en-US" sz="1600">
                              <a:effectLst/>
                              <a:latin typeface="Times New Roman" panose="02020603050405020304" pitchFamily="18" charset="0"/>
                              <a:cs typeface="Times New Roman" panose="02020603050405020304" pitchFamily="18" charset="0"/>
                            </a:rPr>
                            <a:t>650mm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1250</a:t>
                          </a:r>
                          <a14:m>
                            <m:oMath xmlns:m="http://schemas.openxmlformats.org/officeDocument/2006/math">
                              <m:r>
                                <a:rPr lang="en-US" sz="1600">
                                  <a:effectLst/>
                                  <a:latin typeface="Cambria Math" panose="02040503050406030204" pitchFamily="18" charset="0"/>
                                </a:rPr>
                                <m:t>×</m:t>
                              </m:r>
                            </m:oMath>
                          </a14:m>
                          <a:r>
                            <a:rPr lang="en-US" sz="1600">
                              <a:effectLst/>
                              <a:latin typeface="Times New Roman" panose="02020603050405020304" pitchFamily="18" charset="0"/>
                              <a:cs typeface="Times New Roman" panose="02020603050405020304" pitchFamily="18" charset="0"/>
                            </a:rPr>
                            <a:t>600mm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700</a:t>
                          </a:r>
                          <a14:m>
                            <m:oMath xmlns:m="http://schemas.openxmlformats.org/officeDocument/2006/math">
                              <m:r>
                                <a:rPr lang="en-US" sz="1600">
                                  <a:effectLst/>
                                  <a:latin typeface="Cambria Math" panose="02040503050406030204" pitchFamily="18" charset="0"/>
                                </a:rPr>
                                <m:t>×</m:t>
                              </m:r>
                            </m:oMath>
                          </a14:m>
                          <a:r>
                            <a:rPr lang="en-US" sz="1600">
                              <a:effectLst/>
                              <a:latin typeface="Times New Roman" panose="02020603050405020304" pitchFamily="18" charset="0"/>
                              <a:cs typeface="Times New Roman" panose="02020603050405020304" pitchFamily="18" charset="0"/>
                            </a:rPr>
                            <a:t>300mm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88326789"/>
                      </a:ext>
                    </a:extLst>
                  </a:tr>
                  <a:tr h="691624">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F2-F5</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700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600mm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1100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1100mm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1200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550mm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900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600mm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700</a:t>
                          </a:r>
                          <a14:m>
                            <m:oMath xmlns:m="http://schemas.openxmlformats.org/officeDocument/2006/math">
                              <m:r>
                                <a:rPr lang="en-US" sz="1600">
                                  <a:effectLst/>
                                  <a:latin typeface="Cambria Math" panose="02040503050406030204" pitchFamily="18" charset="0"/>
                                </a:rPr>
                                <m:t>×</m:t>
                              </m:r>
                            </m:oMath>
                          </a14:m>
                          <a:r>
                            <a:rPr lang="en-US" sz="1600">
                              <a:effectLst/>
                              <a:latin typeface="Times New Roman" panose="02020603050405020304" pitchFamily="18" charset="0"/>
                              <a:cs typeface="Times New Roman" panose="02020603050405020304" pitchFamily="18" charset="0"/>
                            </a:rPr>
                            <a:t>300mm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93379058"/>
                      </a:ext>
                    </a:extLst>
                  </a:tr>
                  <a:tr h="629144">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F6-F9</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500</a:t>
                          </a:r>
                          <a14:m>
                            <m:oMath xmlns:m="http://schemas.openxmlformats.org/officeDocument/2006/math">
                              <m:r>
                                <a:rPr lang="en-US" sz="1600">
                                  <a:effectLst/>
                                  <a:latin typeface="Cambria Math" panose="02040503050406030204" pitchFamily="18" charset="0"/>
                                </a:rPr>
                                <m:t>×</m:t>
                              </m:r>
                            </m:oMath>
                          </a14:m>
                          <a:r>
                            <a:rPr lang="en-US" sz="1600">
                              <a:effectLst/>
                              <a:latin typeface="Times New Roman" panose="02020603050405020304" pitchFamily="18" charset="0"/>
                              <a:cs typeface="Times New Roman" panose="02020603050405020304" pitchFamily="18" charset="0"/>
                            </a:rPr>
                            <a:t>600mm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850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850mm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900</a:t>
                          </a:r>
                          <a14:m>
                            <m:oMath xmlns:m="http://schemas.openxmlformats.org/officeDocument/2006/math">
                              <m:r>
                                <a:rPr lang="en-US" sz="1600">
                                  <a:effectLst/>
                                  <a:latin typeface="Cambria Math" panose="02040503050406030204" pitchFamily="18" charset="0"/>
                                </a:rPr>
                                <m:t>×</m:t>
                              </m:r>
                            </m:oMath>
                          </a14:m>
                          <a:r>
                            <a:rPr lang="en-US" sz="1600">
                              <a:effectLst/>
                              <a:latin typeface="Times New Roman" panose="02020603050405020304" pitchFamily="18" charset="0"/>
                              <a:cs typeface="Times New Roman" panose="02020603050405020304" pitchFamily="18" charset="0"/>
                            </a:rPr>
                            <a:t>450mm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600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600mm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700</a:t>
                          </a:r>
                          <a14:m>
                            <m:oMath xmlns:m="http://schemas.openxmlformats.org/officeDocument/2006/math">
                              <m:r>
                                <a:rPr lang="en-US" sz="1600">
                                  <a:effectLst/>
                                  <a:latin typeface="Cambria Math" panose="02040503050406030204" pitchFamily="18" charset="0"/>
                                </a:rPr>
                                <m:t>×</m:t>
                              </m:r>
                            </m:oMath>
                          </a14:m>
                          <a:r>
                            <a:rPr lang="en-US" sz="1600">
                              <a:effectLst/>
                              <a:latin typeface="Times New Roman" panose="02020603050405020304" pitchFamily="18" charset="0"/>
                              <a:cs typeface="Times New Roman" panose="02020603050405020304" pitchFamily="18" charset="0"/>
                            </a:rPr>
                            <a:t>300mm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91926702"/>
                      </a:ext>
                    </a:extLst>
                  </a:tr>
                  <a:tr h="629144">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F10-F13</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300</a:t>
                          </a:r>
                          <a14:m>
                            <m:oMath xmlns:m="http://schemas.openxmlformats.org/officeDocument/2006/math">
                              <m:r>
                                <a:rPr lang="en-US" sz="1600">
                                  <a:effectLst/>
                                  <a:latin typeface="Cambria Math" panose="02040503050406030204" pitchFamily="18" charset="0"/>
                                </a:rPr>
                                <m:t>×</m:t>
                              </m:r>
                            </m:oMath>
                          </a14:m>
                          <a:r>
                            <a:rPr lang="en-US" sz="1600">
                              <a:effectLst/>
                              <a:latin typeface="Times New Roman" panose="02020603050405020304" pitchFamily="18" charset="0"/>
                              <a:cs typeface="Times New Roman" panose="02020603050405020304" pitchFamily="18" charset="0"/>
                            </a:rPr>
                            <a:t>600mm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600</a:t>
                          </a:r>
                          <a14:m>
                            <m:oMath xmlns:m="http://schemas.openxmlformats.org/officeDocument/2006/math">
                              <m:r>
                                <a:rPr lang="en-US" sz="1600">
                                  <a:effectLst/>
                                  <a:latin typeface="Cambria Math" panose="02040503050406030204" pitchFamily="18" charset="0"/>
                                </a:rPr>
                                <m:t>×</m:t>
                              </m:r>
                            </m:oMath>
                          </a14:m>
                          <a:r>
                            <a:rPr lang="en-US" sz="1600">
                              <a:effectLst/>
                              <a:latin typeface="Times New Roman" panose="02020603050405020304" pitchFamily="18" charset="0"/>
                              <a:cs typeface="Times New Roman" panose="02020603050405020304" pitchFamily="18" charset="0"/>
                            </a:rPr>
                            <a:t>600mm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700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300mm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300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600mm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700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300mm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23909573"/>
                      </a:ext>
                    </a:extLst>
                  </a:tr>
                </a:tbl>
              </a:graphicData>
            </a:graphic>
          </p:graphicFrame>
        </mc:Choice>
        <mc:Fallback xmlns="">
          <p:graphicFrame>
            <p:nvGraphicFramePr>
              <p:cNvPr id="6" name="Table 5">
                <a:extLst>
                  <a:ext uri="{FF2B5EF4-FFF2-40B4-BE49-F238E27FC236}">
                    <a16:creationId xmlns:a16="http://schemas.microsoft.com/office/drawing/2014/main" id="{7405343F-B4F6-4AAF-B689-2C684BB1415A}"/>
                  </a:ext>
                </a:extLst>
              </p:cNvPr>
              <p:cNvGraphicFramePr>
                <a:graphicFrameLocks noGrp="1"/>
              </p:cNvGraphicFramePr>
              <p:nvPr>
                <p:extLst>
                  <p:ext uri="{D42A27DB-BD31-4B8C-83A1-F6EECF244321}">
                    <p14:modId xmlns:p14="http://schemas.microsoft.com/office/powerpoint/2010/main" val="4071826344"/>
                  </p:ext>
                </p:extLst>
              </p:nvPr>
            </p:nvGraphicFramePr>
            <p:xfrm>
              <a:off x="668070" y="2499307"/>
              <a:ext cx="8079329" cy="2983905"/>
            </p:xfrm>
            <a:graphic>
              <a:graphicData uri="http://schemas.openxmlformats.org/drawingml/2006/table">
                <a:tbl>
                  <a:tblPr firstRow="1" firstCol="1" bandRow="1">
                    <a:tableStyleId>{616DA210-FB5B-4158-B5E0-FEB733F419BA}</a:tableStyleId>
                  </a:tblPr>
                  <a:tblGrid>
                    <a:gridCol w="1322806">
                      <a:extLst>
                        <a:ext uri="{9D8B030D-6E8A-4147-A177-3AD203B41FA5}">
                          <a16:colId xmlns:a16="http://schemas.microsoft.com/office/drawing/2014/main" val="89863418"/>
                        </a:ext>
                      </a:extLst>
                    </a:gridCol>
                    <a:gridCol w="1322806">
                      <a:extLst>
                        <a:ext uri="{9D8B030D-6E8A-4147-A177-3AD203B41FA5}">
                          <a16:colId xmlns:a16="http://schemas.microsoft.com/office/drawing/2014/main" val="3853618911"/>
                        </a:ext>
                      </a:extLst>
                    </a:gridCol>
                    <a:gridCol w="1462722">
                      <a:extLst>
                        <a:ext uri="{9D8B030D-6E8A-4147-A177-3AD203B41FA5}">
                          <a16:colId xmlns:a16="http://schemas.microsoft.com/office/drawing/2014/main" val="1838988223"/>
                        </a:ext>
                      </a:extLst>
                    </a:gridCol>
                    <a:gridCol w="1323665">
                      <a:extLst>
                        <a:ext uri="{9D8B030D-6E8A-4147-A177-3AD203B41FA5}">
                          <a16:colId xmlns:a16="http://schemas.microsoft.com/office/drawing/2014/main" val="4164460605"/>
                        </a:ext>
                      </a:extLst>
                    </a:gridCol>
                    <a:gridCol w="1323665">
                      <a:extLst>
                        <a:ext uri="{9D8B030D-6E8A-4147-A177-3AD203B41FA5}">
                          <a16:colId xmlns:a16="http://schemas.microsoft.com/office/drawing/2014/main" val="3681725102"/>
                        </a:ext>
                      </a:extLst>
                    </a:gridCol>
                    <a:gridCol w="1323665">
                      <a:extLst>
                        <a:ext uri="{9D8B030D-6E8A-4147-A177-3AD203B41FA5}">
                          <a16:colId xmlns:a16="http://schemas.microsoft.com/office/drawing/2014/main" val="888465544"/>
                        </a:ext>
                      </a:extLst>
                    </a:gridCol>
                  </a:tblGrid>
                  <a:tr h="342369">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Floors</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Column1</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Column2</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Column3</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Column4</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Column5</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9013424"/>
                      </a:ext>
                    </a:extLst>
                  </a:tr>
                  <a:tr h="691624">
                    <a:tc>
                      <a:txBody>
                        <a:bodyPr/>
                        <a:lstStyle/>
                        <a:p>
                          <a:pPr algn="ctr">
                            <a:lnSpc>
                              <a:spcPct val="150000"/>
                            </a:lnSpc>
                            <a:spcAft>
                              <a:spcPts val="600"/>
                            </a:spcAft>
                          </a:pPr>
                          <a:r>
                            <a:rPr lang="en-US" sz="1600" dirty="0">
                              <a:effectLst/>
                              <a:latin typeface="Times New Roman" panose="02020603050405020304" pitchFamily="18" charset="0"/>
                              <a:cs typeface="Times New Roman" panose="02020603050405020304" pitchFamily="18" charset="0"/>
                            </a:rPr>
                            <a:t>B2-F1</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blipFill>
                          <a:blip r:embed="rId2"/>
                          <a:stretch>
                            <a:fillRect l="-100461" t="-50000" r="-412903" b="-283333"/>
                          </a:stretch>
                        </a:blipFill>
                      </a:tcPr>
                    </a:tc>
                    <a:tc>
                      <a:txBody>
                        <a:bodyPr/>
                        <a:lstStyle/>
                        <a:p>
                          <a:endParaRPr lang="en-US"/>
                        </a:p>
                      </a:txBody>
                      <a:tcPr marL="68580" marR="68580" marT="0" marB="0">
                        <a:blipFill>
                          <a:blip r:embed="rId2"/>
                          <a:stretch>
                            <a:fillRect l="-181250" t="-50000" r="-273333" b="-283333"/>
                          </a:stretch>
                        </a:blipFill>
                      </a:tcPr>
                    </a:tc>
                    <a:tc>
                      <a:txBody>
                        <a:bodyPr/>
                        <a:lstStyle/>
                        <a:p>
                          <a:endParaRPr lang="en-US"/>
                        </a:p>
                      </a:txBody>
                      <a:tcPr marL="68580" marR="68580" marT="0" marB="0">
                        <a:blipFill>
                          <a:blip r:embed="rId2"/>
                          <a:stretch>
                            <a:fillRect l="-309633" t="-50000" r="-200917" b="-283333"/>
                          </a:stretch>
                        </a:blipFill>
                      </a:tcPr>
                    </a:tc>
                    <a:tc>
                      <a:txBody>
                        <a:bodyPr/>
                        <a:lstStyle/>
                        <a:p>
                          <a:endParaRPr lang="en-US"/>
                        </a:p>
                      </a:txBody>
                      <a:tcPr marL="68580" marR="68580" marT="0" marB="0">
                        <a:blipFill>
                          <a:blip r:embed="rId2"/>
                          <a:stretch>
                            <a:fillRect l="-411521" t="-50000" r="-101843" b="-283333"/>
                          </a:stretch>
                        </a:blipFill>
                      </a:tcPr>
                    </a:tc>
                    <a:tc>
                      <a:txBody>
                        <a:bodyPr/>
                        <a:lstStyle/>
                        <a:p>
                          <a:endParaRPr lang="en-US"/>
                        </a:p>
                      </a:txBody>
                      <a:tcPr marL="68580" marR="68580" marT="0" marB="0">
                        <a:blipFill>
                          <a:blip r:embed="rId2"/>
                          <a:stretch>
                            <a:fillRect l="-511521" t="-50000" r="-1843" b="-283333"/>
                          </a:stretch>
                        </a:blipFill>
                      </a:tcPr>
                    </a:tc>
                    <a:extLst>
                      <a:ext uri="{0D108BD9-81ED-4DB2-BD59-A6C34878D82A}">
                        <a16:rowId xmlns:a16="http://schemas.microsoft.com/office/drawing/2014/main" val="1388326789"/>
                      </a:ext>
                    </a:extLst>
                  </a:tr>
                  <a:tr h="691624">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F2-F5</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blipFill>
                          <a:blip r:embed="rId2"/>
                          <a:stretch>
                            <a:fillRect l="-100461" t="-150000" r="-412903" b="-183333"/>
                          </a:stretch>
                        </a:blipFill>
                      </a:tcPr>
                    </a:tc>
                    <a:tc>
                      <a:txBody>
                        <a:bodyPr/>
                        <a:lstStyle/>
                        <a:p>
                          <a:endParaRPr lang="en-US"/>
                        </a:p>
                      </a:txBody>
                      <a:tcPr marL="68580" marR="68580" marT="0" marB="0">
                        <a:blipFill>
                          <a:blip r:embed="rId2"/>
                          <a:stretch>
                            <a:fillRect l="-181250" t="-150000" r="-273333" b="-183333"/>
                          </a:stretch>
                        </a:blipFill>
                      </a:tcPr>
                    </a:tc>
                    <a:tc>
                      <a:txBody>
                        <a:bodyPr/>
                        <a:lstStyle/>
                        <a:p>
                          <a:endParaRPr lang="en-US"/>
                        </a:p>
                      </a:txBody>
                      <a:tcPr marL="68580" marR="68580" marT="0" marB="0">
                        <a:blipFill>
                          <a:blip r:embed="rId2"/>
                          <a:stretch>
                            <a:fillRect l="-309633" t="-150000" r="-200917" b="-183333"/>
                          </a:stretch>
                        </a:blipFill>
                      </a:tcPr>
                    </a:tc>
                    <a:tc>
                      <a:txBody>
                        <a:bodyPr/>
                        <a:lstStyle/>
                        <a:p>
                          <a:endParaRPr lang="en-US"/>
                        </a:p>
                      </a:txBody>
                      <a:tcPr marL="68580" marR="68580" marT="0" marB="0">
                        <a:blipFill>
                          <a:blip r:embed="rId2"/>
                          <a:stretch>
                            <a:fillRect l="-411521" t="-150000" r="-101843" b="-183333"/>
                          </a:stretch>
                        </a:blipFill>
                      </a:tcPr>
                    </a:tc>
                    <a:tc>
                      <a:txBody>
                        <a:bodyPr/>
                        <a:lstStyle/>
                        <a:p>
                          <a:endParaRPr lang="en-US"/>
                        </a:p>
                      </a:txBody>
                      <a:tcPr marL="68580" marR="68580" marT="0" marB="0">
                        <a:blipFill>
                          <a:blip r:embed="rId2"/>
                          <a:stretch>
                            <a:fillRect l="-511521" t="-150000" r="-1843" b="-183333"/>
                          </a:stretch>
                        </a:blipFill>
                      </a:tcPr>
                    </a:tc>
                    <a:extLst>
                      <a:ext uri="{0D108BD9-81ED-4DB2-BD59-A6C34878D82A}">
                        <a16:rowId xmlns:a16="http://schemas.microsoft.com/office/drawing/2014/main" val="2893379058"/>
                      </a:ext>
                    </a:extLst>
                  </a:tr>
                  <a:tr h="629144">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F6-F9</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blipFill>
                          <a:blip r:embed="rId2"/>
                          <a:stretch>
                            <a:fillRect l="-100461" t="-276699" r="-412903" b="-102913"/>
                          </a:stretch>
                        </a:blipFill>
                      </a:tcPr>
                    </a:tc>
                    <a:tc>
                      <a:txBody>
                        <a:bodyPr/>
                        <a:lstStyle/>
                        <a:p>
                          <a:endParaRPr lang="en-US"/>
                        </a:p>
                      </a:txBody>
                      <a:tcPr marL="68580" marR="68580" marT="0" marB="0">
                        <a:blipFill>
                          <a:blip r:embed="rId2"/>
                          <a:stretch>
                            <a:fillRect l="-181250" t="-276699" r="-273333" b="-102913"/>
                          </a:stretch>
                        </a:blipFill>
                      </a:tcPr>
                    </a:tc>
                    <a:tc>
                      <a:txBody>
                        <a:bodyPr/>
                        <a:lstStyle/>
                        <a:p>
                          <a:endParaRPr lang="en-US"/>
                        </a:p>
                      </a:txBody>
                      <a:tcPr marL="68580" marR="68580" marT="0" marB="0">
                        <a:blipFill>
                          <a:blip r:embed="rId2"/>
                          <a:stretch>
                            <a:fillRect l="-309633" t="-276699" r="-200917" b="-102913"/>
                          </a:stretch>
                        </a:blipFill>
                      </a:tcPr>
                    </a:tc>
                    <a:tc>
                      <a:txBody>
                        <a:bodyPr/>
                        <a:lstStyle/>
                        <a:p>
                          <a:endParaRPr lang="en-US"/>
                        </a:p>
                      </a:txBody>
                      <a:tcPr marL="68580" marR="68580" marT="0" marB="0">
                        <a:blipFill>
                          <a:blip r:embed="rId2"/>
                          <a:stretch>
                            <a:fillRect l="-411521" t="-276699" r="-101843" b="-102913"/>
                          </a:stretch>
                        </a:blipFill>
                      </a:tcPr>
                    </a:tc>
                    <a:tc>
                      <a:txBody>
                        <a:bodyPr/>
                        <a:lstStyle/>
                        <a:p>
                          <a:endParaRPr lang="en-US"/>
                        </a:p>
                      </a:txBody>
                      <a:tcPr marL="68580" marR="68580" marT="0" marB="0">
                        <a:blipFill>
                          <a:blip r:embed="rId2"/>
                          <a:stretch>
                            <a:fillRect l="-511521" t="-276699" r="-1843" b="-102913"/>
                          </a:stretch>
                        </a:blipFill>
                      </a:tcPr>
                    </a:tc>
                    <a:extLst>
                      <a:ext uri="{0D108BD9-81ED-4DB2-BD59-A6C34878D82A}">
                        <a16:rowId xmlns:a16="http://schemas.microsoft.com/office/drawing/2014/main" val="791926702"/>
                      </a:ext>
                    </a:extLst>
                  </a:tr>
                  <a:tr h="629144">
                    <a:tc>
                      <a:txBody>
                        <a:bodyPr/>
                        <a:lstStyle/>
                        <a:p>
                          <a:pPr algn="ctr">
                            <a:lnSpc>
                              <a:spcPct val="150000"/>
                            </a:lnSpc>
                            <a:spcAft>
                              <a:spcPts val="600"/>
                            </a:spcAft>
                          </a:pPr>
                          <a:r>
                            <a:rPr lang="en-US" sz="1600">
                              <a:effectLst/>
                              <a:latin typeface="Times New Roman" panose="02020603050405020304" pitchFamily="18" charset="0"/>
                              <a:cs typeface="Times New Roman" panose="02020603050405020304" pitchFamily="18" charset="0"/>
                            </a:rPr>
                            <a:t>F10-F13</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blipFill>
                          <a:blip r:embed="rId2"/>
                          <a:stretch>
                            <a:fillRect l="-100461" t="-373077" r="-412903" b="-1923"/>
                          </a:stretch>
                        </a:blipFill>
                      </a:tcPr>
                    </a:tc>
                    <a:tc>
                      <a:txBody>
                        <a:bodyPr/>
                        <a:lstStyle/>
                        <a:p>
                          <a:endParaRPr lang="en-US"/>
                        </a:p>
                      </a:txBody>
                      <a:tcPr marL="68580" marR="68580" marT="0" marB="0">
                        <a:blipFill>
                          <a:blip r:embed="rId2"/>
                          <a:stretch>
                            <a:fillRect l="-181250" t="-373077" r="-273333" b="-1923"/>
                          </a:stretch>
                        </a:blipFill>
                      </a:tcPr>
                    </a:tc>
                    <a:tc>
                      <a:txBody>
                        <a:bodyPr/>
                        <a:lstStyle/>
                        <a:p>
                          <a:endParaRPr lang="en-US"/>
                        </a:p>
                      </a:txBody>
                      <a:tcPr marL="68580" marR="68580" marT="0" marB="0">
                        <a:blipFill>
                          <a:blip r:embed="rId2"/>
                          <a:stretch>
                            <a:fillRect l="-309633" t="-373077" r="-200917" b="-1923"/>
                          </a:stretch>
                        </a:blipFill>
                      </a:tcPr>
                    </a:tc>
                    <a:tc>
                      <a:txBody>
                        <a:bodyPr/>
                        <a:lstStyle/>
                        <a:p>
                          <a:endParaRPr lang="en-US"/>
                        </a:p>
                      </a:txBody>
                      <a:tcPr marL="68580" marR="68580" marT="0" marB="0">
                        <a:blipFill>
                          <a:blip r:embed="rId2"/>
                          <a:stretch>
                            <a:fillRect l="-411521" t="-373077" r="-101843" b="-1923"/>
                          </a:stretch>
                        </a:blipFill>
                      </a:tcPr>
                    </a:tc>
                    <a:tc>
                      <a:txBody>
                        <a:bodyPr/>
                        <a:lstStyle/>
                        <a:p>
                          <a:endParaRPr lang="en-US"/>
                        </a:p>
                      </a:txBody>
                      <a:tcPr marL="68580" marR="68580" marT="0" marB="0">
                        <a:blipFill>
                          <a:blip r:embed="rId2"/>
                          <a:stretch>
                            <a:fillRect l="-511521" t="-373077" r="-1843" b="-1923"/>
                          </a:stretch>
                        </a:blipFill>
                      </a:tcPr>
                    </a:tc>
                    <a:extLst>
                      <a:ext uri="{0D108BD9-81ED-4DB2-BD59-A6C34878D82A}">
                        <a16:rowId xmlns:a16="http://schemas.microsoft.com/office/drawing/2014/main" val="3123909573"/>
                      </a:ext>
                    </a:extLst>
                  </a:tr>
                </a:tbl>
              </a:graphicData>
            </a:graphic>
          </p:graphicFrame>
        </mc:Fallback>
      </mc:AlternateContent>
    </p:spTree>
    <p:extLst>
      <p:ext uri="{BB962C8B-B14F-4D97-AF65-F5344CB8AC3E}">
        <p14:creationId xmlns:p14="http://schemas.microsoft.com/office/powerpoint/2010/main" val="27355302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770A3-13A4-4B6A-B1D2-E05A81EDB6C3}"/>
              </a:ext>
            </a:extLst>
          </p:cNvPr>
          <p:cNvSpPr>
            <a:spLocks noGrp="1"/>
          </p:cNvSpPr>
          <p:nvPr>
            <p:ph type="title"/>
          </p:nvPr>
        </p:nvSpPr>
        <p:spPr>
          <a:xfrm>
            <a:off x="628650" y="365126"/>
            <a:ext cx="7886700" cy="1629137"/>
          </a:xfrm>
        </p:spPr>
        <p:txBody>
          <a:bodyPr>
            <a:normAutofit/>
          </a:bodyPr>
          <a:lstStyle/>
          <a:p>
            <a:r>
              <a:rPr lang="en-US" sz="3600" dirty="0">
                <a:solidFill>
                  <a:srgbClr val="7030A0"/>
                </a:solidFill>
              </a:rPr>
              <a:t>      Preliminary dimensions of walls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DFF2B3E-E561-48E2-9AC5-93114C11E298}"/>
                  </a:ext>
                </a:extLst>
              </p:cNvPr>
              <p:cNvSpPr>
                <a:spLocks noGrp="1"/>
              </p:cNvSpPr>
              <p:nvPr>
                <p:ph idx="1"/>
              </p:nvPr>
            </p:nvSpPr>
            <p:spPr>
              <a:xfrm>
                <a:off x="955221" y="1620314"/>
                <a:ext cx="7731579" cy="4365579"/>
              </a:xfrm>
            </p:spPr>
            <p:txBody>
              <a:bodyPr>
                <a:noAutofit/>
              </a:bodyPr>
              <a:lstStyle/>
              <a:p>
                <a:pPr>
                  <a:lnSpc>
                    <a:spcPct val="135000"/>
                  </a:lnSpc>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Assume the thickness of the shear walls equal to 30 cm</a:t>
                </a:r>
              </a:p>
              <a:p>
                <a:pPr>
                  <a:lnSpc>
                    <a:spcPct val="135000"/>
                  </a:lnSpc>
                </a:pPr>
                <a14:m>
                  <m:oMath xmlns:m="http://schemas.openxmlformats.org/officeDocument/2006/math">
                    <m:r>
                      <a:rPr lang="en-US" sz="16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600" i="1">
                            <a:effectLst/>
                            <a:latin typeface="Cambria Math" panose="02040503050406030204" pitchFamily="18" charset="0"/>
                          </a:rPr>
                        </m:ctrlPr>
                      </m:sSubPr>
                      <m:e>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𝑃</m:t>
                        </m:r>
                      </m:e>
                      <m:sub>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55</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600" i="1">
                            <a:effectLst/>
                            <a:latin typeface="Cambria Math" panose="02040503050406030204" pitchFamily="18" charset="0"/>
                          </a:rPr>
                        </m:ctrlPr>
                      </m:sSubPr>
                      <m:e>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e>
                      <m:sub>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d>
                      <m:dPr>
                        <m:begChr m:val="["/>
                        <m:endChr m:val="]"/>
                        <m:ctrlPr>
                          <a:rPr lang="en-US" sz="1600" i="1">
                            <a:effectLst/>
                            <a:latin typeface="Cambria Math" panose="02040503050406030204" pitchFamily="18" charset="0"/>
                          </a:rPr>
                        </m:ctrlPr>
                      </m:dPr>
                      <m:e>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600" i="1">
                                <a:effectLst/>
                                <a:latin typeface="Cambria Math" panose="02040503050406030204" pitchFamily="18" charset="0"/>
                              </a:rPr>
                            </m:ctrlPr>
                          </m:sSupPr>
                          <m:e>
                            <m:d>
                              <m:dPr>
                                <m:ctrlPr>
                                  <a:rPr lang="en-US" sz="1600" i="1">
                                    <a:effectLst/>
                                    <a:latin typeface="Cambria Math" panose="02040503050406030204" pitchFamily="18" charset="0"/>
                                  </a:rPr>
                                </m:ctrlPr>
                              </m:dPr>
                              <m:e>
                                <m:f>
                                  <m:fPr>
                                    <m:ctrlPr>
                                      <a:rPr lang="en-US" sz="1600" i="1">
                                        <a:effectLst/>
                                        <a:latin typeface="Cambria Math" panose="02040503050406030204" pitchFamily="18" charset="0"/>
                                      </a:rPr>
                                    </m:ctrlPr>
                                  </m:fPr>
                                  <m:num>
                                    <m:sSub>
                                      <m:sSubPr>
                                        <m:ctrlPr>
                                          <a:rPr lang="en-US" sz="1600" i="1">
                                            <a:effectLst/>
                                            <a:latin typeface="Cambria Math" panose="02040503050406030204" pitchFamily="18" charset="0"/>
                                          </a:rPr>
                                        </m:ctrlPr>
                                      </m:sSubPr>
                                      <m:e>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𝐾</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num>
                                  <m:den>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32</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m:t>
                                    </m:r>
                                  </m:den>
                                </m:f>
                              </m:e>
                            </m:d>
                          </m:e>
                          <m:sup>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e>
                    </m:d>
                  </m:oMath>
                </a14:m>
                <a:endParaRPr lang="en-US" sz="1600" b="1" dirty="0">
                  <a:solidFill>
                    <a:srgbClr val="000000"/>
                  </a:solidFill>
                  <a:latin typeface="Times New Roman" panose="02020603050405020304" pitchFamily="18" charset="0"/>
                  <a:cs typeface="Times New Roman" panose="02020603050405020304" pitchFamily="18" charset="0"/>
                </a:endParaRPr>
              </a:p>
              <a:p>
                <a:pPr>
                  <a:lnSpc>
                    <a:spcPct val="135000"/>
                  </a:lnSpc>
                </a:pPr>
                <a:r>
                  <a:rPr lang="en-US" sz="1600" b="1" dirty="0">
                    <a:solidFill>
                      <a:srgbClr val="000000"/>
                    </a:solidFill>
                    <a:latin typeface="Times New Roman" panose="02020603050405020304" pitchFamily="18" charset="0"/>
                    <a:cs typeface="Times New Roman" panose="02020603050405020304" pitchFamily="18" charset="0"/>
                  </a:rPr>
                  <a:t>For the ground floor:</a:t>
                </a:r>
              </a:p>
              <a:p>
                <a:pPr marL="0" marR="0">
                  <a:lnSpc>
                    <a:spcPct val="135000"/>
                  </a:lnSpc>
                  <a:spcBef>
                    <a:spcPts val="0"/>
                  </a:spcBef>
                  <a:spcAft>
                    <a:spcPts val="600"/>
                  </a:spcAft>
                </a:pPr>
                <a14:m>
                  <m:oMath xmlns:m="http://schemas.openxmlformats.org/officeDocument/2006/math">
                    <m:r>
                      <a:rPr lang="en-US" sz="1600" smtClean="0">
                        <a:solidFill>
                          <a:srgbClr val="000000"/>
                        </a:solidFill>
                        <a:effectLst/>
                        <a:latin typeface="Cambria Math" panose="02040503050406030204" pitchFamily="18" charset="0"/>
                        <a:ea typeface="Calibri" panose="020F0502020204030204" pitchFamily="34" charset="0"/>
                      </a:rPr>
                      <m:t>∅</m:t>
                    </m:r>
                    <m:sSub>
                      <m:sSubPr>
                        <m:ctrlPr>
                          <a:rPr lang="en-US" sz="1600" i="1">
                            <a:solidFill>
                              <a:srgbClr val="000000"/>
                            </a:solidFill>
                            <a:effectLst/>
                            <a:latin typeface="Cambria Math" panose="02040503050406030204" pitchFamily="18" charset="0"/>
                            <a:ea typeface="Calibri" panose="020F0502020204030204" pitchFamily="34" charset="0"/>
                          </a:rPr>
                        </m:ctrlPr>
                      </m:sSubPr>
                      <m:e>
                        <m:r>
                          <a:rPr lang="en-US" sz="1600" i="1">
                            <a:solidFill>
                              <a:srgbClr val="000000"/>
                            </a:solidFill>
                            <a:effectLst/>
                            <a:latin typeface="Cambria Math" panose="02040503050406030204" pitchFamily="18" charset="0"/>
                            <a:ea typeface="Calibri" panose="020F0502020204030204" pitchFamily="34" charset="0"/>
                          </a:rPr>
                          <m:t>𝑃</m:t>
                        </m:r>
                      </m:e>
                      <m:sub>
                        <m:r>
                          <a:rPr lang="en-US" sz="1600" i="1">
                            <a:solidFill>
                              <a:srgbClr val="000000"/>
                            </a:solidFill>
                            <a:effectLst/>
                            <a:latin typeface="Cambria Math" panose="02040503050406030204" pitchFamily="18" charset="0"/>
                            <a:ea typeface="Calibri" panose="020F0502020204030204" pitchFamily="34" charset="0"/>
                          </a:rPr>
                          <m:t>𝑛</m:t>
                        </m:r>
                      </m:sub>
                    </m:sSub>
                    <m:r>
                      <a:rPr lang="en-US" sz="1600">
                        <a:solidFill>
                          <a:srgbClr val="000000"/>
                        </a:solidFill>
                        <a:effectLst/>
                        <a:latin typeface="Cambria Math" panose="02040503050406030204" pitchFamily="18" charset="0"/>
                        <a:ea typeface="Calibri" panose="020F0502020204030204" pitchFamily="34" charset="0"/>
                      </a:rPr>
                      <m:t>=</m:t>
                    </m:r>
                    <m:r>
                      <a:rPr lang="en-US" sz="1600">
                        <a:solidFill>
                          <a:srgbClr val="000000"/>
                        </a:solidFill>
                        <a:effectLst/>
                        <a:latin typeface="Cambria Math" panose="02040503050406030204" pitchFamily="18" charset="0"/>
                        <a:ea typeface="Calibri" panose="020F0502020204030204" pitchFamily="34" charset="0"/>
                      </a:rPr>
                      <m:t>0</m:t>
                    </m:r>
                    <m:r>
                      <a:rPr lang="en-US" sz="1600">
                        <a:solidFill>
                          <a:srgbClr val="000000"/>
                        </a:solidFill>
                        <a:effectLst/>
                        <a:latin typeface="Cambria Math" panose="02040503050406030204" pitchFamily="18" charset="0"/>
                        <a:ea typeface="Calibri" panose="020F0502020204030204" pitchFamily="34" charset="0"/>
                      </a:rPr>
                      <m:t>.</m:t>
                    </m:r>
                    <m:r>
                      <a:rPr lang="en-US" sz="1600">
                        <a:solidFill>
                          <a:srgbClr val="000000"/>
                        </a:solidFill>
                        <a:effectLst/>
                        <a:latin typeface="Cambria Math" panose="02040503050406030204" pitchFamily="18" charset="0"/>
                        <a:ea typeface="Calibri" panose="020F0502020204030204" pitchFamily="34" charset="0"/>
                      </a:rPr>
                      <m:t>55</m:t>
                    </m:r>
                    <m:r>
                      <a:rPr lang="en-US" sz="1600">
                        <a:solidFill>
                          <a:srgbClr val="000000"/>
                        </a:solidFill>
                        <a:effectLst/>
                        <a:latin typeface="Cambria Math" panose="02040503050406030204" pitchFamily="18" charset="0"/>
                        <a:ea typeface="Calibri" panose="020F0502020204030204" pitchFamily="34" charset="0"/>
                      </a:rPr>
                      <m:t>×</m:t>
                    </m:r>
                    <m:r>
                      <a:rPr lang="en-US" sz="1600">
                        <a:solidFill>
                          <a:srgbClr val="000000"/>
                        </a:solidFill>
                        <a:effectLst/>
                        <a:latin typeface="Cambria Math" panose="02040503050406030204" pitchFamily="18" charset="0"/>
                        <a:ea typeface="Calibri" panose="020F0502020204030204" pitchFamily="34" charset="0"/>
                      </a:rPr>
                      <m:t>0</m:t>
                    </m:r>
                    <m:r>
                      <a:rPr lang="en-US" sz="1600">
                        <a:solidFill>
                          <a:srgbClr val="000000"/>
                        </a:solidFill>
                        <a:effectLst/>
                        <a:latin typeface="Cambria Math" panose="02040503050406030204" pitchFamily="18" charset="0"/>
                        <a:ea typeface="Calibri" panose="020F0502020204030204" pitchFamily="34" charset="0"/>
                      </a:rPr>
                      <m:t>.</m:t>
                    </m:r>
                    <m:r>
                      <a:rPr lang="en-US" sz="1600">
                        <a:solidFill>
                          <a:srgbClr val="000000"/>
                        </a:solidFill>
                        <a:effectLst/>
                        <a:latin typeface="Cambria Math" panose="02040503050406030204" pitchFamily="18" charset="0"/>
                        <a:ea typeface="Calibri" panose="020F0502020204030204" pitchFamily="34" charset="0"/>
                      </a:rPr>
                      <m:t>65</m:t>
                    </m:r>
                    <m:r>
                      <a:rPr lang="en-US" sz="1600">
                        <a:solidFill>
                          <a:srgbClr val="000000"/>
                        </a:solidFill>
                        <a:effectLst/>
                        <a:latin typeface="Cambria Math" panose="02040503050406030204" pitchFamily="18" charset="0"/>
                        <a:ea typeface="Calibri" panose="020F0502020204030204" pitchFamily="34" charset="0"/>
                      </a:rPr>
                      <m:t>×</m:t>
                    </m:r>
                    <m:r>
                      <a:rPr lang="en-US" sz="1600">
                        <a:solidFill>
                          <a:srgbClr val="000000"/>
                        </a:solidFill>
                        <a:effectLst/>
                        <a:latin typeface="Cambria Math" panose="02040503050406030204" pitchFamily="18" charset="0"/>
                        <a:ea typeface="Calibri" panose="020F0502020204030204" pitchFamily="34" charset="0"/>
                      </a:rPr>
                      <m:t>40</m:t>
                    </m:r>
                    <m:r>
                      <a:rPr lang="en-US" sz="1600">
                        <a:solidFill>
                          <a:srgbClr val="000000"/>
                        </a:solidFill>
                        <a:effectLst/>
                        <a:latin typeface="Cambria Math" panose="02040503050406030204" pitchFamily="18" charset="0"/>
                        <a:ea typeface="Calibri" panose="020F0502020204030204" pitchFamily="34" charset="0"/>
                      </a:rPr>
                      <m:t>×</m:t>
                    </m:r>
                    <m:r>
                      <a:rPr lang="en-US" sz="1600" i="1">
                        <a:solidFill>
                          <a:srgbClr val="000000"/>
                        </a:solidFill>
                        <a:effectLst/>
                        <a:latin typeface="Cambria Math" panose="02040503050406030204" pitchFamily="18" charset="0"/>
                        <a:ea typeface="Calibri" panose="020F0502020204030204" pitchFamily="34" charset="0"/>
                      </a:rPr>
                      <m:t>1000</m:t>
                    </m:r>
                    <m:r>
                      <a:rPr lang="en-US" sz="1600" i="1">
                        <a:solidFill>
                          <a:srgbClr val="000000"/>
                        </a:solidFill>
                        <a:effectLst/>
                        <a:latin typeface="Cambria Math" panose="02040503050406030204" pitchFamily="18" charset="0"/>
                        <a:ea typeface="Calibri" panose="020F0502020204030204" pitchFamily="34" charset="0"/>
                      </a:rPr>
                      <m:t>×</m:t>
                    </m:r>
                    <m:r>
                      <a:rPr lang="en-US" sz="1600" i="1">
                        <a:solidFill>
                          <a:srgbClr val="000000"/>
                        </a:solidFill>
                        <a:effectLst/>
                        <a:latin typeface="Cambria Math" panose="02040503050406030204" pitchFamily="18" charset="0"/>
                        <a:ea typeface="Calibri" panose="020F0502020204030204" pitchFamily="34" charset="0"/>
                      </a:rPr>
                      <m:t>300</m:t>
                    </m:r>
                    <m:d>
                      <m:dPr>
                        <m:begChr m:val="["/>
                        <m:endChr m:val="]"/>
                        <m:ctrlPr>
                          <a:rPr lang="en-US" sz="1600" i="1">
                            <a:solidFill>
                              <a:srgbClr val="000000"/>
                            </a:solidFill>
                            <a:effectLst/>
                            <a:latin typeface="Cambria Math" panose="02040503050406030204" pitchFamily="18" charset="0"/>
                            <a:ea typeface="Calibri" panose="020F0502020204030204" pitchFamily="34" charset="0"/>
                          </a:rPr>
                        </m:ctrlPr>
                      </m:dPr>
                      <m:e>
                        <m:r>
                          <a:rPr lang="en-US" sz="1600">
                            <a:solidFill>
                              <a:srgbClr val="000000"/>
                            </a:solidFill>
                            <a:effectLst/>
                            <a:latin typeface="Cambria Math" panose="02040503050406030204" pitchFamily="18" charset="0"/>
                            <a:ea typeface="Calibri" panose="020F0502020204030204" pitchFamily="34" charset="0"/>
                          </a:rPr>
                          <m:t>1</m:t>
                        </m:r>
                        <m:r>
                          <a:rPr lang="en-US" sz="1600" i="1">
                            <a:solidFill>
                              <a:srgbClr val="000000"/>
                            </a:solidFill>
                            <a:effectLst/>
                            <a:latin typeface="Cambria Math" panose="02040503050406030204" pitchFamily="18" charset="0"/>
                            <a:ea typeface="Calibri" panose="020F0502020204030204" pitchFamily="34" charset="0"/>
                          </a:rPr>
                          <m:t>−</m:t>
                        </m:r>
                        <m:sSup>
                          <m:sSupPr>
                            <m:ctrlPr>
                              <a:rPr lang="en-US" sz="1600" i="1">
                                <a:solidFill>
                                  <a:srgbClr val="000000"/>
                                </a:solidFill>
                                <a:effectLst/>
                                <a:latin typeface="Cambria Math" panose="02040503050406030204" pitchFamily="18" charset="0"/>
                                <a:ea typeface="Calibri" panose="020F0502020204030204" pitchFamily="34" charset="0"/>
                              </a:rPr>
                            </m:ctrlPr>
                          </m:sSupPr>
                          <m:e>
                            <m:d>
                              <m:dPr>
                                <m:ctrlPr>
                                  <a:rPr lang="en-US" sz="1600" i="1">
                                    <a:solidFill>
                                      <a:srgbClr val="000000"/>
                                    </a:solidFill>
                                    <a:effectLst/>
                                    <a:latin typeface="Cambria Math" panose="02040503050406030204" pitchFamily="18" charset="0"/>
                                    <a:ea typeface="Calibri" panose="020F0502020204030204" pitchFamily="34" charset="0"/>
                                  </a:rPr>
                                </m:ctrlPr>
                              </m:dPr>
                              <m:e>
                                <m:f>
                                  <m:fPr>
                                    <m:ctrlPr>
                                      <a:rPr lang="en-US" sz="1600" i="1">
                                        <a:solidFill>
                                          <a:srgbClr val="000000"/>
                                        </a:solidFill>
                                        <a:effectLst/>
                                        <a:latin typeface="Cambria Math" panose="02040503050406030204" pitchFamily="18" charset="0"/>
                                        <a:ea typeface="Calibri" panose="020F0502020204030204" pitchFamily="34" charset="0"/>
                                      </a:rPr>
                                    </m:ctrlPr>
                                  </m:fPr>
                                  <m:num>
                                    <m:r>
                                      <a:rPr lang="en-US" sz="1600">
                                        <a:solidFill>
                                          <a:srgbClr val="000000"/>
                                        </a:solidFill>
                                        <a:effectLst/>
                                        <a:latin typeface="Cambria Math" panose="02040503050406030204" pitchFamily="18" charset="0"/>
                                        <a:ea typeface="Calibri" panose="020F0502020204030204" pitchFamily="34" charset="0"/>
                                      </a:rPr>
                                      <m:t>1</m:t>
                                    </m:r>
                                    <m:r>
                                      <a:rPr lang="en-US" sz="1600">
                                        <a:solidFill>
                                          <a:srgbClr val="000000"/>
                                        </a:solidFill>
                                        <a:effectLst/>
                                        <a:latin typeface="Cambria Math" panose="02040503050406030204" pitchFamily="18" charset="0"/>
                                        <a:ea typeface="Calibri" panose="020F0502020204030204" pitchFamily="34" charset="0"/>
                                      </a:rPr>
                                      <m:t>×</m:t>
                                    </m:r>
                                    <m:r>
                                      <a:rPr lang="en-US" sz="1600">
                                        <a:solidFill>
                                          <a:srgbClr val="000000"/>
                                        </a:solidFill>
                                        <a:effectLst/>
                                        <a:latin typeface="Cambria Math" panose="02040503050406030204" pitchFamily="18" charset="0"/>
                                        <a:ea typeface="Calibri" panose="020F0502020204030204" pitchFamily="34" charset="0"/>
                                      </a:rPr>
                                      <m:t>5000</m:t>
                                    </m:r>
                                  </m:num>
                                  <m:den>
                                    <m:r>
                                      <a:rPr lang="en-US" sz="1600">
                                        <a:solidFill>
                                          <a:srgbClr val="000000"/>
                                        </a:solidFill>
                                        <a:effectLst/>
                                        <a:latin typeface="Cambria Math" panose="02040503050406030204" pitchFamily="18" charset="0"/>
                                        <a:ea typeface="Calibri" panose="020F0502020204030204" pitchFamily="34" charset="0"/>
                                      </a:rPr>
                                      <m:t>32</m:t>
                                    </m:r>
                                    <m:r>
                                      <a:rPr lang="en-US" sz="1600" i="1">
                                        <a:solidFill>
                                          <a:srgbClr val="000000"/>
                                        </a:solidFill>
                                        <a:effectLst/>
                                        <a:latin typeface="Cambria Math" panose="02040503050406030204" pitchFamily="18" charset="0"/>
                                        <a:ea typeface="Calibri" panose="020F0502020204030204" pitchFamily="34" charset="0"/>
                                      </a:rPr>
                                      <m:t>×</m:t>
                                    </m:r>
                                    <m:r>
                                      <a:rPr lang="en-US" sz="1600" i="1">
                                        <a:solidFill>
                                          <a:srgbClr val="000000"/>
                                        </a:solidFill>
                                        <a:effectLst/>
                                        <a:latin typeface="Cambria Math" panose="02040503050406030204" pitchFamily="18" charset="0"/>
                                        <a:ea typeface="Calibri" panose="020F0502020204030204" pitchFamily="34" charset="0"/>
                                      </a:rPr>
                                      <m:t>300</m:t>
                                    </m:r>
                                  </m:den>
                                </m:f>
                              </m:e>
                            </m:d>
                          </m:e>
                          <m:sup>
                            <m:r>
                              <a:rPr lang="en-US" sz="1600">
                                <a:solidFill>
                                  <a:srgbClr val="000000"/>
                                </a:solidFill>
                                <a:effectLst/>
                                <a:latin typeface="Cambria Math" panose="02040503050406030204" pitchFamily="18" charset="0"/>
                                <a:ea typeface="Calibri" panose="020F0502020204030204" pitchFamily="34" charset="0"/>
                              </a:rPr>
                              <m:t>2</m:t>
                            </m:r>
                          </m:sup>
                        </m:sSup>
                      </m:e>
                    </m:d>
                    <m:r>
                      <a:rPr lang="en-US" sz="1600" i="1">
                        <a:solidFill>
                          <a:srgbClr val="000000"/>
                        </a:solidFill>
                        <a:effectLst/>
                        <a:latin typeface="Cambria Math" panose="02040503050406030204" pitchFamily="18" charset="0"/>
                        <a:ea typeface="Times New Roman" panose="02020603050405020304" pitchFamily="18" charset="0"/>
                      </a:rPr>
                      <m:t>=</m:t>
                    </m:r>
                    <m:r>
                      <a:rPr lang="en-US" sz="1600" i="1">
                        <a:solidFill>
                          <a:srgbClr val="000000"/>
                        </a:solidFill>
                        <a:effectLst/>
                        <a:latin typeface="Cambria Math" panose="02040503050406030204" pitchFamily="18" charset="0"/>
                        <a:ea typeface="Times New Roman" panose="02020603050405020304" pitchFamily="18" charset="0"/>
                      </a:rPr>
                      <m:t>3126</m:t>
                    </m:r>
                    <m:r>
                      <a:rPr lang="en-US" sz="1600" i="1">
                        <a:solidFill>
                          <a:srgbClr val="000000"/>
                        </a:solidFill>
                        <a:effectLst/>
                        <a:latin typeface="Cambria Math" panose="02040503050406030204" pitchFamily="18" charset="0"/>
                        <a:ea typeface="Times New Roman" panose="02020603050405020304" pitchFamily="18" charset="0"/>
                      </a:rPr>
                      <m:t>𝑘𝑁</m:t>
                    </m:r>
                    <m:r>
                      <a:rPr lang="en-US" sz="1600" i="1">
                        <a:solidFill>
                          <a:srgbClr val="000000"/>
                        </a:solidFill>
                        <a:effectLst/>
                        <a:latin typeface="Cambria Math" panose="02040503050406030204" pitchFamily="18" charset="0"/>
                        <a:ea typeface="Times New Roman" panose="02020603050405020304" pitchFamily="18" charset="0"/>
                      </a:rPr>
                      <m:t>/</m:t>
                    </m:r>
                    <m:r>
                      <a:rPr lang="en-US" sz="1600" i="1">
                        <a:solidFill>
                          <a:srgbClr val="000000"/>
                        </a:solidFill>
                        <a:effectLst/>
                        <a:latin typeface="Cambria Math" panose="02040503050406030204" pitchFamily="18" charset="0"/>
                        <a:ea typeface="Times New Roman" panose="02020603050405020304" pitchFamily="18" charset="0"/>
                      </a:rPr>
                      <m:t>𝑚</m:t>
                    </m:r>
                  </m:oMath>
                </a14:m>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35000"/>
                  </a:lnSpc>
                  <a:spcBef>
                    <a:spcPts val="0"/>
                  </a:spcBef>
                  <a:spcAft>
                    <a:spcPts val="600"/>
                  </a:spcAft>
                </a:pPr>
                <a14:m>
                  <m:oMath xmlns:m="http://schemas.openxmlformats.org/officeDocument/2006/math">
                    <m:sSub>
                      <m:sSubPr>
                        <m:ctrlPr>
                          <a:rPr lang="en-US" sz="1600" i="1">
                            <a:solidFill>
                              <a:srgbClr val="000000"/>
                            </a:solidFill>
                            <a:effectLst/>
                            <a:latin typeface="Cambria Math" panose="02040503050406030204" pitchFamily="18" charset="0"/>
                            <a:ea typeface="Calibri" panose="020F0502020204030204" pitchFamily="34" charset="0"/>
                          </a:rPr>
                        </m:ctrlPr>
                      </m:sSubPr>
                      <m:e>
                        <m:r>
                          <a:rPr lang="en-US" sz="1600" i="1">
                            <a:solidFill>
                              <a:srgbClr val="000000"/>
                            </a:solidFill>
                            <a:effectLst/>
                            <a:latin typeface="Cambria Math" panose="02040503050406030204" pitchFamily="18" charset="0"/>
                            <a:ea typeface="Calibri" panose="020F0502020204030204" pitchFamily="34" charset="0"/>
                          </a:rPr>
                          <m:t>𝑃</m:t>
                        </m:r>
                      </m:e>
                      <m:sub>
                        <m:r>
                          <a:rPr lang="en-US" sz="1600" i="1">
                            <a:solidFill>
                              <a:srgbClr val="000000"/>
                            </a:solidFill>
                            <a:effectLst/>
                            <a:latin typeface="Cambria Math" panose="02040503050406030204" pitchFamily="18" charset="0"/>
                            <a:ea typeface="Calibri" panose="020F0502020204030204" pitchFamily="34" charset="0"/>
                          </a:rPr>
                          <m:t>𝑢</m:t>
                        </m:r>
                      </m:sub>
                    </m:sSub>
                    <m:r>
                      <a:rPr lang="en-US" sz="1600" b="0" i="1" smtClean="0">
                        <a:solidFill>
                          <a:srgbClr val="000000"/>
                        </a:solidFill>
                        <a:effectLst/>
                        <a:latin typeface="Cambria Math" panose="02040503050406030204" pitchFamily="18" charset="0"/>
                        <a:ea typeface="Calibri" panose="020F0502020204030204" pitchFamily="34" charset="0"/>
                      </a:rPr>
                      <m:t>=</m:t>
                    </m:r>
                    <m:r>
                      <a:rPr lang="en-US" sz="1600" b="0" i="1" smtClean="0">
                        <a:solidFill>
                          <a:srgbClr val="000000"/>
                        </a:solidFill>
                        <a:effectLst/>
                        <a:latin typeface="Cambria Math" panose="02040503050406030204" pitchFamily="18" charset="0"/>
                        <a:ea typeface="Calibri" panose="020F0502020204030204" pitchFamily="34" charset="0"/>
                      </a:rPr>
                      <m:t>1937</m:t>
                    </m:r>
                    <m:r>
                      <a:rPr lang="en-US" sz="1600" b="0" i="1" smtClean="0">
                        <a:solidFill>
                          <a:srgbClr val="000000"/>
                        </a:solidFill>
                        <a:effectLst/>
                        <a:latin typeface="Cambria Math" panose="02040503050406030204" pitchFamily="18" charset="0"/>
                        <a:ea typeface="Calibri" panose="020F0502020204030204" pitchFamily="34" charset="0"/>
                      </a:rPr>
                      <m:t> </m:t>
                    </m:r>
                    <m:r>
                      <a:rPr lang="en-US" sz="1600" b="0" i="1" smtClean="0">
                        <a:solidFill>
                          <a:srgbClr val="000000"/>
                        </a:solidFill>
                        <a:effectLst/>
                        <a:latin typeface="Cambria Math" panose="02040503050406030204" pitchFamily="18" charset="0"/>
                        <a:ea typeface="Calibri" panose="020F0502020204030204" pitchFamily="34" charset="0"/>
                      </a:rPr>
                      <m:t>𝐾𝑁</m:t>
                    </m:r>
                    <m:r>
                      <a:rPr lang="en-US" sz="1600" b="0" i="1" smtClean="0">
                        <a:solidFill>
                          <a:srgbClr val="000000"/>
                        </a:solidFill>
                        <a:effectLst/>
                        <a:latin typeface="Cambria Math" panose="02040503050406030204" pitchFamily="18" charset="0"/>
                        <a:ea typeface="Calibri" panose="020F0502020204030204" pitchFamily="34" charset="0"/>
                      </a:rPr>
                      <m:t>/</m:t>
                    </m:r>
                    <m:r>
                      <a:rPr lang="en-US" sz="1600" b="0" i="1" smtClean="0">
                        <a:solidFill>
                          <a:srgbClr val="000000"/>
                        </a:solidFill>
                        <a:effectLst/>
                        <a:latin typeface="Cambria Math" panose="02040503050406030204" pitchFamily="18" charset="0"/>
                        <a:ea typeface="Calibri" panose="020F0502020204030204" pitchFamily="34" charset="0"/>
                      </a:rPr>
                      <m:t>𝑚</m:t>
                    </m:r>
                    <m:r>
                      <a:rPr lang="en-US" sz="1600" i="1">
                        <a:solidFill>
                          <a:srgbClr val="000000"/>
                        </a:solidFill>
                        <a:effectLst/>
                        <a:latin typeface="Cambria Math" panose="02040503050406030204" pitchFamily="18" charset="0"/>
                        <a:ea typeface="Calibri" panose="020F0502020204030204" pitchFamily="34" charset="0"/>
                      </a:rPr>
                      <m:t>&lt;</m:t>
                    </m:r>
                    <m:r>
                      <a:rPr lang="en-US" sz="1600">
                        <a:solidFill>
                          <a:srgbClr val="000000"/>
                        </a:solidFill>
                        <a:effectLst/>
                        <a:latin typeface="Cambria Math" panose="02040503050406030204" pitchFamily="18" charset="0"/>
                        <a:ea typeface="Calibri" panose="020F0502020204030204" pitchFamily="34" charset="0"/>
                      </a:rPr>
                      <m:t>∅</m:t>
                    </m:r>
                    <m:sSub>
                      <m:sSubPr>
                        <m:ctrlPr>
                          <a:rPr lang="en-US" sz="1600" i="1">
                            <a:solidFill>
                              <a:srgbClr val="000000"/>
                            </a:solidFill>
                            <a:effectLst/>
                            <a:latin typeface="Cambria Math" panose="02040503050406030204" pitchFamily="18" charset="0"/>
                            <a:ea typeface="Calibri" panose="020F0502020204030204" pitchFamily="34" charset="0"/>
                          </a:rPr>
                        </m:ctrlPr>
                      </m:sSubPr>
                      <m:e>
                        <m:r>
                          <a:rPr lang="en-US" sz="1600" i="1">
                            <a:solidFill>
                              <a:srgbClr val="000000"/>
                            </a:solidFill>
                            <a:effectLst/>
                            <a:latin typeface="Cambria Math" panose="02040503050406030204" pitchFamily="18" charset="0"/>
                            <a:ea typeface="Calibri" panose="020F0502020204030204" pitchFamily="34" charset="0"/>
                          </a:rPr>
                          <m:t>𝑃</m:t>
                        </m:r>
                      </m:e>
                      <m:sub>
                        <m:r>
                          <a:rPr lang="en-US" sz="1600" i="1">
                            <a:solidFill>
                              <a:srgbClr val="000000"/>
                            </a:solidFill>
                            <a:effectLst/>
                            <a:latin typeface="Cambria Math" panose="02040503050406030204" pitchFamily="18" charset="0"/>
                            <a:ea typeface="Calibri" panose="020F0502020204030204" pitchFamily="34" charset="0"/>
                          </a:rPr>
                          <m:t>𝑛</m:t>
                        </m:r>
                      </m:sub>
                    </m:sSub>
                  </m:oMath>
                </a14:m>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35000"/>
                  </a:lnSpc>
                </a:pPr>
                <a:r>
                  <a:rPr lang="en-US" sz="1600" b="1" dirty="0">
                    <a:solidFill>
                      <a:srgbClr val="000000"/>
                    </a:solidFill>
                    <a:latin typeface="Times New Roman" panose="02020603050405020304" pitchFamily="18" charset="0"/>
                    <a:cs typeface="Times New Roman" panose="02020603050405020304" pitchFamily="18" charset="0"/>
                  </a:rPr>
                  <a:t>For the second basement floor:</a:t>
                </a:r>
              </a:p>
              <a:p>
                <a:pPr>
                  <a:lnSpc>
                    <a:spcPct val="135000"/>
                  </a:lnSpc>
                </a:pPr>
                <a14:m>
                  <m:oMath xmlns:m="http://schemas.openxmlformats.org/officeDocument/2006/math">
                    <m:r>
                      <a:rPr lang="en-US" sz="16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600" i="1">
                            <a:effectLst/>
                            <a:latin typeface="Cambria Math" panose="02040503050406030204" pitchFamily="18" charset="0"/>
                          </a:rPr>
                        </m:ctrlPr>
                      </m:sSubPr>
                      <m:e>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𝑃</m:t>
                        </m:r>
                      </m:e>
                      <m:sub>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55</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65</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40</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1000</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300</m:t>
                    </m:r>
                    <m:d>
                      <m:dPr>
                        <m:begChr m:val="["/>
                        <m:endChr m:val="]"/>
                        <m:ctrlPr>
                          <a:rPr lang="en-US" sz="1600" i="1">
                            <a:effectLst/>
                            <a:latin typeface="Cambria Math" panose="02040503050406030204" pitchFamily="18" charset="0"/>
                          </a:rPr>
                        </m:ctrlPr>
                      </m:dPr>
                      <m:e>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600" i="1">
                                <a:effectLst/>
                                <a:latin typeface="Cambria Math" panose="02040503050406030204" pitchFamily="18" charset="0"/>
                              </a:rPr>
                            </m:ctrlPr>
                          </m:sSupPr>
                          <m:e>
                            <m:d>
                              <m:dPr>
                                <m:ctrlPr>
                                  <a:rPr lang="en-US" sz="1600" i="1">
                                    <a:effectLst/>
                                    <a:latin typeface="Cambria Math" panose="02040503050406030204" pitchFamily="18" charset="0"/>
                                  </a:rPr>
                                </m:ctrlPr>
                              </m:dPr>
                              <m:e>
                                <m:f>
                                  <m:fPr>
                                    <m:ctrlPr>
                                      <a:rPr lang="en-US" sz="1600" i="1">
                                        <a:effectLst/>
                                        <a:latin typeface="Cambria Math" panose="02040503050406030204" pitchFamily="18" charset="0"/>
                                      </a:rPr>
                                    </m:ctrlPr>
                                  </m:fPr>
                                  <m:num>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3000</m:t>
                                    </m:r>
                                  </m:num>
                                  <m:den>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32</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300</m:t>
                                    </m:r>
                                  </m:den>
                                </m:f>
                              </m:e>
                            </m:d>
                          </m:e>
                          <m:sup>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e>
                    </m:d>
                    <m:r>
                      <a:rPr lang="en-US" sz="16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3871</m:t>
                    </m:r>
                    <m:r>
                      <a:rPr lang="en-US" sz="16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𝑘𝑁</m:t>
                    </m:r>
                    <m:r>
                      <a:rPr lang="en-US" sz="16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𝑚</m:t>
                    </m:r>
                  </m:oMath>
                </a14:m>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35000"/>
                  </a:lnSpc>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sSub>
                      <m:sSubPr>
                        <m:ctrlPr>
                          <a:rPr lang="en-US" sz="1600" i="1">
                            <a:effectLst/>
                            <a:latin typeface="Cambria Math" panose="02040503050406030204" pitchFamily="18" charset="0"/>
                          </a:rPr>
                        </m:ctrlPr>
                      </m:sSubPr>
                      <m:e>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𝑃</m:t>
                        </m:r>
                      </m:e>
                      <m:sub>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𝑢</m:t>
                        </m:r>
                      </m:sub>
                    </m:sSub>
                    <m:r>
                      <a:rPr lang="en-US" sz="16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3871</m:t>
                    </m:r>
                    <m:r>
                      <a:rPr lang="en-US" sz="16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6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𝐾𝑁</m:t>
                    </m:r>
                    <m:r>
                      <a:rPr lang="en-US" sz="16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&lt;</m:t>
                    </m:r>
                    <m:r>
                      <a:rPr lang="en-US" sz="16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600" i="1">
                            <a:effectLst/>
                            <a:latin typeface="Cambria Math" panose="02040503050406030204" pitchFamily="18" charset="0"/>
                          </a:rPr>
                        </m:ctrlPr>
                      </m:sSubPr>
                      <m:e>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𝑃</m:t>
                        </m:r>
                      </m:e>
                      <m:sub>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oMath>
                </a14:m>
                <a:endParaRPr lang="en-US" sz="1600" b="1" dirty="0">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xmlns:a14="http://schemas.microsoft.com/office/drawing/2010/main" xmlns="" id="{3DFF2B3E-E561-48E2-9AC5-93114C11E298}"/>
                  </a:ext>
                </a:extLst>
              </p:cNvPr>
              <p:cNvSpPr>
                <a:spLocks noGrp="1" noRot="1" noChangeAspect="1" noMove="1" noResize="1" noEditPoints="1" noAdjustHandles="1" noChangeArrowheads="1" noChangeShapeType="1" noTextEdit="1"/>
              </p:cNvSpPr>
              <p:nvPr>
                <p:ph idx="1"/>
              </p:nvPr>
            </p:nvSpPr>
            <p:spPr>
              <a:xfrm>
                <a:off x="955221" y="1620314"/>
                <a:ext cx="7731579" cy="4365579"/>
              </a:xfrm>
              <a:blipFill rotWithShape="0">
                <a:blip r:embed="rId2"/>
                <a:stretch>
                  <a:fillRect l="-946" t="-1676" b="-279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2D450D7-2105-4D81-8CBD-7B45AEBA9D20}"/>
              </a:ext>
            </a:extLst>
          </p:cNvPr>
          <p:cNvSpPr>
            <a:spLocks noGrp="1"/>
          </p:cNvSpPr>
          <p:nvPr>
            <p:ph type="sldNum" sz="quarter" idx="12"/>
          </p:nvPr>
        </p:nvSpPr>
        <p:spPr/>
        <p:txBody>
          <a:bodyPr/>
          <a:lstStyle/>
          <a:p>
            <a:fld id="{721E894C-819F-47F4-8A2C-0F57111BE3F1}" type="slidenum">
              <a:rPr lang="en-US" smtClean="0"/>
              <a:t>39</a:t>
            </a:fld>
            <a:endParaRPr lang="en-US"/>
          </a:p>
        </p:txBody>
      </p:sp>
      <p:sp>
        <p:nvSpPr>
          <p:cNvPr id="6" name="TextBox 5">
            <a:extLst>
              <a:ext uri="{FF2B5EF4-FFF2-40B4-BE49-F238E27FC236}">
                <a16:creationId xmlns:a16="http://schemas.microsoft.com/office/drawing/2014/main" id="{1F76010E-5F7B-40A7-9772-D0BFF5C125E9}"/>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Two</a:t>
            </a:r>
          </a:p>
        </p:txBody>
      </p:sp>
    </p:spTree>
    <p:extLst>
      <p:ext uri="{BB962C8B-B14F-4D97-AF65-F5344CB8AC3E}">
        <p14:creationId xmlns:p14="http://schemas.microsoft.com/office/powerpoint/2010/main" val="632160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461554"/>
            <a:ext cx="7886700" cy="1672046"/>
          </a:xfrm>
        </p:spPr>
        <p:txBody>
          <a:bodyPr>
            <a:normAutofit/>
          </a:bodyPr>
          <a:lstStyle/>
          <a:p>
            <a:pPr algn="ctr"/>
            <a:r>
              <a:rPr lang="en-US" sz="4000" b="1" dirty="0">
                <a:solidFill>
                  <a:srgbClr val="FF0000"/>
                </a:solidFill>
                <a:latin typeface="Times New Roman" panose="02020603050405020304" pitchFamily="18" charset="0"/>
                <a:cs typeface="Times New Roman" panose="02020603050405020304" pitchFamily="18" charset="0"/>
              </a:rPr>
              <a:t>Site location</a:t>
            </a:r>
            <a:br>
              <a:rPr lang="en-US" sz="4400" dirty="0"/>
            </a:br>
            <a:endParaRPr lang="en-US" dirty="0"/>
          </a:p>
        </p:txBody>
      </p:sp>
      <p:pic>
        <p:nvPicPr>
          <p:cNvPr id="9" name="Content Placeholder 8">
            <a:extLst>
              <a:ext uri="{FF2B5EF4-FFF2-40B4-BE49-F238E27FC236}">
                <a16:creationId xmlns:a16="http://schemas.microsoft.com/office/drawing/2014/main" id="{C65BE5EB-90D3-4963-8694-7B8F0F35F94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60970" y="1815152"/>
            <a:ext cx="7962678" cy="37894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4</a:t>
            </a:fld>
            <a:endParaRPr lang="en-US"/>
          </a:p>
        </p:txBody>
      </p:sp>
      <p:sp>
        <p:nvSpPr>
          <p:cNvPr id="7" name="TextBox 6">
            <a:extLst>
              <a:ext uri="{FF2B5EF4-FFF2-40B4-BE49-F238E27FC236}">
                <a16:creationId xmlns:a16="http://schemas.microsoft.com/office/drawing/2014/main" id="{0A6DFF1D-399C-499E-ABC2-E96CA5B41A2A}"/>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8799358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F6DF3-77CF-4EA0-B543-3F5492C972FD}"/>
              </a:ext>
            </a:extLst>
          </p:cNvPr>
          <p:cNvSpPr>
            <a:spLocks noGrp="1"/>
          </p:cNvSpPr>
          <p:nvPr>
            <p:ph type="title"/>
          </p:nvPr>
        </p:nvSpPr>
        <p:spPr>
          <a:xfrm>
            <a:off x="800100" y="99433"/>
            <a:ext cx="7886700" cy="1168175"/>
          </a:xfrm>
        </p:spPr>
        <p:txBody>
          <a:bodyPr>
            <a:normAutofit fontScale="90000"/>
          </a:bodyPr>
          <a:lstStyle/>
          <a:p>
            <a:r>
              <a:rPr lang="en-US" sz="4000" b="1" dirty="0">
                <a:solidFill>
                  <a:srgbClr val="7030A0"/>
                </a:solidFill>
                <a:latin typeface="Times New Roman" panose="02020603050405020304" pitchFamily="18" charset="0"/>
                <a:ea typeface="+mn-ea"/>
                <a:cs typeface="+mn-cs"/>
              </a:rPr>
              <a:t>Chapter Three: Three-dimensional analysis and design </a:t>
            </a:r>
          </a:p>
        </p:txBody>
      </p:sp>
      <p:sp>
        <p:nvSpPr>
          <p:cNvPr id="9" name="Content Placeholder 8">
            <a:extLst>
              <a:ext uri="{FF2B5EF4-FFF2-40B4-BE49-F238E27FC236}">
                <a16:creationId xmlns:a16="http://schemas.microsoft.com/office/drawing/2014/main" id="{DC2CF607-4770-4D07-BAC5-233EECC02DDE}"/>
              </a:ext>
            </a:extLst>
          </p:cNvPr>
          <p:cNvSpPr>
            <a:spLocks noGrp="1"/>
          </p:cNvSpPr>
          <p:nvPr>
            <p:ph idx="1"/>
          </p:nvPr>
        </p:nvSpPr>
        <p:spPr>
          <a:xfrm>
            <a:off x="1255088" y="2584289"/>
            <a:ext cx="7704667" cy="3332816"/>
          </a:xfrm>
        </p:spPr>
        <p:txBody>
          <a:bodyPr>
            <a:normAutofit fontScale="25000" lnSpcReduction="20000"/>
          </a:bodyPr>
          <a:lstStyle/>
          <a:p>
            <a:r>
              <a:rPr lang="en-US" sz="8000" b="1" dirty="0">
                <a:solidFill>
                  <a:srgbClr val="FF0000"/>
                </a:solidFill>
                <a:latin typeface="Times New Roman" panose="02020603050405020304" pitchFamily="18" charset="0"/>
                <a:cs typeface="Times New Roman" panose="02020603050405020304" pitchFamily="18" charset="0"/>
              </a:rPr>
              <a:t>Outline:</a:t>
            </a:r>
          </a:p>
          <a:p>
            <a:pPr>
              <a:lnSpc>
                <a:spcPct val="150000"/>
              </a:lnSpc>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Structural modeling of the building.</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Evaluation of the preliminary design.</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Verification of the structural analysis.</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Seismic forces checks.</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Structural irregularity.</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Effect of P-delta.</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Deflection computations.</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Design of beams </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Design of columns</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Design of slabs </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Design of walls </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Design of Footings</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Design of stairs</a:t>
            </a:r>
          </a:p>
          <a:p>
            <a:pPr>
              <a:buFont typeface="Wingdings" panose="05000000000000000000" pitchFamily="2" charset="2"/>
              <a:buChar char="ü"/>
            </a:pPr>
            <a:r>
              <a:rPr lang="en-US" sz="6400" b="1" dirty="0">
                <a:latin typeface="Times New Roman" panose="02020603050405020304" pitchFamily="18" charset="0"/>
                <a:cs typeface="Times New Roman" panose="02020603050405020304" pitchFamily="18" charset="0"/>
              </a:rPr>
              <a:t>Design of ramp </a:t>
            </a:r>
          </a:p>
          <a:p>
            <a:pPr>
              <a:buFont typeface="Wingdings" panose="05000000000000000000" pitchFamily="2" charset="2"/>
              <a:buChar char="ü"/>
            </a:pPr>
            <a:endParaRPr lang="en-US" dirty="0"/>
          </a:p>
          <a:p>
            <a:pPr>
              <a:buFont typeface="Wingdings" panose="05000000000000000000" pitchFamily="2" charset="2"/>
              <a:buChar char="ü"/>
            </a:pPr>
            <a:endParaRPr lang="en-US" sz="2400" dirty="0"/>
          </a:p>
          <a:p>
            <a:pPr>
              <a:buFont typeface="Wingdings" panose="05000000000000000000" pitchFamily="2" charset="2"/>
              <a:buChar char="ü"/>
            </a:pPr>
            <a:endParaRPr lang="en-US" sz="2400" dirty="0"/>
          </a:p>
          <a:p>
            <a:endParaRPr lang="en-US" dirty="0"/>
          </a:p>
        </p:txBody>
      </p:sp>
      <p:sp>
        <p:nvSpPr>
          <p:cNvPr id="4" name="Slide Number Placeholder 3">
            <a:extLst>
              <a:ext uri="{FF2B5EF4-FFF2-40B4-BE49-F238E27FC236}">
                <a16:creationId xmlns:a16="http://schemas.microsoft.com/office/drawing/2014/main" id="{F498FC81-A77A-4DBD-B47A-78BB0BAF4DFD}"/>
              </a:ext>
            </a:extLst>
          </p:cNvPr>
          <p:cNvSpPr>
            <a:spLocks noGrp="1"/>
          </p:cNvSpPr>
          <p:nvPr>
            <p:ph type="sldNum" sz="quarter" idx="12"/>
          </p:nvPr>
        </p:nvSpPr>
        <p:spPr/>
        <p:txBody>
          <a:bodyPr/>
          <a:lstStyle/>
          <a:p>
            <a:fld id="{721E894C-819F-47F4-8A2C-0F57111BE3F1}" type="slidenum">
              <a:rPr lang="en-US" smtClean="0"/>
              <a:t>40</a:t>
            </a:fld>
            <a:endParaRPr lang="en-US"/>
          </a:p>
        </p:txBody>
      </p:sp>
    </p:spTree>
    <p:extLst>
      <p:ext uri="{BB962C8B-B14F-4D97-AF65-F5344CB8AC3E}">
        <p14:creationId xmlns:p14="http://schemas.microsoft.com/office/powerpoint/2010/main" val="40334606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CE775-B58D-4F8D-BEA0-2F11F4E54E97}"/>
              </a:ext>
            </a:extLst>
          </p:cNvPr>
          <p:cNvSpPr>
            <a:spLocks noGrp="1"/>
          </p:cNvSpPr>
          <p:nvPr>
            <p:ph type="title"/>
          </p:nvPr>
        </p:nvSpPr>
        <p:spPr>
          <a:xfrm>
            <a:off x="557349" y="365126"/>
            <a:ext cx="8316685" cy="967285"/>
          </a:xfrm>
        </p:spPr>
        <p:txBody>
          <a:bodyPr>
            <a:normAutofit/>
          </a:bodyPr>
          <a:lstStyle/>
          <a:p>
            <a:r>
              <a:rPr lang="en-US" sz="4000" b="1" i="0" u="none" strike="noStrike" baseline="0" dirty="0">
                <a:solidFill>
                  <a:srgbClr val="7030A0"/>
                </a:solidFill>
                <a:latin typeface="Times New Roman" panose="02020603050405020304" pitchFamily="18" charset="0"/>
                <a:cs typeface="Times New Roman" panose="02020603050405020304" pitchFamily="18" charset="0"/>
              </a:rPr>
              <a:t>Structural modeling of the building </a:t>
            </a:r>
            <a:endParaRPr lang="en-US" sz="4000" dirty="0">
              <a:solidFill>
                <a:srgbClr val="7030A0"/>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020C3E01-0186-4865-9441-41B89618C70D}"/>
              </a:ext>
            </a:extLst>
          </p:cNvPr>
          <p:cNvSpPr>
            <a:spLocks noGrp="1"/>
          </p:cNvSpPr>
          <p:nvPr>
            <p:ph type="sldNum" sz="quarter" idx="12"/>
          </p:nvPr>
        </p:nvSpPr>
        <p:spPr/>
        <p:txBody>
          <a:bodyPr/>
          <a:lstStyle/>
          <a:p>
            <a:fld id="{721E894C-819F-47F4-8A2C-0F57111BE3F1}" type="slidenum">
              <a:rPr lang="en-US" smtClean="0"/>
              <a:t>41</a:t>
            </a:fld>
            <a:endParaRPr lang="en-US"/>
          </a:p>
        </p:txBody>
      </p:sp>
      <p:pic>
        <p:nvPicPr>
          <p:cNvPr id="6" name="Picture 5">
            <a:extLst>
              <a:ext uri="{FF2B5EF4-FFF2-40B4-BE49-F238E27FC236}">
                <a16:creationId xmlns:a16="http://schemas.microsoft.com/office/drawing/2014/main" id="{28387238-F86C-4F85-964A-AD788D8110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8250" y="1479730"/>
            <a:ext cx="3169042" cy="44808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621426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CE775-B58D-4F8D-BEA0-2F11F4E54E97}"/>
              </a:ext>
            </a:extLst>
          </p:cNvPr>
          <p:cNvSpPr>
            <a:spLocks noGrp="1"/>
          </p:cNvSpPr>
          <p:nvPr>
            <p:ph type="title"/>
          </p:nvPr>
        </p:nvSpPr>
        <p:spPr>
          <a:xfrm>
            <a:off x="557349" y="365126"/>
            <a:ext cx="8316685" cy="1794600"/>
          </a:xfrm>
        </p:spPr>
        <p:txBody>
          <a:bodyPr>
            <a:normAutofit/>
          </a:bodyPr>
          <a:lstStyle/>
          <a:p>
            <a:r>
              <a:rPr lang="en-US" sz="3400" b="1" i="0" u="none" strike="noStrike" baseline="0" dirty="0">
                <a:solidFill>
                  <a:srgbClr val="7030A0"/>
                </a:solidFill>
                <a:latin typeface="Times New Roman" panose="02020603050405020304" pitchFamily="18" charset="0"/>
                <a:cs typeface="Times New Roman" panose="02020603050405020304" pitchFamily="18" charset="0"/>
              </a:rPr>
              <a:t> Structural modeling of the building </a:t>
            </a:r>
            <a:endParaRPr lang="en-US" sz="3400" dirty="0">
              <a:solidFill>
                <a:srgbClr val="7030A0"/>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5DB09CB-DBB2-4653-AABA-A24AB6477826}"/>
                  </a:ext>
                </a:extLst>
              </p:cNvPr>
              <p:cNvSpPr>
                <a:spLocks noGrp="1"/>
              </p:cNvSpPr>
              <p:nvPr>
                <p:ph idx="1"/>
              </p:nvPr>
            </p:nvSpPr>
            <p:spPr>
              <a:xfrm>
                <a:off x="644434" y="1933303"/>
                <a:ext cx="7870916" cy="4243660"/>
              </a:xfrm>
            </p:spPr>
            <p:txBody>
              <a:bodyPr>
                <a:normAutofit/>
              </a:bodyPr>
              <a:lstStyle/>
              <a:p>
                <a:r>
                  <a:rPr lang="en-US" sz="2000" b="1" dirty="0">
                    <a:latin typeface="Times New Roman" panose="02020603050405020304" pitchFamily="18" charset="0"/>
                    <a:cs typeface="Times New Roman" panose="02020603050405020304" pitchFamily="18" charset="0"/>
                  </a:rPr>
                  <a:t>Section modifiers for flexure and torsion:</a:t>
                </a:r>
              </a:p>
              <a:p>
                <a:r>
                  <a:rPr lang="en-US" sz="2000" dirty="0">
                    <a:latin typeface="Times New Roman" panose="02020603050405020304" pitchFamily="18" charset="0"/>
                    <a:cs typeface="Times New Roman" panose="02020603050405020304" pitchFamily="18" charset="0"/>
                  </a:rPr>
                  <a:t>Slab modifiers = 0.25</a:t>
                </a:r>
              </a:p>
              <a:p>
                <a:r>
                  <a:rPr lang="en-US" sz="2000" dirty="0">
                    <a:latin typeface="Times New Roman" panose="02020603050405020304" pitchFamily="18" charset="0"/>
                    <a:cs typeface="Times New Roman" panose="02020603050405020304" pitchFamily="18" charset="0"/>
                  </a:rPr>
                  <a:t>Beams modifiers = 0.35</a:t>
                </a:r>
              </a:p>
              <a:p>
                <a:r>
                  <a:rPr lang="en-US" sz="2000" dirty="0">
                    <a:latin typeface="Times New Roman" panose="02020603050405020304" pitchFamily="18" charset="0"/>
                    <a:cs typeface="Times New Roman" panose="02020603050405020304" pitchFamily="18" charset="0"/>
                  </a:rPr>
                  <a:t>Wall modifiers = 0.7</a:t>
                </a:r>
              </a:p>
              <a:p>
                <a:r>
                  <a:rPr lang="en-US" sz="2000" dirty="0">
                    <a:latin typeface="Times New Roman" panose="02020603050405020304" pitchFamily="18" charset="0"/>
                    <a:cs typeface="Times New Roman" panose="02020603050405020304" pitchFamily="18" charset="0"/>
                  </a:rPr>
                  <a:t>Columns modifiers = 0.7</a:t>
                </a:r>
              </a:p>
              <a:p>
                <a:r>
                  <a:rPr lang="en-US" sz="2000" dirty="0">
                    <a:latin typeface="Times New Roman" panose="02020603050405020304" pitchFamily="18" charset="0"/>
                    <a:cs typeface="Times New Roman" panose="02020603050405020304" pitchFamily="18" charset="0"/>
                  </a:rPr>
                  <a:t>Ramp and stairs modifiers = 0.001</a:t>
                </a:r>
              </a:p>
              <a:p>
                <a:pPr>
                  <a:lnSpc>
                    <a:spcPct val="120000"/>
                  </a:lnSpc>
                  <a:buFont typeface="Wingdings" panose="05000000000000000000" pitchFamily="2" charset="2"/>
                  <a:buChar char="v"/>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Some of the exterior and interior beams are failed due to shear or torsion stresses. So, modifier for some of these beams has been changed to reduce the torsion moment to </a:t>
                </a:r>
                <a14:m>
                  <m:oMath xmlns:m="http://schemas.openxmlformats.org/officeDocument/2006/math">
                    <m:r>
                      <a:rPr lang="en-US" sz="20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000" i="1">
                            <a:effectLst/>
                            <a:latin typeface="Cambria Math" panose="02040503050406030204" pitchFamily="18" charset="0"/>
                          </a:rPr>
                        </m:ctrlPr>
                      </m:sSubPr>
                      <m:e>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𝑐𝑟</m:t>
                        </m:r>
                      </m:sub>
                    </m:sSub>
                  </m:oMath>
                </a14:m>
                <a:r>
                  <a:rPr lang="en-US" sz="2000" dirty="0">
                    <a:latin typeface="Times New Roman" panose="02020603050405020304" pitchFamily="18" charset="0"/>
                    <a:cs typeface="Times New Roman" panose="02020603050405020304" pitchFamily="18" charset="0"/>
                  </a:rPr>
                  <a:t>.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dimensions of the other beams has been changed.</a:t>
                </a:r>
              </a:p>
            </p:txBody>
          </p:sp>
        </mc:Choice>
        <mc:Fallback xmlns="">
          <p:sp>
            <p:nvSpPr>
              <p:cNvPr id="3" name="Content Placeholder 2">
                <a:extLst>
                  <a:ext uri="{FF2B5EF4-FFF2-40B4-BE49-F238E27FC236}">
                    <a16:creationId xmlns:a16="http://schemas.microsoft.com/office/drawing/2014/main" id="{75DB09CB-DBB2-4653-AABA-A24AB6477826}"/>
                  </a:ext>
                </a:extLst>
              </p:cNvPr>
              <p:cNvSpPr>
                <a:spLocks noGrp="1" noRot="1" noChangeAspect="1" noMove="1" noResize="1" noEditPoints="1" noAdjustHandles="1" noChangeArrowheads="1" noChangeShapeType="1" noTextEdit="1"/>
              </p:cNvSpPr>
              <p:nvPr>
                <p:ph idx="1"/>
              </p:nvPr>
            </p:nvSpPr>
            <p:spPr>
              <a:xfrm>
                <a:off x="644434" y="1933303"/>
                <a:ext cx="7870916" cy="4243660"/>
              </a:xfrm>
              <a:blipFill>
                <a:blip r:embed="rId2"/>
                <a:stretch>
                  <a:fillRect l="-930" t="-1293" r="-465" b="-100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20C3E01-0186-4865-9441-41B89618C70D}"/>
              </a:ext>
            </a:extLst>
          </p:cNvPr>
          <p:cNvSpPr>
            <a:spLocks noGrp="1"/>
          </p:cNvSpPr>
          <p:nvPr>
            <p:ph type="sldNum" sz="quarter" idx="12"/>
          </p:nvPr>
        </p:nvSpPr>
        <p:spPr/>
        <p:txBody>
          <a:bodyPr/>
          <a:lstStyle/>
          <a:p>
            <a:fld id="{721E894C-819F-47F4-8A2C-0F57111BE3F1}" type="slidenum">
              <a:rPr lang="en-US" smtClean="0"/>
              <a:t>42</a:t>
            </a:fld>
            <a:endParaRPr lang="en-US"/>
          </a:p>
        </p:txBody>
      </p:sp>
      <p:sp>
        <p:nvSpPr>
          <p:cNvPr id="6" name="TextBox 5">
            <a:extLst>
              <a:ext uri="{FF2B5EF4-FFF2-40B4-BE49-F238E27FC236}">
                <a16:creationId xmlns:a16="http://schemas.microsoft.com/office/drawing/2014/main" id="{EF781DC7-9407-4C41-8388-24BFEB2A0AFC}"/>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21548036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B5C79-46FF-48B5-82B8-07497E1A7868}"/>
              </a:ext>
            </a:extLst>
          </p:cNvPr>
          <p:cNvSpPr>
            <a:spLocks noGrp="1"/>
          </p:cNvSpPr>
          <p:nvPr>
            <p:ph type="title"/>
          </p:nvPr>
        </p:nvSpPr>
        <p:spPr>
          <a:xfrm>
            <a:off x="235948" y="548584"/>
            <a:ext cx="8672104" cy="1193130"/>
          </a:xfrm>
        </p:spPr>
        <p:txBody>
          <a:bodyPr>
            <a:normAutofit/>
          </a:bodyPr>
          <a:lstStyle/>
          <a:p>
            <a:r>
              <a:rPr lang="en-US" sz="3400" b="1" i="0" u="none" strike="noStrike" baseline="0" dirty="0">
                <a:solidFill>
                  <a:srgbClr val="7030A0"/>
                </a:solidFill>
                <a:latin typeface="Times New Roman" panose="02020603050405020304" pitchFamily="18" charset="0"/>
                <a:cs typeface="Times New Roman" panose="02020603050405020304" pitchFamily="18" charset="0"/>
              </a:rPr>
              <a:t>     Structural modeling of the building </a:t>
            </a:r>
            <a:endParaRPr lang="en-US" sz="3400" dirty="0"/>
          </a:p>
        </p:txBody>
      </p:sp>
      <p:sp>
        <p:nvSpPr>
          <p:cNvPr id="3" name="Content Placeholder 2">
            <a:extLst>
              <a:ext uri="{FF2B5EF4-FFF2-40B4-BE49-F238E27FC236}">
                <a16:creationId xmlns:a16="http://schemas.microsoft.com/office/drawing/2014/main" id="{CAE7330C-1D6E-4942-BA40-2D6A8A0F1D0D}"/>
              </a:ext>
            </a:extLst>
          </p:cNvPr>
          <p:cNvSpPr>
            <a:spLocks noGrp="1"/>
          </p:cNvSpPr>
          <p:nvPr>
            <p:ph idx="1"/>
          </p:nvPr>
        </p:nvSpPr>
        <p:spPr>
          <a:xfrm>
            <a:off x="566057" y="1371601"/>
            <a:ext cx="8159931" cy="5165724"/>
          </a:xfrm>
        </p:spPr>
        <p:txBody>
          <a:bodyPr/>
          <a:lstStyle/>
          <a:p>
            <a:pPr marL="0" indent="0">
              <a:buNone/>
            </a:pPr>
            <a:endParaRPr lang="en-US" sz="2000" b="1"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14AE47A8-30E0-42A0-A8EA-A9D56A2747CD}"/>
              </a:ext>
            </a:extLst>
          </p:cNvPr>
          <p:cNvSpPr>
            <a:spLocks noGrp="1"/>
          </p:cNvSpPr>
          <p:nvPr>
            <p:ph type="sldNum" sz="quarter" idx="12"/>
          </p:nvPr>
        </p:nvSpPr>
        <p:spPr/>
        <p:txBody>
          <a:bodyPr/>
          <a:lstStyle/>
          <a:p>
            <a:fld id="{721E894C-819F-47F4-8A2C-0F57111BE3F1}" type="slidenum">
              <a:rPr lang="en-US" smtClean="0"/>
              <a:t>43</a:t>
            </a:fld>
            <a:endParaRPr lang="en-US"/>
          </a:p>
        </p:txBody>
      </p:sp>
      <p:sp>
        <p:nvSpPr>
          <p:cNvPr id="7" name="TextBox 6">
            <a:extLst>
              <a:ext uri="{FF2B5EF4-FFF2-40B4-BE49-F238E27FC236}">
                <a16:creationId xmlns:a16="http://schemas.microsoft.com/office/drawing/2014/main" id="{57EB8777-B960-4F85-AD2E-5D85FFF0DC4A}"/>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
        <p:nvSpPr>
          <p:cNvPr id="8" name="TextBox 7">
            <a:extLst>
              <a:ext uri="{FF2B5EF4-FFF2-40B4-BE49-F238E27FC236}">
                <a16:creationId xmlns:a16="http://schemas.microsoft.com/office/drawing/2014/main" id="{D12FF36C-DEE8-4A80-B3F7-5CD178315848}"/>
              </a:ext>
            </a:extLst>
          </p:cNvPr>
          <p:cNvSpPr txBox="1"/>
          <p:nvPr/>
        </p:nvSpPr>
        <p:spPr>
          <a:xfrm>
            <a:off x="566057" y="1419812"/>
            <a:ext cx="5240448" cy="430887"/>
          </a:xfrm>
          <a:prstGeom prst="rect">
            <a:avLst/>
          </a:prstGeom>
          <a:noFill/>
        </p:spPr>
        <p:txBody>
          <a:bodyPr wrap="square">
            <a:spAutoFit/>
          </a:bodyPr>
          <a:lstStyle/>
          <a:p>
            <a:pPr marL="0" indent="0">
              <a:buNone/>
            </a:pPr>
            <a:r>
              <a:rPr lang="en-US" sz="2200" b="1" dirty="0">
                <a:latin typeface="Times New Roman" panose="02020603050405020304" pitchFamily="18" charset="0"/>
                <a:cs typeface="Times New Roman" panose="02020603050405020304" pitchFamily="18" charset="0"/>
              </a:rPr>
              <a:t>Final sections modifiers</a:t>
            </a:r>
          </a:p>
        </p:txBody>
      </p:sp>
      <p:pic>
        <p:nvPicPr>
          <p:cNvPr id="9" name="Picture 8">
            <a:extLst>
              <a:ext uri="{FF2B5EF4-FFF2-40B4-BE49-F238E27FC236}">
                <a16:creationId xmlns:a16="http://schemas.microsoft.com/office/drawing/2014/main" id="{5645DCD0-F149-49F7-9651-C20943368F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247" y="1850699"/>
            <a:ext cx="6875041" cy="45578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557526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B5C79-46FF-48B5-82B8-07497E1A7868}"/>
              </a:ext>
            </a:extLst>
          </p:cNvPr>
          <p:cNvSpPr>
            <a:spLocks noGrp="1"/>
          </p:cNvSpPr>
          <p:nvPr>
            <p:ph type="title"/>
          </p:nvPr>
        </p:nvSpPr>
        <p:spPr>
          <a:xfrm>
            <a:off x="235948" y="320675"/>
            <a:ext cx="8672104" cy="2021932"/>
          </a:xfrm>
        </p:spPr>
        <p:txBody>
          <a:bodyPr>
            <a:normAutofit/>
          </a:bodyPr>
          <a:lstStyle/>
          <a:p>
            <a:r>
              <a:rPr lang="en-US" sz="3400" b="1" i="0" u="none" strike="noStrike" baseline="0" dirty="0">
                <a:solidFill>
                  <a:srgbClr val="7030A0"/>
                </a:solidFill>
                <a:latin typeface="Times New Roman" panose="02020603050405020304" pitchFamily="18" charset="0"/>
                <a:cs typeface="Times New Roman" panose="02020603050405020304" pitchFamily="18" charset="0"/>
              </a:rPr>
              <a:t>Structural modeling of the building </a:t>
            </a:r>
            <a:endParaRPr lang="en-US" sz="3400" dirty="0"/>
          </a:p>
        </p:txBody>
      </p:sp>
      <p:sp>
        <p:nvSpPr>
          <p:cNvPr id="3" name="Content Placeholder 2">
            <a:extLst>
              <a:ext uri="{FF2B5EF4-FFF2-40B4-BE49-F238E27FC236}">
                <a16:creationId xmlns:a16="http://schemas.microsoft.com/office/drawing/2014/main" id="{CAE7330C-1D6E-4942-BA40-2D6A8A0F1D0D}"/>
              </a:ext>
            </a:extLst>
          </p:cNvPr>
          <p:cNvSpPr>
            <a:spLocks noGrp="1"/>
          </p:cNvSpPr>
          <p:nvPr>
            <p:ph idx="1"/>
          </p:nvPr>
        </p:nvSpPr>
        <p:spPr>
          <a:xfrm>
            <a:off x="788126" y="1908646"/>
            <a:ext cx="7898674" cy="4194719"/>
          </a:xfrm>
        </p:spPr>
        <p:txBody>
          <a:bodyPr/>
          <a:lstStyle/>
          <a:p>
            <a:r>
              <a:rPr lang="en-US" b="1" dirty="0">
                <a:latin typeface="Times New Roman" panose="02020603050405020304" pitchFamily="18" charset="0"/>
                <a:cs typeface="Times New Roman" panose="02020603050405020304" pitchFamily="18" charset="0"/>
              </a:rPr>
              <a:t>Final sections modifiers</a:t>
            </a:r>
          </a:p>
          <a:p>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pPr marL="0" indent="0">
              <a:buNone/>
            </a:pPr>
            <a:endParaRPr lang="en-US" b="1" dirty="0">
              <a:latin typeface="Times New Roman" panose="02020603050405020304" pitchFamily="18" charset="0"/>
              <a:cs typeface="Times New Roman" panose="02020603050405020304" pitchFamily="18" charset="0"/>
            </a:endParaRPr>
          </a:p>
          <a:p>
            <a:pPr marL="0" indent="0">
              <a:buNone/>
            </a:pPr>
            <a:endParaRPr lang="en-US" b="1" dirty="0">
              <a:latin typeface="Times New Roman" panose="02020603050405020304" pitchFamily="18" charset="0"/>
              <a:cs typeface="Times New Roman" panose="02020603050405020304" pitchFamily="18" charset="0"/>
            </a:endParaRPr>
          </a:p>
          <a:p>
            <a:pPr marL="0" indent="0">
              <a:buNone/>
            </a:pPr>
            <a:endParaRPr lang="en-US" b="1"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14AE47A8-30E0-42A0-A8EA-A9D56A2747CD}"/>
              </a:ext>
            </a:extLst>
          </p:cNvPr>
          <p:cNvSpPr>
            <a:spLocks noGrp="1"/>
          </p:cNvSpPr>
          <p:nvPr>
            <p:ph type="sldNum" sz="quarter" idx="12"/>
          </p:nvPr>
        </p:nvSpPr>
        <p:spPr/>
        <p:txBody>
          <a:bodyPr/>
          <a:lstStyle/>
          <a:p>
            <a:fld id="{721E894C-819F-47F4-8A2C-0F57111BE3F1}" type="slidenum">
              <a:rPr lang="en-US" smtClean="0"/>
              <a:t>44</a:t>
            </a:fld>
            <a:endParaRPr lang="en-US"/>
          </a:p>
        </p:txBody>
      </p:sp>
      <p:pic>
        <p:nvPicPr>
          <p:cNvPr id="7" name="Picture 6">
            <a:extLst>
              <a:ext uri="{FF2B5EF4-FFF2-40B4-BE49-F238E27FC236}">
                <a16:creationId xmlns:a16="http://schemas.microsoft.com/office/drawing/2014/main" id="{95C6A045-E07E-446F-91C6-D5C3B25FA4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4711" y="2813495"/>
            <a:ext cx="4263924" cy="28873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a:extLst>
              <a:ext uri="{FF2B5EF4-FFF2-40B4-BE49-F238E27FC236}">
                <a16:creationId xmlns:a16="http://schemas.microsoft.com/office/drawing/2014/main" id="{41C9C5D8-89AC-49BF-89CB-057180E6FC31}"/>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6479941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CE775-B58D-4F8D-BEA0-2F11F4E54E97}"/>
              </a:ext>
            </a:extLst>
          </p:cNvPr>
          <p:cNvSpPr>
            <a:spLocks noGrp="1"/>
          </p:cNvSpPr>
          <p:nvPr>
            <p:ph type="title"/>
          </p:nvPr>
        </p:nvSpPr>
        <p:spPr>
          <a:xfrm>
            <a:off x="557349" y="365126"/>
            <a:ext cx="8316685" cy="2003605"/>
          </a:xfrm>
        </p:spPr>
        <p:txBody>
          <a:bodyPr>
            <a:normAutofit/>
          </a:bodyPr>
          <a:lstStyle/>
          <a:p>
            <a:r>
              <a:rPr lang="en-US" sz="3400" b="1" i="0" u="none" strike="noStrike" baseline="0" dirty="0">
                <a:solidFill>
                  <a:srgbClr val="7030A0"/>
                </a:solidFill>
                <a:latin typeface="Times New Roman" panose="02020603050405020304" pitchFamily="18" charset="0"/>
                <a:cs typeface="Times New Roman" panose="02020603050405020304" pitchFamily="18" charset="0"/>
              </a:rPr>
              <a:t>Structural modeling of the building </a:t>
            </a:r>
            <a:endParaRPr lang="en-US" sz="3400"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5DB09CB-DBB2-4653-AABA-A24AB6477826}"/>
              </a:ext>
            </a:extLst>
          </p:cNvPr>
          <p:cNvSpPr>
            <a:spLocks noGrp="1"/>
          </p:cNvSpPr>
          <p:nvPr>
            <p:ph idx="1"/>
          </p:nvPr>
        </p:nvSpPr>
        <p:spPr>
          <a:xfrm>
            <a:off x="628650" y="1834158"/>
            <a:ext cx="7886700" cy="3808232"/>
          </a:xfrm>
        </p:spPr>
        <p:txBody>
          <a:bodyPr/>
          <a:lstStyle/>
          <a:p>
            <a:r>
              <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Load definition:</a:t>
            </a:r>
          </a:p>
          <a:p>
            <a:endPar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020C3E01-0186-4865-9441-41B89618C70D}"/>
              </a:ext>
            </a:extLst>
          </p:cNvPr>
          <p:cNvSpPr>
            <a:spLocks noGrp="1"/>
          </p:cNvSpPr>
          <p:nvPr>
            <p:ph type="sldNum" sz="quarter" idx="12"/>
          </p:nvPr>
        </p:nvSpPr>
        <p:spPr/>
        <p:txBody>
          <a:bodyPr/>
          <a:lstStyle/>
          <a:p>
            <a:fld id="{721E894C-819F-47F4-8A2C-0F57111BE3F1}" type="slidenum">
              <a:rPr lang="en-US" smtClean="0"/>
              <a:t>45</a:t>
            </a:fld>
            <a:endParaRPr lang="en-US"/>
          </a:p>
        </p:txBody>
      </p:sp>
      <p:pic>
        <p:nvPicPr>
          <p:cNvPr id="6" name="Picture 5">
            <a:extLst>
              <a:ext uri="{FF2B5EF4-FFF2-40B4-BE49-F238E27FC236}">
                <a16:creationId xmlns:a16="http://schemas.microsoft.com/office/drawing/2014/main" id="{584B0B0A-6A1A-4179-A57D-01C516FAA3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9858" y="2952397"/>
            <a:ext cx="5725324" cy="25721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6361EA4A-E510-4C8E-A76E-4CEB3BB8119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34929478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B5C79-46FF-48B5-82B8-07497E1A7868}"/>
              </a:ext>
            </a:extLst>
          </p:cNvPr>
          <p:cNvSpPr>
            <a:spLocks noGrp="1"/>
          </p:cNvSpPr>
          <p:nvPr>
            <p:ph type="title"/>
          </p:nvPr>
        </p:nvSpPr>
        <p:spPr>
          <a:xfrm>
            <a:off x="756830" y="283140"/>
            <a:ext cx="8672104" cy="1445623"/>
          </a:xfrm>
        </p:spPr>
        <p:txBody>
          <a:bodyPr>
            <a:normAutofit/>
          </a:bodyPr>
          <a:lstStyle/>
          <a:p>
            <a:r>
              <a:rPr lang="en-US" sz="3400" b="1" i="0" u="none" strike="noStrike" baseline="0" dirty="0">
                <a:solidFill>
                  <a:srgbClr val="7030A0"/>
                </a:solidFill>
                <a:latin typeface="Times New Roman" panose="02020603050405020304" pitchFamily="18" charset="0"/>
                <a:cs typeface="Times New Roman" panose="02020603050405020304" pitchFamily="18" charset="0"/>
              </a:rPr>
              <a:t>  Structural modeling of the building </a:t>
            </a:r>
            <a:endParaRPr lang="en-US" sz="3400" dirty="0"/>
          </a:p>
        </p:txBody>
      </p:sp>
      <p:sp>
        <p:nvSpPr>
          <p:cNvPr id="3" name="Content Placeholder 2">
            <a:extLst>
              <a:ext uri="{FF2B5EF4-FFF2-40B4-BE49-F238E27FC236}">
                <a16:creationId xmlns:a16="http://schemas.microsoft.com/office/drawing/2014/main" id="{CAE7330C-1D6E-4942-BA40-2D6A8A0F1D0D}"/>
              </a:ext>
            </a:extLst>
          </p:cNvPr>
          <p:cNvSpPr>
            <a:spLocks noGrp="1"/>
          </p:cNvSpPr>
          <p:nvPr>
            <p:ph idx="1"/>
          </p:nvPr>
        </p:nvSpPr>
        <p:spPr>
          <a:xfrm>
            <a:off x="756830" y="1305032"/>
            <a:ext cx="8151222" cy="5329646"/>
          </a:xfrm>
        </p:spPr>
        <p:txBody>
          <a:bodyPr/>
          <a:lstStyle/>
          <a:p>
            <a:pPr marL="0" indent="0">
              <a:buNone/>
            </a:pPr>
            <a:r>
              <a:rPr lang="en-US" b="1" dirty="0"/>
              <a:t>    </a:t>
            </a:r>
            <a:r>
              <a:rPr lang="en-US" b="1" dirty="0">
                <a:latin typeface="Times New Roman" panose="02020603050405020304" pitchFamily="18" charset="0"/>
                <a:cs typeface="Times New Roman" panose="02020603050405020304" pitchFamily="18" charset="0"/>
              </a:rPr>
              <a:t>Load definition</a:t>
            </a:r>
          </a:p>
          <a:p>
            <a:pPr>
              <a:lnSpc>
                <a:spcPct val="120000"/>
              </a:lnSpc>
            </a:pPr>
            <a:r>
              <a:rPr lang="en-US" sz="2000" dirty="0">
                <a:solidFill>
                  <a:srgbClr val="000000"/>
                </a:solidFill>
                <a:latin typeface="Times New Roman" panose="02020603050405020304" pitchFamily="18" charset="0"/>
                <a:cs typeface="Times New Roman" panose="02020603050405020304" pitchFamily="18" charset="0"/>
              </a:rPr>
              <a:t>Parameters of seismic forces in X and Y direction.</a:t>
            </a:r>
          </a:p>
          <a:p>
            <a:pPr>
              <a:lnSpc>
                <a:spcPct val="120000"/>
              </a:lnSpc>
            </a:pPr>
            <a:r>
              <a:rPr lang="en-US" sz="1850" dirty="0">
                <a:solidFill>
                  <a:srgbClr val="000000"/>
                </a:solidFill>
                <a:latin typeface="Times New Roman" panose="02020603050405020304" pitchFamily="18" charset="0"/>
                <a:cs typeface="Times New Roman" panose="02020603050405020304" pitchFamily="18" charset="0"/>
              </a:rPr>
              <a:t>The values of S</a:t>
            </a:r>
            <a:r>
              <a:rPr lang="en-US" sz="1850" baseline="-25000" dirty="0">
                <a:solidFill>
                  <a:srgbClr val="000000"/>
                </a:solidFill>
                <a:latin typeface="Times New Roman" panose="02020603050405020304" pitchFamily="18" charset="0"/>
                <a:cs typeface="Times New Roman" panose="02020603050405020304" pitchFamily="18" charset="0"/>
              </a:rPr>
              <a:t>S</a:t>
            </a:r>
            <a:r>
              <a:rPr lang="en-US" sz="1850" dirty="0">
                <a:solidFill>
                  <a:srgbClr val="000000"/>
                </a:solidFill>
                <a:latin typeface="Times New Roman" panose="02020603050405020304" pitchFamily="18" charset="0"/>
                <a:cs typeface="Times New Roman" panose="02020603050405020304" pitchFamily="18" charset="0"/>
              </a:rPr>
              <a:t>, S</a:t>
            </a:r>
            <a:r>
              <a:rPr lang="en-US" sz="1850" baseline="-25000" dirty="0">
                <a:solidFill>
                  <a:srgbClr val="000000"/>
                </a:solidFill>
                <a:latin typeface="Times New Roman" panose="02020603050405020304" pitchFamily="18" charset="0"/>
                <a:cs typeface="Times New Roman" panose="02020603050405020304" pitchFamily="18" charset="0"/>
              </a:rPr>
              <a:t>1</a:t>
            </a:r>
            <a:r>
              <a:rPr lang="en-US" sz="1850" dirty="0">
                <a:solidFill>
                  <a:srgbClr val="000000"/>
                </a:solidFill>
                <a:latin typeface="Times New Roman" panose="02020603050405020304" pitchFamily="18" charset="0"/>
                <a:cs typeface="Times New Roman" panose="02020603050405020304" pitchFamily="18" charset="0"/>
              </a:rPr>
              <a:t> and site class coefficient were changed in both directions until the values of S</a:t>
            </a:r>
            <a:r>
              <a:rPr lang="en-US" sz="1850" baseline="-25000" dirty="0">
                <a:solidFill>
                  <a:srgbClr val="000000"/>
                </a:solidFill>
                <a:latin typeface="Times New Roman" panose="02020603050405020304" pitchFamily="18" charset="0"/>
                <a:cs typeface="Times New Roman" panose="02020603050405020304" pitchFamily="18" charset="0"/>
              </a:rPr>
              <a:t>DS</a:t>
            </a:r>
            <a:r>
              <a:rPr lang="en-US" sz="1850" dirty="0">
                <a:solidFill>
                  <a:srgbClr val="000000"/>
                </a:solidFill>
                <a:latin typeface="Times New Roman" panose="02020603050405020304" pitchFamily="18" charset="0"/>
                <a:cs typeface="Times New Roman" panose="02020603050405020304" pitchFamily="18" charset="0"/>
              </a:rPr>
              <a:t> and S</a:t>
            </a:r>
            <a:r>
              <a:rPr lang="en-US" sz="1850" baseline="-25000" dirty="0">
                <a:solidFill>
                  <a:srgbClr val="000000"/>
                </a:solidFill>
                <a:latin typeface="Times New Roman" panose="02020603050405020304" pitchFamily="18" charset="0"/>
                <a:cs typeface="Times New Roman" panose="02020603050405020304" pitchFamily="18" charset="0"/>
              </a:rPr>
              <a:t>D1</a:t>
            </a:r>
            <a:r>
              <a:rPr lang="en-US" sz="1850" dirty="0">
                <a:solidFill>
                  <a:srgbClr val="000000"/>
                </a:solidFill>
                <a:latin typeface="Times New Roman" panose="02020603050405020304" pitchFamily="18" charset="0"/>
                <a:cs typeface="Times New Roman" panose="02020603050405020304" pitchFamily="18" charset="0"/>
              </a:rPr>
              <a:t> reached the previously calculated values.</a:t>
            </a:r>
          </a:p>
          <a:p>
            <a:pPr>
              <a:lnSpc>
                <a:spcPct val="120000"/>
              </a:lnSpc>
            </a:pPr>
            <a:endParaRPr lang="en-US" sz="1850" dirty="0">
              <a:solidFill>
                <a:srgbClr val="000000"/>
              </a:solidFill>
              <a:latin typeface="Times New Roman" panose="02020603050405020304" pitchFamily="18" charset="0"/>
              <a:cs typeface="Times New Roman" panose="02020603050405020304" pitchFamily="18" charset="0"/>
            </a:endParaRPr>
          </a:p>
          <a:p>
            <a:pPr>
              <a:lnSpc>
                <a:spcPct val="120000"/>
              </a:lnSpc>
            </a:pPr>
            <a:endParaRPr lang="en-US" sz="1850" dirty="0">
              <a:solidFill>
                <a:srgbClr val="000000"/>
              </a:solidFill>
              <a:latin typeface="Times New Roman" panose="02020603050405020304" pitchFamily="18" charset="0"/>
              <a:cs typeface="Times New Roman" panose="02020603050405020304" pitchFamily="18" charset="0"/>
            </a:endParaRPr>
          </a:p>
          <a:p>
            <a:pPr>
              <a:lnSpc>
                <a:spcPct val="120000"/>
              </a:lnSpc>
            </a:pPr>
            <a:endParaRPr lang="en-US" sz="1850" dirty="0">
              <a:solidFill>
                <a:srgbClr val="000000"/>
              </a:solidFill>
              <a:latin typeface="Times New Roman" panose="02020603050405020304" pitchFamily="18" charset="0"/>
              <a:cs typeface="Times New Roman" panose="02020603050405020304" pitchFamily="18" charset="0"/>
            </a:endParaRPr>
          </a:p>
          <a:p>
            <a:pPr marL="0" indent="0">
              <a:lnSpc>
                <a:spcPct val="120000"/>
              </a:lnSpc>
              <a:buNone/>
            </a:pPr>
            <a:endParaRPr lang="en-US" sz="1850" dirty="0">
              <a:solidFill>
                <a:srgbClr val="000000"/>
              </a:solidFill>
              <a:latin typeface="Times New Roman" panose="02020603050405020304" pitchFamily="18" charset="0"/>
              <a:cs typeface="Times New Roman" panose="02020603050405020304" pitchFamily="18" charset="0"/>
            </a:endParaRPr>
          </a:p>
          <a:p>
            <a:pPr marL="0" indent="0">
              <a:lnSpc>
                <a:spcPct val="120000"/>
              </a:lnSpc>
              <a:buNone/>
            </a:pPr>
            <a:endParaRPr lang="en-US" sz="1850" dirty="0">
              <a:solidFill>
                <a:srgbClr val="000000"/>
              </a:solidFill>
              <a:latin typeface="Times New Roman" panose="02020603050405020304" pitchFamily="18" charset="0"/>
              <a:cs typeface="Times New Roman" panose="02020603050405020304" pitchFamily="18" charset="0"/>
            </a:endParaRPr>
          </a:p>
          <a:p>
            <a:pPr marL="0" indent="0">
              <a:lnSpc>
                <a:spcPct val="120000"/>
              </a:lnSpc>
              <a:buNone/>
            </a:pPr>
            <a:r>
              <a:rPr lang="en-US" sz="1850" dirty="0">
                <a:solidFill>
                  <a:srgbClr val="000000"/>
                </a:solidFill>
                <a:latin typeface="Times New Roman" panose="02020603050405020304" pitchFamily="18" charset="0"/>
                <a:cs typeface="Times New Roman" panose="02020603050405020304" pitchFamily="18" charset="0"/>
              </a:rPr>
              <a:t>    </a:t>
            </a:r>
          </a:p>
          <a:p>
            <a:endParaRPr lang="en-US" dirty="0"/>
          </a:p>
        </p:txBody>
      </p:sp>
      <p:sp>
        <p:nvSpPr>
          <p:cNvPr id="4" name="Slide Number Placeholder 3">
            <a:extLst>
              <a:ext uri="{FF2B5EF4-FFF2-40B4-BE49-F238E27FC236}">
                <a16:creationId xmlns:a16="http://schemas.microsoft.com/office/drawing/2014/main" id="{14AE47A8-30E0-42A0-A8EA-A9D56A2747CD}"/>
              </a:ext>
            </a:extLst>
          </p:cNvPr>
          <p:cNvSpPr>
            <a:spLocks noGrp="1"/>
          </p:cNvSpPr>
          <p:nvPr>
            <p:ph type="sldNum" sz="quarter" idx="12"/>
          </p:nvPr>
        </p:nvSpPr>
        <p:spPr/>
        <p:txBody>
          <a:bodyPr/>
          <a:lstStyle/>
          <a:p>
            <a:fld id="{721E894C-819F-47F4-8A2C-0F57111BE3F1}" type="slidenum">
              <a:rPr lang="en-US" smtClean="0"/>
              <a:t>46</a:t>
            </a:fld>
            <a:endParaRPr lang="en-US"/>
          </a:p>
        </p:txBody>
      </p:sp>
      <p:sp>
        <p:nvSpPr>
          <p:cNvPr id="8" name="TextBox 7">
            <a:extLst>
              <a:ext uri="{FF2B5EF4-FFF2-40B4-BE49-F238E27FC236}">
                <a16:creationId xmlns:a16="http://schemas.microsoft.com/office/drawing/2014/main" id="{81C2EF64-22E9-413E-B732-F3B5B958F212}"/>
              </a:ext>
            </a:extLst>
          </p:cNvPr>
          <p:cNvSpPr txBox="1"/>
          <p:nvPr/>
        </p:nvSpPr>
        <p:spPr>
          <a:xfrm>
            <a:off x="657822" y="283140"/>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2115403" y="3234519"/>
            <a:ext cx="5731864" cy="35006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213597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CE775-B58D-4F8D-BEA0-2F11F4E54E97}"/>
              </a:ext>
            </a:extLst>
          </p:cNvPr>
          <p:cNvSpPr>
            <a:spLocks noGrp="1"/>
          </p:cNvSpPr>
          <p:nvPr>
            <p:ph type="title"/>
          </p:nvPr>
        </p:nvSpPr>
        <p:spPr>
          <a:xfrm>
            <a:off x="557349" y="365126"/>
            <a:ext cx="8316685" cy="1838143"/>
          </a:xfrm>
        </p:spPr>
        <p:txBody>
          <a:bodyPr>
            <a:normAutofit/>
          </a:bodyPr>
          <a:lstStyle/>
          <a:p>
            <a:r>
              <a:rPr lang="en-US" sz="3400" b="1" i="0" u="none" strike="noStrike" baseline="0" dirty="0">
                <a:solidFill>
                  <a:srgbClr val="7030A0"/>
                </a:solidFill>
                <a:latin typeface="Times New Roman" panose="02020603050405020304" pitchFamily="18" charset="0"/>
                <a:cs typeface="Times New Roman" panose="02020603050405020304" pitchFamily="18" charset="0"/>
              </a:rPr>
              <a:t>Structural modeling of the building </a:t>
            </a:r>
            <a:endParaRPr lang="en-US" sz="3400"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5DB09CB-DBB2-4653-AABA-A24AB6477826}"/>
              </a:ext>
            </a:extLst>
          </p:cNvPr>
          <p:cNvSpPr>
            <a:spLocks noGrp="1"/>
          </p:cNvSpPr>
          <p:nvPr>
            <p:ph idx="1"/>
          </p:nvPr>
        </p:nvSpPr>
        <p:spPr>
          <a:xfrm>
            <a:off x="611918" y="1193707"/>
            <a:ext cx="7886700" cy="4330746"/>
          </a:xfrm>
        </p:spPr>
        <p:txBody>
          <a:bodyPr/>
          <a:lstStyle/>
          <a:p>
            <a:pPr marL="0" indent="0">
              <a:buNone/>
            </a:pPr>
            <a:r>
              <a:rPr lang="en-US" sz="2800" b="1" dirty="0">
                <a:latin typeface="Times New Roman" panose="02020603050405020304" pitchFamily="18" charset="0"/>
                <a:cs typeface="Times New Roman" panose="02020603050405020304" pitchFamily="18" charset="0"/>
              </a:rPr>
              <a:t>   Masses</a:t>
            </a:r>
          </a:p>
          <a:p>
            <a:pPr>
              <a:lnSpc>
                <a:spcPct val="150000"/>
              </a:lnSpc>
            </a:pPr>
            <a:r>
              <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total seismic load (w) includes: 100% from dead loads and superimposed dead loads, in addition to 25% from live loads</a:t>
            </a:r>
          </a:p>
          <a:p>
            <a:pPr>
              <a:lnSpc>
                <a:spcPct val="150000"/>
              </a:lnSpc>
            </a:pPr>
            <a:endParaRPr lang="en-US" sz="2200" dirty="0">
              <a:solidFill>
                <a:srgbClr val="000000"/>
              </a:solidFill>
              <a:latin typeface="Times New Roman" panose="02020603050405020304" pitchFamily="18" charset="0"/>
              <a:cs typeface="Times New Roman" panose="02020603050405020304" pitchFamily="18" charset="0"/>
            </a:endParaRPr>
          </a:p>
          <a:p>
            <a:pPr marL="0" indent="0">
              <a:lnSpc>
                <a:spcPct val="150000"/>
              </a:lnSpc>
              <a:buNone/>
            </a:pPr>
            <a:endParaRPr lang="en-US" sz="22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020C3E01-0186-4865-9441-41B89618C70D}"/>
              </a:ext>
            </a:extLst>
          </p:cNvPr>
          <p:cNvSpPr>
            <a:spLocks noGrp="1"/>
          </p:cNvSpPr>
          <p:nvPr>
            <p:ph type="sldNum" sz="quarter" idx="12"/>
          </p:nvPr>
        </p:nvSpPr>
        <p:spPr/>
        <p:txBody>
          <a:bodyPr/>
          <a:lstStyle/>
          <a:p>
            <a:fld id="{721E894C-819F-47F4-8A2C-0F57111BE3F1}" type="slidenum">
              <a:rPr lang="en-US" smtClean="0"/>
              <a:t>47</a:t>
            </a:fld>
            <a:endParaRPr lang="en-US"/>
          </a:p>
        </p:txBody>
      </p:sp>
      <p:sp>
        <p:nvSpPr>
          <p:cNvPr id="8" name="TextBox 7">
            <a:extLst>
              <a:ext uri="{FF2B5EF4-FFF2-40B4-BE49-F238E27FC236}">
                <a16:creationId xmlns:a16="http://schemas.microsoft.com/office/drawing/2014/main" id="{88662FD5-6E1F-4DC8-A6AB-33DA31C85534}"/>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813340" y="3747993"/>
            <a:ext cx="6171892" cy="23601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425467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CE775-B58D-4F8D-BEA0-2F11F4E54E97}"/>
              </a:ext>
            </a:extLst>
          </p:cNvPr>
          <p:cNvSpPr>
            <a:spLocks noGrp="1"/>
          </p:cNvSpPr>
          <p:nvPr>
            <p:ph type="title"/>
          </p:nvPr>
        </p:nvSpPr>
        <p:spPr>
          <a:xfrm>
            <a:off x="882210" y="145096"/>
            <a:ext cx="8316685" cy="1872977"/>
          </a:xfrm>
        </p:spPr>
        <p:txBody>
          <a:bodyPr>
            <a:normAutofit/>
          </a:bodyPr>
          <a:lstStyle/>
          <a:p>
            <a:r>
              <a:rPr lang="en-US" sz="3400" b="1" i="0" u="none" strike="noStrike" baseline="0" dirty="0">
                <a:solidFill>
                  <a:srgbClr val="7030A0"/>
                </a:solidFill>
                <a:latin typeface="Times New Roman" panose="02020603050405020304" pitchFamily="18" charset="0"/>
                <a:cs typeface="Times New Roman" panose="02020603050405020304" pitchFamily="18" charset="0"/>
              </a:rPr>
              <a:t>Structural modeling of the building </a:t>
            </a:r>
            <a:endParaRPr lang="en-US" sz="3400"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5DB09CB-DBB2-4653-AABA-A24AB6477826}"/>
              </a:ext>
            </a:extLst>
          </p:cNvPr>
          <p:cNvSpPr>
            <a:spLocks noGrp="1"/>
          </p:cNvSpPr>
          <p:nvPr>
            <p:ph idx="1"/>
          </p:nvPr>
        </p:nvSpPr>
        <p:spPr>
          <a:xfrm>
            <a:off x="882210" y="2018073"/>
            <a:ext cx="7991824" cy="4272662"/>
          </a:xfrm>
        </p:spPr>
        <p:txBody>
          <a:bodyPr>
            <a:normAutofit fontScale="92500"/>
          </a:bodyPr>
          <a:lstStyle/>
          <a:p>
            <a:pPr marL="0" indent="0">
              <a:buNone/>
            </a:pPr>
            <a:r>
              <a:rPr lang="en-US" sz="2800" b="1" dirty="0">
                <a:latin typeface="Times New Roman" panose="02020603050405020304" pitchFamily="18" charset="0"/>
                <a:cs typeface="Times New Roman" panose="02020603050405020304" pitchFamily="18" charset="0"/>
              </a:rPr>
              <a:t>Functions</a:t>
            </a:r>
          </a:p>
          <a:p>
            <a:pPr>
              <a:lnSpc>
                <a:spcPct val="150000"/>
              </a:lnSpc>
            </a:pPr>
            <a:r>
              <a:rPr lang="en-US" dirty="0">
                <a:latin typeface="Times New Roman" panose="02020603050405020304" pitchFamily="18" charset="0"/>
                <a:cs typeface="Times New Roman" panose="02020603050405020304" pitchFamily="18" charset="0"/>
              </a:rPr>
              <a:t>Response Spectrum function was defined in ETABS software based on ASCE 7-10 code.</a:t>
            </a:r>
          </a:p>
          <a:p>
            <a:pPr marL="0" indent="0">
              <a:buNone/>
            </a:pPr>
            <a:r>
              <a:rPr lang="en-US" sz="2800" b="1" dirty="0">
                <a:latin typeface="Times New Roman" panose="02020603050405020304" pitchFamily="18" charset="0"/>
                <a:cs typeface="Times New Roman" panose="02020603050405020304" pitchFamily="18" charset="0"/>
              </a:rPr>
              <a:t>Load cases</a:t>
            </a:r>
          </a:p>
          <a:p>
            <a:pPr>
              <a:lnSpc>
                <a:spcPct val="150000"/>
              </a:lnSpc>
            </a:pPr>
            <a:r>
              <a:rPr lang="en-US" dirty="0">
                <a:latin typeface="Times New Roman" panose="02020603050405020304" pitchFamily="18" charset="0"/>
                <a:cs typeface="Times New Roman" panose="02020603050405020304" pitchFamily="18" charset="0"/>
              </a:rPr>
              <a:t>In response spectrum method, two load cases were defined, based on assumption that 100% of the force in one direction plus 30% of the force in the perpendicular direction and vice versa.</a:t>
            </a:r>
          </a:p>
          <a:p>
            <a:pPr>
              <a:lnSpc>
                <a:spcPct val="150000"/>
              </a:lnSpc>
            </a:pPr>
            <a:endParaRPr lang="en-US" sz="2200" dirty="0">
              <a:solidFill>
                <a:srgbClr val="000000"/>
              </a:solidFill>
              <a:effectLst/>
              <a:latin typeface="Times New Roman" panose="02020603050405020304" pitchFamily="18" charset="0"/>
              <a:ea typeface="Calibri" panose="020F0502020204030204" pitchFamily="34" charset="0"/>
            </a:endParaRPr>
          </a:p>
          <a:p>
            <a:pPr>
              <a:lnSpc>
                <a:spcPct val="150000"/>
              </a:lnSpc>
            </a:pPr>
            <a:endParaRPr lang="en-US" sz="2200" dirty="0">
              <a:solidFill>
                <a:srgbClr val="000000"/>
              </a:solidFill>
              <a:latin typeface="Times New Roman" panose="02020603050405020304" pitchFamily="18" charset="0"/>
            </a:endParaRPr>
          </a:p>
        </p:txBody>
      </p:sp>
      <p:sp>
        <p:nvSpPr>
          <p:cNvPr id="4" name="Slide Number Placeholder 3">
            <a:extLst>
              <a:ext uri="{FF2B5EF4-FFF2-40B4-BE49-F238E27FC236}">
                <a16:creationId xmlns:a16="http://schemas.microsoft.com/office/drawing/2014/main" id="{020C3E01-0186-4865-9441-41B89618C70D}"/>
              </a:ext>
            </a:extLst>
          </p:cNvPr>
          <p:cNvSpPr>
            <a:spLocks noGrp="1"/>
          </p:cNvSpPr>
          <p:nvPr>
            <p:ph type="sldNum" sz="quarter" idx="12"/>
          </p:nvPr>
        </p:nvSpPr>
        <p:spPr/>
        <p:txBody>
          <a:bodyPr/>
          <a:lstStyle/>
          <a:p>
            <a:fld id="{721E894C-819F-47F4-8A2C-0F57111BE3F1}" type="slidenum">
              <a:rPr lang="en-US" smtClean="0"/>
              <a:t>48</a:t>
            </a:fld>
            <a:endParaRPr lang="en-US"/>
          </a:p>
        </p:txBody>
      </p:sp>
      <p:sp>
        <p:nvSpPr>
          <p:cNvPr id="6" name="TextBox 5">
            <a:extLst>
              <a:ext uri="{FF2B5EF4-FFF2-40B4-BE49-F238E27FC236}">
                <a16:creationId xmlns:a16="http://schemas.microsoft.com/office/drawing/2014/main" id="{32C38CC6-9A5D-44BB-B917-6A27562AD9C0}"/>
              </a:ext>
            </a:extLst>
          </p:cNvPr>
          <p:cNvSpPr txBox="1"/>
          <p:nvPr/>
        </p:nvSpPr>
        <p:spPr>
          <a:xfrm>
            <a:off x="685117" y="203098"/>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27728686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CE775-B58D-4F8D-BEA0-2F11F4E54E97}"/>
              </a:ext>
            </a:extLst>
          </p:cNvPr>
          <p:cNvSpPr>
            <a:spLocks noGrp="1"/>
          </p:cNvSpPr>
          <p:nvPr>
            <p:ph type="title"/>
          </p:nvPr>
        </p:nvSpPr>
        <p:spPr>
          <a:xfrm>
            <a:off x="557349" y="365126"/>
            <a:ext cx="8316685" cy="1454965"/>
          </a:xfrm>
        </p:spPr>
        <p:txBody>
          <a:bodyPr>
            <a:noAutofit/>
          </a:bodyPr>
          <a:lstStyle/>
          <a:p>
            <a:pPr algn="ctr"/>
            <a:br>
              <a:rPr lang="en-US" sz="3400" b="0" i="0" u="none" strike="noStrike" baseline="0" dirty="0">
                <a:solidFill>
                  <a:srgbClr val="000000"/>
                </a:solidFill>
                <a:latin typeface="Calibri" panose="020F0502020204030204" pitchFamily="34" charset="0"/>
              </a:rPr>
            </a:br>
            <a:r>
              <a:rPr lang="en-US" sz="3400" b="1" i="0" u="none" strike="noStrike" baseline="0" dirty="0">
                <a:solidFill>
                  <a:srgbClr val="7030A0"/>
                </a:solidFill>
                <a:latin typeface="Calibri" panose="020F0502020204030204" pitchFamily="34" charset="0"/>
              </a:rPr>
              <a:t>Evaluation of the preliminary design</a:t>
            </a:r>
            <a:endParaRPr lang="en-US" sz="3400" b="0" i="0" u="none" strike="noStrike" baseline="0" dirty="0">
              <a:solidFill>
                <a:srgbClr val="7030A0"/>
              </a:solidFill>
              <a:latin typeface="Calibri" panose="020F0502020204030204" pitchFamily="34" charset="0"/>
            </a:endParaRPr>
          </a:p>
        </p:txBody>
      </p:sp>
      <p:sp>
        <p:nvSpPr>
          <p:cNvPr id="3" name="Content Placeholder 2">
            <a:extLst>
              <a:ext uri="{FF2B5EF4-FFF2-40B4-BE49-F238E27FC236}">
                <a16:creationId xmlns:a16="http://schemas.microsoft.com/office/drawing/2014/main" id="{75DB09CB-DBB2-4653-AABA-A24AB6477826}"/>
              </a:ext>
            </a:extLst>
          </p:cNvPr>
          <p:cNvSpPr>
            <a:spLocks noGrp="1"/>
          </p:cNvSpPr>
          <p:nvPr>
            <p:ph idx="1"/>
          </p:nvPr>
        </p:nvSpPr>
        <p:spPr>
          <a:xfrm>
            <a:off x="800100" y="1010249"/>
            <a:ext cx="7886700" cy="4539752"/>
          </a:xfrm>
        </p:spPr>
        <p:txBody>
          <a:bodyPr/>
          <a:lstStyle/>
          <a:p>
            <a:pPr>
              <a:lnSpc>
                <a:spcPct val="150000"/>
              </a:lnSpc>
            </a:pPr>
            <a:r>
              <a:rPr lang="en-US" dirty="0">
                <a:latin typeface="Times New Roman" panose="02020603050405020304" pitchFamily="18" charset="0"/>
                <a:cs typeface="Times New Roman" panose="02020603050405020304" pitchFamily="18" charset="0"/>
              </a:rPr>
              <a:t>Beams final dimensions:-</a:t>
            </a:r>
          </a:p>
          <a:p>
            <a:pPr>
              <a:lnSpc>
                <a:spcPct val="150000"/>
              </a:lnSpc>
            </a:pPr>
            <a:endParaRPr lang="en-US" b="1" dirty="0">
              <a:latin typeface="Times New Roman" panose="02020603050405020304" pitchFamily="18" charset="0"/>
              <a:cs typeface="Times New Roman" panose="02020603050405020304" pitchFamily="18" charset="0"/>
            </a:endParaRPr>
          </a:p>
          <a:p>
            <a:pPr>
              <a:lnSpc>
                <a:spcPct val="150000"/>
              </a:lnSpc>
            </a:pPr>
            <a:endParaRPr lang="en-US" b="1" dirty="0">
              <a:latin typeface="Times New Roman" panose="02020603050405020304" pitchFamily="18" charset="0"/>
              <a:cs typeface="Times New Roman" panose="02020603050405020304" pitchFamily="18" charset="0"/>
            </a:endParaRPr>
          </a:p>
          <a:p>
            <a:pPr marL="0" indent="0">
              <a:lnSpc>
                <a:spcPct val="150000"/>
              </a:lnSpc>
              <a:buNone/>
            </a:pPr>
            <a:endParaRPr lang="en-US" b="1" dirty="0">
              <a:latin typeface="Times New Roman" panose="02020603050405020304" pitchFamily="18" charset="0"/>
              <a:cs typeface="Times New Roman" panose="02020603050405020304" pitchFamily="18" charset="0"/>
            </a:endParaRPr>
          </a:p>
          <a:p>
            <a:pPr>
              <a:lnSpc>
                <a:spcPct val="150000"/>
              </a:lnSpc>
            </a:pPr>
            <a:endParaRPr lang="en-US" sz="2200" dirty="0"/>
          </a:p>
        </p:txBody>
      </p:sp>
      <p:sp>
        <p:nvSpPr>
          <p:cNvPr id="4" name="Slide Number Placeholder 3">
            <a:extLst>
              <a:ext uri="{FF2B5EF4-FFF2-40B4-BE49-F238E27FC236}">
                <a16:creationId xmlns:a16="http://schemas.microsoft.com/office/drawing/2014/main" id="{020C3E01-0186-4865-9441-41B89618C70D}"/>
              </a:ext>
            </a:extLst>
          </p:cNvPr>
          <p:cNvSpPr>
            <a:spLocks noGrp="1"/>
          </p:cNvSpPr>
          <p:nvPr>
            <p:ph type="sldNum" sz="quarter" idx="12"/>
          </p:nvPr>
        </p:nvSpPr>
        <p:spPr/>
        <p:txBody>
          <a:bodyPr/>
          <a:lstStyle/>
          <a:p>
            <a:fld id="{721E894C-819F-47F4-8A2C-0F57111BE3F1}" type="slidenum">
              <a:rPr lang="en-US" smtClean="0"/>
              <a:t>49</a:t>
            </a:fld>
            <a:endParaRPr lang="en-US"/>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4789A88F-90BE-4723-B26F-0BB4BE049EDA}"/>
                  </a:ext>
                </a:extLst>
              </p:cNvPr>
              <p:cNvGraphicFramePr>
                <a:graphicFrameLocks noGrp="1"/>
              </p:cNvGraphicFramePr>
              <p:nvPr>
                <p:extLst>
                  <p:ext uri="{D42A27DB-BD31-4B8C-83A1-F6EECF244321}">
                    <p14:modId xmlns:p14="http://schemas.microsoft.com/office/powerpoint/2010/main" val="1817309033"/>
                  </p:ext>
                </p:extLst>
              </p:nvPr>
            </p:nvGraphicFramePr>
            <p:xfrm>
              <a:off x="1842448" y="2281756"/>
              <a:ext cx="5413978" cy="4007550"/>
            </p:xfrm>
            <a:graphic>
              <a:graphicData uri="http://schemas.openxmlformats.org/drawingml/2006/table">
                <a:tbl>
                  <a:tblPr firstRow="1" firstCol="1" bandRow="1">
                    <a:tableStyleId>{616DA210-FB5B-4158-B5E0-FEB733F419BA}</a:tableStyleId>
                  </a:tblPr>
                  <a:tblGrid>
                    <a:gridCol w="2706989">
                      <a:extLst>
                        <a:ext uri="{9D8B030D-6E8A-4147-A177-3AD203B41FA5}">
                          <a16:colId xmlns:a16="http://schemas.microsoft.com/office/drawing/2014/main" val="1145285213"/>
                        </a:ext>
                      </a:extLst>
                    </a:gridCol>
                    <a:gridCol w="2706989">
                      <a:extLst>
                        <a:ext uri="{9D8B030D-6E8A-4147-A177-3AD203B41FA5}">
                          <a16:colId xmlns:a16="http://schemas.microsoft.com/office/drawing/2014/main" val="445628346"/>
                        </a:ext>
                      </a:extLst>
                    </a:gridCol>
                  </a:tblGrid>
                  <a:tr h="350996">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Type of slab</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Final sections</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24671718"/>
                      </a:ext>
                    </a:extLst>
                  </a:tr>
                  <a:tr h="461641">
                    <a:tc rowSpan="4">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600"/>
                            </a:spcAft>
                            <a:tabLst>
                              <a:tab pos="1038225" algn="l"/>
                              <a:tab pos="1398270" algn="ctr"/>
                            </a:tabLst>
                          </a:pPr>
                          <a:r>
                            <a:rPr lang="en-US" sz="1600" dirty="0">
                              <a:effectLst/>
                              <a:latin typeface="Times New Roman" panose="02020603050405020304" pitchFamily="18" charset="0"/>
                              <a:cs typeface="Times New Roman" panose="02020603050405020304" pitchFamily="18" charset="0"/>
                            </a:rPr>
                            <a:t>Solid slabs</a:t>
                          </a:r>
                        </a:p>
                        <a:p>
                          <a:pPr marL="0" marR="0" algn="ctr">
                            <a:lnSpc>
                              <a:spcPct val="150000"/>
                            </a:lnSpc>
                            <a:spcBef>
                              <a:spcPts val="0"/>
                            </a:spcBef>
                            <a:spcAft>
                              <a:spcPts val="600"/>
                            </a:spcAft>
                            <a:tabLst>
                              <a:tab pos="1038225" algn="l"/>
                              <a:tab pos="1398270" algn="ctr"/>
                            </a:tabLst>
                          </a:pPr>
                          <a:r>
                            <a:rPr lang="en-US" sz="1600" dirty="0">
                              <a:effectLst/>
                              <a:latin typeface="Times New Roman" panose="02020603050405020304" pitchFamily="18" charset="0"/>
                              <a:cs typeface="Times New Roman" panose="02020603050405020304" pitchFamily="18" charset="0"/>
                            </a:rPr>
                            <a:t> </a:t>
                          </a:r>
                        </a:p>
                        <a:p>
                          <a:pPr marL="0" marR="0">
                            <a:lnSpc>
                              <a:spcPct val="150000"/>
                            </a:lnSpc>
                            <a:spcBef>
                              <a:spcPts val="0"/>
                            </a:spcBef>
                            <a:spcAft>
                              <a:spcPts val="600"/>
                            </a:spcAft>
                            <a:tabLst>
                              <a:tab pos="1038225" algn="l"/>
                              <a:tab pos="1398270" algn="ctr"/>
                            </a:tabLst>
                          </a:pPr>
                          <a:r>
                            <a:rPr lang="en-US" sz="1600" dirty="0">
                              <a:effectLst/>
                              <a:latin typeface="Times New Roman" panose="02020603050405020304" pitchFamily="18" charset="0"/>
                              <a:cs typeface="Times New Roman" panose="02020603050405020304" pitchFamily="18" charset="0"/>
                            </a:rPr>
                            <a:t> </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Beam 800</a:t>
                          </a:r>
                          <a14:m>
                            <m:oMath xmlns:m="http://schemas.openxmlformats.org/officeDocument/2006/math">
                              <m:r>
                                <a:rPr lang="en-US" sz="1600">
                                  <a:effectLst/>
                                  <a:latin typeface="Cambria Math" panose="02040503050406030204" pitchFamily="18" charset="0"/>
                                </a:rPr>
                                <m:t>×</m:t>
                              </m:r>
                            </m:oMath>
                          </a14:m>
                          <a:r>
                            <a:rPr lang="en-US" sz="1600">
                              <a:effectLst/>
                              <a:latin typeface="Times New Roman" panose="02020603050405020304" pitchFamily="18" charset="0"/>
                              <a:cs typeface="Times New Roman" panose="02020603050405020304" pitchFamily="18" charset="0"/>
                            </a:rPr>
                            <a:t>500mm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29956676"/>
                      </a:ext>
                    </a:extLst>
                  </a:tr>
                  <a:tr h="484362">
                    <a:tc vMerge="1">
                      <a:txBody>
                        <a:bodyPr/>
                        <a:lstStyle/>
                        <a:p>
                          <a:endParaRPr lang="en-US"/>
                        </a:p>
                      </a:txBody>
                      <a:tcPr/>
                    </a:tc>
                    <a:tc>
                      <a:txBody>
                        <a:bodyPr/>
                        <a:lstStyle/>
                        <a:p>
                          <a:pPr marL="0" marR="0" algn="ctr">
                            <a:lnSpc>
                              <a:spcPct val="150000"/>
                            </a:lnSpc>
                            <a:spcBef>
                              <a:spcPts val="0"/>
                            </a:spcBef>
                            <a:spcAft>
                              <a:spcPts val="600"/>
                            </a:spcAft>
                          </a:pPr>
                          <a:r>
                            <a:rPr lang="en-US" sz="1600">
                              <a:effectLst/>
                              <a:latin typeface="Times New Roman" panose="02020603050405020304" pitchFamily="18" charset="0"/>
                              <a:cs typeface="Times New Roman" panose="02020603050405020304" pitchFamily="18" charset="0"/>
                            </a:rPr>
                            <a:t>Beam 1000</a:t>
                          </a:r>
                          <a14:m>
                            <m:oMath xmlns:m="http://schemas.openxmlformats.org/officeDocument/2006/math">
                              <m:r>
                                <a:rPr lang="en-US" sz="1600">
                                  <a:effectLst/>
                                  <a:latin typeface="Cambria Math" panose="02040503050406030204" pitchFamily="18" charset="0"/>
                                </a:rPr>
                                <m:t>×</m:t>
                              </m:r>
                            </m:oMath>
                          </a14:m>
                          <a:r>
                            <a:rPr lang="en-US" sz="1600">
                              <a:effectLst/>
                              <a:latin typeface="Times New Roman" panose="02020603050405020304" pitchFamily="18" charset="0"/>
                              <a:cs typeface="Times New Roman" panose="02020603050405020304" pitchFamily="18" charset="0"/>
                            </a:rPr>
                            <a:t>500mm</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54225304"/>
                      </a:ext>
                    </a:extLst>
                  </a:tr>
                  <a:tr h="447319">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Beam 300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800mm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09873466"/>
                      </a:ext>
                    </a:extLst>
                  </a:tr>
                  <a:tr h="441588">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Beam 200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500mm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32441307"/>
                      </a:ext>
                    </a:extLst>
                  </a:tr>
                  <a:tr h="350996">
                    <a:tc rowSpan="4">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Voided slabs</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Beam 800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400mm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21638868"/>
                      </a:ext>
                    </a:extLst>
                  </a:tr>
                  <a:tr h="350996">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Beam 1000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400mm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92949925"/>
                      </a:ext>
                    </a:extLst>
                  </a:tr>
                  <a:tr h="350996">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Beam 300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800mm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56183769"/>
                      </a:ext>
                    </a:extLst>
                  </a:tr>
                  <a:tr h="350996">
                    <a:tc vMerge="1">
                      <a:txBody>
                        <a:bodyPr/>
                        <a:lstStyle/>
                        <a:p>
                          <a:endParaRPr lang="en-US"/>
                        </a:p>
                      </a:txBody>
                      <a:tcPr/>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Beam 200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500mm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37347398"/>
                      </a:ext>
                    </a:extLst>
                  </a:tr>
                  <a:tr h="417660">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Roof slab</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Beam 600</a:t>
                          </a:r>
                          <a14:m>
                            <m:oMath xmlns:m="http://schemas.openxmlformats.org/officeDocument/2006/math">
                              <m:r>
                                <a:rPr lang="en-US" sz="1600">
                                  <a:effectLst/>
                                  <a:latin typeface="Cambria Math" panose="02040503050406030204" pitchFamily="18" charset="0"/>
                                </a:rPr>
                                <m:t>×</m:t>
                              </m:r>
                            </m:oMath>
                          </a14:m>
                          <a:r>
                            <a:rPr lang="en-US" sz="1600" dirty="0">
                              <a:effectLst/>
                              <a:latin typeface="Times New Roman" panose="02020603050405020304" pitchFamily="18" charset="0"/>
                              <a:cs typeface="Times New Roman" panose="02020603050405020304" pitchFamily="18" charset="0"/>
                            </a:rPr>
                            <a:t>500mm</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30311262"/>
                      </a:ext>
                    </a:extLst>
                  </a:tr>
                </a:tbl>
              </a:graphicData>
            </a:graphic>
          </p:graphicFrame>
        </mc:Choice>
        <mc:Fallback xmlns="">
          <p:graphicFrame>
            <p:nvGraphicFramePr>
              <p:cNvPr id="5" name="Table 4">
                <a:extLst>
                  <a:ext uri="{FF2B5EF4-FFF2-40B4-BE49-F238E27FC236}">
                    <a16:creationId xmlns:a16="http://schemas.microsoft.com/office/drawing/2014/main" xmlns:a14="http://schemas.microsoft.com/office/drawing/2010/main" xmlns="" id="{4789A88F-90BE-4723-B26F-0BB4BE049EDA}"/>
                  </a:ext>
                </a:extLst>
              </p:cNvPr>
              <p:cNvGraphicFramePr>
                <a:graphicFrameLocks noGrp="1"/>
              </p:cNvGraphicFramePr>
              <p:nvPr>
                <p:extLst>
                  <p:ext uri="{D42A27DB-BD31-4B8C-83A1-F6EECF244321}">
                    <p14:modId xmlns:p14="http://schemas.microsoft.com/office/powerpoint/2010/main" val="1817309033"/>
                  </p:ext>
                </p:extLst>
              </p:nvPr>
            </p:nvGraphicFramePr>
            <p:xfrm>
              <a:off x="1842448" y="2281756"/>
              <a:ext cx="5413978" cy="4007550"/>
            </p:xfrm>
            <a:graphic>
              <a:graphicData uri="http://schemas.openxmlformats.org/drawingml/2006/table">
                <a:tbl>
                  <a:tblPr firstRow="1" firstCol="1" bandRow="1">
                    <a:tableStyleId>{616DA210-FB5B-4158-B5E0-FEB733F419BA}</a:tableStyleId>
                  </a:tblPr>
                  <a:tblGrid>
                    <a:gridCol w="2706989">
                      <a:extLst>
                        <a:ext uri="{9D8B030D-6E8A-4147-A177-3AD203B41FA5}">
                          <a16:colId xmlns:a16="http://schemas.microsoft.com/office/drawing/2014/main" xmlns:a14="http://schemas.microsoft.com/office/drawing/2010/main" xmlns="" val="1145285213"/>
                        </a:ext>
                      </a:extLst>
                    </a:gridCol>
                    <a:gridCol w="2706989">
                      <a:extLst>
                        <a:ext uri="{9D8B030D-6E8A-4147-A177-3AD203B41FA5}">
                          <a16:colId xmlns:a16="http://schemas.microsoft.com/office/drawing/2014/main" xmlns:a14="http://schemas.microsoft.com/office/drawing/2010/main" xmlns="" val="445628346"/>
                        </a:ext>
                      </a:extLst>
                    </a:gridCol>
                  </a:tblGrid>
                  <a:tr h="350996">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Type of slab</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Final sections</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a14="http://schemas.microsoft.com/office/drawing/2010/main" xmlns="" val="1124671718"/>
                      </a:ext>
                    </a:extLst>
                  </a:tr>
                  <a:tr h="461641">
                    <a:tc rowSpan="4">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600"/>
                            </a:spcAft>
                            <a:tabLst>
                              <a:tab pos="1038225" algn="l"/>
                              <a:tab pos="1398270" algn="ctr"/>
                            </a:tabLst>
                          </a:pPr>
                          <a:r>
                            <a:rPr lang="en-US" sz="1600" dirty="0">
                              <a:effectLst/>
                              <a:latin typeface="Times New Roman" panose="02020603050405020304" pitchFamily="18" charset="0"/>
                              <a:cs typeface="Times New Roman" panose="02020603050405020304" pitchFamily="18" charset="0"/>
                            </a:rPr>
                            <a:t>Solid slabs</a:t>
                          </a:r>
                        </a:p>
                        <a:p>
                          <a:pPr marL="0" marR="0" algn="ctr">
                            <a:lnSpc>
                              <a:spcPct val="150000"/>
                            </a:lnSpc>
                            <a:spcBef>
                              <a:spcPts val="0"/>
                            </a:spcBef>
                            <a:spcAft>
                              <a:spcPts val="600"/>
                            </a:spcAft>
                            <a:tabLst>
                              <a:tab pos="1038225" algn="l"/>
                              <a:tab pos="1398270" algn="ctr"/>
                            </a:tabLst>
                          </a:pPr>
                          <a:r>
                            <a:rPr lang="en-US" sz="1600" dirty="0">
                              <a:effectLst/>
                              <a:latin typeface="Times New Roman" panose="02020603050405020304" pitchFamily="18" charset="0"/>
                              <a:cs typeface="Times New Roman" panose="02020603050405020304" pitchFamily="18" charset="0"/>
                            </a:rPr>
                            <a:t> </a:t>
                          </a:r>
                        </a:p>
                        <a:p>
                          <a:pPr marL="0" marR="0">
                            <a:lnSpc>
                              <a:spcPct val="150000"/>
                            </a:lnSpc>
                            <a:spcBef>
                              <a:spcPts val="0"/>
                            </a:spcBef>
                            <a:spcAft>
                              <a:spcPts val="600"/>
                            </a:spcAft>
                            <a:tabLst>
                              <a:tab pos="1038225" algn="l"/>
                              <a:tab pos="1398270" algn="ctr"/>
                            </a:tabLst>
                          </a:pPr>
                          <a:r>
                            <a:rPr lang="en-US" sz="1600" dirty="0">
                              <a:effectLst/>
                              <a:latin typeface="Times New Roman" panose="02020603050405020304" pitchFamily="18" charset="0"/>
                              <a:cs typeface="Times New Roman" panose="02020603050405020304" pitchFamily="18" charset="0"/>
                            </a:rPr>
                            <a:t> </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endParaRPr lang="en-US"/>
                        </a:p>
                      </a:txBody>
                      <a:tcPr marL="68580" marR="68580" marT="0" marB="0">
                        <a:blipFill rotWithShape="0">
                          <a:blip r:embed="rId2"/>
                          <a:stretch>
                            <a:fillRect l="-100450" t="-78667" r="-676" b="-706667"/>
                          </a:stretch>
                        </a:blipFill>
                      </a:tcPr>
                    </a:tc>
                    <a:extLst>
                      <a:ext uri="{0D108BD9-81ED-4DB2-BD59-A6C34878D82A}">
                        <a16:rowId xmlns:a16="http://schemas.microsoft.com/office/drawing/2014/main" xmlns:a14="http://schemas.microsoft.com/office/drawing/2010/main" xmlns="" val="1529956676"/>
                      </a:ext>
                    </a:extLst>
                  </a:tr>
                  <a:tr h="484362">
                    <a:tc vMerge="1">
                      <a:txBody>
                        <a:bodyPr/>
                        <a:lstStyle/>
                        <a:p>
                          <a:endParaRPr lang="en-US"/>
                        </a:p>
                      </a:txBody>
                      <a:tcPr/>
                    </a:tc>
                    <a:tc>
                      <a:txBody>
                        <a:bodyPr/>
                        <a:lstStyle/>
                        <a:p>
                          <a:endParaRPr lang="en-US"/>
                        </a:p>
                      </a:txBody>
                      <a:tcPr marL="68580" marR="68580" marT="0" marB="0">
                        <a:blipFill rotWithShape="0">
                          <a:blip r:embed="rId2"/>
                          <a:stretch>
                            <a:fillRect l="-100450" t="-167500" r="-676" b="-562500"/>
                          </a:stretch>
                        </a:blipFill>
                      </a:tcPr>
                    </a:tc>
                    <a:extLst>
                      <a:ext uri="{0D108BD9-81ED-4DB2-BD59-A6C34878D82A}">
                        <a16:rowId xmlns:a16="http://schemas.microsoft.com/office/drawing/2014/main" xmlns:a14="http://schemas.microsoft.com/office/drawing/2010/main" xmlns="" val="2154225304"/>
                      </a:ext>
                    </a:extLst>
                  </a:tr>
                  <a:tr h="447319">
                    <a:tc vMerge="1">
                      <a:txBody>
                        <a:bodyPr/>
                        <a:lstStyle/>
                        <a:p>
                          <a:endParaRPr lang="en-US"/>
                        </a:p>
                      </a:txBody>
                      <a:tcPr/>
                    </a:tc>
                    <a:tc>
                      <a:txBody>
                        <a:bodyPr/>
                        <a:lstStyle/>
                        <a:p>
                          <a:endParaRPr lang="en-US"/>
                        </a:p>
                      </a:txBody>
                      <a:tcPr marL="68580" marR="68580" marT="0" marB="0">
                        <a:blipFill rotWithShape="0">
                          <a:blip r:embed="rId2"/>
                          <a:stretch>
                            <a:fillRect l="-100450" t="-293151" r="-676" b="-516438"/>
                          </a:stretch>
                        </a:blipFill>
                      </a:tcPr>
                    </a:tc>
                    <a:extLst>
                      <a:ext uri="{0D108BD9-81ED-4DB2-BD59-A6C34878D82A}">
                        <a16:rowId xmlns:a16="http://schemas.microsoft.com/office/drawing/2014/main" xmlns:a14="http://schemas.microsoft.com/office/drawing/2010/main" xmlns="" val="3709873466"/>
                      </a:ext>
                    </a:extLst>
                  </a:tr>
                  <a:tr h="441588">
                    <a:tc vMerge="1">
                      <a:txBody>
                        <a:bodyPr/>
                        <a:lstStyle/>
                        <a:p>
                          <a:endParaRPr lang="en-US"/>
                        </a:p>
                      </a:txBody>
                      <a:tcPr/>
                    </a:tc>
                    <a:tc>
                      <a:txBody>
                        <a:bodyPr/>
                        <a:lstStyle/>
                        <a:p>
                          <a:endParaRPr lang="en-US"/>
                        </a:p>
                      </a:txBody>
                      <a:tcPr marL="68580" marR="68580" marT="0" marB="0">
                        <a:blipFill rotWithShape="0">
                          <a:blip r:embed="rId2"/>
                          <a:stretch>
                            <a:fillRect l="-100450" t="-393151" r="-676" b="-416438"/>
                          </a:stretch>
                        </a:blipFill>
                      </a:tcPr>
                    </a:tc>
                    <a:extLst>
                      <a:ext uri="{0D108BD9-81ED-4DB2-BD59-A6C34878D82A}">
                        <a16:rowId xmlns:a16="http://schemas.microsoft.com/office/drawing/2014/main" xmlns:a14="http://schemas.microsoft.com/office/drawing/2010/main" xmlns="" val="1032441307"/>
                      </a:ext>
                    </a:extLst>
                  </a:tr>
                  <a:tr h="350996">
                    <a:tc rowSpan="4">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Voided slabs</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endParaRPr lang="en-US"/>
                        </a:p>
                      </a:txBody>
                      <a:tcPr marL="68580" marR="68580" marT="0" marB="0">
                        <a:blipFill rotWithShape="0">
                          <a:blip r:embed="rId2"/>
                          <a:stretch>
                            <a:fillRect l="-100450" t="-620690" r="-676" b="-424138"/>
                          </a:stretch>
                        </a:blipFill>
                      </a:tcPr>
                    </a:tc>
                    <a:extLst>
                      <a:ext uri="{0D108BD9-81ED-4DB2-BD59-A6C34878D82A}">
                        <a16:rowId xmlns:a16="http://schemas.microsoft.com/office/drawing/2014/main" xmlns:a14="http://schemas.microsoft.com/office/drawing/2010/main" xmlns="" val="4021638868"/>
                      </a:ext>
                    </a:extLst>
                  </a:tr>
                  <a:tr h="350996">
                    <a:tc vMerge="1">
                      <a:txBody>
                        <a:bodyPr/>
                        <a:lstStyle/>
                        <a:p>
                          <a:endParaRPr lang="en-US"/>
                        </a:p>
                      </a:txBody>
                      <a:tcPr/>
                    </a:tc>
                    <a:tc>
                      <a:txBody>
                        <a:bodyPr/>
                        <a:lstStyle/>
                        <a:p>
                          <a:endParaRPr lang="en-US"/>
                        </a:p>
                      </a:txBody>
                      <a:tcPr marL="68580" marR="68580" marT="0" marB="0">
                        <a:blipFill rotWithShape="0">
                          <a:blip r:embed="rId2"/>
                          <a:stretch>
                            <a:fillRect l="-100450" t="-733333" r="-676" b="-331579"/>
                          </a:stretch>
                        </a:blipFill>
                      </a:tcPr>
                    </a:tc>
                    <a:extLst>
                      <a:ext uri="{0D108BD9-81ED-4DB2-BD59-A6C34878D82A}">
                        <a16:rowId xmlns:a16="http://schemas.microsoft.com/office/drawing/2014/main" xmlns:a14="http://schemas.microsoft.com/office/drawing/2010/main" xmlns="" val="1292949925"/>
                      </a:ext>
                    </a:extLst>
                  </a:tr>
                  <a:tr h="350996">
                    <a:tc vMerge="1">
                      <a:txBody>
                        <a:bodyPr/>
                        <a:lstStyle/>
                        <a:p>
                          <a:endParaRPr lang="en-US"/>
                        </a:p>
                      </a:txBody>
                      <a:tcPr/>
                    </a:tc>
                    <a:tc>
                      <a:txBody>
                        <a:bodyPr/>
                        <a:lstStyle/>
                        <a:p>
                          <a:endParaRPr lang="en-US"/>
                        </a:p>
                      </a:txBody>
                      <a:tcPr marL="68580" marR="68580" marT="0" marB="0">
                        <a:blipFill rotWithShape="0">
                          <a:blip r:embed="rId2"/>
                          <a:stretch>
                            <a:fillRect l="-100450" t="-818966" r="-676" b="-225862"/>
                          </a:stretch>
                        </a:blipFill>
                      </a:tcPr>
                    </a:tc>
                    <a:extLst>
                      <a:ext uri="{0D108BD9-81ED-4DB2-BD59-A6C34878D82A}">
                        <a16:rowId xmlns:a16="http://schemas.microsoft.com/office/drawing/2014/main" xmlns:a14="http://schemas.microsoft.com/office/drawing/2010/main" xmlns="" val="1056183769"/>
                      </a:ext>
                    </a:extLst>
                  </a:tr>
                  <a:tr h="350996">
                    <a:tc vMerge="1">
                      <a:txBody>
                        <a:bodyPr/>
                        <a:lstStyle/>
                        <a:p>
                          <a:endParaRPr lang="en-US"/>
                        </a:p>
                      </a:txBody>
                      <a:tcPr/>
                    </a:tc>
                    <a:tc>
                      <a:txBody>
                        <a:bodyPr/>
                        <a:lstStyle/>
                        <a:p>
                          <a:endParaRPr lang="en-US"/>
                        </a:p>
                      </a:txBody>
                      <a:tcPr marL="68580" marR="68580" marT="0" marB="0">
                        <a:blipFill rotWithShape="0">
                          <a:blip r:embed="rId2"/>
                          <a:stretch>
                            <a:fillRect l="-100450" t="-935088" r="-676" b="-129825"/>
                          </a:stretch>
                        </a:blipFill>
                      </a:tcPr>
                    </a:tc>
                    <a:extLst>
                      <a:ext uri="{0D108BD9-81ED-4DB2-BD59-A6C34878D82A}">
                        <a16:rowId xmlns:a16="http://schemas.microsoft.com/office/drawing/2014/main" xmlns:a14="http://schemas.microsoft.com/office/drawing/2010/main" xmlns="" val="1637347398"/>
                      </a:ext>
                    </a:extLst>
                  </a:tr>
                  <a:tr h="417660">
                    <a:tc>
                      <a:txBody>
                        <a:bodyPr/>
                        <a:lstStyle/>
                        <a:p>
                          <a:pPr marL="0" marR="0" algn="ctr">
                            <a:lnSpc>
                              <a:spcPct val="150000"/>
                            </a:lnSpc>
                            <a:spcBef>
                              <a:spcPts val="0"/>
                            </a:spcBef>
                            <a:spcAft>
                              <a:spcPts val="600"/>
                            </a:spcAft>
                          </a:pPr>
                          <a:r>
                            <a:rPr lang="en-US" sz="1600" dirty="0">
                              <a:effectLst/>
                              <a:latin typeface="Times New Roman" panose="02020603050405020304" pitchFamily="18" charset="0"/>
                              <a:cs typeface="Times New Roman" panose="02020603050405020304" pitchFamily="18" charset="0"/>
                            </a:rPr>
                            <a:t>Roof slab</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endParaRPr lang="en-US"/>
                        </a:p>
                      </a:txBody>
                      <a:tcPr marL="68580" marR="68580" marT="0" marB="0">
                        <a:blipFill rotWithShape="0">
                          <a:blip r:embed="rId2"/>
                          <a:stretch>
                            <a:fillRect l="-100450" t="-855072" r="-676" b="-7246"/>
                          </a:stretch>
                        </a:blipFill>
                      </a:tcPr>
                    </a:tc>
                    <a:extLst>
                      <a:ext uri="{0D108BD9-81ED-4DB2-BD59-A6C34878D82A}">
                        <a16:rowId xmlns:a16="http://schemas.microsoft.com/office/drawing/2014/main" xmlns:a14="http://schemas.microsoft.com/office/drawing/2010/main" xmlns="" val="1130311262"/>
                      </a:ext>
                    </a:extLst>
                  </a:tr>
                </a:tbl>
              </a:graphicData>
            </a:graphic>
          </p:graphicFrame>
        </mc:Fallback>
      </mc:AlternateContent>
      <p:sp>
        <p:nvSpPr>
          <p:cNvPr id="9" name="TextBox 8">
            <a:extLst>
              <a:ext uri="{FF2B5EF4-FFF2-40B4-BE49-F238E27FC236}">
                <a16:creationId xmlns:a16="http://schemas.microsoft.com/office/drawing/2014/main" id="{BE9EFFA2-D286-49B6-8AE6-6F94F5D3F558}"/>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474911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461554"/>
            <a:ext cx="7886700" cy="1672046"/>
          </a:xfrm>
        </p:spPr>
        <p:txBody>
          <a:bodyPr>
            <a:normAutofit/>
          </a:bodyPr>
          <a:lstStyle/>
          <a:p>
            <a:pPr algn="ctr"/>
            <a:r>
              <a:rPr lang="en-US" sz="4000" b="1" dirty="0">
                <a:solidFill>
                  <a:srgbClr val="FF0000"/>
                </a:solidFill>
                <a:latin typeface="Times New Roman" panose="02020603050405020304" pitchFamily="18" charset="0"/>
                <a:cs typeface="Times New Roman" panose="02020603050405020304" pitchFamily="18" charset="0"/>
              </a:rPr>
              <a:t>Site location</a:t>
            </a:r>
            <a:br>
              <a:rPr lang="en-US" sz="4400" dirty="0"/>
            </a:br>
            <a:endParaRPr lang="en-US" dirty="0"/>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5</a:t>
            </a:fld>
            <a:endParaRPr lang="en-US"/>
          </a:p>
        </p:txBody>
      </p:sp>
      <p:sp>
        <p:nvSpPr>
          <p:cNvPr id="7" name="TextBox 6">
            <a:extLst>
              <a:ext uri="{FF2B5EF4-FFF2-40B4-BE49-F238E27FC236}">
                <a16:creationId xmlns:a16="http://schemas.microsoft.com/office/drawing/2014/main" id="{0A6DFF1D-399C-499E-ABC2-E96CA5B41A2A}"/>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pic>
        <p:nvPicPr>
          <p:cNvPr id="6" name="Picture 5">
            <a:extLst>
              <a:ext uri="{FF2B5EF4-FFF2-40B4-BE49-F238E27FC236}">
                <a16:creationId xmlns:a16="http://schemas.microsoft.com/office/drawing/2014/main" id="{3B453352-1B87-4E7C-A557-E21AE38BC3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9542" y="1479730"/>
            <a:ext cx="3169042" cy="44808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854638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CE775-B58D-4F8D-BEA0-2F11F4E54E97}"/>
              </a:ext>
            </a:extLst>
          </p:cNvPr>
          <p:cNvSpPr>
            <a:spLocks noGrp="1"/>
          </p:cNvSpPr>
          <p:nvPr>
            <p:ph type="title"/>
          </p:nvPr>
        </p:nvSpPr>
        <p:spPr>
          <a:xfrm>
            <a:off x="557349" y="365127"/>
            <a:ext cx="8316685" cy="1391994"/>
          </a:xfrm>
        </p:spPr>
        <p:txBody>
          <a:bodyPr>
            <a:noAutofit/>
          </a:bodyPr>
          <a:lstStyle/>
          <a:p>
            <a:pPr algn="ctr"/>
            <a:br>
              <a:rPr lang="en-US" sz="3400" b="0" i="0" u="none" strike="noStrike" baseline="0" dirty="0">
                <a:solidFill>
                  <a:srgbClr val="000000"/>
                </a:solidFill>
                <a:latin typeface="Calibri" panose="020F0502020204030204" pitchFamily="34" charset="0"/>
              </a:rPr>
            </a:br>
            <a:r>
              <a:rPr lang="en-US" sz="3400" b="1" i="0" u="none" strike="noStrike" baseline="0" dirty="0">
                <a:solidFill>
                  <a:srgbClr val="7030A0"/>
                </a:solidFill>
                <a:latin typeface="Calibri" panose="020F0502020204030204" pitchFamily="34" charset="0"/>
              </a:rPr>
              <a:t>Evaluation of the preliminary design</a:t>
            </a:r>
            <a:endParaRPr lang="en-US" sz="3400" b="0" i="0" u="none" strike="noStrike" baseline="0" dirty="0">
              <a:solidFill>
                <a:srgbClr val="7030A0"/>
              </a:solidFill>
              <a:latin typeface="Calibri" panose="020F0502020204030204" pitchFamily="34" charset="0"/>
            </a:endParaRPr>
          </a:p>
        </p:txBody>
      </p:sp>
      <p:sp>
        <p:nvSpPr>
          <p:cNvPr id="3" name="Content Placeholder 2">
            <a:extLst>
              <a:ext uri="{FF2B5EF4-FFF2-40B4-BE49-F238E27FC236}">
                <a16:creationId xmlns:a16="http://schemas.microsoft.com/office/drawing/2014/main" id="{75DB09CB-DBB2-4653-AABA-A24AB6477826}"/>
              </a:ext>
            </a:extLst>
          </p:cNvPr>
          <p:cNvSpPr>
            <a:spLocks noGrp="1"/>
          </p:cNvSpPr>
          <p:nvPr>
            <p:ph idx="1"/>
          </p:nvPr>
        </p:nvSpPr>
        <p:spPr>
          <a:xfrm>
            <a:off x="772341" y="1751302"/>
            <a:ext cx="7886700" cy="4356871"/>
          </a:xfrm>
        </p:spPr>
        <p:txBody>
          <a:bodyPr/>
          <a:lstStyle/>
          <a:p>
            <a:pPr>
              <a:lnSpc>
                <a:spcPct val="150000"/>
              </a:lnSpc>
            </a:pPr>
            <a:r>
              <a:rPr lang="en-US" sz="2200" dirty="0">
                <a:latin typeface="Times New Roman" panose="02020603050405020304" pitchFamily="18" charset="0"/>
                <a:cs typeface="Times New Roman" panose="02020603050405020304" pitchFamily="18" charset="0"/>
              </a:rPr>
              <a:t>Final dimensions of columns:-</a:t>
            </a:r>
          </a:p>
          <a:p>
            <a:pPr>
              <a:lnSpc>
                <a:spcPct val="150000"/>
              </a:lnSpc>
            </a:pPr>
            <a:endParaRPr lang="en-US" sz="2200" b="1" dirty="0">
              <a:latin typeface="Times New Roman" panose="02020603050405020304" pitchFamily="18" charset="0"/>
              <a:cs typeface="Times New Roman" panose="02020603050405020304" pitchFamily="18" charset="0"/>
            </a:endParaRPr>
          </a:p>
          <a:p>
            <a:pPr>
              <a:lnSpc>
                <a:spcPct val="150000"/>
              </a:lnSpc>
            </a:pPr>
            <a:endParaRPr lang="en-US" sz="2200" b="1" dirty="0">
              <a:latin typeface="Times New Roman" panose="02020603050405020304" pitchFamily="18" charset="0"/>
              <a:cs typeface="Times New Roman" panose="02020603050405020304" pitchFamily="18" charset="0"/>
            </a:endParaRPr>
          </a:p>
          <a:p>
            <a:pPr>
              <a:lnSpc>
                <a:spcPct val="150000"/>
              </a:lnSpc>
            </a:pPr>
            <a:endParaRPr lang="en-US" sz="2200" b="1" dirty="0">
              <a:latin typeface="Times New Roman" panose="02020603050405020304" pitchFamily="18" charset="0"/>
              <a:cs typeface="Times New Roman" panose="02020603050405020304" pitchFamily="18" charset="0"/>
            </a:endParaRPr>
          </a:p>
          <a:p>
            <a:pPr>
              <a:lnSpc>
                <a:spcPct val="150000"/>
              </a:lnSpc>
            </a:pPr>
            <a:endParaRPr lang="en-US" sz="2200" b="1" dirty="0">
              <a:latin typeface="Times New Roman" panose="02020603050405020304" pitchFamily="18" charset="0"/>
              <a:cs typeface="Times New Roman" panose="02020603050405020304" pitchFamily="18" charset="0"/>
            </a:endParaRPr>
          </a:p>
          <a:p>
            <a:pPr marL="0" indent="0">
              <a:lnSpc>
                <a:spcPct val="150000"/>
              </a:lnSpc>
              <a:buNone/>
            </a:pPr>
            <a:endParaRPr lang="en-US" sz="2200" b="1" dirty="0">
              <a:latin typeface="Times New Roman" panose="02020603050405020304" pitchFamily="18" charset="0"/>
              <a:cs typeface="Times New Roman" panose="02020603050405020304" pitchFamily="18" charset="0"/>
            </a:endParaRPr>
          </a:p>
          <a:p>
            <a:pPr>
              <a:lnSpc>
                <a:spcPct val="150000"/>
              </a:lnSpc>
            </a:pPr>
            <a:endParaRPr lang="en-US" sz="2200" dirty="0"/>
          </a:p>
        </p:txBody>
      </p:sp>
      <p:sp>
        <p:nvSpPr>
          <p:cNvPr id="4" name="Slide Number Placeholder 3">
            <a:extLst>
              <a:ext uri="{FF2B5EF4-FFF2-40B4-BE49-F238E27FC236}">
                <a16:creationId xmlns:a16="http://schemas.microsoft.com/office/drawing/2014/main" id="{020C3E01-0186-4865-9441-41B89618C70D}"/>
              </a:ext>
            </a:extLst>
          </p:cNvPr>
          <p:cNvSpPr>
            <a:spLocks noGrp="1"/>
          </p:cNvSpPr>
          <p:nvPr>
            <p:ph type="sldNum" sz="quarter" idx="12"/>
          </p:nvPr>
        </p:nvSpPr>
        <p:spPr/>
        <p:txBody>
          <a:bodyPr/>
          <a:lstStyle/>
          <a:p>
            <a:fld id="{721E894C-819F-47F4-8A2C-0F57111BE3F1}" type="slidenum">
              <a:rPr lang="en-US" smtClean="0"/>
              <a:t>50</a:t>
            </a:fld>
            <a:endParaRPr lang="en-US"/>
          </a:p>
        </p:txBody>
      </p:sp>
      <p:sp>
        <p:nvSpPr>
          <p:cNvPr id="7" name="TextBox 6">
            <a:extLst>
              <a:ext uri="{FF2B5EF4-FFF2-40B4-BE49-F238E27FC236}">
                <a16:creationId xmlns:a16="http://schemas.microsoft.com/office/drawing/2014/main" id="{1938BFB3-BD11-4AF3-8308-66F7C87CCAD0}"/>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177269182"/>
                  </p:ext>
                </p:extLst>
              </p:nvPr>
            </p:nvGraphicFramePr>
            <p:xfrm>
              <a:off x="1077941" y="2498174"/>
              <a:ext cx="7594980" cy="3330052"/>
            </p:xfrm>
            <a:graphic>
              <a:graphicData uri="http://schemas.openxmlformats.org/drawingml/2006/table">
                <a:tbl>
                  <a:tblPr firstRow="1" firstCol="1" bandRow="1">
                    <a:tableStyleId>{ED083AE6-46FA-4A59-8FB0-9F97EB10719F}</a:tableStyleId>
                  </a:tblPr>
                  <a:tblGrid>
                    <a:gridCol w="888113">
                      <a:extLst>
                        <a:ext uri="{9D8B030D-6E8A-4147-A177-3AD203B41FA5}">
                          <a16:colId xmlns:a16="http://schemas.microsoft.com/office/drawing/2014/main" val="20000"/>
                        </a:ext>
                      </a:extLst>
                    </a:gridCol>
                    <a:gridCol w="1117811">
                      <a:extLst>
                        <a:ext uri="{9D8B030D-6E8A-4147-A177-3AD203B41FA5}">
                          <a16:colId xmlns:a16="http://schemas.microsoft.com/office/drawing/2014/main" val="20001"/>
                        </a:ext>
                      </a:extLst>
                    </a:gridCol>
                    <a:gridCol w="1217320">
                      <a:extLst>
                        <a:ext uri="{9D8B030D-6E8A-4147-A177-3AD203B41FA5}">
                          <a16:colId xmlns:a16="http://schemas.microsoft.com/office/drawing/2014/main" val="20002"/>
                        </a:ext>
                      </a:extLst>
                    </a:gridCol>
                    <a:gridCol w="1117811">
                      <a:extLst>
                        <a:ext uri="{9D8B030D-6E8A-4147-A177-3AD203B41FA5}">
                          <a16:colId xmlns:a16="http://schemas.microsoft.com/office/drawing/2014/main" val="20003"/>
                        </a:ext>
                      </a:extLst>
                    </a:gridCol>
                    <a:gridCol w="1117811">
                      <a:extLst>
                        <a:ext uri="{9D8B030D-6E8A-4147-A177-3AD203B41FA5}">
                          <a16:colId xmlns:a16="http://schemas.microsoft.com/office/drawing/2014/main" val="20004"/>
                        </a:ext>
                      </a:extLst>
                    </a:gridCol>
                    <a:gridCol w="1117811">
                      <a:extLst>
                        <a:ext uri="{9D8B030D-6E8A-4147-A177-3AD203B41FA5}">
                          <a16:colId xmlns:a16="http://schemas.microsoft.com/office/drawing/2014/main" val="20005"/>
                        </a:ext>
                      </a:extLst>
                    </a:gridCol>
                    <a:gridCol w="1018303">
                      <a:extLst>
                        <a:ext uri="{9D8B030D-6E8A-4147-A177-3AD203B41FA5}">
                          <a16:colId xmlns:a16="http://schemas.microsoft.com/office/drawing/2014/main" val="20006"/>
                        </a:ext>
                      </a:extLst>
                    </a:gridCol>
                  </a:tblGrid>
                  <a:tr h="351352">
                    <a:tc>
                      <a:txBody>
                        <a:bodyPr/>
                        <a:lstStyle/>
                        <a:p>
                          <a:pPr algn="ctr">
                            <a:lnSpc>
                              <a:spcPct val="150000"/>
                            </a:lnSpc>
                            <a:spcAft>
                              <a:spcPts val="600"/>
                            </a:spcAft>
                          </a:pPr>
                          <a:r>
                            <a:rPr lang="en-US" sz="1400" dirty="0">
                              <a:effectLst/>
                              <a:latin typeface="Times New Roman" panose="02020603050405020304" pitchFamily="18" charset="0"/>
                              <a:cs typeface="Times New Roman" panose="02020603050405020304" pitchFamily="18" charset="0"/>
                            </a:rPr>
                            <a:t>Floors</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dirty="0">
                              <a:effectLst/>
                              <a:latin typeface="Times New Roman" panose="02020603050405020304" pitchFamily="18" charset="0"/>
                              <a:cs typeface="Times New Roman" panose="02020603050405020304" pitchFamily="18" charset="0"/>
                            </a:rPr>
                            <a:t>Column1</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Column2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Column3</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Column4</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Column5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Column6</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744675">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B2-F1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1000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600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1250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1250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1400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800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dirty="0">
                              <a:effectLst/>
                              <a:latin typeface="Times New Roman" panose="02020603050405020304" pitchFamily="18" charset="0"/>
                              <a:cs typeface="Times New Roman" panose="02020603050405020304" pitchFamily="18" charset="0"/>
                            </a:rPr>
                            <a:t>1250</a:t>
                          </a:r>
                          <a14:m>
                            <m:oMath xmlns:m="http://schemas.openxmlformats.org/officeDocument/2006/math">
                              <m:r>
                                <a:rPr lang="en-US" sz="1400">
                                  <a:effectLst/>
                                  <a:latin typeface="Cambria Math" panose="02040503050406030204" pitchFamily="18" charset="0"/>
                                </a:rPr>
                                <m:t>×</m:t>
                              </m:r>
                            </m:oMath>
                          </a14:m>
                          <a:r>
                            <a:rPr lang="en-US" sz="1400" dirty="0">
                              <a:effectLst/>
                              <a:latin typeface="Times New Roman" panose="02020603050405020304" pitchFamily="18" charset="0"/>
                              <a:cs typeface="Times New Roman" panose="02020603050405020304" pitchFamily="18" charset="0"/>
                            </a:rPr>
                            <a:t>600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1400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600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1600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800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744675">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F2-F5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700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600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1100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1100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1200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600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900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600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900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500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1600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800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744675">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F6-F9</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500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600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850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850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1000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500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600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600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dirty="0">
                              <a:effectLst/>
                              <a:latin typeface="Times New Roman" panose="02020603050405020304" pitchFamily="18" charset="0"/>
                              <a:cs typeface="Times New Roman" panose="02020603050405020304" pitchFamily="18" charset="0"/>
                            </a:rPr>
                            <a:t>900</a:t>
                          </a:r>
                          <a14:m>
                            <m:oMath xmlns:m="http://schemas.openxmlformats.org/officeDocument/2006/math">
                              <m:r>
                                <a:rPr lang="en-US" sz="1400">
                                  <a:effectLst/>
                                  <a:latin typeface="Cambria Math" panose="02040503050406030204" pitchFamily="18" charset="0"/>
                                </a:rPr>
                                <m:t>×</m:t>
                              </m:r>
                            </m:oMath>
                          </a14:m>
                          <a:r>
                            <a:rPr lang="en-US" sz="1400" dirty="0">
                              <a:effectLst/>
                              <a:latin typeface="Times New Roman" panose="02020603050405020304" pitchFamily="18" charset="0"/>
                              <a:cs typeface="Times New Roman" panose="02020603050405020304" pitchFamily="18" charset="0"/>
                            </a:rPr>
                            <a:t>500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1600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800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744675">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F10-F13</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300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600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600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600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900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400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300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600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900</a:t>
                          </a:r>
                          <a14:m>
                            <m:oMath xmlns:m="http://schemas.openxmlformats.org/officeDocument/2006/math">
                              <m:r>
                                <a:rPr lang="en-US" sz="1400">
                                  <a:effectLst/>
                                  <a:latin typeface="Cambria Math" panose="02040503050406030204" pitchFamily="18" charset="0"/>
                                </a:rPr>
                                <m:t>×</m:t>
                              </m:r>
                            </m:oMath>
                          </a14:m>
                          <a:r>
                            <a:rPr lang="en-US" sz="1400">
                              <a:effectLst/>
                              <a:latin typeface="Times New Roman" panose="02020603050405020304" pitchFamily="18" charset="0"/>
                              <a:cs typeface="Times New Roman" panose="02020603050405020304" pitchFamily="18" charset="0"/>
                            </a:rPr>
                            <a:t>500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dirty="0">
                              <a:effectLst/>
                              <a:latin typeface="Times New Roman" panose="02020603050405020304" pitchFamily="18" charset="0"/>
                              <a:cs typeface="Times New Roman" panose="02020603050405020304" pitchFamily="18" charset="0"/>
                            </a:rPr>
                            <a:t>1600</a:t>
                          </a:r>
                          <a14:m>
                            <m:oMath xmlns:m="http://schemas.openxmlformats.org/officeDocument/2006/math">
                              <m:r>
                                <a:rPr lang="en-US" sz="1400">
                                  <a:effectLst/>
                                  <a:latin typeface="Cambria Math" panose="02040503050406030204" pitchFamily="18" charset="0"/>
                                </a:rPr>
                                <m:t>×</m:t>
                              </m:r>
                            </m:oMath>
                          </a14:m>
                          <a:r>
                            <a:rPr lang="en-US" sz="1400" dirty="0">
                              <a:effectLst/>
                              <a:latin typeface="Times New Roman" panose="02020603050405020304" pitchFamily="18" charset="0"/>
                              <a:cs typeface="Times New Roman" panose="02020603050405020304" pitchFamily="18" charset="0"/>
                            </a:rPr>
                            <a:t>800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177269182"/>
                  </p:ext>
                </p:extLst>
              </p:nvPr>
            </p:nvGraphicFramePr>
            <p:xfrm>
              <a:off x="1077941" y="2498174"/>
              <a:ext cx="7594980" cy="3330052"/>
            </p:xfrm>
            <a:graphic>
              <a:graphicData uri="http://schemas.openxmlformats.org/drawingml/2006/table">
                <a:tbl>
                  <a:tblPr firstRow="1" firstCol="1" bandRow="1">
                    <a:tableStyleId>{ED083AE6-46FA-4A59-8FB0-9F97EB10719F}</a:tableStyleId>
                  </a:tblPr>
                  <a:tblGrid>
                    <a:gridCol w="888113"/>
                    <a:gridCol w="1117811"/>
                    <a:gridCol w="1217320"/>
                    <a:gridCol w="1117811"/>
                    <a:gridCol w="1117811"/>
                    <a:gridCol w="1117811"/>
                    <a:gridCol w="1018303"/>
                  </a:tblGrid>
                  <a:tr h="351352">
                    <a:tc>
                      <a:txBody>
                        <a:bodyPr/>
                        <a:lstStyle/>
                        <a:p>
                          <a:pPr algn="ctr">
                            <a:lnSpc>
                              <a:spcPct val="150000"/>
                            </a:lnSpc>
                            <a:spcAft>
                              <a:spcPts val="600"/>
                            </a:spcAft>
                          </a:pPr>
                          <a:r>
                            <a:rPr lang="en-US" sz="1400" dirty="0">
                              <a:effectLst/>
                              <a:latin typeface="Times New Roman" panose="02020603050405020304" pitchFamily="18" charset="0"/>
                              <a:cs typeface="Times New Roman" panose="02020603050405020304" pitchFamily="18" charset="0"/>
                            </a:rPr>
                            <a:t>Floors</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dirty="0">
                              <a:effectLst/>
                              <a:latin typeface="Times New Roman" panose="02020603050405020304" pitchFamily="18" charset="0"/>
                              <a:cs typeface="Times New Roman" panose="02020603050405020304" pitchFamily="18" charset="0"/>
                            </a:rPr>
                            <a:t>Column1</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Column2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Column3</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Column4</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Column5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Column6</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744675">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B2-F1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80328" t="-48361" r="-503279" b="-303279"/>
                          </a:stretch>
                        </a:blipFill>
                      </a:tcPr>
                    </a:tc>
                    <a:tc>
                      <a:txBody>
                        <a:bodyPr/>
                        <a:lstStyle/>
                        <a:p>
                          <a:endParaRPr lang="en-US"/>
                        </a:p>
                      </a:txBody>
                      <a:tcPr marL="68580" marR="68580" marT="0" marB="0" anchor="ctr">
                        <a:blipFill rotWithShape="0">
                          <a:blip r:embed="rId2"/>
                          <a:stretch>
                            <a:fillRect l="-165000" t="-48361" r="-360500" b="-303279"/>
                          </a:stretch>
                        </a:blipFill>
                      </a:tcPr>
                    </a:tc>
                    <a:tc>
                      <a:txBody>
                        <a:bodyPr/>
                        <a:lstStyle/>
                        <a:p>
                          <a:endParaRPr lang="en-US"/>
                        </a:p>
                      </a:txBody>
                      <a:tcPr marL="68580" marR="68580" marT="0" marB="0" anchor="ctr">
                        <a:blipFill rotWithShape="0">
                          <a:blip r:embed="rId2"/>
                          <a:stretch>
                            <a:fillRect l="-288043" t="-48361" r="-291848" b="-303279"/>
                          </a:stretch>
                        </a:blipFill>
                      </a:tcPr>
                    </a:tc>
                    <a:tc>
                      <a:txBody>
                        <a:bodyPr/>
                        <a:lstStyle/>
                        <a:p>
                          <a:endParaRPr lang="en-US"/>
                        </a:p>
                      </a:txBody>
                      <a:tcPr marL="68580" marR="68580" marT="0" marB="0" anchor="ctr">
                        <a:blipFill rotWithShape="0">
                          <a:blip r:embed="rId2"/>
                          <a:stretch>
                            <a:fillRect l="-390164" t="-48361" r="-193443" b="-303279"/>
                          </a:stretch>
                        </a:blipFill>
                      </a:tcPr>
                    </a:tc>
                    <a:tc>
                      <a:txBody>
                        <a:bodyPr/>
                        <a:lstStyle/>
                        <a:p>
                          <a:endParaRPr lang="en-US"/>
                        </a:p>
                      </a:txBody>
                      <a:tcPr marL="68580" marR="68580" marT="0" marB="0" anchor="ctr">
                        <a:blipFill rotWithShape="0">
                          <a:blip r:embed="rId2"/>
                          <a:stretch>
                            <a:fillRect l="-487500" t="-48361" r="-92391" b="-303279"/>
                          </a:stretch>
                        </a:blipFill>
                      </a:tcPr>
                    </a:tc>
                    <a:tc>
                      <a:txBody>
                        <a:bodyPr/>
                        <a:lstStyle/>
                        <a:p>
                          <a:endParaRPr lang="en-US"/>
                        </a:p>
                      </a:txBody>
                      <a:tcPr marL="68580" marR="68580" marT="0" marB="0" anchor="ctr">
                        <a:blipFill rotWithShape="0">
                          <a:blip r:embed="rId2"/>
                          <a:stretch>
                            <a:fillRect l="-647305" t="-48361" r="-1796" b="-303279"/>
                          </a:stretch>
                        </a:blipFill>
                      </a:tcPr>
                    </a:tc>
                  </a:tr>
                  <a:tr h="744675">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F2-F5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80328" t="-147154" r="-503279" b="-200813"/>
                          </a:stretch>
                        </a:blipFill>
                      </a:tcPr>
                    </a:tc>
                    <a:tc>
                      <a:txBody>
                        <a:bodyPr/>
                        <a:lstStyle/>
                        <a:p>
                          <a:endParaRPr lang="en-US"/>
                        </a:p>
                      </a:txBody>
                      <a:tcPr marL="68580" marR="68580" marT="0" marB="0" anchor="ctr">
                        <a:blipFill rotWithShape="0">
                          <a:blip r:embed="rId2"/>
                          <a:stretch>
                            <a:fillRect l="-165000" t="-147154" r="-360500" b="-200813"/>
                          </a:stretch>
                        </a:blipFill>
                      </a:tcPr>
                    </a:tc>
                    <a:tc>
                      <a:txBody>
                        <a:bodyPr/>
                        <a:lstStyle/>
                        <a:p>
                          <a:endParaRPr lang="en-US"/>
                        </a:p>
                      </a:txBody>
                      <a:tcPr marL="68580" marR="68580" marT="0" marB="0" anchor="ctr">
                        <a:blipFill rotWithShape="0">
                          <a:blip r:embed="rId2"/>
                          <a:stretch>
                            <a:fillRect l="-288043" t="-147154" r="-291848" b="-200813"/>
                          </a:stretch>
                        </a:blipFill>
                      </a:tcPr>
                    </a:tc>
                    <a:tc>
                      <a:txBody>
                        <a:bodyPr/>
                        <a:lstStyle/>
                        <a:p>
                          <a:endParaRPr lang="en-US"/>
                        </a:p>
                      </a:txBody>
                      <a:tcPr marL="68580" marR="68580" marT="0" marB="0" anchor="ctr">
                        <a:blipFill rotWithShape="0">
                          <a:blip r:embed="rId2"/>
                          <a:stretch>
                            <a:fillRect l="-390164" t="-147154" r="-193443" b="-200813"/>
                          </a:stretch>
                        </a:blipFill>
                      </a:tcPr>
                    </a:tc>
                    <a:tc>
                      <a:txBody>
                        <a:bodyPr/>
                        <a:lstStyle/>
                        <a:p>
                          <a:endParaRPr lang="en-US"/>
                        </a:p>
                      </a:txBody>
                      <a:tcPr marL="68580" marR="68580" marT="0" marB="0" anchor="ctr">
                        <a:blipFill rotWithShape="0">
                          <a:blip r:embed="rId2"/>
                          <a:stretch>
                            <a:fillRect l="-487500" t="-147154" r="-92391" b="-200813"/>
                          </a:stretch>
                        </a:blipFill>
                      </a:tcPr>
                    </a:tc>
                    <a:tc>
                      <a:txBody>
                        <a:bodyPr/>
                        <a:lstStyle/>
                        <a:p>
                          <a:endParaRPr lang="en-US"/>
                        </a:p>
                      </a:txBody>
                      <a:tcPr marL="68580" marR="68580" marT="0" marB="0" anchor="ctr">
                        <a:blipFill rotWithShape="0">
                          <a:blip r:embed="rId2"/>
                          <a:stretch>
                            <a:fillRect l="-647305" t="-147154" r="-1796" b="-200813"/>
                          </a:stretch>
                        </a:blipFill>
                      </a:tcPr>
                    </a:tc>
                  </a:tr>
                  <a:tr h="744675">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F6-F9</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80328" t="-249180" r="-503279" b="-102459"/>
                          </a:stretch>
                        </a:blipFill>
                      </a:tcPr>
                    </a:tc>
                    <a:tc>
                      <a:txBody>
                        <a:bodyPr/>
                        <a:lstStyle/>
                        <a:p>
                          <a:endParaRPr lang="en-US"/>
                        </a:p>
                      </a:txBody>
                      <a:tcPr marL="68580" marR="68580" marT="0" marB="0" anchor="ctr">
                        <a:blipFill rotWithShape="0">
                          <a:blip r:embed="rId2"/>
                          <a:stretch>
                            <a:fillRect l="-165000" t="-249180" r="-360500" b="-102459"/>
                          </a:stretch>
                        </a:blipFill>
                      </a:tcPr>
                    </a:tc>
                    <a:tc>
                      <a:txBody>
                        <a:bodyPr/>
                        <a:lstStyle/>
                        <a:p>
                          <a:endParaRPr lang="en-US"/>
                        </a:p>
                      </a:txBody>
                      <a:tcPr marL="68580" marR="68580" marT="0" marB="0" anchor="ctr">
                        <a:blipFill rotWithShape="0">
                          <a:blip r:embed="rId2"/>
                          <a:stretch>
                            <a:fillRect l="-288043" t="-249180" r="-291848" b="-102459"/>
                          </a:stretch>
                        </a:blipFill>
                      </a:tcPr>
                    </a:tc>
                    <a:tc>
                      <a:txBody>
                        <a:bodyPr/>
                        <a:lstStyle/>
                        <a:p>
                          <a:endParaRPr lang="en-US"/>
                        </a:p>
                      </a:txBody>
                      <a:tcPr marL="68580" marR="68580" marT="0" marB="0" anchor="ctr">
                        <a:blipFill rotWithShape="0">
                          <a:blip r:embed="rId2"/>
                          <a:stretch>
                            <a:fillRect l="-390164" t="-249180" r="-193443" b="-102459"/>
                          </a:stretch>
                        </a:blipFill>
                      </a:tcPr>
                    </a:tc>
                    <a:tc>
                      <a:txBody>
                        <a:bodyPr/>
                        <a:lstStyle/>
                        <a:p>
                          <a:endParaRPr lang="en-US"/>
                        </a:p>
                      </a:txBody>
                      <a:tcPr marL="68580" marR="68580" marT="0" marB="0" anchor="ctr">
                        <a:blipFill rotWithShape="0">
                          <a:blip r:embed="rId2"/>
                          <a:stretch>
                            <a:fillRect l="-487500" t="-249180" r="-92391" b="-102459"/>
                          </a:stretch>
                        </a:blipFill>
                      </a:tcPr>
                    </a:tc>
                    <a:tc>
                      <a:txBody>
                        <a:bodyPr/>
                        <a:lstStyle/>
                        <a:p>
                          <a:endParaRPr lang="en-US"/>
                        </a:p>
                      </a:txBody>
                      <a:tcPr marL="68580" marR="68580" marT="0" marB="0" anchor="ctr">
                        <a:blipFill rotWithShape="0">
                          <a:blip r:embed="rId2"/>
                          <a:stretch>
                            <a:fillRect l="-647305" t="-249180" r="-1796" b="-102459"/>
                          </a:stretch>
                        </a:blipFill>
                      </a:tcPr>
                    </a:tc>
                  </a:tr>
                  <a:tr h="744675">
                    <a:tc>
                      <a:txBody>
                        <a:bodyPr/>
                        <a:lstStyle/>
                        <a:p>
                          <a:pPr algn="ctr">
                            <a:lnSpc>
                              <a:spcPct val="150000"/>
                            </a:lnSpc>
                            <a:spcAft>
                              <a:spcPts val="600"/>
                            </a:spcAft>
                          </a:pPr>
                          <a:r>
                            <a:rPr lang="en-US" sz="1400">
                              <a:effectLst/>
                              <a:latin typeface="Times New Roman" panose="02020603050405020304" pitchFamily="18" charset="0"/>
                              <a:cs typeface="Times New Roman" panose="02020603050405020304" pitchFamily="18" charset="0"/>
                            </a:rPr>
                            <a:t>F10-F13</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80328" t="-346341" r="-503279" b="-1626"/>
                          </a:stretch>
                        </a:blipFill>
                      </a:tcPr>
                    </a:tc>
                    <a:tc>
                      <a:txBody>
                        <a:bodyPr/>
                        <a:lstStyle/>
                        <a:p>
                          <a:endParaRPr lang="en-US"/>
                        </a:p>
                      </a:txBody>
                      <a:tcPr marL="68580" marR="68580" marT="0" marB="0" anchor="ctr">
                        <a:blipFill rotWithShape="0">
                          <a:blip r:embed="rId2"/>
                          <a:stretch>
                            <a:fillRect l="-165000" t="-346341" r="-360500" b="-1626"/>
                          </a:stretch>
                        </a:blipFill>
                      </a:tcPr>
                    </a:tc>
                    <a:tc>
                      <a:txBody>
                        <a:bodyPr/>
                        <a:lstStyle/>
                        <a:p>
                          <a:endParaRPr lang="en-US"/>
                        </a:p>
                      </a:txBody>
                      <a:tcPr marL="68580" marR="68580" marT="0" marB="0" anchor="ctr">
                        <a:blipFill rotWithShape="0">
                          <a:blip r:embed="rId2"/>
                          <a:stretch>
                            <a:fillRect l="-288043" t="-346341" r="-291848" b="-1626"/>
                          </a:stretch>
                        </a:blipFill>
                      </a:tcPr>
                    </a:tc>
                    <a:tc>
                      <a:txBody>
                        <a:bodyPr/>
                        <a:lstStyle/>
                        <a:p>
                          <a:endParaRPr lang="en-US"/>
                        </a:p>
                      </a:txBody>
                      <a:tcPr marL="68580" marR="68580" marT="0" marB="0" anchor="ctr">
                        <a:blipFill rotWithShape="0">
                          <a:blip r:embed="rId2"/>
                          <a:stretch>
                            <a:fillRect l="-390164" t="-346341" r="-193443" b="-1626"/>
                          </a:stretch>
                        </a:blipFill>
                      </a:tcPr>
                    </a:tc>
                    <a:tc>
                      <a:txBody>
                        <a:bodyPr/>
                        <a:lstStyle/>
                        <a:p>
                          <a:endParaRPr lang="en-US"/>
                        </a:p>
                      </a:txBody>
                      <a:tcPr marL="68580" marR="68580" marT="0" marB="0" anchor="ctr">
                        <a:blipFill rotWithShape="0">
                          <a:blip r:embed="rId2"/>
                          <a:stretch>
                            <a:fillRect l="-487500" t="-346341" r="-92391" b="-1626"/>
                          </a:stretch>
                        </a:blipFill>
                      </a:tcPr>
                    </a:tc>
                    <a:tc>
                      <a:txBody>
                        <a:bodyPr/>
                        <a:lstStyle/>
                        <a:p>
                          <a:endParaRPr lang="en-US"/>
                        </a:p>
                      </a:txBody>
                      <a:tcPr marL="68580" marR="68580" marT="0" marB="0" anchor="ctr">
                        <a:blipFill rotWithShape="0">
                          <a:blip r:embed="rId2"/>
                          <a:stretch>
                            <a:fillRect l="-647305" t="-346341" r="-1796" b="-1626"/>
                          </a:stretch>
                        </a:blipFill>
                      </a:tcPr>
                    </a:tc>
                  </a:tr>
                </a:tbl>
              </a:graphicData>
            </a:graphic>
          </p:graphicFrame>
        </mc:Fallback>
      </mc:AlternateContent>
    </p:spTree>
    <p:extLst>
      <p:ext uri="{BB962C8B-B14F-4D97-AF65-F5344CB8AC3E}">
        <p14:creationId xmlns:p14="http://schemas.microsoft.com/office/powerpoint/2010/main" val="12351412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61554" y="435429"/>
            <a:ext cx="8133806" cy="1704869"/>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Verification of structural analysis </a:t>
            </a:r>
            <a:endParaRPr lang="en-US" sz="3400" dirty="0">
              <a:solidFill>
                <a:srgbClr val="7030A0"/>
              </a:solidFill>
            </a:endParaRPr>
          </a:p>
        </p:txBody>
      </p:sp>
      <p:sp>
        <p:nvSpPr>
          <p:cNvPr id="3" name="Content Placeholder 2">
            <a:extLst>
              <a:ext uri="{FF2B5EF4-FFF2-40B4-BE49-F238E27FC236}">
                <a16:creationId xmlns:a16="http://schemas.microsoft.com/office/drawing/2014/main" id="{4F117591-7EC7-4AA2-AB6C-858956F4D614}"/>
              </a:ext>
            </a:extLst>
          </p:cNvPr>
          <p:cNvSpPr>
            <a:spLocks noGrp="1"/>
          </p:cNvSpPr>
          <p:nvPr>
            <p:ph idx="1"/>
          </p:nvPr>
        </p:nvSpPr>
        <p:spPr>
          <a:xfrm>
            <a:off x="765835" y="1287863"/>
            <a:ext cx="8107680" cy="4173580"/>
          </a:xfrm>
        </p:spPr>
        <p:txBody>
          <a:bodyPr/>
          <a:lstStyle/>
          <a:p>
            <a:pPr marL="0" indent="0">
              <a:buNone/>
            </a:pPr>
            <a:r>
              <a:rPr lang="en-US" sz="2400" b="1" dirty="0">
                <a:solidFill>
                  <a:srgbClr val="000000"/>
                </a:solidFill>
                <a:effectLst/>
                <a:latin typeface="Times New Roman" panose="02020603050405020304" pitchFamily="18" charset="0"/>
                <a:ea typeface="Times New Roman" panose="02020603050405020304" pitchFamily="18" charset="0"/>
              </a:rPr>
              <a:t>1- </a:t>
            </a:r>
            <a:r>
              <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Compatibility of the structure</a:t>
            </a:r>
          </a:p>
          <a:p>
            <a:endPar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endPar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endParaRPr lang="en-US" dirty="0"/>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51</a:t>
            </a:fld>
            <a:endParaRPr lang="en-US"/>
          </a:p>
        </p:txBody>
      </p:sp>
      <p:pic>
        <p:nvPicPr>
          <p:cNvPr id="6" name="Picture 5">
            <a:extLst>
              <a:ext uri="{FF2B5EF4-FFF2-40B4-BE49-F238E27FC236}">
                <a16:creationId xmlns:a16="http://schemas.microsoft.com/office/drawing/2014/main" id="{4663B9EE-960B-4C94-A5D6-2D73512351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2205" y="2595564"/>
            <a:ext cx="3152503" cy="38777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FE767F5A-B8DA-473B-9D5B-DAF00C38E302}"/>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32851122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13509" y="86675"/>
            <a:ext cx="8438605" cy="2308182"/>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Verification of structural analysis </a:t>
            </a:r>
            <a:endParaRPr lang="en-US" sz="3400" dirty="0">
              <a:solidFill>
                <a:srgbClr val="7030A0"/>
              </a:solidFill>
            </a:endParaRPr>
          </a:p>
        </p:txBody>
      </p:sp>
      <p:sp>
        <p:nvSpPr>
          <p:cNvPr id="3" name="Content Placeholder 2">
            <a:extLst>
              <a:ext uri="{FF2B5EF4-FFF2-40B4-BE49-F238E27FC236}">
                <a16:creationId xmlns:a16="http://schemas.microsoft.com/office/drawing/2014/main" id="{4F117591-7EC7-4AA2-AB6C-858956F4D614}"/>
              </a:ext>
            </a:extLst>
          </p:cNvPr>
          <p:cNvSpPr>
            <a:spLocks noGrp="1"/>
          </p:cNvSpPr>
          <p:nvPr>
            <p:ph idx="1"/>
          </p:nvPr>
        </p:nvSpPr>
        <p:spPr>
          <a:xfrm>
            <a:off x="783771" y="779416"/>
            <a:ext cx="8203474" cy="5260975"/>
          </a:xfrm>
        </p:spPr>
        <p:txBody>
          <a:bodyPr/>
          <a:lstStyle/>
          <a:p>
            <a:endParaRPr lang="en-US" sz="2400" b="1" dirty="0">
              <a:solidFill>
                <a:srgbClr val="000000"/>
              </a:solidFill>
              <a:effectLst/>
              <a:latin typeface="Times New Roman" panose="02020603050405020304" pitchFamily="18" charset="0"/>
              <a:ea typeface="Times New Roman" panose="02020603050405020304" pitchFamily="18" charset="0"/>
            </a:endParaRPr>
          </a:p>
          <a:p>
            <a:pPr marL="0" indent="0">
              <a:buNone/>
            </a:pPr>
            <a:r>
              <a:rPr lang="en-US" sz="2400" b="1" dirty="0">
                <a:solidFill>
                  <a:srgbClr val="000000"/>
                </a:solidFill>
                <a:effectLst/>
                <a:latin typeface="Times New Roman" panose="02020603050405020304" pitchFamily="18" charset="0"/>
                <a:ea typeface="Times New Roman" panose="02020603050405020304" pitchFamily="18" charset="0"/>
              </a:rPr>
              <a:t>2- </a:t>
            </a:r>
            <a:r>
              <a:rPr lang="en-US" b="1" dirty="0">
                <a:solidFill>
                  <a:srgbClr val="000000"/>
                </a:solidFill>
                <a:effectLst/>
                <a:latin typeface="Andalus" panose="02020603050405020304" pitchFamily="18" charset="-78"/>
                <a:ea typeface="Times New Roman" panose="02020603050405020304" pitchFamily="18" charset="0"/>
                <a:cs typeface="Andalus" panose="02020603050405020304" pitchFamily="18" charset="-78"/>
              </a:rPr>
              <a:t>Equilibrium check:</a:t>
            </a:r>
          </a:p>
          <a:p>
            <a:endParaRPr lang="en-US" b="1" dirty="0">
              <a:solidFill>
                <a:srgbClr val="000000"/>
              </a:solidFill>
              <a:latin typeface="Andalus" panose="02020603050405020304" pitchFamily="18" charset="-78"/>
              <a:ea typeface="Times New Roman" panose="02020603050405020304" pitchFamily="18" charset="0"/>
              <a:cs typeface="Andalus" panose="02020603050405020304" pitchFamily="18" charset="-78"/>
            </a:endParaRPr>
          </a:p>
          <a:p>
            <a:endParaRPr lang="en-US" dirty="0">
              <a:solidFill>
                <a:srgbClr val="000000"/>
              </a:solidFill>
              <a:effectLst/>
              <a:latin typeface="Andalus" panose="02020603050405020304" pitchFamily="18" charset="-78"/>
              <a:ea typeface="Times New Roman" panose="02020603050405020304" pitchFamily="18" charset="0"/>
              <a:cs typeface="Andalus" panose="02020603050405020304" pitchFamily="18" charset="-78"/>
            </a:endParaRPr>
          </a:p>
          <a:p>
            <a:endParaRPr lang="en-US" dirty="0">
              <a:solidFill>
                <a:srgbClr val="000000"/>
              </a:solidFill>
              <a:effectLst/>
              <a:latin typeface="Andalus" panose="02020603050405020304" pitchFamily="18" charset="-78"/>
              <a:ea typeface="Times New Roman" panose="02020603050405020304" pitchFamily="18" charset="0"/>
              <a:cs typeface="Andalus" panose="02020603050405020304" pitchFamily="18" charset="-78"/>
            </a:endParaRPr>
          </a:p>
          <a:p>
            <a:pPr>
              <a:lnSpc>
                <a:spcPct val="250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Soil load from ETABS software:-</a:t>
            </a:r>
            <a:endParaRPr lang="en-US" sz="2400" dirty="0">
              <a:solidFill>
                <a:srgbClr val="000000"/>
              </a:solidFill>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52</a:t>
            </a:fld>
            <a:endParaRPr lang="en-US"/>
          </a:p>
        </p:txBody>
      </p:sp>
      <p:pic>
        <p:nvPicPr>
          <p:cNvPr id="7" name="Picture 6">
            <a:extLst>
              <a:ext uri="{FF2B5EF4-FFF2-40B4-BE49-F238E27FC236}">
                <a16:creationId xmlns:a16="http://schemas.microsoft.com/office/drawing/2014/main" id="{19FDDC35-F429-46BA-ADEE-08E58ACB4F5C}"/>
              </a:ext>
            </a:extLst>
          </p:cNvPr>
          <p:cNvPicPr/>
          <p:nvPr/>
        </p:nvPicPr>
        <p:blipFill>
          <a:blip r:embed="rId2">
            <a:extLst>
              <a:ext uri="{28A0092B-C50C-407E-A947-70E740481C1C}">
                <a14:useLocalDpi xmlns:a14="http://schemas.microsoft.com/office/drawing/2010/main" val="0"/>
              </a:ext>
            </a:extLst>
          </a:blip>
          <a:stretch>
            <a:fillRect/>
          </a:stretch>
        </p:blipFill>
        <p:spPr>
          <a:xfrm>
            <a:off x="1542153" y="2546831"/>
            <a:ext cx="3857625" cy="990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a:extLst>
              <a:ext uri="{FF2B5EF4-FFF2-40B4-BE49-F238E27FC236}">
                <a16:creationId xmlns:a16="http://schemas.microsoft.com/office/drawing/2014/main" id="{24EEB9B0-4C5C-4872-AA5B-52A8161DD4CB}"/>
              </a:ext>
            </a:extLst>
          </p:cNvPr>
          <p:cNvSpPr txBox="1"/>
          <p:nvPr/>
        </p:nvSpPr>
        <p:spPr>
          <a:xfrm>
            <a:off x="630527" y="317751"/>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9" name="Picture 8">
            <a:extLst>
              <a:ext uri="{FF2B5EF4-FFF2-40B4-BE49-F238E27FC236}">
                <a16:creationId xmlns:a16="http://schemas.microsoft.com/office/drawing/2014/main" id="{5140D9DA-9865-47CF-B6EB-F8BC08D869FF}"/>
              </a:ext>
            </a:extLst>
          </p:cNvPr>
          <p:cNvPicPr/>
          <p:nvPr/>
        </p:nvPicPr>
        <p:blipFill>
          <a:blip r:embed="rId3">
            <a:extLst>
              <a:ext uri="{28A0092B-C50C-407E-A947-70E740481C1C}">
                <a14:useLocalDpi xmlns:a14="http://schemas.microsoft.com/office/drawing/2010/main" val="0"/>
              </a:ext>
            </a:extLst>
          </a:blip>
          <a:stretch>
            <a:fillRect/>
          </a:stretch>
        </p:blipFill>
        <p:spPr>
          <a:xfrm>
            <a:off x="1105469" y="5008728"/>
            <a:ext cx="5985213" cy="5450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667504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13509" y="548584"/>
            <a:ext cx="8438605" cy="1094130"/>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Verification of structural analysis </a:t>
            </a:r>
            <a:endParaRPr lang="en-US" sz="3400" dirty="0">
              <a:solidFill>
                <a:srgbClr val="7030A0"/>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F117591-7EC7-4AA2-AB6C-858956F4D614}"/>
                  </a:ext>
                </a:extLst>
              </p:cNvPr>
              <p:cNvSpPr>
                <a:spLocks noGrp="1"/>
              </p:cNvSpPr>
              <p:nvPr>
                <p:ph idx="1"/>
              </p:nvPr>
            </p:nvSpPr>
            <p:spPr>
              <a:xfrm>
                <a:off x="722811" y="1433015"/>
                <a:ext cx="8029303" cy="4527550"/>
              </a:xfrm>
            </p:spPr>
            <p:txBody>
              <a:bodyPr/>
              <a:lstStyle/>
              <a:p>
                <a:pPr marL="0" indent="0">
                  <a:buNone/>
                </a:pPr>
                <a:r>
                  <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Equilibrium check:</a:t>
                </a:r>
                <a:endParaRPr lang="en-US" dirty="0">
                  <a:latin typeface="Times New Roman" panose="02020603050405020304" pitchFamily="18" charset="0"/>
                  <a:cs typeface="Times New Roman" panose="02020603050405020304" pitchFamily="18" charset="0"/>
                </a:endParaRPr>
              </a:p>
              <a:p>
                <a:r>
                  <a:rPr lang="en-US" sz="2000" b="1" dirty="0">
                    <a:solidFill>
                      <a:srgbClr val="000000"/>
                    </a:solidFill>
                    <a:latin typeface="Times New Roman" panose="02020603050405020304" pitchFamily="18" charset="0"/>
                    <a:cs typeface="Times New Roman" panose="02020603050405020304" pitchFamily="18" charset="0"/>
                  </a:rPr>
                  <a:t>Comparison between manual calculations and program results:</a:t>
                </a:r>
                <a:endParaRPr lang="ar-JO" sz="2000" b="1" dirty="0">
                  <a:solidFill>
                    <a:srgbClr val="000000"/>
                  </a:solidFill>
                  <a:latin typeface="Times New Roman" panose="02020603050405020304" pitchFamily="18" charset="0"/>
                  <a:cs typeface="Times New Roman" panose="02020603050405020304" pitchFamily="18" charset="0"/>
                </a:endParaRPr>
              </a:p>
              <a:p>
                <a:r>
                  <a:rPr lang="en-US" sz="2000" dirty="0">
                    <a:solidFill>
                      <a:srgbClr val="000000"/>
                    </a:solidFill>
                    <a:latin typeface="Times New Roman" panose="02020603050405020304" pitchFamily="18" charset="0"/>
                    <a:cs typeface="Times New Roman" panose="02020603050405020304" pitchFamily="18" charset="0"/>
                  </a:rPr>
                  <a:t>Manual calculation for soil load:  </a:t>
                </a:r>
                <a14:m>
                  <m:oMath xmlns:m="http://schemas.openxmlformats.org/officeDocument/2006/math">
                    <m:r>
                      <a:rPr lang="en-US" sz="1800" i="1" smtClean="0">
                        <a:solidFill>
                          <a:srgbClr val="000000"/>
                        </a:solidFill>
                        <a:effectLst/>
                        <a:latin typeface="Cambria Math" panose="02040503050406030204" pitchFamily="18" charset="0"/>
                        <a:ea typeface="Calibri" panose="020F0502020204030204" pitchFamily="34" charset="0"/>
                      </a:rPr>
                      <m:t>∑</m:t>
                    </m:r>
                    <m:sSub>
                      <m:sSubPr>
                        <m:ctrlPr>
                          <a:rPr lang="en-US" sz="1800" i="1">
                            <a:solidFill>
                              <a:srgbClr val="000000"/>
                            </a:solidFill>
                            <a:effectLst/>
                            <a:latin typeface="Cambria Math" panose="02040503050406030204" pitchFamily="18" charset="0"/>
                            <a:ea typeface="Calibri" panose="020F0502020204030204" pitchFamily="34" charset="0"/>
                          </a:rPr>
                        </m:ctrlPr>
                      </m:sSubPr>
                      <m:e>
                        <m:r>
                          <a:rPr lang="en-US" sz="1800" i="1">
                            <a:solidFill>
                              <a:srgbClr val="000000"/>
                            </a:solidFill>
                            <a:effectLst/>
                            <a:latin typeface="Cambria Math" panose="02040503050406030204" pitchFamily="18" charset="0"/>
                            <a:ea typeface="Calibri" panose="020F0502020204030204" pitchFamily="34" charset="0"/>
                          </a:rPr>
                          <m:t>𝐹</m:t>
                        </m:r>
                      </m:e>
                      <m:sub>
                        <m:r>
                          <a:rPr lang="en-US" sz="1800" i="1">
                            <a:solidFill>
                              <a:srgbClr val="000000"/>
                            </a:solidFill>
                            <a:effectLst/>
                            <a:latin typeface="Cambria Math" panose="02040503050406030204" pitchFamily="18" charset="0"/>
                            <a:ea typeface="Calibri" panose="020F0502020204030204" pitchFamily="34" charset="0"/>
                          </a:rPr>
                          <m:t>𝑦</m:t>
                        </m:r>
                      </m:sub>
                    </m:sSub>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25</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9</m:t>
                    </m:r>
                    <m:r>
                      <a:rPr lang="en-US" sz="1800" i="1">
                        <a:solidFill>
                          <a:srgbClr val="000000"/>
                        </a:solidFill>
                        <a:effectLst/>
                        <a:latin typeface="Cambria Math" panose="02040503050406030204" pitchFamily="18" charset="0"/>
                        <a:ea typeface="Calibri" panose="020F0502020204030204" pitchFamily="34" charset="0"/>
                      </a:rPr>
                      <m:t> </m:t>
                    </m:r>
                    <m:r>
                      <a:rPr lang="en-US" sz="1800" i="1">
                        <a:solidFill>
                          <a:srgbClr val="000000"/>
                        </a:solidFill>
                        <a:effectLst/>
                        <a:latin typeface="Cambria Math" panose="02040503050406030204" pitchFamily="18" charset="0"/>
                        <a:ea typeface="Calibri" panose="020F0502020204030204" pitchFamily="34" charset="0"/>
                      </a:rPr>
                      <m:t>𝐾𝑁</m:t>
                    </m:r>
                    <m:r>
                      <a:rPr lang="en-US" sz="1800" i="1">
                        <a:solidFill>
                          <a:srgbClr val="000000"/>
                        </a:solidFill>
                        <a:effectLst/>
                        <a:latin typeface="Cambria Math" panose="02040503050406030204" pitchFamily="18" charset="0"/>
                        <a:ea typeface="Calibri" panose="020F0502020204030204" pitchFamily="34" charset="0"/>
                      </a:rPr>
                      <m:t>  </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r>
                      <a:rPr lang="en-US" sz="1800" i="1">
                        <a:solidFill>
                          <a:srgbClr val="000000"/>
                        </a:solidFill>
                        <a:effectLst/>
                        <a:latin typeface="Cambria Math" panose="02040503050406030204" pitchFamily="18" charset="0"/>
                        <a:ea typeface="Times New Roman" panose="02020603050405020304" pitchFamily="18" charset="0"/>
                      </a:rPr>
                      <m:t>∑</m:t>
                    </m:r>
                    <m:sSub>
                      <m:sSubPr>
                        <m:ctrlPr>
                          <a:rPr lang="en-US" sz="1800" i="1">
                            <a:solidFill>
                              <a:srgbClr val="000000"/>
                            </a:solidFill>
                            <a:effectLst/>
                            <a:latin typeface="Cambria Math" panose="02040503050406030204" pitchFamily="18" charset="0"/>
                            <a:ea typeface="Times New Roman" panose="02020603050405020304" pitchFamily="18" charset="0"/>
                          </a:rPr>
                        </m:ctrlPr>
                      </m:sSubPr>
                      <m:e>
                        <m:r>
                          <a:rPr lang="en-US" sz="1800" i="1">
                            <a:solidFill>
                              <a:srgbClr val="000000"/>
                            </a:solidFill>
                            <a:effectLst/>
                            <a:latin typeface="Cambria Math" panose="02040503050406030204" pitchFamily="18" charset="0"/>
                            <a:ea typeface="Times New Roman" panose="02020603050405020304" pitchFamily="18" charset="0"/>
                          </a:rPr>
                          <m:t>𝐹</m:t>
                        </m:r>
                      </m:e>
                      <m:sub>
                        <m:r>
                          <a:rPr lang="en-US" sz="1800" i="1">
                            <a:solidFill>
                              <a:srgbClr val="000000"/>
                            </a:solidFill>
                            <a:effectLst/>
                            <a:latin typeface="Cambria Math" panose="02040503050406030204" pitchFamily="18" charset="0"/>
                            <a:ea typeface="Times New Roman" panose="02020603050405020304" pitchFamily="18" charset="0"/>
                          </a:rPr>
                          <m:t>𝑥</m:t>
                        </m:r>
                      </m:sub>
                    </m:sSub>
                    <m:r>
                      <a:rPr lang="en-US" sz="1800" i="1">
                        <a:solidFill>
                          <a:srgbClr val="000000"/>
                        </a:solidFill>
                        <a:effectLst/>
                        <a:latin typeface="Cambria Math" panose="02040503050406030204" pitchFamily="18" charset="0"/>
                        <a:ea typeface="Times New Roman" panose="02020603050405020304" pitchFamily="18" charset="0"/>
                      </a:rPr>
                      <m:t>= −</m:t>
                    </m:r>
                    <m:r>
                      <a:rPr lang="en-US" sz="1800" i="1">
                        <a:solidFill>
                          <a:srgbClr val="000000"/>
                        </a:solidFill>
                        <a:effectLst/>
                        <a:latin typeface="Cambria Math" panose="02040503050406030204" pitchFamily="18" charset="0"/>
                        <a:ea typeface="Times New Roman" panose="02020603050405020304" pitchFamily="18" charset="0"/>
                      </a:rPr>
                      <m:t>23</m:t>
                    </m:r>
                    <m:r>
                      <a:rPr lang="en-US" sz="1800" i="1">
                        <a:solidFill>
                          <a:srgbClr val="000000"/>
                        </a:solidFill>
                        <a:effectLst/>
                        <a:latin typeface="Cambria Math" panose="02040503050406030204" pitchFamily="18" charset="0"/>
                        <a:ea typeface="Times New Roman" panose="02020603050405020304" pitchFamily="18" charset="0"/>
                      </a:rPr>
                      <m:t> </m:t>
                    </m:r>
                    <m:r>
                      <a:rPr lang="en-US" sz="1800" i="1">
                        <a:solidFill>
                          <a:srgbClr val="000000"/>
                        </a:solidFill>
                        <a:effectLst/>
                        <a:latin typeface="Cambria Math" panose="02040503050406030204" pitchFamily="18" charset="0"/>
                        <a:ea typeface="Times New Roman" panose="02020603050405020304" pitchFamily="18" charset="0"/>
                      </a:rPr>
                      <m:t>𝐾𝑁</m:t>
                    </m:r>
                  </m:oMath>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xmlns:a14="http://schemas.microsoft.com/office/drawing/2010/main" xmlns="" id="{4F117591-7EC7-4AA2-AB6C-858956F4D614}"/>
                  </a:ext>
                </a:extLst>
              </p:cNvPr>
              <p:cNvSpPr>
                <a:spLocks noGrp="1" noRot="1" noChangeAspect="1" noMove="1" noResize="1" noEditPoints="1" noAdjustHandles="1" noChangeArrowheads="1" noChangeShapeType="1" noTextEdit="1"/>
              </p:cNvSpPr>
              <p:nvPr>
                <p:ph idx="1"/>
              </p:nvPr>
            </p:nvSpPr>
            <p:spPr>
              <a:xfrm>
                <a:off x="722811" y="1433015"/>
                <a:ext cx="8029303" cy="4527550"/>
              </a:xfrm>
              <a:blipFill rotWithShape="0">
                <a:blip r:embed="rId2"/>
                <a:stretch>
                  <a:fillRect l="-144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53</a:t>
            </a:fld>
            <a:endParaRPr lang="en-US"/>
          </a:p>
        </p:txBody>
      </p:sp>
      <p:sp>
        <p:nvSpPr>
          <p:cNvPr id="7" name="TextBox 6">
            <a:extLst>
              <a:ext uri="{FF2B5EF4-FFF2-40B4-BE49-F238E27FC236}">
                <a16:creationId xmlns:a16="http://schemas.microsoft.com/office/drawing/2014/main" id="{81A7D4ED-DFB9-4A33-B3AB-5A4C83B38A33}"/>
              </a:ext>
            </a:extLst>
          </p:cNvPr>
          <p:cNvSpPr txBox="1"/>
          <p:nvPr/>
        </p:nvSpPr>
        <p:spPr>
          <a:xfrm>
            <a:off x="722811" y="298302"/>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graphicFrame>
        <p:nvGraphicFramePr>
          <p:cNvPr id="9" name="Table 8">
            <a:extLst>
              <a:ext uri="{FF2B5EF4-FFF2-40B4-BE49-F238E27FC236}">
                <a16:creationId xmlns:a16="http://schemas.microsoft.com/office/drawing/2014/main" id="{ED1D4FC3-3E2E-474C-BD0A-D38ADF77DAF0}"/>
              </a:ext>
            </a:extLst>
          </p:cNvPr>
          <p:cNvGraphicFramePr>
            <a:graphicFrameLocks noGrp="1"/>
          </p:cNvGraphicFramePr>
          <p:nvPr>
            <p:extLst>
              <p:ext uri="{D42A27DB-BD31-4B8C-83A1-F6EECF244321}">
                <p14:modId xmlns:p14="http://schemas.microsoft.com/office/powerpoint/2010/main" val="3859563470"/>
              </p:ext>
            </p:extLst>
          </p:nvPr>
        </p:nvGraphicFramePr>
        <p:xfrm>
          <a:off x="1045028" y="3477559"/>
          <a:ext cx="6975565" cy="2420984"/>
        </p:xfrm>
        <a:graphic>
          <a:graphicData uri="http://schemas.openxmlformats.org/drawingml/2006/table">
            <a:tbl>
              <a:tblPr firstRow="1" firstCol="1" bandRow="1">
                <a:tableStyleId>{E929F9F4-4A8F-4326-A1B4-22849713DDAB}</a:tableStyleId>
              </a:tblPr>
              <a:tblGrid>
                <a:gridCol w="2151108">
                  <a:extLst>
                    <a:ext uri="{9D8B030D-6E8A-4147-A177-3AD203B41FA5}">
                      <a16:colId xmlns:a16="http://schemas.microsoft.com/office/drawing/2014/main" val="3886208016"/>
                    </a:ext>
                  </a:extLst>
                </a:gridCol>
                <a:gridCol w="1427445">
                  <a:extLst>
                    <a:ext uri="{9D8B030D-6E8A-4147-A177-3AD203B41FA5}">
                      <a16:colId xmlns:a16="http://schemas.microsoft.com/office/drawing/2014/main" val="1615739309"/>
                    </a:ext>
                  </a:extLst>
                </a:gridCol>
                <a:gridCol w="1646948">
                  <a:extLst>
                    <a:ext uri="{9D8B030D-6E8A-4147-A177-3AD203B41FA5}">
                      <a16:colId xmlns:a16="http://schemas.microsoft.com/office/drawing/2014/main" val="409504751"/>
                    </a:ext>
                  </a:extLst>
                </a:gridCol>
                <a:gridCol w="1750064">
                  <a:extLst>
                    <a:ext uri="{9D8B030D-6E8A-4147-A177-3AD203B41FA5}">
                      <a16:colId xmlns:a16="http://schemas.microsoft.com/office/drawing/2014/main" val="1367363342"/>
                    </a:ext>
                  </a:extLst>
                </a:gridCol>
              </a:tblGrid>
              <a:tr h="822483">
                <a:tc>
                  <a:txBody>
                    <a:bodyPr/>
                    <a:lstStyle/>
                    <a:p>
                      <a:pPr marL="0" marR="0" algn="ctr">
                        <a:lnSpc>
                          <a:spcPct val="150000"/>
                        </a:lnSpc>
                        <a:spcBef>
                          <a:spcPts val="0"/>
                        </a:spcBef>
                        <a:spcAft>
                          <a:spcPts val="600"/>
                        </a:spcAft>
                      </a:pPr>
                      <a:r>
                        <a:rPr lang="en-US" sz="1600" b="0" dirty="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Loads</a:t>
                      </a:r>
                      <a:endParaRPr lang="en-US" sz="1600" b="0" dirty="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5">
                        <a:lumMod val="60000"/>
                        <a:lumOff val="40000"/>
                      </a:schemeClr>
                    </a:solidFill>
                  </a:tcPr>
                </a:tc>
                <a:tc>
                  <a:txBody>
                    <a:bodyPr/>
                    <a:lstStyle/>
                    <a:p>
                      <a:pPr marL="0" marR="0" algn="ctr">
                        <a:lnSpc>
                          <a:spcPct val="150000"/>
                        </a:lnSpc>
                        <a:spcBef>
                          <a:spcPts val="0"/>
                        </a:spcBef>
                        <a:spcAft>
                          <a:spcPts val="600"/>
                        </a:spcAft>
                      </a:pPr>
                      <a:r>
                        <a:rPr lang="en-US" sz="1600" b="0" dirty="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Manual calculations</a:t>
                      </a:r>
                      <a:endParaRPr lang="en-US" sz="1600" b="0" dirty="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5">
                        <a:lumMod val="60000"/>
                        <a:lumOff val="40000"/>
                      </a:schemeClr>
                    </a:solidFill>
                  </a:tcPr>
                </a:tc>
                <a:tc>
                  <a:txBody>
                    <a:bodyPr/>
                    <a:lstStyle/>
                    <a:p>
                      <a:pPr marL="0" marR="0" algn="ctr">
                        <a:lnSpc>
                          <a:spcPct val="150000"/>
                        </a:lnSpc>
                        <a:spcBef>
                          <a:spcPts val="0"/>
                        </a:spcBef>
                        <a:spcAft>
                          <a:spcPts val="600"/>
                        </a:spcAft>
                      </a:pPr>
                      <a:r>
                        <a:rPr lang="en-US" sz="1600" b="0" dirty="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ETABS calculations </a:t>
                      </a:r>
                      <a:endParaRPr lang="en-US" sz="1600" b="0" dirty="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5">
                        <a:lumMod val="60000"/>
                        <a:lumOff val="40000"/>
                      </a:schemeClr>
                    </a:solidFill>
                  </a:tcPr>
                </a:tc>
                <a:tc>
                  <a:txBody>
                    <a:bodyPr/>
                    <a:lstStyle/>
                    <a:p>
                      <a:pPr marL="0" marR="0" algn="ctr">
                        <a:lnSpc>
                          <a:spcPct val="150000"/>
                        </a:lnSpc>
                        <a:spcBef>
                          <a:spcPts val="0"/>
                        </a:spcBef>
                        <a:spcAft>
                          <a:spcPts val="600"/>
                        </a:spcAft>
                      </a:pPr>
                      <a:r>
                        <a:rPr lang="en-US" sz="1600" b="0" dirty="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Difference percentage</a:t>
                      </a:r>
                      <a:endParaRPr lang="en-US" sz="1600" b="0" dirty="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accent5">
                        <a:lumMod val="60000"/>
                        <a:lumOff val="40000"/>
                      </a:schemeClr>
                    </a:solidFill>
                  </a:tcPr>
                </a:tc>
                <a:extLst>
                  <a:ext uri="{0D108BD9-81ED-4DB2-BD59-A6C34878D82A}">
                    <a16:rowId xmlns:a16="http://schemas.microsoft.com/office/drawing/2014/main" val="3053264469"/>
                  </a:ext>
                </a:extLst>
              </a:tr>
              <a:tr h="388009">
                <a:tc>
                  <a:txBody>
                    <a:bodyPr/>
                    <a:lstStyle/>
                    <a:p>
                      <a:pPr marL="0" marR="0" algn="ctr">
                        <a:lnSpc>
                          <a:spcPct val="150000"/>
                        </a:lnSpc>
                        <a:spcBef>
                          <a:spcPts val="0"/>
                        </a:spcBef>
                        <a:spcAft>
                          <a:spcPts val="600"/>
                        </a:spcAft>
                      </a:pPr>
                      <a:r>
                        <a:rPr lang="en-US" sz="1600" b="0" dirty="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Dead load (KN)</a:t>
                      </a:r>
                      <a:endParaRPr lang="en-US" sz="1600" b="0" dirty="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tc>
                  <a:txBody>
                    <a:bodyPr/>
                    <a:lstStyle/>
                    <a:p>
                      <a:pPr marL="0" marR="0" algn="ctr">
                        <a:lnSpc>
                          <a:spcPct val="150000"/>
                        </a:lnSpc>
                        <a:spcBef>
                          <a:spcPts val="0"/>
                        </a:spcBef>
                        <a:spcAft>
                          <a:spcPts val="600"/>
                        </a:spcAft>
                      </a:pPr>
                      <a:r>
                        <a:rPr lang="en-US" sz="1600" b="0" dirty="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255742.738</a:t>
                      </a:r>
                      <a:endParaRPr lang="en-US" sz="1600" b="0" dirty="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tc>
                  <a:txBody>
                    <a:bodyPr/>
                    <a:lstStyle/>
                    <a:p>
                      <a:pPr marL="0" marR="0" algn="ctr">
                        <a:lnSpc>
                          <a:spcPct val="150000"/>
                        </a:lnSpc>
                        <a:spcBef>
                          <a:spcPts val="0"/>
                        </a:spcBef>
                        <a:spcAft>
                          <a:spcPts val="600"/>
                        </a:spcAft>
                      </a:pPr>
                      <a:r>
                        <a:rPr lang="en-US" sz="1600" b="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252719.2084</a:t>
                      </a:r>
                      <a:endParaRPr lang="en-US" sz="1600" b="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tc>
                  <a:txBody>
                    <a:bodyPr/>
                    <a:lstStyle/>
                    <a:p>
                      <a:pPr marL="0" marR="0" algn="ctr">
                        <a:lnSpc>
                          <a:spcPct val="150000"/>
                        </a:lnSpc>
                        <a:spcBef>
                          <a:spcPts val="0"/>
                        </a:spcBef>
                        <a:spcAft>
                          <a:spcPts val="600"/>
                        </a:spcAft>
                      </a:pPr>
                      <a:r>
                        <a:rPr lang="en-US" sz="1600" b="0" dirty="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1.2%</a:t>
                      </a:r>
                      <a:endParaRPr lang="en-US" sz="1600" b="0" dirty="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extLst>
                  <a:ext uri="{0D108BD9-81ED-4DB2-BD59-A6C34878D82A}">
                    <a16:rowId xmlns:a16="http://schemas.microsoft.com/office/drawing/2014/main" val="3065564933"/>
                  </a:ext>
                </a:extLst>
              </a:tr>
              <a:tr h="822483">
                <a:tc>
                  <a:txBody>
                    <a:bodyPr/>
                    <a:lstStyle/>
                    <a:p>
                      <a:pPr marL="0" marR="0" algn="ctr">
                        <a:lnSpc>
                          <a:spcPct val="150000"/>
                        </a:lnSpc>
                        <a:spcBef>
                          <a:spcPts val="0"/>
                        </a:spcBef>
                        <a:spcAft>
                          <a:spcPts val="600"/>
                        </a:spcAft>
                      </a:pPr>
                      <a:r>
                        <a:rPr lang="en-US" sz="1600" b="0" dirty="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Superimposed dead load (KN)</a:t>
                      </a:r>
                      <a:endParaRPr lang="en-US" sz="1600" b="0" dirty="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tc>
                  <a:txBody>
                    <a:bodyPr/>
                    <a:lstStyle/>
                    <a:p>
                      <a:pPr marL="0" marR="0" algn="ctr">
                        <a:lnSpc>
                          <a:spcPct val="150000"/>
                        </a:lnSpc>
                        <a:spcBef>
                          <a:spcPts val="0"/>
                        </a:spcBef>
                        <a:spcAft>
                          <a:spcPts val="600"/>
                        </a:spcAft>
                      </a:pPr>
                      <a:r>
                        <a:rPr lang="en-US" sz="1600" b="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135430.851</a:t>
                      </a:r>
                      <a:endParaRPr lang="en-US" sz="1600" b="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tc>
                  <a:txBody>
                    <a:bodyPr/>
                    <a:lstStyle/>
                    <a:p>
                      <a:pPr marL="0" marR="0" algn="ctr">
                        <a:lnSpc>
                          <a:spcPct val="150000"/>
                        </a:lnSpc>
                        <a:spcBef>
                          <a:spcPts val="0"/>
                        </a:spcBef>
                        <a:spcAft>
                          <a:spcPts val="600"/>
                        </a:spcAft>
                      </a:pPr>
                      <a:r>
                        <a:rPr lang="en-US" sz="1600" b="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135426.3356</a:t>
                      </a:r>
                      <a:endParaRPr lang="en-US" sz="1600" b="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tc>
                  <a:txBody>
                    <a:bodyPr/>
                    <a:lstStyle/>
                    <a:p>
                      <a:pPr marL="0" marR="0" algn="ctr">
                        <a:lnSpc>
                          <a:spcPct val="150000"/>
                        </a:lnSpc>
                        <a:spcBef>
                          <a:spcPts val="0"/>
                        </a:spcBef>
                        <a:spcAft>
                          <a:spcPts val="600"/>
                        </a:spcAft>
                      </a:pPr>
                      <a:r>
                        <a:rPr lang="en-US" sz="1600" b="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0%</a:t>
                      </a:r>
                      <a:endParaRPr lang="en-US" sz="1600" b="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extLst>
                  <a:ext uri="{0D108BD9-81ED-4DB2-BD59-A6C34878D82A}">
                    <a16:rowId xmlns:a16="http://schemas.microsoft.com/office/drawing/2014/main" val="1493764976"/>
                  </a:ext>
                </a:extLst>
              </a:tr>
              <a:tr h="388009">
                <a:tc>
                  <a:txBody>
                    <a:bodyPr/>
                    <a:lstStyle/>
                    <a:p>
                      <a:pPr marL="0" marR="0" algn="ctr">
                        <a:lnSpc>
                          <a:spcPct val="150000"/>
                        </a:lnSpc>
                        <a:spcBef>
                          <a:spcPts val="0"/>
                        </a:spcBef>
                        <a:spcAft>
                          <a:spcPts val="600"/>
                        </a:spcAft>
                      </a:pPr>
                      <a:r>
                        <a:rPr lang="en-US" sz="1600" b="0" dirty="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Live load (KN)</a:t>
                      </a:r>
                      <a:endParaRPr lang="en-US" sz="1600" b="0" dirty="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tc>
                  <a:txBody>
                    <a:bodyPr/>
                    <a:lstStyle/>
                    <a:p>
                      <a:pPr marL="0" marR="0" algn="ctr">
                        <a:lnSpc>
                          <a:spcPct val="150000"/>
                        </a:lnSpc>
                        <a:spcBef>
                          <a:spcPts val="0"/>
                        </a:spcBef>
                        <a:spcAft>
                          <a:spcPts val="600"/>
                        </a:spcAft>
                      </a:pPr>
                      <a:r>
                        <a:rPr lang="en-US" sz="1600" b="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91407.97</a:t>
                      </a:r>
                      <a:endParaRPr lang="en-US" sz="1600" b="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tc>
                  <a:txBody>
                    <a:bodyPr/>
                    <a:lstStyle/>
                    <a:p>
                      <a:pPr marL="0" marR="0" algn="ctr">
                        <a:lnSpc>
                          <a:spcPct val="150000"/>
                        </a:lnSpc>
                        <a:spcBef>
                          <a:spcPts val="0"/>
                        </a:spcBef>
                        <a:spcAft>
                          <a:spcPts val="600"/>
                        </a:spcAft>
                      </a:pPr>
                      <a:r>
                        <a:rPr lang="en-US" sz="1600" b="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91407.5226</a:t>
                      </a:r>
                      <a:endParaRPr lang="en-US" sz="1600" b="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tc>
                  <a:txBody>
                    <a:bodyPr/>
                    <a:lstStyle/>
                    <a:p>
                      <a:pPr marL="0" marR="0" algn="ctr">
                        <a:lnSpc>
                          <a:spcPct val="150000"/>
                        </a:lnSpc>
                        <a:spcBef>
                          <a:spcPts val="0"/>
                        </a:spcBef>
                        <a:spcAft>
                          <a:spcPts val="600"/>
                        </a:spcAft>
                      </a:pPr>
                      <a:r>
                        <a:rPr lang="en-US" sz="1600" b="0" dirty="0">
                          <a:ln>
                            <a:solidFill>
                              <a:schemeClr val="tx1"/>
                            </a:solidFill>
                            <a:prstDash val="solid"/>
                          </a:ln>
                          <a:solidFill>
                            <a:schemeClr val="tx1"/>
                          </a:solidFill>
                          <a:effectLst/>
                          <a:latin typeface="Times New Roman" panose="02020603050405020304" pitchFamily="18" charset="0"/>
                          <a:cs typeface="Times New Roman" panose="02020603050405020304" pitchFamily="18" charset="0"/>
                        </a:rPr>
                        <a:t>0%</a:t>
                      </a:r>
                      <a:endParaRPr lang="en-US" sz="1600" b="0" dirty="0">
                        <a:ln>
                          <a:solidFill>
                            <a:schemeClr val="tx1"/>
                          </a:solidFill>
                          <a:prstDash val="solid"/>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chemeClr val="tx2">
                        <a:lumMod val="50000"/>
                        <a:lumOff val="50000"/>
                      </a:schemeClr>
                    </a:solidFill>
                  </a:tcPr>
                </a:tc>
                <a:extLst>
                  <a:ext uri="{0D108BD9-81ED-4DB2-BD59-A6C34878D82A}">
                    <a16:rowId xmlns:a16="http://schemas.microsoft.com/office/drawing/2014/main" val="2904692499"/>
                  </a:ext>
                </a:extLst>
              </a:tr>
            </a:tbl>
          </a:graphicData>
        </a:graphic>
      </p:graphicFrame>
    </p:spTree>
    <p:extLst>
      <p:ext uri="{BB962C8B-B14F-4D97-AF65-F5344CB8AC3E}">
        <p14:creationId xmlns:p14="http://schemas.microsoft.com/office/powerpoint/2010/main" val="206384922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646312" y="178734"/>
            <a:ext cx="8438605" cy="1856740"/>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Verification of structural analysis </a:t>
            </a:r>
            <a:endParaRPr lang="en-US" sz="3400" dirty="0">
              <a:solidFill>
                <a:srgbClr val="7030A0"/>
              </a:solidFill>
            </a:endParaRPr>
          </a:p>
        </p:txBody>
      </p:sp>
      <p:sp>
        <p:nvSpPr>
          <p:cNvPr id="3" name="Content Placeholder 2">
            <a:extLst>
              <a:ext uri="{FF2B5EF4-FFF2-40B4-BE49-F238E27FC236}">
                <a16:creationId xmlns:a16="http://schemas.microsoft.com/office/drawing/2014/main" id="{4F117591-7EC7-4AA2-AB6C-858956F4D614}"/>
              </a:ext>
            </a:extLst>
          </p:cNvPr>
          <p:cNvSpPr>
            <a:spLocks noGrp="1"/>
          </p:cNvSpPr>
          <p:nvPr>
            <p:ph idx="1"/>
          </p:nvPr>
        </p:nvSpPr>
        <p:spPr>
          <a:xfrm>
            <a:off x="648671" y="1167960"/>
            <a:ext cx="7824212" cy="4867184"/>
          </a:xfrm>
        </p:spPr>
        <p:txBody>
          <a:bodyPr/>
          <a:lstStyle/>
          <a:p>
            <a:pPr marL="0" indent="0">
              <a:buNone/>
            </a:pPr>
            <a:r>
              <a:rPr lang="en-US"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3- </a:t>
            </a:r>
            <a:r>
              <a:rPr lang="en-US"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Stress strain check:</a:t>
            </a:r>
          </a:p>
          <a:p>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manual moment values of the slab and the beam were calculated on the internal span with 6m length inside the frame that shown below in basement two floor by using Direct Design Method.</a:t>
            </a:r>
            <a:endParaRPr lang="en-US" sz="2400" dirty="0">
              <a:solidFill>
                <a:srgbClr val="000000"/>
              </a:solidFill>
              <a:effectLst/>
              <a:latin typeface="Times New Roman" panose="02020603050405020304" pitchFamily="18" charset="0"/>
              <a:ea typeface="Times New Roman" panose="02020603050405020304" pitchFamily="18" charset="0"/>
            </a:endParaRPr>
          </a:p>
          <a:p>
            <a:endParaRPr lang="en-US" dirty="0"/>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54</a:t>
            </a:fld>
            <a:endParaRPr lang="en-US"/>
          </a:p>
        </p:txBody>
      </p:sp>
      <p:sp>
        <p:nvSpPr>
          <p:cNvPr id="11" name="TextBox 10">
            <a:extLst>
              <a:ext uri="{FF2B5EF4-FFF2-40B4-BE49-F238E27FC236}">
                <a16:creationId xmlns:a16="http://schemas.microsoft.com/office/drawing/2014/main" id="{A80DC487-3C3D-400A-8019-FBF7A1289202}"/>
              </a:ext>
            </a:extLst>
          </p:cNvPr>
          <p:cNvSpPr txBox="1"/>
          <p:nvPr/>
        </p:nvSpPr>
        <p:spPr>
          <a:xfrm>
            <a:off x="646312" y="211682"/>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8" name="Picture 7">
            <a:extLst>
              <a:ext uri="{FF2B5EF4-FFF2-40B4-BE49-F238E27FC236}">
                <a16:creationId xmlns:a16="http://schemas.microsoft.com/office/drawing/2014/main" id="{9A8FCB53-1CE0-4C95-995F-756123AD3FA0}"/>
              </a:ext>
            </a:extLst>
          </p:cNvPr>
          <p:cNvPicPr>
            <a:picLocks noChangeAspect="1"/>
          </p:cNvPicPr>
          <p:nvPr/>
        </p:nvPicPr>
        <p:blipFill>
          <a:blip r:embed="rId2"/>
          <a:stretch>
            <a:fillRect/>
          </a:stretch>
        </p:blipFill>
        <p:spPr>
          <a:xfrm>
            <a:off x="1168399" y="3126985"/>
            <a:ext cx="6132352" cy="31129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Rectangle 13">
            <a:extLst>
              <a:ext uri="{FF2B5EF4-FFF2-40B4-BE49-F238E27FC236}">
                <a16:creationId xmlns:a16="http://schemas.microsoft.com/office/drawing/2014/main" id="{50ADD73F-EB17-43FA-8377-BCDF8ED8EFC7}"/>
              </a:ext>
            </a:extLst>
          </p:cNvPr>
          <p:cNvSpPr/>
          <p:nvPr/>
        </p:nvSpPr>
        <p:spPr>
          <a:xfrm>
            <a:off x="4865615" y="4362275"/>
            <a:ext cx="109057" cy="57045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12DE4283-4059-4C64-A3E2-323181CD5720}"/>
              </a:ext>
            </a:extLst>
          </p:cNvPr>
          <p:cNvCxnSpPr/>
          <p:nvPr/>
        </p:nvCxnSpPr>
        <p:spPr>
          <a:xfrm>
            <a:off x="4486275" y="6096000"/>
            <a:ext cx="86995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C6ECC1AD-613E-4CC5-BA93-60F698BB69CD}"/>
              </a:ext>
            </a:extLst>
          </p:cNvPr>
          <p:cNvSpPr/>
          <p:nvPr/>
        </p:nvSpPr>
        <p:spPr>
          <a:xfrm>
            <a:off x="4724880" y="5979582"/>
            <a:ext cx="390525" cy="1111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9m</a:t>
            </a:r>
          </a:p>
        </p:txBody>
      </p:sp>
    </p:spTree>
    <p:extLst>
      <p:ext uri="{BB962C8B-B14F-4D97-AF65-F5344CB8AC3E}">
        <p14:creationId xmlns:p14="http://schemas.microsoft.com/office/powerpoint/2010/main" val="19635008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13509" y="836313"/>
            <a:ext cx="8438605" cy="1640658"/>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Verification of structural analysis </a:t>
            </a:r>
            <a:endParaRPr lang="en-US" sz="3400" dirty="0">
              <a:solidFill>
                <a:srgbClr val="7030A0"/>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F117591-7EC7-4AA2-AB6C-858956F4D614}"/>
                  </a:ext>
                </a:extLst>
              </p:cNvPr>
              <p:cNvSpPr>
                <a:spLocks noGrp="1"/>
              </p:cNvSpPr>
              <p:nvPr>
                <p:ph idx="1"/>
              </p:nvPr>
            </p:nvSpPr>
            <p:spPr>
              <a:xfrm>
                <a:off x="729842" y="3424549"/>
                <a:ext cx="8022272" cy="3996327"/>
              </a:xfrm>
            </p:spPr>
            <p:txBody>
              <a:bodyPr>
                <a:normAutofit/>
              </a:bodyPr>
              <a:lstStyle/>
              <a:p>
                <a:pPr marL="0" indent="0">
                  <a:buNone/>
                </a:pPr>
                <a:r>
                  <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Stress strain check:</a:t>
                </a:r>
              </a:p>
              <a:p>
                <a:pPr>
                  <a:buFont typeface="Wingdings" panose="05000000000000000000" pitchFamily="2" charset="2"/>
                  <a:buChar char="Ø"/>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Slab: M</a:t>
                </a:r>
                <a:r>
                  <a:rPr lang="en-US" sz="2000"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 </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from ETABS for an internal span in frame within the slab.</a:t>
                </a:r>
              </a:p>
              <a:p>
                <a:pPr marL="0" marR="0">
                  <a:lnSpc>
                    <a:spcPct val="150000"/>
                  </a:lnSpc>
                  <a:spcBef>
                    <a:spcPts val="0"/>
                  </a:spcBef>
                  <a:spcAft>
                    <a:spcPts val="600"/>
                  </a:spcAf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t>
                </a:r>
                <a:r>
                  <a:rPr lang="en-US" sz="2000" baseline="-25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from ETABS software </a:t>
                </a:r>
                <a14:m>
                  <m:oMath xmlns:m="http://schemas.openxmlformats.org/officeDocument/2006/math">
                    <m:r>
                      <a:rPr lang="en-US" sz="2000" i="1">
                        <a:solidFill>
                          <a:srgbClr val="000000"/>
                        </a:solidFill>
                        <a:effectLst/>
                        <a:latin typeface="Cambria Math" panose="02040503050406030204" pitchFamily="18" charset="0"/>
                        <a:ea typeface="Calibri" panose="020F0502020204030204" pitchFamily="34" charset="0"/>
                      </a:rPr>
                      <m:t>=</m:t>
                    </m:r>
                    <m:f>
                      <m:fPr>
                        <m:ctrlPr>
                          <a:rPr lang="en-US" sz="2000" i="1">
                            <a:solidFill>
                              <a:srgbClr val="000000"/>
                            </a:solidFill>
                            <a:effectLst/>
                            <a:latin typeface="Cambria Math" panose="02040503050406030204" pitchFamily="18" charset="0"/>
                            <a:ea typeface="Calibri" panose="020F0502020204030204" pitchFamily="34" charset="0"/>
                          </a:rPr>
                        </m:ctrlPr>
                      </m:fPr>
                      <m:num>
                        <m:r>
                          <a:rPr lang="en-US" sz="2000" i="1">
                            <a:solidFill>
                              <a:srgbClr val="000000"/>
                            </a:solidFill>
                            <a:effectLst/>
                            <a:latin typeface="Cambria Math" panose="02040503050406030204" pitchFamily="18" charset="0"/>
                            <a:ea typeface="Calibri" panose="020F0502020204030204" pitchFamily="34" charset="0"/>
                          </a:rPr>
                          <m:t>585</m:t>
                        </m:r>
                        <m:r>
                          <a:rPr lang="en-US" sz="2000" i="1">
                            <a:solidFill>
                              <a:srgbClr val="000000"/>
                            </a:solidFill>
                            <a:effectLst/>
                            <a:latin typeface="Cambria Math" panose="02040503050406030204" pitchFamily="18" charset="0"/>
                            <a:ea typeface="Calibri" panose="020F0502020204030204" pitchFamily="34" charset="0"/>
                          </a:rPr>
                          <m:t>.</m:t>
                        </m:r>
                        <m:r>
                          <a:rPr lang="en-US" sz="2000" i="1">
                            <a:solidFill>
                              <a:srgbClr val="000000"/>
                            </a:solidFill>
                            <a:effectLst/>
                            <a:latin typeface="Cambria Math" panose="02040503050406030204" pitchFamily="18" charset="0"/>
                            <a:ea typeface="Calibri" panose="020F0502020204030204" pitchFamily="34" charset="0"/>
                          </a:rPr>
                          <m:t>9</m:t>
                        </m:r>
                        <m:r>
                          <a:rPr lang="en-US" sz="2000" i="1">
                            <a:solidFill>
                              <a:srgbClr val="000000"/>
                            </a:solidFill>
                            <a:effectLst/>
                            <a:latin typeface="Cambria Math" panose="02040503050406030204" pitchFamily="18" charset="0"/>
                            <a:ea typeface="Calibri" panose="020F0502020204030204" pitchFamily="34" charset="0"/>
                          </a:rPr>
                          <m:t>+</m:t>
                        </m:r>
                        <m:r>
                          <a:rPr lang="en-US" sz="2000" i="1">
                            <a:solidFill>
                              <a:srgbClr val="000000"/>
                            </a:solidFill>
                            <a:effectLst/>
                            <a:latin typeface="Cambria Math" panose="02040503050406030204" pitchFamily="18" charset="0"/>
                            <a:ea typeface="Calibri" panose="020F0502020204030204" pitchFamily="34" charset="0"/>
                          </a:rPr>
                          <m:t>774</m:t>
                        </m:r>
                        <m:r>
                          <a:rPr lang="en-US" sz="2000" i="1">
                            <a:solidFill>
                              <a:srgbClr val="000000"/>
                            </a:solidFill>
                            <a:effectLst/>
                            <a:latin typeface="Cambria Math" panose="02040503050406030204" pitchFamily="18" charset="0"/>
                            <a:ea typeface="Calibri" panose="020F0502020204030204" pitchFamily="34" charset="0"/>
                          </a:rPr>
                          <m:t>.</m:t>
                        </m:r>
                        <m:r>
                          <a:rPr lang="en-US" sz="2000" i="1">
                            <a:solidFill>
                              <a:srgbClr val="000000"/>
                            </a:solidFill>
                            <a:effectLst/>
                            <a:latin typeface="Cambria Math" panose="02040503050406030204" pitchFamily="18" charset="0"/>
                            <a:ea typeface="Calibri" panose="020F0502020204030204" pitchFamily="34" charset="0"/>
                          </a:rPr>
                          <m:t>9</m:t>
                        </m:r>
                      </m:num>
                      <m:den>
                        <m:r>
                          <a:rPr lang="en-US" sz="2000" i="1">
                            <a:solidFill>
                              <a:srgbClr val="000000"/>
                            </a:solidFill>
                            <a:effectLst/>
                            <a:latin typeface="Cambria Math" panose="02040503050406030204" pitchFamily="18" charset="0"/>
                            <a:ea typeface="Calibri" panose="020F0502020204030204" pitchFamily="34" charset="0"/>
                          </a:rPr>
                          <m:t>2</m:t>
                        </m:r>
                      </m:den>
                    </m:f>
                    <m:r>
                      <a:rPr lang="en-US" sz="2000" i="1">
                        <a:solidFill>
                          <a:srgbClr val="000000"/>
                        </a:solidFill>
                        <a:effectLst/>
                        <a:latin typeface="Cambria Math" panose="02040503050406030204" pitchFamily="18" charset="0"/>
                        <a:ea typeface="Calibri" panose="020F0502020204030204" pitchFamily="34" charset="0"/>
                      </a:rPr>
                      <m:t>+</m:t>
                    </m:r>
                    <m:r>
                      <a:rPr lang="en-US" sz="2000" i="1">
                        <a:solidFill>
                          <a:srgbClr val="000000"/>
                        </a:solidFill>
                        <a:effectLst/>
                        <a:latin typeface="Cambria Math" panose="02040503050406030204" pitchFamily="18" charset="0"/>
                        <a:ea typeface="Calibri" panose="020F0502020204030204" pitchFamily="34" charset="0"/>
                      </a:rPr>
                      <m:t>815</m:t>
                    </m:r>
                    <m:r>
                      <a:rPr lang="en-US" sz="2000" i="1">
                        <a:solidFill>
                          <a:srgbClr val="000000"/>
                        </a:solidFill>
                        <a:effectLst/>
                        <a:latin typeface="Cambria Math" panose="02040503050406030204" pitchFamily="18" charset="0"/>
                        <a:ea typeface="Calibri" panose="020F0502020204030204" pitchFamily="34" charset="0"/>
                      </a:rPr>
                      <m:t>.</m:t>
                    </m:r>
                    <m:r>
                      <a:rPr lang="en-US" sz="2000" i="1">
                        <a:solidFill>
                          <a:srgbClr val="000000"/>
                        </a:solidFill>
                        <a:effectLst/>
                        <a:latin typeface="Cambria Math" panose="02040503050406030204" pitchFamily="18" charset="0"/>
                        <a:ea typeface="Calibri" panose="020F0502020204030204" pitchFamily="34" charset="0"/>
                      </a:rPr>
                      <m:t>97</m:t>
                    </m:r>
                    <m:r>
                      <a:rPr lang="en-US" sz="2000" i="1">
                        <a:solidFill>
                          <a:srgbClr val="000000"/>
                        </a:solidFill>
                        <a:effectLst/>
                        <a:latin typeface="Cambria Math" panose="02040503050406030204" pitchFamily="18" charset="0"/>
                        <a:ea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rPr>
                      <m:t>1496</m:t>
                    </m:r>
                    <m:r>
                      <a:rPr lang="en-US" sz="2000" i="1">
                        <a:solidFill>
                          <a:srgbClr val="000000"/>
                        </a:solidFill>
                        <a:effectLst/>
                        <a:latin typeface="Cambria Math" panose="02040503050406030204" pitchFamily="18" charset="0"/>
                        <a:ea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rPr>
                      <m:t>37</m:t>
                    </m:r>
                    <m:r>
                      <a:rPr lang="en-US" sz="2000" i="1">
                        <a:solidFill>
                          <a:srgbClr val="000000"/>
                        </a:solidFill>
                        <a:effectLst/>
                        <a:latin typeface="Cambria Math" panose="02040503050406030204" pitchFamily="18" charset="0"/>
                        <a:ea typeface="Times New Roman" panose="02020603050405020304" pitchFamily="18" charset="0"/>
                      </a:rPr>
                      <m:t>𝑘𝑁</m:t>
                    </m:r>
                    <m:r>
                      <a:rPr lang="en-US" sz="2000" i="1">
                        <a:solidFill>
                          <a:srgbClr val="000000"/>
                        </a:solidFill>
                        <a:effectLst/>
                        <a:latin typeface="Cambria Math" panose="02040503050406030204" pitchFamily="18" charset="0"/>
                        <a:ea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rPr>
                      <m:t>𝑚</m:t>
                    </m:r>
                  </m:oMath>
                </a14:m>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t>
                </a:r>
                <a:r>
                  <a:rPr lang="en-US" sz="2000" baseline="-25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 manual</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sz="2000" b="0" i="0" smtClean="0">
                        <a:solidFill>
                          <a:srgbClr val="000000"/>
                        </a:solidFill>
                        <a:effectLst/>
                        <a:latin typeface="Cambria Math" panose="02040503050406030204" pitchFamily="18" charset="0"/>
                        <a:ea typeface="Calibri" panose="020F0502020204030204" pitchFamily="34" charset="0"/>
                      </a:rPr>
                      <m:t>=</m:t>
                    </m:r>
                    <m:r>
                      <a:rPr lang="en-US" sz="2000" i="1">
                        <a:solidFill>
                          <a:srgbClr val="000000"/>
                        </a:solidFill>
                        <a:effectLst/>
                        <a:latin typeface="Cambria Math" panose="02040503050406030204" pitchFamily="18" charset="0"/>
                        <a:ea typeface="Calibri" panose="020F0502020204030204" pitchFamily="34" charset="0"/>
                      </a:rPr>
                      <m:t>1453</m:t>
                    </m:r>
                    <m:r>
                      <a:rPr lang="en-US" sz="2000" i="1">
                        <a:solidFill>
                          <a:srgbClr val="000000"/>
                        </a:solidFill>
                        <a:effectLst/>
                        <a:latin typeface="Cambria Math" panose="02040503050406030204" pitchFamily="18" charset="0"/>
                        <a:ea typeface="Times New Roman" panose="02020603050405020304" pitchFamily="18" charset="0"/>
                      </a:rPr>
                      <m:t>𝑘𝑁</m:t>
                    </m:r>
                    <m:r>
                      <a:rPr lang="en-US" sz="2000" i="1">
                        <a:solidFill>
                          <a:srgbClr val="000000"/>
                        </a:solidFill>
                        <a:effectLst/>
                        <a:latin typeface="Cambria Math" panose="02040503050406030204" pitchFamily="18" charset="0"/>
                        <a:ea typeface="Times New Roman" panose="02020603050405020304" pitchFamily="18" charset="0"/>
                      </a:rPr>
                      <m:t>.</m:t>
                    </m:r>
                    <m:r>
                      <a:rPr lang="en-US" sz="2000" i="1">
                        <a:solidFill>
                          <a:srgbClr val="000000"/>
                        </a:solidFill>
                        <a:effectLst/>
                        <a:latin typeface="Cambria Math" panose="02040503050406030204" pitchFamily="18" charset="0"/>
                        <a:ea typeface="Times New Roman" panose="02020603050405020304" pitchFamily="18" charset="0"/>
                      </a:rPr>
                      <m:t>𝑚</m:t>
                    </m:r>
                  </m:oMath>
                </a14:m>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Difference percentage </a:t>
                </a:r>
                <a14:m>
                  <m:oMath xmlns:m="http://schemas.openxmlformats.org/officeDocument/2006/math">
                    <m:r>
                      <a:rPr lang="en-US" sz="2000" i="1">
                        <a:solidFill>
                          <a:srgbClr val="000000"/>
                        </a:solidFill>
                        <a:effectLst/>
                        <a:latin typeface="Cambria Math" panose="02040503050406030204" pitchFamily="18" charset="0"/>
                        <a:ea typeface="Calibri" panose="020F0502020204030204" pitchFamily="34" charset="0"/>
                      </a:rPr>
                      <m:t>=</m:t>
                    </m:r>
                    <m:f>
                      <m:fPr>
                        <m:ctrlPr>
                          <a:rPr lang="en-US" sz="2000" i="1">
                            <a:solidFill>
                              <a:srgbClr val="000000"/>
                            </a:solidFill>
                            <a:effectLst/>
                            <a:latin typeface="Cambria Math" panose="02040503050406030204" pitchFamily="18" charset="0"/>
                            <a:ea typeface="Calibri" panose="020F0502020204030204" pitchFamily="34" charset="0"/>
                          </a:rPr>
                        </m:ctrlPr>
                      </m:fPr>
                      <m:num>
                        <m:r>
                          <a:rPr lang="en-US" sz="2000" i="1">
                            <a:solidFill>
                              <a:srgbClr val="000000"/>
                            </a:solidFill>
                            <a:effectLst/>
                            <a:latin typeface="Cambria Math" panose="02040503050406030204" pitchFamily="18" charset="0"/>
                            <a:ea typeface="Calibri" panose="020F0502020204030204" pitchFamily="34" charset="0"/>
                          </a:rPr>
                          <m:t>1496</m:t>
                        </m:r>
                        <m:r>
                          <a:rPr lang="en-US" sz="2000" i="1">
                            <a:solidFill>
                              <a:srgbClr val="000000"/>
                            </a:solidFill>
                            <a:effectLst/>
                            <a:latin typeface="Cambria Math" panose="02040503050406030204" pitchFamily="18" charset="0"/>
                            <a:ea typeface="Calibri" panose="020F0502020204030204" pitchFamily="34" charset="0"/>
                          </a:rPr>
                          <m:t>.</m:t>
                        </m:r>
                        <m:r>
                          <a:rPr lang="en-US" sz="2000" i="1">
                            <a:solidFill>
                              <a:srgbClr val="000000"/>
                            </a:solidFill>
                            <a:effectLst/>
                            <a:latin typeface="Cambria Math" panose="02040503050406030204" pitchFamily="18" charset="0"/>
                            <a:ea typeface="Calibri" panose="020F0502020204030204" pitchFamily="34" charset="0"/>
                          </a:rPr>
                          <m:t>37</m:t>
                        </m:r>
                        <m:r>
                          <a:rPr lang="en-US" sz="2000" i="1">
                            <a:solidFill>
                              <a:srgbClr val="000000"/>
                            </a:solidFill>
                            <a:effectLst/>
                            <a:latin typeface="Cambria Math" panose="02040503050406030204" pitchFamily="18" charset="0"/>
                            <a:ea typeface="Calibri" panose="020F0502020204030204" pitchFamily="34" charset="0"/>
                          </a:rPr>
                          <m:t>−</m:t>
                        </m:r>
                        <m:r>
                          <a:rPr lang="en-US" sz="2000" i="1">
                            <a:solidFill>
                              <a:srgbClr val="000000"/>
                            </a:solidFill>
                            <a:effectLst/>
                            <a:latin typeface="Cambria Math" panose="02040503050406030204" pitchFamily="18" charset="0"/>
                            <a:ea typeface="Calibri" panose="020F0502020204030204" pitchFamily="34" charset="0"/>
                          </a:rPr>
                          <m:t>1453</m:t>
                        </m:r>
                      </m:num>
                      <m:den>
                        <m:r>
                          <a:rPr lang="en-US" sz="2000" i="1">
                            <a:solidFill>
                              <a:srgbClr val="000000"/>
                            </a:solidFill>
                            <a:effectLst/>
                            <a:latin typeface="Cambria Math" panose="02040503050406030204" pitchFamily="18" charset="0"/>
                            <a:ea typeface="Calibri" panose="020F0502020204030204" pitchFamily="34" charset="0"/>
                          </a:rPr>
                          <m:t>1496</m:t>
                        </m:r>
                        <m:r>
                          <a:rPr lang="en-US" sz="2000" i="1">
                            <a:solidFill>
                              <a:srgbClr val="000000"/>
                            </a:solidFill>
                            <a:effectLst/>
                            <a:latin typeface="Cambria Math" panose="02040503050406030204" pitchFamily="18" charset="0"/>
                            <a:ea typeface="Calibri" panose="020F0502020204030204" pitchFamily="34" charset="0"/>
                          </a:rPr>
                          <m:t>.</m:t>
                        </m:r>
                        <m:r>
                          <a:rPr lang="en-US" sz="2000" i="1">
                            <a:solidFill>
                              <a:srgbClr val="000000"/>
                            </a:solidFill>
                            <a:effectLst/>
                            <a:latin typeface="Cambria Math" panose="02040503050406030204" pitchFamily="18" charset="0"/>
                            <a:ea typeface="Calibri" panose="020F0502020204030204" pitchFamily="34" charset="0"/>
                          </a:rPr>
                          <m:t>37</m:t>
                        </m:r>
                      </m:den>
                    </m:f>
                    <m:r>
                      <a:rPr lang="en-US" sz="2000" i="1">
                        <a:solidFill>
                          <a:srgbClr val="000000"/>
                        </a:solidFill>
                        <a:effectLst/>
                        <a:latin typeface="Cambria Math" panose="02040503050406030204" pitchFamily="18" charset="0"/>
                        <a:ea typeface="Calibri" panose="020F0502020204030204" pitchFamily="34" charset="0"/>
                      </a:rPr>
                      <m:t>=</m:t>
                    </m:r>
                    <m:r>
                      <a:rPr lang="en-US" sz="2000" i="1">
                        <a:solidFill>
                          <a:srgbClr val="000000"/>
                        </a:solidFill>
                        <a:effectLst/>
                        <a:latin typeface="Cambria Math" panose="02040503050406030204" pitchFamily="18" charset="0"/>
                        <a:ea typeface="Calibri" panose="020F0502020204030204" pitchFamily="34" charset="0"/>
                      </a:rPr>
                      <m:t>2</m:t>
                    </m:r>
                    <m:r>
                      <a:rPr lang="en-US" sz="2000" i="1">
                        <a:solidFill>
                          <a:srgbClr val="000000"/>
                        </a:solidFill>
                        <a:effectLst/>
                        <a:latin typeface="Cambria Math" panose="02040503050406030204" pitchFamily="18" charset="0"/>
                        <a:ea typeface="Calibri" panose="020F0502020204030204" pitchFamily="34" charset="0"/>
                      </a:rPr>
                      <m:t>.</m:t>
                    </m:r>
                    <m:r>
                      <a:rPr lang="en-US" sz="2000" i="1">
                        <a:solidFill>
                          <a:srgbClr val="000000"/>
                        </a:solidFill>
                        <a:effectLst/>
                        <a:latin typeface="Cambria Math" panose="02040503050406030204" pitchFamily="18" charset="0"/>
                        <a:ea typeface="Calibri" panose="020F0502020204030204" pitchFamily="34" charset="0"/>
                      </a:rPr>
                      <m:t>9</m:t>
                    </m:r>
                    <m:r>
                      <a:rPr lang="en-US" sz="2000" i="1">
                        <a:solidFill>
                          <a:srgbClr val="000000"/>
                        </a:solidFill>
                        <a:effectLst/>
                        <a:latin typeface="Cambria Math" panose="02040503050406030204" pitchFamily="18" charset="0"/>
                        <a:ea typeface="Calibri" panose="020F0502020204030204" pitchFamily="34" charset="0"/>
                      </a:rPr>
                      <m:t>%</m:t>
                    </m:r>
                  </m:oMath>
                </a14:m>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400" b="1" dirty="0">
                  <a:solidFill>
                    <a:srgbClr val="000000"/>
                  </a:solidFill>
                  <a:effectLst/>
                  <a:latin typeface="Times New Roman" panose="02020603050405020304" pitchFamily="18" charset="0"/>
                  <a:ea typeface="Times New Roman" panose="02020603050405020304" pitchFamily="18" charset="0"/>
                </a:endParaRPr>
              </a:p>
              <a:p>
                <a:endParaRPr lang="en-US" dirty="0"/>
              </a:p>
              <a:p>
                <a:endParaRPr lang="en-US" dirty="0"/>
              </a:p>
              <a:p>
                <a:endParaRPr lang="en-US" dirty="0"/>
              </a:p>
              <a:p>
                <a:endParaRPr lang="en-US" dirty="0"/>
              </a:p>
              <a:p>
                <a:endParaRPr lang="en-US" dirty="0"/>
              </a:p>
            </p:txBody>
          </p:sp>
        </mc:Choice>
        <mc:Fallback xmlns="">
          <p:sp>
            <p:nvSpPr>
              <p:cNvPr id="3" name="Content Placeholder 2">
                <a:extLst>
                  <a:ext uri="{FF2B5EF4-FFF2-40B4-BE49-F238E27FC236}">
                    <a16:creationId xmlns="" xmlns:a16="http://schemas.microsoft.com/office/drawing/2014/main" xmlns:a14="http://schemas.microsoft.com/office/drawing/2010/main" id="{4F117591-7EC7-4AA2-AB6C-858956F4D614}"/>
                  </a:ext>
                </a:extLst>
              </p:cNvPr>
              <p:cNvSpPr>
                <a:spLocks noGrp="1" noRot="1" noChangeAspect="1" noMove="1" noResize="1" noEditPoints="1" noAdjustHandles="1" noChangeArrowheads="1" noChangeShapeType="1" noTextEdit="1"/>
              </p:cNvSpPr>
              <p:nvPr>
                <p:ph idx="1"/>
              </p:nvPr>
            </p:nvSpPr>
            <p:spPr>
              <a:xfrm>
                <a:off x="729842" y="3424549"/>
                <a:ext cx="8022272" cy="3996327"/>
              </a:xfrm>
              <a:blipFill rotWithShape="0">
                <a:blip r:embed="rId2"/>
                <a:stretch>
                  <a:fillRect l="-1444" t="-2610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55</a:t>
            </a:fld>
            <a:endParaRPr lang="en-US"/>
          </a:p>
        </p:txBody>
      </p:sp>
      <p:sp>
        <p:nvSpPr>
          <p:cNvPr id="6" name="TextBox 5">
            <a:extLst>
              <a:ext uri="{FF2B5EF4-FFF2-40B4-BE49-F238E27FC236}">
                <a16:creationId xmlns:a16="http://schemas.microsoft.com/office/drawing/2014/main" id="{6510A646-75C5-4300-8448-E52517E32B8E}"/>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0852557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858175" y="-245071"/>
            <a:ext cx="8438605" cy="2174347"/>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Verification of structural analysis </a:t>
            </a:r>
            <a:endParaRPr lang="en-US" sz="3400" dirty="0">
              <a:solidFill>
                <a:srgbClr val="7030A0"/>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F117591-7EC7-4AA2-AB6C-858956F4D614}"/>
                  </a:ext>
                </a:extLst>
              </p:cNvPr>
              <p:cNvSpPr>
                <a:spLocks noGrp="1"/>
              </p:cNvSpPr>
              <p:nvPr>
                <p:ph idx="1"/>
              </p:nvPr>
            </p:nvSpPr>
            <p:spPr>
              <a:xfrm>
                <a:off x="801188" y="1519027"/>
                <a:ext cx="8342812" cy="4954271"/>
              </a:xfrm>
            </p:spPr>
            <p:txBody>
              <a:bodyPr>
                <a:normAutofit/>
              </a:bodyPr>
              <a:lstStyle/>
              <a:p>
                <a:pPr marL="0" indent="0">
                  <a:buNone/>
                </a:pPr>
                <a:r>
                  <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Stress strain check:</a:t>
                </a:r>
              </a:p>
              <a:p>
                <a:pPr>
                  <a:buFont typeface="Wingdings" panose="05000000000000000000" pitchFamily="2" charset="2"/>
                  <a:buChar char="Ø"/>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Beam: ETABS results for Beam:-</a:t>
                </a:r>
              </a:p>
              <a:p>
                <a:endPar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marR="0">
                  <a:lnSpc>
                    <a:spcPct val="150000"/>
                  </a:lnSpc>
                  <a:spcBef>
                    <a:spcPts val="0"/>
                  </a:spcBef>
                  <a:spcAft>
                    <a:spcPts val="6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t>
                </a:r>
                <a:r>
                  <a:rPr lang="en-US" sz="1800" baseline="-25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from ETABS software </a:t>
                </a:r>
                <a14:m>
                  <m:oMath xmlns:m="http://schemas.openxmlformats.org/officeDocument/2006/math">
                    <m:r>
                      <a:rPr lang="en-US" sz="1800" i="1">
                        <a:solidFill>
                          <a:srgbClr val="000000"/>
                        </a:solidFill>
                        <a:effectLst/>
                        <a:latin typeface="Cambria Math" panose="02040503050406030204" pitchFamily="18" charset="0"/>
                        <a:ea typeface="Calibri" panose="020F0502020204030204" pitchFamily="34" charset="0"/>
                      </a:rPr>
                      <m:t>=</m:t>
                    </m:r>
                    <m:f>
                      <m:fPr>
                        <m:ctrlPr>
                          <a:rPr lang="en-US" sz="1800" i="1">
                            <a:solidFill>
                              <a:srgbClr val="000000"/>
                            </a:solidFill>
                            <a:effectLst/>
                            <a:latin typeface="Cambria Math" panose="02040503050406030204" pitchFamily="18" charset="0"/>
                            <a:ea typeface="Calibri" panose="020F0502020204030204" pitchFamily="34" charset="0"/>
                          </a:rPr>
                        </m:ctrlPr>
                      </m:fPr>
                      <m:num>
                        <m:r>
                          <a:rPr lang="en-US" sz="1800" i="1">
                            <a:solidFill>
                              <a:srgbClr val="000000"/>
                            </a:solidFill>
                            <a:effectLst/>
                            <a:latin typeface="Cambria Math" panose="02040503050406030204" pitchFamily="18" charset="0"/>
                            <a:ea typeface="Calibri" panose="020F0502020204030204" pitchFamily="34" charset="0"/>
                          </a:rPr>
                          <m:t>278</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53</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291</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5</m:t>
                        </m:r>
                      </m:num>
                      <m:den>
                        <m:r>
                          <a:rPr lang="en-US" sz="1800" i="1">
                            <a:solidFill>
                              <a:srgbClr val="000000"/>
                            </a:solidFill>
                            <a:effectLst/>
                            <a:latin typeface="Cambria Math" panose="02040503050406030204" pitchFamily="18" charset="0"/>
                            <a:ea typeface="Calibri" panose="020F0502020204030204" pitchFamily="34" charset="0"/>
                          </a:rPr>
                          <m:t>2</m:t>
                        </m:r>
                      </m:den>
                    </m:f>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267</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81</m:t>
                    </m:r>
                    <m:r>
                      <a:rPr lang="en-US" sz="1800" i="1">
                        <a:solidFill>
                          <a:srgbClr val="000000"/>
                        </a:solidFill>
                        <a:effectLst/>
                        <a:latin typeface="Cambria Math" panose="02040503050406030204" pitchFamily="18" charset="0"/>
                        <a:ea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rPr>
                      <m:t>552</m:t>
                    </m:r>
                    <m:r>
                      <a:rPr lang="en-US" sz="1800" i="1">
                        <a:solidFill>
                          <a:srgbClr val="000000"/>
                        </a:solidFill>
                        <a:effectLst/>
                        <a:latin typeface="Cambria Math" panose="02040503050406030204" pitchFamily="18" charset="0"/>
                        <a:ea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rPr>
                      <m:t>83</m:t>
                    </m:r>
                    <m:r>
                      <a:rPr lang="en-US" sz="1800" i="1">
                        <a:solidFill>
                          <a:srgbClr val="000000"/>
                        </a:solidFill>
                        <a:effectLst/>
                        <a:latin typeface="Cambria Math" panose="02040503050406030204" pitchFamily="18" charset="0"/>
                        <a:ea typeface="Times New Roman" panose="02020603050405020304" pitchFamily="18" charset="0"/>
                      </a:rPr>
                      <m:t>𝑘𝑁</m:t>
                    </m:r>
                    <m:r>
                      <a:rPr lang="en-US" sz="1800" i="1">
                        <a:solidFill>
                          <a:srgbClr val="000000"/>
                        </a:solidFill>
                        <a:effectLst/>
                        <a:latin typeface="Cambria Math" panose="02040503050406030204" pitchFamily="18" charset="0"/>
                        <a:ea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rPr>
                      <m:t>𝑚</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t>
                </a:r>
                <a:r>
                  <a:rPr lang="en-US" sz="1800" baseline="-25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 manual</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sz="1800" i="1">
                        <a:solidFill>
                          <a:srgbClr val="000000"/>
                        </a:solidFill>
                        <a:effectLst/>
                        <a:latin typeface="Cambria Math" panose="02040503050406030204" pitchFamily="18" charset="0"/>
                        <a:ea typeface="Calibri" panose="020F0502020204030204" pitchFamily="34" charset="0"/>
                      </a:rPr>
                      <m:t>=</m:t>
                    </m:r>
                    <m:f>
                      <m:fPr>
                        <m:ctrlPr>
                          <a:rPr lang="en-US" sz="1800" i="1">
                            <a:solidFill>
                              <a:srgbClr val="000000"/>
                            </a:solidFill>
                            <a:effectLst/>
                            <a:latin typeface="Cambria Math" panose="02040503050406030204" pitchFamily="18" charset="0"/>
                            <a:ea typeface="Calibri" panose="020F0502020204030204" pitchFamily="34" charset="0"/>
                          </a:rPr>
                        </m:ctrlPr>
                      </m:fPr>
                      <m:num>
                        <m:r>
                          <a:rPr lang="en-US" sz="1800" i="1">
                            <a:solidFill>
                              <a:srgbClr val="000000"/>
                            </a:solidFill>
                            <a:effectLst/>
                            <a:latin typeface="Cambria Math" panose="02040503050406030204" pitchFamily="18" charset="0"/>
                            <a:ea typeface="Calibri" panose="020F0502020204030204" pitchFamily="34" charset="0"/>
                          </a:rPr>
                          <m:t>363</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2</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363</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2</m:t>
                        </m:r>
                      </m:num>
                      <m:den>
                        <m:r>
                          <a:rPr lang="en-US" sz="1800" i="1">
                            <a:solidFill>
                              <a:srgbClr val="000000"/>
                            </a:solidFill>
                            <a:effectLst/>
                            <a:latin typeface="Cambria Math" panose="02040503050406030204" pitchFamily="18" charset="0"/>
                            <a:ea typeface="Calibri" panose="020F0502020204030204" pitchFamily="34" charset="0"/>
                          </a:rPr>
                          <m:t>2</m:t>
                        </m:r>
                      </m:den>
                    </m:f>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181</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3</m:t>
                    </m:r>
                    <m:r>
                      <a:rPr lang="en-US" sz="1800" b="0" i="1" smtClean="0">
                        <a:solidFill>
                          <a:srgbClr val="000000"/>
                        </a:solidFill>
                        <a:effectLst/>
                        <a:latin typeface="Cambria Math" panose="02040503050406030204" pitchFamily="18" charset="0"/>
                        <a:ea typeface="Calibri" panose="020F0502020204030204" pitchFamily="34" charset="0"/>
                      </a:rPr>
                      <m:t>  </m:t>
                    </m:r>
                    <m:r>
                      <a:rPr lang="en-US" sz="1800" i="1">
                        <a:solidFill>
                          <a:srgbClr val="000000"/>
                        </a:solidFill>
                        <a:effectLst/>
                        <a:latin typeface="Cambria Math" panose="02040503050406030204" pitchFamily="18" charset="0"/>
                        <a:ea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rPr>
                      <m:t>544</m:t>
                    </m:r>
                    <m:r>
                      <a:rPr lang="en-US" sz="1800" i="1">
                        <a:solidFill>
                          <a:srgbClr val="000000"/>
                        </a:solidFill>
                        <a:effectLst/>
                        <a:latin typeface="Cambria Math" panose="02040503050406030204" pitchFamily="18" charset="0"/>
                        <a:ea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rPr>
                      <m:t>5</m:t>
                    </m:r>
                    <m:r>
                      <a:rPr lang="en-US" sz="1800" i="1">
                        <a:solidFill>
                          <a:srgbClr val="000000"/>
                        </a:solidFill>
                        <a:effectLst/>
                        <a:latin typeface="Cambria Math" panose="02040503050406030204" pitchFamily="18" charset="0"/>
                        <a:ea typeface="Times New Roman" panose="02020603050405020304" pitchFamily="18" charset="0"/>
                      </a:rPr>
                      <m:t>𝑘𝑁</m:t>
                    </m:r>
                    <m:r>
                      <a:rPr lang="en-US" sz="1800" i="1">
                        <a:solidFill>
                          <a:srgbClr val="000000"/>
                        </a:solidFill>
                        <a:effectLst/>
                        <a:latin typeface="Cambria Math" panose="02040503050406030204" pitchFamily="18" charset="0"/>
                        <a:ea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rPr>
                      <m:t>𝑚</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Difference percentage </a:t>
                </a:r>
                <a14:m>
                  <m:oMath xmlns:m="http://schemas.openxmlformats.org/officeDocument/2006/math">
                    <m:r>
                      <a:rPr lang="en-US" sz="1800" i="1">
                        <a:solidFill>
                          <a:srgbClr val="000000"/>
                        </a:solidFill>
                        <a:effectLst/>
                        <a:latin typeface="Cambria Math" panose="02040503050406030204" pitchFamily="18" charset="0"/>
                        <a:ea typeface="Calibri" panose="020F0502020204030204" pitchFamily="34" charset="0"/>
                      </a:rPr>
                      <m:t>=</m:t>
                    </m:r>
                    <m:f>
                      <m:fPr>
                        <m:ctrlPr>
                          <a:rPr lang="en-US" sz="1800" i="1">
                            <a:solidFill>
                              <a:srgbClr val="000000"/>
                            </a:solidFill>
                            <a:effectLst/>
                            <a:latin typeface="Cambria Math" panose="02040503050406030204" pitchFamily="18" charset="0"/>
                            <a:ea typeface="Calibri" panose="020F0502020204030204" pitchFamily="34" charset="0"/>
                          </a:rPr>
                        </m:ctrlPr>
                      </m:fPr>
                      <m:num>
                        <m:r>
                          <a:rPr lang="en-US" sz="1800" i="1">
                            <a:solidFill>
                              <a:srgbClr val="000000"/>
                            </a:solidFill>
                            <a:effectLst/>
                            <a:latin typeface="Cambria Math" panose="02040503050406030204" pitchFamily="18" charset="0"/>
                            <a:ea typeface="Calibri" panose="020F0502020204030204" pitchFamily="34" charset="0"/>
                          </a:rPr>
                          <m:t>552</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83</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544</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5</m:t>
                        </m:r>
                      </m:num>
                      <m:den>
                        <m:r>
                          <a:rPr lang="en-US" sz="1800" i="1">
                            <a:solidFill>
                              <a:srgbClr val="000000"/>
                            </a:solidFill>
                            <a:effectLst/>
                            <a:latin typeface="Cambria Math" panose="02040503050406030204" pitchFamily="18" charset="0"/>
                            <a:ea typeface="Calibri" panose="020F0502020204030204" pitchFamily="34" charset="0"/>
                          </a:rPr>
                          <m:t>552</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83</m:t>
                        </m:r>
                      </m:den>
                    </m:f>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1</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5</m:t>
                    </m:r>
                    <m:r>
                      <a:rPr lang="en-US" sz="1800" i="1">
                        <a:solidFill>
                          <a:srgbClr val="000000"/>
                        </a:solidFill>
                        <a:effectLst/>
                        <a:latin typeface="Cambria Math" panose="02040503050406030204" pitchFamily="18" charset="0"/>
                        <a:ea typeface="Calibri" panose="020F0502020204030204" pitchFamily="34" charset="0"/>
                      </a:rPr>
                      <m:t>%</m:t>
                    </m:r>
                  </m:oMath>
                </a14:m>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mc:Choice>
        <mc:Fallback xmlns="">
          <p:sp>
            <p:nvSpPr>
              <p:cNvPr id="3" name="Content Placeholder 2">
                <a:extLst>
                  <a:ext uri="{FF2B5EF4-FFF2-40B4-BE49-F238E27FC236}">
                    <a16:creationId xmlns="" xmlns:a16="http://schemas.microsoft.com/office/drawing/2014/main" xmlns:a14="http://schemas.microsoft.com/office/drawing/2010/main" id="{4F117591-7EC7-4AA2-AB6C-858956F4D614}"/>
                  </a:ext>
                </a:extLst>
              </p:cNvPr>
              <p:cNvSpPr>
                <a:spLocks noGrp="1" noRot="1" noChangeAspect="1" noMove="1" noResize="1" noEditPoints="1" noAdjustHandles="1" noChangeArrowheads="1" noChangeShapeType="1" noTextEdit="1"/>
              </p:cNvSpPr>
              <p:nvPr>
                <p:ph idx="1"/>
              </p:nvPr>
            </p:nvSpPr>
            <p:spPr>
              <a:xfrm>
                <a:off x="801188" y="1519027"/>
                <a:ext cx="8342812" cy="4954271"/>
              </a:xfrm>
              <a:blipFill rotWithShape="0">
                <a:blip r:embed="rId2"/>
                <a:stretch>
                  <a:fillRect l="-1388" t="-541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56</a:t>
            </a:fld>
            <a:endParaRPr lang="en-US"/>
          </a:p>
        </p:txBody>
      </p:sp>
      <p:pic>
        <p:nvPicPr>
          <p:cNvPr id="5" name="Picture 4">
            <a:extLst>
              <a:ext uri="{FF2B5EF4-FFF2-40B4-BE49-F238E27FC236}">
                <a16:creationId xmlns:a16="http://schemas.microsoft.com/office/drawing/2014/main" id="{71F46E48-96D2-4F90-B1CE-18CF357BC818}"/>
              </a:ext>
            </a:extLst>
          </p:cNvPr>
          <p:cNvPicPr/>
          <p:nvPr/>
        </p:nvPicPr>
        <p:blipFill>
          <a:blip r:embed="rId3">
            <a:extLst>
              <a:ext uri="{28A0092B-C50C-407E-A947-70E740481C1C}">
                <a14:useLocalDpi xmlns:a14="http://schemas.microsoft.com/office/drawing/2010/main" val="0"/>
              </a:ext>
            </a:extLst>
          </a:blip>
          <a:stretch>
            <a:fillRect/>
          </a:stretch>
        </p:blipFill>
        <p:spPr>
          <a:xfrm>
            <a:off x="1050878" y="2349660"/>
            <a:ext cx="4204532" cy="17820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5ABDBE97-E935-4FE7-8D2A-1028D0972B8C}"/>
              </a:ext>
            </a:extLst>
          </p:cNvPr>
          <p:cNvSpPr txBox="1"/>
          <p:nvPr/>
        </p:nvSpPr>
        <p:spPr>
          <a:xfrm>
            <a:off x="685118" y="175313"/>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7125746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52697" y="823697"/>
            <a:ext cx="8438605" cy="932228"/>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Verification of structural analysis </a:t>
            </a:r>
            <a:endParaRPr lang="en-US" sz="3400" dirty="0">
              <a:solidFill>
                <a:srgbClr val="7030A0"/>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F117591-7EC7-4AA2-AB6C-858956F4D614}"/>
                  </a:ext>
                </a:extLst>
              </p:cNvPr>
              <p:cNvSpPr>
                <a:spLocks noGrp="1"/>
              </p:cNvSpPr>
              <p:nvPr>
                <p:ph idx="1"/>
              </p:nvPr>
            </p:nvSpPr>
            <p:spPr>
              <a:xfrm>
                <a:off x="618309" y="1904999"/>
                <a:ext cx="8438605" cy="4451351"/>
              </a:xfrm>
            </p:spPr>
            <p:txBody>
              <a:bodyPr>
                <a:normAutofit lnSpcReduction="10000"/>
              </a:bodyPr>
              <a:lstStyle/>
              <a:p>
                <a:pPr marL="0" indent="0">
                  <a:buNone/>
                </a:pPr>
                <a:r>
                  <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Stress strain check:</a:t>
                </a:r>
              </a:p>
              <a:p>
                <a:pPr>
                  <a:buFont typeface="Wingdings" panose="05000000000000000000" pitchFamily="2" charset="2"/>
                  <a:buChar char="Ø"/>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Column: ETABS results for a column:- </a:t>
                </a:r>
              </a:p>
              <a:p>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a:lnSpc>
                    <a:spcPct val="150000"/>
                  </a:lnSpc>
                </a:pPr>
                <a:r>
                  <a:rPr lang="en-US" sz="2000" dirty="0">
                    <a:latin typeface="Times New Roman" panose="02020603050405020304" pitchFamily="18" charset="0"/>
                    <a:cs typeface="Times New Roman" panose="02020603050405020304" pitchFamily="18" charset="0"/>
                  </a:rPr>
                  <a:t>Axial force from ETABS software </a:t>
                </a:r>
                <a14:m>
                  <m:oMath xmlns:m="http://schemas.openxmlformats.org/officeDocument/2006/math">
                    <m:r>
                      <a:rPr lang="en-US" sz="1800" i="1">
                        <a:latin typeface="Cambria Math" panose="02040503050406030204" pitchFamily="18" charset="0"/>
                      </a:rPr>
                      <m:t>=</m:t>
                    </m:r>
                    <m:r>
                      <a:rPr lang="en-US" sz="1800" i="1">
                        <a:latin typeface="Cambria Math" panose="02040503050406030204" pitchFamily="18" charset="0"/>
                      </a:rPr>
                      <m:t>31577</m:t>
                    </m:r>
                    <m:r>
                      <a:rPr lang="en-US" sz="1800" i="1">
                        <a:latin typeface="Cambria Math" panose="02040503050406030204" pitchFamily="18" charset="0"/>
                      </a:rPr>
                      <m:t>.</m:t>
                    </m:r>
                    <m:r>
                      <a:rPr lang="en-US" sz="1800" i="1">
                        <a:latin typeface="Cambria Math" panose="02040503050406030204" pitchFamily="18" charset="0"/>
                      </a:rPr>
                      <m:t>95</m:t>
                    </m:r>
                    <m:r>
                      <a:rPr lang="en-US" sz="1800" i="1">
                        <a:latin typeface="Cambria Math" panose="02040503050406030204" pitchFamily="18" charset="0"/>
                      </a:rPr>
                      <m:t>𝑘𝑁</m:t>
                    </m:r>
                  </m:oMath>
                </a14:m>
                <a:endParaRPr lang="en-US" sz="1800" dirty="0">
                  <a:latin typeface="Times New Roman" panose="02020603050405020304" pitchFamily="18" charset="0"/>
                  <a:cs typeface="Times New Roman" panose="02020603050405020304" pitchFamily="18" charset="0"/>
                </a:endParaRPr>
              </a:p>
              <a:p>
                <a:pPr>
                  <a:lnSpc>
                    <a:spcPct val="150000"/>
                  </a:lnSpc>
                </a:pPr>
                <a:r>
                  <a:rPr lang="en-US" sz="2000" dirty="0">
                    <a:latin typeface="Times New Roman" panose="02020603050405020304" pitchFamily="18" charset="0"/>
                    <a:cs typeface="Times New Roman" panose="02020603050405020304" pitchFamily="18" charset="0"/>
                  </a:rPr>
                  <a:t>Axial force from manual calculations </a:t>
                </a:r>
                <a14:m>
                  <m:oMath xmlns:m="http://schemas.openxmlformats.org/officeDocument/2006/math">
                    <m:r>
                      <a:rPr lang="en-US" sz="1800" i="1">
                        <a:latin typeface="Cambria Math" panose="02040503050406030204" pitchFamily="18" charset="0"/>
                      </a:rPr>
                      <m:t>=</m:t>
                    </m:r>
                    <m:r>
                      <a:rPr lang="en-US" sz="1800" b="0" i="1" smtClean="0">
                        <a:latin typeface="Cambria Math" panose="02040503050406030204" pitchFamily="18" charset="0"/>
                      </a:rPr>
                      <m:t>384</m:t>
                    </m:r>
                    <m:r>
                      <a:rPr lang="en-US" sz="1800" b="0" i="1" smtClean="0">
                        <a:latin typeface="Cambria Math" panose="02040503050406030204" pitchFamily="18" charset="0"/>
                      </a:rPr>
                      <m:t>.</m:t>
                    </m:r>
                    <m:r>
                      <a:rPr lang="en-US" sz="1800" b="0" i="1" smtClean="0">
                        <a:latin typeface="Cambria Math" panose="02040503050406030204" pitchFamily="18" charset="0"/>
                      </a:rPr>
                      <m:t>1</m:t>
                    </m:r>
                    <m:r>
                      <a:rPr lang="en-US" sz="1800" b="0" i="1" smtClean="0">
                        <a:latin typeface="Cambria Math" panose="02040503050406030204" pitchFamily="18" charset="0"/>
                      </a:rPr>
                      <m:t>×</m:t>
                    </m:r>
                    <m:r>
                      <a:rPr lang="en-US" sz="1800" b="0" i="1" smtClean="0">
                        <a:latin typeface="Cambria Math" panose="02040503050406030204" pitchFamily="18" charset="0"/>
                      </a:rPr>
                      <m:t>80</m:t>
                    </m:r>
                    <m:r>
                      <a:rPr lang="en-US" sz="1800" b="0" i="1" smtClean="0">
                        <a:latin typeface="Cambria Math" panose="02040503050406030204" pitchFamily="18" charset="0"/>
                      </a:rPr>
                      <m:t>=</m:t>
                    </m:r>
                    <m:r>
                      <a:rPr lang="en-US" sz="1800" i="1">
                        <a:latin typeface="Cambria Math" panose="02040503050406030204" pitchFamily="18" charset="0"/>
                      </a:rPr>
                      <m:t>30728</m:t>
                    </m:r>
                    <m:r>
                      <a:rPr lang="en-US" sz="1800" i="1">
                        <a:latin typeface="Cambria Math" panose="02040503050406030204" pitchFamily="18" charset="0"/>
                      </a:rPr>
                      <m:t>𝑘𝑁</m:t>
                    </m:r>
                  </m:oMath>
                </a14:m>
                <a:endParaRPr lang="en-US" sz="1800" dirty="0">
                  <a:latin typeface="Times New Roman" panose="02020603050405020304" pitchFamily="18" charset="0"/>
                  <a:cs typeface="Times New Roman" panose="02020603050405020304" pitchFamily="18" charset="0"/>
                </a:endParaRPr>
              </a:p>
              <a:p>
                <a:pPr>
                  <a:lnSpc>
                    <a:spcPct val="150000"/>
                  </a:lnSpc>
                </a:pPr>
                <a:r>
                  <a:rPr lang="en-US" sz="2000" dirty="0">
                    <a:latin typeface="Times New Roman" panose="02020603050405020304" pitchFamily="18" charset="0"/>
                    <a:cs typeface="Times New Roman" panose="02020603050405020304" pitchFamily="18" charset="0"/>
                  </a:rPr>
                  <a:t>Difference percentage </a:t>
                </a:r>
                <a14:m>
                  <m:oMath xmlns:m="http://schemas.openxmlformats.org/officeDocument/2006/math">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31577</m:t>
                        </m:r>
                        <m:r>
                          <a:rPr lang="en-US" sz="1800" i="1">
                            <a:latin typeface="Cambria Math" panose="02040503050406030204" pitchFamily="18" charset="0"/>
                          </a:rPr>
                          <m:t>.</m:t>
                        </m:r>
                        <m:r>
                          <a:rPr lang="en-US" sz="1800" i="1">
                            <a:latin typeface="Cambria Math" panose="02040503050406030204" pitchFamily="18" charset="0"/>
                          </a:rPr>
                          <m:t>95</m:t>
                        </m:r>
                        <m:r>
                          <a:rPr lang="en-US" sz="1800" i="1">
                            <a:latin typeface="Cambria Math" panose="02040503050406030204" pitchFamily="18" charset="0"/>
                          </a:rPr>
                          <m:t>−</m:t>
                        </m:r>
                        <m:r>
                          <a:rPr lang="en-US" sz="1800" i="1">
                            <a:latin typeface="Cambria Math" panose="02040503050406030204" pitchFamily="18" charset="0"/>
                          </a:rPr>
                          <m:t>30728</m:t>
                        </m:r>
                      </m:num>
                      <m:den>
                        <m:r>
                          <a:rPr lang="en-US" sz="1800" i="1">
                            <a:latin typeface="Cambria Math" panose="02040503050406030204" pitchFamily="18" charset="0"/>
                          </a:rPr>
                          <m:t>31577</m:t>
                        </m:r>
                        <m:r>
                          <a:rPr lang="en-US" sz="1800" i="1">
                            <a:latin typeface="Cambria Math" panose="02040503050406030204" pitchFamily="18" charset="0"/>
                          </a:rPr>
                          <m:t>.</m:t>
                        </m:r>
                        <m:r>
                          <a:rPr lang="en-US" sz="1800" i="1">
                            <a:latin typeface="Cambria Math" panose="02040503050406030204" pitchFamily="18" charset="0"/>
                          </a:rPr>
                          <m:t>95</m:t>
                        </m:r>
                      </m:den>
                    </m:f>
                    <m:r>
                      <a:rPr lang="en-US" sz="1800" i="1">
                        <a:latin typeface="Cambria Math" panose="02040503050406030204" pitchFamily="18" charset="0"/>
                      </a:rPr>
                      <m:t>=</m:t>
                    </m:r>
                    <m:r>
                      <a:rPr lang="en-US" sz="1800" i="1">
                        <a:latin typeface="Cambria Math" panose="02040503050406030204" pitchFamily="18" charset="0"/>
                      </a:rPr>
                      <m:t>2</m:t>
                    </m:r>
                    <m:r>
                      <a:rPr lang="en-US" sz="1800" i="1">
                        <a:latin typeface="Cambria Math" panose="02040503050406030204" pitchFamily="18" charset="0"/>
                      </a:rPr>
                      <m:t>.</m:t>
                    </m:r>
                    <m:r>
                      <a:rPr lang="en-US" sz="1800" i="1">
                        <a:latin typeface="Cambria Math" panose="02040503050406030204" pitchFamily="18" charset="0"/>
                      </a:rPr>
                      <m:t>7</m:t>
                    </m:r>
                    <m:r>
                      <a:rPr lang="en-US" sz="1800" i="1">
                        <a:latin typeface="Cambria Math" panose="02040503050406030204" pitchFamily="18" charset="0"/>
                      </a:rPr>
                      <m:t>%</m:t>
                    </m:r>
                  </m:oMath>
                </a14:m>
                <a:r>
                  <a:rPr lang="en-US" sz="1800" dirty="0">
                    <a:latin typeface="Times New Roman" panose="02020603050405020304" pitchFamily="18" charset="0"/>
                    <a:cs typeface="Times New Roman" panose="02020603050405020304" pitchFamily="18" charset="0"/>
                  </a:rPr>
                  <a:t> </a:t>
                </a:r>
              </a:p>
              <a:p>
                <a:endParaRPr lang="en-US" dirty="0"/>
              </a:p>
            </p:txBody>
          </p:sp>
        </mc:Choice>
        <mc:Fallback xmlns="">
          <p:sp>
            <p:nvSpPr>
              <p:cNvPr id="3" name="Content Placeholder 2">
                <a:extLst>
                  <a:ext uri="{FF2B5EF4-FFF2-40B4-BE49-F238E27FC236}">
                    <a16:creationId xmlns="" xmlns:a16="http://schemas.microsoft.com/office/drawing/2014/main" xmlns:a14="http://schemas.microsoft.com/office/drawing/2010/main" id="{4F117591-7EC7-4AA2-AB6C-858956F4D614}"/>
                  </a:ext>
                </a:extLst>
              </p:cNvPr>
              <p:cNvSpPr>
                <a:spLocks noGrp="1" noRot="1" noChangeAspect="1" noMove="1" noResize="1" noEditPoints="1" noAdjustHandles="1" noChangeArrowheads="1" noChangeShapeType="1" noTextEdit="1"/>
              </p:cNvSpPr>
              <p:nvPr>
                <p:ph idx="1"/>
              </p:nvPr>
            </p:nvSpPr>
            <p:spPr>
              <a:xfrm>
                <a:off x="618309" y="1904999"/>
                <a:ext cx="8438605" cy="4451351"/>
              </a:xfrm>
              <a:blipFill rotWithShape="0">
                <a:blip r:embed="rId2"/>
                <a:stretch>
                  <a:fillRect l="-1372" t="-328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57</a:t>
            </a:fld>
            <a:endParaRPr lang="en-US"/>
          </a:p>
        </p:txBody>
      </p:sp>
      <p:pic>
        <p:nvPicPr>
          <p:cNvPr id="6" name="Picture 5">
            <a:extLst>
              <a:ext uri="{FF2B5EF4-FFF2-40B4-BE49-F238E27FC236}">
                <a16:creationId xmlns:a16="http://schemas.microsoft.com/office/drawing/2014/main" id="{F7F0C8FD-627D-40F6-A46E-6245DC023F3D}"/>
              </a:ext>
            </a:extLst>
          </p:cNvPr>
          <p:cNvPicPr/>
          <p:nvPr/>
        </p:nvPicPr>
        <p:blipFill>
          <a:blip r:embed="rId3">
            <a:extLst>
              <a:ext uri="{28A0092B-C50C-407E-A947-70E740481C1C}">
                <a14:useLocalDpi xmlns:a14="http://schemas.microsoft.com/office/drawing/2010/main" val="0"/>
              </a:ext>
            </a:extLst>
          </a:blip>
          <a:stretch>
            <a:fillRect/>
          </a:stretch>
        </p:blipFill>
        <p:spPr>
          <a:xfrm>
            <a:off x="1647386" y="2901223"/>
            <a:ext cx="4090257" cy="990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8A2A1BD2-6308-4C4F-98CF-FD16CB06900B}"/>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2774390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52697" y="525086"/>
            <a:ext cx="8438605" cy="932228"/>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Seismic forces checks</a:t>
            </a:r>
            <a:endParaRPr lang="en-US" sz="3400" dirty="0">
              <a:solidFill>
                <a:srgbClr val="7030A0"/>
              </a:solidFill>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F117591-7EC7-4AA2-AB6C-858956F4D614}"/>
                  </a:ext>
                </a:extLst>
              </p:cNvPr>
              <p:cNvSpPr>
                <a:spLocks noGrp="1"/>
              </p:cNvSpPr>
              <p:nvPr>
                <p:ph idx="1"/>
              </p:nvPr>
            </p:nvSpPr>
            <p:spPr>
              <a:xfrm>
                <a:off x="885038" y="1394303"/>
                <a:ext cx="7801762" cy="4938611"/>
              </a:xfrm>
            </p:spPr>
            <p:txBody>
              <a:bodyPr>
                <a:normAutofit fontScale="85000" lnSpcReduction="20000"/>
              </a:bodyPr>
              <a:lstStyle/>
              <a:p>
                <a:pPr>
                  <a:lnSpc>
                    <a:spcPct val="150000"/>
                  </a:lnSpc>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Response Spectrum method was used mainly for seismic analysis and design, also the Equivalent Static method was used to make equilibrium check for base shear.</a:t>
                </a:r>
                <a:endParaRPr lang="en-US" sz="2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pPr>
                <a:r>
                  <a:rPr lang="en-US" sz="2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Base shear check:</a:t>
                </a:r>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50000"/>
                  </a:lnSpc>
                  <a:spcBef>
                    <a:spcPts val="0"/>
                  </a:spcBef>
                  <a:buNone/>
                  <a:tabLst>
                    <a:tab pos="4762500" algn="l"/>
                  </a:tabLst>
                </a:pPr>
                <a:r>
                  <a:rPr lang="en-US" sz="1600" b="1" dirty="0">
                    <a:solidFill>
                      <a:srgbClr val="000000"/>
                    </a:solidFill>
                    <a:ea typeface="Calibri" panose="020F0502020204030204" pitchFamily="34" charset="0"/>
                  </a:rPr>
                  <a:t>V</a:t>
                </a:r>
                <a:r>
                  <a:rPr lang="en-US" sz="1600" b="1" baseline="-25000" dirty="0">
                    <a:solidFill>
                      <a:srgbClr val="000000"/>
                    </a:solidFill>
                    <a:ea typeface="Calibri" panose="020F0502020204030204" pitchFamily="34" charset="0"/>
                  </a:rPr>
                  <a:t>ESx</a:t>
                </a:r>
                <a14:m>
                  <m:oMath xmlns:m="http://schemas.openxmlformats.org/officeDocument/2006/math">
                    <m:r>
                      <a:rPr lang="en-US" sz="1600" b="1" i="1">
                        <a:solidFill>
                          <a:srgbClr val="000000"/>
                        </a:solidFill>
                        <a:latin typeface="Cambria Math" panose="02040503050406030204" pitchFamily="18" charset="0"/>
                        <a:ea typeface="Calibri" panose="020F0502020204030204" pitchFamily="34" charset="0"/>
                      </a:rPr>
                      <m:t>=</m:t>
                    </m:r>
                    <m:sSub>
                      <m:sSubPr>
                        <m:ctrlPr>
                          <a:rPr lang="en-US" sz="1600" b="1" i="1">
                            <a:solidFill>
                              <a:srgbClr val="000000"/>
                            </a:solidFill>
                            <a:latin typeface="Cambria Math" panose="02040503050406030204" pitchFamily="18" charset="0"/>
                            <a:ea typeface="Calibri" panose="020F0502020204030204" pitchFamily="34" charset="0"/>
                          </a:rPr>
                        </m:ctrlPr>
                      </m:sSubPr>
                      <m:e>
                        <m:r>
                          <a:rPr lang="en-US" sz="1600" b="1" i="1">
                            <a:solidFill>
                              <a:srgbClr val="000000"/>
                            </a:solidFill>
                            <a:latin typeface="Cambria Math" panose="02040503050406030204" pitchFamily="18" charset="0"/>
                            <a:ea typeface="Calibri" panose="020F0502020204030204" pitchFamily="34" charset="0"/>
                          </a:rPr>
                          <m:t>𝑪</m:t>
                        </m:r>
                      </m:e>
                      <m:sub>
                        <m:r>
                          <a:rPr lang="en-US" sz="1600" b="1" i="1">
                            <a:solidFill>
                              <a:srgbClr val="000000"/>
                            </a:solidFill>
                            <a:latin typeface="Cambria Math" panose="02040503050406030204" pitchFamily="18" charset="0"/>
                            <a:ea typeface="Calibri" panose="020F0502020204030204" pitchFamily="34" charset="0"/>
                          </a:rPr>
                          <m:t>𝒔</m:t>
                        </m:r>
                        <m:r>
                          <a:rPr lang="en-US" sz="1600" b="1" i="1">
                            <a:solidFill>
                              <a:srgbClr val="000000"/>
                            </a:solidFill>
                            <a:latin typeface="Cambria Math" panose="02040503050406030204" pitchFamily="18" charset="0"/>
                            <a:ea typeface="Calibri" panose="020F0502020204030204" pitchFamily="34" charset="0"/>
                          </a:rPr>
                          <m:t> </m:t>
                        </m:r>
                        <m:r>
                          <a:rPr lang="en-US" sz="1600" b="1" i="1">
                            <a:solidFill>
                              <a:srgbClr val="000000"/>
                            </a:solidFill>
                            <a:latin typeface="Cambria Math" panose="02040503050406030204" pitchFamily="18" charset="0"/>
                            <a:ea typeface="Calibri" panose="020F0502020204030204" pitchFamily="34" charset="0"/>
                          </a:rPr>
                          <m:t>𝒎𝒂𝒙</m:t>
                        </m:r>
                      </m:sub>
                    </m:sSub>
                    <m:r>
                      <a:rPr lang="en-US" sz="1600" b="1" i="1">
                        <a:solidFill>
                          <a:srgbClr val="000000"/>
                        </a:solidFill>
                        <a:latin typeface="Cambria Math" panose="02040503050406030204" pitchFamily="18" charset="0"/>
                        <a:ea typeface="Calibri" panose="020F0502020204030204" pitchFamily="34" charset="0"/>
                      </a:rPr>
                      <m:t>×</m:t>
                    </m:r>
                    <m:r>
                      <a:rPr lang="en-US" sz="1600" b="1" i="1">
                        <a:solidFill>
                          <a:srgbClr val="000000"/>
                        </a:solidFill>
                        <a:latin typeface="Cambria Math" panose="02040503050406030204" pitchFamily="18" charset="0"/>
                        <a:ea typeface="Calibri" panose="020F0502020204030204" pitchFamily="34" charset="0"/>
                      </a:rPr>
                      <m:t>𝑾</m:t>
                    </m:r>
                    <m:r>
                      <a:rPr lang="en-US" sz="1600" i="1">
                        <a:solidFill>
                          <a:srgbClr val="000000"/>
                        </a:solidFill>
                        <a:latin typeface="Cambria Math" panose="02040503050406030204" pitchFamily="18" charset="0"/>
                        <a:ea typeface="Calibri" panose="020F0502020204030204" pitchFamily="34" charset="0"/>
                      </a:rPr>
                      <m:t>=</m:t>
                    </m:r>
                    <m:r>
                      <a:rPr lang="en-US" sz="1600" i="1">
                        <a:solidFill>
                          <a:srgbClr val="000000"/>
                        </a:solidFill>
                        <a:latin typeface="Cambria Math" panose="02040503050406030204" pitchFamily="18" charset="0"/>
                        <a:ea typeface="Calibri" panose="020F0502020204030204" pitchFamily="34" charset="0"/>
                      </a:rPr>
                      <m:t>0</m:t>
                    </m:r>
                    <m:r>
                      <a:rPr lang="en-US" sz="1600" i="1">
                        <a:solidFill>
                          <a:srgbClr val="000000"/>
                        </a:solidFill>
                        <a:latin typeface="Cambria Math" panose="02040503050406030204" pitchFamily="18" charset="0"/>
                        <a:ea typeface="Calibri" panose="020F0502020204030204" pitchFamily="34" charset="0"/>
                      </a:rPr>
                      <m:t>.</m:t>
                    </m:r>
                    <m:r>
                      <a:rPr lang="en-US" sz="1600" i="1">
                        <a:solidFill>
                          <a:srgbClr val="000000"/>
                        </a:solidFill>
                        <a:latin typeface="Cambria Math" panose="02040503050406030204" pitchFamily="18" charset="0"/>
                        <a:ea typeface="Calibri" panose="020F0502020204030204" pitchFamily="34" charset="0"/>
                      </a:rPr>
                      <m:t>0548</m:t>
                    </m:r>
                    <m:r>
                      <a:rPr lang="en-US" sz="1600" i="1">
                        <a:solidFill>
                          <a:srgbClr val="000000"/>
                        </a:solidFill>
                        <a:latin typeface="Cambria Math" panose="02040503050406030204" pitchFamily="18" charset="0"/>
                        <a:ea typeface="Calibri" panose="020F0502020204030204" pitchFamily="34" charset="0"/>
                      </a:rPr>
                      <m:t>×</m:t>
                    </m:r>
                    <m:r>
                      <a:rPr lang="en-US" sz="1600" i="1">
                        <a:solidFill>
                          <a:srgbClr val="000000"/>
                        </a:solidFill>
                        <a:latin typeface="Cambria Math" panose="02040503050406030204" pitchFamily="18" charset="0"/>
                        <a:ea typeface="Calibri" panose="020F0502020204030204" pitchFamily="34" charset="0"/>
                      </a:rPr>
                      <m:t>409226</m:t>
                    </m:r>
                    <m:r>
                      <a:rPr lang="en-US" sz="1600" i="1">
                        <a:solidFill>
                          <a:srgbClr val="000000"/>
                        </a:solidFill>
                        <a:latin typeface="Cambria Math" panose="02040503050406030204" pitchFamily="18" charset="0"/>
                        <a:ea typeface="Calibri" panose="020F0502020204030204" pitchFamily="34" charset="0"/>
                      </a:rPr>
                      <m:t>.</m:t>
                    </m:r>
                    <m:r>
                      <a:rPr lang="en-US" sz="1600" i="1">
                        <a:solidFill>
                          <a:srgbClr val="000000"/>
                        </a:solidFill>
                        <a:latin typeface="Cambria Math" panose="02040503050406030204" pitchFamily="18" charset="0"/>
                        <a:ea typeface="Calibri" panose="020F0502020204030204" pitchFamily="34" charset="0"/>
                      </a:rPr>
                      <m:t>7</m:t>
                    </m:r>
                    <m:r>
                      <a:rPr lang="en-US" sz="1600" i="1">
                        <a:solidFill>
                          <a:srgbClr val="000000"/>
                        </a:solidFill>
                        <a:latin typeface="Cambria Math" panose="02040503050406030204" pitchFamily="18" charset="0"/>
                        <a:ea typeface="Calibri" panose="020F0502020204030204" pitchFamily="34" charset="0"/>
                      </a:rPr>
                      <m:t>=</m:t>
                    </m:r>
                    <m:r>
                      <a:rPr lang="en-US" sz="1600" i="1">
                        <a:latin typeface="Cambria Math" panose="02040503050406030204" pitchFamily="18" charset="0"/>
                      </a:rPr>
                      <m:t>22425</m:t>
                    </m:r>
                    <m:r>
                      <a:rPr lang="en-US" sz="1600" i="1">
                        <a:latin typeface="Cambria Math" panose="02040503050406030204" pitchFamily="18" charset="0"/>
                      </a:rPr>
                      <m:t>.</m:t>
                    </m:r>
                    <m:r>
                      <a:rPr lang="en-US" sz="1600" i="1">
                        <a:latin typeface="Cambria Math" panose="02040503050406030204" pitchFamily="18" charset="0"/>
                      </a:rPr>
                      <m:t>6</m:t>
                    </m:r>
                    <m:r>
                      <a:rPr lang="en-US" sz="1600" i="1">
                        <a:solidFill>
                          <a:srgbClr val="000000"/>
                        </a:solidFill>
                        <a:latin typeface="Cambria Math" panose="02040503050406030204" pitchFamily="18" charset="0"/>
                        <a:ea typeface="Calibri" panose="020F0502020204030204" pitchFamily="34" charset="0"/>
                      </a:rPr>
                      <m:t>𝑘𝑁</m:t>
                    </m:r>
                  </m:oMath>
                </a14:m>
                <a:r>
                  <a:rPr lang="en-US" sz="1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t>
                </a:r>
                <a:r>
                  <a:rPr lang="en-US" sz="1600" b="1"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RSx</a:t>
                </a: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10743.74KN</a:t>
                </a:r>
                <a:endPar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200000"/>
                  </a:lnSpc>
                  <a:spcBef>
                    <a:spcPts val="0"/>
                  </a:spcBef>
                  <a:buNone/>
                  <a:tabLst>
                    <a:tab pos="4762500" algn="l"/>
                  </a:tabLst>
                </a:pPr>
                <a:r>
                  <a:rPr lang="en-US" sz="1600" b="1" dirty="0">
                    <a:solidFill>
                      <a:srgbClr val="000000"/>
                    </a:solidFill>
                    <a:ea typeface="Calibri" panose="020F0502020204030204" pitchFamily="34" charset="0"/>
                  </a:rPr>
                  <a:t>V</a:t>
                </a:r>
                <a:r>
                  <a:rPr lang="en-US" sz="1600" b="1" baseline="-25000" dirty="0">
                    <a:solidFill>
                      <a:srgbClr val="000000"/>
                    </a:solidFill>
                    <a:ea typeface="Calibri" panose="020F0502020204030204" pitchFamily="34" charset="0"/>
                  </a:rPr>
                  <a:t>ESy</a:t>
                </a:r>
                <a14:m>
                  <m:oMath xmlns:m="http://schemas.openxmlformats.org/officeDocument/2006/math">
                    <m:r>
                      <a:rPr lang="en-US" sz="1600" b="1" i="1">
                        <a:solidFill>
                          <a:srgbClr val="000000"/>
                        </a:solidFill>
                        <a:latin typeface="Cambria Math" panose="02040503050406030204" pitchFamily="18" charset="0"/>
                        <a:ea typeface="Calibri" panose="020F0502020204030204" pitchFamily="34" charset="0"/>
                      </a:rPr>
                      <m:t>=</m:t>
                    </m:r>
                    <m:sSub>
                      <m:sSubPr>
                        <m:ctrlPr>
                          <a:rPr lang="en-US" sz="1600" b="1" i="1">
                            <a:solidFill>
                              <a:srgbClr val="000000"/>
                            </a:solidFill>
                            <a:latin typeface="Cambria Math" panose="02040503050406030204" pitchFamily="18" charset="0"/>
                            <a:ea typeface="Calibri" panose="020F0502020204030204" pitchFamily="34" charset="0"/>
                          </a:rPr>
                        </m:ctrlPr>
                      </m:sSubPr>
                      <m:e>
                        <m:r>
                          <a:rPr lang="en-US" sz="1600" b="1" i="1">
                            <a:solidFill>
                              <a:srgbClr val="000000"/>
                            </a:solidFill>
                            <a:latin typeface="Cambria Math" panose="02040503050406030204" pitchFamily="18" charset="0"/>
                            <a:ea typeface="Calibri" panose="020F0502020204030204" pitchFamily="34" charset="0"/>
                          </a:rPr>
                          <m:t>𝑪</m:t>
                        </m:r>
                      </m:e>
                      <m:sub>
                        <m:r>
                          <a:rPr lang="en-US" sz="1600" b="1" i="1">
                            <a:solidFill>
                              <a:srgbClr val="000000"/>
                            </a:solidFill>
                            <a:latin typeface="Cambria Math" panose="02040503050406030204" pitchFamily="18" charset="0"/>
                            <a:ea typeface="Calibri" panose="020F0502020204030204" pitchFamily="34" charset="0"/>
                          </a:rPr>
                          <m:t>𝒔</m:t>
                        </m:r>
                        <m:r>
                          <a:rPr lang="en-US" sz="1600" b="1" i="1">
                            <a:solidFill>
                              <a:srgbClr val="000000"/>
                            </a:solidFill>
                            <a:latin typeface="Cambria Math" panose="02040503050406030204" pitchFamily="18" charset="0"/>
                            <a:ea typeface="Calibri" panose="020F0502020204030204" pitchFamily="34" charset="0"/>
                          </a:rPr>
                          <m:t> </m:t>
                        </m:r>
                        <m:r>
                          <a:rPr lang="en-US" sz="1600" b="1" i="1">
                            <a:solidFill>
                              <a:srgbClr val="000000"/>
                            </a:solidFill>
                            <a:latin typeface="Cambria Math" panose="02040503050406030204" pitchFamily="18" charset="0"/>
                            <a:ea typeface="Calibri" panose="020F0502020204030204" pitchFamily="34" charset="0"/>
                          </a:rPr>
                          <m:t>𝒎𝒂𝒙</m:t>
                        </m:r>
                      </m:sub>
                    </m:sSub>
                    <m:r>
                      <a:rPr lang="en-US" sz="1600" b="1" i="1">
                        <a:solidFill>
                          <a:srgbClr val="000000"/>
                        </a:solidFill>
                        <a:latin typeface="Cambria Math" panose="02040503050406030204" pitchFamily="18" charset="0"/>
                        <a:ea typeface="Calibri" panose="020F0502020204030204" pitchFamily="34" charset="0"/>
                      </a:rPr>
                      <m:t>×</m:t>
                    </m:r>
                    <m:r>
                      <a:rPr lang="en-US" sz="1600" b="1" i="1">
                        <a:solidFill>
                          <a:srgbClr val="000000"/>
                        </a:solidFill>
                        <a:latin typeface="Cambria Math" panose="02040503050406030204" pitchFamily="18" charset="0"/>
                        <a:ea typeface="Calibri" panose="020F0502020204030204" pitchFamily="34" charset="0"/>
                      </a:rPr>
                      <m:t>𝑾</m:t>
                    </m:r>
                    <m:r>
                      <a:rPr lang="en-US" sz="1600" i="1">
                        <a:solidFill>
                          <a:srgbClr val="000000"/>
                        </a:solidFill>
                        <a:latin typeface="Cambria Math" panose="02040503050406030204" pitchFamily="18" charset="0"/>
                        <a:ea typeface="Calibri" panose="020F0502020204030204" pitchFamily="34" charset="0"/>
                      </a:rPr>
                      <m:t>=</m:t>
                    </m:r>
                    <m:r>
                      <a:rPr lang="en-US" sz="1600" i="1">
                        <a:solidFill>
                          <a:srgbClr val="000000"/>
                        </a:solidFill>
                        <a:latin typeface="Cambria Math" panose="02040503050406030204" pitchFamily="18" charset="0"/>
                        <a:ea typeface="Calibri" panose="020F0502020204030204" pitchFamily="34" charset="0"/>
                      </a:rPr>
                      <m:t>0</m:t>
                    </m:r>
                    <m:r>
                      <a:rPr lang="en-US" sz="1600" i="1">
                        <a:solidFill>
                          <a:srgbClr val="000000"/>
                        </a:solidFill>
                        <a:latin typeface="Cambria Math" panose="02040503050406030204" pitchFamily="18" charset="0"/>
                        <a:ea typeface="Calibri" panose="020F0502020204030204" pitchFamily="34" charset="0"/>
                      </a:rPr>
                      <m:t>.</m:t>
                    </m:r>
                    <m:r>
                      <a:rPr lang="en-US" sz="1600" i="1">
                        <a:solidFill>
                          <a:srgbClr val="000000"/>
                        </a:solidFill>
                        <a:latin typeface="Cambria Math" panose="02040503050406030204" pitchFamily="18" charset="0"/>
                        <a:ea typeface="Calibri" panose="020F0502020204030204" pitchFamily="34" charset="0"/>
                      </a:rPr>
                      <m:t>0245</m:t>
                    </m:r>
                    <m:r>
                      <a:rPr lang="en-US" sz="1600" i="1">
                        <a:solidFill>
                          <a:srgbClr val="000000"/>
                        </a:solidFill>
                        <a:latin typeface="Cambria Math" panose="02040503050406030204" pitchFamily="18" charset="0"/>
                        <a:ea typeface="Calibri" panose="020F0502020204030204" pitchFamily="34" charset="0"/>
                      </a:rPr>
                      <m:t>×</m:t>
                    </m:r>
                    <m:r>
                      <a:rPr lang="en-US" sz="1600" i="1">
                        <a:solidFill>
                          <a:srgbClr val="000000"/>
                        </a:solidFill>
                        <a:latin typeface="Cambria Math" panose="02040503050406030204" pitchFamily="18" charset="0"/>
                        <a:ea typeface="Calibri" panose="020F0502020204030204" pitchFamily="34" charset="0"/>
                      </a:rPr>
                      <m:t>409226</m:t>
                    </m:r>
                    <m:r>
                      <a:rPr lang="en-US" sz="1600" i="1">
                        <a:solidFill>
                          <a:srgbClr val="000000"/>
                        </a:solidFill>
                        <a:latin typeface="Cambria Math" panose="02040503050406030204" pitchFamily="18" charset="0"/>
                        <a:ea typeface="Calibri" panose="020F0502020204030204" pitchFamily="34" charset="0"/>
                      </a:rPr>
                      <m:t>.</m:t>
                    </m:r>
                    <m:r>
                      <a:rPr lang="en-US" sz="1600" i="1">
                        <a:solidFill>
                          <a:srgbClr val="000000"/>
                        </a:solidFill>
                        <a:latin typeface="Cambria Math" panose="02040503050406030204" pitchFamily="18" charset="0"/>
                        <a:ea typeface="Calibri" panose="020F0502020204030204" pitchFamily="34" charset="0"/>
                      </a:rPr>
                      <m:t>7</m:t>
                    </m:r>
                    <m:r>
                      <a:rPr lang="en-US" sz="1600" i="1">
                        <a:solidFill>
                          <a:srgbClr val="000000"/>
                        </a:solidFill>
                        <a:latin typeface="Cambria Math" panose="02040503050406030204" pitchFamily="18" charset="0"/>
                        <a:ea typeface="Calibri" panose="020F0502020204030204" pitchFamily="34" charset="0"/>
                      </a:rPr>
                      <m:t>=</m:t>
                    </m:r>
                    <m:r>
                      <a:rPr lang="en-US" sz="1600" i="1">
                        <a:latin typeface="Cambria Math" panose="02040503050406030204" pitchFamily="18" charset="0"/>
                      </a:rPr>
                      <m:t>10026</m:t>
                    </m:r>
                    <m:r>
                      <a:rPr lang="en-US" sz="1600" i="1">
                        <a:latin typeface="Cambria Math" panose="02040503050406030204" pitchFamily="18" charset="0"/>
                      </a:rPr>
                      <m:t>.</m:t>
                    </m:r>
                    <m:r>
                      <a:rPr lang="en-US" sz="1600" i="1">
                        <a:latin typeface="Cambria Math" panose="02040503050406030204" pitchFamily="18" charset="0"/>
                      </a:rPr>
                      <m:t>1</m:t>
                    </m:r>
                    <m:r>
                      <a:rPr lang="en-US" sz="1600" i="1">
                        <a:solidFill>
                          <a:srgbClr val="000000"/>
                        </a:solidFill>
                        <a:latin typeface="Cambria Math" panose="02040503050406030204" pitchFamily="18" charset="0"/>
                        <a:ea typeface="Calibri" panose="020F0502020204030204" pitchFamily="34" charset="0"/>
                      </a:rPr>
                      <m:t>𝑘𝑁</m:t>
                    </m:r>
                  </m:oMath>
                </a14:m>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V</a:t>
                </a:r>
                <a:r>
                  <a:rPr lang="en-US" sz="1600" b="1"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RSy</a:t>
                </a:r>
                <a: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8614.3KN</a:t>
                </a:r>
              </a:p>
              <a:p>
                <a:pPr marL="0" indent="0">
                  <a:lnSpc>
                    <a:spcPct val="200000"/>
                  </a:lnSpc>
                  <a:spcBef>
                    <a:spcPts val="0"/>
                  </a:spcBef>
                  <a:buNone/>
                  <a:tabLst>
                    <a:tab pos="4762500" algn="l"/>
                  </a:tabLst>
                </a:pPr>
                <a:endPar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200000"/>
                  </a:lnSpc>
                  <a:spcBef>
                    <a:spcPts val="0"/>
                  </a:spcBef>
                  <a:buNone/>
                  <a:tabLst>
                    <a:tab pos="4762500" algn="l"/>
                  </a:tabLst>
                </a:pPr>
                <a:endPar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50000"/>
                  </a:lnSpc>
                  <a:spcBef>
                    <a:spcPts val="0"/>
                  </a:spcBef>
                  <a:spcAft>
                    <a:spcPts val="600"/>
                  </a:spcAft>
                  <a:tabLst>
                    <a:tab pos="4762500" algn="l"/>
                  </a:tabLst>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sz="1800" dirty="0">
                    <a:solidFill>
                      <a:srgbClr val="000000"/>
                    </a:solidFill>
                    <a:effectLst/>
                    <a:latin typeface="Times New Roman" panose="02020603050405020304" pitchFamily="18" charset="0"/>
                    <a:ea typeface="Calibri" panose="020F0502020204030204" pitchFamily="34" charset="0"/>
                  </a:rPr>
                  <a:t>New scale factor in x-direction </a:t>
                </a:r>
                <a14:m>
                  <m:oMath xmlns:m="http://schemas.openxmlformats.org/officeDocument/2006/math">
                    <m:r>
                      <a:rPr lang="en-US" sz="1800" i="1">
                        <a:solidFill>
                          <a:srgbClr val="000000"/>
                        </a:solidFill>
                        <a:effectLst/>
                        <a:latin typeface="Cambria Math" panose="02040503050406030204" pitchFamily="18" charset="0"/>
                        <a:ea typeface="Calibri" panose="020F0502020204030204" pitchFamily="34" charset="0"/>
                      </a:rPr>
                      <m:t>=</m:t>
                    </m:r>
                    <m:f>
                      <m:fPr>
                        <m:ctrlPr>
                          <a:rPr lang="en-US" sz="1800" i="1">
                            <a:solidFill>
                              <a:srgbClr val="000000"/>
                            </a:solidFill>
                            <a:effectLst/>
                            <a:latin typeface="Cambria Math" panose="02040503050406030204" pitchFamily="18" charset="0"/>
                            <a:ea typeface="Calibri" panose="020F0502020204030204" pitchFamily="34" charset="0"/>
                          </a:rPr>
                        </m:ctrlPr>
                      </m:fPr>
                      <m:num>
                        <m:r>
                          <a:rPr lang="en-US" sz="1800" i="1">
                            <a:solidFill>
                              <a:srgbClr val="000000"/>
                            </a:solidFill>
                            <a:effectLst/>
                            <a:latin typeface="Cambria Math" panose="02040503050406030204" pitchFamily="18" charset="0"/>
                            <a:ea typeface="Calibri" panose="020F0502020204030204" pitchFamily="34" charset="0"/>
                          </a:rPr>
                          <m:t>22218</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97</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1</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25</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9810</m:t>
                        </m:r>
                      </m:num>
                      <m:den>
                        <m:r>
                          <a:rPr lang="en-US" sz="1800" i="1">
                            <a:solidFill>
                              <a:srgbClr val="000000"/>
                            </a:solidFill>
                            <a:effectLst/>
                            <a:latin typeface="Cambria Math" panose="02040503050406030204" pitchFamily="18" charset="0"/>
                            <a:ea typeface="Calibri" panose="020F0502020204030204" pitchFamily="34" charset="0"/>
                          </a:rPr>
                          <m:t>10743</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74</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5</m:t>
                        </m:r>
                      </m:den>
                    </m:f>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5073</m:t>
                    </m:r>
                  </m:oMath>
                </a14:m>
                <a:endParaRPr lang="en-US" sz="1800" dirty="0">
                  <a:solidFill>
                    <a:srgbClr val="000000"/>
                  </a:solidFill>
                  <a:effectLst/>
                  <a:latin typeface="Times New Roman" panose="02020603050405020304" pitchFamily="18" charset="0"/>
                  <a:ea typeface="Calibri" panose="020F0502020204030204" pitchFamily="34" charset="0"/>
                </a:endParaRPr>
              </a:p>
              <a:p>
                <a:pPr algn="just">
                  <a:lnSpc>
                    <a:spcPct val="150000"/>
                  </a:lnSpc>
                  <a:spcAft>
                    <a:spcPts val="600"/>
                  </a:spcAft>
                </a:pPr>
                <a:r>
                  <a:rPr lang="en-US" sz="1800" dirty="0">
                    <a:solidFill>
                      <a:srgbClr val="000000"/>
                    </a:solidFill>
                    <a:effectLst/>
                    <a:latin typeface="Times New Roman" panose="02020603050405020304" pitchFamily="18" charset="0"/>
                    <a:ea typeface="Calibri" panose="020F0502020204030204" pitchFamily="34" charset="0"/>
                  </a:rPr>
                  <a:t>New scale factor in y-direction </a:t>
                </a:r>
                <a14:m>
                  <m:oMath xmlns:m="http://schemas.openxmlformats.org/officeDocument/2006/math">
                    <m:r>
                      <a:rPr lang="en-US" sz="1800" i="1">
                        <a:solidFill>
                          <a:srgbClr val="000000"/>
                        </a:solidFill>
                        <a:effectLst/>
                        <a:latin typeface="Cambria Math" panose="02040503050406030204" pitchFamily="18" charset="0"/>
                        <a:ea typeface="Calibri" panose="020F0502020204030204" pitchFamily="34" charset="0"/>
                      </a:rPr>
                      <m:t>=</m:t>
                    </m:r>
                    <m:f>
                      <m:fPr>
                        <m:ctrlPr>
                          <a:rPr lang="en-US" sz="1800" i="1">
                            <a:solidFill>
                              <a:srgbClr val="000000"/>
                            </a:solidFill>
                            <a:effectLst/>
                            <a:latin typeface="Cambria Math" panose="02040503050406030204" pitchFamily="18" charset="0"/>
                            <a:ea typeface="Calibri" panose="020F0502020204030204" pitchFamily="34" charset="0"/>
                          </a:rPr>
                        </m:ctrlPr>
                      </m:fPr>
                      <m:num>
                        <m:r>
                          <a:rPr lang="en-US" sz="1800" i="1">
                            <a:solidFill>
                              <a:srgbClr val="000000"/>
                            </a:solidFill>
                            <a:effectLst/>
                            <a:latin typeface="Cambria Math" panose="02040503050406030204" pitchFamily="18" charset="0"/>
                            <a:ea typeface="Calibri" panose="020F0502020204030204" pitchFamily="34" charset="0"/>
                          </a:rPr>
                          <m:t>9950</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73</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1</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25</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9810</m:t>
                        </m:r>
                      </m:num>
                      <m:den>
                        <m:r>
                          <a:rPr lang="en-US" sz="1800" i="1">
                            <a:solidFill>
                              <a:srgbClr val="000000"/>
                            </a:solidFill>
                            <a:effectLst/>
                            <a:latin typeface="Cambria Math" panose="02040503050406030204" pitchFamily="18" charset="0"/>
                            <a:ea typeface="Calibri" panose="020F0502020204030204" pitchFamily="34" charset="0"/>
                          </a:rPr>
                          <m:t>8614</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3</m:t>
                        </m:r>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5</m:t>
                        </m:r>
                      </m:den>
                    </m:f>
                    <m:r>
                      <a:rPr lang="en-US" sz="1800" i="1">
                        <a:solidFill>
                          <a:srgbClr val="000000"/>
                        </a:solidFill>
                        <a:effectLst/>
                        <a:latin typeface="Cambria Math" panose="02040503050406030204" pitchFamily="18" charset="0"/>
                        <a:ea typeface="Calibri" panose="020F0502020204030204" pitchFamily="34" charset="0"/>
                      </a:rPr>
                      <m:t>=</m:t>
                    </m:r>
                    <m:r>
                      <a:rPr lang="en-US" sz="1800" i="1">
                        <a:solidFill>
                          <a:srgbClr val="000000"/>
                        </a:solidFill>
                        <a:effectLst/>
                        <a:latin typeface="Cambria Math" panose="02040503050406030204" pitchFamily="18" charset="0"/>
                        <a:ea typeface="Calibri" panose="020F0502020204030204" pitchFamily="34" charset="0"/>
                      </a:rPr>
                      <m:t>2834</m:t>
                    </m:r>
                  </m:oMath>
                </a14:m>
                <a:endParaRPr lang="en-US" sz="1800" dirty="0">
                  <a:solidFill>
                    <a:srgbClr val="000000"/>
                  </a:solidFill>
                  <a:effectLst/>
                  <a:latin typeface="Times New Roman" panose="02020603050405020304" pitchFamily="18" charset="0"/>
                  <a:ea typeface="Calibri" panose="020F0502020204030204" pitchFamily="34" charset="0"/>
                </a:endParaRPr>
              </a:p>
              <a:p>
                <a:pPr marL="0" indent="0">
                  <a:buNone/>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4F117591-7EC7-4AA2-AB6C-858956F4D614}"/>
                  </a:ext>
                </a:extLst>
              </p:cNvPr>
              <p:cNvSpPr>
                <a:spLocks noGrp="1" noRot="1" noChangeAspect="1" noMove="1" noResize="1" noEditPoints="1" noAdjustHandles="1" noChangeArrowheads="1" noChangeShapeType="1" noTextEdit="1"/>
              </p:cNvSpPr>
              <p:nvPr>
                <p:ph idx="1"/>
              </p:nvPr>
            </p:nvSpPr>
            <p:spPr>
              <a:xfrm>
                <a:off x="885038" y="1394303"/>
                <a:ext cx="7801762" cy="4938611"/>
              </a:xfrm>
              <a:blipFill>
                <a:blip r:embed="rId2"/>
                <a:stretch>
                  <a:fillRect l="-1094" t="-333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58</a:t>
            </a:fld>
            <a:endParaRPr lang="en-US"/>
          </a:p>
        </p:txBody>
      </p:sp>
      <p:sp>
        <p:nvSpPr>
          <p:cNvPr id="7" name="TextBox 6">
            <a:extLst>
              <a:ext uri="{FF2B5EF4-FFF2-40B4-BE49-F238E27FC236}">
                <a16:creationId xmlns:a16="http://schemas.microsoft.com/office/drawing/2014/main" id="{F4E14AAF-4BC3-44E1-8A4D-0A87D336A8E6}"/>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graphicFrame>
        <p:nvGraphicFramePr>
          <p:cNvPr id="6" name="Table 5"/>
          <p:cNvGraphicFramePr>
            <a:graphicFrameLocks noGrp="1"/>
          </p:cNvGraphicFramePr>
          <p:nvPr>
            <p:extLst>
              <p:ext uri="{D42A27DB-BD31-4B8C-83A1-F6EECF244321}">
                <p14:modId xmlns:p14="http://schemas.microsoft.com/office/powerpoint/2010/main" val="3449103652"/>
              </p:ext>
            </p:extLst>
          </p:nvPr>
        </p:nvGraphicFramePr>
        <p:xfrm>
          <a:off x="1564504" y="3816582"/>
          <a:ext cx="4322064" cy="998601"/>
        </p:xfrm>
        <a:graphic>
          <a:graphicData uri="http://schemas.openxmlformats.org/drawingml/2006/table">
            <a:tbl>
              <a:tblPr firstRow="1" firstCol="1" bandRow="1">
                <a:tableStyleId>{35758FB7-9AC5-4552-8A53-C91805E547FA}</a:tableStyleId>
              </a:tblPr>
              <a:tblGrid>
                <a:gridCol w="783717">
                  <a:extLst>
                    <a:ext uri="{9D8B030D-6E8A-4147-A177-3AD203B41FA5}">
                      <a16:colId xmlns:a16="http://schemas.microsoft.com/office/drawing/2014/main" val="20000"/>
                    </a:ext>
                  </a:extLst>
                </a:gridCol>
                <a:gridCol w="1016635">
                  <a:extLst>
                    <a:ext uri="{9D8B030D-6E8A-4147-A177-3AD203B41FA5}">
                      <a16:colId xmlns:a16="http://schemas.microsoft.com/office/drawing/2014/main" val="20001"/>
                    </a:ext>
                  </a:extLst>
                </a:gridCol>
                <a:gridCol w="995807">
                  <a:extLst>
                    <a:ext uri="{9D8B030D-6E8A-4147-A177-3AD203B41FA5}">
                      <a16:colId xmlns:a16="http://schemas.microsoft.com/office/drawing/2014/main" val="20002"/>
                    </a:ext>
                  </a:extLst>
                </a:gridCol>
                <a:gridCol w="1525905">
                  <a:extLst>
                    <a:ext uri="{9D8B030D-6E8A-4147-A177-3AD203B41FA5}">
                      <a16:colId xmlns:a16="http://schemas.microsoft.com/office/drawing/2014/main" val="20003"/>
                    </a:ext>
                  </a:extLst>
                </a:gridCol>
              </a:tblGrid>
              <a:tr h="200025">
                <a:tc>
                  <a:txBody>
                    <a:bodyPr/>
                    <a:lstStyle/>
                    <a:p>
                      <a:pPr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Direction</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Manual (</a:t>
                      </a:r>
                      <a:r>
                        <a:rPr lang="en-US" sz="1200" dirty="0" err="1">
                          <a:effectLst/>
                          <a:latin typeface="Times New Roman" panose="02020603050405020304" pitchFamily="18" charset="0"/>
                          <a:cs typeface="Times New Roman" panose="02020603050405020304" pitchFamily="18" charset="0"/>
                        </a:rPr>
                        <a:t>kN</a:t>
                      </a:r>
                      <a:r>
                        <a:rPr lang="en-US" sz="1200" dirty="0">
                          <a:effectLst/>
                          <a:latin typeface="Times New Roman" panose="02020603050405020304" pitchFamily="18" charset="0"/>
                          <a:cs typeface="Times New Roman" panose="02020603050405020304" pitchFamily="18" charset="0"/>
                        </a:rPr>
                        <a:t>)</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effectLst/>
                          <a:latin typeface="Times New Roman" panose="02020603050405020304" pitchFamily="18" charset="0"/>
                          <a:cs typeface="Times New Roman" panose="02020603050405020304" pitchFamily="18" charset="0"/>
                        </a:rPr>
                        <a:t>ETABS (kN)</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Difference percentage</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200025">
                <a:tc>
                  <a:txBody>
                    <a:bodyPr/>
                    <a:lstStyle/>
                    <a:p>
                      <a:pPr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Vx</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effectLst/>
                          <a:latin typeface="Times New Roman" panose="02020603050405020304" pitchFamily="18" charset="0"/>
                          <a:cs typeface="Times New Roman" panose="02020603050405020304" pitchFamily="18" charset="0"/>
                        </a:rPr>
                        <a:t>22425.6</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effectLst/>
                          <a:latin typeface="Times New Roman" panose="02020603050405020304" pitchFamily="18" charset="0"/>
                          <a:cs typeface="Times New Roman" panose="02020603050405020304" pitchFamily="18" charset="0"/>
                        </a:rPr>
                        <a:t>22218.97</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effectLst/>
                          <a:latin typeface="Times New Roman" panose="02020603050405020304" pitchFamily="18" charset="0"/>
                          <a:cs typeface="Times New Roman" panose="02020603050405020304" pitchFamily="18" charset="0"/>
                        </a:rPr>
                        <a:t>1.0%</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200025">
                <a:tc>
                  <a:txBody>
                    <a:bodyPr/>
                    <a:lstStyle/>
                    <a:p>
                      <a:pPr algn="ctr">
                        <a:lnSpc>
                          <a:spcPct val="150000"/>
                        </a:lnSpc>
                        <a:spcAft>
                          <a:spcPts val="0"/>
                        </a:spcAft>
                      </a:pPr>
                      <a:r>
                        <a:rPr lang="en-US" sz="1200" dirty="0" err="1">
                          <a:effectLst/>
                          <a:latin typeface="Times New Roman" panose="02020603050405020304" pitchFamily="18" charset="0"/>
                          <a:cs typeface="Times New Roman" panose="02020603050405020304" pitchFamily="18" charset="0"/>
                        </a:rPr>
                        <a:t>Vy</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a:effectLst/>
                          <a:latin typeface="Times New Roman" panose="02020603050405020304" pitchFamily="18" charset="0"/>
                          <a:cs typeface="Times New Roman" panose="02020603050405020304" pitchFamily="18" charset="0"/>
                        </a:rPr>
                        <a:t>10026.1</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9950.73</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0.96%</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304608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548640" y="150396"/>
            <a:ext cx="8438605" cy="932228"/>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Seismic forces checks</a:t>
            </a:r>
            <a:endParaRPr lang="en-US" sz="3400" dirty="0">
              <a:solidFill>
                <a:srgbClr val="7030A0"/>
              </a:solidFill>
            </a:endParaRPr>
          </a:p>
        </p:txBody>
      </p:sp>
      <p:sp>
        <p:nvSpPr>
          <p:cNvPr id="3" name="Content Placeholder 2">
            <a:extLst>
              <a:ext uri="{FF2B5EF4-FFF2-40B4-BE49-F238E27FC236}">
                <a16:creationId xmlns:a16="http://schemas.microsoft.com/office/drawing/2014/main" id="{4F117591-7EC7-4AA2-AB6C-858956F4D614}"/>
              </a:ext>
            </a:extLst>
          </p:cNvPr>
          <p:cNvSpPr>
            <a:spLocks noGrp="1"/>
          </p:cNvSpPr>
          <p:nvPr>
            <p:ph idx="1"/>
          </p:nvPr>
        </p:nvSpPr>
        <p:spPr>
          <a:xfrm>
            <a:off x="812510" y="437875"/>
            <a:ext cx="8132173" cy="5251449"/>
          </a:xfrm>
        </p:spPr>
        <p:txBody>
          <a:bodyPr>
            <a:normAutofit/>
          </a:bodyPr>
          <a:lstStyle/>
          <a:p>
            <a:pPr>
              <a:lnSpc>
                <a:spcPct val="150000"/>
              </a:lnSpc>
            </a:pP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Story forces check:</a:t>
            </a:r>
            <a:r>
              <a:rPr lang="en-US" sz="2400" b="1" dirty="0">
                <a:solidFill>
                  <a:srgbClr val="000000"/>
                </a:solidFill>
                <a:ea typeface="Calibri" panose="020F0502020204030204" pitchFamily="34" charset="0"/>
              </a:rPr>
              <a:t>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V</a:t>
            </a:r>
            <a:r>
              <a:rPr lang="en-US" sz="2000"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x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a:t>
            </a:r>
            <a:r>
              <a:rPr lang="en-US" sz="2000"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VX</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Base shear value</a:t>
            </a:r>
          </a:p>
          <a:p>
            <a:pPr marL="0" indent="0">
              <a:lnSpc>
                <a:spcPct val="150000"/>
              </a:lnSpc>
              <a:buNone/>
            </a:pPr>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pPr>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pPr>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pPr>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pPr>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50000"/>
              </a:lnSpc>
              <a:buNone/>
            </a:pPr>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59</a:t>
            </a:fld>
            <a:endParaRPr lang="en-US"/>
          </a:p>
        </p:txBody>
      </p:sp>
      <p:sp>
        <p:nvSpPr>
          <p:cNvPr id="7" name="TextBox 6">
            <a:extLst>
              <a:ext uri="{FF2B5EF4-FFF2-40B4-BE49-F238E27FC236}">
                <a16:creationId xmlns:a16="http://schemas.microsoft.com/office/drawing/2014/main" id="{6ADF8A71-28F6-4D08-9BDA-953CBED43E71}"/>
              </a:ext>
            </a:extLst>
          </p:cNvPr>
          <p:cNvSpPr txBox="1"/>
          <p:nvPr/>
        </p:nvSpPr>
        <p:spPr>
          <a:xfrm>
            <a:off x="688178" y="245626"/>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graphicFrame>
        <p:nvGraphicFramePr>
          <p:cNvPr id="8" name="Table 7"/>
          <p:cNvGraphicFramePr>
            <a:graphicFrameLocks noGrp="1"/>
          </p:cNvGraphicFramePr>
          <p:nvPr>
            <p:extLst>
              <p:ext uri="{D42A27DB-BD31-4B8C-83A1-F6EECF244321}">
                <p14:modId xmlns:p14="http://schemas.microsoft.com/office/powerpoint/2010/main" val="1800528038"/>
              </p:ext>
            </p:extLst>
          </p:nvPr>
        </p:nvGraphicFramePr>
        <p:xfrm>
          <a:off x="1282889" y="1615699"/>
          <a:ext cx="6334633" cy="5030761"/>
        </p:xfrm>
        <a:graphic>
          <a:graphicData uri="http://schemas.openxmlformats.org/drawingml/2006/table">
            <a:tbl>
              <a:tblPr firstRow="1" firstCol="1" bandRow="1">
                <a:tableStyleId>{2D5ABB26-0587-4C30-8999-92F81FD0307C}</a:tableStyleId>
              </a:tblPr>
              <a:tblGrid>
                <a:gridCol w="454195">
                  <a:extLst>
                    <a:ext uri="{9D8B030D-6E8A-4147-A177-3AD203B41FA5}">
                      <a16:colId xmlns:a16="http://schemas.microsoft.com/office/drawing/2014/main" val="20000"/>
                    </a:ext>
                  </a:extLst>
                </a:gridCol>
                <a:gridCol w="448587">
                  <a:extLst>
                    <a:ext uri="{9D8B030D-6E8A-4147-A177-3AD203B41FA5}">
                      <a16:colId xmlns:a16="http://schemas.microsoft.com/office/drawing/2014/main" val="20001"/>
                    </a:ext>
                  </a:extLst>
                </a:gridCol>
                <a:gridCol w="615996">
                  <a:extLst>
                    <a:ext uri="{9D8B030D-6E8A-4147-A177-3AD203B41FA5}">
                      <a16:colId xmlns:a16="http://schemas.microsoft.com/office/drawing/2014/main" val="20002"/>
                    </a:ext>
                  </a:extLst>
                </a:gridCol>
                <a:gridCol w="415106">
                  <a:extLst>
                    <a:ext uri="{9D8B030D-6E8A-4147-A177-3AD203B41FA5}">
                      <a16:colId xmlns:a16="http://schemas.microsoft.com/office/drawing/2014/main" val="20003"/>
                    </a:ext>
                  </a:extLst>
                </a:gridCol>
                <a:gridCol w="816887">
                  <a:extLst>
                    <a:ext uri="{9D8B030D-6E8A-4147-A177-3AD203B41FA5}">
                      <a16:colId xmlns:a16="http://schemas.microsoft.com/office/drawing/2014/main" val="20004"/>
                    </a:ext>
                  </a:extLst>
                </a:gridCol>
                <a:gridCol w="482069">
                  <a:extLst>
                    <a:ext uri="{9D8B030D-6E8A-4147-A177-3AD203B41FA5}">
                      <a16:colId xmlns:a16="http://schemas.microsoft.com/office/drawing/2014/main" val="20005"/>
                    </a:ext>
                  </a:extLst>
                </a:gridCol>
                <a:gridCol w="697716">
                  <a:extLst>
                    <a:ext uri="{9D8B030D-6E8A-4147-A177-3AD203B41FA5}">
                      <a16:colId xmlns:a16="http://schemas.microsoft.com/office/drawing/2014/main" val="20006"/>
                    </a:ext>
                  </a:extLst>
                </a:gridCol>
                <a:gridCol w="654145">
                  <a:extLst>
                    <a:ext uri="{9D8B030D-6E8A-4147-A177-3AD203B41FA5}">
                      <a16:colId xmlns:a16="http://schemas.microsoft.com/office/drawing/2014/main" val="20007"/>
                    </a:ext>
                  </a:extLst>
                </a:gridCol>
                <a:gridCol w="1749932">
                  <a:extLst>
                    <a:ext uri="{9D8B030D-6E8A-4147-A177-3AD203B41FA5}">
                      <a16:colId xmlns:a16="http://schemas.microsoft.com/office/drawing/2014/main" val="20008"/>
                    </a:ext>
                  </a:extLst>
                </a:gridCol>
              </a:tblGrid>
              <a:tr h="519152">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Story</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h</a:t>
                      </a:r>
                      <a:r>
                        <a:rPr lang="en-US" sz="1100" baseline="-25000">
                          <a:effectLst/>
                          <a:latin typeface="Times New Roman" panose="02020603050405020304" pitchFamily="18" charset="0"/>
                          <a:cs typeface="Times New Roman" panose="02020603050405020304" pitchFamily="18" charset="0"/>
                        </a:rPr>
                        <a:t>i</a:t>
                      </a:r>
                      <a:r>
                        <a:rPr lang="en-US" sz="1100">
                          <a:effectLst/>
                          <a:latin typeface="Times New Roman" panose="02020603050405020304" pitchFamily="18" charset="0"/>
                          <a:cs typeface="Times New Roman" panose="02020603050405020304" pitchFamily="18" charset="0"/>
                        </a:rPr>
                        <a:t> (m)</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W</a:t>
                      </a:r>
                      <a:r>
                        <a:rPr lang="en-US" sz="1100" baseline="-25000" dirty="0">
                          <a:effectLst/>
                          <a:latin typeface="Times New Roman" panose="02020603050405020304" pitchFamily="18" charset="0"/>
                          <a:cs typeface="Times New Roman" panose="02020603050405020304" pitchFamily="18" charset="0"/>
                        </a:rPr>
                        <a:t>i</a:t>
                      </a:r>
                      <a:r>
                        <a:rPr lang="en-US" sz="1100" dirty="0">
                          <a:effectLst/>
                          <a:latin typeface="Times New Roman" panose="02020603050405020304" pitchFamily="18" charset="0"/>
                          <a:cs typeface="Times New Roman" panose="02020603050405020304" pitchFamily="18" charset="0"/>
                        </a:rPr>
                        <a:t> (</a:t>
                      </a:r>
                      <a:r>
                        <a:rPr lang="en-US" sz="1100" dirty="0" err="1">
                          <a:effectLst/>
                          <a:latin typeface="Times New Roman" panose="02020603050405020304" pitchFamily="18" charset="0"/>
                          <a:cs typeface="Times New Roman" panose="02020603050405020304" pitchFamily="18" charset="0"/>
                        </a:rPr>
                        <a:t>kN</a:t>
                      </a:r>
                      <a:r>
                        <a:rPr lang="en-US" sz="1100" dirty="0">
                          <a:effectLst/>
                          <a:latin typeface="Times New Roman" panose="02020603050405020304" pitchFamily="18" charset="0"/>
                          <a:cs typeface="Times New Roman" panose="02020603050405020304" pitchFamily="18" charset="0"/>
                        </a:rPr>
                        <a:t>)</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h</a:t>
                      </a:r>
                      <a:r>
                        <a:rPr lang="en-US" sz="1100" baseline="-25000">
                          <a:effectLst/>
                          <a:latin typeface="Times New Roman" panose="02020603050405020304" pitchFamily="18" charset="0"/>
                          <a:cs typeface="Times New Roman" panose="02020603050405020304" pitchFamily="18" charset="0"/>
                        </a:rPr>
                        <a:t>i</a:t>
                      </a:r>
                      <a:r>
                        <a:rPr lang="en-US" sz="1100" baseline="30000">
                          <a:effectLst/>
                          <a:latin typeface="Times New Roman" panose="02020603050405020304" pitchFamily="18" charset="0"/>
                          <a:cs typeface="Times New Roman" panose="02020603050405020304" pitchFamily="18" charset="0"/>
                        </a:rPr>
                        <a:t>k</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W</a:t>
                      </a:r>
                      <a:r>
                        <a:rPr lang="en-US" sz="1100" baseline="-25000">
                          <a:effectLst/>
                          <a:latin typeface="Times New Roman" panose="02020603050405020304" pitchFamily="18" charset="0"/>
                          <a:cs typeface="Times New Roman" panose="02020603050405020304" pitchFamily="18" charset="0"/>
                        </a:rPr>
                        <a:t>i</a:t>
                      </a:r>
                      <a:r>
                        <a:rPr lang="en-US" sz="1100">
                          <a:effectLst/>
                          <a:latin typeface="Times New Roman" panose="02020603050405020304" pitchFamily="18" charset="0"/>
                          <a:cs typeface="Times New Roman" panose="02020603050405020304" pitchFamily="18" charset="0"/>
                        </a:rPr>
                        <a:t> * h</a:t>
                      </a:r>
                      <a:r>
                        <a:rPr lang="en-US" sz="1100" baseline="-25000">
                          <a:effectLst/>
                          <a:latin typeface="Times New Roman" panose="02020603050405020304" pitchFamily="18" charset="0"/>
                          <a:cs typeface="Times New Roman" panose="02020603050405020304" pitchFamily="18" charset="0"/>
                        </a:rPr>
                        <a:t>i</a:t>
                      </a:r>
                      <a:r>
                        <a:rPr lang="en-US" sz="1100" baseline="30000">
                          <a:effectLst/>
                          <a:latin typeface="Times New Roman" panose="02020603050405020304" pitchFamily="18" charset="0"/>
                          <a:cs typeface="Times New Roman" panose="02020603050405020304" pitchFamily="18" charset="0"/>
                        </a:rPr>
                        <a:t>k</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C</a:t>
                      </a:r>
                      <a:r>
                        <a:rPr lang="en-US" sz="1100" baseline="-25000">
                          <a:effectLst/>
                          <a:latin typeface="Times New Roman" panose="02020603050405020304" pitchFamily="18" charset="0"/>
                          <a:cs typeface="Times New Roman" panose="02020603050405020304" pitchFamily="18" charset="0"/>
                        </a:rPr>
                        <a:t>VX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V</a:t>
                      </a:r>
                      <a:r>
                        <a:rPr lang="en-US" sz="1100" baseline="-25000">
                          <a:effectLst/>
                          <a:latin typeface="Times New Roman" panose="02020603050405020304" pitchFamily="18" charset="0"/>
                          <a:cs typeface="Times New Roman" panose="02020603050405020304" pitchFamily="18" charset="0"/>
                        </a:rPr>
                        <a:t>X</a:t>
                      </a:r>
                      <a:r>
                        <a:rPr lang="en-US" sz="1100">
                          <a:effectLst/>
                          <a:latin typeface="Times New Roman" panose="02020603050405020304" pitchFamily="18" charset="0"/>
                          <a:cs typeface="Times New Roman" panose="02020603050405020304" pitchFamily="18" charset="0"/>
                        </a:rPr>
                        <a:t> (kN)</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V</a:t>
                      </a:r>
                      <a:r>
                        <a:rPr lang="en-US" sz="1100" baseline="-25000" dirty="0">
                          <a:effectLst/>
                          <a:latin typeface="Times New Roman" panose="02020603050405020304" pitchFamily="18" charset="0"/>
                          <a:cs typeface="Times New Roman" panose="02020603050405020304" pitchFamily="18" charset="0"/>
                        </a:rPr>
                        <a:t>ETABS</a:t>
                      </a:r>
                      <a:r>
                        <a:rPr lang="en-US" sz="1100" dirty="0">
                          <a:effectLst/>
                          <a:latin typeface="Times New Roman" panose="02020603050405020304" pitchFamily="18" charset="0"/>
                          <a:cs typeface="Times New Roman" panose="02020603050405020304" pitchFamily="18" charset="0"/>
                        </a:rPr>
                        <a:t> (</a:t>
                      </a:r>
                      <a:r>
                        <a:rPr lang="en-US" sz="1100" dirty="0" err="1">
                          <a:effectLst/>
                          <a:latin typeface="Times New Roman" panose="02020603050405020304" pitchFamily="18" charset="0"/>
                          <a:cs typeface="Times New Roman" panose="02020603050405020304" pitchFamily="18" charset="0"/>
                        </a:rPr>
                        <a:t>kN</a:t>
                      </a:r>
                      <a:r>
                        <a:rPr lang="en-US" sz="1100" dirty="0">
                          <a:effectLst/>
                          <a:latin typeface="Times New Roman" panose="02020603050405020304" pitchFamily="18" charset="0"/>
                          <a:cs typeface="Times New Roman" panose="02020603050405020304" pitchFamily="18" charset="0"/>
                        </a:rPr>
                        <a:t>)</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Difference  percentage</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245475">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F14</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65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3574.77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83.50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298494.39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0.0189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419.41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298.56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40%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1"/>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F13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61.2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22063.89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78.34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1728377.40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0.1093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2428.53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2307.25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2"/>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F12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57.4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22416.51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73.19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1640644.61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0.1038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2305.26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2343.28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3"/>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F11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53.6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22264.17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68.06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1515378.88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0.0958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2129.25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2165.49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4"/>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F10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49.8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22370.63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62.96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1408449.81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0.0891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1979.00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2013.67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5"/>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46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24114.09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57.88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1395706.85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0.0883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1961.10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1968.55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6"/>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42.2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23839.92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52.82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1259319.45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0.0796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1769.46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1799.20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7"/>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38.4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23839.92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47.80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1139451.42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0.0721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1601.03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1627.92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8"/>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34.6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23839.92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42.80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1020294.11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0.0645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1433.61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1457.66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9"/>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30.8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24714.31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37.83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935001.32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0.0591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1313.76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1311.24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10"/>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24685.68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32.90</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812251.85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0.0514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1141.29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1159.73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11"/>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23.2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27265.73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28.02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763896.38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0.0483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1073.34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1092.33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12"/>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19.4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27539.91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23.18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638311.02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0.0404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896.89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911.87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13"/>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F1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15.6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28789.11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18.40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529590.72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0.0335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744.12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739.81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14"/>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G</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11.8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29931.70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13.68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409568.28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0.0259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575.48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559.96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15"/>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B1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6.8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29982.76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7.63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228734.15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0.0145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321.39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329.58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16"/>
                  </a:ext>
                </a:extLst>
              </a:tr>
              <a:tr h="245475">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B2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27993.67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3.20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89703.27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0.0057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126.04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132.87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17"/>
                  </a:ext>
                </a:extLst>
              </a:tr>
              <a:tr h="236789">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Total</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nSpc>
                          <a:spcPct val="107000"/>
                        </a:lnSpc>
                      </a:pPr>
                      <a:endParaRPr lang="en-US" sz="1100">
                        <a:effectLst/>
                        <a:latin typeface="Times New Roman" panose="02020603050405020304" pitchFamily="18"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nSpc>
                          <a:spcPct val="107000"/>
                        </a:lnSpc>
                      </a:pPr>
                      <a:endParaRPr lang="en-US" sz="1100">
                        <a:effectLst/>
                        <a:latin typeface="Times New Roman" panose="02020603050405020304" pitchFamily="18"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nSpc>
                          <a:spcPct val="107000"/>
                        </a:lnSpc>
                      </a:pPr>
                      <a:endParaRPr lang="en-US" sz="1100">
                        <a:effectLst/>
                        <a:latin typeface="Times New Roman" panose="02020603050405020304" pitchFamily="18"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15813173.92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1.00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22218.97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 </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 </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971" marR="39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2879900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1176866" y="548641"/>
            <a:ext cx="6798734" cy="1001485"/>
          </a:xfrm>
        </p:spPr>
        <p:txBody>
          <a:bodyPr>
            <a:normAutofit/>
          </a:bodyPr>
          <a:lstStyle/>
          <a:p>
            <a:pPr algn="ctr"/>
            <a:r>
              <a:rPr lang="en-US" sz="4000" dirty="0">
                <a:solidFill>
                  <a:srgbClr val="7030A0"/>
                </a:solidFill>
                <a:latin typeface="Times New Roman" panose="02020603050405020304" pitchFamily="18" charset="0"/>
                <a:cs typeface="Times New Roman" panose="02020603050405020304" pitchFamily="18" charset="0"/>
              </a:rPr>
              <a:t>Floors Information</a:t>
            </a:r>
          </a:p>
        </p:txBody>
      </p:sp>
      <p:sp>
        <p:nvSpPr>
          <p:cNvPr id="7" name="Content Placeholder 6">
            <a:extLst>
              <a:ext uri="{FF2B5EF4-FFF2-40B4-BE49-F238E27FC236}">
                <a16:creationId xmlns:a16="http://schemas.microsoft.com/office/drawing/2014/main" id="{A855AA9D-942A-4C95-8FC0-4AA463D5EEF0}"/>
              </a:ext>
            </a:extLst>
          </p:cNvPr>
          <p:cNvSpPr>
            <a:spLocks noGrp="1"/>
          </p:cNvSpPr>
          <p:nvPr>
            <p:ph idx="1"/>
          </p:nvPr>
        </p:nvSpPr>
        <p:spPr>
          <a:xfrm>
            <a:off x="822122" y="1550127"/>
            <a:ext cx="7701094" cy="4385006"/>
          </a:xfrm>
        </p:spPr>
        <p:txBody>
          <a:bodyPr/>
          <a:lstStyle/>
          <a:p>
            <a:r>
              <a:rPr lang="en-US" sz="2600" dirty="0">
                <a:latin typeface="Times New Roman" panose="02020603050405020304" pitchFamily="18" charset="0"/>
                <a:cs typeface="Times New Roman" panose="02020603050405020304" pitchFamily="18" charset="0"/>
              </a:rPr>
              <a:t>Area for each floor is approximately equal to 1260 m</a:t>
            </a:r>
            <a:r>
              <a:rPr lang="en-US" sz="2600" baseline="30000" dirty="0">
                <a:latin typeface="Times New Roman" panose="02020603050405020304" pitchFamily="18" charset="0"/>
                <a:cs typeface="Times New Roman" panose="02020603050405020304" pitchFamily="18" charset="0"/>
              </a:rPr>
              <a:t>2</a:t>
            </a:r>
          </a:p>
          <a:p>
            <a:endParaRPr lang="en-US" sz="2600" baseline="30000" dirty="0">
              <a:latin typeface="Times New Roman" panose="02020603050405020304" pitchFamily="18" charset="0"/>
              <a:cs typeface="Times New Roman" panose="02020603050405020304" pitchFamily="18" charset="0"/>
            </a:endParaRPr>
          </a:p>
          <a:p>
            <a:endParaRPr lang="en-US" sz="2600" baseline="30000" dirty="0">
              <a:latin typeface="Times New Roman" panose="02020603050405020304" pitchFamily="18" charset="0"/>
              <a:cs typeface="Times New Roman" panose="02020603050405020304" pitchFamily="18" charset="0"/>
            </a:endParaRPr>
          </a:p>
          <a:p>
            <a:endParaRPr lang="en-US" sz="2600" baseline="30000" dirty="0">
              <a:latin typeface="Times New Roman" panose="02020603050405020304" pitchFamily="18" charset="0"/>
              <a:cs typeface="Times New Roman" panose="02020603050405020304" pitchFamily="18" charset="0"/>
            </a:endParaRPr>
          </a:p>
          <a:p>
            <a:endParaRPr lang="en-US" sz="2600" baseline="30000" dirty="0">
              <a:latin typeface="Times New Roman" panose="02020603050405020304" pitchFamily="18" charset="0"/>
              <a:cs typeface="Times New Roman" panose="02020603050405020304" pitchFamily="18" charset="0"/>
            </a:endParaRPr>
          </a:p>
          <a:p>
            <a:pPr marL="0" indent="0">
              <a:buNone/>
            </a:pPr>
            <a:endParaRPr lang="en-US" sz="2600" baseline="30000" dirty="0">
              <a:latin typeface="Times New Roman" panose="02020603050405020304" pitchFamily="18" charset="0"/>
              <a:cs typeface="Times New Roman" panose="02020603050405020304" pitchFamily="18" charset="0"/>
            </a:endParaRPr>
          </a:p>
          <a:p>
            <a:pPr marL="0" indent="0">
              <a:buNone/>
            </a:pPr>
            <a:r>
              <a:rPr lang="en-US" sz="2600" baseline="30000" dirty="0">
                <a:latin typeface="Times New Roman" panose="02020603050405020304" pitchFamily="18" charset="0"/>
                <a:cs typeface="Times New Roman" panose="02020603050405020304" pitchFamily="18" charset="0"/>
              </a:rPr>
              <a:t> </a:t>
            </a:r>
          </a:p>
          <a:p>
            <a:endParaRPr lang="en-US" dirty="0"/>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6</a:t>
            </a:fld>
            <a:endParaRPr lang="en-US"/>
          </a:p>
        </p:txBody>
      </p:sp>
      <p:graphicFrame>
        <p:nvGraphicFramePr>
          <p:cNvPr id="8" name="Table 5">
            <a:extLst>
              <a:ext uri="{FF2B5EF4-FFF2-40B4-BE49-F238E27FC236}">
                <a16:creationId xmlns:a16="http://schemas.microsoft.com/office/drawing/2014/main" id="{0B314CD0-3D08-4D32-9536-148FCCA8145B}"/>
              </a:ext>
            </a:extLst>
          </p:cNvPr>
          <p:cNvGraphicFramePr>
            <a:graphicFrameLocks/>
          </p:cNvGraphicFramePr>
          <p:nvPr>
            <p:extLst>
              <p:ext uri="{D42A27DB-BD31-4B8C-83A1-F6EECF244321}">
                <p14:modId xmlns:p14="http://schemas.microsoft.com/office/powerpoint/2010/main" val="4125651436"/>
              </p:ext>
            </p:extLst>
          </p:nvPr>
        </p:nvGraphicFramePr>
        <p:xfrm>
          <a:off x="1465193" y="2770613"/>
          <a:ext cx="6414951" cy="3337560"/>
        </p:xfrm>
        <a:graphic>
          <a:graphicData uri="http://schemas.openxmlformats.org/drawingml/2006/table">
            <a:tbl>
              <a:tblPr firstRow="1" bandRow="1">
                <a:effectLst>
                  <a:outerShdw blurRad="50800" dist="38100" algn="l" rotWithShape="0">
                    <a:prstClr val="black">
                      <a:alpha val="40000"/>
                    </a:prstClr>
                  </a:outerShdw>
                </a:effectLst>
                <a:tableStyleId>{BC89EF96-8CEA-46FF-86C4-4CE0E7609802}</a:tableStyleId>
              </a:tblPr>
              <a:tblGrid>
                <a:gridCol w="2899410">
                  <a:extLst>
                    <a:ext uri="{9D8B030D-6E8A-4147-A177-3AD203B41FA5}">
                      <a16:colId xmlns:a16="http://schemas.microsoft.com/office/drawing/2014/main" val="3547635971"/>
                    </a:ext>
                  </a:extLst>
                </a:gridCol>
                <a:gridCol w="1543866">
                  <a:extLst>
                    <a:ext uri="{9D8B030D-6E8A-4147-A177-3AD203B41FA5}">
                      <a16:colId xmlns:a16="http://schemas.microsoft.com/office/drawing/2014/main" val="3512750347"/>
                    </a:ext>
                  </a:extLst>
                </a:gridCol>
                <a:gridCol w="1971675">
                  <a:extLst>
                    <a:ext uri="{9D8B030D-6E8A-4147-A177-3AD203B41FA5}">
                      <a16:colId xmlns:a16="http://schemas.microsoft.com/office/drawing/2014/main" val="2021838764"/>
                    </a:ext>
                  </a:extLst>
                </a:gridCol>
              </a:tblGrid>
              <a:tr h="370840">
                <a:tc>
                  <a:txBody>
                    <a:bodyPr/>
                    <a:lstStyle/>
                    <a:p>
                      <a:r>
                        <a:rPr lang="en-US" dirty="0">
                          <a:latin typeface="Times New Roman" panose="02020603050405020304" pitchFamily="18" charset="0"/>
                          <a:cs typeface="Times New Roman" panose="02020603050405020304" pitchFamily="18" charset="0"/>
                        </a:rPr>
                        <a:t>Floor</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Height (m)</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Utilization</a:t>
                      </a:r>
                    </a:p>
                  </a:txBody>
                  <a:tcPr>
                    <a:cell3D prstMaterial="dkEdge">
                      <a:bevel prst="artDeco"/>
                      <a:lightRig rig="flood" dir="t"/>
                    </a:cell3D>
                  </a:tcPr>
                </a:tc>
                <a:extLst>
                  <a:ext uri="{0D108BD9-81ED-4DB2-BD59-A6C34878D82A}">
                    <a16:rowId xmlns:a16="http://schemas.microsoft.com/office/drawing/2014/main" val="987742765"/>
                  </a:ext>
                </a:extLst>
              </a:tr>
              <a:tr h="370840">
                <a:tc>
                  <a:txBody>
                    <a:bodyPr/>
                    <a:lstStyle/>
                    <a:p>
                      <a:r>
                        <a:rPr lang="en-US" dirty="0">
                          <a:latin typeface="Times New Roman" panose="02020603050405020304" pitchFamily="18" charset="0"/>
                          <a:cs typeface="Times New Roman" panose="02020603050405020304" pitchFamily="18" charset="0"/>
                        </a:rPr>
                        <a:t>Basement two</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3.0</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Garages</a:t>
                      </a:r>
                    </a:p>
                  </a:txBody>
                  <a:tcPr>
                    <a:cell3D prstMaterial="dkEdge">
                      <a:bevel prst="artDeco"/>
                      <a:lightRig rig="flood" dir="t"/>
                    </a:cell3D>
                  </a:tcPr>
                </a:tc>
                <a:extLst>
                  <a:ext uri="{0D108BD9-81ED-4DB2-BD59-A6C34878D82A}">
                    <a16:rowId xmlns:a16="http://schemas.microsoft.com/office/drawing/2014/main" val="161014231"/>
                  </a:ext>
                </a:extLst>
              </a:tr>
              <a:tr h="370840">
                <a:tc>
                  <a:txBody>
                    <a:bodyPr/>
                    <a:lstStyle/>
                    <a:p>
                      <a:r>
                        <a:rPr lang="en-US" dirty="0">
                          <a:latin typeface="Times New Roman" panose="02020603050405020304" pitchFamily="18" charset="0"/>
                          <a:cs typeface="Times New Roman" panose="02020603050405020304" pitchFamily="18" charset="0"/>
                        </a:rPr>
                        <a:t>Basement one</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3.8</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Stores</a:t>
                      </a:r>
                    </a:p>
                  </a:txBody>
                  <a:tcPr>
                    <a:cell3D prstMaterial="dkEdge">
                      <a:bevel prst="artDeco"/>
                      <a:lightRig rig="flood" dir="t"/>
                    </a:cell3D>
                  </a:tcPr>
                </a:tc>
                <a:extLst>
                  <a:ext uri="{0D108BD9-81ED-4DB2-BD59-A6C34878D82A}">
                    <a16:rowId xmlns:a16="http://schemas.microsoft.com/office/drawing/2014/main" val="1279449732"/>
                  </a:ext>
                </a:extLst>
              </a:tr>
              <a:tr h="370840">
                <a:tc>
                  <a:txBody>
                    <a:bodyPr/>
                    <a:lstStyle/>
                    <a:p>
                      <a:r>
                        <a:rPr lang="en-US" dirty="0">
                          <a:latin typeface="Times New Roman" panose="02020603050405020304" pitchFamily="18" charset="0"/>
                          <a:cs typeface="Times New Roman" panose="02020603050405020304" pitchFamily="18" charset="0"/>
                        </a:rPr>
                        <a:t>Ground floor</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5.0</a:t>
                      </a:r>
                    </a:p>
                  </a:txBody>
                  <a:tcPr>
                    <a:cell3D prstMaterial="dkEdge">
                      <a:bevel prst="artDeco"/>
                      <a:lightRig rig="flood" dir="t"/>
                    </a:cell3D>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Stores</a:t>
                      </a:r>
                    </a:p>
                  </a:txBody>
                  <a:tcPr>
                    <a:cell3D prstMaterial="dkEdge">
                      <a:bevel prst="artDeco"/>
                      <a:lightRig rig="flood" dir="t"/>
                    </a:cell3D>
                  </a:tcPr>
                </a:tc>
                <a:extLst>
                  <a:ext uri="{0D108BD9-81ED-4DB2-BD59-A6C34878D82A}">
                    <a16:rowId xmlns:a16="http://schemas.microsoft.com/office/drawing/2014/main" val="2674891189"/>
                  </a:ext>
                </a:extLst>
              </a:tr>
              <a:tr h="370840">
                <a:tc>
                  <a:txBody>
                    <a:bodyPr/>
                    <a:lstStyle/>
                    <a:p>
                      <a:r>
                        <a:rPr lang="en-US" dirty="0">
                          <a:latin typeface="Times New Roman" panose="02020603050405020304" pitchFamily="18" charset="0"/>
                          <a:cs typeface="Times New Roman" panose="02020603050405020304" pitchFamily="18" charset="0"/>
                        </a:rPr>
                        <a:t>First floor</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3.8</a:t>
                      </a:r>
                    </a:p>
                  </a:txBody>
                  <a:tcPr>
                    <a:cell3D prstMaterial="dkEdge">
                      <a:bevel prst="artDeco"/>
                      <a:lightRig rig="flood" dir="t"/>
                    </a:cell3D>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Stores</a:t>
                      </a:r>
                    </a:p>
                  </a:txBody>
                  <a:tcPr>
                    <a:cell3D prstMaterial="dkEdge">
                      <a:bevel prst="artDeco"/>
                      <a:lightRig rig="flood" dir="t"/>
                    </a:cell3D>
                  </a:tcPr>
                </a:tc>
                <a:extLst>
                  <a:ext uri="{0D108BD9-81ED-4DB2-BD59-A6C34878D82A}">
                    <a16:rowId xmlns:a16="http://schemas.microsoft.com/office/drawing/2014/main" val="2137824815"/>
                  </a:ext>
                </a:extLst>
              </a:tr>
              <a:tr h="370840">
                <a:tc>
                  <a:txBody>
                    <a:bodyPr/>
                    <a:lstStyle/>
                    <a:p>
                      <a:r>
                        <a:rPr lang="en-US" dirty="0">
                          <a:latin typeface="Times New Roman" panose="02020603050405020304" pitchFamily="18" charset="0"/>
                          <a:cs typeface="Times New Roman" panose="02020603050405020304" pitchFamily="18" charset="0"/>
                        </a:rPr>
                        <a:t>Second floor-forth floor</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3.8</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Offices</a:t>
                      </a:r>
                    </a:p>
                  </a:txBody>
                  <a:tcPr>
                    <a:cell3D prstMaterial="dkEdge">
                      <a:bevel prst="artDeco"/>
                      <a:lightRig rig="flood" dir="t"/>
                    </a:cell3D>
                  </a:tcPr>
                </a:tc>
                <a:extLst>
                  <a:ext uri="{0D108BD9-81ED-4DB2-BD59-A6C34878D82A}">
                    <a16:rowId xmlns:a16="http://schemas.microsoft.com/office/drawing/2014/main" val="4058582049"/>
                  </a:ext>
                </a:extLst>
              </a:tr>
              <a:tr h="370840">
                <a:tc>
                  <a:txBody>
                    <a:bodyPr/>
                    <a:lstStyle/>
                    <a:p>
                      <a:r>
                        <a:rPr lang="en-US" dirty="0">
                          <a:latin typeface="Times New Roman" panose="02020603050405020304" pitchFamily="18" charset="0"/>
                          <a:cs typeface="Times New Roman" panose="02020603050405020304" pitchFamily="18" charset="0"/>
                        </a:rPr>
                        <a:t>Fifth floor-Tenth floor</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3.8</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Hotels</a:t>
                      </a:r>
                    </a:p>
                  </a:txBody>
                  <a:tcPr>
                    <a:cell3D prstMaterial="dkEdge">
                      <a:bevel prst="artDeco"/>
                      <a:lightRig rig="flood" dir="t"/>
                    </a:cell3D>
                  </a:tcPr>
                </a:tc>
                <a:extLst>
                  <a:ext uri="{0D108BD9-81ED-4DB2-BD59-A6C34878D82A}">
                    <a16:rowId xmlns:a16="http://schemas.microsoft.com/office/drawing/2014/main" val="409666193"/>
                  </a:ext>
                </a:extLst>
              </a:tr>
              <a:tr h="370840">
                <a:tc>
                  <a:txBody>
                    <a:bodyPr/>
                    <a:lstStyle/>
                    <a:p>
                      <a:r>
                        <a:rPr lang="en-US" dirty="0">
                          <a:latin typeface="Times New Roman" panose="02020603050405020304" pitchFamily="18" charset="0"/>
                          <a:cs typeface="Times New Roman" panose="02020603050405020304" pitchFamily="18" charset="0"/>
                        </a:rPr>
                        <a:t>Eleventh floor -twelfth floor</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3.8</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Lounge</a:t>
                      </a:r>
                    </a:p>
                  </a:txBody>
                  <a:tcPr>
                    <a:cell3D prstMaterial="dkEdge">
                      <a:bevel prst="artDeco"/>
                      <a:lightRig rig="flood" dir="t"/>
                    </a:cell3D>
                  </a:tcPr>
                </a:tc>
                <a:extLst>
                  <a:ext uri="{0D108BD9-81ED-4DB2-BD59-A6C34878D82A}">
                    <a16:rowId xmlns:a16="http://schemas.microsoft.com/office/drawing/2014/main" val="1761289160"/>
                  </a:ext>
                </a:extLst>
              </a:tr>
              <a:tr h="370840">
                <a:tc>
                  <a:txBody>
                    <a:bodyPr/>
                    <a:lstStyle/>
                    <a:p>
                      <a:r>
                        <a:rPr lang="en-US" dirty="0">
                          <a:latin typeface="Times New Roman" panose="02020603050405020304" pitchFamily="18" charset="0"/>
                          <a:cs typeface="Times New Roman" panose="02020603050405020304" pitchFamily="18" charset="0"/>
                        </a:rPr>
                        <a:t>Thirteenth floor</a:t>
                      </a:r>
                    </a:p>
                  </a:txBody>
                  <a:tcPr>
                    <a:cell3D prstMaterial="dkEdge">
                      <a:bevel prst="artDeco"/>
                      <a:lightRig rig="flood" dir="t"/>
                    </a:cell3D>
                  </a:tcPr>
                </a:tc>
                <a:tc>
                  <a:txBody>
                    <a:bodyPr/>
                    <a:lstStyle/>
                    <a:p>
                      <a:r>
                        <a:rPr lang="en-US" dirty="0">
                          <a:latin typeface="Times New Roman" panose="02020603050405020304" pitchFamily="18" charset="0"/>
                          <a:cs typeface="Times New Roman" panose="02020603050405020304" pitchFamily="18" charset="0"/>
                        </a:rPr>
                        <a:t>3.8</a:t>
                      </a:r>
                    </a:p>
                  </a:txBody>
                  <a:tcPr>
                    <a:cell3D prstMaterial="dkEdge">
                      <a:bevel prst="artDeco"/>
                      <a:lightRig rig="flood" dir="t"/>
                    </a:cell3D>
                  </a:tcPr>
                </a:tc>
                <a:tc>
                  <a:txBody>
                    <a:bodyPr/>
                    <a:lstStyle/>
                    <a:p>
                      <a:r>
                        <a:rPr lang="en-US"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Restaurant</a:t>
                      </a:r>
                      <a:endParaRPr lang="en-US" dirty="0">
                        <a:latin typeface="Times New Roman" panose="02020603050405020304" pitchFamily="18" charset="0"/>
                        <a:cs typeface="Times New Roman" panose="02020603050405020304" pitchFamily="18" charset="0"/>
                      </a:endParaRPr>
                    </a:p>
                  </a:txBody>
                  <a:tcPr>
                    <a:cell3D prstMaterial="dkEdge">
                      <a:bevel prst="artDeco"/>
                      <a:lightRig rig="flood" dir="t"/>
                    </a:cell3D>
                  </a:tcPr>
                </a:tc>
                <a:extLst>
                  <a:ext uri="{0D108BD9-81ED-4DB2-BD59-A6C34878D82A}">
                    <a16:rowId xmlns:a16="http://schemas.microsoft.com/office/drawing/2014/main" val="3248281826"/>
                  </a:ext>
                </a:extLst>
              </a:tr>
            </a:tbl>
          </a:graphicData>
        </a:graphic>
      </p:graphicFrame>
      <p:sp>
        <p:nvSpPr>
          <p:cNvPr id="9" name="TextBox 8">
            <a:extLst>
              <a:ext uri="{FF2B5EF4-FFF2-40B4-BE49-F238E27FC236}">
                <a16:creationId xmlns:a16="http://schemas.microsoft.com/office/drawing/2014/main" id="{B77434DD-FBEF-44F6-B2A3-F02F2F81714A}"/>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70645931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52697" y="618067"/>
            <a:ext cx="8438605" cy="932228"/>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Seismic forces checks</a:t>
            </a:r>
            <a:endParaRPr lang="en-US" sz="3400" dirty="0">
              <a:solidFill>
                <a:srgbClr val="7030A0"/>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F117591-7EC7-4AA2-AB6C-858956F4D614}"/>
                  </a:ext>
                </a:extLst>
              </p:cNvPr>
              <p:cNvSpPr>
                <a:spLocks noGrp="1"/>
              </p:cNvSpPr>
              <p:nvPr>
                <p:ph idx="1"/>
              </p:nvPr>
            </p:nvSpPr>
            <p:spPr>
              <a:xfrm>
                <a:off x="901816" y="1079732"/>
                <a:ext cx="7784984" cy="4613946"/>
              </a:xfrm>
            </p:spPr>
            <p:txBody>
              <a:bodyPr>
                <a:normAutofit/>
              </a:bodyPr>
              <a:lstStyle/>
              <a:p>
                <a:pPr marL="0" indent="0">
                  <a:lnSpc>
                    <a:spcPct val="150000"/>
                  </a:lnSpc>
                  <a:buNone/>
                </a:pPr>
                <a:r>
                  <a:rPr lang="en-US"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Period check:</a:t>
                </a:r>
              </a:p>
              <a:p>
                <a:pPr>
                  <a:lnSpc>
                    <a:spcPct val="150000"/>
                  </a:lnSpc>
                </a:pPr>
                <a14:m>
                  <m:oMath xmlns:m="http://schemas.openxmlformats.org/officeDocument/2006/math">
                    <m:r>
                      <a:rPr lang="en-US" sz="1800">
                        <a:solidFill>
                          <a:srgbClr val="000000"/>
                        </a:solidFill>
                        <a:latin typeface="Cambria Math" panose="02040503050406030204" pitchFamily="18" charset="0"/>
                        <a:ea typeface="Times New Roman" panose="02020603050405020304" pitchFamily="18" charset="0"/>
                      </a:rPr>
                      <m:t>𝑇</m:t>
                    </m:r>
                    <m:r>
                      <a:rPr lang="en-US" sz="1800" baseline="-25000">
                        <a:solidFill>
                          <a:srgbClr val="000000"/>
                        </a:solidFill>
                        <a:latin typeface="Cambria Math" panose="02040503050406030204" pitchFamily="18" charset="0"/>
                        <a:ea typeface="Times New Roman" panose="02020603050405020304" pitchFamily="18" charset="0"/>
                      </a:rPr>
                      <m:t>𝑚𝑎𝑥</m:t>
                    </m:r>
                    <m:r>
                      <a:rPr lang="en-US" sz="1800">
                        <a:solidFill>
                          <a:srgbClr val="000000"/>
                        </a:solidFill>
                        <a:latin typeface="Cambria Math" panose="02040503050406030204" pitchFamily="18" charset="0"/>
                        <a:ea typeface="Times New Roman" panose="02020603050405020304" pitchFamily="18" charset="0"/>
                      </a:rPr>
                      <m:t>=</m:t>
                    </m:r>
                    <m:sSub>
                      <m:sSubPr>
                        <m:ctrlPr>
                          <a:rPr lang="en-US" sz="1800" i="1">
                            <a:solidFill>
                              <a:srgbClr val="000000"/>
                            </a:solidFill>
                            <a:latin typeface="Cambria Math" panose="02040503050406030204" pitchFamily="18" charset="0"/>
                            <a:ea typeface="Times New Roman" panose="02020603050405020304" pitchFamily="18" charset="0"/>
                          </a:rPr>
                        </m:ctrlPr>
                      </m:sSubPr>
                      <m:e>
                        <m:r>
                          <a:rPr lang="en-US" sz="1800">
                            <a:solidFill>
                              <a:srgbClr val="000000"/>
                            </a:solidFill>
                            <a:latin typeface="Cambria Math" panose="02040503050406030204" pitchFamily="18" charset="0"/>
                            <a:ea typeface="Times New Roman" panose="02020603050405020304" pitchFamily="18" charset="0"/>
                          </a:rPr>
                          <m:t>𝐶</m:t>
                        </m:r>
                      </m:e>
                      <m:sub>
                        <m:r>
                          <a:rPr lang="en-US" sz="1800">
                            <a:solidFill>
                              <a:srgbClr val="000000"/>
                            </a:solidFill>
                            <a:latin typeface="Cambria Math" panose="02040503050406030204" pitchFamily="18" charset="0"/>
                            <a:ea typeface="Times New Roman" panose="02020603050405020304" pitchFamily="18" charset="0"/>
                          </a:rPr>
                          <m:t>𝑢</m:t>
                        </m:r>
                      </m:sub>
                    </m:sSub>
                    <m:r>
                      <a:rPr lang="en-US" sz="1800">
                        <a:solidFill>
                          <a:srgbClr val="000000"/>
                        </a:solidFill>
                        <a:latin typeface="Cambria Math" panose="02040503050406030204" pitchFamily="18" charset="0"/>
                        <a:ea typeface="Times New Roman" panose="02020603050405020304" pitchFamily="18" charset="0"/>
                      </a:rPr>
                      <m:t>×</m:t>
                    </m:r>
                    <m:sSub>
                      <m:sSubPr>
                        <m:ctrlPr>
                          <a:rPr lang="en-US" sz="1800" i="1">
                            <a:solidFill>
                              <a:srgbClr val="000000"/>
                            </a:solidFill>
                            <a:latin typeface="Cambria Math" panose="02040503050406030204" pitchFamily="18" charset="0"/>
                            <a:ea typeface="Times New Roman" panose="02020603050405020304" pitchFamily="18" charset="0"/>
                          </a:rPr>
                        </m:ctrlPr>
                      </m:sSubPr>
                      <m:e>
                        <m:r>
                          <a:rPr lang="en-US" sz="1800">
                            <a:solidFill>
                              <a:srgbClr val="000000"/>
                            </a:solidFill>
                            <a:latin typeface="Cambria Math" panose="02040503050406030204" pitchFamily="18" charset="0"/>
                            <a:ea typeface="Times New Roman" panose="02020603050405020304" pitchFamily="18" charset="0"/>
                          </a:rPr>
                          <m:t>𝑇</m:t>
                        </m:r>
                      </m:e>
                      <m:sub>
                        <m:r>
                          <a:rPr lang="en-US" sz="1800">
                            <a:solidFill>
                              <a:srgbClr val="000000"/>
                            </a:solidFill>
                            <a:latin typeface="Cambria Math" panose="02040503050406030204" pitchFamily="18" charset="0"/>
                            <a:ea typeface="Times New Roman" panose="02020603050405020304" pitchFamily="18" charset="0"/>
                          </a:rPr>
                          <m:t>𝑎</m:t>
                        </m:r>
                      </m:sub>
                    </m:sSub>
                  </m:oMath>
                </a14:m>
                <a:r>
                  <a:rPr lang="en-US" sz="1800" i="1" dirty="0">
                    <a:solidFill>
                      <a:srgbClr val="000000"/>
                    </a:solidFill>
                    <a:latin typeface="Cambria Math" panose="02040503050406030204" pitchFamily="18" charset="0"/>
                    <a:ea typeface="Times New Roman" panose="02020603050405020304" pitchFamily="18" charset="0"/>
                  </a:rPr>
                  <a:t>  ,  </a:t>
                </a:r>
                <a:r>
                  <a:rPr lang="en-US" sz="1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where 𝑇</a:t>
                </a:r>
                <a:r>
                  <a:rPr lang="en-US" sz="1800"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𝑎</a:t>
                </a:r>
                <a:r>
                  <a:rPr lang="en-US" sz="1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𝐶</a:t>
                </a:r>
                <a:r>
                  <a:rPr lang="en-US" sz="1800"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𝑡</a:t>
                </a:r>
                <a:r>
                  <a:rPr lang="en-US" sz="1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ℎ</a:t>
                </a:r>
                <a:r>
                  <a:rPr lang="en-US" sz="1800" baseline="-25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𝑛</a:t>
                </a:r>
                <a:r>
                  <a:rPr lang="en-US" sz="1800"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𝑥</a:t>
                </a:r>
                <a:r>
                  <a:rPr lang="en-US" sz="1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=0.0488×(61.2)0.75=1.0678sec</a:t>
                </a:r>
              </a:p>
              <a:p>
                <a:pPr>
                  <a:lnSpc>
                    <a:spcPct val="150000"/>
                  </a:lnSpc>
                </a:pPr>
                <a14:m>
                  <m:oMath xmlns:m="http://schemas.openxmlformats.org/officeDocument/2006/math">
                    <m:r>
                      <a:rPr lang="en-US" sz="1800">
                        <a:solidFill>
                          <a:srgbClr val="000000"/>
                        </a:solidFill>
                        <a:latin typeface="Cambria Math" panose="02040503050406030204" pitchFamily="18" charset="0"/>
                        <a:ea typeface="Times New Roman" panose="02020603050405020304" pitchFamily="18" charset="0"/>
                      </a:rPr>
                      <m:t>𝑇</m:t>
                    </m:r>
                    <m:r>
                      <a:rPr lang="en-US" sz="1800" baseline="-25000">
                        <a:solidFill>
                          <a:srgbClr val="000000"/>
                        </a:solidFill>
                        <a:latin typeface="Cambria Math" panose="02040503050406030204" pitchFamily="18" charset="0"/>
                        <a:ea typeface="Times New Roman" panose="02020603050405020304" pitchFamily="18" charset="0"/>
                      </a:rPr>
                      <m:t>𝑚𝑎𝑥</m:t>
                    </m:r>
                    <m:r>
                      <a:rPr lang="en-US" sz="1800" i="1" baseline="-25000">
                        <a:solidFill>
                          <a:srgbClr val="000000"/>
                        </a:solidFill>
                        <a:latin typeface="Cambria Math" panose="02040503050406030204" pitchFamily="18" charset="0"/>
                        <a:ea typeface="Times New Roman" panose="02020603050405020304" pitchFamily="18" charset="0"/>
                      </a:rPr>
                      <m:t> </m:t>
                    </m:r>
                    <m:r>
                      <a:rPr lang="en-US" sz="1800">
                        <a:solidFill>
                          <a:srgbClr val="000000"/>
                        </a:solidFill>
                        <a:latin typeface="Cambria Math" panose="02040503050406030204" pitchFamily="18" charset="0"/>
                        <a:ea typeface="Times New Roman" panose="02020603050405020304" pitchFamily="18" charset="0"/>
                      </a:rPr>
                      <m:t>=</m:t>
                    </m:r>
                    <m:r>
                      <a:rPr lang="en-US" sz="1800">
                        <a:solidFill>
                          <a:srgbClr val="000000"/>
                        </a:solidFill>
                        <a:latin typeface="Cambria Math" panose="02040503050406030204" pitchFamily="18" charset="0"/>
                        <a:ea typeface="Times New Roman" panose="02020603050405020304" pitchFamily="18" charset="0"/>
                      </a:rPr>
                      <m:t>1</m:t>
                    </m:r>
                    <m:r>
                      <a:rPr lang="en-US" sz="1800">
                        <a:solidFill>
                          <a:srgbClr val="000000"/>
                        </a:solidFill>
                        <a:latin typeface="Cambria Math" panose="02040503050406030204" pitchFamily="18" charset="0"/>
                        <a:ea typeface="Times New Roman" panose="02020603050405020304" pitchFamily="18" charset="0"/>
                      </a:rPr>
                      <m:t>.</m:t>
                    </m:r>
                    <m:r>
                      <a:rPr lang="en-US" sz="1800">
                        <a:solidFill>
                          <a:srgbClr val="000000"/>
                        </a:solidFill>
                        <a:latin typeface="Cambria Math" panose="02040503050406030204" pitchFamily="18" charset="0"/>
                        <a:ea typeface="Times New Roman" panose="02020603050405020304" pitchFamily="18" charset="0"/>
                      </a:rPr>
                      <m:t>628</m:t>
                    </m:r>
                    <m:r>
                      <a:rPr lang="en-US" sz="1800">
                        <a:solidFill>
                          <a:srgbClr val="000000"/>
                        </a:solidFill>
                        <a:latin typeface="Cambria Math" panose="02040503050406030204" pitchFamily="18" charset="0"/>
                        <a:ea typeface="Times New Roman" panose="02020603050405020304" pitchFamily="18" charset="0"/>
                      </a:rPr>
                      <m:t>×</m:t>
                    </m:r>
                    <m:r>
                      <a:rPr lang="en-US" sz="1800">
                        <a:solidFill>
                          <a:srgbClr val="000000"/>
                        </a:solidFill>
                        <a:latin typeface="Cambria Math" panose="02040503050406030204" pitchFamily="18" charset="0"/>
                        <a:ea typeface="Times New Roman" panose="02020603050405020304" pitchFamily="18" charset="0"/>
                      </a:rPr>
                      <m:t>1</m:t>
                    </m:r>
                    <m:r>
                      <a:rPr lang="en-US" sz="1800">
                        <a:solidFill>
                          <a:srgbClr val="000000"/>
                        </a:solidFill>
                        <a:latin typeface="Cambria Math" panose="02040503050406030204" pitchFamily="18" charset="0"/>
                        <a:ea typeface="Times New Roman" panose="02020603050405020304" pitchFamily="18" charset="0"/>
                      </a:rPr>
                      <m:t>.</m:t>
                    </m:r>
                    <m:r>
                      <a:rPr lang="en-US" sz="1800">
                        <a:solidFill>
                          <a:srgbClr val="000000"/>
                        </a:solidFill>
                        <a:latin typeface="Cambria Math" panose="02040503050406030204" pitchFamily="18" charset="0"/>
                        <a:ea typeface="Times New Roman" panose="02020603050405020304" pitchFamily="18" charset="0"/>
                      </a:rPr>
                      <m:t>0678</m:t>
                    </m:r>
                    <m:r>
                      <a:rPr lang="en-US" sz="1800">
                        <a:solidFill>
                          <a:srgbClr val="000000"/>
                        </a:solidFill>
                        <a:latin typeface="Cambria Math" panose="02040503050406030204" pitchFamily="18" charset="0"/>
                        <a:ea typeface="Times New Roman" panose="02020603050405020304" pitchFamily="18" charset="0"/>
                      </a:rPr>
                      <m:t>=</m:t>
                    </m:r>
                    <m:r>
                      <a:rPr lang="en-US" sz="1800">
                        <a:solidFill>
                          <a:srgbClr val="000000"/>
                        </a:solidFill>
                        <a:latin typeface="Cambria Math" panose="02040503050406030204" pitchFamily="18" charset="0"/>
                        <a:ea typeface="Times New Roman" panose="02020603050405020304" pitchFamily="18" charset="0"/>
                      </a:rPr>
                      <m:t>1</m:t>
                    </m:r>
                    <m:r>
                      <a:rPr lang="en-US" sz="1800">
                        <a:solidFill>
                          <a:srgbClr val="000000"/>
                        </a:solidFill>
                        <a:latin typeface="Cambria Math" panose="02040503050406030204" pitchFamily="18" charset="0"/>
                        <a:ea typeface="Times New Roman" panose="02020603050405020304" pitchFamily="18" charset="0"/>
                      </a:rPr>
                      <m:t>.</m:t>
                    </m:r>
                    <m:r>
                      <a:rPr lang="en-US" sz="1800">
                        <a:solidFill>
                          <a:srgbClr val="000000"/>
                        </a:solidFill>
                        <a:latin typeface="Cambria Math" panose="02040503050406030204" pitchFamily="18" charset="0"/>
                        <a:ea typeface="Times New Roman" panose="02020603050405020304" pitchFamily="18" charset="0"/>
                      </a:rPr>
                      <m:t>738</m:t>
                    </m:r>
                  </m:oMath>
                </a14:m>
                <a:r>
                  <a:rPr lang="en-US" sz="1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sec </a:t>
                </a:r>
              </a:p>
              <a:p>
                <a:pPr>
                  <a:lnSpc>
                    <a:spcPct val="150000"/>
                  </a:lnSpc>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In general model, </a:t>
                </a:r>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fundamental period from ETABS software was equal to 1.385 seconds which less than the allowable upper limit 1.738 seconds.</a:t>
                </a:r>
                <a:endParaRPr lang="en-US" sz="1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xmlns:a14="http://schemas.microsoft.com/office/drawing/2010/main" xmlns="" id="{4F117591-7EC7-4AA2-AB6C-858956F4D614}"/>
                  </a:ext>
                </a:extLst>
              </p:cNvPr>
              <p:cNvSpPr>
                <a:spLocks noGrp="1" noRot="1" noChangeAspect="1" noMove="1" noResize="1" noEditPoints="1" noAdjustHandles="1" noChangeArrowheads="1" noChangeShapeType="1" noTextEdit="1"/>
              </p:cNvSpPr>
              <p:nvPr>
                <p:ph idx="1"/>
              </p:nvPr>
            </p:nvSpPr>
            <p:spPr>
              <a:xfrm>
                <a:off x="901816" y="1079732"/>
                <a:ext cx="7784984" cy="4613946"/>
              </a:xfrm>
              <a:blipFill rotWithShape="0">
                <a:blip r:embed="rId2"/>
                <a:stretch>
                  <a:fillRect l="-125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60</a:t>
            </a:fld>
            <a:endParaRPr lang="en-US"/>
          </a:p>
        </p:txBody>
      </p:sp>
      <p:sp>
        <p:nvSpPr>
          <p:cNvPr id="6" name="TextBox 5">
            <a:extLst>
              <a:ext uri="{FF2B5EF4-FFF2-40B4-BE49-F238E27FC236}">
                <a16:creationId xmlns:a16="http://schemas.microsoft.com/office/drawing/2014/main" id="{ADE54142-E8BA-4870-91CD-6ECED686FA5E}"/>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22173194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46671" y="779416"/>
            <a:ext cx="8438605" cy="932228"/>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Seismic forces checks</a:t>
            </a:r>
            <a:endParaRPr lang="en-US" sz="3400" dirty="0">
              <a:solidFill>
                <a:srgbClr val="7030A0"/>
              </a:solidFill>
            </a:endParaRPr>
          </a:p>
        </p:txBody>
      </p:sp>
      <p:sp>
        <p:nvSpPr>
          <p:cNvPr id="3" name="Content Placeholder 2">
            <a:extLst>
              <a:ext uri="{FF2B5EF4-FFF2-40B4-BE49-F238E27FC236}">
                <a16:creationId xmlns:a16="http://schemas.microsoft.com/office/drawing/2014/main" id="{4F117591-7EC7-4AA2-AB6C-858956F4D614}"/>
              </a:ext>
            </a:extLst>
          </p:cNvPr>
          <p:cNvSpPr>
            <a:spLocks noGrp="1"/>
          </p:cNvSpPr>
          <p:nvPr>
            <p:ph idx="1"/>
          </p:nvPr>
        </p:nvSpPr>
        <p:spPr>
          <a:xfrm>
            <a:off x="799912" y="1942573"/>
            <a:ext cx="8085364" cy="4165600"/>
          </a:xfrm>
        </p:spPr>
        <p:txBody>
          <a:bodyPr>
            <a:normAutofit/>
          </a:bodyPr>
          <a:lstStyle/>
          <a:p>
            <a:pPr>
              <a:lnSpc>
                <a:spcPct val="200000"/>
              </a:lnSpc>
            </a:pPr>
            <a:r>
              <a:rPr lang="en-US" sz="2000" b="1" dirty="0">
                <a:solidFill>
                  <a:srgbClr val="000000"/>
                </a:solidFill>
                <a:latin typeface="Times New Roman" panose="02020603050405020304" pitchFamily="18" charset="0"/>
                <a:cs typeface="Times New Roman" panose="02020603050405020304" pitchFamily="18" charset="0"/>
              </a:rPr>
              <a:t>Modal mass participation ratios:</a:t>
            </a:r>
          </a:p>
          <a:p>
            <a:pPr>
              <a:lnSpc>
                <a:spcPct val="150000"/>
              </a:lnSpc>
            </a:pPr>
            <a:r>
              <a:rPr lang="en-US" sz="2000" dirty="0">
                <a:solidFill>
                  <a:srgbClr val="000000"/>
                </a:solidFill>
                <a:latin typeface="Times New Roman" panose="02020603050405020304" pitchFamily="18" charset="0"/>
                <a:cs typeface="Times New Roman" panose="02020603050405020304" pitchFamily="18" charset="0"/>
              </a:rPr>
              <a:t>Both directions must be greater than or equal to 90% when using the Response Spectrum method and this thing was achieved when 25 modes were used in analyzing process in ETABS. where the sum of the modal mass participation ratios in x-direction was equal to 0.9053 and in y-direction was equal to 0.9593.</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0000"/>
              </a:lnSpc>
            </a:pPr>
            <a:endParaRPr lang="en-US" sz="1800" dirty="0">
              <a:solidFill>
                <a:srgbClr val="000000"/>
              </a:solidFill>
              <a:latin typeface="Cambria Math" panose="02040503050406030204" pitchFamily="18" charset="0"/>
              <a:ea typeface="Calibri" panose="020F0502020204030204" pitchFamily="34"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61</a:t>
            </a:fld>
            <a:endParaRPr lang="en-US"/>
          </a:p>
        </p:txBody>
      </p:sp>
      <p:sp>
        <p:nvSpPr>
          <p:cNvPr id="7" name="TextBox 6">
            <a:extLst>
              <a:ext uri="{FF2B5EF4-FFF2-40B4-BE49-F238E27FC236}">
                <a16:creationId xmlns:a16="http://schemas.microsoft.com/office/drawing/2014/main" id="{7B2B330A-D144-4EB5-A2C6-C0BEC758A934}"/>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360861732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52697" y="1010248"/>
            <a:ext cx="8438605" cy="843719"/>
          </a:xfrm>
        </p:spPr>
        <p:txBody>
          <a:bodyPr>
            <a:noAutofit/>
          </a:bodyPr>
          <a:lstStyle/>
          <a:p>
            <a:pPr algn="ctr"/>
            <a:r>
              <a:rPr lang="en-US" sz="3400" b="1" i="0" u="none" strike="noStrike" baseline="0" dirty="0">
                <a:solidFill>
                  <a:srgbClr val="7030A0"/>
                </a:solidFill>
                <a:latin typeface="Calibri" panose="020F0502020204030204" pitchFamily="34" charset="0"/>
              </a:rPr>
              <a:t>Structural irregularity </a:t>
            </a:r>
            <a:br>
              <a:rPr lang="en-US" sz="3400" b="0" i="0" u="none" strike="noStrike" baseline="0" dirty="0">
                <a:solidFill>
                  <a:srgbClr val="000000"/>
                </a:solidFill>
                <a:latin typeface="Calibri" panose="020F0502020204030204" pitchFamily="34" charset="0"/>
              </a:rPr>
            </a:br>
            <a:endParaRPr lang="en-US" sz="3400" b="0" i="0" u="none" strike="noStrike" baseline="0" dirty="0">
              <a:solidFill>
                <a:srgbClr val="00000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679510" y="779416"/>
            <a:ext cx="7793373" cy="4943782"/>
          </a:xfrm>
        </p:spPr>
        <p:txBody>
          <a:bodyPr/>
          <a:lstStyle/>
          <a:p>
            <a:pPr marL="0" indent="0">
              <a:buNone/>
            </a:pPr>
            <a:endParaRPr lang="en-US" b="1" dirty="0"/>
          </a:p>
          <a:p>
            <a:r>
              <a:rPr lang="en-US" sz="2000" b="1" dirty="0">
                <a:latin typeface="Times New Roman" panose="02020603050405020304" pitchFamily="18" charset="0"/>
                <a:cs typeface="Times New Roman" panose="02020603050405020304" pitchFamily="18" charset="0"/>
              </a:rPr>
              <a:t>Horizontal irregularities</a:t>
            </a:r>
          </a:p>
          <a:p>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pPr marL="0" indent="0">
              <a:buNone/>
            </a:pPr>
            <a:endParaRPr lang="en-US" b="1"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62</a:t>
            </a:fld>
            <a:endParaRPr lang="en-US"/>
          </a:p>
        </p:txBody>
      </p:sp>
      <p:graphicFrame>
        <p:nvGraphicFramePr>
          <p:cNvPr id="9" name="Content Placeholder 5">
            <a:extLst>
              <a:ext uri="{FF2B5EF4-FFF2-40B4-BE49-F238E27FC236}">
                <a16:creationId xmlns:a16="http://schemas.microsoft.com/office/drawing/2014/main" id="{BD7A83DF-66F9-49CF-BFFD-A34B59B4D406}"/>
              </a:ext>
            </a:extLst>
          </p:cNvPr>
          <p:cNvGraphicFramePr>
            <a:graphicFrameLocks/>
          </p:cNvGraphicFramePr>
          <p:nvPr>
            <p:extLst>
              <p:ext uri="{D42A27DB-BD31-4B8C-83A1-F6EECF244321}">
                <p14:modId xmlns:p14="http://schemas.microsoft.com/office/powerpoint/2010/main" val="3347372965"/>
              </p:ext>
            </p:extLst>
          </p:nvPr>
        </p:nvGraphicFramePr>
        <p:xfrm>
          <a:off x="1117574" y="2414364"/>
          <a:ext cx="7018031" cy="3542071"/>
        </p:xfrm>
        <a:graphic>
          <a:graphicData uri="http://schemas.openxmlformats.org/drawingml/2006/table">
            <a:tbl>
              <a:tblPr firstRow="1" firstCol="1" bandRow="1">
                <a:effectLst>
                  <a:outerShdw blurRad="76200" dir="18900000" sy="23000" kx="-1200000" algn="bl" rotWithShape="0">
                    <a:prstClr val="black">
                      <a:alpha val="20000"/>
                    </a:prstClr>
                  </a:outerShdw>
                </a:effectLst>
                <a:tableStyleId>{37CE84F3-28C3-443E-9E96-99CF82512B78}</a:tableStyleId>
              </a:tblPr>
              <a:tblGrid>
                <a:gridCol w="637484">
                  <a:extLst>
                    <a:ext uri="{9D8B030D-6E8A-4147-A177-3AD203B41FA5}">
                      <a16:colId xmlns:a16="http://schemas.microsoft.com/office/drawing/2014/main" val="413278032"/>
                    </a:ext>
                  </a:extLst>
                </a:gridCol>
                <a:gridCol w="3062602">
                  <a:extLst>
                    <a:ext uri="{9D8B030D-6E8A-4147-A177-3AD203B41FA5}">
                      <a16:colId xmlns:a16="http://schemas.microsoft.com/office/drawing/2014/main" val="2870408970"/>
                    </a:ext>
                  </a:extLst>
                </a:gridCol>
                <a:gridCol w="3317945">
                  <a:extLst>
                    <a:ext uri="{9D8B030D-6E8A-4147-A177-3AD203B41FA5}">
                      <a16:colId xmlns:a16="http://schemas.microsoft.com/office/drawing/2014/main" val="3737551149"/>
                    </a:ext>
                  </a:extLst>
                </a:gridCol>
              </a:tblGrid>
              <a:tr h="312352">
                <a:tc>
                  <a:txBody>
                    <a:bodyPr/>
                    <a:lstStyle/>
                    <a:p>
                      <a:pPr marL="0" marR="0" algn="ctr">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Type</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tx2">
                        <a:lumMod val="75000"/>
                        <a:lumOff val="25000"/>
                      </a:schemeClr>
                    </a:solidFill>
                  </a:tcPr>
                </a:tc>
                <a:tc>
                  <a:txBody>
                    <a:bodyPr/>
                    <a:lstStyle/>
                    <a:p>
                      <a:pPr marL="0" marR="0" algn="ctr">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Description</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tx2">
                        <a:lumMod val="75000"/>
                        <a:lumOff val="25000"/>
                      </a:schemeClr>
                    </a:solidFill>
                  </a:tcPr>
                </a:tc>
                <a:tc>
                  <a:txBody>
                    <a:bodyPr/>
                    <a:lstStyle/>
                    <a:p>
                      <a:pPr marL="0" marR="0" algn="ctr">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Comments</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solidFill>
                      <a:schemeClr val="tx2">
                        <a:lumMod val="75000"/>
                        <a:lumOff val="25000"/>
                      </a:schemeClr>
                    </a:solidFill>
                  </a:tcPr>
                </a:tc>
                <a:extLst>
                  <a:ext uri="{0D108BD9-81ED-4DB2-BD59-A6C34878D82A}">
                    <a16:rowId xmlns:a16="http://schemas.microsoft.com/office/drawing/2014/main" val="3509722129"/>
                  </a:ext>
                </a:extLst>
              </a:tr>
              <a:tr h="382573">
                <a:tc>
                  <a:txBody>
                    <a:bodyPr/>
                    <a:lstStyle/>
                    <a:p>
                      <a:pPr marL="0" marR="0" algn="ctr">
                        <a:lnSpc>
                          <a:spcPct val="150000"/>
                        </a:lnSpc>
                        <a:spcBef>
                          <a:spcPts val="0"/>
                        </a:spcBef>
                        <a:spcAft>
                          <a:spcPts val="600"/>
                        </a:spcAft>
                      </a:pPr>
                      <a:r>
                        <a:rPr lang="en-US" sz="1500">
                          <a:effectLst/>
                          <a:latin typeface="Times New Roman" panose="02020603050405020304" pitchFamily="18" charset="0"/>
                          <a:cs typeface="Times New Roman" panose="02020603050405020304" pitchFamily="18" charset="0"/>
                        </a:rPr>
                        <a:t>1a</a:t>
                      </a:r>
                      <a:endParaRPr lang="en-US" sz="15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 Torsional Irregularity</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gn="ctr">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Exist</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val="3455800921"/>
                  </a:ext>
                </a:extLst>
              </a:tr>
              <a:tr h="565017">
                <a:tc>
                  <a:txBody>
                    <a:bodyPr/>
                    <a:lstStyle/>
                    <a:p>
                      <a:pPr marL="0" marR="0" algn="ctr">
                        <a:lnSpc>
                          <a:spcPct val="150000"/>
                        </a:lnSpc>
                        <a:spcBef>
                          <a:spcPts val="0"/>
                        </a:spcBef>
                        <a:spcAft>
                          <a:spcPts val="600"/>
                        </a:spcAft>
                      </a:pPr>
                      <a:r>
                        <a:rPr lang="en-US" sz="1500">
                          <a:effectLst/>
                          <a:latin typeface="Times New Roman" panose="02020603050405020304" pitchFamily="18" charset="0"/>
                          <a:cs typeface="Times New Roman" panose="02020603050405020304" pitchFamily="18" charset="0"/>
                        </a:rPr>
                        <a:t>1b</a:t>
                      </a:r>
                      <a:endParaRPr lang="en-US" sz="15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 Extreme Torsional Irregularity</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gn="ctr">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Exist</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val="3583118773"/>
                  </a:ext>
                </a:extLst>
              </a:tr>
              <a:tr h="659341">
                <a:tc>
                  <a:txBody>
                    <a:bodyPr/>
                    <a:lstStyle/>
                    <a:p>
                      <a:pPr marL="0" marR="0" algn="ctr">
                        <a:lnSpc>
                          <a:spcPct val="150000"/>
                        </a:lnSpc>
                        <a:spcBef>
                          <a:spcPts val="0"/>
                        </a:spcBef>
                        <a:spcAft>
                          <a:spcPts val="600"/>
                        </a:spcAft>
                      </a:pPr>
                      <a:r>
                        <a:rPr lang="en-US" sz="1500">
                          <a:effectLst/>
                          <a:latin typeface="Times New Roman" panose="02020603050405020304" pitchFamily="18" charset="0"/>
                          <a:cs typeface="Times New Roman" panose="02020603050405020304" pitchFamily="18" charset="0"/>
                        </a:rPr>
                        <a:t>2</a:t>
                      </a:r>
                      <a:endParaRPr lang="en-US" sz="15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 Reentrant Corner Irregularity</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gn="ctr">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Not needed to be checked, as the seismic design category is C</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val="1330236666"/>
                  </a:ext>
                </a:extLst>
              </a:tr>
              <a:tr h="584686">
                <a:tc>
                  <a:txBody>
                    <a:bodyPr/>
                    <a:lstStyle/>
                    <a:p>
                      <a:pPr marL="0" marR="0" algn="ctr">
                        <a:lnSpc>
                          <a:spcPct val="150000"/>
                        </a:lnSpc>
                        <a:spcBef>
                          <a:spcPts val="0"/>
                        </a:spcBef>
                        <a:spcAft>
                          <a:spcPts val="600"/>
                        </a:spcAft>
                      </a:pPr>
                      <a:r>
                        <a:rPr lang="en-US" sz="1500">
                          <a:effectLst/>
                          <a:latin typeface="Times New Roman" panose="02020603050405020304" pitchFamily="18" charset="0"/>
                          <a:cs typeface="Times New Roman" panose="02020603050405020304" pitchFamily="18" charset="0"/>
                        </a:rPr>
                        <a:t>3</a:t>
                      </a:r>
                      <a:endParaRPr lang="en-US" sz="15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 Diaphragm Discontinuity Irregularity</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gn="ctr">
                        <a:lnSpc>
                          <a:spcPct val="150000"/>
                        </a:lnSpc>
                        <a:spcBef>
                          <a:spcPts val="0"/>
                        </a:spcBef>
                        <a:spcAft>
                          <a:spcPts val="600"/>
                        </a:spcAft>
                      </a:pPr>
                      <a:r>
                        <a:rPr lang="en-US" sz="1500">
                          <a:effectLst/>
                          <a:latin typeface="Times New Roman" panose="02020603050405020304" pitchFamily="18" charset="0"/>
                          <a:cs typeface="Times New Roman" panose="02020603050405020304" pitchFamily="18" charset="0"/>
                        </a:rPr>
                        <a:t>Not needed to be checked, as the seismic design category is C</a:t>
                      </a:r>
                      <a:endParaRPr lang="en-US" sz="15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val="425556850"/>
                  </a:ext>
                </a:extLst>
              </a:tr>
              <a:tr h="277696">
                <a:tc>
                  <a:txBody>
                    <a:bodyPr/>
                    <a:lstStyle/>
                    <a:p>
                      <a:pPr marL="0" marR="0" algn="ctr">
                        <a:lnSpc>
                          <a:spcPct val="150000"/>
                        </a:lnSpc>
                        <a:spcBef>
                          <a:spcPts val="0"/>
                        </a:spcBef>
                        <a:spcAft>
                          <a:spcPts val="600"/>
                        </a:spcAft>
                      </a:pPr>
                      <a:r>
                        <a:rPr lang="en-US" sz="1500">
                          <a:effectLst/>
                          <a:latin typeface="Times New Roman" panose="02020603050405020304" pitchFamily="18" charset="0"/>
                          <a:cs typeface="Times New Roman" panose="02020603050405020304" pitchFamily="18" charset="0"/>
                        </a:rPr>
                        <a:t>4</a:t>
                      </a:r>
                      <a:endParaRPr lang="en-US" sz="15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 Out-of-Plane Offset Irregularity</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gn="ctr">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Not exist</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val="1432049927"/>
                  </a:ext>
                </a:extLst>
              </a:tr>
              <a:tr h="537081">
                <a:tc>
                  <a:txBody>
                    <a:bodyPr/>
                    <a:lstStyle/>
                    <a:p>
                      <a:pPr marL="0" marR="0" algn="ctr">
                        <a:lnSpc>
                          <a:spcPct val="150000"/>
                        </a:lnSpc>
                        <a:spcBef>
                          <a:spcPts val="0"/>
                        </a:spcBef>
                        <a:spcAft>
                          <a:spcPts val="600"/>
                        </a:spcAft>
                      </a:pPr>
                      <a:r>
                        <a:rPr lang="en-US" sz="1500">
                          <a:effectLst/>
                          <a:latin typeface="Times New Roman" panose="02020603050405020304" pitchFamily="18" charset="0"/>
                          <a:cs typeface="Times New Roman" panose="02020603050405020304" pitchFamily="18" charset="0"/>
                        </a:rPr>
                        <a:t>5</a:t>
                      </a:r>
                      <a:endParaRPr lang="en-US" sz="15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 Nonparallel System Irregularity</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tc>
                  <a:txBody>
                    <a:bodyPr/>
                    <a:lstStyle/>
                    <a:p>
                      <a:pPr marL="0" marR="0" algn="ctr">
                        <a:lnSpc>
                          <a:spcPct val="150000"/>
                        </a:lnSpc>
                        <a:spcBef>
                          <a:spcPts val="0"/>
                        </a:spcBef>
                        <a:spcAft>
                          <a:spcPts val="600"/>
                        </a:spcAft>
                      </a:pPr>
                      <a:r>
                        <a:rPr lang="en-US" sz="1500" dirty="0">
                          <a:effectLst/>
                          <a:latin typeface="Times New Roman" panose="02020603050405020304" pitchFamily="18" charset="0"/>
                          <a:cs typeface="Times New Roman" panose="02020603050405020304" pitchFamily="18" charset="0"/>
                        </a:rPr>
                        <a:t>Exist</a:t>
                      </a:r>
                      <a:endParaRPr lang="en-US" sz="15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nvex"/>
                      <a:lightRig rig="flood" dir="t"/>
                    </a:cell3D>
                  </a:tcPr>
                </a:tc>
                <a:extLst>
                  <a:ext uri="{0D108BD9-81ED-4DB2-BD59-A6C34878D82A}">
                    <a16:rowId xmlns:a16="http://schemas.microsoft.com/office/drawing/2014/main" val="3582602051"/>
                  </a:ext>
                </a:extLst>
              </a:tr>
            </a:tbl>
          </a:graphicData>
        </a:graphic>
      </p:graphicFrame>
      <p:sp>
        <p:nvSpPr>
          <p:cNvPr id="7" name="TextBox 6">
            <a:extLst>
              <a:ext uri="{FF2B5EF4-FFF2-40B4-BE49-F238E27FC236}">
                <a16:creationId xmlns:a16="http://schemas.microsoft.com/office/drawing/2014/main" id="{5112909F-45C5-462B-A369-B33817C53546}"/>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251780476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35429" y="864067"/>
            <a:ext cx="8438605" cy="805042"/>
          </a:xfrm>
        </p:spPr>
        <p:txBody>
          <a:bodyPr>
            <a:noAutofit/>
          </a:bodyPr>
          <a:lstStyle/>
          <a:p>
            <a:pPr algn="ctr"/>
            <a:r>
              <a:rPr lang="en-US" sz="3400" b="1" i="0" u="none" strike="noStrike" baseline="0" dirty="0">
                <a:solidFill>
                  <a:srgbClr val="7030A0"/>
                </a:solidFill>
                <a:latin typeface="Calibri" panose="020F0502020204030204" pitchFamily="34" charset="0"/>
              </a:rPr>
              <a:t>Structural irregularity </a:t>
            </a:r>
            <a:br>
              <a:rPr lang="en-US" sz="3400" b="0" i="0" u="none" strike="noStrike" baseline="0" dirty="0">
                <a:solidFill>
                  <a:srgbClr val="000000"/>
                </a:solidFill>
                <a:latin typeface="Calibri" panose="020F0502020204030204" pitchFamily="34" charset="0"/>
              </a:rPr>
            </a:br>
            <a:endParaRPr lang="en-US" sz="3400" b="0" i="0" u="none" strike="noStrike" baseline="0" dirty="0">
              <a:solidFill>
                <a:srgbClr val="00000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25607" y="1010249"/>
            <a:ext cx="8261638" cy="4851232"/>
          </a:xfrm>
        </p:spPr>
        <p:txBody>
          <a:bodyPr/>
          <a:lstStyle/>
          <a:p>
            <a:r>
              <a:rPr lang="en-US" b="1" dirty="0">
                <a:latin typeface="Times New Roman" panose="02020603050405020304" pitchFamily="18" charset="0"/>
                <a:cs typeface="Times New Roman" panose="02020603050405020304" pitchFamily="18" charset="0"/>
              </a:rPr>
              <a:t>Vertical irregularities</a:t>
            </a:r>
            <a:r>
              <a:rPr lang="en-US" b="1" dirty="0"/>
              <a:t>:</a:t>
            </a:r>
          </a:p>
          <a:p>
            <a:endParaRPr lang="en-US" b="1" dirty="0"/>
          </a:p>
          <a:p>
            <a:endParaRPr lang="en-US" b="1" dirty="0"/>
          </a:p>
          <a:p>
            <a:endParaRPr lang="en-US" b="1" dirty="0"/>
          </a:p>
          <a:p>
            <a:endParaRPr lang="en-US" b="1" dirty="0"/>
          </a:p>
          <a:p>
            <a:endParaRPr lang="en-US" b="1" dirty="0"/>
          </a:p>
          <a:p>
            <a:endParaRPr lang="en-US" b="1" dirty="0"/>
          </a:p>
          <a:p>
            <a:pPr marL="0" indent="0">
              <a:buNone/>
            </a:pPr>
            <a:endParaRPr lang="en-US" b="1" dirty="0"/>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63</a:t>
            </a:fld>
            <a:endParaRPr lang="en-US"/>
          </a:p>
        </p:txBody>
      </p:sp>
      <p:graphicFrame>
        <p:nvGraphicFramePr>
          <p:cNvPr id="9" name="Content Placeholder 5">
            <a:extLst>
              <a:ext uri="{FF2B5EF4-FFF2-40B4-BE49-F238E27FC236}">
                <a16:creationId xmlns:a16="http://schemas.microsoft.com/office/drawing/2014/main" id="{BD7A83DF-66F9-49CF-BFFD-A34B59B4D406}"/>
              </a:ext>
            </a:extLst>
          </p:cNvPr>
          <p:cNvGraphicFramePr>
            <a:graphicFrameLocks/>
          </p:cNvGraphicFramePr>
          <p:nvPr>
            <p:extLst>
              <p:ext uri="{D42A27DB-BD31-4B8C-83A1-F6EECF244321}">
                <p14:modId xmlns:p14="http://schemas.microsoft.com/office/powerpoint/2010/main" val="1381891160"/>
              </p:ext>
            </p:extLst>
          </p:nvPr>
        </p:nvGraphicFramePr>
        <p:xfrm>
          <a:off x="1579527" y="1984592"/>
          <a:ext cx="6150407" cy="4407010"/>
        </p:xfrm>
        <a:graphic>
          <a:graphicData uri="http://schemas.openxmlformats.org/drawingml/2006/table">
            <a:tbl>
              <a:tblPr firstRow="1" firstCol="1" bandRow="1">
                <a:tableStyleId>{72833802-FEF1-4C79-8D5D-14CF1EAF98D9}</a:tableStyleId>
              </a:tblPr>
              <a:tblGrid>
                <a:gridCol w="558673">
                  <a:extLst>
                    <a:ext uri="{9D8B030D-6E8A-4147-A177-3AD203B41FA5}">
                      <a16:colId xmlns:a16="http://schemas.microsoft.com/office/drawing/2014/main" val="413278032"/>
                    </a:ext>
                  </a:extLst>
                </a:gridCol>
                <a:gridCol w="2493525">
                  <a:extLst>
                    <a:ext uri="{9D8B030D-6E8A-4147-A177-3AD203B41FA5}">
                      <a16:colId xmlns:a16="http://schemas.microsoft.com/office/drawing/2014/main" val="2870408970"/>
                    </a:ext>
                  </a:extLst>
                </a:gridCol>
                <a:gridCol w="3098209">
                  <a:extLst>
                    <a:ext uri="{9D8B030D-6E8A-4147-A177-3AD203B41FA5}">
                      <a16:colId xmlns:a16="http://schemas.microsoft.com/office/drawing/2014/main" val="3737551149"/>
                    </a:ext>
                  </a:extLst>
                </a:gridCol>
              </a:tblGrid>
              <a:tr h="292210">
                <a:tc>
                  <a:txBody>
                    <a:bodyPr/>
                    <a:lstStyle/>
                    <a:p>
                      <a:pPr marL="0" marR="0" algn="ctr">
                        <a:lnSpc>
                          <a:spcPct val="150000"/>
                        </a:lnSpc>
                        <a:spcBef>
                          <a:spcPts val="0"/>
                        </a:spcBef>
                        <a:spcAft>
                          <a:spcPts val="600"/>
                        </a:spcAft>
                      </a:pPr>
                      <a:r>
                        <a:rPr lang="en-US" sz="1200" b="1" kern="1200" dirty="0">
                          <a:solidFill>
                            <a:schemeClr val="tx1"/>
                          </a:solidFill>
                          <a:effectLst/>
                          <a:latin typeface="+mn-lt"/>
                          <a:ea typeface="+mn-ea"/>
                          <a:cs typeface="+mn-cs"/>
                        </a:rPr>
                        <a:t>Type</a:t>
                      </a: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lnSpc>
                          <a:spcPct val="150000"/>
                        </a:lnSpc>
                        <a:spcBef>
                          <a:spcPts val="0"/>
                        </a:spcBef>
                        <a:spcAft>
                          <a:spcPts val="600"/>
                        </a:spcAft>
                      </a:pPr>
                      <a:r>
                        <a:rPr lang="en-US" sz="1200" b="1" kern="1200" dirty="0">
                          <a:solidFill>
                            <a:schemeClr val="tx1"/>
                          </a:solidFill>
                          <a:effectLst/>
                          <a:latin typeface="+mn-lt"/>
                          <a:ea typeface="+mn-ea"/>
                          <a:cs typeface="+mn-cs"/>
                        </a:rPr>
                        <a:t>Description</a:t>
                      </a: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lnSpc>
                          <a:spcPct val="150000"/>
                        </a:lnSpc>
                        <a:spcBef>
                          <a:spcPts val="0"/>
                        </a:spcBef>
                        <a:spcAft>
                          <a:spcPts val="600"/>
                        </a:spcAft>
                      </a:pPr>
                      <a:r>
                        <a:rPr lang="en-US" sz="1200" b="1" kern="1200" dirty="0">
                          <a:solidFill>
                            <a:schemeClr val="tx1"/>
                          </a:solidFill>
                          <a:effectLst/>
                          <a:latin typeface="+mn-lt"/>
                          <a:ea typeface="+mn-ea"/>
                          <a:cs typeface="+mn-cs"/>
                        </a:rPr>
                        <a:t>Comments</a:t>
                      </a: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509722129"/>
                  </a:ext>
                </a:extLst>
              </a:tr>
              <a:tr h="457729">
                <a:tc>
                  <a:txBody>
                    <a:bodyPr/>
                    <a:lstStyle/>
                    <a:p>
                      <a:pPr marL="0" marR="0" algn="ctr">
                        <a:lnSpc>
                          <a:spcPct val="150000"/>
                        </a:lnSpc>
                        <a:spcBef>
                          <a:spcPts val="0"/>
                        </a:spcBef>
                        <a:spcAft>
                          <a:spcPts val="600"/>
                        </a:spcAft>
                      </a:pPr>
                      <a:r>
                        <a:rPr lang="en-US" sz="1200" kern="1200">
                          <a:solidFill>
                            <a:schemeClr val="tx1"/>
                          </a:solidFill>
                          <a:effectLst/>
                          <a:latin typeface="Times New Roman" panose="02020603050405020304" pitchFamily="18" charset="0"/>
                          <a:ea typeface="+mn-ea"/>
                          <a:cs typeface="Times New Roman" panose="02020603050405020304" pitchFamily="18" charset="0"/>
                        </a:rPr>
                        <a:t>1a</a:t>
                      </a: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nSpc>
                          <a:spcPct val="150000"/>
                        </a:lnSpc>
                        <a:spcBef>
                          <a:spcPts val="0"/>
                        </a:spcBef>
                        <a:spcAft>
                          <a:spcPts val="600"/>
                        </a:spcAft>
                      </a:pPr>
                      <a:r>
                        <a:rPr lang="en-US" sz="1200" kern="1200" dirty="0">
                          <a:solidFill>
                            <a:schemeClr val="tx1"/>
                          </a:solidFill>
                          <a:effectLst/>
                          <a:latin typeface="+mn-lt"/>
                          <a:ea typeface="+mn-ea"/>
                          <a:cs typeface="+mn-cs"/>
                        </a:rPr>
                        <a:t>Stiffness-Soft Story Irregularity: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lnSpc>
                          <a:spcPct val="150000"/>
                        </a:lnSpc>
                        <a:spcBef>
                          <a:spcPts val="0"/>
                        </a:spcBef>
                        <a:spcAft>
                          <a:spcPts val="600"/>
                        </a:spcAft>
                      </a:pPr>
                      <a:r>
                        <a:rPr lang="en-US" sz="1200" kern="1200" dirty="0">
                          <a:solidFill>
                            <a:schemeClr val="tx1"/>
                          </a:solidFill>
                          <a:effectLst/>
                          <a:latin typeface="+mn-lt"/>
                          <a:ea typeface="+mn-ea"/>
                          <a:cs typeface="+mn-cs"/>
                        </a:rPr>
                        <a:t>Not needed to be checked, as the seismic design category is C</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455800921"/>
                  </a:ext>
                </a:extLst>
              </a:tr>
              <a:tr h="537685">
                <a:tc>
                  <a:txBody>
                    <a:bodyPr/>
                    <a:lstStyle/>
                    <a:p>
                      <a:pPr marL="0" marR="0" algn="ctr">
                        <a:lnSpc>
                          <a:spcPct val="150000"/>
                        </a:lnSpc>
                        <a:spcBef>
                          <a:spcPts val="0"/>
                        </a:spcBef>
                        <a:spcAft>
                          <a:spcPts val="600"/>
                        </a:spcAft>
                      </a:pPr>
                      <a:r>
                        <a:rPr lang="en-US" sz="1200">
                          <a:effectLst/>
                          <a:latin typeface="Times New Roman" panose="02020603050405020304" pitchFamily="18" charset="0"/>
                          <a:cs typeface="Times New Roman" panose="02020603050405020304" pitchFamily="18" charset="0"/>
                        </a:rPr>
                        <a:t>1b</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nSpc>
                          <a:spcPct val="150000"/>
                        </a:lnSpc>
                        <a:spcBef>
                          <a:spcPts val="0"/>
                        </a:spcBef>
                        <a:spcAft>
                          <a:spcPts val="600"/>
                        </a:spcAft>
                      </a:pPr>
                      <a:r>
                        <a:rPr lang="en-US" sz="1200">
                          <a:effectLst/>
                        </a:rPr>
                        <a:t>Stiffness-Extreme Soft Story Irregularity: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lnSpc>
                          <a:spcPct val="150000"/>
                        </a:lnSpc>
                        <a:spcBef>
                          <a:spcPts val="0"/>
                        </a:spcBef>
                        <a:spcAft>
                          <a:spcPts val="600"/>
                        </a:spcAft>
                      </a:pPr>
                      <a:r>
                        <a:rPr lang="en-US" sz="1200">
                          <a:effectLst/>
                        </a:rPr>
                        <a:t>Not needed to be checked, as the seismic design category is C</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583118773"/>
                  </a:ext>
                </a:extLst>
              </a:tr>
              <a:tr h="511101">
                <a:tc>
                  <a:txBody>
                    <a:bodyPr/>
                    <a:lstStyle/>
                    <a:p>
                      <a:pPr marL="0" marR="0" algn="ctr">
                        <a:lnSpc>
                          <a:spcPct val="150000"/>
                        </a:lnSpc>
                        <a:spcBef>
                          <a:spcPts val="0"/>
                        </a:spcBef>
                        <a:spcAft>
                          <a:spcPts val="600"/>
                        </a:spcAft>
                      </a:pPr>
                      <a:r>
                        <a:rPr lang="en-US" sz="1200">
                          <a:effectLst/>
                          <a:latin typeface="Times New Roman" panose="02020603050405020304" pitchFamily="18" charset="0"/>
                          <a:cs typeface="Times New Roman" panose="02020603050405020304" pitchFamily="18" charset="0"/>
                        </a:rPr>
                        <a:t>2</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nSpc>
                          <a:spcPct val="150000"/>
                        </a:lnSpc>
                        <a:spcBef>
                          <a:spcPts val="0"/>
                        </a:spcBef>
                        <a:spcAft>
                          <a:spcPts val="600"/>
                        </a:spcAft>
                      </a:pPr>
                      <a:r>
                        <a:rPr lang="en-US" sz="1200" dirty="0">
                          <a:effectLst/>
                        </a:rPr>
                        <a:t>Weight (Mass) Irregularity: </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lnSpc>
                          <a:spcPct val="150000"/>
                        </a:lnSpc>
                        <a:spcBef>
                          <a:spcPts val="0"/>
                        </a:spcBef>
                        <a:spcAft>
                          <a:spcPts val="600"/>
                        </a:spcAft>
                      </a:pPr>
                      <a:r>
                        <a:rPr lang="en-US" sz="1200">
                          <a:effectLst/>
                        </a:rPr>
                        <a:t>Not needed to be checked, as the seismic design category is C</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330236666"/>
                  </a:ext>
                </a:extLst>
              </a:tr>
              <a:tr h="457729">
                <a:tc>
                  <a:txBody>
                    <a:bodyPr/>
                    <a:lstStyle/>
                    <a:p>
                      <a:pPr marL="0" marR="0" algn="ctr">
                        <a:lnSpc>
                          <a:spcPct val="150000"/>
                        </a:lnSpc>
                        <a:spcBef>
                          <a:spcPts val="0"/>
                        </a:spcBef>
                        <a:spcAft>
                          <a:spcPts val="600"/>
                        </a:spcAft>
                      </a:pPr>
                      <a:r>
                        <a:rPr lang="en-US" sz="1200">
                          <a:effectLst/>
                          <a:latin typeface="Times New Roman" panose="02020603050405020304" pitchFamily="18" charset="0"/>
                          <a:cs typeface="Times New Roman" panose="02020603050405020304" pitchFamily="18" charset="0"/>
                        </a:rPr>
                        <a:t>3</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nSpc>
                          <a:spcPct val="150000"/>
                        </a:lnSpc>
                        <a:spcBef>
                          <a:spcPts val="0"/>
                        </a:spcBef>
                        <a:spcAft>
                          <a:spcPts val="0"/>
                        </a:spcAft>
                      </a:pPr>
                      <a:r>
                        <a:rPr lang="en-US" sz="1200">
                          <a:effectLst/>
                        </a:rPr>
                        <a:t>Vertical Geometric Irregularity: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lnSpc>
                          <a:spcPct val="150000"/>
                        </a:lnSpc>
                        <a:spcBef>
                          <a:spcPts val="0"/>
                        </a:spcBef>
                        <a:spcAft>
                          <a:spcPts val="600"/>
                        </a:spcAft>
                      </a:pPr>
                      <a:r>
                        <a:rPr lang="en-US" sz="1200">
                          <a:effectLst/>
                        </a:rPr>
                        <a:t>Not needed to be checked, as the seismic design category is C</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25556850"/>
                  </a:ext>
                </a:extLst>
              </a:tr>
              <a:tr h="753022">
                <a:tc>
                  <a:txBody>
                    <a:bodyPr/>
                    <a:lstStyle/>
                    <a:p>
                      <a:pPr marL="0" marR="0" algn="ctr">
                        <a:lnSpc>
                          <a:spcPct val="150000"/>
                        </a:lnSpc>
                        <a:spcBef>
                          <a:spcPts val="0"/>
                        </a:spcBef>
                        <a:spcAft>
                          <a:spcPts val="600"/>
                        </a:spcAft>
                      </a:pPr>
                      <a:r>
                        <a:rPr lang="en-US" sz="1200">
                          <a:effectLst/>
                          <a:latin typeface="Times New Roman" panose="02020603050405020304" pitchFamily="18" charset="0"/>
                          <a:cs typeface="Times New Roman" panose="02020603050405020304" pitchFamily="18" charset="0"/>
                        </a:rPr>
                        <a:t>4</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nSpc>
                          <a:spcPct val="150000"/>
                        </a:lnSpc>
                        <a:spcBef>
                          <a:spcPts val="0"/>
                        </a:spcBef>
                        <a:spcAft>
                          <a:spcPts val="0"/>
                        </a:spcAft>
                      </a:pPr>
                      <a:r>
                        <a:rPr lang="en-US" sz="1200" dirty="0">
                          <a:effectLst/>
                        </a:rPr>
                        <a:t>In-Plane Discontinuity in Vertical Lateral Force-Resisting Element Irregularity: </a:t>
                      </a:r>
                      <a:endParaRPr lang="en-US" sz="1200" dirty="0">
                        <a:solidFill>
                          <a:srgbClr val="000000"/>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lnSpc>
                          <a:spcPct val="150000"/>
                        </a:lnSpc>
                        <a:spcBef>
                          <a:spcPts val="0"/>
                        </a:spcBef>
                        <a:spcAft>
                          <a:spcPts val="600"/>
                        </a:spcAft>
                      </a:pPr>
                      <a:r>
                        <a:rPr lang="en-US" sz="1200" dirty="0">
                          <a:effectLst/>
                        </a:rPr>
                        <a:t>Not exist</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432049927"/>
                  </a:ext>
                </a:extLst>
              </a:tr>
              <a:tr h="511101">
                <a:tc>
                  <a:txBody>
                    <a:bodyPr/>
                    <a:lstStyle/>
                    <a:p>
                      <a:pPr marL="0" marR="0" algn="ctr">
                        <a:lnSpc>
                          <a:spcPct val="150000"/>
                        </a:lnSpc>
                        <a:spcBef>
                          <a:spcPts val="0"/>
                        </a:spcBef>
                        <a:spcAft>
                          <a:spcPts val="600"/>
                        </a:spcAft>
                      </a:pPr>
                      <a:r>
                        <a:rPr lang="en-US" sz="1200" dirty="0">
                          <a:effectLst/>
                          <a:latin typeface="Times New Roman" panose="02020603050405020304" pitchFamily="18" charset="0"/>
                          <a:cs typeface="Times New Roman" panose="02020603050405020304" pitchFamily="18" charset="0"/>
                        </a:rPr>
                        <a:t>5a</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nSpc>
                          <a:spcPct val="150000"/>
                        </a:lnSpc>
                        <a:spcBef>
                          <a:spcPts val="0"/>
                        </a:spcBef>
                        <a:spcAft>
                          <a:spcPts val="600"/>
                        </a:spcAft>
                      </a:pPr>
                      <a:r>
                        <a:rPr lang="en-US" sz="1200">
                          <a:effectLst/>
                        </a:rPr>
                        <a:t>Discontinuity in Lateral Strength–Weak Story Irregularity: </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lnSpc>
                          <a:spcPct val="150000"/>
                        </a:lnSpc>
                        <a:spcBef>
                          <a:spcPts val="0"/>
                        </a:spcBef>
                        <a:spcAft>
                          <a:spcPts val="600"/>
                        </a:spcAft>
                      </a:pPr>
                      <a:r>
                        <a:rPr lang="en-US" sz="1200" dirty="0">
                          <a:effectLst/>
                        </a:rPr>
                        <a:t>Not exist</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582602051"/>
                  </a:ext>
                </a:extLst>
              </a:tr>
              <a:tr h="511101">
                <a:tc>
                  <a:txBody>
                    <a:bodyPr/>
                    <a:lstStyle/>
                    <a:p>
                      <a:pPr marL="0" marR="0" algn="ctr">
                        <a:lnSpc>
                          <a:spcPct val="150000"/>
                        </a:lnSpc>
                        <a:spcBef>
                          <a:spcPts val="0"/>
                        </a:spcBef>
                        <a:spcAft>
                          <a:spcPts val="600"/>
                        </a:spcAft>
                      </a:pPr>
                      <a:r>
                        <a:rPr lang="en-US" sz="1200" kern="1200" dirty="0">
                          <a:effectLst/>
                          <a:latin typeface="Times New Roman" panose="02020603050405020304" pitchFamily="18" charset="0"/>
                          <a:cs typeface="Times New Roman" panose="02020603050405020304" pitchFamily="18" charset="0"/>
                        </a:rPr>
                        <a:t>5b</a:t>
                      </a:r>
                      <a:endParaRPr lang="en-US" sz="1200" b="1" kern="1200" dirty="0">
                        <a:solidFill>
                          <a:schemeClr val="lt1"/>
                        </a:solidFill>
                        <a:effectLst/>
                        <a:latin typeface="Times New Roman" panose="02020603050405020304" pitchFamily="18" charset="0"/>
                        <a:ea typeface="+mn-ea"/>
                        <a:cs typeface="Times New Roman" panose="02020603050405020304" pitchFamily="18" charset="0"/>
                      </a:endParaRPr>
                    </a:p>
                  </a:txBody>
                  <a:tcPr marL="56047" marR="560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nSpc>
                          <a:spcPct val="150000"/>
                        </a:lnSpc>
                        <a:spcBef>
                          <a:spcPts val="0"/>
                        </a:spcBef>
                        <a:spcAft>
                          <a:spcPts val="600"/>
                        </a:spcAft>
                      </a:pPr>
                      <a:r>
                        <a:rPr lang="en-US" sz="1200" dirty="0">
                          <a:effectLst/>
                        </a:rPr>
                        <a:t>Discontinuity in Lateral Strength–Extreme Weak Story Irregularity: </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algn="ctr">
                        <a:lnSpc>
                          <a:spcPct val="150000"/>
                        </a:lnSpc>
                        <a:spcBef>
                          <a:spcPts val="0"/>
                        </a:spcBef>
                        <a:spcAft>
                          <a:spcPts val="600"/>
                        </a:spcAft>
                      </a:pPr>
                      <a:r>
                        <a:rPr lang="en-US" sz="1200" dirty="0">
                          <a:effectLst/>
                        </a:rPr>
                        <a:t>Not exist</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71559671"/>
                  </a:ext>
                </a:extLst>
              </a:tr>
            </a:tbl>
          </a:graphicData>
        </a:graphic>
      </p:graphicFrame>
      <p:sp>
        <p:nvSpPr>
          <p:cNvPr id="7" name="TextBox 6">
            <a:extLst>
              <a:ext uri="{FF2B5EF4-FFF2-40B4-BE49-F238E27FC236}">
                <a16:creationId xmlns:a16="http://schemas.microsoft.com/office/drawing/2014/main" id="{CDBA5DD9-03D8-4C13-A664-21D9757E0705}"/>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52872263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48195" y="1047238"/>
            <a:ext cx="8438605" cy="897392"/>
          </a:xfrm>
        </p:spPr>
        <p:txBody>
          <a:bodyPr>
            <a:noAutofit/>
          </a:bodyPr>
          <a:lstStyle/>
          <a:p>
            <a:pPr algn="ctr"/>
            <a:r>
              <a:rPr lang="en-US" sz="3400" b="1" i="0" u="none" strike="noStrike" baseline="0" dirty="0">
                <a:solidFill>
                  <a:srgbClr val="7030A0"/>
                </a:solidFill>
                <a:latin typeface="Calibri" panose="020F0502020204030204" pitchFamily="34" charset="0"/>
              </a:rPr>
              <a:t>Effect of p-delta</a:t>
            </a:r>
            <a:br>
              <a:rPr lang="en-US" sz="3400" b="0" i="0" u="none" strike="noStrike" baseline="0" dirty="0">
                <a:solidFill>
                  <a:srgbClr val="000000"/>
                </a:solidFill>
                <a:latin typeface="Calibri" panose="020F0502020204030204" pitchFamily="34" charset="0"/>
              </a:rPr>
            </a:br>
            <a:endParaRPr lang="en-US" sz="3400" b="0" i="0" u="none" strike="noStrike" baseline="0" dirty="0">
              <a:solidFill>
                <a:srgbClr val="00000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73314" y="1240666"/>
                <a:ext cx="8102229" cy="4532721"/>
              </a:xfrm>
            </p:spPr>
            <p:txBody>
              <a:bodyPr/>
              <a:lstStyle/>
              <a:p>
                <a14:m>
                  <m:oMath xmlns:m="http://schemas.openxmlformats.org/officeDocument/2006/math">
                    <m:r>
                      <a:rPr lang="en-US" sz="22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𝜃</m:t>
                    </m:r>
                    <m:r>
                      <a:rPr lang="en-US" sz="22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200" i="1">
                            <a:effectLst/>
                            <a:latin typeface="Cambria Math" panose="02040503050406030204" pitchFamily="18" charset="0"/>
                          </a:rPr>
                        </m:ctrlPr>
                      </m:fPr>
                      <m:num>
                        <m:sSub>
                          <m:sSubPr>
                            <m:ctrlPr>
                              <a:rPr lang="en-US" sz="2200" i="1">
                                <a:effectLst/>
                                <a:latin typeface="Cambria Math" panose="02040503050406030204" pitchFamily="18" charset="0"/>
                              </a:rPr>
                            </m:ctrlPr>
                          </m:sSubPr>
                          <m:e>
                            <m:r>
                              <a:rPr lang="en-US" sz="2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𝑃</m:t>
                            </m:r>
                          </m:e>
                          <m:sub>
                            <m:r>
                              <a:rPr lang="en-US" sz="2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sub>
                        </m:sSub>
                        <m:r>
                          <a:rPr lang="en-US" sz="2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200" i="1">
                                <a:effectLst/>
                                <a:latin typeface="Cambria Math" panose="02040503050406030204" pitchFamily="18" charset="0"/>
                              </a:rPr>
                            </m:ctrlPr>
                          </m:sSubPr>
                          <m:e>
                            <m:r>
                              <a:rPr lang="en-US" sz="2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𝐼</m:t>
                            </m:r>
                          </m:e>
                          <m:sub>
                            <m:r>
                              <a:rPr lang="en-US" sz="2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m:t>
                            </m:r>
                          </m:sub>
                        </m:sSub>
                      </m:num>
                      <m:den>
                        <m:sSub>
                          <m:sSubPr>
                            <m:ctrlPr>
                              <a:rPr lang="en-US" sz="2200" i="1">
                                <a:effectLst/>
                                <a:latin typeface="Cambria Math" panose="02040503050406030204" pitchFamily="18" charset="0"/>
                              </a:rPr>
                            </m:ctrlPr>
                          </m:sSubPr>
                          <m:e>
                            <m:r>
                              <a:rPr lang="en-US" sz="2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m:t>
                            </m:r>
                          </m:e>
                          <m:sub>
                            <m:r>
                              <a:rPr lang="en-US" sz="2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𝑥</m:t>
                            </m:r>
                          </m:sub>
                        </m:sSub>
                        <m:sSub>
                          <m:sSubPr>
                            <m:ctrlPr>
                              <a:rPr lang="en-US" sz="2200" i="1">
                                <a:effectLst/>
                                <a:latin typeface="Cambria Math" panose="02040503050406030204" pitchFamily="18" charset="0"/>
                              </a:rPr>
                            </m:ctrlPr>
                          </m:sSubPr>
                          <m:e>
                            <m:r>
                              <a:rPr lang="en-US" sz="2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m:t>
                            </m:r>
                          </m:e>
                          <m:sub>
                            <m:r>
                              <a:rPr lang="en-US" sz="2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𝑠𝑥</m:t>
                            </m:r>
                          </m:sub>
                        </m:sSub>
                        <m:sSub>
                          <m:sSubPr>
                            <m:ctrlPr>
                              <a:rPr lang="en-US" sz="2200" i="1">
                                <a:effectLst/>
                                <a:latin typeface="Cambria Math" panose="02040503050406030204" pitchFamily="18" charset="0"/>
                              </a:rPr>
                            </m:ctrlPr>
                          </m:sSubPr>
                          <m:e>
                            <m:r>
                              <a:rPr lang="en-US" sz="2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𝐶</m:t>
                            </m:r>
                          </m:e>
                          <m:sub>
                            <m:r>
                              <a:rPr lang="en-US" sz="22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𝑑</m:t>
                            </m:r>
                          </m:sub>
                        </m:sSub>
                      </m:den>
                    </m:f>
                  </m:oMath>
                </a14:m>
                <a:r>
                  <a:rPr lang="en-US" sz="2200" b="1" dirty="0">
                    <a:latin typeface="Times New Roman" panose="02020603050405020304" pitchFamily="18" charset="0"/>
                    <a:cs typeface="Times New Roman" panose="02020603050405020304" pitchFamily="18" charset="0"/>
                  </a:rPr>
                  <a:t>   </a:t>
                </a:r>
              </a:p>
              <a:p>
                <a14:m>
                  <m:oMath xmlns:m="http://schemas.openxmlformats.org/officeDocument/2006/math">
                    <m:sSub>
                      <m:sSubPr>
                        <m:ctrlPr>
                          <a:rPr lang="en-US" sz="2200" i="1">
                            <a:latin typeface="Cambria Math" panose="02040503050406030204" pitchFamily="18" charset="0"/>
                          </a:rPr>
                        </m:ctrlPr>
                      </m:sSubPr>
                      <m:e>
                        <m:r>
                          <a:rPr lang="en-US" sz="2200" i="1">
                            <a:latin typeface="Cambria Math" panose="02040503050406030204" pitchFamily="18" charset="0"/>
                          </a:rPr>
                          <m:t>𝜃</m:t>
                        </m:r>
                      </m:e>
                      <m:sub>
                        <m:r>
                          <a:rPr lang="en-US" sz="2200" i="1">
                            <a:latin typeface="Cambria Math" panose="02040503050406030204" pitchFamily="18" charset="0"/>
                          </a:rPr>
                          <m:t>𝑚𝑎𝑥</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0</m:t>
                        </m:r>
                        <m:r>
                          <a:rPr lang="en-US" sz="2200" i="1">
                            <a:latin typeface="Cambria Math" panose="02040503050406030204" pitchFamily="18" charset="0"/>
                          </a:rPr>
                          <m:t>.</m:t>
                        </m:r>
                        <m:r>
                          <a:rPr lang="en-US" sz="2200" i="1">
                            <a:latin typeface="Cambria Math" panose="02040503050406030204" pitchFamily="18" charset="0"/>
                          </a:rPr>
                          <m:t>5</m:t>
                        </m:r>
                      </m:num>
                      <m:den>
                        <m:r>
                          <a:rPr lang="en-US" sz="2200" i="1">
                            <a:latin typeface="Cambria Math" panose="02040503050406030204" pitchFamily="18" charset="0"/>
                          </a:rPr>
                          <m:t>𝛽</m:t>
                        </m:r>
                        <m:sSub>
                          <m:sSubPr>
                            <m:ctrlPr>
                              <a:rPr lang="en-US" sz="2200" i="1">
                                <a:latin typeface="Cambria Math" panose="02040503050406030204" pitchFamily="18" charset="0"/>
                              </a:rPr>
                            </m:ctrlPr>
                          </m:sSubPr>
                          <m:e>
                            <m:r>
                              <a:rPr lang="en-US" sz="2200" i="1">
                                <a:latin typeface="Cambria Math" panose="02040503050406030204" pitchFamily="18" charset="0"/>
                              </a:rPr>
                              <m:t>𝐶</m:t>
                            </m:r>
                          </m:e>
                          <m:sub>
                            <m:r>
                              <a:rPr lang="en-US" sz="2200" i="1">
                                <a:latin typeface="Cambria Math" panose="02040503050406030204" pitchFamily="18" charset="0"/>
                              </a:rPr>
                              <m:t>𝑑</m:t>
                            </m:r>
                          </m:sub>
                        </m:sSub>
                      </m:den>
                    </m:f>
                    <m:r>
                      <a:rPr lang="en-US" sz="2200" i="1">
                        <a:latin typeface="Cambria Math" panose="02040503050406030204" pitchFamily="18" charset="0"/>
                      </a:rPr>
                      <m:t>≤</m:t>
                    </m:r>
                    <m:r>
                      <a:rPr lang="en-US" sz="2200" i="1">
                        <a:latin typeface="Cambria Math" panose="02040503050406030204" pitchFamily="18" charset="0"/>
                      </a:rPr>
                      <m:t>0</m:t>
                    </m:r>
                    <m:r>
                      <a:rPr lang="en-US" sz="2200" i="1">
                        <a:latin typeface="Cambria Math" panose="02040503050406030204" pitchFamily="18" charset="0"/>
                      </a:rPr>
                      <m:t>.</m:t>
                    </m:r>
                    <m:r>
                      <a:rPr lang="en-US" sz="2200" i="1">
                        <a:latin typeface="Cambria Math" panose="02040503050406030204" pitchFamily="18" charset="0"/>
                      </a:rPr>
                      <m:t>25</m:t>
                    </m:r>
                  </m:oMath>
                </a14:m>
                <a:endParaRPr lang="en-US" sz="22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All </a:t>
                </a:r>
                <a14:m>
                  <m:oMath xmlns:m="http://schemas.openxmlformats.org/officeDocument/2006/math">
                    <m:r>
                      <a:rPr lang="en-US" sz="20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𝜃</m:t>
                    </m:r>
                  </m:oMath>
                </a14:m>
                <a:r>
                  <a:rPr lang="en-US" sz="2000" dirty="0">
                    <a:latin typeface="Times New Roman" panose="02020603050405020304" pitchFamily="18" charset="0"/>
                    <a:cs typeface="Times New Roman" panose="02020603050405020304" pitchFamily="18" charset="0"/>
                  </a:rPr>
                  <a:t> values are less than </a:t>
                </a:r>
              </a:p>
              <a:p>
                <a:pPr marL="0" indent="0">
                  <a:buNone/>
                </a:pPr>
                <a:r>
                  <a:rPr lang="en-US" sz="2000" dirty="0">
                    <a:latin typeface="Times New Roman" panose="02020603050405020304" pitchFamily="18" charset="0"/>
                    <a:cs typeface="Times New Roman" panose="02020603050405020304" pitchFamily="18" charset="0"/>
                  </a:rPr>
                  <a:t>    0.1, So, no need for </a:t>
                </a:r>
              </a:p>
              <a:p>
                <a:pPr marL="0" indent="0">
                  <a:buNone/>
                </a:pPr>
                <a:r>
                  <a:rPr lang="en-US" sz="2000" dirty="0">
                    <a:latin typeface="Times New Roman" panose="02020603050405020304" pitchFamily="18" charset="0"/>
                    <a:cs typeface="Times New Roman" panose="02020603050405020304" pitchFamily="18" charset="0"/>
                  </a:rPr>
                  <a:t>    use the second order analysis.</a:t>
                </a:r>
              </a:p>
            </p:txBody>
          </p:sp>
        </mc:Choice>
        <mc:Fallback xmlns="">
          <p:sp>
            <p:nvSpPr>
              <p:cNvPr id="8" name="Content Placeholder 7">
                <a:extLst>
                  <a:ext uri="{FF2B5EF4-FFF2-40B4-BE49-F238E27FC236}">
                    <a16:creationId xmlns="" xmlns:a16="http://schemas.microsoft.com/office/drawing/2014/main" xmlns:a14="http://schemas.microsoft.com/office/drawing/2010/main" id="{785C6F25-C561-4DE3-9AA6-BE19182A94C5}"/>
                  </a:ext>
                </a:extLst>
              </p:cNvPr>
              <p:cNvSpPr>
                <a:spLocks noGrp="1" noRot="1" noChangeAspect="1" noMove="1" noResize="1" noEditPoints="1" noAdjustHandles="1" noChangeArrowheads="1" noChangeShapeType="1" noTextEdit="1"/>
              </p:cNvSpPr>
              <p:nvPr>
                <p:ph idx="1"/>
              </p:nvPr>
            </p:nvSpPr>
            <p:spPr>
              <a:xfrm>
                <a:off x="773314" y="1240666"/>
                <a:ext cx="8102229" cy="4532721"/>
              </a:xfrm>
              <a:blipFill rotWithShape="0">
                <a:blip r:embed="rId2"/>
                <a:stretch>
                  <a:fillRect l="-143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64</a:t>
            </a:fld>
            <a:endParaRPr lang="en-US"/>
          </a:p>
        </p:txBody>
      </p:sp>
      <p:sp>
        <p:nvSpPr>
          <p:cNvPr id="7" name="TextBox 6">
            <a:extLst>
              <a:ext uri="{FF2B5EF4-FFF2-40B4-BE49-F238E27FC236}">
                <a16:creationId xmlns:a16="http://schemas.microsoft.com/office/drawing/2014/main" id="{E96762A8-889E-48EB-9B3C-AF3E28C082A3}"/>
              </a:ext>
            </a:extLst>
          </p:cNvPr>
          <p:cNvSpPr txBox="1"/>
          <p:nvPr/>
        </p:nvSpPr>
        <p:spPr>
          <a:xfrm>
            <a:off x="773314" y="585573"/>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0437926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54452" y="606524"/>
            <a:ext cx="8438605" cy="577242"/>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   Deflection computations  </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94370" y="751126"/>
                <a:ext cx="8186137" cy="5035045"/>
              </a:xfrm>
            </p:spPr>
            <p:txBody>
              <a:bodyPr/>
              <a:lstStyle/>
              <a:p>
                <a:r>
                  <a:rPr lang="en-US"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Immediate and long term deflections </a:t>
                </a:r>
                <a:endParaRPr lang="en-US" sz="2000" b="1" i="1" dirty="0">
                  <a:effectLst/>
                  <a:latin typeface="Times New Roman" panose="02020603050405020304" pitchFamily="18" charset="0"/>
                  <a:cs typeface="Times New Roman" panose="02020603050405020304" pitchFamily="18" charset="0"/>
                </a:endParaRPr>
              </a:p>
              <a:p>
                <a14:m>
                  <m:oMath xmlns:m="http://schemas.openxmlformats.org/officeDocument/2006/math">
                    <m:sSub>
                      <m:sSubPr>
                        <m:ctrlPr>
                          <a:rPr lang="en-US" i="1" smtClean="0">
                            <a:effectLst/>
                            <a:latin typeface="Cambria Math" panose="020405030504060302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𝐿𝑇</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effectLst/>
                            <a:latin typeface="Cambria Math" panose="020405030504060302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effectLst/>
                            <a:latin typeface="Cambria Math" panose="020405030504060302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𝜆</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ub>
                    </m:sSub>
                    <m:sSub>
                      <m:sSubPr>
                        <m:ctrlPr>
                          <a:rPr lang="en-US" i="1">
                            <a:effectLst/>
                            <a:latin typeface="Cambria Math" panose="020405030504060302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effectLst/>
                            <a:latin typeface="Cambria Math" panose="020405030504060302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𝜆</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𝑡</m:t>
                        </m:r>
                      </m:sub>
                    </m:sSub>
                    <m:sSub>
                      <m:sSubPr>
                        <m:ctrlPr>
                          <a:rPr lang="en-US" i="1">
                            <a:effectLst/>
                            <a:latin typeface="Cambria Math" panose="020405030504060302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𝐿𝑆</m:t>
                        </m:r>
                      </m:sub>
                    </m:sSub>
                  </m:oMath>
                </a14:m>
                <a:r>
                  <a:rPr lang="en-US" b="1"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λ</m:t>
                        </m:r>
                      </m:e>
                      <m:sub>
                        <m:r>
                          <a:rPr lang="en-US" sz="2000" i="0">
                            <a:latin typeface="Cambria Math" panose="02040503050406030204" pitchFamily="18" charset="0"/>
                          </a:rPr>
                          <m:t>∆</m:t>
                        </m:r>
                      </m:sub>
                    </m:sSub>
                    <m:r>
                      <a:rPr lang="en-US" sz="2000" i="0">
                        <a:latin typeface="Cambria Math" panose="02040503050406030204" pitchFamily="18" charset="0"/>
                      </a:rPr>
                      <m:t>=</m:t>
                    </m:r>
                    <m:f>
                      <m:fPr>
                        <m:ctrlPr>
                          <a:rPr lang="en-US" sz="2000" i="1">
                            <a:latin typeface="Cambria Math" panose="02040503050406030204" pitchFamily="18" charset="0"/>
                          </a:rPr>
                        </m:ctrlPr>
                      </m:fPr>
                      <m:num>
                        <m:r>
                          <m:rPr>
                            <m:sty m:val="p"/>
                          </m:rPr>
                          <a:rPr lang="en-US" sz="2000" i="0">
                            <a:latin typeface="Cambria Math" panose="02040503050406030204" pitchFamily="18" charset="0"/>
                          </a:rPr>
                          <m:t>ξ</m:t>
                        </m:r>
                      </m:num>
                      <m:den>
                        <m:r>
                          <a:rPr lang="en-US" sz="2000" i="0">
                            <a:latin typeface="Cambria Math" panose="02040503050406030204" pitchFamily="18" charset="0"/>
                          </a:rPr>
                          <m:t>1</m:t>
                        </m:r>
                        <m:r>
                          <a:rPr lang="en-US" sz="2000" i="0">
                            <a:latin typeface="Cambria Math" panose="02040503050406030204" pitchFamily="18" charset="0"/>
                          </a:rPr>
                          <m:t>+</m:t>
                        </m:r>
                        <m:r>
                          <a:rPr lang="en-US" sz="2000" i="0">
                            <a:latin typeface="Cambria Math" panose="02040503050406030204" pitchFamily="18" charset="0"/>
                          </a:rPr>
                          <m:t>50</m:t>
                        </m:r>
                        <m:sSup>
                          <m:sSupPr>
                            <m:ctrlPr>
                              <a:rPr lang="en-US" sz="2000" i="1">
                                <a:latin typeface="Cambria Math" panose="02040503050406030204" pitchFamily="18" charset="0"/>
                              </a:rPr>
                            </m:ctrlPr>
                          </m:sSupPr>
                          <m:e>
                            <m:r>
                              <m:rPr>
                                <m:sty m:val="p"/>
                              </m:rPr>
                              <a:rPr lang="en-US" sz="2000" i="0">
                                <a:latin typeface="Cambria Math" panose="02040503050406030204" pitchFamily="18" charset="0"/>
                              </a:rPr>
                              <m:t>ρ</m:t>
                            </m:r>
                          </m:e>
                          <m:sup>
                            <m:r>
                              <a:rPr lang="en-US" sz="2000" i="0">
                                <a:latin typeface="Cambria Math" panose="02040503050406030204" pitchFamily="18" charset="0"/>
                              </a:rPr>
                              <m:t>`</m:t>
                            </m:r>
                          </m:sup>
                        </m:sSup>
                      </m:den>
                    </m:f>
                  </m:oMath>
                </a14:m>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2</a:t>
                </a:r>
              </a:p>
              <a:p>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Assume 50%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sustained</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live loads and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 un-sustained</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live loads, so </a:t>
                </a:r>
              </a:p>
              <a:p>
                <a:pPr marL="0" indent="0">
                  <a:buNone/>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Load combination = 2 Dead loads + 2 Superimposed dead loads + 1.5 Live loads </a:t>
                </a:r>
              </a:p>
              <a:p>
                <a:pPr marL="0" indent="0">
                  <a:buNone/>
                </a:pPr>
                <a:endPar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2000" dirty="0"/>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94370" y="751126"/>
                <a:ext cx="8186137" cy="5035045"/>
              </a:xfrm>
              <a:blipFill rotWithShape="0">
                <a:blip r:embed="rId2"/>
                <a:stretch>
                  <a:fillRect l="-141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65</a:t>
            </a:fld>
            <a:endParaRPr lang="en-US"/>
          </a:p>
        </p:txBody>
      </p:sp>
      <p:pic>
        <p:nvPicPr>
          <p:cNvPr id="5" name="Picture 4">
            <a:extLst>
              <a:ext uri="{FF2B5EF4-FFF2-40B4-BE49-F238E27FC236}">
                <a16:creationId xmlns:a16="http://schemas.microsoft.com/office/drawing/2014/main" id="{B8C0BB3C-2A3E-4064-9D66-5FA314A6CF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5087" y="3464622"/>
            <a:ext cx="3753133" cy="32458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5AAA7987-0BAA-43BA-8465-40E5C88B37D9}"/>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373786385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570139" y="1098688"/>
            <a:ext cx="8438605" cy="784181"/>
          </a:xfrm>
        </p:spPr>
        <p:txBody>
          <a:bodyPr>
            <a:noAutofit/>
          </a:bodyPr>
          <a:lstStyle/>
          <a:p>
            <a:pPr algn="ctr"/>
            <a:r>
              <a:rPr lang="en-US" sz="3400" b="1" dirty="0">
                <a:solidFill>
                  <a:srgbClr val="7030A0"/>
                </a:solidFill>
                <a:effectLst/>
                <a:latin typeface="Times New Roman" panose="02020603050405020304" pitchFamily="18" charset="0"/>
                <a:ea typeface="Times New Roman" panose="02020603050405020304" pitchFamily="18" charset="0"/>
              </a:rPr>
              <a:t>Deflection computations  </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39560" y="2169036"/>
                <a:ext cx="8169184" cy="4590428"/>
              </a:xfrm>
            </p:spPr>
            <p:txBody>
              <a:bodyPr/>
              <a:lstStyle/>
              <a:p>
                <a:pPr marL="0" indent="0">
                  <a:buNone/>
                </a:pPr>
                <a:r>
                  <a:rPr lang="en-US"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Drift check:</a:t>
                </a:r>
              </a:p>
              <a:p>
                <a:pPr marL="0" indent="0">
                  <a:lnSpc>
                    <a:spcPct val="150000"/>
                  </a:lnSpc>
                  <a:buNone/>
                </a:pPr>
                <a14:m>
                  <m:oMath xmlns:m="http://schemas.openxmlformats.org/officeDocument/2006/math">
                    <m:sSub>
                      <m:sSubPr>
                        <m:ctrlPr>
                          <a:rPr lang="en-US" sz="1600" i="1" smtClean="0">
                            <a:effectLst/>
                            <a:latin typeface="Cambria Math" panose="020405030504060302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𝛿</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𝑀</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600" i="1">
                            <a:effectLst/>
                            <a:latin typeface="Cambria Math" panose="02040503050406030204" pitchFamily="18" charset="0"/>
                          </a:rPr>
                        </m:ctrlPr>
                      </m:fPr>
                      <m:num>
                        <m:sSub>
                          <m:sSubPr>
                            <m:ctrlPr>
                              <a:rPr lang="en-US" sz="1600" i="1">
                                <a:effectLst/>
                                <a:latin typeface="Cambria Math" panose="020405030504060302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𝐶</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𝑑</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sub>
                        </m:s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600" i="1">
                                <a:effectLst/>
                                <a:latin typeface="Cambria Math" panose="020405030504060302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𝛿</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𝑚𝑎𝑥</m:t>
                            </m:r>
                          </m:sub>
                        </m:sSub>
                      </m:num>
                      <m:den>
                        <m:sSub>
                          <m:sSubPr>
                            <m:ctrlPr>
                              <a:rPr lang="en-US" sz="1600" i="1">
                                <a:effectLst/>
                                <a:latin typeface="Cambria Math" panose="02040503050406030204" pitchFamily="18" charset="0"/>
                              </a:rPr>
                            </m:ctrlPr>
                          </m:sSub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𝐼</m:t>
                            </m:r>
                          </m:e>
                          <m:sub>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m:t>
                            </m:r>
                          </m:sub>
                        </m:sSub>
                      </m:den>
                    </m:f>
                  </m:oMath>
                </a14:m>
                <a:r>
                  <a:rPr lang="en-US"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nSpc>
                    <a:spcPct val="150000"/>
                  </a:lnSpc>
                  <a:buNone/>
                </a:pPr>
                <a14:m>
                  <m:oMath xmlns:m="http://schemas.openxmlformats.org/officeDocument/2006/math">
                    <m:sSub>
                      <m:sSub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e>
                      <m:sub>
                        <m:r>
                          <a:rPr lang="en-US" sz="1800" i="1"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𝑎</m:t>
                        </m:r>
                      </m:sub>
                    </m:sSub>
                    <m: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015</m:t>
                    </m:r>
                    <m:sSub>
                      <m:sSubPr>
                        <m:ctrlP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h</m:t>
                        </m:r>
                      </m:e>
                      <m:sub>
                        <m:r>
                          <a:rPr lang="en-US" sz="18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𝑠𝑥</m:t>
                        </m:r>
                      </m:sub>
                    </m:sSub>
                  </m:oMath>
                </a14:m>
                <a:r>
                  <a:rPr lang="en-US" sz="1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a:p>
                <a:pPr marL="0" indent="0">
                  <a:buNone/>
                </a:pPr>
                <a14:m>
                  <m:oMath xmlns:m="http://schemas.openxmlformats.org/officeDocument/2006/math">
                    <m:r>
                      <a:rPr lang="en-US" sz="20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𝛿</m:t>
                    </m:r>
                  </m:oMath>
                </a14:m>
                <a:r>
                  <a:rPr lang="en-US" sz="2000" baseline="-25000" dirty="0">
                    <a:latin typeface="Times New Roman" panose="02020603050405020304" pitchFamily="18" charset="0"/>
                    <a:cs typeface="Times New Roman" panose="02020603050405020304" pitchFamily="18" charset="0"/>
                  </a:rPr>
                  <a:t>M</a:t>
                </a:r>
                <a:r>
                  <a:rPr lang="en-US" sz="2000" dirty="0">
                    <a:latin typeface="Times New Roman" panose="02020603050405020304" pitchFamily="18" charset="0"/>
                    <a:cs typeface="Times New Roman" panose="02020603050405020304" pitchFamily="18" charset="0"/>
                  </a:rPr>
                  <a:t> equal to 16.63mm is less than </a:t>
                </a:r>
                <a14:m>
                  <m:oMath xmlns:m="http://schemas.openxmlformats.org/officeDocument/2006/math">
                    <m:r>
                      <a:rPr lang="en-US" sz="20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𝛿</m:t>
                    </m:r>
                  </m:oMath>
                </a14:m>
                <a:r>
                  <a:rPr lang="en-US" sz="2000" baseline="-25000" dirty="0">
                    <a:latin typeface="Times New Roman" panose="02020603050405020304" pitchFamily="18" charset="0"/>
                    <a:cs typeface="Times New Roman" panose="02020603050405020304" pitchFamily="18" charset="0"/>
                  </a:rPr>
                  <a:t>allowable </a:t>
                </a:r>
                <a:r>
                  <a:rPr lang="en-US" sz="2000" dirty="0">
                    <a:latin typeface="Times New Roman" panose="02020603050405020304" pitchFamily="18" charset="0"/>
                    <a:cs typeface="Times New Roman" panose="02020603050405020304" pitchFamily="18" charset="0"/>
                  </a:rPr>
                  <a:t>which equal to 57mm. </a:t>
                </a:r>
                <a:endParaRPr lang="en-US" sz="2000" baseline="-25000" dirty="0">
                  <a:latin typeface="Times New Roman" panose="02020603050405020304" pitchFamily="18" charset="0"/>
                  <a:cs typeface="Times New Roman" panose="02020603050405020304" pitchFamily="18" charset="0"/>
                </a:endParaRPr>
              </a:p>
              <a:p>
                <a:pPr marL="0" indent="0">
                  <a:buNone/>
                </a:pPr>
                <a:r>
                  <a:rPr lang="en-US" sz="2000" baseline="-25000" dirty="0">
                    <a:latin typeface="Times New Roman" panose="02020603050405020304" pitchFamily="18" charset="0"/>
                    <a:cs typeface="Times New Roman" panose="02020603050405020304" pitchFamily="18" charset="0"/>
                  </a:rPr>
                  <a:t>     </a:t>
                </a:r>
                <a:endParaRPr lang="en-US" sz="2000" b="1" baseline="-25000" dirty="0">
                  <a:latin typeface="Times New Roman" panose="02020603050405020304" pitchFamily="18" charset="0"/>
                  <a:cs typeface="Times New Roman" panose="02020603050405020304" pitchFamily="18" charset="0"/>
                </a:endParaRPr>
              </a:p>
              <a:p>
                <a:pPr marL="0" indent="0">
                  <a:buNone/>
                </a:pPr>
                <a:endParaRPr lang="en-US" sz="2000" b="1" baseline="-25000" dirty="0">
                  <a:latin typeface="Times New Roman" panose="02020603050405020304" pitchFamily="18" charset="0"/>
                  <a:cs typeface="Times New Roman" panose="02020603050405020304" pitchFamily="18" charset="0"/>
                </a:endParaRPr>
              </a:p>
              <a:p>
                <a:pPr marL="0" indent="0">
                  <a:buNone/>
                </a:pPr>
                <a:endParaRPr lang="en-US" sz="2000" b="1" baseline="-25000" dirty="0">
                  <a:latin typeface="Times New Roman" panose="02020603050405020304" pitchFamily="18" charset="0"/>
                  <a:cs typeface="Times New Roman" panose="02020603050405020304" pitchFamily="18" charset="0"/>
                </a:endParaRPr>
              </a:p>
              <a:p>
                <a:pPr marL="0" indent="0">
                  <a:buNone/>
                </a:pPr>
                <a:endParaRPr lang="en-US" sz="2000" b="1" baseline="-25000" dirty="0">
                  <a:latin typeface="Times New Roman" panose="02020603050405020304" pitchFamily="18" charset="0"/>
                  <a:cs typeface="Times New Roman" panose="02020603050405020304" pitchFamily="18" charset="0"/>
                </a:endParaRPr>
              </a:p>
              <a:p>
                <a:pPr marL="0" indent="0">
                  <a:buNone/>
                </a:pPr>
                <a:endParaRPr lang="en-US" sz="2000" b="1" baseline="-25000" dirty="0">
                  <a:latin typeface="Times New Roman" panose="02020603050405020304" pitchFamily="18" charset="0"/>
                  <a:cs typeface="Times New Roman" panose="02020603050405020304" pitchFamily="18" charset="0"/>
                </a:endParaRPr>
              </a:p>
              <a:p>
                <a:pPr marL="0" indent="0">
                  <a:buNone/>
                </a:pPr>
                <a:endParaRPr lang="en-US" sz="2000" b="1" baseline="-25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 xmlns:a16="http://schemas.microsoft.com/office/drawing/2014/main" xmlns:a14="http://schemas.microsoft.com/office/drawing/2010/main" id="{785C6F25-C561-4DE3-9AA6-BE19182A94C5}"/>
                  </a:ext>
                </a:extLst>
              </p:cNvPr>
              <p:cNvSpPr>
                <a:spLocks noGrp="1" noRot="1" noChangeAspect="1" noMove="1" noResize="1" noEditPoints="1" noAdjustHandles="1" noChangeArrowheads="1" noChangeShapeType="1" noTextEdit="1"/>
              </p:cNvSpPr>
              <p:nvPr>
                <p:ph idx="1"/>
              </p:nvPr>
            </p:nvSpPr>
            <p:spPr>
              <a:xfrm>
                <a:off x="839560" y="2169036"/>
                <a:ext cx="8169184" cy="4590428"/>
              </a:xfrm>
              <a:blipFill rotWithShape="0">
                <a:blip r:embed="rId2"/>
                <a:stretch>
                  <a:fillRect l="-82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a:xfrm>
            <a:off x="8340853" y="6108172"/>
            <a:ext cx="427833" cy="365125"/>
          </a:xfrm>
        </p:spPr>
        <p:txBody>
          <a:bodyPr/>
          <a:lstStyle/>
          <a:p>
            <a:fld id="{721E894C-819F-47F4-8A2C-0F57111BE3F1}" type="slidenum">
              <a:rPr lang="en-US" smtClean="0"/>
              <a:t>66</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665673" y="637023"/>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354635945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48231" y="779416"/>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905017" y="1899480"/>
                <a:ext cx="8169184" cy="4590428"/>
              </a:xfrm>
            </p:spPr>
            <p:txBody>
              <a:bodyPr>
                <a:normAutofit fontScale="92500" lnSpcReduction="20000"/>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General</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Beams should have at least two longitudinal bars continuous along both  the top and bottom faces.</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axial force due to temperature loads should be taken into consideration.</a:t>
                </a:r>
              </a:p>
              <a:p>
                <a:pPr marL="0" indent="0">
                  <a:buNone/>
                </a:pPr>
                <a:r>
                  <a:rPr lang="en-US" sz="2000" dirty="0">
                    <a:latin typeface="Times New Roman" panose="02020603050405020304" pitchFamily="18" charset="0"/>
                    <a:cs typeface="Times New Roman" panose="02020603050405020304" pitchFamily="18" charset="0"/>
                  </a:rPr>
                  <a:t>     For tension axial force:-</a:t>
                </a:r>
              </a:p>
              <a:p>
                <a:pPr marL="0" indent="0">
                  <a:buNone/>
                </a:pPr>
                <a:r>
                  <a:rPr lang="en-US" sz="20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𝐴</m:t>
                        </m:r>
                      </m:e>
                      <m:sub>
                        <m:r>
                          <a:rPr lang="en-US" sz="2000">
                            <a:latin typeface="Cambria Math" panose="02040503050406030204" pitchFamily="18" charset="0"/>
                            <a:cs typeface="Times New Roman" panose="02020603050405020304" pitchFamily="18" charset="0"/>
                          </a:rPr>
                          <m:t>𝑠</m:t>
                        </m:r>
                      </m:sub>
                    </m:sSub>
                    <m:r>
                      <a:rPr lang="en-US" sz="2000">
                        <a:latin typeface="Cambria Math" panose="02040503050406030204" pitchFamily="18" charset="0"/>
                        <a:cs typeface="Times New Roman" panose="02020603050405020304" pitchFamily="18" charset="0"/>
                      </a:rPr>
                      <m:t>=</m:t>
                    </m:r>
                    <m:f>
                      <m:fPr>
                        <m:ctrlPr>
                          <a:rPr lang="en-US" sz="2000" i="1">
                            <a:latin typeface="Cambria Math" panose="02040503050406030204" pitchFamily="18" charset="0"/>
                            <a:cs typeface="Times New Roman" panose="02020603050405020304" pitchFamily="18" charset="0"/>
                          </a:rPr>
                        </m:ctrlPr>
                      </m:fPr>
                      <m:num>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𝑃</m:t>
                            </m:r>
                          </m:e>
                          <m:sub>
                            <m:r>
                              <a:rPr lang="en-US" sz="2000">
                                <a:latin typeface="Cambria Math" panose="02040503050406030204" pitchFamily="18" charset="0"/>
                                <a:cs typeface="Times New Roman" panose="02020603050405020304" pitchFamily="18" charset="0"/>
                              </a:rPr>
                              <m:t>𝑢</m:t>
                            </m:r>
                          </m:sub>
                        </m:sSub>
                      </m:num>
                      <m:den>
                        <m:r>
                          <a:rPr lang="en-US" sz="2000">
                            <a:latin typeface="Cambria Math" panose="02040503050406030204" pitchFamily="18" charset="0"/>
                            <a:cs typeface="Times New Roman" panose="02020603050405020304" pitchFamily="18" charset="0"/>
                          </a:rPr>
                          <m:t>∅</m:t>
                        </m:r>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𝑓</m:t>
                            </m:r>
                          </m:e>
                          <m:sub>
                            <m:r>
                              <a:rPr lang="en-US" sz="2000">
                                <a:latin typeface="Cambria Math" panose="02040503050406030204" pitchFamily="18" charset="0"/>
                                <a:cs typeface="Times New Roman" panose="02020603050405020304" pitchFamily="18" charset="0"/>
                              </a:rPr>
                              <m:t>𝑦</m:t>
                            </m:r>
                          </m:sub>
                        </m:sSub>
                      </m:den>
                    </m:f>
                  </m:oMath>
                </a14:m>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At least minimum area of steel should be detailed as continuous bars along the top face and the other steel should be detailed as cutoff bars.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At least a quarter of required area of steel should be detailed as continuous bars along the bottom face and the other steel should be detailed as cutoff bars. </a:t>
                </a:r>
              </a:p>
              <a:p>
                <a:pPr marL="0" indent="0">
                  <a:buNone/>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 xmlns:a16="http://schemas.microsoft.com/office/drawing/2014/main" xmlns:a14="http://schemas.microsoft.com/office/drawing/2010/main" id="{785C6F25-C561-4DE3-9AA6-BE19182A94C5}"/>
                  </a:ext>
                </a:extLst>
              </p:cNvPr>
              <p:cNvSpPr>
                <a:spLocks noGrp="1" noRot="1" noChangeAspect="1" noMove="1" noResize="1" noEditPoints="1" noAdjustHandles="1" noChangeArrowheads="1" noChangeShapeType="1" noTextEdit="1"/>
              </p:cNvSpPr>
              <p:nvPr>
                <p:ph idx="1"/>
              </p:nvPr>
            </p:nvSpPr>
            <p:spPr>
              <a:xfrm>
                <a:off x="905017" y="1899480"/>
                <a:ext cx="8169184" cy="4590428"/>
              </a:xfrm>
              <a:blipFill rotWithShape="0">
                <a:blip r:embed="rId2"/>
                <a:stretch>
                  <a:fillRect l="-1268" t="-6375" r="-141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67</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42542974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52697" y="890962"/>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13186" y="1283053"/>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General</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Beam details layout:-</a:t>
            </a: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68</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1028894" y="2866030"/>
            <a:ext cx="7762408" cy="2951977"/>
          </a:xfrm>
          <a:prstGeom prst="rect">
            <a:avLst/>
          </a:prstGeom>
        </p:spPr>
      </p:pic>
    </p:spTree>
    <p:extLst>
      <p:ext uri="{BB962C8B-B14F-4D97-AF65-F5344CB8AC3E}">
        <p14:creationId xmlns:p14="http://schemas.microsoft.com/office/powerpoint/2010/main" val="107736706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530118" y="779416"/>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974816" y="2727678"/>
                <a:ext cx="8169184" cy="4590428"/>
              </a:xfrm>
            </p:spPr>
            <p:txBody>
              <a:bodyPr>
                <a:normAutofit fontScale="77500" lnSpcReduction="20000"/>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General</a:t>
                </a:r>
              </a:p>
              <a:p>
                <a:pPr marL="0" indent="0">
                  <a:buNone/>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For development length calculations:-</a:t>
                </a:r>
                <a:endPar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2100" dirty="0">
                    <a:latin typeface="Times New Roman" panose="02020603050405020304" pitchFamily="18" charset="0"/>
                    <a:cs typeface="Times New Roman" panose="02020603050405020304" pitchFamily="18" charset="0"/>
                  </a:rPr>
                  <a:t>In some cases:-</a:t>
                </a:r>
              </a:p>
              <a:p>
                <a:pPr>
                  <a:lnSpc>
                    <a:spcPct val="150000"/>
                  </a:lnSpc>
                </a:pPr>
                <a:r>
                  <a:rPr lang="en-US" sz="2100" dirty="0">
                    <a:latin typeface="Times New Roman" panose="02020603050405020304" pitchFamily="18" charset="0"/>
                    <a:cs typeface="Times New Roman" panose="02020603050405020304" pitchFamily="18" charset="0"/>
                  </a:rPr>
                  <a:t>For diameters &lt; 20mm             </a:t>
                </a:r>
                <a14:m>
                  <m:oMath xmlns:m="http://schemas.openxmlformats.org/officeDocument/2006/math">
                    <m:sSub>
                      <m:sSubPr>
                        <m:ctrlPr>
                          <a:rPr lang="en-US" sz="2100" i="1">
                            <a:latin typeface="Cambria Math" panose="02040503050406030204" pitchFamily="18" charset="0"/>
                          </a:rPr>
                        </m:ctrlPr>
                      </m:sSubPr>
                      <m:e>
                        <m:r>
                          <a:rPr lang="en-US" sz="2100" i="1">
                            <a:latin typeface="Cambria Math" panose="02040503050406030204" pitchFamily="18" charset="0"/>
                          </a:rPr>
                          <m:t>𝐿𝑑</m:t>
                        </m:r>
                      </m:e>
                      <m:sub>
                        <m:r>
                          <a:rPr lang="en-US" sz="2100" i="1">
                            <a:latin typeface="Cambria Math" panose="02040503050406030204" pitchFamily="18" charset="0"/>
                          </a:rPr>
                          <m:t>𝑡</m:t>
                        </m:r>
                      </m:sub>
                    </m:sSub>
                    <m:r>
                      <a:rPr lang="en-US" sz="2100">
                        <a:latin typeface="Cambria Math" panose="02040503050406030204" pitchFamily="18" charset="0"/>
                      </a:rPr>
                      <m:t>=</m:t>
                    </m:r>
                    <m:f>
                      <m:fPr>
                        <m:ctrlPr>
                          <a:rPr lang="en-US" sz="2100" i="1">
                            <a:latin typeface="Cambria Math" panose="02040503050406030204" pitchFamily="18" charset="0"/>
                          </a:rPr>
                        </m:ctrlPr>
                      </m:fPr>
                      <m:num>
                        <m:r>
                          <a:rPr lang="en-US" sz="2100" i="1">
                            <a:latin typeface="Cambria Math" panose="02040503050406030204" pitchFamily="18" charset="0"/>
                          </a:rPr>
                          <m:t>0</m:t>
                        </m:r>
                        <m:r>
                          <a:rPr lang="en-US" sz="2100" i="1">
                            <a:latin typeface="Cambria Math" panose="02040503050406030204" pitchFamily="18" charset="0"/>
                          </a:rPr>
                          <m:t>.</m:t>
                        </m:r>
                        <m:r>
                          <a:rPr lang="en-US" sz="2100" i="1">
                            <a:latin typeface="Cambria Math" panose="02040503050406030204" pitchFamily="18" charset="0"/>
                          </a:rPr>
                          <m:t>48</m:t>
                        </m:r>
                        <m:r>
                          <a:rPr lang="en-US" sz="2100" i="1">
                            <a:latin typeface="Cambria Math" panose="02040503050406030204" pitchFamily="18" charset="0"/>
                          </a:rPr>
                          <m:t>×</m:t>
                        </m:r>
                        <m:sSub>
                          <m:sSubPr>
                            <m:ctrlPr>
                              <a:rPr lang="en-US" sz="2100" i="1">
                                <a:latin typeface="Cambria Math" panose="02040503050406030204" pitchFamily="18" charset="0"/>
                              </a:rPr>
                            </m:ctrlPr>
                          </m:sSubPr>
                          <m:e>
                            <m:r>
                              <a:rPr lang="en-US" sz="2100" i="1">
                                <a:latin typeface="Cambria Math" panose="02040503050406030204" pitchFamily="18" charset="0"/>
                              </a:rPr>
                              <m:t>𝑓</m:t>
                            </m:r>
                          </m:e>
                          <m:sub>
                            <m:r>
                              <a:rPr lang="en-US" sz="2100" i="1">
                                <a:latin typeface="Cambria Math" panose="02040503050406030204" pitchFamily="18" charset="0"/>
                              </a:rPr>
                              <m:t>𝑦</m:t>
                            </m:r>
                          </m:sub>
                        </m:sSub>
                      </m:num>
                      <m:den>
                        <m:rad>
                          <m:radPr>
                            <m:degHide m:val="on"/>
                            <m:ctrlPr>
                              <a:rPr lang="en-US" sz="2100" i="1">
                                <a:latin typeface="Cambria Math" panose="02040503050406030204" pitchFamily="18" charset="0"/>
                              </a:rPr>
                            </m:ctrlPr>
                          </m:radPr>
                          <m:deg/>
                          <m:e>
                            <m:sSub>
                              <m:sSubPr>
                                <m:ctrlPr>
                                  <a:rPr lang="en-US" sz="2100" i="1">
                                    <a:latin typeface="Cambria Math" panose="02040503050406030204" pitchFamily="18" charset="0"/>
                                  </a:rPr>
                                </m:ctrlPr>
                              </m:sSubPr>
                              <m:e>
                                <m:r>
                                  <a:rPr lang="en-US" sz="2100" i="1">
                                    <a:latin typeface="Cambria Math" panose="02040503050406030204" pitchFamily="18" charset="0"/>
                                  </a:rPr>
                                  <m:t>𝑓</m:t>
                                </m:r>
                              </m:e>
                              <m:sub>
                                <m:r>
                                  <a:rPr lang="en-US" sz="2100" i="1">
                                    <a:latin typeface="Cambria Math" panose="02040503050406030204" pitchFamily="18" charset="0"/>
                                  </a:rPr>
                                  <m:t>𝑐</m:t>
                                </m:r>
                              </m:sub>
                            </m:sSub>
                          </m:e>
                        </m:rad>
                      </m:den>
                    </m:f>
                    <m:r>
                      <a:rPr lang="en-US" sz="2100" i="1">
                        <a:latin typeface="Cambria Math" panose="02040503050406030204" pitchFamily="18" charset="0"/>
                      </a:rPr>
                      <m:t>×</m:t>
                    </m:r>
                    <m:sSub>
                      <m:sSubPr>
                        <m:ctrlPr>
                          <a:rPr lang="en-US" sz="2100" i="1">
                            <a:latin typeface="Cambria Math" panose="02040503050406030204" pitchFamily="18" charset="0"/>
                          </a:rPr>
                        </m:ctrlPr>
                      </m:sSubPr>
                      <m:e>
                        <m:r>
                          <a:rPr lang="en-US" sz="2100" i="1">
                            <a:latin typeface="Cambria Math" panose="02040503050406030204" pitchFamily="18" charset="0"/>
                          </a:rPr>
                          <m:t>𝑑</m:t>
                        </m:r>
                      </m:e>
                      <m:sub>
                        <m:r>
                          <a:rPr lang="en-US" sz="2100" i="1">
                            <a:latin typeface="Cambria Math" panose="02040503050406030204" pitchFamily="18" charset="0"/>
                          </a:rPr>
                          <m:t>𝑏</m:t>
                        </m:r>
                        <m:r>
                          <a:rPr lang="en-US" sz="2100" i="1">
                            <a:latin typeface="Cambria Math" panose="02040503050406030204" pitchFamily="18" charset="0"/>
                          </a:rPr>
                          <m:t> </m:t>
                        </m:r>
                      </m:sub>
                    </m:sSub>
                    <m:r>
                      <a:rPr lang="en-US" sz="2100" i="1">
                        <a:latin typeface="Cambria Math" panose="02040503050406030204" pitchFamily="18" charset="0"/>
                      </a:rPr>
                      <m:t>≥</m:t>
                    </m:r>
                    <m:r>
                      <a:rPr lang="en-US" sz="2100" i="1">
                        <a:latin typeface="Cambria Math" panose="02040503050406030204" pitchFamily="18" charset="0"/>
                      </a:rPr>
                      <m:t>30</m:t>
                    </m:r>
                    <m:r>
                      <a:rPr lang="en-US" sz="2100" i="1">
                        <a:latin typeface="Cambria Math" panose="02040503050406030204" pitchFamily="18" charset="0"/>
                      </a:rPr>
                      <m:t>𝑐𝑚</m:t>
                    </m:r>
                  </m:oMath>
                </a14:m>
                <a:endParaRPr lang="en-US" sz="2100" dirty="0"/>
              </a:p>
              <a:p>
                <a:pPr>
                  <a:lnSpc>
                    <a:spcPct val="150000"/>
                  </a:lnSpc>
                </a:pPr>
                <a:r>
                  <a:rPr lang="en-US" sz="2100" dirty="0">
                    <a:latin typeface="Times New Roman" panose="02020603050405020304" pitchFamily="18" charset="0"/>
                    <a:cs typeface="Times New Roman" panose="02020603050405020304" pitchFamily="18" charset="0"/>
                  </a:rPr>
                  <a:t>For diameters ≥ than 20mm     </a:t>
                </a:r>
                <a14:m>
                  <m:oMath xmlns:m="http://schemas.openxmlformats.org/officeDocument/2006/math">
                    <m:sSub>
                      <m:sSubPr>
                        <m:ctrlPr>
                          <a:rPr lang="en-US" sz="2100" i="1">
                            <a:latin typeface="Cambria Math" panose="02040503050406030204" pitchFamily="18" charset="0"/>
                          </a:rPr>
                        </m:ctrlPr>
                      </m:sSubPr>
                      <m:e>
                        <m:r>
                          <a:rPr lang="en-US" sz="2100" i="1">
                            <a:latin typeface="Cambria Math" panose="02040503050406030204" pitchFamily="18" charset="0"/>
                          </a:rPr>
                          <m:t>𝐿𝑑</m:t>
                        </m:r>
                      </m:e>
                      <m:sub>
                        <m:r>
                          <a:rPr lang="en-US" sz="2100" i="1">
                            <a:latin typeface="Cambria Math" panose="02040503050406030204" pitchFamily="18" charset="0"/>
                          </a:rPr>
                          <m:t>𝑡</m:t>
                        </m:r>
                      </m:sub>
                    </m:sSub>
                    <m:r>
                      <a:rPr lang="en-US" sz="2100">
                        <a:latin typeface="Cambria Math" panose="02040503050406030204" pitchFamily="18" charset="0"/>
                      </a:rPr>
                      <m:t>=</m:t>
                    </m:r>
                    <m:f>
                      <m:fPr>
                        <m:ctrlPr>
                          <a:rPr lang="en-US" sz="2100" i="1">
                            <a:latin typeface="Cambria Math" panose="02040503050406030204" pitchFamily="18" charset="0"/>
                          </a:rPr>
                        </m:ctrlPr>
                      </m:fPr>
                      <m:num>
                        <m:r>
                          <a:rPr lang="en-US" sz="2100" i="1">
                            <a:latin typeface="Cambria Math" panose="02040503050406030204" pitchFamily="18" charset="0"/>
                          </a:rPr>
                          <m:t>0</m:t>
                        </m:r>
                        <m:r>
                          <a:rPr lang="en-US" sz="2100" i="1">
                            <a:latin typeface="Cambria Math" panose="02040503050406030204" pitchFamily="18" charset="0"/>
                          </a:rPr>
                          <m:t>.</m:t>
                        </m:r>
                        <m:r>
                          <a:rPr lang="en-US" sz="2100" i="1">
                            <a:latin typeface="Cambria Math" panose="02040503050406030204" pitchFamily="18" charset="0"/>
                          </a:rPr>
                          <m:t>59</m:t>
                        </m:r>
                        <m:r>
                          <a:rPr lang="en-US" sz="2100" i="1">
                            <a:latin typeface="Cambria Math" panose="02040503050406030204" pitchFamily="18" charset="0"/>
                          </a:rPr>
                          <m:t>×</m:t>
                        </m:r>
                        <m:sSub>
                          <m:sSubPr>
                            <m:ctrlPr>
                              <a:rPr lang="en-US" sz="2100" i="1">
                                <a:latin typeface="Cambria Math" panose="02040503050406030204" pitchFamily="18" charset="0"/>
                              </a:rPr>
                            </m:ctrlPr>
                          </m:sSubPr>
                          <m:e>
                            <m:r>
                              <a:rPr lang="en-US" sz="2100" i="1">
                                <a:latin typeface="Cambria Math" panose="02040503050406030204" pitchFamily="18" charset="0"/>
                              </a:rPr>
                              <m:t>𝑓</m:t>
                            </m:r>
                          </m:e>
                          <m:sub>
                            <m:r>
                              <a:rPr lang="en-US" sz="2100" i="1">
                                <a:latin typeface="Cambria Math" panose="02040503050406030204" pitchFamily="18" charset="0"/>
                              </a:rPr>
                              <m:t>𝑦</m:t>
                            </m:r>
                          </m:sub>
                        </m:sSub>
                      </m:num>
                      <m:den>
                        <m:rad>
                          <m:radPr>
                            <m:degHide m:val="on"/>
                            <m:ctrlPr>
                              <a:rPr lang="en-US" sz="2100" i="1">
                                <a:latin typeface="Cambria Math" panose="02040503050406030204" pitchFamily="18" charset="0"/>
                              </a:rPr>
                            </m:ctrlPr>
                          </m:radPr>
                          <m:deg/>
                          <m:e>
                            <m:sSub>
                              <m:sSubPr>
                                <m:ctrlPr>
                                  <a:rPr lang="en-US" sz="2100" i="1">
                                    <a:latin typeface="Cambria Math" panose="02040503050406030204" pitchFamily="18" charset="0"/>
                                  </a:rPr>
                                </m:ctrlPr>
                              </m:sSubPr>
                              <m:e>
                                <m:r>
                                  <a:rPr lang="en-US" sz="2100" i="1">
                                    <a:latin typeface="Cambria Math" panose="02040503050406030204" pitchFamily="18" charset="0"/>
                                  </a:rPr>
                                  <m:t>𝑓</m:t>
                                </m:r>
                              </m:e>
                              <m:sub>
                                <m:r>
                                  <a:rPr lang="en-US" sz="2100" i="1">
                                    <a:latin typeface="Cambria Math" panose="02040503050406030204" pitchFamily="18" charset="0"/>
                                  </a:rPr>
                                  <m:t>𝑐</m:t>
                                </m:r>
                              </m:sub>
                            </m:sSub>
                          </m:e>
                        </m:rad>
                      </m:den>
                    </m:f>
                    <m:r>
                      <a:rPr lang="en-US" sz="2100" i="1">
                        <a:latin typeface="Cambria Math" panose="02040503050406030204" pitchFamily="18" charset="0"/>
                      </a:rPr>
                      <m:t>×</m:t>
                    </m:r>
                    <m:sSub>
                      <m:sSubPr>
                        <m:ctrlPr>
                          <a:rPr lang="en-US" sz="2100" i="1">
                            <a:latin typeface="Cambria Math" panose="02040503050406030204" pitchFamily="18" charset="0"/>
                          </a:rPr>
                        </m:ctrlPr>
                      </m:sSubPr>
                      <m:e>
                        <m:r>
                          <a:rPr lang="en-US" sz="2100" i="1">
                            <a:latin typeface="Cambria Math" panose="02040503050406030204" pitchFamily="18" charset="0"/>
                          </a:rPr>
                          <m:t>𝑑</m:t>
                        </m:r>
                      </m:e>
                      <m:sub>
                        <m:r>
                          <a:rPr lang="en-US" sz="2100" i="1">
                            <a:latin typeface="Cambria Math" panose="02040503050406030204" pitchFamily="18" charset="0"/>
                          </a:rPr>
                          <m:t>𝑏</m:t>
                        </m:r>
                        <m:r>
                          <a:rPr lang="en-US" sz="2100" i="1">
                            <a:latin typeface="Cambria Math" panose="02040503050406030204" pitchFamily="18" charset="0"/>
                          </a:rPr>
                          <m:t> </m:t>
                        </m:r>
                      </m:sub>
                    </m:sSub>
                    <m:r>
                      <a:rPr lang="en-US" sz="2100" i="1">
                        <a:latin typeface="Cambria Math" panose="02040503050406030204" pitchFamily="18" charset="0"/>
                      </a:rPr>
                      <m:t>≥</m:t>
                    </m:r>
                    <m:r>
                      <a:rPr lang="en-US" sz="2100" i="1">
                        <a:latin typeface="Cambria Math" panose="02040503050406030204" pitchFamily="18" charset="0"/>
                      </a:rPr>
                      <m:t>30</m:t>
                    </m:r>
                    <m:r>
                      <a:rPr lang="en-US" sz="2100" i="1">
                        <a:latin typeface="Cambria Math" panose="02040503050406030204" pitchFamily="18" charset="0"/>
                      </a:rPr>
                      <m:t>𝑐𝑚</m:t>
                    </m:r>
                  </m:oMath>
                </a14:m>
                <a:r>
                  <a:rPr lang="en-US" sz="2100" dirty="0"/>
                  <a:t> </a:t>
                </a:r>
              </a:p>
              <a:p>
                <a:pPr>
                  <a:lnSpc>
                    <a:spcPct val="150000"/>
                  </a:lnSpc>
                  <a:buFont typeface="Wingdings" panose="05000000000000000000" pitchFamily="2" charset="2"/>
                  <a:buChar char="Ø"/>
                </a:pPr>
                <a:r>
                  <a:rPr lang="en-US" sz="2100" dirty="0">
                    <a:latin typeface="Times New Roman" panose="02020603050405020304" pitchFamily="18" charset="0"/>
                    <a:cs typeface="Times New Roman" panose="02020603050405020304" pitchFamily="18" charset="0"/>
                  </a:rPr>
                  <a:t>In other cases:-</a:t>
                </a:r>
              </a:p>
              <a:p>
                <a:pPr>
                  <a:lnSpc>
                    <a:spcPct val="150000"/>
                  </a:lnSpc>
                </a:pPr>
                <a:r>
                  <a:rPr lang="en-US" sz="2100" dirty="0">
                    <a:latin typeface="Times New Roman" panose="02020603050405020304" pitchFamily="18" charset="0"/>
                    <a:cs typeface="Times New Roman" panose="02020603050405020304" pitchFamily="18" charset="0"/>
                  </a:rPr>
                  <a:t>For diameters &lt; 20mm             </a:t>
                </a:r>
                <a14:m>
                  <m:oMath xmlns:m="http://schemas.openxmlformats.org/officeDocument/2006/math">
                    <m:sSub>
                      <m:sSubPr>
                        <m:ctrlPr>
                          <a:rPr lang="en-US" sz="2100" i="1">
                            <a:latin typeface="Cambria Math" panose="02040503050406030204" pitchFamily="18" charset="0"/>
                          </a:rPr>
                        </m:ctrlPr>
                      </m:sSubPr>
                      <m:e>
                        <m:r>
                          <a:rPr lang="en-US" sz="2100" i="1">
                            <a:latin typeface="Cambria Math" panose="02040503050406030204" pitchFamily="18" charset="0"/>
                          </a:rPr>
                          <m:t>𝐿𝑑</m:t>
                        </m:r>
                      </m:e>
                      <m:sub>
                        <m:r>
                          <a:rPr lang="en-US" sz="2100" i="1">
                            <a:latin typeface="Cambria Math" panose="02040503050406030204" pitchFamily="18" charset="0"/>
                          </a:rPr>
                          <m:t>𝑡</m:t>
                        </m:r>
                      </m:sub>
                    </m:sSub>
                    <m:r>
                      <a:rPr lang="en-US" sz="2100">
                        <a:latin typeface="Cambria Math" panose="02040503050406030204" pitchFamily="18" charset="0"/>
                      </a:rPr>
                      <m:t>=</m:t>
                    </m:r>
                    <m:f>
                      <m:fPr>
                        <m:ctrlPr>
                          <a:rPr lang="en-US" sz="2100" i="1">
                            <a:latin typeface="Cambria Math" panose="02040503050406030204" pitchFamily="18" charset="0"/>
                          </a:rPr>
                        </m:ctrlPr>
                      </m:fPr>
                      <m:num>
                        <m:r>
                          <a:rPr lang="en-US" sz="2100" i="1">
                            <a:latin typeface="Cambria Math" panose="02040503050406030204" pitchFamily="18" charset="0"/>
                          </a:rPr>
                          <m:t>0</m:t>
                        </m:r>
                        <m:r>
                          <a:rPr lang="en-US" sz="2100" i="1">
                            <a:latin typeface="Cambria Math" panose="02040503050406030204" pitchFamily="18" charset="0"/>
                          </a:rPr>
                          <m:t>.</m:t>
                        </m:r>
                        <m:r>
                          <a:rPr lang="en-US" sz="2100" i="1">
                            <a:latin typeface="Cambria Math" panose="02040503050406030204" pitchFamily="18" charset="0"/>
                          </a:rPr>
                          <m:t>71</m:t>
                        </m:r>
                        <m:r>
                          <a:rPr lang="en-US" sz="2100" i="1">
                            <a:latin typeface="Cambria Math" panose="02040503050406030204" pitchFamily="18" charset="0"/>
                          </a:rPr>
                          <m:t>×</m:t>
                        </m:r>
                        <m:sSub>
                          <m:sSubPr>
                            <m:ctrlPr>
                              <a:rPr lang="en-US" sz="2100" i="1">
                                <a:latin typeface="Cambria Math" panose="02040503050406030204" pitchFamily="18" charset="0"/>
                              </a:rPr>
                            </m:ctrlPr>
                          </m:sSubPr>
                          <m:e>
                            <m:r>
                              <a:rPr lang="en-US" sz="2100" i="1">
                                <a:latin typeface="Cambria Math" panose="02040503050406030204" pitchFamily="18" charset="0"/>
                              </a:rPr>
                              <m:t>𝑓</m:t>
                            </m:r>
                          </m:e>
                          <m:sub>
                            <m:r>
                              <a:rPr lang="en-US" sz="2100" i="1">
                                <a:latin typeface="Cambria Math" panose="02040503050406030204" pitchFamily="18" charset="0"/>
                              </a:rPr>
                              <m:t>𝑦</m:t>
                            </m:r>
                          </m:sub>
                        </m:sSub>
                      </m:num>
                      <m:den>
                        <m:rad>
                          <m:radPr>
                            <m:degHide m:val="on"/>
                            <m:ctrlPr>
                              <a:rPr lang="en-US" sz="2100" i="1">
                                <a:latin typeface="Cambria Math" panose="02040503050406030204" pitchFamily="18" charset="0"/>
                              </a:rPr>
                            </m:ctrlPr>
                          </m:radPr>
                          <m:deg/>
                          <m:e>
                            <m:sSub>
                              <m:sSubPr>
                                <m:ctrlPr>
                                  <a:rPr lang="en-US" sz="2100" i="1">
                                    <a:latin typeface="Cambria Math" panose="02040503050406030204" pitchFamily="18" charset="0"/>
                                  </a:rPr>
                                </m:ctrlPr>
                              </m:sSubPr>
                              <m:e>
                                <m:r>
                                  <a:rPr lang="en-US" sz="2100" i="1">
                                    <a:latin typeface="Cambria Math" panose="02040503050406030204" pitchFamily="18" charset="0"/>
                                  </a:rPr>
                                  <m:t>𝑓</m:t>
                                </m:r>
                              </m:e>
                              <m:sub>
                                <m:r>
                                  <a:rPr lang="en-US" sz="2100" i="1">
                                    <a:latin typeface="Cambria Math" panose="02040503050406030204" pitchFamily="18" charset="0"/>
                                  </a:rPr>
                                  <m:t>𝑐</m:t>
                                </m:r>
                              </m:sub>
                            </m:sSub>
                          </m:e>
                        </m:rad>
                      </m:den>
                    </m:f>
                    <m:r>
                      <a:rPr lang="en-US" sz="2100" i="1">
                        <a:latin typeface="Cambria Math" panose="02040503050406030204" pitchFamily="18" charset="0"/>
                      </a:rPr>
                      <m:t>×</m:t>
                    </m:r>
                    <m:sSub>
                      <m:sSubPr>
                        <m:ctrlPr>
                          <a:rPr lang="en-US" sz="2100" i="1">
                            <a:latin typeface="Cambria Math" panose="02040503050406030204" pitchFamily="18" charset="0"/>
                          </a:rPr>
                        </m:ctrlPr>
                      </m:sSubPr>
                      <m:e>
                        <m:r>
                          <a:rPr lang="en-US" sz="2100" i="1">
                            <a:latin typeface="Cambria Math" panose="02040503050406030204" pitchFamily="18" charset="0"/>
                          </a:rPr>
                          <m:t>𝑑</m:t>
                        </m:r>
                      </m:e>
                      <m:sub>
                        <m:r>
                          <a:rPr lang="en-US" sz="2100" i="1">
                            <a:latin typeface="Cambria Math" panose="02040503050406030204" pitchFamily="18" charset="0"/>
                          </a:rPr>
                          <m:t>𝑏</m:t>
                        </m:r>
                        <m:r>
                          <a:rPr lang="en-US" sz="2100" i="1">
                            <a:latin typeface="Cambria Math" panose="02040503050406030204" pitchFamily="18" charset="0"/>
                          </a:rPr>
                          <m:t> </m:t>
                        </m:r>
                      </m:sub>
                    </m:sSub>
                    <m:r>
                      <a:rPr lang="en-US" sz="2100" i="1">
                        <a:latin typeface="Cambria Math" panose="02040503050406030204" pitchFamily="18" charset="0"/>
                      </a:rPr>
                      <m:t>≥</m:t>
                    </m:r>
                    <m:r>
                      <a:rPr lang="en-US" sz="2100" i="1">
                        <a:latin typeface="Cambria Math" panose="02040503050406030204" pitchFamily="18" charset="0"/>
                      </a:rPr>
                      <m:t>30</m:t>
                    </m:r>
                    <m:r>
                      <a:rPr lang="en-US" sz="2100" i="1">
                        <a:latin typeface="Cambria Math" panose="02040503050406030204" pitchFamily="18" charset="0"/>
                      </a:rPr>
                      <m:t>𝑐𝑚</m:t>
                    </m:r>
                  </m:oMath>
                </a14:m>
                <a:endParaRPr lang="en-US" sz="2100" dirty="0"/>
              </a:p>
              <a:p>
                <a:pPr>
                  <a:lnSpc>
                    <a:spcPct val="150000"/>
                  </a:lnSpc>
                </a:pPr>
                <a:r>
                  <a:rPr lang="en-US" sz="2100" dirty="0">
                    <a:latin typeface="Times New Roman" panose="02020603050405020304" pitchFamily="18" charset="0"/>
                    <a:cs typeface="Times New Roman" panose="02020603050405020304" pitchFamily="18" charset="0"/>
                  </a:rPr>
                  <a:t>For diameters ≥ than 20mm  </a:t>
                </a:r>
                <a:r>
                  <a:rPr lang="en-US" sz="2100" dirty="0"/>
                  <a:t>    </a:t>
                </a:r>
                <a14:m>
                  <m:oMath xmlns:m="http://schemas.openxmlformats.org/officeDocument/2006/math">
                    <m:sSub>
                      <m:sSubPr>
                        <m:ctrlPr>
                          <a:rPr lang="en-US" sz="2100" i="1">
                            <a:latin typeface="Cambria Math" panose="02040503050406030204" pitchFamily="18" charset="0"/>
                          </a:rPr>
                        </m:ctrlPr>
                      </m:sSubPr>
                      <m:e>
                        <m:r>
                          <a:rPr lang="en-US" sz="2100" i="1">
                            <a:latin typeface="Cambria Math" panose="02040503050406030204" pitchFamily="18" charset="0"/>
                          </a:rPr>
                          <m:t>𝐿𝑑</m:t>
                        </m:r>
                      </m:e>
                      <m:sub>
                        <m:r>
                          <a:rPr lang="en-US" sz="2100" i="1">
                            <a:latin typeface="Cambria Math" panose="02040503050406030204" pitchFamily="18" charset="0"/>
                          </a:rPr>
                          <m:t>𝑡</m:t>
                        </m:r>
                      </m:sub>
                    </m:sSub>
                    <m:r>
                      <a:rPr lang="en-US" sz="2100">
                        <a:latin typeface="Cambria Math" panose="02040503050406030204" pitchFamily="18" charset="0"/>
                      </a:rPr>
                      <m:t>=</m:t>
                    </m:r>
                    <m:f>
                      <m:fPr>
                        <m:ctrlPr>
                          <a:rPr lang="en-US" sz="2100" i="1">
                            <a:latin typeface="Cambria Math" panose="02040503050406030204" pitchFamily="18" charset="0"/>
                          </a:rPr>
                        </m:ctrlPr>
                      </m:fPr>
                      <m:num>
                        <m:r>
                          <a:rPr lang="en-US" sz="2100" i="1">
                            <a:latin typeface="Cambria Math" panose="02040503050406030204" pitchFamily="18" charset="0"/>
                          </a:rPr>
                          <m:t>0</m:t>
                        </m:r>
                        <m:r>
                          <a:rPr lang="en-US" sz="2100" i="1">
                            <a:latin typeface="Cambria Math" panose="02040503050406030204" pitchFamily="18" charset="0"/>
                          </a:rPr>
                          <m:t>.</m:t>
                        </m:r>
                        <m:r>
                          <a:rPr lang="en-US" sz="2100" i="1">
                            <a:latin typeface="Cambria Math" panose="02040503050406030204" pitchFamily="18" charset="0"/>
                          </a:rPr>
                          <m:t>91</m:t>
                        </m:r>
                        <m:r>
                          <a:rPr lang="en-US" sz="2100" i="1">
                            <a:latin typeface="Cambria Math" panose="02040503050406030204" pitchFamily="18" charset="0"/>
                          </a:rPr>
                          <m:t>×</m:t>
                        </m:r>
                        <m:sSub>
                          <m:sSubPr>
                            <m:ctrlPr>
                              <a:rPr lang="en-US" sz="2100" i="1">
                                <a:latin typeface="Cambria Math" panose="02040503050406030204" pitchFamily="18" charset="0"/>
                              </a:rPr>
                            </m:ctrlPr>
                          </m:sSubPr>
                          <m:e>
                            <m:r>
                              <a:rPr lang="en-US" sz="2100" i="1">
                                <a:latin typeface="Cambria Math" panose="02040503050406030204" pitchFamily="18" charset="0"/>
                              </a:rPr>
                              <m:t>𝑓</m:t>
                            </m:r>
                          </m:e>
                          <m:sub>
                            <m:r>
                              <a:rPr lang="en-US" sz="2100" i="1">
                                <a:latin typeface="Cambria Math" panose="02040503050406030204" pitchFamily="18" charset="0"/>
                              </a:rPr>
                              <m:t>𝑦</m:t>
                            </m:r>
                          </m:sub>
                        </m:sSub>
                      </m:num>
                      <m:den>
                        <m:rad>
                          <m:radPr>
                            <m:degHide m:val="on"/>
                            <m:ctrlPr>
                              <a:rPr lang="en-US" sz="2100" i="1">
                                <a:latin typeface="Cambria Math" panose="02040503050406030204" pitchFamily="18" charset="0"/>
                              </a:rPr>
                            </m:ctrlPr>
                          </m:radPr>
                          <m:deg/>
                          <m:e>
                            <m:sSub>
                              <m:sSubPr>
                                <m:ctrlPr>
                                  <a:rPr lang="en-US" sz="2100" i="1">
                                    <a:latin typeface="Cambria Math" panose="02040503050406030204" pitchFamily="18" charset="0"/>
                                  </a:rPr>
                                </m:ctrlPr>
                              </m:sSubPr>
                              <m:e>
                                <m:r>
                                  <a:rPr lang="en-US" sz="2100" i="1">
                                    <a:latin typeface="Cambria Math" panose="02040503050406030204" pitchFamily="18" charset="0"/>
                                  </a:rPr>
                                  <m:t>𝑓</m:t>
                                </m:r>
                              </m:e>
                              <m:sub>
                                <m:r>
                                  <a:rPr lang="en-US" sz="2100" i="1">
                                    <a:latin typeface="Cambria Math" panose="02040503050406030204" pitchFamily="18" charset="0"/>
                                  </a:rPr>
                                  <m:t>𝑐</m:t>
                                </m:r>
                              </m:sub>
                            </m:sSub>
                          </m:e>
                        </m:rad>
                      </m:den>
                    </m:f>
                    <m:r>
                      <a:rPr lang="en-US" sz="2100" i="1">
                        <a:latin typeface="Cambria Math" panose="02040503050406030204" pitchFamily="18" charset="0"/>
                      </a:rPr>
                      <m:t>×</m:t>
                    </m:r>
                    <m:sSub>
                      <m:sSubPr>
                        <m:ctrlPr>
                          <a:rPr lang="en-US" sz="2100" i="1">
                            <a:latin typeface="Cambria Math" panose="02040503050406030204" pitchFamily="18" charset="0"/>
                          </a:rPr>
                        </m:ctrlPr>
                      </m:sSubPr>
                      <m:e>
                        <m:r>
                          <a:rPr lang="en-US" sz="2100" i="1">
                            <a:latin typeface="Cambria Math" panose="02040503050406030204" pitchFamily="18" charset="0"/>
                          </a:rPr>
                          <m:t>𝑑</m:t>
                        </m:r>
                      </m:e>
                      <m:sub>
                        <m:r>
                          <a:rPr lang="en-US" sz="2100" i="1">
                            <a:latin typeface="Cambria Math" panose="02040503050406030204" pitchFamily="18" charset="0"/>
                          </a:rPr>
                          <m:t>𝑏</m:t>
                        </m:r>
                        <m:r>
                          <a:rPr lang="en-US" sz="2100" i="1">
                            <a:latin typeface="Cambria Math" panose="02040503050406030204" pitchFamily="18" charset="0"/>
                          </a:rPr>
                          <m:t> </m:t>
                        </m:r>
                      </m:sub>
                    </m:sSub>
                    <m:r>
                      <a:rPr lang="en-US" sz="2100" i="1">
                        <a:latin typeface="Cambria Math" panose="02040503050406030204" pitchFamily="18" charset="0"/>
                      </a:rPr>
                      <m:t>≥</m:t>
                    </m:r>
                    <m:r>
                      <a:rPr lang="en-US" sz="2100" i="1">
                        <a:latin typeface="Cambria Math" panose="02040503050406030204" pitchFamily="18" charset="0"/>
                      </a:rPr>
                      <m:t>30</m:t>
                    </m:r>
                    <m:r>
                      <a:rPr lang="en-US" sz="2100" i="1">
                        <a:latin typeface="Cambria Math" panose="02040503050406030204" pitchFamily="18" charset="0"/>
                      </a:rPr>
                      <m:t>𝑐𝑚</m:t>
                    </m:r>
                  </m:oMath>
                </a14:m>
                <a:endParaRPr lang="en-US" sz="2100" dirty="0"/>
              </a:p>
              <a:p>
                <a:pPr marL="0" indent="0">
                  <a:lnSpc>
                    <a:spcPct val="150000"/>
                  </a:lnSpc>
                  <a:buNone/>
                </a:pPr>
                <a:endParaRPr lang="en-US" sz="2000" dirty="0"/>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p>
              <a:p>
                <a:pPr>
                  <a:lnSpc>
                    <a:spcPct val="150000"/>
                  </a:lnSpc>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 xmlns:a16="http://schemas.microsoft.com/office/drawing/2014/main" xmlns:a14="http://schemas.microsoft.com/office/drawing/2010/main" id="{785C6F25-C561-4DE3-9AA6-BE19182A94C5}"/>
                  </a:ext>
                </a:extLst>
              </p:cNvPr>
              <p:cNvSpPr>
                <a:spLocks noGrp="1" noRot="1" noChangeAspect="1" noMove="1" noResize="1" noEditPoints="1" noAdjustHandles="1" noChangeArrowheads="1" noChangeShapeType="1" noTextEdit="1"/>
              </p:cNvSpPr>
              <p:nvPr>
                <p:ph idx="1"/>
              </p:nvPr>
            </p:nvSpPr>
            <p:spPr>
              <a:xfrm>
                <a:off x="974816" y="2727678"/>
                <a:ext cx="8169184" cy="4590428"/>
              </a:xfrm>
              <a:blipFill rotWithShape="0">
                <a:blip r:embed="rId2"/>
                <a:stretch>
                  <a:fillRect l="-896" t="-2297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69</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4186994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a:xfrm>
            <a:off x="628650" y="461554"/>
            <a:ext cx="7886700" cy="1672046"/>
          </a:xfrm>
        </p:spPr>
        <p:txBody>
          <a:bodyPr>
            <a:normAutofit/>
          </a:bodyPr>
          <a:lstStyle/>
          <a:p>
            <a:pPr algn="ctr"/>
            <a:r>
              <a:rPr lang="en-US" sz="4000" b="1" dirty="0">
                <a:solidFill>
                  <a:srgbClr val="FF0000"/>
                </a:solidFill>
                <a:latin typeface="Times New Roman" panose="02020603050405020304" pitchFamily="18" charset="0"/>
                <a:cs typeface="Times New Roman" panose="02020603050405020304" pitchFamily="18" charset="0"/>
              </a:rPr>
              <a:t>Project plans</a:t>
            </a:r>
            <a:br>
              <a:rPr lang="en-US" sz="4400" dirty="0"/>
            </a:br>
            <a:endParaRPr lang="en-US" dirty="0"/>
          </a:p>
        </p:txBody>
      </p:sp>
      <p:pic>
        <p:nvPicPr>
          <p:cNvPr id="8" name="Content Placeholder 7">
            <a:extLst>
              <a:ext uri="{FF2B5EF4-FFF2-40B4-BE49-F238E27FC236}">
                <a16:creationId xmlns:a16="http://schemas.microsoft.com/office/drawing/2014/main" id="{997B7F66-FE80-4739-96FB-9BC8D81F87D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0971" y="1765523"/>
            <a:ext cx="7361339" cy="44589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7</a:t>
            </a:fld>
            <a:endParaRPr lang="en-US"/>
          </a:p>
        </p:txBody>
      </p:sp>
      <p:sp>
        <p:nvSpPr>
          <p:cNvPr id="7" name="TextBox 6">
            <a:extLst>
              <a:ext uri="{FF2B5EF4-FFF2-40B4-BE49-F238E27FC236}">
                <a16:creationId xmlns:a16="http://schemas.microsoft.com/office/drawing/2014/main" id="{0A6DFF1D-399C-499E-ABC2-E96CA5B41A2A}"/>
              </a:ext>
            </a:extLst>
          </p:cNvPr>
          <p:cNvSpPr txBox="1"/>
          <p:nvPr/>
        </p:nvSpPr>
        <p:spPr>
          <a:xfrm>
            <a:off x="548640" y="548584"/>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399559072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52697" y="1062774"/>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85892" y="1517745"/>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General</a:t>
                </a:r>
              </a:p>
              <a:p>
                <a:pPr>
                  <a:lnSpc>
                    <a:spcPct val="11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In top bars with tension steel and the thickness of the concrete below them are greater than 300mm, the development length must be multiplied by an amplification factor of 1.3. </a:t>
                </a:r>
              </a:p>
              <a:p>
                <a:pPr>
                  <a:lnSpc>
                    <a:spcPct val="150000"/>
                  </a:lnSpc>
                  <a:buFont typeface="Wingdings" panose="05000000000000000000" pitchFamily="2" charset="2"/>
                  <a:buChar char="Ø"/>
                </a:pP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𝐿𝑑</m:t>
                        </m:r>
                      </m:e>
                      <m:sub>
                        <m:r>
                          <a:rPr lang="en-US" sz="1800" i="1">
                            <a:latin typeface="Cambria Math" panose="02040503050406030204" pitchFamily="18" charset="0"/>
                          </a:rPr>
                          <m:t>𝑠</m:t>
                        </m:r>
                      </m:sub>
                    </m:sSub>
                    <m:r>
                      <a:rPr lang="en-US" sz="1800" i="1">
                        <a:latin typeface="Cambria Math" panose="02040503050406030204" pitchFamily="18" charset="0"/>
                      </a:rPr>
                      <m:t>=</m:t>
                    </m:r>
                    <m:r>
                      <a:rPr lang="en-US" sz="1800" i="1">
                        <a:latin typeface="Cambria Math" panose="02040503050406030204" pitchFamily="18" charset="0"/>
                      </a:rPr>
                      <m:t>1</m:t>
                    </m:r>
                    <m:r>
                      <a:rPr lang="en-US" sz="1800" i="1">
                        <a:latin typeface="Cambria Math" panose="02040503050406030204" pitchFamily="18" charset="0"/>
                      </a:rPr>
                      <m:t>.</m:t>
                    </m:r>
                    <m:r>
                      <a:rPr lang="en-US" sz="1800" i="1">
                        <a:latin typeface="Cambria Math" panose="02040503050406030204" pitchFamily="18" charset="0"/>
                      </a:rPr>
                      <m:t>3</m:t>
                    </m:r>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𝐿𝑑</m:t>
                        </m:r>
                      </m:e>
                      <m:sub>
                        <m:r>
                          <a:rPr lang="en-US" sz="1800" i="1">
                            <a:latin typeface="Cambria Math" panose="02040503050406030204" pitchFamily="18" charset="0"/>
                          </a:rPr>
                          <m:t>𝑡</m:t>
                        </m:r>
                        <m:r>
                          <a:rPr lang="en-US" sz="1800" i="1">
                            <a:latin typeface="Cambria Math" panose="02040503050406030204" pitchFamily="18" charset="0"/>
                          </a:rPr>
                          <m:t> </m:t>
                        </m:r>
                      </m:sub>
                    </m:sSub>
                    <m:r>
                      <a:rPr lang="en-US" sz="1800" i="1">
                        <a:latin typeface="Cambria Math" panose="02040503050406030204" pitchFamily="18" charset="0"/>
                      </a:rPr>
                      <m:t>≥</m:t>
                    </m:r>
                    <m:r>
                      <a:rPr lang="en-US" sz="1800" i="1">
                        <a:latin typeface="Cambria Math" panose="02040503050406030204" pitchFamily="18" charset="0"/>
                      </a:rPr>
                      <m:t>300</m:t>
                    </m:r>
                    <m:r>
                      <a:rPr lang="en-US" sz="1800" i="1">
                        <a:latin typeface="Cambria Math" panose="02040503050406030204" pitchFamily="18" charset="0"/>
                      </a:rPr>
                      <m:t>𝑚𝑚</m:t>
                    </m:r>
                  </m:oMath>
                </a14:m>
                <a:endParaRPr lang="en-US" sz="1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𝐿𝑑</m:t>
                        </m:r>
                      </m:e>
                      <m:sub>
                        <m:r>
                          <a:rPr lang="en-US" sz="1800" i="1">
                            <a:latin typeface="Cambria Math" panose="02040503050406030204" pitchFamily="18" charset="0"/>
                          </a:rPr>
                          <m:t>h</m:t>
                        </m:r>
                      </m:sub>
                    </m:sSub>
                    <m:r>
                      <a:rPr lang="en-US" sz="1800">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24</m:t>
                        </m:r>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𝑓</m:t>
                            </m:r>
                          </m:e>
                          <m:sub>
                            <m:r>
                              <a:rPr lang="en-US" sz="1800" i="1">
                                <a:latin typeface="Cambria Math" panose="02040503050406030204" pitchFamily="18" charset="0"/>
                              </a:rPr>
                              <m:t>𝑦</m:t>
                            </m:r>
                          </m:sub>
                        </m:sSub>
                      </m:num>
                      <m:den>
                        <m:rad>
                          <m:radPr>
                            <m:degHide m:val="on"/>
                            <m:ctrlPr>
                              <a:rPr lang="en-US" sz="1800" i="1">
                                <a:latin typeface="Cambria Math" panose="02040503050406030204" pitchFamily="18" charset="0"/>
                              </a:rPr>
                            </m:ctrlPr>
                          </m:radPr>
                          <m:deg/>
                          <m:e>
                            <m:sSub>
                              <m:sSubPr>
                                <m:ctrlPr>
                                  <a:rPr lang="en-US" sz="1800" i="1">
                                    <a:latin typeface="Cambria Math" panose="02040503050406030204" pitchFamily="18" charset="0"/>
                                  </a:rPr>
                                </m:ctrlPr>
                              </m:sSubPr>
                              <m:e>
                                <m:r>
                                  <a:rPr lang="en-US" sz="1800" i="1">
                                    <a:latin typeface="Cambria Math" panose="02040503050406030204" pitchFamily="18" charset="0"/>
                                  </a:rPr>
                                  <m:t>𝑓</m:t>
                                </m:r>
                              </m:e>
                              <m:sub>
                                <m:r>
                                  <a:rPr lang="en-US" sz="1800" i="1">
                                    <a:latin typeface="Cambria Math" panose="02040503050406030204" pitchFamily="18" charset="0"/>
                                  </a:rPr>
                                  <m:t>𝑐</m:t>
                                </m:r>
                              </m:sub>
                            </m:sSub>
                          </m:e>
                        </m:rad>
                      </m:den>
                    </m:f>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𝑑</m:t>
                        </m:r>
                      </m:e>
                      <m:sub>
                        <m:r>
                          <a:rPr lang="en-US" sz="1800" i="1">
                            <a:latin typeface="Cambria Math" panose="02040503050406030204" pitchFamily="18" charset="0"/>
                          </a:rPr>
                          <m:t>𝑏</m:t>
                        </m:r>
                        <m:r>
                          <a:rPr lang="en-US" sz="1800" i="1">
                            <a:latin typeface="Cambria Math" panose="02040503050406030204" pitchFamily="18" charset="0"/>
                          </a:rPr>
                          <m:t> </m:t>
                        </m:r>
                      </m:sub>
                    </m:sSub>
                    <m:r>
                      <a:rPr lang="en-US" sz="1800" i="1">
                        <a:latin typeface="Cambria Math" panose="02040503050406030204" pitchFamily="18" charset="0"/>
                      </a:rPr>
                      <m:t>≥</m:t>
                    </m:r>
                    <m:r>
                      <a:rPr lang="en-US" sz="1800" b="0" i="1" smtClean="0">
                        <a:latin typeface="Cambria Math" panose="02040503050406030204" pitchFamily="18" charset="0"/>
                      </a:rPr>
                      <m:t>15</m:t>
                    </m:r>
                    <m:r>
                      <a:rPr lang="en-US" sz="1800" i="1">
                        <a:latin typeface="Cambria Math" panose="02040503050406030204" pitchFamily="18" charset="0"/>
                      </a:rPr>
                      <m:t>0</m:t>
                    </m:r>
                    <m:r>
                      <a:rPr lang="en-US" sz="1800" i="1">
                        <a:latin typeface="Cambria Math" panose="02040503050406030204" pitchFamily="18" charset="0"/>
                      </a:rPr>
                      <m:t>𝑚𝑚</m:t>
                    </m:r>
                  </m:oMath>
                </a14:m>
                <a:endParaRPr lang="en-US" sz="1800" dirty="0">
                  <a:latin typeface="Times New Roman" panose="02020603050405020304" pitchFamily="18" charset="0"/>
                  <a:cs typeface="Times New Roman" panose="02020603050405020304" pitchFamily="18" charset="0"/>
                </a:endParaRPr>
              </a:p>
              <a:p>
                <a:pPr marL="0" indent="0">
                  <a:buNone/>
                </a:pPr>
                <a:r>
                  <a:rPr lang="en-US" sz="1800" dirty="0">
                    <a:latin typeface="Times New Roman" panose="02020603050405020304" pitchFamily="18" charset="0"/>
                    <a:cs typeface="Times New Roman" panose="02020603050405020304" pitchFamily="18" charset="0"/>
                  </a:rPr>
                  <a:t>                                      </a:t>
                </a:r>
                <a14:m>
                  <m:oMath xmlns:m="http://schemas.openxmlformats.org/officeDocument/2006/math">
                    <m:r>
                      <a:rPr lang="en-US" sz="1800" i="1">
                        <a:latin typeface="Cambria Math" panose="02040503050406030204" pitchFamily="18" charset="0"/>
                      </a:rPr>
                      <m:t>≥</m:t>
                    </m:r>
                  </m:oMath>
                </a14:m>
                <a:r>
                  <a:rPr lang="en-US" sz="1800" dirty="0">
                    <a:latin typeface="Times New Roman" panose="02020603050405020304" pitchFamily="18" charset="0"/>
                    <a:cs typeface="Times New Roman" panose="02020603050405020304" pitchFamily="18" charset="0"/>
                  </a:rPr>
                  <a:t>  8</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𝑑</m:t>
                        </m:r>
                      </m:e>
                      <m:sub>
                        <m:r>
                          <a:rPr lang="en-US" sz="1800" i="1">
                            <a:latin typeface="Cambria Math" panose="02040503050406030204" pitchFamily="18" charset="0"/>
                          </a:rPr>
                          <m:t>𝑏</m:t>
                        </m:r>
                        <m:r>
                          <a:rPr lang="en-US" sz="1800" i="1">
                            <a:latin typeface="Cambria Math" panose="02040503050406030204" pitchFamily="18" charset="0"/>
                          </a:rPr>
                          <m:t> </m:t>
                        </m:r>
                      </m:sub>
                    </m:sSub>
                  </m:oMath>
                </a14:m>
                <a:endParaRPr lang="en-US" sz="18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Standard hock</a:t>
                </a:r>
                <a14:m>
                  <m:oMath xmlns:m="http://schemas.openxmlformats.org/officeDocument/2006/math">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12</m:t>
                    </m:r>
                    <m:r>
                      <a:rPr lang="en-US" sz="1800">
                        <a:latin typeface="Cambria Math" panose="02040503050406030204" pitchFamily="18" charset="0"/>
                        <a:cs typeface="Times New Roman" panose="02020603050405020304" pitchFamily="18" charset="0"/>
                      </a:rPr>
                      <m:t>×</m:t>
                    </m:r>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𝑑</m:t>
                        </m:r>
                      </m:e>
                      <m:sub>
                        <m:r>
                          <a:rPr lang="en-US" sz="1800">
                            <a:latin typeface="Cambria Math" panose="02040503050406030204" pitchFamily="18" charset="0"/>
                            <a:cs typeface="Times New Roman" panose="02020603050405020304" pitchFamily="18" charset="0"/>
                          </a:rPr>
                          <m:t>𝑏</m:t>
                        </m:r>
                        <m:r>
                          <a:rPr lang="en-US" sz="1800">
                            <a:latin typeface="Cambria Math" panose="02040503050406030204" pitchFamily="18" charset="0"/>
                            <a:cs typeface="Times New Roman" panose="02020603050405020304" pitchFamily="18" charset="0"/>
                          </a:rPr>
                          <m:t> </m:t>
                        </m:r>
                      </m:sub>
                    </m:sSub>
                  </m:oMath>
                </a14:m>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785892" y="1517745"/>
                <a:ext cx="8169184" cy="4590428"/>
              </a:xfrm>
              <a:blipFill rotWithShape="0">
                <a:blip r:embed="rId2"/>
                <a:stretch>
                  <a:fillRect l="-141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70</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81730982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31723" y="725624"/>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18061" y="779416"/>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General</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Maximum spacing of stirrups for shear and torsion:-</a:t>
            </a: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71</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3121141933"/>
                  </p:ext>
                </p:extLst>
              </p:nvPr>
            </p:nvGraphicFramePr>
            <p:xfrm>
              <a:off x="959207" y="2559390"/>
              <a:ext cx="7559345" cy="3255970"/>
            </p:xfrm>
            <a:graphic>
              <a:graphicData uri="http://schemas.openxmlformats.org/drawingml/2006/table">
                <a:tbl>
                  <a:tblPr firstRow="1" firstCol="1" bandRow="1">
                    <a:tableStyleId>{22838BEF-8BB2-4498-84A7-C5851F593DF1}</a:tableStyleId>
                  </a:tblPr>
                  <a:tblGrid>
                    <a:gridCol w="1539812">
                      <a:extLst>
                        <a:ext uri="{9D8B030D-6E8A-4147-A177-3AD203B41FA5}">
                          <a16:colId xmlns:a16="http://schemas.microsoft.com/office/drawing/2014/main" val="20000"/>
                        </a:ext>
                      </a:extLst>
                    </a:gridCol>
                    <a:gridCol w="1553892">
                      <a:extLst>
                        <a:ext uri="{9D8B030D-6E8A-4147-A177-3AD203B41FA5}">
                          <a16:colId xmlns:a16="http://schemas.microsoft.com/office/drawing/2014/main" val="20001"/>
                        </a:ext>
                      </a:extLst>
                    </a:gridCol>
                    <a:gridCol w="629080">
                      <a:extLst>
                        <a:ext uri="{9D8B030D-6E8A-4147-A177-3AD203B41FA5}">
                          <a16:colId xmlns:a16="http://schemas.microsoft.com/office/drawing/2014/main" val="20002"/>
                        </a:ext>
                      </a:extLst>
                    </a:gridCol>
                    <a:gridCol w="1390598">
                      <a:extLst>
                        <a:ext uri="{9D8B030D-6E8A-4147-A177-3AD203B41FA5}">
                          <a16:colId xmlns:a16="http://schemas.microsoft.com/office/drawing/2014/main" val="20003"/>
                        </a:ext>
                      </a:extLst>
                    </a:gridCol>
                    <a:gridCol w="815321">
                      <a:extLst>
                        <a:ext uri="{9D8B030D-6E8A-4147-A177-3AD203B41FA5}">
                          <a16:colId xmlns:a16="http://schemas.microsoft.com/office/drawing/2014/main" val="20004"/>
                        </a:ext>
                      </a:extLst>
                    </a:gridCol>
                    <a:gridCol w="815321">
                      <a:extLst>
                        <a:ext uri="{9D8B030D-6E8A-4147-A177-3AD203B41FA5}">
                          <a16:colId xmlns:a16="http://schemas.microsoft.com/office/drawing/2014/main" val="20005"/>
                        </a:ext>
                      </a:extLst>
                    </a:gridCol>
                    <a:gridCol w="815321">
                      <a:extLst>
                        <a:ext uri="{9D8B030D-6E8A-4147-A177-3AD203B41FA5}">
                          <a16:colId xmlns:a16="http://schemas.microsoft.com/office/drawing/2014/main" val="20006"/>
                        </a:ext>
                      </a:extLst>
                    </a:gridCol>
                  </a:tblGrid>
                  <a:tr h="468583">
                    <a:tc rowSpan="3">
                      <a:txBody>
                        <a:bodyPr/>
                        <a:lstStyle/>
                        <a:p>
                          <a:pPr marR="60960" algn="ctr">
                            <a:lnSpc>
                              <a:spcPct val="150000"/>
                            </a:lnSpc>
                            <a:spcAft>
                              <a:spcPts val="0"/>
                            </a:spcAft>
                          </a:pPr>
                          <a:r>
                            <a:rPr lang="en-US" sz="1400" b="0" dirty="0">
                              <a:effectLst/>
                              <a:latin typeface="Times New Roman" panose="02020603050405020304" pitchFamily="18" charset="0"/>
                              <a:cs typeface="Times New Roman" panose="02020603050405020304" pitchFamily="18" charset="0"/>
                            </a:rPr>
                            <a:t>Required </a:t>
                          </a:r>
                          <a:r>
                            <a:rPr lang="en-US" sz="1400" b="0" dirty="0" err="1">
                              <a:effectLst/>
                              <a:latin typeface="Times New Roman" panose="02020603050405020304" pitchFamily="18" charset="0"/>
                              <a:cs typeface="Times New Roman" panose="02020603050405020304" pitchFamily="18" charset="0"/>
                            </a:rPr>
                            <a:t>Vs</a:t>
                          </a:r>
                          <a:endParaRPr lang="en-US" sz="14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6">
                      <a:txBody>
                        <a:bodyPr/>
                        <a:lstStyle/>
                        <a:p>
                          <a:pPr marR="60960" algn="ctr">
                            <a:lnSpc>
                              <a:spcPct val="150000"/>
                            </a:lnSpc>
                            <a:spcAft>
                              <a:spcPts val="0"/>
                            </a:spcAft>
                          </a:pPr>
                          <a:r>
                            <a:rPr lang="en-US" sz="1400" b="0" dirty="0">
                              <a:effectLst/>
                              <a:latin typeface="Times New Roman" panose="02020603050405020304" pitchFamily="18" charset="0"/>
                              <a:cs typeface="Times New Roman" panose="02020603050405020304" pitchFamily="18" charset="0"/>
                            </a:rPr>
                            <a:t> Maximum spacing (mm)</a:t>
                          </a:r>
                          <a:endParaRPr lang="en-US" sz="14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84220">
                    <a:tc vMerge="1">
                      <a:txBody>
                        <a:bodyPr/>
                        <a:lstStyle/>
                        <a:p>
                          <a:endParaRPr lang="en-US"/>
                        </a:p>
                      </a:txBody>
                      <a:tcPr/>
                    </a:tc>
                    <a:tc gridSpan="6">
                      <a:txBody>
                        <a:bodyPr/>
                        <a:lstStyle/>
                        <a:p>
                          <a:pPr marR="60960" algn="ctr">
                            <a:lnSpc>
                              <a:spcPct val="150000"/>
                            </a:lnSpc>
                            <a:spcAft>
                              <a:spcPts val="0"/>
                            </a:spcAft>
                          </a:pPr>
                          <a:r>
                            <a:rPr lang="en-US" sz="1400" b="0" dirty="0">
                              <a:effectLst/>
                              <a:latin typeface="Times New Roman" panose="02020603050405020304" pitchFamily="18" charset="0"/>
                              <a:cs typeface="Times New Roman" panose="02020603050405020304" pitchFamily="18" charset="0"/>
                            </a:rPr>
                            <a:t>Non-</a:t>
                          </a:r>
                          <a:r>
                            <a:rPr lang="en-US" sz="1400" b="0" dirty="0" err="1">
                              <a:effectLst/>
                              <a:latin typeface="Times New Roman" panose="02020603050405020304" pitchFamily="18" charset="0"/>
                              <a:cs typeface="Times New Roman" panose="02020603050405020304" pitchFamily="18" charset="0"/>
                            </a:rPr>
                            <a:t>prestressed</a:t>
                          </a:r>
                          <a:r>
                            <a:rPr lang="en-US" sz="1400" b="0" dirty="0">
                              <a:effectLst/>
                              <a:latin typeface="Times New Roman" panose="02020603050405020304" pitchFamily="18" charset="0"/>
                              <a:cs typeface="Times New Roman" panose="02020603050405020304" pitchFamily="18" charset="0"/>
                            </a:rPr>
                            <a:t> beam</a:t>
                          </a:r>
                          <a:endParaRPr lang="en-US" sz="14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1545043">
                    <a:tc vMerge="1">
                      <a:txBody>
                        <a:bodyPr/>
                        <a:lstStyle/>
                        <a:p>
                          <a:endParaRPr lang="en-US"/>
                        </a:p>
                      </a:txBody>
                      <a:tcPr/>
                    </a:tc>
                    <a:tc gridSpan="3">
                      <a:txBody>
                        <a:bodyPr/>
                        <a:lstStyle/>
                        <a:p>
                          <a:pPr marR="60960" algn="ctr">
                            <a:lnSpc>
                              <a:spcPct val="150000"/>
                            </a:lnSpc>
                            <a:spcAft>
                              <a:spcPts val="0"/>
                            </a:spcAft>
                          </a:pPr>
                          <a:r>
                            <a:rPr lang="en-US" sz="1400" b="0" dirty="0">
                              <a:effectLst/>
                              <a:latin typeface="Times New Roman" panose="02020603050405020304" pitchFamily="18" charset="0"/>
                              <a:cs typeface="Times New Roman" panose="02020603050405020304" pitchFamily="18" charset="0"/>
                            </a:rPr>
                            <a:t>maximum spacing of legs of shear reinforcement across width of the member</a:t>
                          </a:r>
                          <a:endParaRPr lang="en-US" sz="14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R="60960" algn="ctr">
                            <a:lnSpc>
                              <a:spcPct val="150000"/>
                            </a:lnSpc>
                            <a:spcAft>
                              <a:spcPts val="0"/>
                            </a:spcAft>
                          </a:pPr>
                          <a:r>
                            <a:rPr lang="en-US" sz="1400" b="0" dirty="0">
                              <a:effectLst/>
                              <a:latin typeface="Times New Roman" panose="02020603050405020304" pitchFamily="18" charset="0"/>
                              <a:cs typeface="Times New Roman" panose="02020603050405020304" pitchFamily="18" charset="0"/>
                            </a:rPr>
                            <a:t>Maximum spacing of legs of shear and torsion reinforcement along the length of the member</a:t>
                          </a:r>
                          <a:endParaRPr lang="en-US" sz="14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429062">
                    <a:tc>
                      <a:txBody>
                        <a:bodyPr/>
                        <a:lstStyle/>
                        <a:p>
                          <a:pPr marR="60960" algn="ctr">
                            <a:lnSpc>
                              <a:spcPct val="150000"/>
                            </a:lnSpc>
                            <a:spcAft>
                              <a:spcPts val="0"/>
                            </a:spcAft>
                          </a:pPr>
                          <a14:m>
                            <m:oMath xmlns:m="http://schemas.openxmlformats.org/officeDocument/2006/math">
                              <m:r>
                                <a:rPr lang="en-US" sz="1200">
                                  <a:effectLst/>
                                  <a:latin typeface="Cambria Math" panose="02040503050406030204" pitchFamily="18" charset="0"/>
                                </a:rPr>
                                <m:t>≤</m:t>
                              </m:r>
                              <m:r>
                                <a:rPr lang="en-US" sz="1200">
                                  <a:effectLst/>
                                  <a:latin typeface="Cambria Math" panose="02040503050406030204" pitchFamily="18" charset="0"/>
                                </a:rPr>
                                <m:t>0</m:t>
                              </m:r>
                              <m:r>
                                <a:rPr lang="en-US" sz="1200">
                                  <a:effectLst/>
                                  <a:latin typeface="Cambria Math" panose="02040503050406030204" pitchFamily="18" charset="0"/>
                                </a:rPr>
                                <m:t>.</m:t>
                              </m:r>
                              <m:r>
                                <a:rPr lang="en-US" sz="1200">
                                  <a:effectLst/>
                                  <a:latin typeface="Cambria Math" panose="02040503050406030204" pitchFamily="18" charset="0"/>
                                </a:rPr>
                                <m:t>33</m:t>
                              </m:r>
                              <m:rad>
                                <m:radPr>
                                  <m:degHide m:val="on"/>
                                  <m:ctrlPr>
                                    <a:rPr lang="en-US" sz="1200" i="1">
                                      <a:effectLst/>
                                      <a:latin typeface="Cambria Math" panose="02040503050406030204" pitchFamily="18" charset="0"/>
                                    </a:rPr>
                                  </m:ctrlPr>
                                </m:radPr>
                                <m:deg/>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𝑓</m:t>
                                      </m:r>
                                    </m:e>
                                    <m:sub>
                                      <m:r>
                                        <a:rPr lang="en-US" sz="1200">
                                          <a:effectLst/>
                                          <a:latin typeface="Cambria Math" panose="02040503050406030204" pitchFamily="18" charset="0"/>
                                        </a:rPr>
                                        <m:t>𝑐</m:t>
                                      </m:r>
                                    </m:sub>
                                  </m:sSub>
                                </m:e>
                              </m:rad>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m:t>
                                  </m:r>
                                  <m:r>
                                    <a:rPr lang="en-US" sz="1200">
                                      <a:effectLst/>
                                      <a:latin typeface="Cambria Math" panose="02040503050406030204" pitchFamily="18" charset="0"/>
                                    </a:rPr>
                                    <m:t>𝑏</m:t>
                                  </m:r>
                                </m:e>
                                <m:sub>
                                  <m:r>
                                    <a:rPr lang="en-US" sz="1200">
                                      <a:effectLst/>
                                      <a:latin typeface="Cambria Math" panose="02040503050406030204" pitchFamily="18" charset="0"/>
                                    </a:rPr>
                                    <m:t>𝑤</m:t>
                                  </m:r>
                                </m:sub>
                              </m:sSub>
                              <m:r>
                                <a:rPr lang="en-US" sz="1200">
                                  <a:effectLst/>
                                  <a:latin typeface="Cambria Math" panose="02040503050406030204" pitchFamily="18" charset="0"/>
                                </a:rPr>
                                <m:t>×</m:t>
                              </m:r>
                              <m:r>
                                <a:rPr lang="en-US" sz="1200">
                                  <a:effectLst/>
                                  <a:latin typeface="Cambria Math" panose="02040503050406030204" pitchFamily="18" charset="0"/>
                                </a:rPr>
                                <m:t>𝑑</m:t>
                              </m:r>
                            </m:oMath>
                          </a14:m>
                          <a:r>
                            <a:rPr lang="en-US" sz="1200">
                              <a:effectLst/>
                              <a:latin typeface="Times New Roman" panose="02020603050405020304" pitchFamily="18" charset="0"/>
                              <a:cs typeface="Times New Roman" panose="02020603050405020304" pitchFamily="18" charset="0"/>
                            </a:rPr>
                            <a:t> </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a:effectLst/>
                              <a:latin typeface="Times New Roman" panose="02020603050405020304" pitchFamily="18" charset="0"/>
                              <a:cs typeface="Times New Roman" panose="02020603050405020304" pitchFamily="18" charset="0"/>
                            </a:rPr>
                            <a:t>Lesser of</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 d</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600</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 300</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R="60960" algn="ctr">
                            <a:lnSpc>
                              <a:spcPct val="150000"/>
                            </a:lnSpc>
                            <a:spcAft>
                              <a:spcPts val="0"/>
                            </a:spcAft>
                          </a:pPr>
                          <a:r>
                            <a:rPr lang="en-US" sz="1200" dirty="0" err="1">
                              <a:effectLst/>
                              <a:latin typeface="Times New Roman" panose="02020603050405020304" pitchFamily="18" charset="0"/>
                              <a:cs typeface="Times New Roman" panose="02020603050405020304" pitchFamily="18" charset="0"/>
                            </a:rPr>
                            <a:t>P</a:t>
                          </a:r>
                          <a:r>
                            <a:rPr lang="en-US" sz="1200" baseline="-25000" dirty="0" err="1">
                              <a:effectLst/>
                              <a:latin typeface="Times New Roman" panose="02020603050405020304" pitchFamily="18" charset="0"/>
                              <a:cs typeface="Times New Roman" panose="02020603050405020304" pitchFamily="18" charset="0"/>
                            </a:rPr>
                            <a:t>h</a:t>
                          </a:r>
                          <a:r>
                            <a:rPr lang="en-US" sz="1200" dirty="0">
                              <a:effectLst/>
                              <a:latin typeface="Times New Roman" panose="02020603050405020304" pitchFamily="18" charset="0"/>
                              <a:cs typeface="Times New Roman" panose="02020603050405020304" pitchFamily="18" charset="0"/>
                            </a:rPr>
                            <a:t>/8</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d/2</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429062">
                    <a:tc>
                      <a:txBody>
                        <a:bodyPr/>
                        <a:lstStyle/>
                        <a:p>
                          <a:pPr marR="60960" algn="ctr">
                            <a:lnSpc>
                              <a:spcPct val="150000"/>
                            </a:lnSpc>
                            <a:spcAft>
                              <a:spcPts val="0"/>
                            </a:spcAft>
                          </a:pPr>
                          <a14:m>
                            <m:oMath xmlns:m="http://schemas.openxmlformats.org/officeDocument/2006/math">
                              <m:r>
                                <a:rPr lang="en-US" sz="1200">
                                  <a:effectLst/>
                                  <a:latin typeface="Cambria Math" panose="02040503050406030204" pitchFamily="18" charset="0"/>
                                </a:rPr>
                                <m:t>≥</m:t>
                              </m:r>
                              <m:r>
                                <a:rPr lang="en-US" sz="1200">
                                  <a:effectLst/>
                                  <a:latin typeface="Cambria Math" panose="02040503050406030204" pitchFamily="18" charset="0"/>
                                </a:rPr>
                                <m:t>0</m:t>
                              </m:r>
                              <m:r>
                                <a:rPr lang="en-US" sz="1200">
                                  <a:effectLst/>
                                  <a:latin typeface="Cambria Math" panose="02040503050406030204" pitchFamily="18" charset="0"/>
                                </a:rPr>
                                <m:t>.</m:t>
                              </m:r>
                              <m:r>
                                <a:rPr lang="en-US" sz="1200">
                                  <a:effectLst/>
                                  <a:latin typeface="Cambria Math" panose="02040503050406030204" pitchFamily="18" charset="0"/>
                                </a:rPr>
                                <m:t>33</m:t>
                              </m:r>
                              <m:rad>
                                <m:radPr>
                                  <m:degHide m:val="on"/>
                                  <m:ctrlPr>
                                    <a:rPr lang="en-US" sz="1200" i="1">
                                      <a:effectLst/>
                                      <a:latin typeface="Cambria Math" panose="02040503050406030204" pitchFamily="18" charset="0"/>
                                    </a:rPr>
                                  </m:ctrlPr>
                                </m:radPr>
                                <m:deg/>
                                <m:e>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𝑓</m:t>
                                      </m:r>
                                    </m:e>
                                    <m:sub>
                                      <m:r>
                                        <a:rPr lang="en-US" sz="1200">
                                          <a:effectLst/>
                                          <a:latin typeface="Cambria Math" panose="02040503050406030204" pitchFamily="18" charset="0"/>
                                        </a:rPr>
                                        <m:t>𝑐</m:t>
                                      </m:r>
                                    </m:sub>
                                  </m:sSub>
                                </m:e>
                              </m:rad>
                              <m:sSub>
                                <m:sSubPr>
                                  <m:ctrlPr>
                                    <a:rPr lang="en-US" sz="1200" i="1">
                                      <a:effectLst/>
                                      <a:latin typeface="Cambria Math" panose="02040503050406030204" pitchFamily="18" charset="0"/>
                                    </a:rPr>
                                  </m:ctrlPr>
                                </m:sSubPr>
                                <m:e>
                                  <m:r>
                                    <a:rPr lang="en-US" sz="1200">
                                      <a:effectLst/>
                                      <a:latin typeface="Cambria Math" panose="02040503050406030204" pitchFamily="18" charset="0"/>
                                    </a:rPr>
                                    <m:t>×</m:t>
                                  </m:r>
                                  <m:r>
                                    <a:rPr lang="en-US" sz="1200">
                                      <a:effectLst/>
                                      <a:latin typeface="Cambria Math" panose="02040503050406030204" pitchFamily="18" charset="0"/>
                                    </a:rPr>
                                    <m:t>𝑏</m:t>
                                  </m:r>
                                </m:e>
                                <m:sub>
                                  <m:r>
                                    <a:rPr lang="en-US" sz="1200">
                                      <a:effectLst/>
                                      <a:latin typeface="Cambria Math" panose="02040503050406030204" pitchFamily="18" charset="0"/>
                                    </a:rPr>
                                    <m:t>𝑤</m:t>
                                  </m:r>
                                </m:sub>
                              </m:sSub>
                              <m:r>
                                <a:rPr lang="en-US" sz="1200">
                                  <a:effectLst/>
                                  <a:latin typeface="Cambria Math" panose="02040503050406030204" pitchFamily="18" charset="0"/>
                                </a:rPr>
                                <m:t>×</m:t>
                              </m:r>
                              <m:r>
                                <a:rPr lang="en-US" sz="1200">
                                  <a:effectLst/>
                                  <a:latin typeface="Cambria Math" panose="02040503050406030204" pitchFamily="18" charset="0"/>
                                </a:rPr>
                                <m:t>𝑑</m:t>
                              </m:r>
                            </m:oMath>
                          </a14:m>
                          <a:r>
                            <a:rPr lang="en-US" sz="1200" dirty="0">
                              <a:effectLst/>
                              <a:latin typeface="Times New Roman" panose="02020603050405020304" pitchFamily="18" charset="0"/>
                              <a:cs typeface="Times New Roman" panose="02020603050405020304" pitchFamily="18" charset="0"/>
                            </a:rPr>
                            <a:t> </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Lesser of</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a:effectLst/>
                              <a:latin typeface="Times New Roman" panose="02020603050405020304" pitchFamily="18" charset="0"/>
                              <a:cs typeface="Times New Roman" panose="02020603050405020304" pitchFamily="18" charset="0"/>
                            </a:rPr>
                            <a:t>d/2</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300</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US"/>
                        </a:p>
                      </a:txBody>
                      <a:tcPr/>
                    </a:tc>
                    <a:tc vMerge="1">
                      <a:txBody>
                        <a:bodyPr/>
                        <a:lstStyle/>
                        <a:p>
                          <a:endParaRPr lang="en-US"/>
                        </a:p>
                      </a:txBody>
                      <a:tcP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d/4</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3121141933"/>
                  </p:ext>
                </p:extLst>
              </p:nvPr>
            </p:nvGraphicFramePr>
            <p:xfrm>
              <a:off x="959207" y="2559390"/>
              <a:ext cx="7559345" cy="3255970"/>
            </p:xfrm>
            <a:graphic>
              <a:graphicData uri="http://schemas.openxmlformats.org/drawingml/2006/table">
                <a:tbl>
                  <a:tblPr firstRow="1" firstCol="1" bandRow="1">
                    <a:tableStyleId>{22838BEF-8BB2-4498-84A7-C5851F593DF1}</a:tableStyleId>
                  </a:tblPr>
                  <a:tblGrid>
                    <a:gridCol w="1539812">
                      <a:extLst>
                        <a:ext uri="{9D8B030D-6E8A-4147-A177-3AD203B41FA5}">
                          <a16:colId xmlns:a16="http://schemas.microsoft.com/office/drawing/2014/main" xmlns:a14="http://schemas.microsoft.com/office/drawing/2010/main" xmlns="" val="20000"/>
                        </a:ext>
                      </a:extLst>
                    </a:gridCol>
                    <a:gridCol w="1553892">
                      <a:extLst>
                        <a:ext uri="{9D8B030D-6E8A-4147-A177-3AD203B41FA5}">
                          <a16:colId xmlns:a16="http://schemas.microsoft.com/office/drawing/2014/main" xmlns:a14="http://schemas.microsoft.com/office/drawing/2010/main" xmlns="" val="20001"/>
                        </a:ext>
                      </a:extLst>
                    </a:gridCol>
                    <a:gridCol w="629080">
                      <a:extLst>
                        <a:ext uri="{9D8B030D-6E8A-4147-A177-3AD203B41FA5}">
                          <a16:colId xmlns:a16="http://schemas.microsoft.com/office/drawing/2014/main" xmlns:a14="http://schemas.microsoft.com/office/drawing/2010/main" xmlns="" val="20002"/>
                        </a:ext>
                      </a:extLst>
                    </a:gridCol>
                    <a:gridCol w="1390598">
                      <a:extLst>
                        <a:ext uri="{9D8B030D-6E8A-4147-A177-3AD203B41FA5}">
                          <a16:colId xmlns:a16="http://schemas.microsoft.com/office/drawing/2014/main" xmlns:a14="http://schemas.microsoft.com/office/drawing/2010/main" xmlns="" val="20003"/>
                        </a:ext>
                      </a:extLst>
                    </a:gridCol>
                    <a:gridCol w="815321">
                      <a:extLst>
                        <a:ext uri="{9D8B030D-6E8A-4147-A177-3AD203B41FA5}">
                          <a16:colId xmlns:a16="http://schemas.microsoft.com/office/drawing/2014/main" xmlns:a14="http://schemas.microsoft.com/office/drawing/2010/main" xmlns="" val="20004"/>
                        </a:ext>
                      </a:extLst>
                    </a:gridCol>
                    <a:gridCol w="815321">
                      <a:extLst>
                        <a:ext uri="{9D8B030D-6E8A-4147-A177-3AD203B41FA5}">
                          <a16:colId xmlns:a16="http://schemas.microsoft.com/office/drawing/2014/main" xmlns:a14="http://schemas.microsoft.com/office/drawing/2010/main" xmlns="" val="20005"/>
                        </a:ext>
                      </a:extLst>
                    </a:gridCol>
                    <a:gridCol w="815321">
                      <a:extLst>
                        <a:ext uri="{9D8B030D-6E8A-4147-A177-3AD203B41FA5}">
                          <a16:colId xmlns:a16="http://schemas.microsoft.com/office/drawing/2014/main" xmlns:a14="http://schemas.microsoft.com/office/drawing/2010/main" xmlns="" val="20006"/>
                        </a:ext>
                      </a:extLst>
                    </a:gridCol>
                  </a:tblGrid>
                  <a:tr h="468583">
                    <a:tc rowSpan="3">
                      <a:txBody>
                        <a:bodyPr/>
                        <a:lstStyle/>
                        <a:p>
                          <a:pPr marR="60960" algn="ctr">
                            <a:lnSpc>
                              <a:spcPct val="150000"/>
                            </a:lnSpc>
                            <a:spcAft>
                              <a:spcPts val="0"/>
                            </a:spcAft>
                          </a:pPr>
                          <a:r>
                            <a:rPr lang="en-US" sz="1400" b="0" dirty="0">
                              <a:effectLst/>
                              <a:latin typeface="Times New Roman" panose="02020603050405020304" pitchFamily="18" charset="0"/>
                              <a:cs typeface="Times New Roman" panose="02020603050405020304" pitchFamily="18" charset="0"/>
                            </a:rPr>
                            <a:t>Required </a:t>
                          </a:r>
                          <a:r>
                            <a:rPr lang="en-US" sz="1400" b="0" dirty="0" err="1">
                              <a:effectLst/>
                              <a:latin typeface="Times New Roman" panose="02020603050405020304" pitchFamily="18" charset="0"/>
                              <a:cs typeface="Times New Roman" panose="02020603050405020304" pitchFamily="18" charset="0"/>
                            </a:rPr>
                            <a:t>Vs</a:t>
                          </a:r>
                          <a:endParaRPr lang="en-US" sz="14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6">
                      <a:txBody>
                        <a:bodyPr/>
                        <a:lstStyle/>
                        <a:p>
                          <a:pPr marR="60960" algn="ctr">
                            <a:lnSpc>
                              <a:spcPct val="150000"/>
                            </a:lnSpc>
                            <a:spcAft>
                              <a:spcPts val="0"/>
                            </a:spcAft>
                          </a:pPr>
                          <a:r>
                            <a:rPr lang="en-US" sz="1400" b="0" dirty="0">
                              <a:effectLst/>
                              <a:latin typeface="Times New Roman" panose="02020603050405020304" pitchFamily="18" charset="0"/>
                              <a:cs typeface="Times New Roman" panose="02020603050405020304" pitchFamily="18" charset="0"/>
                            </a:rPr>
                            <a:t> Maximum spacing (mm)</a:t>
                          </a:r>
                          <a:endParaRPr lang="en-US" sz="14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a14="http://schemas.microsoft.com/office/drawing/2010/main" xmlns="" val="10000"/>
                      </a:ext>
                    </a:extLst>
                  </a:tr>
                  <a:tr h="384220">
                    <a:tc vMerge="1">
                      <a:txBody>
                        <a:bodyPr/>
                        <a:lstStyle/>
                        <a:p>
                          <a:endParaRPr lang="en-US"/>
                        </a:p>
                      </a:txBody>
                      <a:tcPr/>
                    </a:tc>
                    <a:tc gridSpan="6">
                      <a:txBody>
                        <a:bodyPr/>
                        <a:lstStyle/>
                        <a:p>
                          <a:pPr marR="60960" algn="ctr">
                            <a:lnSpc>
                              <a:spcPct val="150000"/>
                            </a:lnSpc>
                            <a:spcAft>
                              <a:spcPts val="0"/>
                            </a:spcAft>
                          </a:pPr>
                          <a:r>
                            <a:rPr lang="en-US" sz="1400" b="0" dirty="0">
                              <a:effectLst/>
                              <a:latin typeface="Times New Roman" panose="02020603050405020304" pitchFamily="18" charset="0"/>
                              <a:cs typeface="Times New Roman" panose="02020603050405020304" pitchFamily="18" charset="0"/>
                            </a:rPr>
                            <a:t>Non-</a:t>
                          </a:r>
                          <a:r>
                            <a:rPr lang="en-US" sz="1400" b="0" dirty="0" err="1">
                              <a:effectLst/>
                              <a:latin typeface="Times New Roman" panose="02020603050405020304" pitchFamily="18" charset="0"/>
                              <a:cs typeface="Times New Roman" panose="02020603050405020304" pitchFamily="18" charset="0"/>
                            </a:rPr>
                            <a:t>prestressed</a:t>
                          </a:r>
                          <a:r>
                            <a:rPr lang="en-US" sz="1400" b="0" dirty="0">
                              <a:effectLst/>
                              <a:latin typeface="Times New Roman" panose="02020603050405020304" pitchFamily="18" charset="0"/>
                              <a:cs typeface="Times New Roman" panose="02020603050405020304" pitchFamily="18" charset="0"/>
                            </a:rPr>
                            <a:t> beam</a:t>
                          </a:r>
                          <a:endParaRPr lang="en-US" sz="14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a14="http://schemas.microsoft.com/office/drawing/2010/main" xmlns="" val="10001"/>
                      </a:ext>
                    </a:extLst>
                  </a:tr>
                  <a:tr h="1545043">
                    <a:tc vMerge="1">
                      <a:txBody>
                        <a:bodyPr/>
                        <a:lstStyle/>
                        <a:p>
                          <a:endParaRPr lang="en-US"/>
                        </a:p>
                      </a:txBody>
                      <a:tcPr/>
                    </a:tc>
                    <a:tc gridSpan="3">
                      <a:txBody>
                        <a:bodyPr/>
                        <a:lstStyle/>
                        <a:p>
                          <a:pPr marR="60960" algn="ctr">
                            <a:lnSpc>
                              <a:spcPct val="150000"/>
                            </a:lnSpc>
                            <a:spcAft>
                              <a:spcPts val="0"/>
                            </a:spcAft>
                          </a:pPr>
                          <a:r>
                            <a:rPr lang="en-US" sz="1400" b="0" dirty="0">
                              <a:effectLst/>
                              <a:latin typeface="Times New Roman" panose="02020603050405020304" pitchFamily="18" charset="0"/>
                              <a:cs typeface="Times New Roman" panose="02020603050405020304" pitchFamily="18" charset="0"/>
                            </a:rPr>
                            <a:t>maximum spacing of legs of shear reinforcement across width of the member</a:t>
                          </a:r>
                          <a:endParaRPr lang="en-US" sz="14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R="60960" algn="ctr">
                            <a:lnSpc>
                              <a:spcPct val="150000"/>
                            </a:lnSpc>
                            <a:spcAft>
                              <a:spcPts val="0"/>
                            </a:spcAft>
                          </a:pPr>
                          <a:r>
                            <a:rPr lang="en-US" sz="1400" b="0" dirty="0">
                              <a:effectLst/>
                              <a:latin typeface="Times New Roman" panose="02020603050405020304" pitchFamily="18" charset="0"/>
                              <a:cs typeface="Times New Roman" panose="02020603050405020304" pitchFamily="18" charset="0"/>
                            </a:rPr>
                            <a:t>Maximum spacing of legs of shear and torsion reinforcement along the length of the member</a:t>
                          </a:r>
                          <a:endParaRPr lang="en-US" sz="14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a14="http://schemas.microsoft.com/office/drawing/2010/main" xmlns="" val="10002"/>
                      </a:ext>
                    </a:extLst>
                  </a:tr>
                  <a:tr h="429062">
                    <a:tc>
                      <a:txBody>
                        <a:bodyPr/>
                        <a:lstStyle/>
                        <a:p>
                          <a:endParaRPr lang="en-US"/>
                        </a:p>
                      </a:txBody>
                      <a:tcPr marL="68580" marR="68580" marT="0" marB="0" anchor="ctr">
                        <a:blipFill rotWithShape="0">
                          <a:blip r:embed="rId2"/>
                          <a:stretch>
                            <a:fillRect l="-395" t="-564286" r="-391304" b="-105714"/>
                          </a:stretch>
                        </a:blipFill>
                      </a:tcPr>
                    </a:tc>
                    <a:tc>
                      <a:txBody>
                        <a:bodyPr/>
                        <a:lstStyle/>
                        <a:p>
                          <a:pPr marR="60960" algn="ctr">
                            <a:lnSpc>
                              <a:spcPct val="150000"/>
                            </a:lnSpc>
                            <a:spcAft>
                              <a:spcPts val="0"/>
                            </a:spcAft>
                          </a:pPr>
                          <a:r>
                            <a:rPr lang="en-US" sz="1200">
                              <a:effectLst/>
                              <a:latin typeface="Times New Roman" panose="02020603050405020304" pitchFamily="18" charset="0"/>
                              <a:cs typeface="Times New Roman" panose="02020603050405020304" pitchFamily="18" charset="0"/>
                            </a:rPr>
                            <a:t>Lesser of</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 d</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600</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 300</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R="60960" algn="ctr">
                            <a:lnSpc>
                              <a:spcPct val="150000"/>
                            </a:lnSpc>
                            <a:spcAft>
                              <a:spcPts val="0"/>
                            </a:spcAft>
                          </a:pPr>
                          <a:r>
                            <a:rPr lang="en-US" sz="1200" dirty="0" err="1">
                              <a:effectLst/>
                              <a:latin typeface="Times New Roman" panose="02020603050405020304" pitchFamily="18" charset="0"/>
                              <a:cs typeface="Times New Roman" panose="02020603050405020304" pitchFamily="18" charset="0"/>
                            </a:rPr>
                            <a:t>P</a:t>
                          </a:r>
                          <a:r>
                            <a:rPr lang="en-US" sz="1200" baseline="-25000" dirty="0" err="1">
                              <a:effectLst/>
                              <a:latin typeface="Times New Roman" panose="02020603050405020304" pitchFamily="18" charset="0"/>
                              <a:cs typeface="Times New Roman" panose="02020603050405020304" pitchFamily="18" charset="0"/>
                            </a:rPr>
                            <a:t>h</a:t>
                          </a:r>
                          <a:r>
                            <a:rPr lang="en-US" sz="1200" dirty="0">
                              <a:effectLst/>
                              <a:latin typeface="Times New Roman" panose="02020603050405020304" pitchFamily="18" charset="0"/>
                              <a:cs typeface="Times New Roman" panose="02020603050405020304" pitchFamily="18" charset="0"/>
                            </a:rPr>
                            <a:t>/8</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d/2</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a14="http://schemas.microsoft.com/office/drawing/2010/main" xmlns="" val="10003"/>
                      </a:ext>
                    </a:extLst>
                  </a:tr>
                  <a:tr h="429062">
                    <a:tc>
                      <a:txBody>
                        <a:bodyPr/>
                        <a:lstStyle/>
                        <a:p>
                          <a:endParaRPr lang="en-US"/>
                        </a:p>
                      </a:txBody>
                      <a:tcPr marL="68580" marR="68580" marT="0" marB="0" anchor="ctr">
                        <a:blipFill rotWithShape="0">
                          <a:blip r:embed="rId2"/>
                          <a:stretch>
                            <a:fillRect l="-395" t="-654930" r="-391304" b="-4225"/>
                          </a:stretch>
                        </a:blipFill>
                      </a:tcP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Lesser of</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a:effectLst/>
                              <a:latin typeface="Times New Roman" panose="02020603050405020304" pitchFamily="18" charset="0"/>
                              <a:cs typeface="Times New Roman" panose="02020603050405020304" pitchFamily="18" charset="0"/>
                            </a:rPr>
                            <a:t>d/2</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300</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US"/>
                        </a:p>
                      </a:txBody>
                      <a:tcPr/>
                    </a:tc>
                    <a:tc vMerge="1">
                      <a:txBody>
                        <a:bodyPr/>
                        <a:lstStyle/>
                        <a:p>
                          <a:endParaRPr lang="en-US"/>
                        </a:p>
                      </a:txBody>
                      <a:tcPr/>
                    </a:tc>
                    <a:tc>
                      <a:txBody>
                        <a:bodyPr/>
                        <a:lstStyle/>
                        <a:p>
                          <a:pPr marR="6096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d/4</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a14="http://schemas.microsoft.com/office/drawing/2010/main" xmlns="" val="10004"/>
                      </a:ext>
                    </a:extLst>
                  </a:tr>
                </a:tbl>
              </a:graphicData>
            </a:graphic>
          </p:graphicFrame>
        </mc:Fallback>
      </mc:AlternateContent>
    </p:spTree>
    <p:extLst>
      <p:ext uri="{BB962C8B-B14F-4D97-AF65-F5344CB8AC3E}">
        <p14:creationId xmlns:p14="http://schemas.microsoft.com/office/powerpoint/2010/main" val="148625780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352697" y="1062774"/>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13187" y="1700307"/>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General</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stirrups were condensed at a quarter of clear span length.</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longitudinal torsion bars must be distributed on the perimeter of the stirrups, where the distance between the adjacent bars does not exceed   300 mm.</a:t>
                </a:r>
              </a:p>
              <a:p>
                <a:pPr>
                  <a:lnSpc>
                    <a:spcPct val="110000"/>
                  </a:lnSpc>
                  <a:buFont typeface="Wingdings" panose="05000000000000000000" pitchFamily="2" charset="2"/>
                  <a:buChar char="Ø"/>
                </a:pPr>
                <a:r>
                  <a:rPr lang="en-US" sz="2000" dirty="0"/>
                  <a:t> </a:t>
                </a:r>
                <a14:m>
                  <m:oMath xmlns:m="http://schemas.openxmlformats.org/officeDocument/2006/math">
                    <m:sSub>
                      <m:sSubPr>
                        <m:ctrlPr>
                          <a:rPr lang="en-US" sz="1800" i="1">
                            <a:latin typeface="Cambria Math" panose="02040503050406030204" pitchFamily="18" charset="0"/>
                          </a:rPr>
                        </m:ctrlPr>
                      </m:sSubPr>
                      <m:e>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𝑣</m:t>
                                    </m:r>
                                    <m:r>
                                      <a:rPr lang="en-US" sz="1800" i="1">
                                        <a:latin typeface="Cambria Math" panose="02040503050406030204" pitchFamily="18" charset="0"/>
                                      </a:rPr>
                                      <m:t>+</m:t>
                                    </m:r>
                                    <m:r>
                                      <a:rPr lang="en-US" sz="1800" i="1">
                                        <a:latin typeface="Cambria Math" panose="02040503050406030204" pitchFamily="18" charset="0"/>
                                      </a:rPr>
                                      <m:t>𝑡</m:t>
                                    </m:r>
                                  </m:sub>
                                </m:sSub>
                              </m:num>
                              <m:den>
                                <m:r>
                                  <a:rPr lang="en-US" sz="1800" i="1">
                                    <a:latin typeface="Cambria Math" panose="02040503050406030204" pitchFamily="18" charset="0"/>
                                  </a:rPr>
                                  <m:t>𝑆</m:t>
                                </m:r>
                              </m:den>
                            </m:f>
                          </m:e>
                        </m:d>
                      </m:e>
                      <m:sub>
                        <m:r>
                          <a:rPr lang="en-US" sz="1800" i="1">
                            <a:latin typeface="Cambria Math" panose="02040503050406030204" pitchFamily="18" charset="0"/>
                          </a:rPr>
                          <m:t>𝑚𝑖𝑛</m:t>
                        </m:r>
                      </m:sub>
                    </m:sSub>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062</m:t>
                    </m:r>
                    <m:r>
                      <a:rPr lang="en-US" sz="1800" i="1">
                        <a:latin typeface="Cambria Math" panose="02040503050406030204" pitchFamily="18" charset="0"/>
                      </a:rPr>
                      <m:t>×</m:t>
                    </m:r>
                    <m:rad>
                      <m:radPr>
                        <m:degHide m:val="on"/>
                        <m:ctrlPr>
                          <a:rPr lang="en-US" sz="1800" i="1">
                            <a:latin typeface="Cambria Math" panose="02040503050406030204" pitchFamily="18" charset="0"/>
                          </a:rPr>
                        </m:ctrlPr>
                      </m:radPr>
                      <m:deg/>
                      <m:e>
                        <m:sSub>
                          <m:sSubPr>
                            <m:ctrlPr>
                              <a:rPr lang="en-US" sz="1800" i="1">
                                <a:latin typeface="Cambria Math" panose="02040503050406030204" pitchFamily="18" charset="0"/>
                              </a:rPr>
                            </m:ctrlPr>
                          </m:sSubPr>
                          <m:e>
                            <m:r>
                              <a:rPr lang="en-US" sz="1800" i="1">
                                <a:latin typeface="Cambria Math" panose="02040503050406030204" pitchFamily="18" charset="0"/>
                              </a:rPr>
                              <m:t>𝑓</m:t>
                            </m:r>
                          </m:e>
                          <m:sub>
                            <m:r>
                              <a:rPr lang="en-US" sz="1800" i="1">
                                <a:latin typeface="Cambria Math" panose="02040503050406030204" pitchFamily="18" charset="0"/>
                              </a:rPr>
                              <m:t>𝑐</m:t>
                            </m:r>
                          </m:sub>
                        </m:sSub>
                      </m:e>
                    </m:rad>
                    <m:r>
                      <a:rPr lang="en-US" sz="1800" i="1">
                        <a:latin typeface="Cambria Math" panose="02040503050406030204" pitchFamily="18" charset="0"/>
                      </a:rPr>
                      <m:t> ×</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𝑏</m:t>
                            </m:r>
                          </m:e>
                          <m:sub>
                            <m:r>
                              <a:rPr lang="en-US" sz="1800" i="1">
                                <a:latin typeface="Cambria Math" panose="02040503050406030204" pitchFamily="18" charset="0"/>
                              </a:rPr>
                              <m:t>𝑤</m:t>
                            </m:r>
                          </m:sub>
                        </m:sSub>
                      </m:num>
                      <m:den>
                        <m:sSub>
                          <m:sSubPr>
                            <m:ctrlPr>
                              <a:rPr lang="en-US" sz="1800" i="1">
                                <a:latin typeface="Cambria Math" panose="02040503050406030204" pitchFamily="18" charset="0"/>
                              </a:rPr>
                            </m:ctrlPr>
                          </m:sSubPr>
                          <m:e>
                            <m:r>
                              <a:rPr lang="en-US" sz="1800" i="1">
                                <a:latin typeface="Cambria Math" panose="02040503050406030204" pitchFamily="18" charset="0"/>
                              </a:rPr>
                              <m:t>𝑓</m:t>
                            </m:r>
                          </m:e>
                          <m:sub>
                            <m:r>
                              <a:rPr lang="en-US" sz="1800" i="1">
                                <a:latin typeface="Cambria Math" panose="02040503050406030204" pitchFamily="18" charset="0"/>
                              </a:rPr>
                              <m:t>𝑦</m:t>
                            </m:r>
                            <m:r>
                              <a:rPr lang="en-US" sz="1800" i="1">
                                <a:latin typeface="Cambria Math" panose="02040503050406030204" pitchFamily="18" charset="0"/>
                              </a:rPr>
                              <m:t>×</m:t>
                            </m:r>
                          </m:sub>
                        </m:sSub>
                        <m:r>
                          <a:rPr lang="en-US" sz="1800" i="1">
                            <a:latin typeface="Cambria Math" panose="02040503050406030204" pitchFamily="18" charset="0"/>
                          </a:rPr>
                          <m:t>𝑡</m:t>
                        </m:r>
                      </m:den>
                    </m:f>
                    <m:r>
                      <a:rPr lang="en-US" sz="1800" i="1">
                        <a:latin typeface="Cambria Math" panose="02040503050406030204" pitchFamily="18" charset="0"/>
                      </a:rPr>
                      <m:t> </m:t>
                    </m:r>
                  </m:oMath>
                </a14:m>
                <a:endParaRPr lang="en-US" sz="1800" dirty="0">
                  <a:latin typeface="Times New Roman" panose="02020603050405020304" pitchFamily="18" charset="0"/>
                  <a:cs typeface="Times New Roman" panose="02020603050405020304" pitchFamily="18" charset="0"/>
                </a:endParaRPr>
              </a:p>
              <a:p>
                <a:pPr marL="0" indent="0">
                  <a:lnSpc>
                    <a:spcPct val="110000"/>
                  </a:lnSpc>
                  <a:buNone/>
                </a:pPr>
                <a14:m>
                  <m:oMathPara xmlns:m="http://schemas.openxmlformats.org/officeDocument/2006/math">
                    <m:oMathParaPr>
                      <m:jc m:val="left"/>
                    </m:oMathParaPr>
                    <m:oMath xmlns:m="http://schemas.openxmlformats.org/officeDocument/2006/math">
                      <m:r>
                        <a:rPr lang="en-US" sz="1800" b="0" i="1" smtClean="0">
                          <a:latin typeface="Cambria Math" panose="02040503050406030204" pitchFamily="18" charset="0"/>
                        </a:rPr>
                        <m:t>                          </m:t>
                      </m:r>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35</m:t>
                      </m:r>
                      <m:r>
                        <a:rPr lang="en-US" sz="1800" i="1">
                          <a:latin typeface="Cambria Math" panose="02040503050406030204" pitchFamily="18" charset="0"/>
                        </a:rPr>
                        <m:t>×</m:t>
                      </m:r>
                      <m:rad>
                        <m:radPr>
                          <m:degHide m:val="on"/>
                          <m:ctrlPr>
                            <a:rPr lang="en-US" sz="1800" i="1">
                              <a:latin typeface="Cambria Math" panose="02040503050406030204" pitchFamily="18" charset="0"/>
                            </a:rPr>
                          </m:ctrlPr>
                        </m:radPr>
                        <m:deg/>
                        <m:e>
                          <m:sSub>
                            <m:sSubPr>
                              <m:ctrlPr>
                                <a:rPr lang="en-US" sz="1800" i="1">
                                  <a:latin typeface="Cambria Math" panose="02040503050406030204" pitchFamily="18" charset="0"/>
                                </a:rPr>
                              </m:ctrlPr>
                            </m:sSubPr>
                            <m:e>
                              <m:r>
                                <a:rPr lang="en-US" sz="1800" i="1">
                                  <a:latin typeface="Cambria Math" panose="02040503050406030204" pitchFamily="18" charset="0"/>
                                </a:rPr>
                                <m:t>𝑓</m:t>
                              </m:r>
                            </m:e>
                            <m:sub>
                              <m:r>
                                <a:rPr lang="en-US" sz="1800" i="1">
                                  <a:latin typeface="Cambria Math" panose="02040503050406030204" pitchFamily="18" charset="0"/>
                                </a:rPr>
                                <m:t>𝑐</m:t>
                              </m:r>
                            </m:sub>
                          </m:sSub>
                        </m:e>
                      </m:rad>
                      <m:r>
                        <a:rPr lang="en-US" sz="1800" i="1">
                          <a:latin typeface="Cambria Math" panose="02040503050406030204" pitchFamily="18" charset="0"/>
                        </a:rPr>
                        <m:t> ×</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𝑏</m:t>
                              </m:r>
                            </m:e>
                            <m:sub>
                              <m:r>
                                <a:rPr lang="en-US" sz="1800" i="1">
                                  <a:latin typeface="Cambria Math" panose="02040503050406030204" pitchFamily="18" charset="0"/>
                                </a:rPr>
                                <m:t>𝑤</m:t>
                              </m:r>
                            </m:sub>
                          </m:sSub>
                        </m:num>
                        <m:den>
                          <m:sSub>
                            <m:sSubPr>
                              <m:ctrlPr>
                                <a:rPr lang="en-US" sz="1800" i="1">
                                  <a:latin typeface="Cambria Math" panose="02040503050406030204" pitchFamily="18" charset="0"/>
                                </a:rPr>
                              </m:ctrlPr>
                            </m:sSubPr>
                            <m:e>
                              <m:r>
                                <a:rPr lang="en-US" sz="1800" i="1">
                                  <a:latin typeface="Cambria Math" panose="02040503050406030204" pitchFamily="18" charset="0"/>
                                </a:rPr>
                                <m:t>𝑓</m:t>
                              </m:r>
                            </m:e>
                            <m:sub>
                              <m:r>
                                <a:rPr lang="en-US" sz="1800" i="1">
                                  <a:latin typeface="Cambria Math" panose="02040503050406030204" pitchFamily="18" charset="0"/>
                                </a:rPr>
                                <m:t>𝑦</m:t>
                              </m:r>
                              <m:r>
                                <a:rPr lang="en-US" sz="1800" i="1">
                                  <a:latin typeface="Cambria Math" panose="02040503050406030204" pitchFamily="18" charset="0"/>
                                </a:rPr>
                                <m:t>×</m:t>
                              </m:r>
                            </m:sub>
                          </m:sSub>
                          <m:r>
                            <a:rPr lang="en-US" sz="1800" i="1">
                              <a:latin typeface="Cambria Math" panose="02040503050406030204" pitchFamily="18" charset="0"/>
                            </a:rPr>
                            <m:t>𝑡</m:t>
                          </m:r>
                        </m:den>
                      </m:f>
                    </m:oMath>
                  </m:oMathPara>
                </a14:m>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13187" y="1700307"/>
                <a:ext cx="8169184" cy="4590428"/>
              </a:xfrm>
              <a:blipFill rotWithShape="0">
                <a:blip r:embed="rId2"/>
                <a:stretch>
                  <a:fillRect l="-141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72</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416247903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79219" y="398673"/>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18061" y="105336"/>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Design check</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Design check was done on beam B24-1 in third floor with width equal to 800mm, depth equal to 500mm.</a:t>
            </a: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73</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619034" y="2799290"/>
            <a:ext cx="6639933" cy="37929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8751443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27257" y="720040"/>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40652" y="1882870"/>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Design check</a:t>
                </a:r>
              </a:p>
              <a:p>
                <a:pPr lvl="0">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For negative moment = 404.47kN.m</a:t>
                </a:r>
              </a:p>
              <a:p>
                <a:pPr marL="0" lvl="0" indent="0">
                  <a:lnSpc>
                    <a:spcPct val="150000"/>
                  </a:lnSpc>
                  <a:buNone/>
                </a:pPr>
                <a14:m>
                  <m:oMathPara xmlns:m="http://schemas.openxmlformats.org/officeDocument/2006/math">
                    <m:oMathParaPr>
                      <m:jc m:val="left"/>
                    </m:oMathParaPr>
                    <m:oMath xmlns:m="http://schemas.openxmlformats.org/officeDocument/2006/math">
                      <m:r>
                        <a:rPr lang="en-US" sz="1800" i="1">
                          <a:latin typeface="Cambria Math" panose="02040503050406030204" pitchFamily="18" charset="0"/>
                        </a:rPr>
                        <m:t>𝜌</m:t>
                      </m:r>
                      <m:r>
                        <a:rPr lang="en-US" sz="1800" i="1" smtClean="0">
                          <a:latin typeface="Cambria Math" panose="02040503050406030204" pitchFamily="18" charset="0"/>
                          <a:ea typeface="Cambria Math" panose="02040503050406030204" pitchFamily="18" charset="0"/>
                        </a:rPr>
                        <m:t>=</m:t>
                      </m:r>
                      <m:r>
                        <a:rPr lang="en-US" sz="1800" i="1">
                          <a:latin typeface="Cambria Math" panose="02040503050406030204" pitchFamily="18" charset="0"/>
                        </a:rPr>
                        <m:t>7</m:t>
                      </m:r>
                      <m:r>
                        <a:rPr lang="en-US" sz="1800" i="1">
                          <a:latin typeface="Cambria Math" panose="02040503050406030204" pitchFamily="18" charset="0"/>
                        </a:rPr>
                        <m:t>.</m:t>
                      </m:r>
                      <m:r>
                        <a:rPr lang="en-US" sz="1800" i="1">
                          <a:latin typeface="Cambria Math" panose="02040503050406030204" pitchFamily="18" charset="0"/>
                        </a:rPr>
                        <m:t>31</m:t>
                      </m:r>
                      <m:r>
                        <a:rPr lang="en-US" sz="1800" i="1">
                          <a:latin typeface="Cambria Math" panose="02040503050406030204" pitchFamily="18" charset="0"/>
                        </a:rPr>
                        <m:t>×</m:t>
                      </m:r>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10</m:t>
                          </m:r>
                        </m:e>
                        <m:sup>
                          <m:r>
                            <a:rPr lang="en-US" sz="1800" b="0" i="1" smtClean="0">
                              <a:latin typeface="Cambria Math" panose="02040503050406030204" pitchFamily="18" charset="0"/>
                            </a:rPr>
                            <m:t>−</m:t>
                          </m:r>
                          <m:r>
                            <a:rPr lang="en-US" sz="1800" b="0" i="1" smtClean="0">
                              <a:latin typeface="Cambria Math" panose="02040503050406030204" pitchFamily="18" charset="0"/>
                            </a:rPr>
                            <m:t>3</m:t>
                          </m:r>
                        </m:sup>
                      </m:sSup>
                      <m:r>
                        <a:rPr lang="en-US" sz="1800" b="0" i="0" smtClean="0">
                          <a:latin typeface="Cambria Math" panose="02040503050406030204" pitchFamily="18" charset="0"/>
                        </a:rPr>
                        <m:t>  </m:t>
                      </m:r>
                      <m:sSub>
                        <m:sSubPr>
                          <m:ctrlPr>
                            <a:rPr lang="en-US" sz="1800" i="1">
                              <a:latin typeface="Cambria Math" panose="02040503050406030204" pitchFamily="18" charset="0"/>
                            </a:rPr>
                          </m:ctrlPr>
                        </m:sSubPr>
                        <m:e>
                          <m:r>
                            <a:rPr lang="en-US" sz="1800" b="0" i="1" smtClean="0">
                              <a:latin typeface="Cambria Math" panose="02040503050406030204" pitchFamily="18" charset="0"/>
                            </a:rPr>
                            <m:t>                          </m:t>
                          </m:r>
                          <m:r>
                            <a:rPr lang="en-US" sz="1800" i="1">
                              <a:latin typeface="Cambria Math" panose="02040503050406030204" pitchFamily="18" charset="0"/>
                            </a:rPr>
                            <m:t>𝐴</m:t>
                          </m:r>
                        </m:e>
                        <m:sub>
                          <m:r>
                            <a:rPr lang="en-US" sz="1800" i="1">
                              <a:latin typeface="Cambria Math" panose="02040503050406030204" pitchFamily="18" charset="0"/>
                            </a:rPr>
                            <m:t>𝑠</m:t>
                          </m:r>
                        </m:sub>
                      </m:sSub>
                      <m:r>
                        <a:rPr lang="en-US" sz="180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2574</m:t>
                      </m:r>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𝑚𝑚</m:t>
                          </m:r>
                        </m:e>
                        <m:sup>
                          <m:r>
                            <a:rPr lang="en-US" sz="1800" b="0" i="1" smtClean="0">
                              <a:latin typeface="Cambria Math" panose="02040503050406030204" pitchFamily="18" charset="0"/>
                              <a:ea typeface="Cambria Math" panose="02040503050406030204" pitchFamily="18" charset="0"/>
                            </a:rPr>
                            <m:t>2</m:t>
                          </m:r>
                        </m:sup>
                      </m:sSup>
                    </m:oMath>
                  </m:oMathPara>
                </a14:m>
                <a:endParaRPr lang="en-US" sz="2000" b="0" dirty="0">
                  <a:latin typeface="Times New Roman" panose="02020603050405020304" pitchFamily="18" charset="0"/>
                  <a:ea typeface="Cambria Math" panose="02040503050406030204" pitchFamily="18" charset="0"/>
                </a:endParaRPr>
              </a:p>
              <a:p>
                <a:pPr marL="0" lvl="0" indent="0">
                  <a:lnSpc>
                    <a:spcPct val="150000"/>
                  </a:lnSpc>
                  <a:buNone/>
                </a:pPr>
                <a14:m>
                  <m:oMathPara xmlns:m="http://schemas.openxmlformats.org/officeDocument/2006/math">
                    <m:oMathParaPr>
                      <m:jc m:val="left"/>
                    </m:oMathParaPr>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𝑠</m:t>
                          </m:r>
                          <m:r>
                            <a:rPr lang="en-US" sz="1800" i="1">
                              <a:latin typeface="Cambria Math" panose="02040503050406030204" pitchFamily="18" charset="0"/>
                            </a:rPr>
                            <m:t>,  </m:t>
                          </m:r>
                          <m:r>
                            <a:rPr lang="en-US" sz="1800" i="1">
                              <a:latin typeface="Cambria Math" panose="02040503050406030204" pitchFamily="18" charset="0"/>
                            </a:rPr>
                            <m:t>𝑚𝑖𝑛</m:t>
                          </m:r>
                        </m:sub>
                      </m:sSub>
                      <m:r>
                        <a:rPr lang="en-US" sz="1800" b="0" i="1" smtClean="0">
                          <a:latin typeface="Cambria Math" panose="02040503050406030204" pitchFamily="18" charset="0"/>
                        </a:rPr>
                        <m:t>=</m:t>
                      </m:r>
                      <m:r>
                        <a:rPr lang="en-US" sz="1800" b="0" i="1" smtClean="0">
                          <a:latin typeface="Cambria Math" panose="02040503050406030204" pitchFamily="18" charset="0"/>
                        </a:rPr>
                        <m:t>1186</m:t>
                      </m:r>
                      <m:sSup>
                        <m:sSupPr>
                          <m:ctrlPr>
                            <a:rPr lang="en-US" sz="1800" i="1">
                              <a:latin typeface="Cambria Math" panose="02040503050406030204" pitchFamily="18" charset="0"/>
                              <a:ea typeface="Cambria Math" panose="02040503050406030204" pitchFamily="18" charset="0"/>
                            </a:rPr>
                          </m:ctrlPr>
                        </m:sSupPr>
                        <m:e>
                          <m:r>
                            <a:rPr lang="en-US" sz="1800" i="1">
                              <a:latin typeface="Cambria Math" panose="02040503050406030204" pitchFamily="18" charset="0"/>
                              <a:ea typeface="Cambria Math" panose="02040503050406030204" pitchFamily="18" charset="0"/>
                            </a:rPr>
                            <m:t>𝑚𝑚</m:t>
                          </m:r>
                        </m:e>
                        <m:sup>
                          <m:r>
                            <a:rPr lang="en-US" sz="1800" i="1">
                              <a:latin typeface="Cambria Math" panose="02040503050406030204" pitchFamily="18" charset="0"/>
                              <a:ea typeface="Cambria Math" panose="02040503050406030204" pitchFamily="18" charset="0"/>
                            </a:rPr>
                            <m:t>2</m:t>
                          </m:r>
                        </m:sup>
                      </m:sSup>
                    </m:oMath>
                  </m:oMathPara>
                </a14:m>
                <a:endParaRPr lang="en-US" sz="2000" b="0" dirty="0">
                  <a:latin typeface="Times New Roman" panose="02020603050405020304" pitchFamily="18" charset="0"/>
                  <a:ea typeface="Cambria Math" panose="02040503050406030204" pitchFamily="18" charset="0"/>
                </a:endParaRP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Shear force = 372.4kN</a:t>
                </a:r>
              </a:p>
              <a:p>
                <a:pPr marL="0" indent="0">
                  <a:buNone/>
                </a:pPr>
                <a14:m>
                  <m:oMath xmlns:m="http://schemas.openxmlformats.org/officeDocument/2006/math">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𝑉</m:t>
                        </m:r>
                      </m:e>
                      <m:sub>
                        <m:r>
                          <a:rPr lang="en-US" sz="1800" i="1">
                            <a:latin typeface="Cambria Math" panose="02040503050406030204" pitchFamily="18" charset="0"/>
                          </a:rPr>
                          <m:t>𝑐</m:t>
                        </m:r>
                      </m:sub>
                    </m:sSub>
                    <m:r>
                      <a:rPr lang="en-US" sz="180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248</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9</m:t>
                    </m:r>
                    <m:r>
                      <a:rPr lang="en-US" sz="1800" b="0" i="1" smtClean="0">
                        <a:latin typeface="Cambria Math" panose="02040503050406030204" pitchFamily="18" charset="0"/>
                        <a:ea typeface="Cambria Math" panose="02040503050406030204" pitchFamily="18" charset="0"/>
                      </a:rPr>
                      <m:t>𝑘𝑁</m:t>
                    </m:r>
                  </m:oMath>
                </a14:m>
                <a:r>
                  <a:rPr lang="en-US" sz="1800" dirty="0">
                    <a:latin typeface="Times New Roman" panose="02020603050405020304" pitchFamily="18" charset="0"/>
                    <a:cs typeface="Times New Roman" panose="02020603050405020304" pitchFamily="18" charset="0"/>
                  </a:rPr>
                  <a:t>  \  </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m:t>
                        </m:r>
                        <m:r>
                          <a:rPr lang="en-US" sz="1800" i="1">
                            <a:latin typeface="Cambria Math" panose="02040503050406030204" pitchFamily="18" charset="0"/>
                          </a:rPr>
                          <m:t>𝑉</m:t>
                        </m:r>
                      </m:e>
                      <m:sub>
                        <m:r>
                          <a:rPr lang="en-US" sz="1800" i="1">
                            <a:latin typeface="Cambria Math" panose="02040503050406030204" pitchFamily="18" charset="0"/>
                          </a:rPr>
                          <m:t>𝑠</m:t>
                        </m:r>
                      </m:sub>
                    </m:sSub>
                    <m:r>
                      <a:rPr lang="en-US" sz="180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123</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5</m:t>
                    </m:r>
                    <m:r>
                      <a:rPr lang="en-US" sz="1800" b="0" i="1" smtClean="0">
                        <a:latin typeface="Cambria Math" panose="02040503050406030204" pitchFamily="18" charset="0"/>
                        <a:ea typeface="Cambria Math" panose="02040503050406030204" pitchFamily="18" charset="0"/>
                      </a:rPr>
                      <m:t>𝑘𝑁</m:t>
                    </m:r>
                  </m:oMath>
                </a14:m>
                <a:endParaRPr lang="en-US" sz="1800" b="0" dirty="0">
                  <a:latin typeface="Times New Roman" panose="02020603050405020304" pitchFamily="18" charset="0"/>
                  <a:ea typeface="Cambria Math" panose="02040503050406030204" pitchFamily="18" charset="0"/>
                </a:endParaRPr>
              </a:p>
              <a:p>
                <a:pPr marL="0" indent="0">
                  <a:buNone/>
                </a:pPr>
                <a14:m>
                  <m:oMath xmlns:m="http://schemas.openxmlformats.org/officeDocument/2006/math">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𝑣</m:t>
                            </m:r>
                          </m:sub>
                        </m:sSub>
                      </m:num>
                      <m:den>
                        <m:r>
                          <a:rPr lang="en-US" sz="1800" i="1">
                            <a:latin typeface="Cambria Math" panose="02040503050406030204" pitchFamily="18" charset="0"/>
                          </a:rPr>
                          <m:t>𝑠</m:t>
                        </m:r>
                      </m:den>
                    </m:f>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9</m:t>
                    </m:r>
                    <m:sSup>
                      <m:sSupPr>
                        <m:ctrlPr>
                          <a:rPr lang="en-US" sz="1800" i="1">
                            <a:latin typeface="Cambria Math" panose="02040503050406030204" pitchFamily="18" charset="0"/>
                          </a:rPr>
                        </m:ctrlPr>
                      </m:sSupPr>
                      <m:e>
                        <m:r>
                          <a:rPr lang="en-US" sz="1800" i="1">
                            <a:latin typeface="Cambria Math" panose="02040503050406030204" pitchFamily="18" charset="0"/>
                          </a:rPr>
                          <m:t>𝑚𝑚</m:t>
                        </m:r>
                      </m:e>
                      <m:sup>
                        <m:r>
                          <a:rPr lang="en-US" sz="1800" i="1">
                            <a:latin typeface="Cambria Math" panose="02040503050406030204" pitchFamily="18" charset="0"/>
                          </a:rPr>
                          <m:t>2</m:t>
                        </m:r>
                      </m:sup>
                    </m:sSup>
                    <m:r>
                      <a:rPr lang="en-US" sz="1800" i="1">
                        <a:latin typeface="Cambria Math" panose="02040503050406030204" pitchFamily="18" charset="0"/>
                      </a:rPr>
                      <m:t>/</m:t>
                    </m:r>
                    <m:r>
                      <a:rPr lang="en-US" sz="1800" i="1">
                        <a:latin typeface="Cambria Math" panose="02040503050406030204" pitchFamily="18" charset="0"/>
                      </a:rPr>
                      <m:t>𝑚𝑚</m:t>
                    </m:r>
                  </m:oMath>
                </a14:m>
                <a:r>
                  <a:rPr lang="en-US" sz="1800" dirty="0">
                    <a:latin typeface="Times New Roman" panose="02020603050405020304" pitchFamily="18" charset="0"/>
                    <a:cs typeface="Times New Roman" panose="02020603050405020304" pitchFamily="18" charset="0"/>
                  </a:rPr>
                  <a:t>   \    </a:t>
                </a:r>
                <a14:m>
                  <m:oMath xmlns:m="http://schemas.openxmlformats.org/officeDocument/2006/math">
                    <m:sSub>
                      <m:sSubPr>
                        <m:ctrlPr>
                          <a:rPr lang="en-US" sz="1800" i="1">
                            <a:latin typeface="Cambria Math" panose="02040503050406030204" pitchFamily="18" charset="0"/>
                          </a:rPr>
                        </m:ctrlPr>
                      </m:sSubPr>
                      <m:e>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𝑣</m:t>
                                    </m:r>
                                  </m:sub>
                                </m:sSub>
                              </m:num>
                              <m:den>
                                <m:r>
                                  <a:rPr lang="en-US" sz="1800" i="1">
                                    <a:latin typeface="Cambria Math" panose="02040503050406030204" pitchFamily="18" charset="0"/>
                                  </a:rPr>
                                  <m:t>𝑠</m:t>
                                </m:r>
                              </m:den>
                            </m:f>
                          </m:e>
                        </m:d>
                      </m:e>
                      <m:sub>
                        <m:r>
                          <a:rPr lang="en-US" sz="1800" i="1">
                            <a:latin typeface="Cambria Math" panose="02040503050406030204" pitchFamily="18" charset="0"/>
                          </a:rPr>
                          <m:t>𝑚𝑖𝑛</m:t>
                        </m:r>
                      </m:sub>
                    </m:sSub>
                    <m:r>
                      <a:rPr lang="en-US" sz="1800" i="1">
                        <a:latin typeface="Cambria Math" panose="02040503050406030204" pitchFamily="18" charset="0"/>
                      </a:rPr>
                      <m:t>=</m:t>
                    </m:r>
                  </m:oMath>
                </a14:m>
                <a:r>
                  <a:rPr lang="en-US" sz="1800" dirty="0">
                    <a:latin typeface="Times New Roman" panose="02020603050405020304" pitchFamily="18" charset="0"/>
                    <a:cs typeface="Times New Roman" panose="02020603050405020304" pitchFamily="18" charset="0"/>
                  </a:rPr>
                  <a:t> </a:t>
                </a:r>
                <a14:m>
                  <m:oMath xmlns:m="http://schemas.openxmlformats.org/officeDocument/2006/math">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67</m:t>
                    </m:r>
                    <m:sSup>
                      <m:sSupPr>
                        <m:ctrlPr>
                          <a:rPr lang="en-US" sz="1800" i="1">
                            <a:latin typeface="Cambria Math" panose="02040503050406030204" pitchFamily="18" charset="0"/>
                          </a:rPr>
                        </m:ctrlPr>
                      </m:sSupPr>
                      <m:e>
                        <m:r>
                          <a:rPr lang="en-US" sz="1800" i="1">
                            <a:latin typeface="Cambria Math" panose="02040503050406030204" pitchFamily="18" charset="0"/>
                          </a:rPr>
                          <m:t>𝑚𝑚</m:t>
                        </m:r>
                      </m:e>
                      <m:sup>
                        <m:r>
                          <a:rPr lang="en-US" sz="1800" i="1">
                            <a:latin typeface="Cambria Math" panose="02040503050406030204" pitchFamily="18" charset="0"/>
                          </a:rPr>
                          <m:t>2</m:t>
                        </m:r>
                      </m:sup>
                    </m:sSup>
                    <m:r>
                      <a:rPr lang="en-US" sz="1800" i="1">
                        <a:latin typeface="Cambria Math" panose="02040503050406030204" pitchFamily="18" charset="0"/>
                      </a:rPr>
                      <m:t>/</m:t>
                    </m:r>
                    <m:r>
                      <a:rPr lang="en-US" sz="1800" i="1">
                        <a:latin typeface="Cambria Math" panose="02040503050406030204" pitchFamily="18" charset="0"/>
                      </a:rPr>
                      <m:t>𝑚𝑚</m:t>
                    </m:r>
                  </m:oMath>
                </a14:m>
                <a:endParaRPr lang="en-US" sz="1800" dirty="0">
                  <a:latin typeface="Times New Roman" panose="02020603050405020304" pitchFamily="18" charset="0"/>
                  <a:cs typeface="Times New Roman" panose="02020603050405020304" pitchFamily="18" charset="0"/>
                </a:endParaRPr>
              </a:p>
              <a:p>
                <a:pPr marL="0" indent="0">
                  <a:buNone/>
                </a:pPr>
                <a14:m>
                  <m:oMath xmlns:m="http://schemas.openxmlformats.org/officeDocument/2006/math">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𝑣</m:t>
                            </m:r>
                          </m:sub>
                        </m:sSub>
                      </m:num>
                      <m:den>
                        <m:r>
                          <a:rPr lang="en-US" sz="1800" i="1">
                            <a:latin typeface="Cambria Math" panose="02040503050406030204" pitchFamily="18" charset="0"/>
                          </a:rPr>
                          <m:t>𝑠</m:t>
                        </m:r>
                      </m:den>
                    </m:f>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9</m:t>
                    </m:r>
                    <m:sSup>
                      <m:sSupPr>
                        <m:ctrlPr>
                          <a:rPr lang="en-US" sz="1800" i="1">
                            <a:latin typeface="Cambria Math" panose="02040503050406030204" pitchFamily="18" charset="0"/>
                          </a:rPr>
                        </m:ctrlPr>
                      </m:sSupPr>
                      <m:e>
                        <m:r>
                          <a:rPr lang="en-US" sz="1800" i="1">
                            <a:latin typeface="Cambria Math" panose="02040503050406030204" pitchFamily="18" charset="0"/>
                          </a:rPr>
                          <m:t>𝑚𝑚</m:t>
                        </m:r>
                      </m:e>
                      <m:sup>
                        <m:r>
                          <a:rPr lang="en-US" sz="1800" i="1">
                            <a:latin typeface="Cambria Math" panose="02040503050406030204" pitchFamily="18" charset="0"/>
                          </a:rPr>
                          <m:t>2</m:t>
                        </m:r>
                      </m:sup>
                    </m:sSup>
                    <m:r>
                      <a:rPr lang="en-US" sz="1800" i="1">
                        <a:latin typeface="Cambria Math" panose="02040503050406030204" pitchFamily="18" charset="0"/>
                      </a:rPr>
                      <m:t>/</m:t>
                    </m:r>
                    <m:r>
                      <a:rPr lang="en-US" sz="1800" i="1">
                        <a:latin typeface="Cambria Math" panose="02040503050406030204" pitchFamily="18" charset="0"/>
                      </a:rPr>
                      <m:t>𝑚𝑚</m:t>
                    </m:r>
                    <m:r>
                      <a:rPr lang="en-US" sz="1800" i="1">
                        <a:latin typeface="Cambria Math" panose="02040503050406030204" pitchFamily="18" charset="0"/>
                      </a:rPr>
                      <m:t> &gt;</m:t>
                    </m:r>
                    <m:sSub>
                      <m:sSubPr>
                        <m:ctrlPr>
                          <a:rPr lang="en-US" sz="1800" i="1">
                            <a:latin typeface="Cambria Math" panose="02040503050406030204" pitchFamily="18" charset="0"/>
                          </a:rPr>
                        </m:ctrlPr>
                      </m:sSubPr>
                      <m:e>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𝑣</m:t>
                                    </m:r>
                                  </m:sub>
                                </m:sSub>
                              </m:num>
                              <m:den>
                                <m:r>
                                  <a:rPr lang="en-US" sz="1800" i="1">
                                    <a:latin typeface="Cambria Math" panose="02040503050406030204" pitchFamily="18" charset="0"/>
                                  </a:rPr>
                                  <m:t>𝑠</m:t>
                                </m:r>
                              </m:den>
                            </m:f>
                          </m:e>
                        </m:d>
                      </m:e>
                      <m:sub>
                        <m:r>
                          <a:rPr lang="en-US" sz="1800" i="1">
                            <a:latin typeface="Cambria Math" panose="02040503050406030204" pitchFamily="18" charset="0"/>
                          </a:rPr>
                          <m:t>𝑚𝑖𝑛</m:t>
                        </m:r>
                      </m:sub>
                    </m:sSub>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67</m:t>
                    </m:r>
                    <m:sSup>
                      <m:sSupPr>
                        <m:ctrlPr>
                          <a:rPr lang="en-US" sz="1800" i="1">
                            <a:latin typeface="Cambria Math" panose="02040503050406030204" pitchFamily="18" charset="0"/>
                          </a:rPr>
                        </m:ctrlPr>
                      </m:sSupPr>
                      <m:e>
                        <m:r>
                          <a:rPr lang="en-US" sz="1800" i="1">
                            <a:latin typeface="Cambria Math" panose="02040503050406030204" pitchFamily="18" charset="0"/>
                          </a:rPr>
                          <m:t>𝑚𝑚</m:t>
                        </m:r>
                      </m:e>
                      <m:sup>
                        <m:r>
                          <a:rPr lang="en-US" sz="1800" i="1">
                            <a:latin typeface="Cambria Math" panose="02040503050406030204" pitchFamily="18" charset="0"/>
                          </a:rPr>
                          <m:t>2</m:t>
                        </m:r>
                      </m:sup>
                    </m:sSup>
                    <m:r>
                      <a:rPr lang="en-US" sz="1800" i="1">
                        <a:latin typeface="Cambria Math" panose="02040503050406030204" pitchFamily="18" charset="0"/>
                      </a:rPr>
                      <m:t>/</m:t>
                    </m:r>
                    <m:r>
                      <a:rPr lang="en-US" sz="1800" i="1">
                        <a:latin typeface="Cambria Math" panose="02040503050406030204" pitchFamily="18" charset="0"/>
                      </a:rPr>
                      <m:t>𝑚𝑚</m:t>
                    </m:r>
                    <m:r>
                      <a:rPr lang="en-US" sz="1800" i="1">
                        <a:latin typeface="Cambria Math" panose="02040503050406030204" pitchFamily="18" charset="0"/>
                      </a:rPr>
                      <m:t> </m:t>
                    </m:r>
                  </m:oMath>
                </a14:m>
                <a:r>
                  <a:rPr lang="en-US" sz="1800" dirty="0"/>
                  <a:t>  </a:t>
                </a: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40652" y="1882870"/>
                <a:ext cx="8169184" cy="4590428"/>
              </a:xfrm>
              <a:blipFill rotWithShape="0">
                <a:blip r:embed="rId2"/>
                <a:stretch>
                  <a:fillRect l="-1418" t="-903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74</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
        <p:nvSpPr>
          <p:cNvPr id="5" name="Right Arrow 4"/>
          <p:cNvSpPr/>
          <p:nvPr/>
        </p:nvSpPr>
        <p:spPr>
          <a:xfrm>
            <a:off x="3102462" y="2640168"/>
            <a:ext cx="412125" cy="218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97896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548640" y="618158"/>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974816" y="2873640"/>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Design check</a:t>
                </a:r>
              </a:p>
              <a:p>
                <a:pPr lvl="0">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Torsion = 39.1kN.m</a:t>
                </a:r>
              </a:p>
              <a:p>
                <a:pPr marL="0" indent="0">
                  <a:lnSpc>
                    <a:spcPct val="150000"/>
                  </a:lnSpc>
                  <a:buNone/>
                </a:pP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𝑇</m:t>
                        </m:r>
                      </m:e>
                      <m:sub>
                        <m:r>
                          <a:rPr lang="en-US" sz="1800" i="1">
                            <a:latin typeface="Cambria Math" panose="02040503050406030204" pitchFamily="18" charset="0"/>
                          </a:rPr>
                          <m:t>𝑢</m:t>
                        </m:r>
                      </m:sub>
                    </m:sSub>
                    <m:r>
                      <a:rPr lang="en-US" sz="1800" i="1">
                        <a:latin typeface="Cambria Math" panose="02040503050406030204" pitchFamily="18" charset="0"/>
                      </a:rPr>
                      <m:t>=</m:t>
                    </m:r>
                    <m:r>
                      <a:rPr lang="en-US" sz="1800" i="1">
                        <a:latin typeface="Cambria Math" panose="02040503050406030204" pitchFamily="18" charset="0"/>
                      </a:rPr>
                      <m:t>39</m:t>
                    </m:r>
                    <m:r>
                      <a:rPr lang="en-US" sz="1800" i="1">
                        <a:latin typeface="Cambria Math" panose="02040503050406030204" pitchFamily="18" charset="0"/>
                      </a:rPr>
                      <m:t>.</m:t>
                    </m:r>
                    <m:r>
                      <a:rPr lang="en-US" sz="1800" i="1">
                        <a:latin typeface="Cambria Math" panose="02040503050406030204" pitchFamily="18" charset="0"/>
                      </a:rPr>
                      <m:t>1</m:t>
                    </m:r>
                    <m:r>
                      <a:rPr lang="en-US" sz="1800" i="1">
                        <a:latin typeface="Cambria Math" panose="02040503050406030204" pitchFamily="18" charset="0"/>
                      </a:rPr>
                      <m:t>𝑘𝑁</m:t>
                    </m:r>
                    <m:r>
                      <a:rPr lang="en-US" sz="1800" i="1">
                        <a:latin typeface="Cambria Math" panose="02040503050406030204" pitchFamily="18" charset="0"/>
                      </a:rPr>
                      <m:t>.</m:t>
                    </m:r>
                    <m:r>
                      <a:rPr lang="en-US" sz="1800" i="1">
                        <a:latin typeface="Cambria Math" panose="02040503050406030204" pitchFamily="18" charset="0"/>
                      </a:rPr>
                      <m:t>𝑚</m:t>
                    </m:r>
                    <m:r>
                      <a:rPr lang="en-US" sz="1800" i="1">
                        <a:latin typeface="Cambria Math" panose="02040503050406030204" pitchFamily="18" charset="0"/>
                      </a:rPr>
                      <m:t> &gt;</m:t>
                    </m:r>
                    <m:sSub>
                      <m:sSubPr>
                        <m:ctrlPr>
                          <a:rPr lang="en-US" sz="1800" i="1">
                            <a:latin typeface="Cambria Math" panose="02040503050406030204" pitchFamily="18" charset="0"/>
                          </a:rPr>
                        </m:ctrlPr>
                      </m:sSubPr>
                      <m:e>
                        <m:r>
                          <a:rPr lang="en-US" sz="1800" i="1">
                            <a:latin typeface="Cambria Math" panose="02040503050406030204" pitchFamily="18" charset="0"/>
                          </a:rPr>
                          <m:t>𝑇</m:t>
                        </m:r>
                      </m:e>
                      <m:sub>
                        <m:r>
                          <a:rPr lang="en-US" sz="1800" i="1">
                            <a:latin typeface="Cambria Math" panose="02040503050406030204" pitchFamily="18" charset="0"/>
                          </a:rPr>
                          <m:t>𝑡</m:t>
                        </m:r>
                        <m:r>
                          <a:rPr lang="en-US" sz="1800" i="1">
                            <a:latin typeface="Cambria Math" panose="02040503050406030204" pitchFamily="18" charset="0"/>
                          </a:rPr>
                          <m:t>h</m:t>
                        </m:r>
                      </m:sub>
                    </m:sSub>
                    <m:r>
                      <a:rPr lang="en-US" sz="1800" i="1">
                        <a:latin typeface="Cambria Math" panose="02040503050406030204" pitchFamily="18" charset="0"/>
                      </a:rPr>
                      <m:t>=</m:t>
                    </m:r>
                    <m:r>
                      <a:rPr lang="en-US" sz="1800" i="1">
                        <a:latin typeface="Cambria Math" panose="02040503050406030204" pitchFamily="18" charset="0"/>
                      </a:rPr>
                      <m:t>21</m:t>
                    </m:r>
                    <m:r>
                      <a:rPr lang="en-US" sz="1800" i="1">
                        <a:latin typeface="Cambria Math" panose="02040503050406030204" pitchFamily="18" charset="0"/>
                      </a:rPr>
                      <m:t>.</m:t>
                    </m:r>
                    <m:r>
                      <a:rPr lang="en-US" sz="1800" i="1">
                        <a:latin typeface="Cambria Math" panose="02040503050406030204" pitchFamily="18" charset="0"/>
                      </a:rPr>
                      <m:t>76</m:t>
                    </m:r>
                    <m:r>
                      <a:rPr lang="en-US" sz="1800" i="1">
                        <a:latin typeface="Cambria Math" panose="02040503050406030204" pitchFamily="18" charset="0"/>
                      </a:rPr>
                      <m:t>𝑘𝑁</m:t>
                    </m:r>
                    <m:r>
                      <a:rPr lang="en-US" sz="1800" i="1">
                        <a:latin typeface="Cambria Math" panose="02040503050406030204" pitchFamily="18" charset="0"/>
                      </a:rPr>
                      <m:t>.</m:t>
                    </m:r>
                    <m:r>
                      <a:rPr lang="en-US" sz="1800" i="1">
                        <a:latin typeface="Cambria Math" panose="02040503050406030204" pitchFamily="18" charset="0"/>
                      </a:rPr>
                      <m:t>𝑚</m:t>
                    </m:r>
                  </m:oMath>
                </a14:m>
                <a:r>
                  <a:rPr lang="en-US" sz="1800" dirty="0"/>
                  <a:t> </a:t>
                </a:r>
              </a:p>
              <a:p>
                <a:pPr marL="0" indent="0">
                  <a:buNone/>
                </a:pPr>
                <a14:m>
                  <m:oMath xmlns:m="http://schemas.openxmlformats.org/officeDocument/2006/math">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𝑡</m:t>
                            </m:r>
                          </m:sub>
                        </m:sSub>
                      </m:num>
                      <m:den>
                        <m:r>
                          <a:rPr lang="en-US" sz="1800" i="1">
                            <a:latin typeface="Cambria Math" panose="02040503050406030204" pitchFamily="18" charset="0"/>
                          </a:rPr>
                          <m:t>𝑠</m:t>
                        </m:r>
                      </m:den>
                    </m:f>
                    <m:r>
                      <a:rPr lang="en-US" sz="1800" i="1">
                        <a:latin typeface="Cambria Math" panose="02040503050406030204" pitchFamily="18" charset="0"/>
                      </a:rPr>
                      <m: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18</m:t>
                    </m:r>
                    <m:sSup>
                      <m:sSupPr>
                        <m:ctrlPr>
                          <a:rPr lang="en-US" sz="1800" i="1">
                            <a:latin typeface="Cambria Math" panose="02040503050406030204" pitchFamily="18" charset="0"/>
                          </a:rPr>
                        </m:ctrlPr>
                      </m:sSupPr>
                      <m:e>
                        <m:r>
                          <a:rPr lang="en-US" sz="1800" i="1">
                            <a:latin typeface="Cambria Math" panose="02040503050406030204" pitchFamily="18" charset="0"/>
                          </a:rPr>
                          <m:t>𝑚𝑚</m:t>
                        </m:r>
                      </m:e>
                      <m:sup>
                        <m:r>
                          <a:rPr lang="en-US" sz="1800" i="1">
                            <a:latin typeface="Cambria Math" panose="02040503050406030204" pitchFamily="18" charset="0"/>
                          </a:rPr>
                          <m:t>2</m:t>
                        </m:r>
                      </m:sup>
                    </m:sSup>
                    <m:r>
                      <a:rPr lang="en-US" sz="1800" i="1">
                        <a:latin typeface="Cambria Math" panose="02040503050406030204" pitchFamily="18" charset="0"/>
                      </a:rPr>
                      <m:t>/</m:t>
                    </m:r>
                    <m:r>
                      <a:rPr lang="en-US" sz="1800" i="1">
                        <a:latin typeface="Cambria Math" panose="02040503050406030204" pitchFamily="18" charset="0"/>
                      </a:rPr>
                      <m:t>𝑚𝑚</m:t>
                    </m:r>
                  </m:oMath>
                </a14:m>
                <a:r>
                  <a:rPr lang="en-US" sz="1800" dirty="0"/>
                  <a:t>  </a:t>
                </a:r>
              </a:p>
              <a:p>
                <a:pPr marL="0" indent="0">
                  <a:buNone/>
                </a:pP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𝑙</m:t>
                        </m:r>
                      </m:sub>
                    </m:sSub>
                    <m:r>
                      <a:rPr lang="en-US" sz="1800" i="1">
                        <a:latin typeface="Cambria Math" panose="02040503050406030204" pitchFamily="18" charset="0"/>
                      </a:rPr>
                      <m:t>=</m:t>
                    </m:r>
                    <m:r>
                      <a:rPr lang="en-US" sz="1800" i="1">
                        <a:latin typeface="Cambria Math" panose="02040503050406030204" pitchFamily="18" charset="0"/>
                      </a:rPr>
                      <m:t>382</m:t>
                    </m:r>
                    <m:sSup>
                      <m:sSupPr>
                        <m:ctrlPr>
                          <a:rPr lang="en-US" sz="1800" i="1">
                            <a:latin typeface="Cambria Math" panose="02040503050406030204" pitchFamily="18" charset="0"/>
                          </a:rPr>
                        </m:ctrlPr>
                      </m:sSupPr>
                      <m:e>
                        <m:r>
                          <a:rPr lang="en-US" sz="1800" i="1">
                            <a:latin typeface="Cambria Math" panose="02040503050406030204" pitchFamily="18" charset="0"/>
                          </a:rPr>
                          <m:t>𝑚𝑚</m:t>
                        </m:r>
                      </m:e>
                      <m:sup>
                        <m:r>
                          <a:rPr lang="en-US" sz="1800" i="1">
                            <a:latin typeface="Cambria Math" panose="02040503050406030204" pitchFamily="18" charset="0"/>
                          </a:rPr>
                          <m:t>2</m:t>
                        </m:r>
                      </m:sup>
                    </m:sSup>
                  </m:oMath>
                </a14:m>
                <a:r>
                  <a:rPr lang="en-US" sz="1800" dirty="0"/>
                  <a:t>   </a:t>
                </a:r>
              </a:p>
              <a:p>
                <a:pPr marL="0" indent="0">
                  <a:buNone/>
                </a:pPr>
                <a14:m>
                  <m:oMath xmlns:m="http://schemas.openxmlformats.org/officeDocument/2006/math">
                    <m:sSub>
                      <m:sSubPr>
                        <m:ctrlPr>
                          <a:rPr lang="en-US" sz="1800" i="1" smtClean="0">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𝑙</m:t>
                        </m:r>
                        <m:r>
                          <a:rPr lang="en-US" sz="1800" i="1">
                            <a:latin typeface="Cambria Math" panose="02040503050406030204" pitchFamily="18" charset="0"/>
                          </a:rPr>
                          <m:t> </m:t>
                        </m:r>
                        <m:r>
                          <a:rPr lang="en-US" sz="1800" i="1">
                            <a:latin typeface="Cambria Math" panose="02040503050406030204" pitchFamily="18" charset="0"/>
                          </a:rPr>
                          <m:t>𝑚𝑖𝑛</m:t>
                        </m:r>
                      </m:sub>
                    </m:sSub>
                    <m:r>
                      <a:rPr lang="en-US" sz="1800" i="1">
                        <a:latin typeface="Cambria Math" panose="02040503050406030204" pitchFamily="18" charset="0"/>
                      </a:rPr>
                      <m:t>=</m:t>
                    </m:r>
                    <m:r>
                      <a:rPr lang="en-US" sz="1800" i="1">
                        <a:latin typeface="Cambria Math" panose="02040503050406030204" pitchFamily="18" charset="0"/>
                      </a:rPr>
                      <m:t>1546</m:t>
                    </m:r>
                    <m:sSup>
                      <m:sSupPr>
                        <m:ctrlPr>
                          <a:rPr lang="en-US" sz="1800" i="1">
                            <a:latin typeface="Cambria Math" panose="02040503050406030204" pitchFamily="18" charset="0"/>
                          </a:rPr>
                        </m:ctrlPr>
                      </m:sSupPr>
                      <m:e>
                        <m:r>
                          <a:rPr lang="en-US" sz="1800" i="1">
                            <a:latin typeface="Cambria Math" panose="02040503050406030204" pitchFamily="18" charset="0"/>
                          </a:rPr>
                          <m:t>𝑚𝑚</m:t>
                        </m:r>
                      </m:e>
                      <m:sup>
                        <m:r>
                          <a:rPr lang="en-US" sz="1800" i="1">
                            <a:latin typeface="Cambria Math" panose="02040503050406030204" pitchFamily="18" charset="0"/>
                          </a:rPr>
                          <m:t>2</m:t>
                        </m:r>
                      </m:sup>
                    </m:sSup>
                  </m:oMath>
                </a14:m>
                <a:r>
                  <a:rPr lang="en-US" sz="1800" dirty="0"/>
                  <a:t>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Axial Force = 9.56kN compression </a:t>
                </a:r>
              </a:p>
              <a:p>
                <a:pPr marL="0" indent="0">
                  <a:buNone/>
                </a:pPr>
                <a14:m>
                  <m:oMath xmlns:m="http://schemas.openxmlformats.org/officeDocument/2006/math">
                    <m:r>
                      <a:rPr lang="en-US" sz="1800" i="1">
                        <a:latin typeface="Cambria Math" panose="02040503050406030204" pitchFamily="18" charset="0"/>
                      </a:rPr>
                      <m:t>𝑃</m:t>
                    </m:r>
                    <m:r>
                      <a:rPr lang="en-US" sz="1800" i="1">
                        <a:latin typeface="Cambria Math" panose="02040503050406030204" pitchFamily="18" charset="0"/>
                      </a:rPr>
                      <m:t>&lt;</m:t>
                    </m:r>
                    <m:r>
                      <a:rPr lang="en-US" sz="1800" i="1">
                        <a:latin typeface="Cambria Math" panose="02040503050406030204" pitchFamily="18" charset="0"/>
                      </a:rPr>
                      <m:t>0</m:t>
                    </m:r>
                    <m:r>
                      <a:rPr lang="en-US" sz="1800" i="1">
                        <a:latin typeface="Cambria Math" panose="02040503050406030204" pitchFamily="18" charset="0"/>
                      </a:rPr>
                      <m:t>.</m:t>
                    </m:r>
                    <m:r>
                      <a:rPr lang="en-US" sz="1800" i="1">
                        <a:latin typeface="Cambria Math" panose="02040503050406030204" pitchFamily="18" charset="0"/>
                      </a:rPr>
                      <m:t>1</m:t>
                    </m:r>
                    <m:sSubSup>
                      <m:sSubSupPr>
                        <m:ctrlPr>
                          <a:rPr lang="en-US" sz="1800" i="1">
                            <a:latin typeface="Cambria Math" panose="02040503050406030204" pitchFamily="18" charset="0"/>
                          </a:rPr>
                        </m:ctrlPr>
                      </m:sSubSupPr>
                      <m:e>
                        <m:r>
                          <a:rPr lang="en-US" sz="1800" i="1">
                            <a:latin typeface="Cambria Math" panose="02040503050406030204" pitchFamily="18" charset="0"/>
                          </a:rPr>
                          <m:t>×</m:t>
                        </m:r>
                        <m:r>
                          <a:rPr lang="en-US" sz="1800" i="1">
                            <a:latin typeface="Cambria Math" panose="02040503050406030204" pitchFamily="18" charset="0"/>
                          </a:rPr>
                          <m:t>𝑓</m:t>
                        </m:r>
                      </m:e>
                      <m:sub>
                        <m:r>
                          <a:rPr lang="en-US" sz="1800" i="1">
                            <a:latin typeface="Cambria Math" panose="02040503050406030204" pitchFamily="18" charset="0"/>
                          </a:rPr>
                          <m:t>𝑐</m:t>
                        </m:r>
                      </m:sub>
                      <m:sup>
                        <m:r>
                          <a:rPr lang="en-US" sz="1800" i="1">
                            <a:latin typeface="Cambria Math" panose="02040503050406030204" pitchFamily="18" charset="0"/>
                          </a:rPr>
                          <m:t>`</m:t>
                        </m:r>
                      </m:sup>
                    </m:sSubSup>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𝑔</m:t>
                        </m:r>
                      </m:sub>
                    </m:sSub>
                  </m:oMath>
                </a14:m>
                <a:r>
                  <a:rPr lang="en-US" sz="1800" dirty="0"/>
                  <a:t> </a:t>
                </a:r>
              </a:p>
              <a:p>
                <a:pPr marL="0" indent="0">
                  <a:buNone/>
                </a:pPr>
                <a14:m>
                  <m:oMath xmlns:m="http://schemas.openxmlformats.org/officeDocument/2006/math">
                    <m:r>
                      <a:rPr lang="en-US" sz="1800" i="1">
                        <a:latin typeface="Cambria Math" panose="02040503050406030204" pitchFamily="18" charset="0"/>
                      </a:rPr>
                      <m:t>9</m:t>
                    </m:r>
                    <m:r>
                      <a:rPr lang="en-US" sz="1800" i="1">
                        <a:latin typeface="Cambria Math" panose="02040503050406030204" pitchFamily="18" charset="0"/>
                      </a:rPr>
                      <m:t>.</m:t>
                    </m:r>
                    <m:r>
                      <a:rPr lang="en-US" sz="1800" i="1">
                        <a:latin typeface="Cambria Math" panose="02040503050406030204" pitchFamily="18" charset="0"/>
                      </a:rPr>
                      <m:t>56</m:t>
                    </m:r>
                    <m:r>
                      <a:rPr lang="en-US" sz="1800" i="1">
                        <a:latin typeface="Cambria Math" panose="02040503050406030204" pitchFamily="18" charset="0"/>
                      </a:rPr>
                      <m:t>&lt;</m:t>
                    </m:r>
                    <m:r>
                      <a:rPr lang="en-US" sz="1800" i="1">
                        <a:latin typeface="Cambria Math" panose="02040503050406030204" pitchFamily="18" charset="0"/>
                      </a:rPr>
                      <m:t>1280</m:t>
                    </m:r>
                  </m:oMath>
                </a14:m>
                <a:r>
                  <a:rPr lang="en-US" sz="1800" dirty="0"/>
                  <a:t> </a:t>
                </a: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p>
              <a:p>
                <a:pPr marL="0" lv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974816" y="2873640"/>
                <a:ext cx="8169184" cy="4590428"/>
              </a:xfrm>
              <a:blipFill rotWithShape="0">
                <a:blip r:embed="rId2"/>
                <a:stretch>
                  <a:fillRect l="-1418" t="-2974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75</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53565228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151419" y="618158"/>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40652" y="1079823"/>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Design</a:t>
            </a:r>
          </a:p>
          <a:p>
            <a:pPr marL="0" indent="0">
              <a:buNone/>
            </a:pPr>
            <a:r>
              <a:rPr lang="en-US" sz="2000" dirty="0">
                <a:latin typeface="Times New Roman" panose="02020603050405020304" pitchFamily="18" charset="0"/>
                <a:cs typeface="Times New Roman" panose="02020603050405020304" pitchFamily="18" charset="0"/>
              </a:rPr>
              <a:t>The design sample has been done on beam B24-1 in third floor with width equal to 800mm, depth equal to 500mm and cover equal to 60mm.</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Design results of beam B24-1:- </a:t>
            </a:r>
          </a:p>
          <a:p>
            <a:pPr marL="0" indent="0">
              <a:lnSpc>
                <a:spcPct val="150000"/>
              </a:lnSpc>
              <a:buNone/>
            </a:pPr>
            <a:endParaRPr lang="en-US" sz="2000" dirty="0"/>
          </a:p>
          <a:p>
            <a:pPr marL="0" lv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76</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885423" y="3097638"/>
            <a:ext cx="5373153" cy="33756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9572543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151419" y="618158"/>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27005" y="2140653"/>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Design</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One-third of AL was added to the longitudinal reinforcing.</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Torsion longitudinal reinforcing </a:t>
                </a:r>
                <a:r>
                  <a:rPr lang="en-US" sz="1800" dirty="0">
                    <a:latin typeface="Times New Roman" panose="02020603050405020304" pitchFamily="18" charset="0"/>
                    <a:cs typeface="Times New Roman" panose="02020603050405020304" pitchFamily="18" charset="0"/>
                  </a:rPr>
                  <a:t>= </a:t>
                </a:r>
                <a14:m>
                  <m:oMath xmlns:m="http://schemas.openxmlformats.org/officeDocument/2006/math">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1523</m:t>
                        </m:r>
                      </m:num>
                      <m:den>
                        <m:r>
                          <a:rPr lang="en-US" sz="1800">
                            <a:latin typeface="Cambria Math" panose="02040503050406030204" pitchFamily="18" charset="0"/>
                            <a:cs typeface="Times New Roman" panose="02020603050405020304" pitchFamily="18" charset="0"/>
                          </a:rPr>
                          <m:t>3</m:t>
                        </m:r>
                      </m:den>
                    </m:f>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508</m:t>
                    </m:r>
                    <m:r>
                      <a:rPr lang="en-US" sz="1800">
                        <a:latin typeface="Cambria Math" panose="02040503050406030204" pitchFamily="18" charset="0"/>
                        <a:cs typeface="Times New Roman" panose="02020603050405020304" pitchFamily="18" charset="0"/>
                      </a:rPr>
                      <m:t> </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oMath>
                </a14:m>
                <a:r>
                  <a:rPr lang="en-US" sz="1800" dirty="0">
                    <a:latin typeface="Times New Roman" panose="02020603050405020304" pitchFamily="18" charset="0"/>
                    <a:cs typeface="Times New Roman" panose="02020603050405020304" pitchFamily="18" charset="0"/>
                  </a:rPr>
                  <a:t> (2Ø20), so:-</a:t>
                </a:r>
              </a:p>
              <a:p>
                <a14:m>
                  <m:oMath xmlns:m="http://schemas.openxmlformats.org/officeDocument/2006/math">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𝐴𝑠</m:t>
                        </m:r>
                        <m:r>
                          <a:rPr lang="en-US" sz="1800">
                            <a:latin typeface="Cambria Math" panose="02040503050406030204" pitchFamily="18" charset="0"/>
                            <a:cs typeface="Times New Roman" panose="02020603050405020304" pitchFamily="18" charset="0"/>
                          </a:rPr>
                          <m:t> </m:t>
                        </m:r>
                      </m:e>
                      <m:sub>
                        <m:r>
                          <a:rPr lang="en-US" sz="1800">
                            <a:latin typeface="Cambria Math" panose="02040503050406030204" pitchFamily="18" charset="0"/>
                            <a:cs typeface="Times New Roman" panose="02020603050405020304" pitchFamily="18" charset="0"/>
                          </a:rPr>
                          <m:t>𝑙𝑒𝑓𝑡</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𝑛𝑒𝑔𝑎𝑡𝑖𝑣𝑒</m:t>
                        </m:r>
                        <m:r>
                          <a:rPr lang="en-US" sz="1800">
                            <a:latin typeface="Cambria Math" panose="02040503050406030204" pitchFamily="18" charset="0"/>
                            <a:cs typeface="Times New Roman" panose="02020603050405020304" pitchFamily="18" charset="0"/>
                          </a:rPr>
                          <m:t> </m:t>
                        </m:r>
                      </m:sub>
                    </m:sSub>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3068</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oMath>
                </a14:m>
                <a:r>
                  <a:rPr lang="en-US" sz="1800" dirty="0">
                    <a:latin typeface="Times New Roman" panose="02020603050405020304" pitchFamily="18" charset="0"/>
                    <a:cs typeface="Times New Roman" panose="02020603050405020304" pitchFamily="18" charset="0"/>
                  </a:rPr>
                  <a:t>      (8Ø25)</a:t>
                </a:r>
              </a:p>
              <a:p>
                <a14:m>
                  <m:oMath xmlns:m="http://schemas.openxmlformats.org/officeDocument/2006/math">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𝐴𝑠</m:t>
                        </m:r>
                        <m:r>
                          <a:rPr lang="en-US" sz="1800">
                            <a:latin typeface="Cambria Math" panose="02040503050406030204" pitchFamily="18" charset="0"/>
                            <a:cs typeface="Times New Roman" panose="02020603050405020304" pitchFamily="18" charset="0"/>
                          </a:rPr>
                          <m:t> </m:t>
                        </m:r>
                      </m:e>
                      <m:sub>
                        <m:r>
                          <a:rPr lang="en-US" sz="1800">
                            <a:latin typeface="Cambria Math" panose="02040503050406030204" pitchFamily="18" charset="0"/>
                            <a:cs typeface="Times New Roman" panose="02020603050405020304" pitchFamily="18" charset="0"/>
                          </a:rPr>
                          <m:t>𝑝𝑜𝑠𝑖𝑡𝑖𝑣𝑒</m:t>
                        </m:r>
                      </m:sub>
                    </m:sSub>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2533</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r>
                      <a:rPr lang="en-US" sz="1800">
                        <a:latin typeface="Cambria Math" panose="02040503050406030204" pitchFamily="18" charset="0"/>
                        <a:cs typeface="Times New Roman" panose="02020603050405020304" pitchFamily="18" charset="0"/>
                      </a:rPr>
                      <m:t>           </m:t>
                    </m:r>
                    <m:r>
                      <a:rPr lang="en-US" sz="1800" b="0" i="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 </m:t>
                    </m:r>
                    <m:d>
                      <m:dPr>
                        <m:ctrlPr>
                          <a:rPr lang="en-US" sz="1800" i="1">
                            <a:latin typeface="Cambria Math" panose="02040503050406030204" pitchFamily="18" charset="0"/>
                            <a:cs typeface="Times New Roman" panose="02020603050405020304" pitchFamily="18" charset="0"/>
                          </a:rPr>
                        </m:ctrlPr>
                      </m:dPr>
                      <m:e>
                        <m:r>
                          <a:rPr lang="en-US" sz="1800">
                            <a:latin typeface="Cambria Math" panose="02040503050406030204" pitchFamily="18" charset="0"/>
                            <a:cs typeface="Times New Roman" panose="02020603050405020304" pitchFamily="18" charset="0"/>
                          </a:rPr>
                          <m:t>7</m:t>
                        </m:r>
                        <m:r>
                          <a:rPr lang="en-US" sz="1800">
                            <a:latin typeface="Cambria Math" panose="02040503050406030204" pitchFamily="18" charset="0"/>
                            <a:cs typeface="Times New Roman" panose="02020603050405020304" pitchFamily="18" charset="0"/>
                          </a:rPr>
                          <m:t>Ø</m:t>
                        </m:r>
                        <m:r>
                          <a:rPr lang="en-US" sz="1800">
                            <a:latin typeface="Cambria Math" panose="02040503050406030204" pitchFamily="18" charset="0"/>
                            <a:cs typeface="Times New Roman" panose="02020603050405020304" pitchFamily="18" charset="0"/>
                          </a:rPr>
                          <m:t>22</m:t>
                        </m:r>
                      </m:e>
                    </m:d>
                  </m:oMath>
                </a14:m>
                <a:endParaRPr lang="en-US" sz="1800" dirty="0">
                  <a:latin typeface="Times New Roman" panose="02020603050405020304" pitchFamily="18" charset="0"/>
                  <a:cs typeface="Times New Roman" panose="02020603050405020304" pitchFamily="18" charset="0"/>
                </a:endParaRPr>
              </a:p>
              <a:p>
                <a14:m>
                  <m:oMath xmlns:m="http://schemas.openxmlformats.org/officeDocument/2006/math">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𝐴𝑠</m:t>
                        </m:r>
                        <m:r>
                          <a:rPr lang="en-US" sz="1800">
                            <a:latin typeface="Cambria Math" panose="02040503050406030204" pitchFamily="18" charset="0"/>
                            <a:cs typeface="Times New Roman" panose="02020603050405020304" pitchFamily="18" charset="0"/>
                          </a:rPr>
                          <m:t> </m:t>
                        </m:r>
                      </m:e>
                      <m:sub>
                        <m:r>
                          <a:rPr lang="en-US" sz="1800">
                            <a:latin typeface="Cambria Math" panose="02040503050406030204" pitchFamily="18" charset="0"/>
                            <a:cs typeface="Times New Roman" panose="02020603050405020304" pitchFamily="18" charset="0"/>
                          </a:rPr>
                          <m:t>𝑟𝑖𝑔</m:t>
                        </m:r>
                        <m:r>
                          <a:rPr lang="en-US" sz="1800">
                            <a:latin typeface="Cambria Math" panose="02040503050406030204" pitchFamily="18" charset="0"/>
                            <a:cs typeface="Times New Roman" panose="02020603050405020304" pitchFamily="18" charset="0"/>
                          </a:rPr>
                          <m:t>h</m:t>
                        </m:r>
                        <m:r>
                          <a:rPr lang="en-US" sz="1800">
                            <a:latin typeface="Cambria Math" panose="02040503050406030204" pitchFamily="18" charset="0"/>
                            <a:cs typeface="Times New Roman" panose="02020603050405020304" pitchFamily="18" charset="0"/>
                          </a:rPr>
                          <m:t>𝑡</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𝑛𝑒𝑔𝑎𝑡𝑖𝑣𝑒</m:t>
                        </m:r>
                      </m:sub>
                    </m:sSub>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2445</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oMath>
                </a14:m>
                <a:r>
                  <a:rPr lang="en-US" sz="1800" dirty="0">
                    <a:latin typeface="Times New Roman" panose="02020603050405020304" pitchFamily="18" charset="0"/>
                    <a:cs typeface="Times New Roman" panose="02020603050405020304" pitchFamily="18" charset="0"/>
                  </a:rPr>
                  <a:t>    (7Ø22)</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It is required to place two stirrups across the width of the beam.</a:t>
                </a:r>
              </a:p>
              <a:p>
                <a:pPr>
                  <a:buFont typeface="Arial" panose="020B0604020202020204" pitchFamily="34" charset="0"/>
                  <a:buChar char="•"/>
                </a:pPr>
                <a14:m>
                  <m:oMath xmlns:m="http://schemas.openxmlformats.org/officeDocument/2006/math">
                    <m:f>
                      <m:fPr>
                        <m:ctrlPr>
                          <a:rPr lang="en-US" sz="1800" i="1">
                            <a:latin typeface="Cambria Math" panose="02040503050406030204" pitchFamily="18" charset="0"/>
                            <a:cs typeface="Times New Roman" panose="02020603050405020304" pitchFamily="18" charset="0"/>
                          </a:rPr>
                        </m:ctrlPr>
                      </m:fPr>
                      <m:num>
                        <m:sSub>
                          <m:sSubPr>
                            <m:ctrlPr>
                              <a:rPr lang="en-US" sz="1800" i="1">
                                <a:latin typeface="Cambria Math" panose="02040503050406030204" pitchFamily="18" charset="0"/>
                                <a:cs typeface="Times New Roman" panose="02020603050405020304" pitchFamily="18" charset="0"/>
                              </a:rPr>
                            </m:ctrlPr>
                          </m:sSubPr>
                          <m:e>
                            <m:r>
                              <a:rPr lang="en-US" sz="1800">
                                <a:latin typeface="Cambria Math" panose="02040503050406030204" pitchFamily="18" charset="0"/>
                                <a:cs typeface="Times New Roman" panose="02020603050405020304" pitchFamily="18" charset="0"/>
                              </a:rPr>
                              <m:t>𝐴</m:t>
                            </m:r>
                          </m:e>
                          <m:sub>
                            <m:r>
                              <a:rPr lang="en-US" sz="1800">
                                <a:latin typeface="Cambria Math" panose="02040503050406030204" pitchFamily="18" charset="0"/>
                                <a:cs typeface="Times New Roman" panose="02020603050405020304" pitchFamily="18" charset="0"/>
                              </a:rPr>
                              <m:t>𝑣</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𝑡</m:t>
                            </m:r>
                          </m:sub>
                        </m:sSub>
                      </m:num>
                      <m:den>
                        <m:r>
                          <a:rPr lang="en-US" sz="1800">
                            <a:latin typeface="Cambria Math" panose="02040503050406030204" pitchFamily="18" charset="0"/>
                            <a:cs typeface="Times New Roman" panose="02020603050405020304" pitchFamily="18" charset="0"/>
                          </a:rPr>
                          <m:t>𝑠</m:t>
                        </m:r>
                      </m:den>
                    </m:f>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2</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08</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𝑚𝑚</m:t>
                    </m:r>
                  </m:oMath>
                </a14:m>
                <a:endParaRPr lang="en-US" sz="1800" dirty="0">
                  <a:latin typeface="Times New Roman" panose="02020603050405020304" pitchFamily="18" charset="0"/>
                  <a:cs typeface="Times New Roman" panose="02020603050405020304" pitchFamily="18" charset="0"/>
                </a:endParaRPr>
              </a:p>
              <a:p>
                <a:pPr>
                  <a:lnSpc>
                    <a:spcPct val="150000"/>
                  </a:lnSpc>
                  <a:buFont typeface="Arial" panose="020B0604020202020204" pitchFamily="34" charset="0"/>
                  <a:buChar char="•"/>
                </a:pPr>
                <a14:m>
                  <m:oMath xmlns:m="http://schemas.openxmlformats.org/officeDocument/2006/math">
                    <m:r>
                      <a:rPr lang="en-US" sz="1800">
                        <a:latin typeface="Cambria Math" panose="02040503050406030204" pitchFamily="18" charset="0"/>
                        <a:cs typeface="Times New Roman" panose="02020603050405020304" pitchFamily="18" charset="0"/>
                      </a:rPr>
                      <m:t>𝑆</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217</m:t>
                    </m:r>
                    <m:r>
                      <a:rPr lang="en-US" sz="1800">
                        <a:latin typeface="Cambria Math" panose="02040503050406030204" pitchFamily="18" charset="0"/>
                        <a:cs typeface="Times New Roman" panose="02020603050405020304" pitchFamily="18" charset="0"/>
                      </a:rPr>
                      <m:t>𝑚𝑚</m:t>
                    </m:r>
                  </m:oMath>
                </a14:m>
                <a:r>
                  <a:rPr lang="en-US" sz="1800" dirty="0">
                    <a:latin typeface="Times New Roman" panose="02020603050405020304" pitchFamily="18" charset="0"/>
                    <a:cs typeface="Times New Roman" panose="02020603050405020304" pitchFamily="18" charset="0"/>
                  </a:rPr>
                  <a:t>                      Use 2Ø12/200mm </a:t>
                </a:r>
              </a:p>
              <a:p>
                <a:pPr marL="0" lv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27005" y="2140653"/>
                <a:ext cx="8169184" cy="4590428"/>
              </a:xfrm>
              <a:blipFill rotWithShape="0">
                <a:blip r:embed="rId2"/>
                <a:stretch>
                  <a:fillRect l="-1418" t="-1567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77</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
        <p:nvSpPr>
          <p:cNvPr id="5" name="Right Arrow 4"/>
          <p:cNvSpPr/>
          <p:nvPr/>
        </p:nvSpPr>
        <p:spPr>
          <a:xfrm>
            <a:off x="2677224" y="5369878"/>
            <a:ext cx="698771" cy="2141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864576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507006" y="545192"/>
            <a:ext cx="8438605" cy="784181"/>
          </a:xfrm>
        </p:spPr>
        <p:txBody>
          <a:bodyPr>
            <a:noAutofit/>
          </a:bodyPr>
          <a:lstStyle/>
          <a:p>
            <a:pPr algn="ctr"/>
            <a:r>
              <a:rPr lang="en-US" sz="3400" b="1" dirty="0">
                <a:solidFill>
                  <a:srgbClr val="7030A0"/>
                </a:solidFill>
                <a:latin typeface="Times New Roman" panose="02020603050405020304" pitchFamily="18" charset="0"/>
              </a:rPr>
              <a:t>Design of beams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18061" y="647103"/>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Design</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Beam B24-1 details:- </a:t>
            </a:r>
          </a:p>
          <a:p>
            <a:pPr marL="0" indent="0">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p>
          <a:p>
            <a:pPr marL="0" lv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78</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9" name="Picture 8"/>
          <p:cNvPicPr/>
          <p:nvPr/>
        </p:nvPicPr>
        <p:blipFill>
          <a:blip r:embed="rId2">
            <a:extLst>
              <a:ext uri="{28A0092B-C50C-407E-A947-70E740481C1C}">
                <a14:useLocalDpi xmlns:a14="http://schemas.microsoft.com/office/drawing/2010/main" val="0"/>
              </a:ext>
            </a:extLst>
          </a:blip>
          <a:srcRect t="1164" b="1164"/>
          <a:stretch>
            <a:fillRect/>
          </a:stretch>
        </p:blipFill>
        <p:spPr bwMode="auto">
          <a:xfrm>
            <a:off x="1043349" y="2011644"/>
            <a:ext cx="7718608" cy="40965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405139974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48195" y="618158"/>
            <a:ext cx="8438605" cy="784181"/>
          </a:xfrm>
        </p:spPr>
        <p:txBody>
          <a:bodyPr>
            <a:noAutofit/>
          </a:bodyPr>
          <a:lstStyle/>
          <a:p>
            <a:pPr algn="ctr"/>
            <a:r>
              <a:rPr lang="en-US" sz="3400" b="1" dirty="0">
                <a:solidFill>
                  <a:srgbClr val="7030A0"/>
                </a:solidFill>
                <a:latin typeface="Times New Roman" panose="02020603050405020304" pitchFamily="18" charset="0"/>
              </a:rPr>
              <a:t>Design of columns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mc:Choice xmlns:a14="http://schemas.microsoft.com/office/drawing/2010/main"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82997" y="2046507"/>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General</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Columns having clear height less than or equal to five times the dimension of column (C1) shall be designed for the minimum shear of:-</a:t>
                </a:r>
              </a:p>
              <a:p>
                <a:pPr>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shear associated with development of nominal moment strengths of  the column at each restrained end of the unsupported length.           </a:t>
                </a:r>
              </a:p>
              <a:p>
                <a:pPr marL="0" indent="0">
                  <a:buNone/>
                </a:pPr>
                <a:r>
                  <a:rPr lang="en-US" sz="1800" dirty="0"/>
                  <a:t>                                                </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𝑉</m:t>
                        </m:r>
                      </m:e>
                      <m:sub>
                        <m:r>
                          <a:rPr lang="en-US" sz="1800" b="0" i="1" smtClean="0">
                            <a:latin typeface="Cambria Math" panose="02040503050406030204" pitchFamily="18" charset="0"/>
                          </a:rPr>
                          <m:t>𝑢</m:t>
                        </m:r>
                      </m:sub>
                    </m:sSub>
                    <m:r>
                      <a:rPr lang="en-US" sz="1800" i="1">
                        <a:latin typeface="Cambria Math" panose="02040503050406030204" pitchFamily="18" charset="0"/>
                      </a:rPr>
                      <m:t>=</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𝑀</m:t>
                            </m:r>
                          </m:e>
                          <m:sub>
                            <m:r>
                              <a:rPr lang="en-US" sz="1800" i="1">
                                <a:latin typeface="Cambria Math" panose="02040503050406030204" pitchFamily="18" charset="0"/>
                              </a:rPr>
                              <m:t>𝑒</m:t>
                            </m:r>
                            <m:r>
                              <a:rPr lang="en-US" sz="1800" i="1">
                                <a:latin typeface="Cambria Math" panose="02040503050406030204" pitchFamily="18" charset="0"/>
                              </a:rPr>
                              <m:t>1</m:t>
                            </m:r>
                          </m:sub>
                        </m:sSub>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𝑀</m:t>
                            </m:r>
                          </m:e>
                          <m:sub>
                            <m:r>
                              <a:rPr lang="en-US" sz="1800" i="1">
                                <a:latin typeface="Cambria Math" panose="02040503050406030204" pitchFamily="18" charset="0"/>
                              </a:rPr>
                              <m:t>𝑒</m:t>
                            </m:r>
                            <m:r>
                              <a:rPr lang="en-US" sz="1800" i="1">
                                <a:latin typeface="Cambria Math" panose="02040503050406030204" pitchFamily="18" charset="0"/>
                              </a:rPr>
                              <m:t>2</m:t>
                            </m:r>
                          </m:sub>
                        </m:sSub>
                      </m:num>
                      <m:den>
                        <m:r>
                          <a:rPr lang="en-US" sz="1800" i="1">
                            <a:latin typeface="Cambria Math" panose="02040503050406030204" pitchFamily="18" charset="0"/>
                          </a:rPr>
                          <m:t>𝐿</m:t>
                        </m:r>
                      </m:den>
                    </m:f>
                  </m:oMath>
                </a14:m>
                <a:endParaRPr lang="en-US" sz="2000" dirty="0">
                  <a:latin typeface="Times New Roman" panose="02020603050405020304" pitchFamily="18" charset="0"/>
                  <a:cs typeface="Times New Roman" panose="02020603050405020304" pitchFamily="18" charset="0"/>
                </a:endParaRPr>
              </a:p>
              <a:p>
                <a:pPr lvl="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maximum shear from the ultimate load combinations that include “</a:t>
                </a:r>
                <a14:m>
                  <m:oMath xmlns:m="http://schemas.openxmlformats.org/officeDocument/2006/math">
                    <m:r>
                      <a:rPr lang="en-US" sz="2000">
                        <a:latin typeface="Cambria Math" panose="02040503050406030204" pitchFamily="18" charset="0"/>
                        <a:cs typeface="Times New Roman" panose="02020603050405020304" pitchFamily="18" charset="0"/>
                      </a:rPr>
                      <m:t>𝐸</m:t>
                    </m:r>
                  </m:oMath>
                </a14:m>
                <a:r>
                  <a:rPr lang="en-US" sz="2000" dirty="0">
                    <a:latin typeface="Times New Roman" panose="02020603050405020304" pitchFamily="18" charset="0"/>
                    <a:cs typeface="Times New Roman" panose="02020603050405020304" pitchFamily="18" charset="0"/>
                  </a:rPr>
                  <a:t>”, with “</a:t>
                </a:r>
                <a14:m>
                  <m:oMath xmlns:m="http://schemas.openxmlformats.org/officeDocument/2006/math">
                    <m:r>
                      <a:rPr lang="en-US" sz="2000">
                        <a:latin typeface="Cambria Math" panose="02040503050406030204" pitchFamily="18" charset="0"/>
                        <a:cs typeface="Times New Roman" panose="02020603050405020304" pitchFamily="18" charset="0"/>
                      </a:rPr>
                      <m:t>𝐸</m:t>
                    </m:r>
                  </m:oMath>
                </a14:m>
                <a:r>
                  <a:rPr lang="en-US" sz="2000" dirty="0">
                    <a:latin typeface="Times New Roman" panose="02020603050405020304" pitchFamily="18" charset="0"/>
                    <a:cs typeface="Times New Roman" panose="02020603050405020304" pitchFamily="18" charset="0"/>
                  </a:rPr>
                  <a:t>” increased by the over-strength  factor (Ωo).</a:t>
                </a:r>
              </a:p>
              <a:p>
                <a:pPr marL="0" indent="0">
                  <a:buNone/>
                </a:pPr>
                <a:endParaRPr lang="en-US" sz="2000" dirty="0">
                  <a:latin typeface="Times New Roman" panose="02020603050405020304" pitchFamily="18" charset="0"/>
                  <a:cs typeface="Times New Roman" panose="02020603050405020304" pitchFamily="18" charset="0"/>
                </a:endParaRPr>
              </a:p>
              <a:p>
                <a:pPr marL="0" lv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mc:Choice>
        <mc:Fallback>
          <p:sp>
            <p:nvSpPr>
              <p:cNvPr id="8" name="Content Placeholder 7">
                <a:extLst>
                  <a:ext uri="{FF2B5EF4-FFF2-40B4-BE49-F238E27FC236}">
                    <a16:creationId xmlns:a16="http://schemas.microsoft.com/office/drawing/2014/main" id="{785C6F25-C561-4DE3-9AA6-BE19182A94C5}"/>
                  </a:ext>
                </a:extLst>
              </p:cNvPr>
              <p:cNvSpPr>
                <a:spLocks noGrp="1" noRot="1" noChangeAspect="1" noMove="1" noResize="1" noEditPoints="1" noAdjustHandles="1" noChangeArrowheads="1" noChangeShapeType="1" noTextEdit="1"/>
              </p:cNvSpPr>
              <p:nvPr>
                <p:ph idx="1"/>
              </p:nvPr>
            </p:nvSpPr>
            <p:spPr>
              <a:xfrm>
                <a:off x="782997" y="2046507"/>
                <a:ext cx="8169184" cy="4590428"/>
              </a:xfrm>
              <a:blipFill>
                <a:blip r:embed="rId2"/>
                <a:stretch>
                  <a:fillRect l="-1417" t="-8499" r="-44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79</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39542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A01C-9FCE-4C79-973C-8282A4EE25D2}"/>
              </a:ext>
            </a:extLst>
          </p:cNvPr>
          <p:cNvSpPr>
            <a:spLocks noGrp="1"/>
          </p:cNvSpPr>
          <p:nvPr>
            <p:ph type="title"/>
          </p:nvPr>
        </p:nvSpPr>
        <p:spPr/>
        <p:txBody>
          <a:bodyPr/>
          <a:lstStyle/>
          <a:p>
            <a:pPr algn="ctr"/>
            <a:r>
              <a:rPr lang="en-US" dirty="0">
                <a:solidFill>
                  <a:srgbClr val="7030A0"/>
                </a:solidFill>
                <a:latin typeface="Times New Roman" panose="02020603050405020304" pitchFamily="18" charset="0"/>
                <a:cs typeface="Times New Roman" panose="02020603050405020304" pitchFamily="18" charset="0"/>
              </a:rPr>
              <a:t>Codes and standards</a:t>
            </a:r>
            <a:endParaRPr lang="en-US" dirty="0"/>
          </a:p>
        </p:txBody>
      </p:sp>
      <p:sp>
        <p:nvSpPr>
          <p:cNvPr id="3" name="Content Placeholder 2">
            <a:extLst>
              <a:ext uri="{FF2B5EF4-FFF2-40B4-BE49-F238E27FC236}">
                <a16:creationId xmlns:a16="http://schemas.microsoft.com/office/drawing/2014/main" id="{BF1AE2E2-0F02-4E81-8AAE-326CB9F8A9A9}"/>
              </a:ext>
            </a:extLst>
          </p:cNvPr>
          <p:cNvSpPr>
            <a:spLocks noGrp="1"/>
          </p:cNvSpPr>
          <p:nvPr>
            <p:ph idx="1"/>
          </p:nvPr>
        </p:nvSpPr>
        <p:spPr>
          <a:xfrm>
            <a:off x="782583" y="2138443"/>
            <a:ext cx="8103766" cy="3444997"/>
          </a:xfrm>
        </p:spPr>
        <p:txBody>
          <a:bodyPr>
            <a:normAutofit/>
          </a:bodyPr>
          <a:lstStyle/>
          <a:p>
            <a:pPr>
              <a:lnSpc>
                <a:spcPct val="200000"/>
              </a:lnSpc>
              <a:buFont typeface="Wingdings" panose="05000000000000000000" pitchFamily="2" charset="2"/>
              <a:buChar char="v"/>
            </a:pPr>
            <a:r>
              <a:rPr lang="it-IT" sz="1800" b="0" i="0" u="none" strike="noStrike" baseline="0" dirty="0">
                <a:latin typeface="Times New Roman" panose="02020603050405020304" pitchFamily="18" charset="0"/>
                <a:cs typeface="Times New Roman" panose="02020603050405020304" pitchFamily="18" charset="0"/>
              </a:rPr>
              <a:t>ACI 318-11 (American Concrete Institute)</a:t>
            </a:r>
          </a:p>
          <a:p>
            <a:pPr>
              <a:lnSpc>
                <a:spcPct val="200000"/>
              </a:lnSpc>
              <a:buFont typeface="Wingdings" panose="05000000000000000000" pitchFamily="2" charset="2"/>
              <a:buChar char="v"/>
            </a:pPr>
            <a:r>
              <a:rPr lang="en-US" sz="1800" b="0" i="0" u="none" strike="noStrike" baseline="0" dirty="0">
                <a:latin typeface="Times New Roman" panose="02020603050405020304" pitchFamily="18" charset="0"/>
                <a:cs typeface="Times New Roman" panose="02020603050405020304" pitchFamily="18" charset="0"/>
              </a:rPr>
              <a:t>IBC 2012 (International Building Code)</a:t>
            </a:r>
            <a:endParaRPr lang="it-IT" sz="1800"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r>
              <a:rPr lang="en-US" sz="1800" b="0" i="0" u="none" strike="noStrike" baseline="0" dirty="0">
                <a:latin typeface="Times New Roman" panose="02020603050405020304" pitchFamily="18" charset="0"/>
                <a:cs typeface="Times New Roman" panose="02020603050405020304" pitchFamily="18" charset="0"/>
              </a:rPr>
              <a:t>ASCE 7-10 (American Society of Civil Engineers)</a:t>
            </a:r>
            <a:endParaRPr lang="it-IT" sz="1800" b="0" i="0" u="none" strike="noStrike" baseline="0"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r>
              <a:rPr lang="en-US" sz="1800" b="0" i="0" u="none" strike="noStrike" baseline="0" dirty="0">
                <a:latin typeface="Times New Roman" panose="02020603050405020304" pitchFamily="18" charset="0"/>
                <a:cs typeface="Times New Roman" panose="02020603050405020304" pitchFamily="18" charset="0"/>
              </a:rPr>
              <a:t>ASTM 2016 (American Society for Testing and Materials)</a:t>
            </a:r>
          </a:p>
          <a:p>
            <a:pPr>
              <a:lnSpc>
                <a:spcPct val="200000"/>
              </a:lnSpc>
              <a:buFont typeface="Wingdings" panose="05000000000000000000" pitchFamily="2" charset="2"/>
              <a:buChar char="v"/>
            </a:pPr>
            <a:r>
              <a:rPr lang="en-US" sz="1800" dirty="0">
                <a:latin typeface="Times New Roman" panose="02020603050405020304" pitchFamily="18" charset="0"/>
                <a:cs typeface="Times New Roman" panose="02020603050405020304" pitchFamily="18" charset="0"/>
              </a:rPr>
              <a:t>AASHTO (American Association of State Highway and Transportation Officials)</a:t>
            </a:r>
            <a:endParaRPr lang="it-IT" sz="1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endParaRPr lang="en-US" sz="7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6DCE6049-9BFB-47B7-8D1F-E161A421E016}"/>
              </a:ext>
            </a:extLst>
          </p:cNvPr>
          <p:cNvSpPr>
            <a:spLocks noGrp="1"/>
          </p:cNvSpPr>
          <p:nvPr>
            <p:ph type="sldNum" sz="quarter" idx="12"/>
          </p:nvPr>
        </p:nvSpPr>
        <p:spPr/>
        <p:txBody>
          <a:bodyPr/>
          <a:lstStyle/>
          <a:p>
            <a:fld id="{721E894C-819F-47F4-8A2C-0F57111BE3F1}" type="slidenum">
              <a:rPr lang="en-US" smtClean="0"/>
              <a:t>8</a:t>
            </a:fld>
            <a:endParaRPr lang="en-US"/>
          </a:p>
        </p:txBody>
      </p:sp>
      <p:sp>
        <p:nvSpPr>
          <p:cNvPr id="6" name="TextBox 5">
            <a:extLst>
              <a:ext uri="{FF2B5EF4-FFF2-40B4-BE49-F238E27FC236}">
                <a16:creationId xmlns:a16="http://schemas.microsoft.com/office/drawing/2014/main" id="{0C4270FE-1A1E-4CDD-8CDF-543A06F2C7DB}"/>
              </a:ext>
            </a:extLst>
          </p:cNvPr>
          <p:cNvSpPr txBox="1"/>
          <p:nvPr/>
        </p:nvSpPr>
        <p:spPr>
          <a:xfrm>
            <a:off x="548640" y="557293"/>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57903621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151419" y="618158"/>
            <a:ext cx="8438605" cy="784181"/>
          </a:xfrm>
        </p:spPr>
        <p:txBody>
          <a:bodyPr>
            <a:noAutofit/>
          </a:bodyPr>
          <a:lstStyle/>
          <a:p>
            <a:pPr algn="ctr"/>
            <a:r>
              <a:rPr lang="en-US" sz="3400" b="1" dirty="0">
                <a:solidFill>
                  <a:srgbClr val="7030A0"/>
                </a:solidFill>
                <a:latin typeface="Times New Roman" panose="02020603050405020304" pitchFamily="18" charset="0"/>
              </a:rPr>
              <a:t>Design of columns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67004" y="1010248"/>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General</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This check was performed on column C36, with dimensions of 1400</a:t>
                </a:r>
                <a14:m>
                  <m:oMath xmlns:m="http://schemas.openxmlformats.org/officeDocument/2006/math">
                    <m:r>
                      <a:rPr lang="en-US" sz="2000">
                        <a:latin typeface="Cambria Math" panose="02040503050406030204" pitchFamily="18" charset="0"/>
                        <a:cs typeface="Times New Roman" panose="02020603050405020304" pitchFamily="18" charset="0"/>
                      </a:rPr>
                      <m:t>×</m:t>
                    </m:r>
                  </m:oMath>
                </a14:m>
                <a:r>
                  <a:rPr lang="en-US" sz="2000" dirty="0">
                    <a:latin typeface="Times New Roman" panose="02020603050405020304" pitchFamily="18" charset="0"/>
                    <a:cs typeface="Times New Roman" panose="02020603050405020304" pitchFamily="18" charset="0"/>
                  </a:rPr>
                  <a:t>800mm, and clear height equal to 3m.</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Moment axial interaction diagram for column C36 at zero degrees:-</a:t>
                </a:r>
              </a:p>
              <a:p>
                <a:pPr marL="0" indent="0">
                  <a:buNone/>
                </a:pPr>
                <a:endParaRPr lang="en-US" sz="2000" dirty="0">
                  <a:latin typeface="Times New Roman" panose="02020603050405020304" pitchFamily="18" charset="0"/>
                  <a:cs typeface="Times New Roman" panose="02020603050405020304" pitchFamily="18" charset="0"/>
                </a:endParaRPr>
              </a:p>
              <a:p>
                <a:pPr marL="0" lv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767004" y="1010248"/>
                <a:ext cx="8169184" cy="4590428"/>
              </a:xfrm>
              <a:blipFill rotWithShape="0">
                <a:blip r:embed="rId2"/>
                <a:stretch>
                  <a:fillRect l="-141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80</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graphicFrame>
        <p:nvGraphicFramePr>
          <p:cNvPr id="6" name="Chart 5">
            <a:extLst>
              <a:ext uri="{FF2B5EF4-FFF2-40B4-BE49-F238E27FC236}">
                <a16:creationId xmlns:a16="http://schemas.microsoft.com/office/drawing/2014/main" id="{EAE44C67-8AC5-465C-8FC7-3213E0B448AF}"/>
              </a:ext>
            </a:extLst>
          </p:cNvPr>
          <p:cNvGraphicFramePr/>
          <p:nvPr>
            <p:extLst>
              <p:ext uri="{D42A27DB-BD31-4B8C-83A1-F6EECF244321}">
                <p14:modId xmlns:p14="http://schemas.microsoft.com/office/powerpoint/2010/main" val="1132005863"/>
              </p:ext>
            </p:extLst>
          </p:nvPr>
        </p:nvGraphicFramePr>
        <p:xfrm>
          <a:off x="1658788" y="3079596"/>
          <a:ext cx="5982421" cy="339370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5023043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26061" y="1856411"/>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General</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Moment axial</a:t>
                </a:r>
              </a:p>
              <a:p>
                <a:pPr marL="0" indent="0">
                  <a:buNone/>
                </a:pPr>
                <a:r>
                  <a:rPr lang="en-US" sz="2000" dirty="0">
                    <a:latin typeface="Times New Roman" panose="02020603050405020304" pitchFamily="18" charset="0"/>
                    <a:cs typeface="Times New Roman" panose="02020603050405020304" pitchFamily="18" charset="0"/>
                  </a:rPr>
                  <a:t> interaction diagram</a:t>
                </a:r>
              </a:p>
              <a:p>
                <a:pPr marL="0" indent="0">
                  <a:buNone/>
                </a:pPr>
                <a:r>
                  <a:rPr lang="en-US" sz="2000" dirty="0">
                    <a:latin typeface="Times New Roman" panose="02020603050405020304" pitchFamily="18" charset="0"/>
                    <a:cs typeface="Times New Roman" panose="02020603050405020304" pitchFamily="18" charset="0"/>
                  </a:rPr>
                  <a:t> for column C36 at </a:t>
                </a:r>
              </a:p>
              <a:p>
                <a:pPr marL="0" indent="0">
                  <a:buNone/>
                </a:pPr>
                <a:r>
                  <a:rPr lang="en-US" sz="2000" dirty="0">
                    <a:latin typeface="Times New Roman" panose="02020603050405020304" pitchFamily="18" charset="0"/>
                    <a:cs typeface="Times New Roman" panose="02020603050405020304" pitchFamily="18" charset="0"/>
                  </a:rPr>
                  <a:t> zero degrees:-   </a:t>
                </a:r>
              </a:p>
              <a:p>
                <a:pPr marL="0" indent="0">
                  <a:lnSpc>
                    <a:spcPct val="150000"/>
                  </a:lnSpc>
                  <a:buNone/>
                </a:pPr>
                <a:r>
                  <a:rPr lang="en-US" sz="20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1800" i="1">
                            <a:latin typeface="Cambria Math" panose="02040503050406030204" pitchFamily="18" charset="0"/>
                          </a:rPr>
                        </m:ctrlPr>
                      </m:sSubPr>
                      <m:e>
                        <m:r>
                          <a:rPr lang="en-US" sz="1800" b="0" i="1" smtClean="0">
                            <a:latin typeface="Cambria Math" panose="02040503050406030204" pitchFamily="18" charset="0"/>
                          </a:rPr>
                          <m:t>   </m:t>
                        </m:r>
                        <m:r>
                          <a:rPr lang="en-US" sz="1800" b="0" i="1" smtClean="0">
                            <a:latin typeface="Cambria Math" panose="02040503050406030204" pitchFamily="18" charset="0"/>
                          </a:rPr>
                          <m:t> </m:t>
                        </m:r>
                        <m:r>
                          <a:rPr lang="en-US" sz="1800" i="1">
                            <a:latin typeface="Cambria Math" panose="02040503050406030204" pitchFamily="18" charset="0"/>
                          </a:rPr>
                          <m:t>𝑉</m:t>
                        </m:r>
                      </m:e>
                      <m:sub>
                        <m:r>
                          <a:rPr lang="en-US" sz="1800" b="0" i="1" smtClean="0">
                            <a:latin typeface="Cambria Math" panose="02040503050406030204" pitchFamily="18" charset="0"/>
                          </a:rPr>
                          <m:t>𝑢</m:t>
                        </m:r>
                      </m:sub>
                    </m:sSub>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7500</m:t>
                        </m:r>
                        <m:r>
                          <a:rPr lang="en-US" sz="1800" i="1">
                            <a:latin typeface="Cambria Math" panose="02040503050406030204" pitchFamily="18" charset="0"/>
                          </a:rPr>
                          <m:t>+</m:t>
                        </m:r>
                        <m:r>
                          <a:rPr lang="en-US" sz="1800" i="1">
                            <a:latin typeface="Cambria Math" panose="02040503050406030204" pitchFamily="18" charset="0"/>
                          </a:rPr>
                          <m:t>7500</m:t>
                        </m:r>
                      </m:num>
                      <m:den>
                        <m:r>
                          <a:rPr lang="en-US" sz="1800" i="1">
                            <a:latin typeface="Cambria Math" panose="02040503050406030204" pitchFamily="18" charset="0"/>
                          </a:rPr>
                          <m:t>3</m:t>
                        </m:r>
                      </m:den>
                    </m:f>
                  </m:oMath>
                </a14:m>
                <a:endParaRPr lang="en-US" sz="1800" i="1" dirty="0">
                  <a:latin typeface="Times New Roman" panose="02020603050405020304" pitchFamily="18" charset="0"/>
                  <a:cs typeface="Times New Roman" panose="02020603050405020304" pitchFamily="18" charset="0"/>
                </a:endParaRPr>
              </a:p>
              <a:p>
                <a:pPr marL="0" indent="0">
                  <a:lnSpc>
                    <a:spcPct val="150000"/>
                  </a:lnSpc>
                  <a:buNone/>
                </a:pPr>
                <a14:m>
                  <m:oMath xmlns:m="http://schemas.openxmlformats.org/officeDocument/2006/math">
                    <m:r>
                      <a:rPr lang="en-US" sz="1800" b="0" i="1" smtClean="0">
                        <a:latin typeface="Cambria Math" panose="02040503050406030204" pitchFamily="18" charset="0"/>
                      </a:rPr>
                      <m:t>        </m:t>
                    </m:r>
                    <m:r>
                      <a:rPr lang="en-US" sz="1800" i="1">
                        <a:latin typeface="Cambria Math" panose="02040503050406030204" pitchFamily="18" charset="0"/>
                      </a:rPr>
                      <m:t>=</m:t>
                    </m:r>
                    <m:r>
                      <a:rPr lang="en-US" sz="1800" i="1">
                        <a:latin typeface="Cambria Math" panose="02040503050406030204" pitchFamily="18" charset="0"/>
                      </a:rPr>
                      <m:t>5000</m:t>
                    </m:r>
                    <m:r>
                      <a:rPr lang="en-US" sz="1800" i="1">
                        <a:latin typeface="Cambria Math" panose="02040503050406030204" pitchFamily="18" charset="0"/>
                      </a:rPr>
                      <m:t>𝐾𝑁</m:t>
                    </m:r>
                  </m:oMath>
                </a14:m>
                <a:r>
                  <a:rPr lang="en-US" sz="1800" dirty="0">
                    <a:latin typeface="Times New Roman" panose="02020603050405020304" pitchFamily="18" charset="0"/>
                    <a:cs typeface="Times New Roman" panose="02020603050405020304" pitchFamily="18" charset="0"/>
                  </a:rPr>
                  <a:t> </a:t>
                </a:r>
              </a:p>
              <a:p>
                <a:pPr marL="0" lv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mc:Choice>
        <mc:Fallback>
          <p:sp>
            <p:nvSpPr>
              <p:cNvPr id="8" name="Content Placeholder 7">
                <a:extLst>
                  <a:ext uri="{FF2B5EF4-FFF2-40B4-BE49-F238E27FC236}">
                    <a16:creationId xmlns:a16="http://schemas.microsoft.com/office/drawing/2014/main" id="{785C6F25-C561-4DE3-9AA6-BE19182A94C5}"/>
                  </a:ext>
                </a:extLst>
              </p:cNvPr>
              <p:cNvSpPr>
                <a:spLocks noGrp="1" noRot="1" noChangeAspect="1" noMove="1" noResize="1" noEditPoints="1" noAdjustHandles="1" noChangeArrowheads="1" noChangeShapeType="1" noTextEdit="1"/>
              </p:cNvSpPr>
              <p:nvPr>
                <p:ph idx="1"/>
              </p:nvPr>
            </p:nvSpPr>
            <p:spPr>
              <a:xfrm>
                <a:off x="726061" y="1856411"/>
                <a:ext cx="8169184" cy="4590428"/>
              </a:xfrm>
              <a:blipFill>
                <a:blip r:embed="rId2"/>
                <a:stretch>
                  <a:fillRect l="-1418" t="-1142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a:xfrm>
            <a:off x="8043095" y="5934776"/>
            <a:ext cx="395510" cy="279400"/>
          </a:xfrm>
        </p:spPr>
        <p:txBody>
          <a:bodyPr/>
          <a:lstStyle/>
          <a:p>
            <a:fld id="{721E894C-819F-47F4-8A2C-0F57111BE3F1}" type="slidenum">
              <a:rPr lang="en-US" smtClean="0"/>
              <a:t>81</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821596" y="453050"/>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955104761"/>
                  </p:ext>
                </p:extLst>
              </p:nvPr>
            </p:nvGraphicFramePr>
            <p:xfrm>
              <a:off x="3532647" y="328993"/>
              <a:ext cx="4510448" cy="6275080"/>
            </p:xfrm>
            <a:graphic>
              <a:graphicData uri="http://schemas.openxmlformats.org/drawingml/2006/table">
                <a:tbl>
                  <a:tblPr firstRow="1" firstCol="1" bandRow="1">
                    <a:tableStyleId>{5940675A-B579-460E-94D1-54222C63F5DA}</a:tableStyleId>
                  </a:tblPr>
                  <a:tblGrid>
                    <a:gridCol w="2582115">
                      <a:extLst>
                        <a:ext uri="{9D8B030D-6E8A-4147-A177-3AD203B41FA5}">
                          <a16:colId xmlns:a16="http://schemas.microsoft.com/office/drawing/2014/main" val="20000"/>
                        </a:ext>
                      </a:extLst>
                    </a:gridCol>
                    <a:gridCol w="923674">
                      <a:extLst>
                        <a:ext uri="{9D8B030D-6E8A-4147-A177-3AD203B41FA5}">
                          <a16:colId xmlns:a16="http://schemas.microsoft.com/office/drawing/2014/main" val="20001"/>
                        </a:ext>
                      </a:extLst>
                    </a:gridCol>
                    <a:gridCol w="1004659">
                      <a:extLst>
                        <a:ext uri="{9D8B030D-6E8A-4147-A177-3AD203B41FA5}">
                          <a16:colId xmlns:a16="http://schemas.microsoft.com/office/drawing/2014/main" val="20002"/>
                        </a:ext>
                      </a:extLst>
                    </a:gridCol>
                  </a:tblGrid>
                  <a:tr h="487466">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Load Case/Combo</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𝑃</m:t>
                                </m:r>
                                <m:r>
                                  <a:rPr lang="en-US" sz="1400">
                                    <a:effectLst/>
                                    <a:latin typeface="Cambria Math" panose="02040503050406030204" pitchFamily="18" charset="0"/>
                                  </a:rPr>
                                  <m:t>(</m:t>
                                </m:r>
                                <m:r>
                                  <a:rPr lang="en-US" sz="1400">
                                    <a:effectLst/>
                                    <a:latin typeface="Cambria Math" panose="02040503050406030204" pitchFamily="18" charset="0"/>
                                  </a:rPr>
                                  <m:t>𝐾𝑁</m:t>
                                </m:r>
                                <m:r>
                                  <a:rPr lang="en-US" sz="1400">
                                    <a:effectLst/>
                                    <a:latin typeface="Cambria Math" panose="02040503050406030204" pitchFamily="18" charset="0"/>
                                  </a:rPr>
                                  <m:t>)</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𝑀</m:t>
                                    </m:r>
                                  </m:e>
                                  <m:sub>
                                    <m:r>
                                      <a:rPr lang="en-US" sz="1400">
                                        <a:effectLst/>
                                        <a:latin typeface="Cambria Math" panose="02040503050406030204" pitchFamily="18" charset="0"/>
                                      </a:rPr>
                                      <m:t>3</m:t>
                                    </m:r>
                                  </m:sub>
                                </m:sSub>
                              </m:oMath>
                            </m:oMathPara>
                          </a14:m>
                          <a:endParaRPr lang="en-US" sz="1400" dirty="0">
                            <a:effectLst/>
                            <a:latin typeface="Times New Roman" panose="02020603050405020304" pitchFamily="18" charset="0"/>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 </m:t>
                                </m:r>
                                <m:r>
                                  <a:rPr lang="en-US" sz="1400">
                                    <a:effectLst/>
                                    <a:latin typeface="Cambria Math" panose="02040503050406030204" pitchFamily="18" charset="0"/>
                                  </a:rPr>
                                  <m:t>𝑘𝑁</m:t>
                                </m:r>
                                <m:r>
                                  <a:rPr lang="en-US" sz="1400">
                                    <a:effectLst/>
                                    <a:latin typeface="Cambria Math" panose="02040503050406030204" pitchFamily="18" charset="0"/>
                                  </a:rPr>
                                  <m:t>.</m:t>
                                </m:r>
                                <m:r>
                                  <a:rPr lang="en-US" sz="1400">
                                    <a:effectLst/>
                                    <a:latin typeface="Cambria Math" panose="02040503050406030204" pitchFamily="18" charset="0"/>
                                  </a:rPr>
                                  <m:t>𝑚</m:t>
                                </m:r>
                                <m:r>
                                  <a:rPr lang="en-US" sz="1400">
                                    <a:effectLst/>
                                    <a:latin typeface="Cambria Math" panose="02040503050406030204" pitchFamily="18" charset="0"/>
                                  </a:rPr>
                                  <m:t>)</m:t>
                                </m:r>
                              </m:oMath>
                            </m:oMathPara>
                          </a14:m>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00"/>
                      </a:ext>
                    </a:extLst>
                  </a:tr>
                  <a:tr h="243733">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1.2D+1.6L+1.6H</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5064.5094</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5900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01"/>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1.4D+1.6H</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4959.3315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5750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02"/>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1.2672D+L+EQx+0.3EQy+1.6H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3494.0486</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5400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03"/>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1.2672D+L-EQx-0.3EQy+1.6H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5206.6594</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5950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04"/>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1.2672D+L+EQx-0.3EQy+1.6H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76.9269</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3500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05"/>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1.2672D+L+0.3EQx+EQy+1.6H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9302.5541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7300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06"/>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1.2672D+L-0.3EQx-EQy+1.6H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-548.9317</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3000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07"/>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1.2672D+L-0.3EQx+EQy+1.6H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10841.4738</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7500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08"/>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0.833D+EQx+0.3EQy+0.9H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1453.9135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4000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09"/>
                      </a:ext>
                    </a:extLst>
                  </a:tr>
                  <a:tr h="243733">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0.833D-EQx-0.3EQy+0.9H Max</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3166.5243</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5000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10"/>
                      </a:ext>
                    </a:extLst>
                  </a:tr>
                  <a:tr h="243733">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0.833D+EQx-0.3EQy+0.9H Max</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-1963.2082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4100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11"/>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0.833D+0.3EQx+EQy+0.9H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7262.419</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6500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12"/>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0.833D-0.3EQx-EQy+0.9H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-2589.0667</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2000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13"/>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0.833D-0.3EQx+EQy+0.9H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8801.3387</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7000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14"/>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1.2672D+Rx+L+1.6H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-1114.0171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2300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15"/>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1.2672D+Ry+L+1.6H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790.02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3200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16"/>
                      </a:ext>
                    </a:extLst>
                  </a:tr>
                  <a:tr h="243733">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0.833D+Rx+0.9H Max</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-3154.1521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1700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17"/>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0.833D+Ry+0.9H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-1250.1151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2500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18"/>
                      </a:ext>
                    </a:extLst>
                  </a:tr>
                  <a:tr h="243733">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D+L+T</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8350.7388</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6950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19"/>
                      </a:ext>
                    </a:extLst>
                  </a:tr>
                  <a:tr h="243733">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D+L-T</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25.4696</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3300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a16="http://schemas.microsoft.com/office/drawing/2014/main" val="10020"/>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955104761"/>
                  </p:ext>
                </p:extLst>
              </p:nvPr>
            </p:nvGraphicFramePr>
            <p:xfrm>
              <a:off x="3532647" y="328993"/>
              <a:ext cx="4510448" cy="6275080"/>
            </p:xfrm>
            <a:graphic>
              <a:graphicData uri="http://schemas.openxmlformats.org/drawingml/2006/table">
                <a:tbl>
                  <a:tblPr firstRow="1" firstCol="1" bandRow="1">
                    <a:tableStyleId>{5940675A-B579-460E-94D1-54222C63F5DA}</a:tableStyleId>
                  </a:tblPr>
                  <a:tblGrid>
                    <a:gridCol w="2582115">
                      <a:extLst>
                        <a:ext uri="{9D8B030D-6E8A-4147-A177-3AD203B41FA5}">
                          <a16:colId xmlns="" xmlns:a16="http://schemas.microsoft.com/office/drawing/2014/main" xmlns:a14="http://schemas.microsoft.com/office/drawing/2010/main" val="20000"/>
                        </a:ext>
                      </a:extLst>
                    </a:gridCol>
                    <a:gridCol w="923674">
                      <a:extLst>
                        <a:ext uri="{9D8B030D-6E8A-4147-A177-3AD203B41FA5}">
                          <a16:colId xmlns="" xmlns:a16="http://schemas.microsoft.com/office/drawing/2014/main" xmlns:a14="http://schemas.microsoft.com/office/drawing/2010/main" val="20001"/>
                        </a:ext>
                      </a:extLst>
                    </a:gridCol>
                    <a:gridCol w="1004659">
                      <a:extLst>
                        <a:ext uri="{9D8B030D-6E8A-4147-A177-3AD203B41FA5}">
                          <a16:colId xmlns="" xmlns:a16="http://schemas.microsoft.com/office/drawing/2014/main" xmlns:a14="http://schemas.microsoft.com/office/drawing/2010/main" val="20002"/>
                        </a:ext>
                      </a:extLst>
                    </a:gridCol>
                  </a:tblGrid>
                  <a:tr h="640080">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Load Case/Combo</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endParaRPr lang="en-US"/>
                        </a:p>
                      </a:txBody>
                      <a:tcPr marL="39146" marR="39146" marT="0" marB="0" anchor="ctr">
                        <a:blipFill rotWithShape="0">
                          <a:blip r:embed="rId3"/>
                          <a:stretch>
                            <a:fillRect l="-279605" t="-952" r="-109868" b="-898095"/>
                          </a:stretch>
                        </a:blipFill>
                      </a:tcPr>
                    </a:tc>
                    <a:tc>
                      <a:txBody>
                        <a:bodyPr/>
                        <a:lstStyle/>
                        <a:p>
                          <a:endParaRPr lang="en-US"/>
                        </a:p>
                      </a:txBody>
                      <a:tcPr marL="39146" marR="39146" marT="0" marB="0" anchor="ctr">
                        <a:blipFill rotWithShape="0">
                          <a:blip r:embed="rId3"/>
                          <a:stretch>
                            <a:fillRect l="-349697" t="-952" r="-1212" b="-898095"/>
                          </a:stretch>
                        </a:blipFill>
                      </a:tcPr>
                    </a:tc>
                    <a:extLst>
                      <a:ext uri="{0D108BD9-81ED-4DB2-BD59-A6C34878D82A}">
                        <a16:rowId xmlns="" xmlns:a16="http://schemas.microsoft.com/office/drawing/2014/main" xmlns:a14="http://schemas.microsoft.com/office/drawing/2010/main" val="10000"/>
                      </a:ext>
                    </a:extLst>
                  </a:tr>
                  <a:tr h="281750">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1.2D+1.6L+1.6H</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5064.5094</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5900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01"/>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1.4D+1.6H</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4959.3315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5750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02"/>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1.2672D+L+EQx+0.3EQy+1.6H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3494.0486</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5400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03"/>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1.2672D+L-EQx-0.3EQy+1.6H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5206.6594</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5950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04"/>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1.2672D+L+EQx-0.3EQy+1.6H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76.9269</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3500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05"/>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1.2672D+L+0.3EQx+EQy+1.6H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9302.5541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7300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06"/>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1.2672D+L-0.3EQx-EQy+1.6H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-548.9317</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3000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07"/>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1.2672D+L-0.3EQx+EQy+1.6H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10841.4738</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7500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08"/>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0.833D+EQx+0.3EQy+0.9H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1453.9135</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4000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09"/>
                      </a:ext>
                    </a:extLst>
                  </a:tr>
                  <a:tr h="281750">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0.833D-EQx-0.3EQy+0.9H Max</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3166.5243</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5000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10"/>
                      </a:ext>
                    </a:extLst>
                  </a:tr>
                  <a:tr h="281750">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0.833D+EQx-0.3EQy+0.9H Max</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-1963.2082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4100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11"/>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0.833D+0.3EQx+EQy+0.9H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7262.419</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6500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12"/>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0.833D-0.3EQx-EQy+0.9H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-2589.0667</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2000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13"/>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0.833D-0.3EQx+EQy+0.9H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8801.3387</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7000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14"/>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1.2672D+Rx+L+1.6H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-1114.0171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2300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15"/>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1.2672D+Ry+L+1.6H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790.02</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3200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16"/>
                      </a:ext>
                    </a:extLst>
                  </a:tr>
                  <a:tr h="281750">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0.833D+Rx+0.9H Max</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-3154.1521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1700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17"/>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0.833D+Ry+0.9H Max</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-1250.1151</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2500</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18"/>
                      </a:ext>
                    </a:extLst>
                  </a:tr>
                  <a:tr h="281750">
                    <a:tc>
                      <a:txBody>
                        <a:bodyPr/>
                        <a:lstStyle/>
                        <a:p>
                          <a:pPr algn="ctr">
                            <a:lnSpc>
                              <a:spcPct val="150000"/>
                            </a:lnSpc>
                            <a:spcAft>
                              <a:spcPts val="0"/>
                            </a:spcAft>
                          </a:pPr>
                          <a:r>
                            <a:rPr lang="en-US" sz="1100">
                              <a:effectLst/>
                              <a:latin typeface="Times New Roman" panose="02020603050405020304" pitchFamily="18" charset="0"/>
                              <a:cs typeface="Times New Roman" panose="02020603050405020304" pitchFamily="18" charset="0"/>
                            </a:rPr>
                            <a:t>D+L+T</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8350.7388</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6950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19"/>
                      </a:ext>
                    </a:extLst>
                  </a:tr>
                  <a:tr h="281750">
                    <a:tc>
                      <a:txBody>
                        <a:bodyPr/>
                        <a:lstStyle/>
                        <a:p>
                          <a:pPr algn="ctr">
                            <a:lnSpc>
                              <a:spcPct val="150000"/>
                            </a:lnSpc>
                            <a:spcAft>
                              <a:spcPts val="0"/>
                            </a:spcAft>
                          </a:pPr>
                          <a:r>
                            <a:rPr lang="en-US" sz="1100" dirty="0">
                              <a:effectLst/>
                              <a:latin typeface="Times New Roman" panose="02020603050405020304" pitchFamily="18" charset="0"/>
                              <a:cs typeface="Times New Roman" panose="02020603050405020304" pitchFamily="18" charset="0"/>
                            </a:rPr>
                            <a:t>D+L-T</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a:effectLst/>
                              <a:latin typeface="Times New Roman" panose="02020603050405020304" pitchFamily="18" charset="0"/>
                              <a:cs typeface="Times New Roman" panose="02020603050405020304" pitchFamily="18" charset="0"/>
                            </a:rPr>
                            <a:t>25.4696</a:t>
                          </a:r>
                          <a:endParaRPr lang="en-US"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tc>
                      <a:txBody>
                        <a:bodyPr/>
                        <a:lstStyle/>
                        <a:p>
                          <a:pPr algn="ctr">
                            <a:lnSpc>
                              <a:spcPct val="150000"/>
                            </a:lnSpc>
                            <a:spcAft>
                              <a:spcPts val="0"/>
                            </a:spcAft>
                          </a:pPr>
                          <a:r>
                            <a:rPr lang="en-US" sz="1400" dirty="0">
                              <a:effectLst/>
                              <a:latin typeface="Times New Roman" panose="02020603050405020304" pitchFamily="18" charset="0"/>
                              <a:cs typeface="Times New Roman" panose="02020603050405020304" pitchFamily="18" charset="0"/>
                            </a:rPr>
                            <a:t>3300</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9146" marR="39146" marT="0" marB="0" anchor="ctr"/>
                    </a:tc>
                    <a:extLst>
                      <a:ext uri="{0D108BD9-81ED-4DB2-BD59-A6C34878D82A}">
                        <a16:rowId xmlns="" xmlns:a16="http://schemas.microsoft.com/office/drawing/2014/main" xmlns:a14="http://schemas.microsoft.com/office/drawing/2010/main" val="10020"/>
                      </a:ext>
                    </a:extLst>
                  </a:tr>
                </a:tbl>
              </a:graphicData>
            </a:graphic>
          </p:graphicFrame>
        </mc:Fallback>
      </mc:AlternateContent>
    </p:spTree>
    <p:extLst>
      <p:ext uri="{BB962C8B-B14F-4D97-AF65-F5344CB8AC3E}">
        <p14:creationId xmlns:p14="http://schemas.microsoft.com/office/powerpoint/2010/main" val="105733382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567724" y="387325"/>
            <a:ext cx="8438605" cy="784181"/>
          </a:xfrm>
        </p:spPr>
        <p:txBody>
          <a:bodyPr>
            <a:noAutofit/>
          </a:bodyPr>
          <a:lstStyle/>
          <a:p>
            <a:pPr algn="ctr"/>
            <a:r>
              <a:rPr lang="en-US" sz="3400" b="1" dirty="0">
                <a:solidFill>
                  <a:srgbClr val="7030A0"/>
                </a:solidFill>
                <a:latin typeface="Times New Roman" panose="02020603050405020304" pitchFamily="18" charset="0"/>
              </a:rPr>
              <a:t>Design of columns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37145" y="1700307"/>
                <a:ext cx="8169184" cy="4590428"/>
              </a:xfrm>
            </p:spPr>
            <p:txBody>
              <a:bodyPr>
                <a:normAutofit/>
              </a:bodyPr>
              <a:lstStyle/>
              <a:p>
                <a:pPr marL="0" indent="0">
                  <a:buNone/>
                </a:pPr>
                <a:r>
                  <a:rPr lang="en-US" sz="20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General</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maximum shear (V2) obtained from the ultimate load combinations after increasing earthquake load (E) by over-strength factor (Ωo) equal to 2018KN.</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2018kN &lt; 5000kN, so column C36 shall be designed for 2018kN. </a:t>
                </a:r>
              </a:p>
              <a:p>
                <a:pPr>
                  <a:lnSpc>
                    <a:spcPct val="150000"/>
                  </a:lnSpc>
                  <a:buFont typeface="Wingdings" panose="05000000000000000000" pitchFamily="2" charset="2"/>
                  <a:buChar char="Ø"/>
                </a:pP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m:t>
                        </m:r>
                        <m:r>
                          <a:rPr lang="en-US" sz="1800" i="1">
                            <a:latin typeface="Cambria Math" panose="02040503050406030204" pitchFamily="18" charset="0"/>
                          </a:rPr>
                          <m:t>𝑉</m:t>
                        </m:r>
                      </m:e>
                      <m:sub>
                        <m:r>
                          <a:rPr lang="en-US" sz="1800" i="1">
                            <a:latin typeface="Cambria Math" panose="02040503050406030204" pitchFamily="18" charset="0"/>
                          </a:rPr>
                          <m:t>𝑐</m:t>
                        </m:r>
                      </m:sub>
                    </m:sSub>
                    <m:r>
                      <a:rPr lang="en-US" sz="1800" i="1">
                        <a:latin typeface="Cambria Math" panose="02040503050406030204" pitchFamily="18" charset="0"/>
                      </a:rPr>
                      <m:t>=</m:t>
                    </m:r>
                    <m:r>
                      <a:rPr lang="en-US" sz="1800" i="1">
                        <a:latin typeface="Cambria Math" panose="02040503050406030204" pitchFamily="18" charset="0"/>
                      </a:rPr>
                      <m:t>1308</m:t>
                    </m:r>
                    <m:r>
                      <a:rPr lang="en-US" sz="1800" i="1">
                        <a:latin typeface="Cambria Math" panose="02040503050406030204" pitchFamily="18" charset="0"/>
                      </a:rPr>
                      <m:t>𝐾𝑁</m:t>
                    </m:r>
                    <m:r>
                      <a:rPr lang="en-US" sz="1800" i="1">
                        <a:latin typeface="Cambria Math" panose="02040503050406030204" pitchFamily="18" charset="0"/>
                      </a:rPr>
                      <m:t> </m:t>
                    </m:r>
                  </m:oMath>
                </a14:m>
                <a:r>
                  <a:rPr lang="en-US" sz="1800" dirty="0"/>
                  <a:t>\ </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𝑉</m:t>
                        </m:r>
                      </m:e>
                      <m:sub>
                        <m:r>
                          <a:rPr lang="en-US" sz="1800" i="1">
                            <a:latin typeface="Cambria Math" panose="02040503050406030204" pitchFamily="18" charset="0"/>
                          </a:rPr>
                          <m:t>𝑠</m:t>
                        </m:r>
                      </m:sub>
                    </m:sSub>
                    <m:r>
                      <a:rPr lang="en-US" sz="1800" i="1">
                        <a:latin typeface="Cambria Math" panose="02040503050406030204" pitchFamily="18" charset="0"/>
                      </a:rPr>
                      <m:t>=</m:t>
                    </m:r>
                    <m:r>
                      <a:rPr lang="en-US" sz="1800" i="1">
                        <a:latin typeface="Cambria Math" panose="02040503050406030204" pitchFamily="18" charset="0"/>
                      </a:rPr>
                      <m:t>947</m:t>
                    </m:r>
                    <m:r>
                      <a:rPr lang="en-US" sz="1800" i="1">
                        <a:latin typeface="Cambria Math" panose="02040503050406030204" pitchFamily="18" charset="0"/>
                      </a:rPr>
                      <m:t>𝑘𝑁</m:t>
                    </m:r>
                    <m:r>
                      <a:rPr lang="en-US" sz="1800" i="1">
                        <a:latin typeface="Cambria Math" panose="02040503050406030204" pitchFamily="18" charset="0"/>
                      </a:rPr>
                      <m:t> </m:t>
                    </m:r>
                  </m:oMath>
                </a14:m>
                <a:r>
                  <a:rPr lang="en-US" sz="1800" dirty="0"/>
                  <a:t>                      </a:t>
                </a:r>
                <a14:m>
                  <m:oMath xmlns:m="http://schemas.openxmlformats.org/officeDocument/2006/math">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𝑣</m:t>
                            </m:r>
                          </m:sub>
                        </m:sSub>
                      </m:num>
                      <m:den>
                        <m:r>
                          <a:rPr lang="en-US" sz="1800" i="1">
                            <a:latin typeface="Cambria Math" panose="02040503050406030204" pitchFamily="18" charset="0"/>
                          </a:rPr>
                          <m:t>𝑠</m:t>
                        </m:r>
                      </m:den>
                    </m:f>
                    <m:r>
                      <a:rPr lang="en-US" sz="1800" i="1">
                        <a:latin typeface="Cambria Math" panose="02040503050406030204" pitchFamily="18" charset="0"/>
                      </a:rPr>
                      <m:t>=</m:t>
                    </m:r>
                    <m:r>
                      <a:rPr lang="en-US" sz="1800" b="0" i="1" smtClean="0">
                        <a:latin typeface="Cambria Math" panose="02040503050406030204" pitchFamily="18" charset="0"/>
                      </a:rPr>
                      <m:t>1</m:t>
                    </m:r>
                    <m:r>
                      <a:rPr lang="en-US" sz="1800" b="0" i="1" smtClean="0">
                        <a:latin typeface="Cambria Math" panose="02040503050406030204" pitchFamily="18" charset="0"/>
                      </a:rPr>
                      <m:t>.</m:t>
                    </m:r>
                    <m:r>
                      <a:rPr lang="en-US" sz="1800" b="0" i="1" smtClean="0">
                        <a:latin typeface="Cambria Math" panose="02040503050406030204" pitchFamily="18" charset="0"/>
                      </a:rPr>
                      <m:t>67</m:t>
                    </m:r>
                  </m:oMath>
                </a14:m>
                <a:endParaRPr lang="en-US" sz="1800" dirty="0"/>
              </a:p>
              <a:p>
                <a:pPr marL="0" indent="0">
                  <a:buNone/>
                </a:pPr>
                <a:endParaRPr lang="en-US" sz="2000" dirty="0"/>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lv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37145" y="1700307"/>
                <a:ext cx="8169184" cy="4590428"/>
              </a:xfrm>
              <a:blipFill rotWithShape="0">
                <a:blip r:embed="rId2"/>
                <a:stretch>
                  <a:fillRect l="-1418" t="-1447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82</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67724" y="548582"/>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
        <p:nvSpPr>
          <p:cNvPr id="12" name="Right Arrow 11"/>
          <p:cNvSpPr/>
          <p:nvPr/>
        </p:nvSpPr>
        <p:spPr>
          <a:xfrm>
            <a:off x="4290602" y="3995521"/>
            <a:ext cx="496424" cy="1228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p:nvPr/>
        </p:nvPicPr>
        <p:blipFill>
          <a:blip r:embed="rId3">
            <a:extLst>
              <a:ext uri="{28A0092B-C50C-407E-A947-70E740481C1C}">
                <a14:useLocalDpi xmlns:a14="http://schemas.microsoft.com/office/drawing/2010/main" val="0"/>
              </a:ext>
            </a:extLst>
          </a:blip>
          <a:stretch>
            <a:fillRect/>
          </a:stretch>
        </p:blipFill>
        <p:spPr>
          <a:xfrm>
            <a:off x="1332761" y="4446000"/>
            <a:ext cx="6220918" cy="15170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4895072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00464" y="555251"/>
            <a:ext cx="8438605" cy="784181"/>
          </a:xfrm>
        </p:spPr>
        <p:txBody>
          <a:bodyPr>
            <a:noAutofit/>
          </a:bodyPr>
          <a:lstStyle/>
          <a:p>
            <a:pPr algn="ctr"/>
            <a:r>
              <a:rPr lang="en-US" sz="3400" b="1" dirty="0">
                <a:solidFill>
                  <a:srgbClr val="7030A0"/>
                </a:solidFill>
                <a:latin typeface="Times New Roman" panose="02020603050405020304" pitchFamily="18" charset="0"/>
              </a:rPr>
              <a:t>Design of columns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21595" y="1428588"/>
                <a:ext cx="8169184" cy="4590428"/>
              </a:xfrm>
            </p:spPr>
            <p:txBody>
              <a:bodyPr>
                <a:normAutofit lnSpcReduction="10000"/>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check</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Design check was performed on column C11 with dimensions of 1250</a:t>
                </a:r>
                <a14:m>
                  <m:oMath xmlns:m="http://schemas.openxmlformats.org/officeDocument/2006/math">
                    <m:r>
                      <a:rPr lang="en-US" sz="2000">
                        <a:latin typeface="Cambria Math" panose="02040503050406030204" pitchFamily="18" charset="0"/>
                        <a:cs typeface="Times New Roman" panose="02020603050405020304" pitchFamily="18" charset="0"/>
                      </a:rPr>
                      <m:t>×</m:t>
                    </m:r>
                  </m:oMath>
                </a14:m>
                <a:r>
                  <a:rPr lang="en-US" sz="2000" dirty="0">
                    <a:latin typeface="Times New Roman" panose="02020603050405020304" pitchFamily="18" charset="0"/>
                    <a:cs typeface="Times New Roman" panose="02020603050405020304" pitchFamily="18" charset="0"/>
                  </a:rPr>
                  <a:t>1250mm.</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Design information of column C11:-</a:t>
                </a:r>
              </a:p>
              <a:p>
                <a:pPr marL="0" indent="0">
                  <a:buNone/>
                </a:pPr>
                <a:endParaRPr lang="en-US" sz="2000" dirty="0">
                  <a:latin typeface="Times New Roman" panose="02020603050405020304" pitchFamily="18" charset="0"/>
                  <a:cs typeface="Times New Roman" panose="02020603050405020304" pitchFamily="18" charset="0"/>
                </a:endParaRPr>
              </a:p>
              <a:p>
                <a:pPr marL="0" lvl="0" indent="0">
                  <a:lnSpc>
                    <a:spcPct val="150000"/>
                  </a:lnSpc>
                  <a:buNone/>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18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reciprocal load method was used.</a:t>
                </a:r>
              </a:p>
              <a:p>
                <a:pPr marL="0" indent="0">
                  <a:lnSpc>
                    <a:spcPct val="150000"/>
                  </a:lnSpc>
                  <a:buNone/>
                </a:pPr>
                <a:r>
                  <a:rPr lang="en-US" sz="2000" dirty="0"/>
                  <a:t>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1</m:t>
                        </m:r>
                      </m:num>
                      <m:den>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𝑛𝑖</m:t>
                            </m:r>
                          </m:sub>
                        </m:sSub>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𝑛𝑥</m:t>
                            </m:r>
                          </m:sub>
                        </m:sSub>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𝑛𝑦</m:t>
                            </m:r>
                          </m:sub>
                        </m:sSub>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0</m:t>
                            </m:r>
                          </m:sub>
                        </m:sSub>
                      </m:den>
                    </m:f>
                  </m:oMath>
                </a14:m>
                <a:r>
                  <a:rPr lang="en-US" sz="2000" dirty="0"/>
                  <a:t> </a:t>
                </a: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21595" y="1428588"/>
                <a:ext cx="8169184" cy="4590428"/>
              </a:xfrm>
              <a:blipFill rotWithShape="0">
                <a:blip r:embed="rId2"/>
                <a:stretch>
                  <a:fillRect l="-141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83</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11" name="Picture 10"/>
          <p:cNvPicPr/>
          <p:nvPr/>
        </p:nvPicPr>
        <p:blipFill>
          <a:blip r:embed="rId3">
            <a:extLst>
              <a:ext uri="{28A0092B-C50C-407E-A947-70E740481C1C}">
                <a14:useLocalDpi xmlns:a14="http://schemas.microsoft.com/office/drawing/2010/main" val="0"/>
              </a:ext>
            </a:extLst>
          </a:blip>
          <a:stretch>
            <a:fillRect/>
          </a:stretch>
        </p:blipFill>
        <p:spPr>
          <a:xfrm>
            <a:off x="1046115" y="3212277"/>
            <a:ext cx="5996130" cy="1100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9780504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683350" y="392497"/>
            <a:ext cx="8438605" cy="784181"/>
          </a:xfrm>
        </p:spPr>
        <p:txBody>
          <a:bodyPr>
            <a:noAutofit/>
          </a:bodyPr>
          <a:lstStyle/>
          <a:p>
            <a:pPr algn="ctr"/>
            <a:r>
              <a:rPr lang="en-US" sz="3400" b="1" dirty="0">
                <a:solidFill>
                  <a:srgbClr val="7030A0"/>
                </a:solidFill>
                <a:latin typeface="Times New Roman" panose="02020603050405020304" pitchFamily="18" charset="0"/>
              </a:rPr>
              <a:t>Design of columns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18061" y="392497"/>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check</a:t>
                </a:r>
              </a:p>
              <a:p>
                <a:pPr>
                  <a:buFont typeface="Wingdings" panose="05000000000000000000" pitchFamily="2" charset="2"/>
                  <a:buChar char="Ø"/>
                </a:pPr>
                <a:r>
                  <a:rPr lang="el-GR" sz="2000" dirty="0">
                    <a:latin typeface="Times New Roman" panose="02020603050405020304" pitchFamily="18" charset="0"/>
                    <a:cs typeface="Times New Roman" panose="02020603050405020304" pitchFamily="18" charset="0"/>
                  </a:rPr>
                  <a:t>ρ=1.29% </a:t>
                </a: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0</m:t>
                        </m:r>
                      </m:sub>
                    </m:sSub>
                    <m:r>
                      <a:rPr lang="en-US" sz="2000" i="1">
                        <a:latin typeface="Cambria Math" panose="02040503050406030204" pitchFamily="18" charset="0"/>
                      </a:rPr>
                      <m:t>=</m:t>
                    </m:r>
                    <m:r>
                      <a:rPr lang="en-US" sz="2000" i="1">
                        <a:latin typeface="Cambria Math" panose="02040503050406030204" pitchFamily="18" charset="0"/>
                      </a:rPr>
                      <m:t>𝜆</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85</m:t>
                        </m:r>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𝐹</m:t>
                            </m:r>
                            <m:r>
                              <a:rPr lang="en-US" sz="2000" i="1">
                                <a:latin typeface="Cambria Math" panose="02040503050406030204" pitchFamily="18" charset="0"/>
                              </a:rPr>
                              <m:t>`</m:t>
                            </m:r>
                          </m:e>
                          <m:sub>
                            <m:r>
                              <a:rPr lang="en-US" sz="2000" i="1">
                                <a:latin typeface="Cambria Math" panose="02040503050406030204" pitchFamily="18" charset="0"/>
                              </a:rPr>
                              <m:t>𝑐</m:t>
                            </m:r>
                          </m:sub>
                        </m:sSub>
                        <m:r>
                          <a:rPr lang="en-US" sz="2000" i="1">
                            <a:latin typeface="Cambria Math" panose="02040503050406030204" pitchFamily="18" charset="0"/>
                          </a:rPr>
                          <m:t>×</m:t>
                        </m:r>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𝑔</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𝑠</m:t>
                                </m:r>
                              </m:sub>
                            </m:sSub>
                          </m:e>
                        </m:d>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𝑓</m:t>
                            </m:r>
                          </m:e>
                          <m:sub>
                            <m:r>
                              <a:rPr lang="en-US" sz="2000" i="1">
                                <a:latin typeface="Cambria Math" panose="02040503050406030204" pitchFamily="18" charset="0"/>
                              </a:rPr>
                              <m:t>𝑦</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𝑠</m:t>
                            </m:r>
                          </m:sub>
                        </m:sSub>
                      </m:e>
                    </m:d>
                  </m:oMath>
                </a14:m>
                <a:endParaRPr lang="en-US" sz="2000" dirty="0"/>
              </a:p>
              <a:p>
                <a:pPr>
                  <a:buFont typeface="Wingdings" panose="05000000000000000000" pitchFamily="2" charset="2"/>
                  <a:buChar char="Ø"/>
                </a:pP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0</m:t>
                        </m:r>
                      </m:sub>
                    </m:sSub>
                    <m:r>
                      <a:rPr lang="en-US" sz="2000" i="1">
                        <a:latin typeface="Cambria Math" panose="02040503050406030204" pitchFamily="18" charset="0"/>
                      </a:rPr>
                      <m:t>=</m:t>
                    </m:r>
                    <m:r>
                      <a:rPr lang="en-US" sz="2000" i="1">
                        <a:latin typeface="Cambria Math" panose="02040503050406030204" pitchFamily="18" charset="0"/>
                      </a:rPr>
                      <m:t>48725</m:t>
                    </m:r>
                    <m:r>
                      <a:rPr lang="en-US" sz="2000" i="1">
                        <a:latin typeface="Cambria Math" panose="02040503050406030204" pitchFamily="18" charset="0"/>
                      </a:rPr>
                      <m:t>𝐾𝑁</m:t>
                    </m:r>
                  </m:oMath>
                </a14:m>
                <a:endParaRPr lang="en-US" sz="2000" dirty="0"/>
              </a:p>
              <a:p>
                <a:pPr marL="0" indent="0">
                  <a:buNone/>
                </a:pPr>
                <a:r>
                  <a:rPr lang="en-US" sz="2000" dirty="0">
                    <a:latin typeface="Times New Roman" panose="02020603050405020304" pitchFamily="18" charset="0"/>
                    <a:cs typeface="Times New Roman" panose="02020603050405020304" pitchFamily="18" charset="0"/>
                  </a:rPr>
                  <a:t>Moment axial interaction diagram for column C11 at zero degrees:-</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18061" y="392497"/>
                <a:ext cx="8169184" cy="4590428"/>
              </a:xfrm>
              <a:blipFill rotWithShape="0">
                <a:blip r:embed="rId2"/>
                <a:stretch>
                  <a:fillRect l="-141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84</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683350" y="392497"/>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graphicFrame>
        <p:nvGraphicFramePr>
          <p:cNvPr id="10" name="Chart 9">
            <a:extLst>
              <a:ext uri="{FF2B5EF4-FFF2-40B4-BE49-F238E27FC236}">
                <a16:creationId xmlns:a16="http://schemas.microsoft.com/office/drawing/2014/main" id="{BCD1CF09-D798-4D9B-8640-16D605F0C9A6}"/>
              </a:ext>
            </a:extLst>
          </p:cNvPr>
          <p:cNvGraphicFramePr/>
          <p:nvPr>
            <p:extLst>
              <p:ext uri="{D42A27DB-BD31-4B8C-83A1-F6EECF244321}">
                <p14:modId xmlns:p14="http://schemas.microsoft.com/office/powerpoint/2010/main" val="2583833145"/>
              </p:ext>
            </p:extLst>
          </p:nvPr>
        </p:nvGraphicFramePr>
        <p:xfrm>
          <a:off x="1901903" y="3447102"/>
          <a:ext cx="5540991" cy="307164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2961629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29345" y="387325"/>
            <a:ext cx="8438605" cy="784181"/>
          </a:xfrm>
        </p:spPr>
        <p:txBody>
          <a:bodyPr>
            <a:noAutofit/>
          </a:bodyPr>
          <a:lstStyle/>
          <a:p>
            <a:pPr algn="ctr"/>
            <a:r>
              <a:rPr lang="en-US" sz="3400" b="1" dirty="0">
                <a:solidFill>
                  <a:srgbClr val="7030A0"/>
                </a:solidFill>
                <a:latin typeface="Times New Roman" panose="02020603050405020304" pitchFamily="18" charset="0"/>
              </a:rPr>
              <a:t>Design of columns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64305" y="1171506"/>
                <a:ext cx="8169184" cy="5311181"/>
              </a:xfrm>
            </p:spPr>
            <p:txBody>
              <a:bodyPr>
                <a:normAutofit lnSpcReduction="10000"/>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check</a:t>
                </a:r>
                <a:endParaRPr lang="en-US" sz="2000" dirty="0"/>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Moment axial interaction diagram for column C11 at nineteen degrees:-</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Using the moment axial interaction diagrams, and at the design moment values of both zero and nineteen degree curves</a:t>
                </a:r>
                <a14:m>
                  <m:oMath xmlns:m="http://schemas.openxmlformats.org/officeDocument/2006/math">
                    <m:r>
                      <a:rPr lang="en-US" sz="2000">
                        <a:latin typeface="Cambria Math" panose="02040503050406030204" pitchFamily="18" charset="0"/>
                        <a:cs typeface="Times New Roman" panose="02020603050405020304" pitchFamily="18" charset="0"/>
                      </a:rPr>
                      <m:t>(</m:t>
                    </m:r>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𝑀</m:t>
                        </m:r>
                      </m:e>
                      <m:sub>
                        <m:r>
                          <a:rPr lang="en-US" sz="2000">
                            <a:latin typeface="Cambria Math" panose="02040503050406030204" pitchFamily="18" charset="0"/>
                            <a:cs typeface="Times New Roman" panose="02020603050405020304" pitchFamily="18" charset="0"/>
                          </a:rPr>
                          <m:t>𝑢</m:t>
                        </m:r>
                        <m:r>
                          <a:rPr lang="en-US" sz="2000">
                            <a:latin typeface="Cambria Math" panose="02040503050406030204" pitchFamily="18" charset="0"/>
                            <a:cs typeface="Times New Roman" panose="02020603050405020304" pitchFamily="18" charset="0"/>
                          </a:rPr>
                          <m:t>2</m:t>
                        </m:r>
                      </m:sub>
                    </m:sSub>
                    <m:r>
                      <a:rPr lang="en-US" sz="2000">
                        <a:latin typeface="Cambria Math" panose="02040503050406030204" pitchFamily="18" charset="0"/>
                        <a:cs typeface="Times New Roman" panose="02020603050405020304" pitchFamily="18" charset="0"/>
                      </a:rPr>
                      <m:t>,</m:t>
                    </m:r>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𝑀</m:t>
                        </m:r>
                      </m:e>
                      <m:sub>
                        <m:r>
                          <a:rPr lang="en-US" sz="2000">
                            <a:latin typeface="Cambria Math" panose="02040503050406030204" pitchFamily="18" charset="0"/>
                            <a:cs typeface="Times New Roman" panose="02020603050405020304" pitchFamily="18" charset="0"/>
                          </a:rPr>
                          <m:t>𝑢</m:t>
                        </m:r>
                        <m:r>
                          <a:rPr lang="en-US" sz="2000">
                            <a:latin typeface="Cambria Math" panose="02040503050406030204" pitchFamily="18" charset="0"/>
                            <a:cs typeface="Times New Roman" panose="02020603050405020304" pitchFamily="18" charset="0"/>
                          </a:rPr>
                          <m:t>3</m:t>
                        </m:r>
                      </m:sub>
                    </m:sSub>
                    <m:r>
                      <a:rPr lang="en-US" sz="2000">
                        <a:latin typeface="Cambria Math" panose="02040503050406030204" pitchFamily="18" charset="0"/>
                        <a:cs typeface="Times New Roman" panose="02020603050405020304" pitchFamily="18" charset="0"/>
                      </a:rPr>
                      <m:t>)</m:t>
                    </m:r>
                  </m:oMath>
                </a14:m>
                <a:r>
                  <a:rPr lang="en-US" sz="2000" dirty="0">
                    <a:latin typeface="Times New Roman" panose="02020603050405020304" pitchFamily="18" charset="0"/>
                    <a:cs typeface="Times New Roman" panose="02020603050405020304" pitchFamily="18" charset="0"/>
                  </a:rPr>
                  <a:t>, the nominal axial load strength along the zero degrees curve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𝑃</m:t>
                        </m:r>
                      </m:e>
                      <m:sub>
                        <m:r>
                          <a:rPr lang="en-US" sz="2000">
                            <a:latin typeface="Cambria Math" panose="02040503050406030204" pitchFamily="18" charset="0"/>
                            <a:cs typeface="Times New Roman" panose="02020603050405020304" pitchFamily="18" charset="0"/>
                          </a:rPr>
                          <m:t>𝑛𝑥</m:t>
                        </m:r>
                      </m:sub>
                    </m:sSub>
                  </m:oMath>
                </a14:m>
                <a:r>
                  <a:rPr lang="en-US" sz="2000" dirty="0">
                    <a:latin typeface="Times New Roman" panose="02020603050405020304" pitchFamily="18" charset="0"/>
                    <a:cs typeface="Times New Roman" panose="02020603050405020304" pitchFamily="18" charset="0"/>
                  </a:rPr>
                  <a:t>) equals 48700</a:t>
                </a:r>
                <a14:m>
                  <m:oMath xmlns:m="http://schemas.openxmlformats.org/officeDocument/2006/math">
                    <m:r>
                      <a:rPr lang="en-US" sz="2000">
                        <a:latin typeface="Cambria Math" panose="02040503050406030204" pitchFamily="18" charset="0"/>
                        <a:cs typeface="Times New Roman" panose="02020603050405020304" pitchFamily="18" charset="0"/>
                      </a:rPr>
                      <m:t>𝐾𝑁</m:t>
                    </m:r>
                  </m:oMath>
                </a14:m>
                <a:r>
                  <a:rPr lang="en-US" sz="2000" dirty="0">
                    <a:latin typeface="Times New Roman" panose="02020603050405020304" pitchFamily="18" charset="0"/>
                    <a:cs typeface="Times New Roman" panose="02020603050405020304" pitchFamily="18" charset="0"/>
                  </a:rPr>
                  <a:t>, also along the nineteen degrees  curve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𝑃</m:t>
                        </m:r>
                      </m:e>
                      <m:sub>
                        <m:r>
                          <a:rPr lang="en-US" sz="2000">
                            <a:latin typeface="Cambria Math" panose="02040503050406030204" pitchFamily="18" charset="0"/>
                            <a:cs typeface="Times New Roman" panose="02020603050405020304" pitchFamily="18" charset="0"/>
                          </a:rPr>
                          <m:t>𝑛𝑦</m:t>
                        </m:r>
                      </m:sub>
                    </m:sSub>
                  </m:oMath>
                </a14:m>
                <a:r>
                  <a:rPr lang="en-US" sz="2000" dirty="0">
                    <a:latin typeface="Times New Roman" panose="02020603050405020304" pitchFamily="18" charset="0"/>
                    <a:cs typeface="Times New Roman" panose="02020603050405020304" pitchFamily="18" charset="0"/>
                  </a:rPr>
                  <a:t>) equals 48700</a:t>
                </a:r>
                <a14:m>
                  <m:oMath xmlns:m="http://schemas.openxmlformats.org/officeDocument/2006/math">
                    <m:r>
                      <a:rPr lang="en-US" sz="2000">
                        <a:latin typeface="Cambria Math" panose="02040503050406030204" pitchFamily="18" charset="0"/>
                        <a:cs typeface="Times New Roman" panose="02020603050405020304" pitchFamily="18" charset="0"/>
                      </a:rPr>
                      <m:t>𝐾𝑁</m:t>
                    </m:r>
                  </m:oMath>
                </a14:m>
                <a:r>
                  <a:rPr lang="en-US" sz="2000" dirty="0">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64305" y="1171506"/>
                <a:ext cx="8169184" cy="5311181"/>
              </a:xfrm>
              <a:blipFill rotWithShape="0">
                <a:blip r:embed="rId2"/>
                <a:stretch>
                  <a:fillRect l="-1418" t="-137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85</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graphicFrame>
        <p:nvGraphicFramePr>
          <p:cNvPr id="6" name="Chart 5">
            <a:extLst>
              <a:ext uri="{FF2B5EF4-FFF2-40B4-BE49-F238E27FC236}">
                <a16:creationId xmlns:a16="http://schemas.microsoft.com/office/drawing/2014/main" id="{A3B95F61-901C-42A7-8F06-1B0D8F61A502}"/>
              </a:ext>
            </a:extLst>
          </p:cNvPr>
          <p:cNvGraphicFramePr/>
          <p:nvPr>
            <p:extLst>
              <p:ext uri="{D42A27DB-BD31-4B8C-83A1-F6EECF244321}">
                <p14:modId xmlns:p14="http://schemas.microsoft.com/office/powerpoint/2010/main" val="4162023677"/>
              </p:ext>
            </p:extLst>
          </p:nvPr>
        </p:nvGraphicFramePr>
        <p:xfrm>
          <a:off x="1828800" y="1955687"/>
          <a:ext cx="5404513" cy="290697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0274423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192362" y="1010249"/>
            <a:ext cx="8438605" cy="784181"/>
          </a:xfrm>
        </p:spPr>
        <p:txBody>
          <a:bodyPr>
            <a:noAutofit/>
          </a:bodyPr>
          <a:lstStyle/>
          <a:p>
            <a:pPr algn="ctr"/>
            <a:r>
              <a:rPr lang="en-US" sz="3400" b="1" dirty="0">
                <a:solidFill>
                  <a:srgbClr val="7030A0"/>
                </a:solidFill>
                <a:latin typeface="Times New Roman" panose="02020603050405020304" pitchFamily="18" charset="0"/>
              </a:rPr>
              <a:t>Design of columns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76187" y="1517745"/>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check</a:t>
                </a:r>
              </a:p>
              <a:p>
                <a:pPr>
                  <a:lnSpc>
                    <a:spcPct val="150000"/>
                  </a:lnSpc>
                </a:pP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1</m:t>
                        </m:r>
                      </m:num>
                      <m:den>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𝑛𝑖</m:t>
                            </m:r>
                          </m:sub>
                        </m:sSub>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48700</m:t>
                        </m:r>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48700</m:t>
                        </m:r>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48725</m:t>
                        </m:r>
                      </m:den>
                    </m:f>
                  </m:oMath>
                </a14:m>
                <a:r>
                  <a:rPr lang="en-US" sz="2000" dirty="0"/>
                  <a:t> </a:t>
                </a:r>
              </a:p>
              <a:p>
                <a:pPr>
                  <a:lnSpc>
                    <a:spcPct val="150000"/>
                  </a:lnSpc>
                </a:pP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𝑛𝑖</m:t>
                        </m:r>
                      </m:sub>
                    </m:sSub>
                    <m:r>
                      <a:rPr lang="en-US" sz="2000" i="1">
                        <a:latin typeface="Cambria Math" panose="02040503050406030204" pitchFamily="18" charset="0"/>
                      </a:rPr>
                      <m:t>=</m:t>
                    </m:r>
                    <m:r>
                      <a:rPr lang="en-US" sz="2000" i="1">
                        <a:latin typeface="Cambria Math" panose="02040503050406030204" pitchFamily="18" charset="0"/>
                      </a:rPr>
                      <m:t>48675</m:t>
                    </m:r>
                    <m:r>
                      <a:rPr lang="en-US" sz="2000" i="1">
                        <a:latin typeface="Cambria Math" panose="02040503050406030204" pitchFamily="18" charset="0"/>
                      </a:rPr>
                      <m:t>𝐾𝑁</m:t>
                    </m:r>
                  </m:oMath>
                </a14:m>
                <a:r>
                  <a:rPr lang="en-US" sz="2000" dirty="0"/>
                  <a:t>  </a:t>
                </a:r>
              </a:p>
              <a:p>
                <a:pPr>
                  <a:lnSpc>
                    <a:spcPct val="150000"/>
                  </a:lnSpc>
                </a:pP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𝑃</m:t>
                        </m:r>
                      </m:e>
                      <m:sub>
                        <m:r>
                          <a:rPr lang="en-US" sz="2000">
                            <a:latin typeface="Cambria Math" panose="02040503050406030204" pitchFamily="18" charset="0"/>
                            <a:cs typeface="Times New Roman" panose="02020603050405020304" pitchFamily="18" charset="0"/>
                          </a:rPr>
                          <m:t>𝑢</m:t>
                        </m:r>
                      </m:sub>
                    </m:sSub>
                  </m:oMath>
                </a14:m>
                <a:r>
                  <a:rPr lang="en-US" sz="2000" dirty="0">
                    <a:latin typeface="Times New Roman" panose="02020603050405020304" pitchFamily="18" charset="0"/>
                    <a:cs typeface="Times New Roman" panose="02020603050405020304" pitchFamily="18" charset="0"/>
                  </a:rPr>
                  <a:t> </a:t>
                </a:r>
                <a:r>
                  <a:rPr lang="ar-LB"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31598</a:t>
                </a:r>
                <a14:m>
                  <m:oMath xmlns:m="http://schemas.openxmlformats.org/officeDocument/2006/math">
                    <m:r>
                      <a:rPr lang="en-US" sz="2000">
                        <a:latin typeface="Cambria Math" panose="02040503050406030204" pitchFamily="18" charset="0"/>
                        <a:cs typeface="Times New Roman" panose="02020603050405020304" pitchFamily="18" charset="0"/>
                      </a:rPr>
                      <m:t>𝐾𝑁</m:t>
                    </m:r>
                  </m:oMath>
                </a14:m>
                <a:endParaRPr lang="ar-LB" sz="2000" dirty="0">
                  <a:latin typeface="Times New Roman" panose="02020603050405020304" pitchFamily="18" charset="0"/>
                  <a:cs typeface="Times New Roman" panose="02020603050405020304" pitchFamily="18" charset="0"/>
                </a:endParaRPr>
              </a:p>
              <a:p>
                <a:pPr>
                  <a:lnSpc>
                    <a:spcPct val="150000"/>
                  </a:lnSpc>
                </a:pPr>
                <a14:m>
                  <m:oMath xmlns:m="http://schemas.openxmlformats.org/officeDocument/2006/math">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𝑃</m:t>
                            </m:r>
                          </m:e>
                          <m:sub>
                            <m:r>
                              <a:rPr lang="en-US" sz="2000" i="1">
                                <a:latin typeface="Cambria Math" panose="02040503050406030204" pitchFamily="18" charset="0"/>
                              </a:rPr>
                              <m:t>𝑢</m:t>
                            </m:r>
                          </m:sub>
                        </m:sSub>
                      </m:num>
                      <m:den>
                        <m:r>
                          <a:rPr lang="en-US" sz="2000" i="1">
                            <a:latin typeface="Cambria Math" panose="02040503050406030204" pitchFamily="18" charset="0"/>
                          </a:rPr>
                          <m:t>∅</m:t>
                        </m:r>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31598</m:t>
                        </m:r>
                      </m:num>
                      <m:den>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65</m:t>
                        </m:r>
                      </m:den>
                    </m:f>
                    <m:r>
                      <a:rPr lang="en-US" sz="2000" i="1">
                        <a:latin typeface="Cambria Math" panose="02040503050406030204" pitchFamily="18" charset="0"/>
                      </a:rPr>
                      <m:t>=</m:t>
                    </m:r>
                    <m:r>
                      <a:rPr lang="en-US" sz="2000" i="1">
                        <a:latin typeface="Cambria Math" panose="02040503050406030204" pitchFamily="18" charset="0"/>
                      </a:rPr>
                      <m:t>48613</m:t>
                    </m:r>
                    <m:r>
                      <a:rPr lang="en-US" sz="2000" i="1">
                        <a:latin typeface="Cambria Math" panose="02040503050406030204" pitchFamily="18" charset="0"/>
                      </a:rPr>
                      <m:t>𝐾𝑁</m:t>
                    </m:r>
                    <m:r>
                      <a:rPr lang="en-US" sz="2000" i="1">
                        <a:latin typeface="Cambria Math" panose="02040503050406030204" pitchFamily="18" charset="0"/>
                      </a:rPr>
                      <m:t> &lt;</m:t>
                    </m:r>
                    <m:r>
                      <a:rPr lang="en-US" sz="2000" i="1">
                        <a:latin typeface="Cambria Math" panose="02040503050406030204" pitchFamily="18" charset="0"/>
                      </a:rPr>
                      <m:t>48675</m:t>
                    </m:r>
                    <m:r>
                      <a:rPr lang="en-US" sz="2000" i="1">
                        <a:latin typeface="Cambria Math" panose="02040503050406030204" pitchFamily="18" charset="0"/>
                      </a:rPr>
                      <m:t>𝐾𝑁</m:t>
                    </m:r>
                  </m:oMath>
                </a14:m>
                <a:r>
                  <a:rPr lang="en-US" sz="2000" dirty="0"/>
                  <a:t> </a:t>
                </a: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76187" y="1517745"/>
                <a:ext cx="8169184" cy="4590428"/>
              </a:xfrm>
              <a:blipFill rotWithShape="0">
                <a:blip r:embed="rId2"/>
                <a:stretch>
                  <a:fillRect l="-141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86</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341646576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192362" y="1010249"/>
            <a:ext cx="8438605" cy="784181"/>
          </a:xfrm>
        </p:spPr>
        <p:txBody>
          <a:bodyPr>
            <a:noAutofit/>
          </a:bodyPr>
          <a:lstStyle/>
          <a:p>
            <a:pPr algn="ctr"/>
            <a:r>
              <a:rPr lang="en-US" sz="3400" b="1" dirty="0">
                <a:solidFill>
                  <a:srgbClr val="7030A0"/>
                </a:solidFill>
                <a:latin typeface="Times New Roman" panose="02020603050405020304" pitchFamily="18" charset="0"/>
              </a:rPr>
              <a:t>Design of columns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21596" y="1127667"/>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a:t>
                </a:r>
                <a:endParaRPr lang="ar-LB" sz="2000" b="1" u="sng" dirty="0">
                  <a:solidFill>
                    <a:srgbClr val="000000"/>
                  </a:solidFill>
                  <a:latin typeface="Times New Roman" panose="02020603050405020304" pitchFamily="18" charset="0"/>
                  <a:cs typeface="Times New Roman" panose="02020603050405020304" pitchFamily="18" charset="0"/>
                </a:endParaRPr>
              </a:p>
              <a:p>
                <a:pPr marL="0" indent="0">
                  <a:lnSpc>
                    <a:spcPct val="150000"/>
                  </a:lnSpc>
                  <a:buNone/>
                </a:pPr>
                <a:r>
                  <a:rPr lang="en-US" sz="2000" dirty="0">
                    <a:latin typeface="Times New Roman" panose="02020603050405020304" pitchFamily="18" charset="0"/>
                    <a:cs typeface="Times New Roman" panose="02020603050405020304" pitchFamily="18" charset="0"/>
                  </a:rPr>
                  <a:t>The design sample was performed on column C2</a:t>
                </a:r>
                <a:r>
                  <a:rPr lang="ar-LB"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with dimensions of 1400x800mm, and cover equal to 50mm.</a:t>
                </a:r>
              </a:p>
              <a:p>
                <a:pPr marL="0" indent="0">
                  <a:lnSpc>
                    <a:spcPct val="150000"/>
                  </a:lnSpc>
                  <a:buNone/>
                </a:pPr>
                <a:r>
                  <a:rPr lang="en-US" sz="2000" dirty="0">
                    <a:latin typeface="Times New Roman" panose="02020603050405020304" pitchFamily="18" charset="0"/>
                    <a:cs typeface="Times New Roman" panose="02020603050405020304" pitchFamily="18" charset="0"/>
                  </a:rPr>
                  <a:t>Using diameter of bars equal to 20mm:-</a:t>
                </a:r>
              </a:p>
              <a:p>
                <a:pPr marL="0" indent="0">
                  <a:lnSpc>
                    <a:spcPct val="150000"/>
                  </a:lnSpc>
                  <a:buNone/>
                </a:pPr>
                <a14:m>
                  <m:oMath xmlns:m="http://schemas.openxmlformats.org/officeDocument/2006/math">
                    <m:r>
                      <a:rPr lang="en-US" sz="1800">
                        <a:latin typeface="Cambria Math" panose="02040503050406030204" pitchFamily="18" charset="0"/>
                        <a:cs typeface="Times New Roman" panose="02020603050405020304" pitchFamily="18" charset="0"/>
                      </a:rPr>
                      <m:t>𝑁𝑜</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𝑜𝑓</m:t>
                    </m:r>
                    <m:r>
                      <a:rPr lang="en-US" sz="1800">
                        <a:latin typeface="Cambria Math" panose="02040503050406030204" pitchFamily="18" charset="0"/>
                        <a:cs typeface="Times New Roman" panose="02020603050405020304" pitchFamily="18" charset="0"/>
                      </a:rPr>
                      <m:t> </m:t>
                    </m:r>
                    <m:r>
                      <a:rPr lang="en-US" sz="1800">
                        <a:latin typeface="Cambria Math" panose="02040503050406030204" pitchFamily="18" charset="0"/>
                        <a:cs typeface="Times New Roman" panose="02020603050405020304" pitchFamily="18" charset="0"/>
                      </a:rPr>
                      <m:t>𝑏𝑎𝑟𝑠</m:t>
                    </m:r>
                    <m:r>
                      <a:rPr lang="en-US" sz="1800">
                        <a:latin typeface="Cambria Math" panose="02040503050406030204" pitchFamily="18" charset="0"/>
                        <a:cs typeface="Times New Roman" panose="02020603050405020304" pitchFamily="18" charset="0"/>
                      </a:rPr>
                      <m:t> = </m:t>
                    </m:r>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11200</m:t>
                        </m:r>
                      </m:num>
                      <m:den>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𝜋</m:t>
                            </m:r>
                          </m:num>
                          <m:den>
                            <m:r>
                              <a:rPr lang="en-US" sz="1800">
                                <a:latin typeface="Cambria Math" panose="02040503050406030204" pitchFamily="18" charset="0"/>
                                <a:cs typeface="Times New Roman" panose="02020603050405020304" pitchFamily="18" charset="0"/>
                              </a:rPr>
                              <m:t>4</m:t>
                            </m:r>
                          </m:den>
                        </m:f>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20</m:t>
                            </m:r>
                          </m:e>
                          <m:sup>
                            <m:r>
                              <a:rPr lang="en-US" sz="1800">
                                <a:latin typeface="Cambria Math" panose="02040503050406030204" pitchFamily="18" charset="0"/>
                                <a:cs typeface="Times New Roman" panose="02020603050405020304" pitchFamily="18" charset="0"/>
                              </a:rPr>
                              <m:t>2</m:t>
                            </m:r>
                          </m:sup>
                        </m:sSup>
                      </m:den>
                    </m:f>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36</m:t>
                    </m:r>
                  </m:oMath>
                </a14:m>
                <a:r>
                  <a:rPr lang="en-US" sz="1800" dirty="0">
                    <a:latin typeface="Times New Roman" panose="02020603050405020304" pitchFamily="18" charset="0"/>
                    <a:cs typeface="Times New Roman" panose="02020603050405020304" pitchFamily="18" charset="0"/>
                  </a:rPr>
                  <a:t>, use 40</a:t>
                </a:r>
                <a14:m>
                  <m:oMath xmlns:m="http://schemas.openxmlformats.org/officeDocument/2006/math">
                    <m:r>
                      <a:rPr lang="en-US" sz="1800">
                        <a:latin typeface="Cambria Math" panose="02040503050406030204" pitchFamily="18" charset="0"/>
                        <a:cs typeface="Times New Roman" panose="02020603050405020304" pitchFamily="18" charset="0"/>
                      </a:rPr>
                      <m:t>∅</m:t>
                    </m:r>
                  </m:oMath>
                </a14:m>
                <a:r>
                  <a:rPr lang="en-US" sz="1800" dirty="0">
                    <a:latin typeface="Times New Roman" panose="02020603050405020304" pitchFamily="18" charset="0"/>
                    <a:cs typeface="Times New Roman" panose="02020603050405020304" pitchFamily="18" charset="0"/>
                  </a:rPr>
                  <a:t>20.</a:t>
                </a:r>
              </a:p>
              <a:p>
                <a:pPr marL="0" indent="0">
                  <a:buNone/>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21596" y="1127667"/>
                <a:ext cx="8169184" cy="4590428"/>
              </a:xfrm>
              <a:blipFill rotWithShape="0">
                <a:blip r:embed="rId2"/>
                <a:stretch>
                  <a:fillRect l="-82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87</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5371229" y="2958091"/>
            <a:ext cx="2179779" cy="2955043"/>
          </a:xfrm>
          <a:prstGeom prst="rect">
            <a:avLst/>
          </a:prstGeom>
        </p:spPr>
      </p:pic>
    </p:spTree>
    <p:extLst>
      <p:ext uri="{BB962C8B-B14F-4D97-AF65-F5344CB8AC3E}">
        <p14:creationId xmlns:p14="http://schemas.microsoft.com/office/powerpoint/2010/main" val="161040612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24374" y="618158"/>
            <a:ext cx="8438605" cy="784181"/>
          </a:xfrm>
        </p:spPr>
        <p:txBody>
          <a:bodyPr>
            <a:noAutofit/>
          </a:bodyPr>
          <a:lstStyle/>
          <a:p>
            <a:pPr algn="ctr"/>
            <a:r>
              <a:rPr lang="en-US" sz="3400" b="1" dirty="0">
                <a:solidFill>
                  <a:srgbClr val="7030A0"/>
                </a:solidFill>
                <a:latin typeface="Times New Roman" panose="02020603050405020304" pitchFamily="18" charset="0"/>
              </a:rPr>
              <a:t>Design of columns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76186" y="1600523"/>
                <a:ext cx="8169184" cy="4590428"/>
              </a:xfrm>
            </p:spPr>
            <p:txBody>
              <a:bodyPr>
                <a:normAutofit fontScale="92500" lnSpcReduction="20000"/>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a:t>
                </a:r>
                <a:endParaRPr lang="ar-LB" sz="2000" b="1" u="sng" dirty="0">
                  <a:solidFill>
                    <a:srgbClr val="000000"/>
                  </a:solidFill>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Shear reinforcing required for column C2:-</a:t>
                </a: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1900" dirty="0">
                    <a:latin typeface="Times New Roman" panose="02020603050405020304" pitchFamily="18" charset="0"/>
                    <a:cs typeface="Times New Roman" panose="02020603050405020304" pitchFamily="18" charset="0"/>
                  </a:rPr>
                  <a:t>Six stirrups in whole section were used.</a:t>
                </a:r>
              </a:p>
              <a:p>
                <a:pPr>
                  <a:buFont typeface="Wingdings" panose="05000000000000000000" pitchFamily="2" charset="2"/>
                  <a:buChar char="Ø"/>
                </a:pPr>
                <a14:m>
                  <m:oMath xmlns:m="http://schemas.openxmlformats.org/officeDocument/2006/math">
                    <m:r>
                      <a:rPr lang="en-US" sz="1900">
                        <a:latin typeface="Cambria Math" panose="02040503050406030204" pitchFamily="18" charset="0"/>
                        <a:cs typeface="Times New Roman" panose="02020603050405020304" pitchFamily="18" charset="0"/>
                      </a:rPr>
                      <m:t>𝑆</m:t>
                    </m:r>
                    <m:r>
                      <a:rPr lang="en-US" sz="1900" i="1" smtClean="0">
                        <a:latin typeface="Cambria Math" panose="02040503050406030204" pitchFamily="18" charset="0"/>
                        <a:ea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48</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12</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576</m:t>
                    </m:r>
                    <m:r>
                      <a:rPr lang="en-US" sz="1900">
                        <a:latin typeface="Cambria Math" panose="02040503050406030204" pitchFamily="18" charset="0"/>
                        <a:cs typeface="Times New Roman" panose="02020603050405020304" pitchFamily="18" charset="0"/>
                      </a:rPr>
                      <m:t>𝑚𝑚</m:t>
                    </m:r>
                    <m:r>
                      <a:rPr lang="en-US" sz="1900">
                        <a:latin typeface="Cambria Math" panose="02040503050406030204" pitchFamily="18" charset="0"/>
                        <a:cs typeface="Times New Roman" panose="02020603050405020304" pitchFamily="18" charset="0"/>
                      </a:rPr>
                      <m:t>  </m:t>
                    </m:r>
                  </m:oMath>
                </a14:m>
                <a:r>
                  <a:rPr lang="en-US" sz="1900" dirty="0">
                    <a:latin typeface="Times New Roman" panose="02020603050405020304" pitchFamily="18" charset="0"/>
                    <a:cs typeface="Times New Roman" panose="02020603050405020304" pitchFamily="18" charset="0"/>
                  </a:rPr>
                  <a:t> </a:t>
                </a:r>
              </a:p>
              <a:p>
                <a:pPr marL="0" indent="0">
                  <a:buNone/>
                </a:pPr>
                <a14:m>
                  <m:oMath xmlns:m="http://schemas.openxmlformats.org/officeDocument/2006/math">
                    <m:r>
                      <a:rPr lang="en-US" sz="1900" b="0" i="1" smtClean="0">
                        <a:latin typeface="Cambria Math" panose="02040503050406030204" pitchFamily="18" charset="0"/>
                        <a:ea typeface="Cambria Math" panose="02040503050406030204" pitchFamily="18" charset="0"/>
                        <a:cs typeface="Times New Roman" panose="02020603050405020304" pitchFamily="18" charset="0"/>
                      </a:rPr>
                      <m:t>          </m:t>
                    </m:r>
                    <m:r>
                      <a:rPr lang="en-US" sz="1900" i="1">
                        <a:latin typeface="Cambria Math" panose="02040503050406030204" pitchFamily="18" charset="0"/>
                        <a:ea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16</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𝑑𝑖𝑎𝑚𝑒𝑡𝑒𝑟</m:t>
                    </m:r>
                    <m:r>
                      <a:rPr lang="en-US" sz="1900">
                        <a:latin typeface="Cambria Math" panose="02040503050406030204" pitchFamily="18" charset="0"/>
                        <a:cs typeface="Times New Roman" panose="02020603050405020304" pitchFamily="18" charset="0"/>
                      </a:rPr>
                      <m:t> </m:t>
                    </m:r>
                    <m:r>
                      <a:rPr lang="en-US" sz="1900">
                        <a:latin typeface="Cambria Math" panose="02040503050406030204" pitchFamily="18" charset="0"/>
                        <a:cs typeface="Times New Roman" panose="02020603050405020304" pitchFamily="18" charset="0"/>
                      </a:rPr>
                      <m:t>𝑜𝑓</m:t>
                    </m:r>
                    <m:r>
                      <a:rPr lang="en-US" sz="1900">
                        <a:latin typeface="Cambria Math" panose="02040503050406030204" pitchFamily="18" charset="0"/>
                        <a:cs typeface="Times New Roman" panose="02020603050405020304" pitchFamily="18" charset="0"/>
                      </a:rPr>
                      <m:t> </m:t>
                    </m:r>
                    <m:r>
                      <a:rPr lang="en-US" sz="1900">
                        <a:latin typeface="Cambria Math" panose="02040503050406030204" pitchFamily="18" charset="0"/>
                        <a:cs typeface="Times New Roman" panose="02020603050405020304" pitchFamily="18" charset="0"/>
                      </a:rPr>
                      <m:t>𝑙𝑜𝑛𝑔𝑖𝑡𝑢𝑑𝑖𝑛𝑎𝑙</m:t>
                    </m:r>
                    <m:r>
                      <a:rPr lang="en-US" sz="1900">
                        <a:latin typeface="Cambria Math" panose="02040503050406030204" pitchFamily="18" charset="0"/>
                        <a:cs typeface="Times New Roman" panose="02020603050405020304" pitchFamily="18" charset="0"/>
                      </a:rPr>
                      <m:t> </m:t>
                    </m:r>
                    <m:r>
                      <a:rPr lang="en-US" sz="1900">
                        <a:latin typeface="Cambria Math" panose="02040503050406030204" pitchFamily="18" charset="0"/>
                        <a:cs typeface="Times New Roman" panose="02020603050405020304" pitchFamily="18" charset="0"/>
                      </a:rPr>
                      <m:t>𝑏𝑎𝑟</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16</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20</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320</m:t>
                    </m:r>
                    <m:r>
                      <a:rPr lang="en-US" sz="1900">
                        <a:latin typeface="Cambria Math" panose="02040503050406030204" pitchFamily="18" charset="0"/>
                        <a:cs typeface="Times New Roman" panose="02020603050405020304" pitchFamily="18" charset="0"/>
                      </a:rPr>
                      <m:t>𝑚𝑚</m:t>
                    </m:r>
                  </m:oMath>
                </a14:m>
                <a:r>
                  <a:rPr lang="en-US" sz="1900" dirty="0">
                    <a:latin typeface="Times New Roman" panose="02020603050405020304" pitchFamily="18" charset="0"/>
                    <a:cs typeface="Times New Roman" panose="02020603050405020304" pitchFamily="18" charset="0"/>
                  </a:rPr>
                  <a:t>    </a:t>
                </a:r>
              </a:p>
              <a:p>
                <a:pPr marL="0" indent="0">
                  <a:buNone/>
                </a:pPr>
                <a14:m>
                  <m:oMath xmlns:m="http://schemas.openxmlformats.org/officeDocument/2006/math">
                    <m:r>
                      <a:rPr lang="en-US" sz="1900" b="0" i="1" smtClean="0">
                        <a:latin typeface="Cambria Math" panose="02040503050406030204" pitchFamily="18" charset="0"/>
                        <a:ea typeface="Cambria Math" panose="02040503050406030204" pitchFamily="18" charset="0"/>
                        <a:cs typeface="Times New Roman" panose="02020603050405020304" pitchFamily="18" charset="0"/>
                      </a:rPr>
                      <m:t>          </m:t>
                    </m:r>
                    <m:r>
                      <a:rPr lang="en-US" sz="1900" i="1">
                        <a:latin typeface="Cambria Math" panose="02040503050406030204" pitchFamily="18" charset="0"/>
                        <a:ea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𝑡</m:t>
                    </m:r>
                    <m:r>
                      <a:rPr lang="en-US" sz="1900">
                        <a:latin typeface="Cambria Math" panose="02040503050406030204" pitchFamily="18" charset="0"/>
                        <a:cs typeface="Times New Roman" panose="02020603050405020304" pitchFamily="18" charset="0"/>
                      </a:rPr>
                      <m:t>h</m:t>
                    </m:r>
                    <m:r>
                      <a:rPr lang="en-US" sz="1900">
                        <a:latin typeface="Cambria Math" panose="02040503050406030204" pitchFamily="18" charset="0"/>
                        <a:cs typeface="Times New Roman" panose="02020603050405020304" pitchFamily="18" charset="0"/>
                      </a:rPr>
                      <m:t>𝑒</m:t>
                    </m:r>
                    <m:r>
                      <a:rPr lang="en-US" sz="1900">
                        <a:latin typeface="Cambria Math" panose="02040503050406030204" pitchFamily="18" charset="0"/>
                        <a:cs typeface="Times New Roman" panose="02020603050405020304" pitchFamily="18" charset="0"/>
                      </a:rPr>
                      <m:t> </m:t>
                    </m:r>
                    <m:r>
                      <a:rPr lang="en-US" sz="1900">
                        <a:latin typeface="Cambria Math" panose="02040503050406030204" pitchFamily="18" charset="0"/>
                        <a:cs typeface="Times New Roman" panose="02020603050405020304" pitchFamily="18" charset="0"/>
                      </a:rPr>
                      <m:t>𝑠𝑚𝑎𝑙𝑙𝑒𝑟</m:t>
                    </m:r>
                    <m:r>
                      <a:rPr lang="en-US" sz="1900">
                        <a:latin typeface="Cambria Math" panose="02040503050406030204" pitchFamily="18" charset="0"/>
                        <a:cs typeface="Times New Roman" panose="02020603050405020304" pitchFamily="18" charset="0"/>
                      </a:rPr>
                      <m:t> </m:t>
                    </m:r>
                    <m:r>
                      <a:rPr lang="en-US" sz="1900">
                        <a:latin typeface="Cambria Math" panose="02040503050406030204" pitchFamily="18" charset="0"/>
                        <a:cs typeface="Times New Roman" panose="02020603050405020304" pitchFamily="18" charset="0"/>
                      </a:rPr>
                      <m:t>𝑑𝑖𝑚𝑒𝑛𝑡𝑖𝑜𝑛</m:t>
                    </m:r>
                    <m:r>
                      <a:rPr lang="en-US" sz="1900">
                        <a:latin typeface="Cambria Math" panose="02040503050406030204" pitchFamily="18" charset="0"/>
                        <a:cs typeface="Times New Roman" panose="02020603050405020304" pitchFamily="18" charset="0"/>
                      </a:rPr>
                      <m:t> </m:t>
                    </m:r>
                    <m:r>
                      <a:rPr lang="en-US" sz="1900">
                        <a:latin typeface="Cambria Math" panose="02040503050406030204" pitchFamily="18" charset="0"/>
                        <a:cs typeface="Times New Roman" panose="02020603050405020304" pitchFamily="18" charset="0"/>
                      </a:rPr>
                      <m:t>𝑜𝑓</m:t>
                    </m:r>
                    <m:r>
                      <a:rPr lang="en-US" sz="1900">
                        <a:latin typeface="Cambria Math" panose="02040503050406030204" pitchFamily="18" charset="0"/>
                        <a:cs typeface="Times New Roman" panose="02020603050405020304" pitchFamily="18" charset="0"/>
                      </a:rPr>
                      <m:t> </m:t>
                    </m:r>
                    <m:r>
                      <a:rPr lang="en-US" sz="1900">
                        <a:latin typeface="Cambria Math" panose="02040503050406030204" pitchFamily="18" charset="0"/>
                        <a:cs typeface="Times New Roman" panose="02020603050405020304" pitchFamily="18" charset="0"/>
                      </a:rPr>
                      <m:t>𝑡</m:t>
                    </m:r>
                    <m:r>
                      <a:rPr lang="en-US" sz="1900">
                        <a:latin typeface="Cambria Math" panose="02040503050406030204" pitchFamily="18" charset="0"/>
                        <a:cs typeface="Times New Roman" panose="02020603050405020304" pitchFamily="18" charset="0"/>
                      </a:rPr>
                      <m:t>h</m:t>
                    </m:r>
                    <m:r>
                      <a:rPr lang="en-US" sz="1900">
                        <a:latin typeface="Cambria Math" panose="02040503050406030204" pitchFamily="18" charset="0"/>
                        <a:cs typeface="Times New Roman" panose="02020603050405020304" pitchFamily="18" charset="0"/>
                      </a:rPr>
                      <m:t>𝑒</m:t>
                    </m:r>
                    <m:r>
                      <a:rPr lang="en-US" sz="1900">
                        <a:latin typeface="Cambria Math" panose="02040503050406030204" pitchFamily="18" charset="0"/>
                        <a:cs typeface="Times New Roman" panose="02020603050405020304" pitchFamily="18" charset="0"/>
                      </a:rPr>
                      <m:t> </m:t>
                    </m:r>
                    <m:r>
                      <a:rPr lang="en-US" sz="1900">
                        <a:latin typeface="Cambria Math" panose="02040503050406030204" pitchFamily="18" charset="0"/>
                        <a:cs typeface="Times New Roman" panose="02020603050405020304" pitchFamily="18" charset="0"/>
                      </a:rPr>
                      <m:t>𝑐𝑜𝑙𝑢𝑚𝑛</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800</m:t>
                    </m:r>
                    <m:r>
                      <a:rPr lang="en-US" sz="1900">
                        <a:latin typeface="Cambria Math" panose="02040503050406030204" pitchFamily="18" charset="0"/>
                        <a:cs typeface="Times New Roman" panose="02020603050405020304" pitchFamily="18" charset="0"/>
                      </a:rPr>
                      <m:t>𝑚𝑚</m:t>
                    </m:r>
                    <m:r>
                      <a:rPr lang="en-US" sz="1900">
                        <a:latin typeface="Cambria Math" panose="02040503050406030204" pitchFamily="18" charset="0"/>
                        <a:cs typeface="Times New Roman" panose="02020603050405020304" pitchFamily="18" charset="0"/>
                      </a:rPr>
                      <m:t> </m:t>
                    </m:r>
                  </m:oMath>
                </a14:m>
                <a:r>
                  <a:rPr lang="en-US" sz="1900" dirty="0">
                    <a:latin typeface="Times New Roman" panose="02020603050405020304" pitchFamily="18" charset="0"/>
                    <a:cs typeface="Times New Roman" panose="02020603050405020304" pitchFamily="18" charset="0"/>
                  </a:rPr>
                  <a:t> </a:t>
                </a:r>
              </a:p>
              <a:p>
                <a:pPr marL="0" indent="0">
                  <a:buNone/>
                </a:pPr>
                <a14:m>
                  <m:oMathPara xmlns:m="http://schemas.openxmlformats.org/officeDocument/2006/math">
                    <m:oMathParaPr>
                      <m:jc m:val="left"/>
                    </m:oMathParaPr>
                    <m:oMath xmlns:m="http://schemas.openxmlformats.org/officeDocument/2006/math">
                      <m:r>
                        <a:rPr lang="en-US" sz="1900" b="0" i="1" smtClean="0">
                          <a:latin typeface="Cambria Math" panose="02040503050406030204" pitchFamily="18" charset="0"/>
                          <a:ea typeface="Cambria Math" panose="02040503050406030204" pitchFamily="18" charset="0"/>
                          <a:cs typeface="Times New Roman" panose="02020603050405020304" pitchFamily="18" charset="0"/>
                        </a:rPr>
                        <m:t>          </m:t>
                      </m:r>
                      <m:r>
                        <a:rPr lang="en-US" sz="1900" i="1">
                          <a:latin typeface="Cambria Math" panose="02040503050406030204" pitchFamily="18" charset="0"/>
                          <a:ea typeface="Cambria Math" panose="02040503050406030204" pitchFamily="18" charset="0"/>
                          <a:cs typeface="Times New Roman" panose="02020603050405020304" pitchFamily="18" charset="0"/>
                        </a:rPr>
                        <m:t>≤</m:t>
                      </m:r>
                      <m:f>
                        <m:fPr>
                          <m:type m:val="lin"/>
                          <m:ctrlPr>
                            <a:rPr lang="en-US" sz="1900" i="1">
                              <a:latin typeface="Cambria Math" panose="02040503050406030204" pitchFamily="18" charset="0"/>
                              <a:cs typeface="Times New Roman" panose="02020603050405020304" pitchFamily="18" charset="0"/>
                            </a:rPr>
                          </m:ctrlPr>
                        </m:fPr>
                        <m:num>
                          <m:sSub>
                            <m:sSubPr>
                              <m:ctrlPr>
                                <a:rPr lang="en-US" sz="1900" i="1">
                                  <a:latin typeface="Cambria Math" panose="02040503050406030204" pitchFamily="18" charset="0"/>
                                  <a:cs typeface="Times New Roman" panose="02020603050405020304" pitchFamily="18" charset="0"/>
                                </a:rPr>
                              </m:ctrlPr>
                            </m:sSubPr>
                            <m:e>
                              <m:r>
                                <a:rPr lang="en-US" sz="1900">
                                  <a:latin typeface="Cambria Math" panose="02040503050406030204" pitchFamily="18" charset="0"/>
                                  <a:cs typeface="Times New Roman" panose="02020603050405020304" pitchFamily="18" charset="0"/>
                                </a:rPr>
                                <m:t>𝐴</m:t>
                              </m:r>
                            </m:e>
                            <m:sub>
                              <m:r>
                                <a:rPr lang="en-US" sz="1900">
                                  <a:latin typeface="Cambria Math" panose="02040503050406030204" pitchFamily="18" charset="0"/>
                                  <a:cs typeface="Times New Roman" panose="02020603050405020304" pitchFamily="18" charset="0"/>
                                </a:rPr>
                                <m:t>𝑣</m:t>
                              </m:r>
                            </m:sub>
                          </m:sSub>
                          <m:r>
                            <a:rPr lang="en-US" sz="1900">
                              <a:latin typeface="Cambria Math" panose="02040503050406030204" pitchFamily="18" charset="0"/>
                              <a:cs typeface="Times New Roman" panose="02020603050405020304" pitchFamily="18" charset="0"/>
                            </a:rPr>
                            <m:t> </m:t>
                          </m:r>
                        </m:num>
                        <m:den>
                          <m:f>
                            <m:fPr>
                              <m:ctrlPr>
                                <a:rPr lang="en-US" sz="1900" i="1">
                                  <a:latin typeface="Cambria Math" panose="02040503050406030204" pitchFamily="18" charset="0"/>
                                  <a:cs typeface="Times New Roman" panose="02020603050405020304" pitchFamily="18" charset="0"/>
                                </a:rPr>
                              </m:ctrlPr>
                            </m:fPr>
                            <m:num>
                              <m:sSub>
                                <m:sSubPr>
                                  <m:ctrlPr>
                                    <a:rPr lang="en-US" sz="1900" i="1">
                                      <a:latin typeface="Cambria Math" panose="02040503050406030204" pitchFamily="18" charset="0"/>
                                      <a:cs typeface="Times New Roman" panose="02020603050405020304" pitchFamily="18" charset="0"/>
                                    </a:rPr>
                                  </m:ctrlPr>
                                </m:sSubPr>
                                <m:e>
                                  <m:r>
                                    <a:rPr lang="en-US" sz="1900">
                                      <a:latin typeface="Cambria Math" panose="02040503050406030204" pitchFamily="18" charset="0"/>
                                      <a:cs typeface="Times New Roman" panose="02020603050405020304" pitchFamily="18" charset="0"/>
                                    </a:rPr>
                                    <m:t>𝐴</m:t>
                                  </m:r>
                                </m:e>
                                <m:sub>
                                  <m:r>
                                    <a:rPr lang="en-US" sz="1900">
                                      <a:latin typeface="Cambria Math" panose="02040503050406030204" pitchFamily="18" charset="0"/>
                                      <a:cs typeface="Times New Roman" panose="02020603050405020304" pitchFamily="18" charset="0"/>
                                    </a:rPr>
                                    <m:t>𝑣</m:t>
                                  </m:r>
                                </m:sub>
                              </m:sSub>
                            </m:num>
                            <m:den>
                              <m:r>
                                <a:rPr lang="en-US" sz="1900">
                                  <a:latin typeface="Cambria Math" panose="02040503050406030204" pitchFamily="18" charset="0"/>
                                  <a:cs typeface="Times New Roman" panose="02020603050405020304" pitchFamily="18" charset="0"/>
                                </a:rPr>
                                <m:t>𝑆</m:t>
                              </m:r>
                            </m:den>
                          </m:f>
                          <m:r>
                            <a:rPr lang="en-US" sz="1900">
                              <a:latin typeface="Cambria Math" panose="02040503050406030204" pitchFamily="18" charset="0"/>
                              <a:cs typeface="Times New Roman" panose="02020603050405020304" pitchFamily="18" charset="0"/>
                            </a:rPr>
                            <m:t>=</m:t>
                          </m:r>
                        </m:den>
                      </m:f>
                      <m:r>
                        <a:rPr lang="en-US" sz="1900">
                          <a:latin typeface="Cambria Math" panose="02040503050406030204" pitchFamily="18" charset="0"/>
                          <a:cs typeface="Times New Roman" panose="02020603050405020304" pitchFamily="18" charset="0"/>
                        </a:rPr>
                        <m:t>6</m:t>
                      </m:r>
                      <m:r>
                        <a:rPr lang="en-US" sz="1900">
                          <a:latin typeface="Cambria Math" panose="02040503050406030204" pitchFamily="18" charset="0"/>
                          <a:cs typeface="Times New Roman" panose="02020603050405020304" pitchFamily="18" charset="0"/>
                        </a:rPr>
                        <m:t>×</m:t>
                      </m:r>
                      <m:f>
                        <m:fPr>
                          <m:ctrlPr>
                            <a:rPr lang="en-US" sz="1900" i="1">
                              <a:latin typeface="Cambria Math" panose="02040503050406030204" pitchFamily="18" charset="0"/>
                              <a:cs typeface="Times New Roman" panose="02020603050405020304" pitchFamily="18" charset="0"/>
                            </a:rPr>
                          </m:ctrlPr>
                        </m:fPr>
                        <m:num>
                          <m:r>
                            <a:rPr lang="en-US" sz="1900">
                              <a:latin typeface="Cambria Math" panose="02040503050406030204" pitchFamily="18" charset="0"/>
                              <a:cs typeface="Times New Roman" panose="02020603050405020304" pitchFamily="18" charset="0"/>
                            </a:rPr>
                            <m:t>𝜋</m:t>
                          </m:r>
                        </m:num>
                        <m:den>
                          <m:r>
                            <a:rPr lang="en-US" sz="1900">
                              <a:latin typeface="Cambria Math" panose="02040503050406030204" pitchFamily="18" charset="0"/>
                              <a:cs typeface="Times New Roman" panose="02020603050405020304" pitchFamily="18" charset="0"/>
                            </a:rPr>
                            <m:t>4</m:t>
                          </m:r>
                        </m:den>
                      </m:f>
                      <m:sSup>
                        <m:sSupPr>
                          <m:ctrlPr>
                            <a:rPr lang="en-US" sz="1900" i="1">
                              <a:latin typeface="Cambria Math" panose="02040503050406030204" pitchFamily="18" charset="0"/>
                              <a:cs typeface="Times New Roman" panose="02020603050405020304" pitchFamily="18" charset="0"/>
                            </a:rPr>
                          </m:ctrlPr>
                        </m:sSupPr>
                        <m:e>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12</m:t>
                          </m:r>
                        </m:e>
                        <m:sup>
                          <m:r>
                            <a:rPr lang="en-US" sz="1900">
                              <a:latin typeface="Cambria Math" panose="02040503050406030204" pitchFamily="18" charset="0"/>
                              <a:cs typeface="Times New Roman" panose="02020603050405020304" pitchFamily="18" charset="0"/>
                            </a:rPr>
                            <m:t>2</m:t>
                          </m:r>
                        </m:sup>
                      </m:sSup>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1</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33</m:t>
                      </m:r>
                      <m:r>
                        <a:rPr lang="en-US" sz="1900">
                          <a:latin typeface="Cambria Math" panose="02040503050406030204" pitchFamily="18" charset="0"/>
                          <a:cs typeface="Times New Roman" panose="02020603050405020304" pitchFamily="18" charset="0"/>
                        </a:rPr>
                        <m:t>=</m:t>
                      </m:r>
                      <m:r>
                        <a:rPr lang="en-US" sz="1900">
                          <a:latin typeface="Cambria Math" panose="02040503050406030204" pitchFamily="18" charset="0"/>
                          <a:cs typeface="Times New Roman" panose="02020603050405020304" pitchFamily="18" charset="0"/>
                        </a:rPr>
                        <m:t>510</m:t>
                      </m:r>
                      <m:r>
                        <a:rPr lang="en-US" sz="1900">
                          <a:latin typeface="Cambria Math" panose="02040503050406030204" pitchFamily="18" charset="0"/>
                          <a:cs typeface="Times New Roman" panose="02020603050405020304" pitchFamily="18" charset="0"/>
                        </a:rPr>
                        <m:t>𝑚𝑚</m:t>
                      </m:r>
                    </m:oMath>
                  </m:oMathPara>
                </a14:m>
                <a:endParaRPr lang="en-US" sz="19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id="{785C6F25-C561-4DE3-9AA6-BE19182A94C5}"/>
                  </a:ext>
                </a:extLst>
              </p:cNvPr>
              <p:cNvSpPr>
                <a:spLocks noGrp="1" noRot="1" noChangeAspect="1" noMove="1" noResize="1" noEditPoints="1" noAdjustHandles="1" noChangeArrowheads="1" noChangeShapeType="1" noTextEdit="1"/>
              </p:cNvSpPr>
              <p:nvPr>
                <p:ph idx="1"/>
              </p:nvPr>
            </p:nvSpPr>
            <p:spPr>
              <a:xfrm>
                <a:off x="876186" y="1600523"/>
                <a:ext cx="8169184" cy="4590428"/>
              </a:xfrm>
              <a:blipFill>
                <a:blip r:embed="rId2"/>
                <a:stretch>
                  <a:fillRect l="-1269" t="-6109"/>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88</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1206852" y="2323988"/>
            <a:ext cx="5711003" cy="13742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0911989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46953" y="618158"/>
            <a:ext cx="8438605" cy="784181"/>
          </a:xfrm>
        </p:spPr>
        <p:txBody>
          <a:bodyPr>
            <a:noAutofit/>
          </a:bodyPr>
          <a:lstStyle/>
          <a:p>
            <a:pPr algn="ctr"/>
            <a:r>
              <a:rPr lang="en-US" sz="3400" b="1" dirty="0">
                <a:solidFill>
                  <a:srgbClr val="7030A0"/>
                </a:solidFill>
                <a:latin typeface="Times New Roman" panose="02020603050405020304" pitchFamily="18" charset="0"/>
              </a:rPr>
              <a:t>Design of columns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39117" y="244048"/>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a:t>
            </a:r>
            <a:endParaRPr lang="ar-LB" sz="2000" b="1" u="sng" dirty="0">
              <a:solidFill>
                <a:srgbClr val="00000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Use spacing between the stirrups equal to 300mm.</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Column C2 details:-</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89</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0383" y="2776027"/>
            <a:ext cx="5786651" cy="38898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33333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3B9BB-0A56-49F6-83F2-5CE6DB872E86}"/>
              </a:ext>
            </a:extLst>
          </p:cNvPr>
          <p:cNvSpPr>
            <a:spLocks noGrp="1"/>
          </p:cNvSpPr>
          <p:nvPr>
            <p:ph type="title"/>
          </p:nvPr>
        </p:nvSpPr>
        <p:spPr>
          <a:xfrm>
            <a:off x="982132" y="788125"/>
            <a:ext cx="7704667" cy="1981200"/>
          </a:xfrm>
        </p:spPr>
        <p:txBody>
          <a:bodyPr/>
          <a:lstStyle/>
          <a:p>
            <a:pPr algn="ctr"/>
            <a:r>
              <a:rPr lang="en-US" dirty="0">
                <a:solidFill>
                  <a:srgbClr val="7030A0"/>
                </a:solidFill>
                <a:latin typeface="Times New Roman" panose="02020603050405020304" pitchFamily="18" charset="0"/>
                <a:cs typeface="Times New Roman" panose="02020603050405020304" pitchFamily="18" charset="0"/>
              </a:rPr>
              <a:t>Software programs</a:t>
            </a:r>
            <a:endParaRPr lang="en-US" dirty="0"/>
          </a:p>
        </p:txBody>
      </p:sp>
      <p:sp>
        <p:nvSpPr>
          <p:cNvPr id="3" name="Content Placeholder 2">
            <a:extLst>
              <a:ext uri="{FF2B5EF4-FFF2-40B4-BE49-F238E27FC236}">
                <a16:creationId xmlns:a16="http://schemas.microsoft.com/office/drawing/2014/main" id="{02B07706-4C09-41EB-A030-BE7641AAC86A}"/>
              </a:ext>
            </a:extLst>
          </p:cNvPr>
          <p:cNvSpPr>
            <a:spLocks noGrp="1"/>
          </p:cNvSpPr>
          <p:nvPr>
            <p:ph idx="1"/>
          </p:nvPr>
        </p:nvSpPr>
        <p:spPr>
          <a:xfrm>
            <a:off x="982131" y="2230900"/>
            <a:ext cx="7704667" cy="3332816"/>
          </a:xfrm>
        </p:spPr>
        <p:txBody>
          <a:bodyPr>
            <a:normAutofit/>
          </a:bodyPr>
          <a:lstStyle/>
          <a:p>
            <a:pPr>
              <a:lnSpc>
                <a:spcPct val="200000"/>
              </a:lnSpc>
            </a:pPr>
            <a:r>
              <a:rPr lang="en-US" sz="2200" dirty="0">
                <a:latin typeface="Times New Roman" panose="02020603050405020304" pitchFamily="18" charset="0"/>
                <a:cs typeface="Times New Roman" panose="02020603050405020304" pitchFamily="18" charset="0"/>
              </a:rPr>
              <a:t>ETABS 2016 (to analyze and design the model)</a:t>
            </a:r>
          </a:p>
          <a:p>
            <a:pPr>
              <a:lnSpc>
                <a:spcPct val="200000"/>
              </a:lnSpc>
            </a:pPr>
            <a:r>
              <a:rPr lang="en-US" sz="2200" dirty="0">
                <a:latin typeface="Times New Roman" panose="02020603050405020304" pitchFamily="18" charset="0"/>
                <a:cs typeface="Times New Roman" panose="02020603050405020304" pitchFamily="18" charset="0"/>
              </a:rPr>
              <a:t>SAFE 2016 (to analyze and design the foundation)</a:t>
            </a:r>
          </a:p>
          <a:p>
            <a:pPr>
              <a:lnSpc>
                <a:spcPct val="200000"/>
              </a:lnSpc>
            </a:pPr>
            <a:r>
              <a:rPr lang="en-US" sz="2200" dirty="0">
                <a:latin typeface="Times New Roman" panose="02020603050405020304" pitchFamily="18" charset="0"/>
                <a:cs typeface="Times New Roman" panose="02020603050405020304" pitchFamily="18" charset="0"/>
              </a:rPr>
              <a:t>AutoCAD 2018 ( to prepare the structural drawings)</a:t>
            </a:r>
          </a:p>
          <a:p>
            <a:pPr>
              <a:lnSpc>
                <a:spcPct val="200000"/>
              </a:lnSpc>
            </a:pPr>
            <a:r>
              <a:rPr lang="en-US" sz="2200" dirty="0">
                <a:latin typeface="Times New Roman" panose="02020603050405020304" pitchFamily="18" charset="0"/>
                <a:cs typeface="Times New Roman" panose="02020603050405020304" pitchFamily="18" charset="0"/>
              </a:rPr>
              <a:t>Excel 2019 ( for calculation operations)</a:t>
            </a:r>
          </a:p>
        </p:txBody>
      </p:sp>
      <p:sp>
        <p:nvSpPr>
          <p:cNvPr id="4" name="Slide Number Placeholder 3">
            <a:extLst>
              <a:ext uri="{FF2B5EF4-FFF2-40B4-BE49-F238E27FC236}">
                <a16:creationId xmlns:a16="http://schemas.microsoft.com/office/drawing/2014/main" id="{02B11FB8-3149-483C-BC91-A17B4C51E673}"/>
              </a:ext>
            </a:extLst>
          </p:cNvPr>
          <p:cNvSpPr>
            <a:spLocks noGrp="1"/>
          </p:cNvSpPr>
          <p:nvPr>
            <p:ph type="sldNum" sz="quarter" idx="12"/>
          </p:nvPr>
        </p:nvSpPr>
        <p:spPr/>
        <p:txBody>
          <a:bodyPr/>
          <a:lstStyle/>
          <a:p>
            <a:fld id="{721E894C-819F-47F4-8A2C-0F57111BE3F1}" type="slidenum">
              <a:rPr lang="en-US" smtClean="0"/>
              <a:t>9</a:t>
            </a:fld>
            <a:endParaRPr lang="en-US"/>
          </a:p>
        </p:txBody>
      </p:sp>
      <p:sp>
        <p:nvSpPr>
          <p:cNvPr id="6" name="TextBox 5">
            <a:extLst>
              <a:ext uri="{FF2B5EF4-FFF2-40B4-BE49-F238E27FC236}">
                <a16:creationId xmlns:a16="http://schemas.microsoft.com/office/drawing/2014/main" id="{F62D1DE4-A7F9-46D1-A2D6-273C5A5E2805}"/>
              </a:ext>
            </a:extLst>
          </p:cNvPr>
          <p:cNvSpPr txBox="1"/>
          <p:nvPr/>
        </p:nvSpPr>
        <p:spPr>
          <a:xfrm>
            <a:off x="548640" y="557293"/>
            <a:ext cx="1384663"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One</a:t>
            </a:r>
          </a:p>
        </p:txBody>
      </p:sp>
    </p:spTree>
    <p:extLst>
      <p:ext uri="{BB962C8B-B14F-4D97-AF65-F5344CB8AC3E}">
        <p14:creationId xmlns:p14="http://schemas.microsoft.com/office/powerpoint/2010/main" val="278503055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122830" y="1187431"/>
            <a:ext cx="8438605" cy="784181"/>
          </a:xfrm>
        </p:spPr>
        <p:txBody>
          <a:bodyPr>
            <a:noAutofit/>
          </a:bodyPr>
          <a:lstStyle/>
          <a:p>
            <a:pPr algn="ctr"/>
            <a:r>
              <a:rPr lang="en-US" sz="3400" b="1" dirty="0">
                <a:solidFill>
                  <a:srgbClr val="7030A0"/>
                </a:solidFill>
                <a:latin typeface="Times New Roman" panose="02020603050405020304" pitchFamily="18" charset="0"/>
              </a:rPr>
              <a:t>Design of slabs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12412" y="1308311"/>
            <a:ext cx="8169184" cy="4590428"/>
          </a:xfrm>
        </p:spPr>
        <p:txBody>
          <a:bodyPr>
            <a:normAutofit/>
          </a:bodyPr>
          <a:lstStyle/>
          <a:p>
            <a:pPr marL="0" indent="0">
              <a:buNone/>
            </a:pPr>
            <a:endParaRPr lang="ar-LB" sz="2000" b="1" u="sng" dirty="0">
              <a:solidFill>
                <a:srgbClr val="000000"/>
              </a:solidFill>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Mesh reinforcement with additional steel in some areas due to the   increased load in them has been placed in both directions (X and Y).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design check was made on a point with coordinates                           X= 24.6m, Y= 5.6m, in the third floor with 300mm thickness solid slab.</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Using ETABS software, the positive moment value was taken from load combination 1.2D+1.6L+1.6H, which equal to 53kN.m. </a:t>
            </a: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90</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388930726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48195" y="1173783"/>
            <a:ext cx="8438605" cy="784181"/>
          </a:xfrm>
        </p:spPr>
        <p:txBody>
          <a:bodyPr>
            <a:noAutofit/>
          </a:bodyPr>
          <a:lstStyle/>
          <a:p>
            <a:pPr algn="ctr"/>
            <a:r>
              <a:rPr lang="en-US" sz="3400" b="1" dirty="0">
                <a:solidFill>
                  <a:srgbClr val="7030A0"/>
                </a:solidFill>
                <a:latin typeface="Times New Roman" panose="02020603050405020304" pitchFamily="18" charset="0"/>
              </a:rPr>
              <a:t>Design of slabs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12412" y="1010249"/>
                <a:ext cx="8169184" cy="4590428"/>
              </a:xfrm>
            </p:spPr>
            <p:txBody>
              <a:bodyPr>
                <a:normAutofit/>
              </a:bodyPr>
              <a:lstStyle/>
              <a:p>
                <a:pPr marL="0" indent="0">
                  <a:buNone/>
                </a:pPr>
                <a:endParaRPr lang="en-US" sz="2000" b="1" u="sng" dirty="0">
                  <a:solidFill>
                    <a:srgbClr val="000000"/>
                  </a:solidFill>
                  <a:latin typeface="Times New Roman" panose="02020603050405020304" pitchFamily="18" charset="0"/>
                  <a:cs typeface="Times New Roman" panose="02020603050405020304" pitchFamily="18" charset="0"/>
                </a:endParaRPr>
              </a:p>
              <a:p>
                <a:pPr marL="0" indent="0">
                  <a:buNone/>
                </a:pPr>
                <a:endParaRPr lang="ar-LB" sz="2000" b="1" u="sng" dirty="0">
                  <a:solidFill>
                    <a:srgbClr val="000000"/>
                  </a:solidFill>
                  <a:latin typeface="Times New Roman" panose="02020603050405020304" pitchFamily="18" charset="0"/>
                  <a:cs typeface="Times New Roman" panose="02020603050405020304" pitchFamily="18" charset="0"/>
                </a:endParaRPr>
              </a:p>
              <a:p>
                <a:pPr>
                  <a:lnSpc>
                    <a:spcPct val="150000"/>
                  </a:lnSpc>
                </a:pPr>
                <a14:m>
                  <m:oMath xmlns:m="http://schemas.openxmlformats.org/officeDocument/2006/math">
                    <m:r>
                      <a:rPr lang="en-US" sz="1800" i="1">
                        <a:latin typeface="Cambria Math" panose="02040503050406030204" pitchFamily="18" charset="0"/>
                      </a:rPr>
                      <m:t>𝜌</m:t>
                    </m:r>
                    <m:r>
                      <a:rPr lang="en-US" sz="1800" i="1">
                        <a:latin typeface="Cambria Math" panose="02040503050406030204" pitchFamily="18" charset="0"/>
                      </a:rPr>
                      <m:t>=</m:t>
                    </m:r>
                    <m:r>
                      <a:rPr lang="en-US" sz="1800" i="1">
                        <a:latin typeface="Cambria Math" panose="02040503050406030204" pitchFamily="18" charset="0"/>
                      </a:rPr>
                      <m:t>2</m:t>
                    </m:r>
                    <m:r>
                      <a:rPr lang="en-US" sz="1800" i="1">
                        <a:latin typeface="Cambria Math" panose="02040503050406030204" pitchFamily="18" charset="0"/>
                      </a:rPr>
                      <m:t>.</m:t>
                    </m:r>
                    <m:r>
                      <a:rPr lang="en-US" sz="1800" i="1">
                        <a:latin typeface="Cambria Math" panose="02040503050406030204" pitchFamily="18" charset="0"/>
                      </a:rPr>
                      <m:t>1</m:t>
                    </m:r>
                    <m:r>
                      <a:rPr lang="en-US" sz="1800" i="1">
                        <a:latin typeface="Cambria Math" panose="02040503050406030204" pitchFamily="18" charset="0"/>
                      </a:rPr>
                      <m:t>×</m:t>
                    </m:r>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10</m:t>
                        </m:r>
                      </m:e>
                      <m:sup>
                        <m:r>
                          <a:rPr lang="en-US" sz="1800" b="0" i="1" smtClean="0">
                            <a:latin typeface="Cambria Math" panose="02040503050406030204" pitchFamily="18" charset="0"/>
                          </a:rPr>
                          <m:t>−</m:t>
                        </m:r>
                        <m:r>
                          <a:rPr lang="en-US" sz="1800" b="0" i="1" smtClean="0">
                            <a:latin typeface="Cambria Math" panose="02040503050406030204" pitchFamily="18" charset="0"/>
                          </a:rPr>
                          <m:t>3</m:t>
                        </m:r>
                      </m:sup>
                    </m:sSup>
                  </m:oMath>
                </a14:m>
                <a:endParaRPr lang="en-US" sz="1800" i="1" dirty="0"/>
              </a:p>
              <a:p>
                <a:pPr>
                  <a:lnSpc>
                    <a:spcPct val="150000"/>
                  </a:lnSpc>
                </a:pP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𝑠</m:t>
                        </m:r>
                      </m:sub>
                    </m:sSub>
                    <m:r>
                      <a:rPr lang="en-US" sz="1800" i="1">
                        <a:latin typeface="Cambria Math" panose="02040503050406030204" pitchFamily="18" charset="0"/>
                      </a:rPr>
                      <m:t>=</m:t>
                    </m:r>
                    <m:r>
                      <a:rPr lang="en-US" sz="1800" i="1">
                        <a:latin typeface="Cambria Math" panose="02040503050406030204" pitchFamily="18" charset="0"/>
                      </a:rPr>
                      <m:t>2</m:t>
                    </m:r>
                    <m:r>
                      <a:rPr lang="en-US" sz="1800" i="1">
                        <a:latin typeface="Cambria Math" panose="02040503050406030204" pitchFamily="18" charset="0"/>
                      </a:rPr>
                      <m:t>.</m:t>
                    </m:r>
                    <m:r>
                      <a:rPr lang="en-US" sz="1800" i="1">
                        <a:latin typeface="Cambria Math" panose="02040503050406030204" pitchFamily="18" charset="0"/>
                      </a:rPr>
                      <m:t>1</m:t>
                    </m:r>
                    <m:r>
                      <a:rPr lang="en-US" sz="1800" i="1">
                        <a:latin typeface="Cambria Math" panose="02040503050406030204" pitchFamily="18" charset="0"/>
                      </a:rPr>
                      <m:t>×</m:t>
                    </m:r>
                    <m:sSup>
                      <m:sSupPr>
                        <m:ctrlPr>
                          <a:rPr lang="en-US" sz="1800" i="1">
                            <a:latin typeface="Cambria Math" panose="02040503050406030204" pitchFamily="18" charset="0"/>
                          </a:rPr>
                        </m:ctrlPr>
                      </m:sSupPr>
                      <m:e>
                        <m:r>
                          <a:rPr lang="en-US" sz="1800" i="1">
                            <a:latin typeface="Cambria Math" panose="02040503050406030204" pitchFamily="18" charset="0"/>
                          </a:rPr>
                          <m:t>10</m:t>
                        </m:r>
                      </m:e>
                      <m:sup>
                        <m:r>
                          <a:rPr lang="en-US" sz="1800" i="1">
                            <a:latin typeface="Cambria Math" panose="02040503050406030204" pitchFamily="18" charset="0"/>
                          </a:rPr>
                          <m:t>−</m:t>
                        </m:r>
                        <m:r>
                          <a:rPr lang="en-US" sz="1800" i="1">
                            <a:latin typeface="Cambria Math" panose="02040503050406030204" pitchFamily="18" charset="0"/>
                          </a:rPr>
                          <m:t>3</m:t>
                        </m:r>
                      </m:sup>
                    </m:sSup>
                    <m:r>
                      <a:rPr lang="en-US" sz="1800" i="1">
                        <a:latin typeface="Cambria Math" panose="02040503050406030204" pitchFamily="18" charset="0"/>
                      </a:rPr>
                      <m:t>×</m:t>
                    </m:r>
                    <m:r>
                      <a:rPr lang="en-US" sz="1800" i="1">
                        <a:latin typeface="Cambria Math" panose="02040503050406030204" pitchFamily="18" charset="0"/>
                      </a:rPr>
                      <m:t>1000</m:t>
                    </m:r>
                    <m:r>
                      <a:rPr lang="en-US" sz="1800" i="1">
                        <a:latin typeface="Cambria Math" panose="02040503050406030204" pitchFamily="18" charset="0"/>
                      </a:rPr>
                      <m:t>×</m:t>
                    </m:r>
                    <m:r>
                      <a:rPr lang="en-US" sz="1800" i="1">
                        <a:latin typeface="Cambria Math" panose="02040503050406030204" pitchFamily="18" charset="0"/>
                      </a:rPr>
                      <m:t>260</m:t>
                    </m:r>
                    <m:r>
                      <a:rPr lang="en-US" sz="1800" i="1">
                        <a:latin typeface="Cambria Math" panose="02040503050406030204" pitchFamily="18" charset="0"/>
                      </a:rPr>
                      <m:t>=</m:t>
                    </m:r>
                    <m:r>
                      <a:rPr lang="en-US" sz="1800" i="1">
                        <a:latin typeface="Cambria Math" panose="02040503050406030204" pitchFamily="18" charset="0"/>
                      </a:rPr>
                      <m:t>548</m:t>
                    </m:r>
                    <m:sSup>
                      <m:sSupPr>
                        <m:ctrlPr>
                          <a:rPr lang="en-US" sz="1800" i="1">
                            <a:latin typeface="Cambria Math" panose="02040503050406030204" pitchFamily="18" charset="0"/>
                          </a:rPr>
                        </m:ctrlPr>
                      </m:sSupPr>
                      <m:e>
                        <m:r>
                          <a:rPr lang="en-US" sz="1800" i="1">
                            <a:latin typeface="Cambria Math" panose="02040503050406030204" pitchFamily="18" charset="0"/>
                          </a:rPr>
                          <m:t>𝑚𝑚</m:t>
                        </m:r>
                      </m:e>
                      <m:sup>
                        <m:r>
                          <a:rPr lang="en-US" sz="1800" i="1">
                            <a:latin typeface="Cambria Math" panose="02040503050406030204" pitchFamily="18" charset="0"/>
                          </a:rPr>
                          <m:t>2</m:t>
                        </m:r>
                      </m:sup>
                    </m:sSup>
                  </m:oMath>
                </a14:m>
                <a:r>
                  <a:rPr lang="en-US" sz="1800" i="1" dirty="0"/>
                  <a:t>       </a:t>
                </a:r>
              </a:p>
              <a:p>
                <a:pPr>
                  <a:lnSpc>
                    <a:spcPct val="150000"/>
                  </a:lnSpc>
                </a:pP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𝑚𝑖𝑛</m:t>
                        </m:r>
                      </m:sub>
                    </m:sSub>
                    <m:r>
                      <a:rPr lang="en-US" sz="1800" i="1">
                        <a:latin typeface="Cambria Math" panose="02040503050406030204" pitchFamily="18" charset="0"/>
                      </a:rPr>
                      <m:t>=</m:t>
                    </m:r>
                    <m:r>
                      <a:rPr lang="en-US" sz="1800" i="1">
                        <a:latin typeface="Cambria Math" panose="02040503050406030204" pitchFamily="18" charset="0"/>
                      </a:rPr>
                      <m:t>1</m:t>
                    </m:r>
                    <m:r>
                      <a:rPr lang="en-US" sz="1800" i="1">
                        <a:latin typeface="Cambria Math" panose="02040503050406030204" pitchFamily="18" charset="0"/>
                      </a:rPr>
                      <m:t>.</m:t>
                    </m:r>
                    <m:r>
                      <a:rPr lang="en-US" sz="1800" i="1">
                        <a:latin typeface="Cambria Math" panose="02040503050406030204" pitchFamily="18" charset="0"/>
                      </a:rPr>
                      <m:t>8</m:t>
                    </m:r>
                    <m:r>
                      <a:rPr lang="en-US" sz="1800" i="1">
                        <a:latin typeface="Cambria Math" panose="02040503050406030204" pitchFamily="18" charset="0"/>
                      </a:rPr>
                      <m:t>×</m:t>
                    </m:r>
                    <m:sSup>
                      <m:sSupPr>
                        <m:ctrlPr>
                          <a:rPr lang="en-US" sz="1800" i="1">
                            <a:latin typeface="Cambria Math" panose="02040503050406030204" pitchFamily="18" charset="0"/>
                          </a:rPr>
                        </m:ctrlPr>
                      </m:sSupPr>
                      <m:e>
                        <m:r>
                          <a:rPr lang="en-US" sz="1800" i="1">
                            <a:latin typeface="Cambria Math" panose="02040503050406030204" pitchFamily="18" charset="0"/>
                          </a:rPr>
                          <m:t>10</m:t>
                        </m:r>
                      </m:e>
                      <m:sup>
                        <m:r>
                          <a:rPr lang="en-US" sz="1800" i="1">
                            <a:latin typeface="Cambria Math" panose="02040503050406030204" pitchFamily="18" charset="0"/>
                          </a:rPr>
                          <m:t>−</m:t>
                        </m:r>
                        <m:r>
                          <a:rPr lang="en-US" sz="1800" i="1">
                            <a:latin typeface="Cambria Math" panose="02040503050406030204" pitchFamily="18" charset="0"/>
                          </a:rPr>
                          <m:t>3</m:t>
                        </m:r>
                      </m:sup>
                    </m:sSup>
                    <m:r>
                      <a:rPr lang="en-US" sz="1800" i="1">
                        <a:latin typeface="Cambria Math" panose="02040503050406030204" pitchFamily="18" charset="0"/>
                      </a:rPr>
                      <m:t>×</m:t>
                    </m:r>
                    <m:r>
                      <a:rPr lang="en-US" sz="1800" i="1">
                        <a:latin typeface="Cambria Math" panose="02040503050406030204" pitchFamily="18" charset="0"/>
                      </a:rPr>
                      <m:t>1000</m:t>
                    </m:r>
                    <m:r>
                      <a:rPr lang="en-US" sz="1800" i="1">
                        <a:latin typeface="Cambria Math" panose="02040503050406030204" pitchFamily="18" charset="0"/>
                      </a:rPr>
                      <m:t>×</m:t>
                    </m:r>
                    <m:r>
                      <a:rPr lang="en-US" sz="1800" i="1">
                        <a:latin typeface="Cambria Math" panose="02040503050406030204" pitchFamily="18" charset="0"/>
                      </a:rPr>
                      <m:t>300</m:t>
                    </m:r>
                    <m:r>
                      <a:rPr lang="en-US" sz="1800" i="1">
                        <a:latin typeface="Cambria Math" panose="02040503050406030204" pitchFamily="18" charset="0"/>
                      </a:rPr>
                      <m:t>=</m:t>
                    </m:r>
                    <m:r>
                      <a:rPr lang="en-US" sz="1800" i="1">
                        <a:latin typeface="Cambria Math" panose="02040503050406030204" pitchFamily="18" charset="0"/>
                      </a:rPr>
                      <m:t>540</m:t>
                    </m:r>
                    <m:sSup>
                      <m:sSupPr>
                        <m:ctrlPr>
                          <a:rPr lang="en-US" sz="1800" i="1">
                            <a:latin typeface="Cambria Math" panose="02040503050406030204" pitchFamily="18" charset="0"/>
                          </a:rPr>
                        </m:ctrlPr>
                      </m:sSupPr>
                      <m:e>
                        <m:r>
                          <a:rPr lang="en-US" sz="1800" i="1">
                            <a:latin typeface="Cambria Math" panose="02040503050406030204" pitchFamily="18" charset="0"/>
                          </a:rPr>
                          <m:t>𝑚𝑚</m:t>
                        </m:r>
                      </m:e>
                      <m:sup>
                        <m:r>
                          <a:rPr lang="en-US" sz="1800" i="1">
                            <a:latin typeface="Cambria Math" panose="02040503050406030204" pitchFamily="18" charset="0"/>
                          </a:rPr>
                          <m:t>2</m:t>
                        </m:r>
                      </m:sup>
                    </m:sSup>
                  </m:oMath>
                </a14:m>
                <a:r>
                  <a:rPr lang="en-US" sz="1800" i="1" dirty="0"/>
                  <a:t> </a:t>
                </a:r>
              </a:p>
              <a:p>
                <a:pPr>
                  <a:lnSpc>
                    <a:spcPct val="150000"/>
                  </a:lnSpc>
                </a:pP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𝑠</m:t>
                        </m:r>
                      </m:sub>
                    </m:sSub>
                    <m:r>
                      <a:rPr lang="en-US" sz="1800" i="1">
                        <a:latin typeface="Cambria Math" panose="02040503050406030204" pitchFamily="18" charset="0"/>
                      </a:rPr>
                      <m:t>=</m:t>
                    </m:r>
                    <m:r>
                      <a:rPr lang="en-US" sz="1800" i="1">
                        <a:latin typeface="Cambria Math" panose="02040503050406030204" pitchFamily="18" charset="0"/>
                      </a:rPr>
                      <m:t>548</m:t>
                    </m:r>
                    <m:sSup>
                      <m:sSupPr>
                        <m:ctrlPr>
                          <a:rPr lang="en-US" sz="1800" i="1">
                            <a:latin typeface="Cambria Math" panose="02040503050406030204" pitchFamily="18" charset="0"/>
                          </a:rPr>
                        </m:ctrlPr>
                      </m:sSupPr>
                      <m:e>
                        <m:r>
                          <a:rPr lang="en-US" sz="1800" i="1">
                            <a:latin typeface="Cambria Math" panose="02040503050406030204" pitchFamily="18" charset="0"/>
                          </a:rPr>
                          <m:t>𝑚𝑚</m:t>
                        </m:r>
                      </m:e>
                      <m:sup>
                        <m:r>
                          <a:rPr lang="en-US" sz="1800" i="1">
                            <a:latin typeface="Cambria Math" panose="02040503050406030204" pitchFamily="18" charset="0"/>
                          </a:rPr>
                          <m:t>2</m:t>
                        </m:r>
                      </m:sup>
                    </m:sSup>
                    <m:r>
                      <a:rPr lang="en-US" sz="1800" i="1">
                        <a:latin typeface="Cambria Math" panose="02040503050406030204" pitchFamily="18" charset="0"/>
                      </a:rPr>
                      <m:t>&gt;</m:t>
                    </m:r>
                    <m:sSub>
                      <m:sSubPr>
                        <m:ctrlPr>
                          <a:rPr lang="en-US" sz="1800" i="1">
                            <a:latin typeface="Cambria Math" panose="02040503050406030204" pitchFamily="18" charset="0"/>
                          </a:rPr>
                        </m:ctrlPr>
                      </m:sSubPr>
                      <m:e>
                        <m:r>
                          <a:rPr lang="en-US" sz="1800" i="1">
                            <a:latin typeface="Cambria Math" panose="02040503050406030204" pitchFamily="18" charset="0"/>
                          </a:rPr>
                          <m:t>𝐴</m:t>
                        </m:r>
                      </m:e>
                      <m:sub>
                        <m:r>
                          <a:rPr lang="en-US" sz="1800" i="1">
                            <a:latin typeface="Cambria Math" panose="02040503050406030204" pitchFamily="18" charset="0"/>
                          </a:rPr>
                          <m:t>𝑚𝑖𝑛</m:t>
                        </m:r>
                      </m:sub>
                    </m:sSub>
                    <m:r>
                      <a:rPr lang="en-US" sz="1800" i="1">
                        <a:latin typeface="Cambria Math" panose="02040503050406030204" pitchFamily="18" charset="0"/>
                      </a:rPr>
                      <m:t>=</m:t>
                    </m:r>
                    <m:r>
                      <a:rPr lang="en-US" sz="1800" i="1">
                        <a:latin typeface="Cambria Math" panose="02040503050406030204" pitchFamily="18" charset="0"/>
                      </a:rPr>
                      <m:t>540</m:t>
                    </m:r>
                    <m:sSup>
                      <m:sSupPr>
                        <m:ctrlPr>
                          <a:rPr lang="en-US" sz="1800" i="1">
                            <a:latin typeface="Cambria Math" panose="02040503050406030204" pitchFamily="18" charset="0"/>
                          </a:rPr>
                        </m:ctrlPr>
                      </m:sSupPr>
                      <m:e>
                        <m:r>
                          <a:rPr lang="en-US" sz="1800" i="1">
                            <a:latin typeface="Cambria Math" panose="02040503050406030204" pitchFamily="18" charset="0"/>
                          </a:rPr>
                          <m:t>𝑚𝑚</m:t>
                        </m:r>
                      </m:e>
                      <m:sup>
                        <m:r>
                          <a:rPr lang="en-US" sz="1800" i="1">
                            <a:latin typeface="Cambria Math" panose="02040503050406030204" pitchFamily="18" charset="0"/>
                          </a:rPr>
                          <m:t>2</m:t>
                        </m:r>
                      </m:sup>
                    </m:sSup>
                    <m:r>
                      <a:rPr lang="en-US" sz="1800" i="1">
                        <a:latin typeface="Cambria Math" panose="02040503050406030204" pitchFamily="18" charset="0"/>
                      </a:rPr>
                      <m:t>  </m:t>
                    </m:r>
                  </m:oMath>
                </a14:m>
                <a:r>
                  <a:rPr lang="en-US" sz="1800" i="1" dirty="0"/>
                  <a:t>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Using ETABS software, the bottom rebar area value at the same joint    equal to 576 </a:t>
                </a:r>
                <a14:m>
                  <m:oMath xmlns:m="http://schemas.openxmlformats.org/officeDocument/2006/math">
                    <m:sSup>
                      <m:sSupPr>
                        <m:ctrlPr>
                          <a:rPr lang="en-US" sz="2000" i="1" dirty="0" smtClean="0">
                            <a:latin typeface="Cambria Math" panose="02040503050406030204" pitchFamily="18" charset="0"/>
                            <a:cs typeface="Times New Roman" panose="02020603050405020304" pitchFamily="18" charset="0"/>
                          </a:rPr>
                        </m:ctrlPr>
                      </m:sSupPr>
                      <m:e>
                        <m:r>
                          <a:rPr lang="en-US" sz="2000" b="0" i="1" dirty="0" smtClean="0">
                            <a:latin typeface="Cambria Math" panose="02040503050406030204" pitchFamily="18" charset="0"/>
                            <a:cs typeface="Times New Roman" panose="02020603050405020304" pitchFamily="18" charset="0"/>
                          </a:rPr>
                          <m:t>𝑚𝑚</m:t>
                        </m:r>
                      </m:e>
                      <m:sup>
                        <m:r>
                          <a:rPr lang="en-US" sz="2000" b="0" i="1" dirty="0" smtClean="0">
                            <a:latin typeface="Cambria Math" panose="02040503050406030204" pitchFamily="18" charset="0"/>
                            <a:cs typeface="Times New Roman" panose="02020603050405020304" pitchFamily="18" charset="0"/>
                          </a:rPr>
                          <m:t>2</m:t>
                        </m:r>
                      </m:sup>
                    </m:sSup>
                  </m:oMath>
                </a14:m>
                <a:r>
                  <a:rPr lang="en-US" sz="2000" dirty="0">
                    <a:latin typeface="Times New Roman" panose="02020603050405020304" pitchFamily="18" charset="0"/>
                    <a:cs typeface="Times New Roman" panose="02020603050405020304" pitchFamily="18" charset="0"/>
                  </a:rPr>
                  <a:t>, so the design is correct.</a:t>
                </a: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712412" y="1010249"/>
                <a:ext cx="8169184" cy="4590428"/>
              </a:xfrm>
              <a:blipFill rotWithShape="0">
                <a:blip r:embed="rId2"/>
                <a:stretch>
                  <a:fillRect l="-141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91</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54434556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48195" y="1033992"/>
            <a:ext cx="8438605" cy="784181"/>
          </a:xfrm>
        </p:spPr>
        <p:txBody>
          <a:bodyPr>
            <a:noAutofit/>
          </a:bodyPr>
          <a:lstStyle/>
          <a:p>
            <a:pPr algn="ctr"/>
            <a:r>
              <a:rPr lang="en-US" sz="3400" b="1" dirty="0">
                <a:solidFill>
                  <a:srgbClr val="7030A0"/>
                </a:solidFill>
                <a:latin typeface="Times New Roman" panose="02020603050405020304" pitchFamily="18" charset="0"/>
              </a:rPr>
              <a:t>Design of walls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15143" y="1471914"/>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General</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Walls that have thickness exceeds 250mm shall have reinforcement for each direction placed in two layers parallel with faces of these walls.</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horizontal reinforcement was spliced at supports with development length of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𝐿</m:t>
                        </m:r>
                      </m:e>
                      <m:sub>
                        <m:r>
                          <a:rPr lang="en-US" sz="2000">
                            <a:latin typeface="Cambria Math" panose="02040503050406030204" pitchFamily="18" charset="0"/>
                            <a:cs typeface="Times New Roman" panose="02020603050405020304" pitchFamily="18" charset="0"/>
                          </a:rPr>
                          <m:t>𝑑𝑠</m:t>
                        </m:r>
                      </m:sub>
                    </m:sSub>
                  </m:oMath>
                </a14:m>
                <a:r>
                  <a:rPr lang="en-US" sz="2000" dirty="0">
                    <a:latin typeface="Times New Roman" panose="02020603050405020304" pitchFamily="18" charset="0"/>
                    <a:cs typeface="Times New Roman" panose="02020603050405020304" pitchFamily="18" charset="0"/>
                  </a:rPr>
                  <a:t> or larger, while the vertical reinforcement was spliced at the connection area between the two successive walls with development length of </a:t>
                </a:r>
                <a14:m>
                  <m:oMath xmlns:m="http://schemas.openxmlformats.org/officeDocument/2006/math">
                    <m:sSub>
                      <m:sSubPr>
                        <m:ctrlPr>
                          <a:rPr lang="en-US" sz="2000" i="1">
                            <a:latin typeface="Cambria Math" panose="02040503050406030204" pitchFamily="18" charset="0"/>
                            <a:cs typeface="Times New Roman" panose="02020603050405020304" pitchFamily="18" charset="0"/>
                          </a:rPr>
                        </m:ctrlPr>
                      </m:sSubPr>
                      <m:e>
                        <m:r>
                          <a:rPr lang="en-US" sz="2000">
                            <a:latin typeface="Cambria Math" panose="02040503050406030204" pitchFamily="18" charset="0"/>
                            <a:cs typeface="Times New Roman" panose="02020603050405020304" pitchFamily="18" charset="0"/>
                          </a:rPr>
                          <m:t>𝐿</m:t>
                        </m:r>
                      </m:e>
                      <m:sub>
                        <m:r>
                          <a:rPr lang="en-US" sz="2000">
                            <a:latin typeface="Cambria Math" panose="02040503050406030204" pitchFamily="18" charset="0"/>
                            <a:cs typeface="Times New Roman" panose="02020603050405020304" pitchFamily="18" charset="0"/>
                          </a:rPr>
                          <m:t>𝑑𝑡</m:t>
                        </m:r>
                      </m:sub>
                    </m:sSub>
                  </m:oMath>
                </a14:m>
                <a:r>
                  <a:rPr lang="en-US" sz="2000" dirty="0">
                    <a:latin typeface="Times New Roman" panose="02020603050405020304" pitchFamily="18" charset="0"/>
                    <a:cs typeface="Times New Roman" panose="02020603050405020304" pitchFamily="18" charset="0"/>
                  </a:rPr>
                  <a:t> or larger. </a:t>
                </a:r>
                <a:endParaRPr lang="ar-LB"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715143" y="1471914"/>
                <a:ext cx="8169184" cy="4590428"/>
              </a:xfrm>
              <a:blipFill rotWithShape="0">
                <a:blip r:embed="rId2"/>
                <a:stretch>
                  <a:fillRect l="-1418" r="-89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92</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7052135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436728" y="618158"/>
            <a:ext cx="8438605" cy="784181"/>
          </a:xfrm>
        </p:spPr>
        <p:txBody>
          <a:bodyPr>
            <a:noAutofit/>
          </a:bodyPr>
          <a:lstStyle/>
          <a:p>
            <a:pPr algn="ctr"/>
            <a:r>
              <a:rPr lang="en-US" sz="3400" b="1" dirty="0">
                <a:solidFill>
                  <a:srgbClr val="7030A0"/>
                </a:solidFill>
                <a:latin typeface="Times New Roman" panose="02020603050405020304" pitchFamily="18" charset="0"/>
              </a:rPr>
              <a:t>Design of walls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18061" y="779416"/>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check</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Design check was performed on wall W-05 that exist in the second basement (B2) floor with thickness of 300mm and length equal to 20300mm.</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Design information of wall W-05:-</a:t>
            </a:r>
          </a:p>
          <a:p>
            <a:pPr>
              <a:lnSpc>
                <a:spcPct val="150000"/>
              </a:lnSpc>
              <a:buFont typeface="Wingdings" panose="05000000000000000000" pitchFamily="2" charset="2"/>
              <a:buChar char="Ø"/>
            </a:pPr>
            <a:endParaRPr lang="ar-LB"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93</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358537" y="4220446"/>
            <a:ext cx="6308414" cy="16550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7576331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163773" y="1010249"/>
            <a:ext cx="8438605" cy="784181"/>
          </a:xfrm>
        </p:spPr>
        <p:txBody>
          <a:bodyPr>
            <a:noAutofit/>
          </a:bodyPr>
          <a:lstStyle/>
          <a:p>
            <a:pPr algn="ctr"/>
            <a:r>
              <a:rPr lang="en-US" sz="3400" b="1" dirty="0">
                <a:solidFill>
                  <a:srgbClr val="7030A0"/>
                </a:solidFill>
                <a:latin typeface="Times New Roman" panose="02020603050405020304" pitchFamily="18" charset="0"/>
              </a:rPr>
              <a:t>Design of walls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674200" y="1649505"/>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check</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This wall was modeled as a column in SAP2000 software.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After running and design the model,                                                                                      the column bending axial interaction                                                               ratio (P-M-M) was 0.885 , which is smaller than 1,                                                            so the design of ETABS software                                                                         for this wall is correct.  </a:t>
            </a:r>
            <a:endParaRPr lang="ar-LB"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94</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6552651" y="3234519"/>
            <a:ext cx="1549732" cy="32387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6955928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136477" y="1263997"/>
            <a:ext cx="8438605" cy="784181"/>
          </a:xfrm>
        </p:spPr>
        <p:txBody>
          <a:bodyPr>
            <a:noAutofit/>
          </a:bodyPr>
          <a:lstStyle/>
          <a:p>
            <a:pPr algn="ctr"/>
            <a:r>
              <a:rPr lang="en-US" sz="3400" b="1" dirty="0">
                <a:solidFill>
                  <a:srgbClr val="7030A0"/>
                </a:solidFill>
                <a:latin typeface="Times New Roman" panose="02020603050405020304" pitchFamily="18" charset="0"/>
              </a:rPr>
              <a:t>Design of walls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56087" y="1656088"/>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Set of piers and spandrels were defined in ETABS software.</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Piers and spandrels in all walls were reinforced with the required steel reinforcement for each of them.</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The design sample has performed on wall W-03 in the second basement (B2) floor with thickness of 400mm and length equal to 5871mm.</a:t>
            </a:r>
            <a:endParaRPr lang="ar-LB"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95</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756087" y="767545"/>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135936844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109182" y="1010249"/>
            <a:ext cx="8438605" cy="784181"/>
          </a:xfrm>
        </p:spPr>
        <p:txBody>
          <a:bodyPr>
            <a:noAutofit/>
          </a:bodyPr>
          <a:lstStyle/>
          <a:p>
            <a:pPr algn="ctr"/>
            <a:r>
              <a:rPr lang="en-US" sz="3400" b="1" dirty="0">
                <a:solidFill>
                  <a:srgbClr val="7030A0"/>
                </a:solidFill>
                <a:latin typeface="Times New Roman" panose="02020603050405020304" pitchFamily="18" charset="0"/>
              </a:rPr>
              <a:t>Design of walls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24325" y="1402339"/>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Longitudinal reinforcing for wall W-03 from ETABS software:-</a:t>
                </a:r>
              </a:p>
              <a:p>
                <a:pPr marL="0" indent="0">
                  <a:buNone/>
                </a:pPr>
                <a:r>
                  <a:rPr lang="en-US" sz="2000" dirty="0">
                    <a:latin typeface="Times New Roman" panose="02020603050405020304" pitchFamily="18" charset="0"/>
                    <a:cs typeface="Times New Roman" panose="02020603050405020304" pitchFamily="18" charset="0"/>
                  </a:rPr>
                  <a:t>Longitudinal reinforcing per meter length                                                    </a:t>
                </a:r>
                <a14:m>
                  <m:oMath xmlns:m="http://schemas.openxmlformats.org/officeDocument/2006/math">
                    <m:r>
                      <a:rPr lang="en-US" sz="1800">
                        <a:latin typeface="Cambria Math" panose="02040503050406030204" pitchFamily="18" charset="0"/>
                        <a:cs typeface="Times New Roman" panose="02020603050405020304" pitchFamily="18" charset="0"/>
                      </a:rPr>
                      <m:t>=</m:t>
                    </m:r>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10925</m:t>
                        </m:r>
                      </m:num>
                      <m:den>
                        <m:r>
                          <a:rPr lang="en-US" sz="1800">
                            <a:latin typeface="Cambria Math" panose="02040503050406030204" pitchFamily="18" charset="0"/>
                            <a:cs typeface="Times New Roman" panose="02020603050405020304" pitchFamily="18" charset="0"/>
                          </a:rPr>
                          <m:t>5</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871</m:t>
                        </m:r>
                      </m:den>
                    </m:f>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1861</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𝑚</m:t>
                    </m:r>
                  </m:oMath>
                </a14:m>
                <a:r>
                  <a:rPr lang="en-US" sz="1800" dirty="0">
                    <a:latin typeface="Times New Roman" panose="02020603050405020304" pitchFamily="18" charset="0"/>
                    <a:cs typeface="Times New Roman" panose="02020603050405020304" pitchFamily="18" charset="0"/>
                  </a:rPr>
                  <a:t> </a:t>
                </a:r>
              </a:p>
              <a:p>
                <a:pPr marL="0" indent="0">
                  <a:buNone/>
                </a:pPr>
                <a:r>
                  <a:rPr lang="en-US" sz="2000" dirty="0">
                    <a:latin typeface="Times New Roman" panose="02020603050405020304" pitchFamily="18" charset="0"/>
                    <a:cs typeface="Times New Roman" panose="02020603050405020304" pitchFamily="18" charset="0"/>
                  </a:rPr>
                  <a:t>Longitudinal reinforcing in each layer                                                        </a:t>
                </a:r>
                <a14:m>
                  <m:oMath xmlns:m="http://schemas.openxmlformats.org/officeDocument/2006/math">
                    <m:r>
                      <a:rPr lang="en-US" sz="1800">
                        <a:latin typeface="Cambria Math" panose="02040503050406030204" pitchFamily="18" charset="0"/>
                        <a:cs typeface="Times New Roman" panose="02020603050405020304" pitchFamily="18" charset="0"/>
                      </a:rPr>
                      <m:t>=</m:t>
                    </m:r>
                    <m:f>
                      <m:fPr>
                        <m:ctrlPr>
                          <a:rPr lang="en-US" sz="1800" i="1">
                            <a:latin typeface="Cambria Math" panose="02040503050406030204" pitchFamily="18" charset="0"/>
                            <a:cs typeface="Times New Roman" panose="02020603050405020304" pitchFamily="18" charset="0"/>
                          </a:rPr>
                        </m:ctrlPr>
                      </m:fPr>
                      <m:num>
                        <m:r>
                          <a:rPr lang="en-US" sz="1800">
                            <a:latin typeface="Cambria Math" panose="02040503050406030204" pitchFamily="18" charset="0"/>
                            <a:cs typeface="Times New Roman" panose="02020603050405020304" pitchFamily="18" charset="0"/>
                          </a:rPr>
                          <m:t>1861</m:t>
                        </m:r>
                      </m:num>
                      <m:den>
                        <m:r>
                          <a:rPr lang="en-US" sz="1800">
                            <a:latin typeface="Cambria Math" panose="02040503050406030204" pitchFamily="18" charset="0"/>
                            <a:cs typeface="Times New Roman" panose="02020603050405020304" pitchFamily="18" charset="0"/>
                          </a:rPr>
                          <m:t>2</m:t>
                        </m:r>
                      </m:den>
                    </m:f>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930</m:t>
                    </m:r>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5</m:t>
                    </m:r>
                    <m:sSup>
                      <m:sSupPr>
                        <m:ctrlPr>
                          <a:rPr lang="en-US" sz="1800" i="1">
                            <a:latin typeface="Cambria Math" panose="02040503050406030204" pitchFamily="18" charset="0"/>
                            <a:cs typeface="Times New Roman" panose="02020603050405020304" pitchFamily="18" charset="0"/>
                          </a:rPr>
                        </m:ctrlPr>
                      </m:sSupPr>
                      <m:e>
                        <m:r>
                          <a:rPr lang="en-US" sz="1800">
                            <a:latin typeface="Cambria Math" panose="02040503050406030204" pitchFamily="18" charset="0"/>
                            <a:cs typeface="Times New Roman" panose="02020603050405020304" pitchFamily="18" charset="0"/>
                          </a:rPr>
                          <m:t>𝑚𝑚</m:t>
                        </m:r>
                      </m:e>
                      <m:sup>
                        <m:r>
                          <a:rPr lang="en-US" sz="1800">
                            <a:latin typeface="Cambria Math" panose="02040503050406030204" pitchFamily="18" charset="0"/>
                            <a:cs typeface="Times New Roman" panose="02020603050405020304" pitchFamily="18" charset="0"/>
                          </a:rPr>
                          <m:t>2</m:t>
                        </m:r>
                      </m:sup>
                    </m:sSup>
                    <m:r>
                      <a:rPr lang="en-US" sz="1800">
                        <a:latin typeface="Cambria Math" panose="02040503050406030204" pitchFamily="18" charset="0"/>
                        <a:cs typeface="Times New Roman" panose="02020603050405020304" pitchFamily="18" charset="0"/>
                      </a:rPr>
                      <m:t>/</m:t>
                    </m:r>
                    <m:r>
                      <a:rPr lang="en-US" sz="1800">
                        <a:latin typeface="Cambria Math" panose="02040503050406030204" pitchFamily="18" charset="0"/>
                        <a:cs typeface="Times New Roman" panose="02020603050405020304" pitchFamily="18" charset="0"/>
                      </a:rPr>
                      <m:t>𝑚</m:t>
                    </m:r>
                  </m:oMath>
                </a14:m>
                <a:r>
                  <a:rPr lang="en-US" sz="1800" dirty="0">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Use 1</a:t>
                </a:r>
                <a14:m>
                  <m:oMath xmlns:m="http://schemas.openxmlformats.org/officeDocument/2006/math">
                    <m:r>
                      <a:rPr lang="en-US" sz="2000">
                        <a:latin typeface="Cambria Math" panose="02040503050406030204" pitchFamily="18" charset="0"/>
                        <a:cs typeface="Times New Roman" panose="02020603050405020304" pitchFamily="18" charset="0"/>
                      </a:rPr>
                      <m:t>∅</m:t>
                    </m:r>
                  </m:oMath>
                </a14:m>
                <a:r>
                  <a:rPr lang="en-US" sz="2000" dirty="0">
                    <a:latin typeface="Times New Roman" panose="02020603050405020304" pitchFamily="18" charset="0"/>
                    <a:cs typeface="Times New Roman" panose="02020603050405020304" pitchFamily="18" charset="0"/>
                  </a:rPr>
                  <a:t>18/200mm</a:t>
                </a: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24325" y="1402339"/>
                <a:ext cx="8169184" cy="4590428"/>
              </a:xfrm>
              <a:blipFill rotWithShape="0">
                <a:blip r:embed="rId2"/>
                <a:stretch>
                  <a:fillRect l="-141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96</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5390866" y="2934268"/>
            <a:ext cx="2543978" cy="2805415"/>
          </a:xfrm>
          <a:prstGeom prst="rect">
            <a:avLst/>
          </a:prstGeom>
        </p:spPr>
      </p:pic>
    </p:spTree>
    <p:extLst>
      <p:ext uri="{BB962C8B-B14F-4D97-AF65-F5344CB8AC3E}">
        <p14:creationId xmlns:p14="http://schemas.microsoft.com/office/powerpoint/2010/main" val="349290831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136477" y="1037215"/>
            <a:ext cx="8438605" cy="784181"/>
          </a:xfrm>
        </p:spPr>
        <p:txBody>
          <a:bodyPr>
            <a:noAutofit/>
          </a:bodyPr>
          <a:lstStyle/>
          <a:p>
            <a:pPr algn="ctr"/>
            <a:r>
              <a:rPr lang="en-US" sz="3400" b="1" dirty="0">
                <a:solidFill>
                  <a:srgbClr val="7030A0"/>
                </a:solidFill>
                <a:latin typeface="Times New Roman" panose="02020603050405020304" pitchFamily="18" charset="0"/>
              </a:rPr>
              <a:t>Design of walls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824326" y="1429305"/>
                <a:ext cx="8169184" cy="4590428"/>
              </a:xfrm>
            </p:spPr>
            <p:txBody>
              <a:bodyPr>
                <a:normAutofit/>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Design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Shear reinforcing for wall W-03 from ETABS software:-</a:t>
                </a:r>
              </a:p>
              <a:p>
                <a:r>
                  <a:rPr lang="en-US" sz="2000" dirty="0">
                    <a:latin typeface="Times New Roman" panose="02020603050405020304" pitchFamily="18" charset="0"/>
                    <a:cs typeface="Times New Roman" panose="02020603050405020304" pitchFamily="18" charset="0"/>
                  </a:rPr>
                  <a:t>Shear reinforcing per meter length </a:t>
                </a:r>
                <a14:m>
                  <m:oMath xmlns:m="http://schemas.openxmlformats.org/officeDocument/2006/math">
                    <m:r>
                      <a:rPr lang="en-US" sz="2000">
                        <a:latin typeface="Cambria Math" panose="02040503050406030204" pitchFamily="18" charset="0"/>
                        <a:cs typeface="Times New Roman" panose="02020603050405020304" pitchFamily="18" charset="0"/>
                      </a:rPr>
                      <m:t>                                                                    =</m:t>
                    </m:r>
                    <m:f>
                      <m:fPr>
                        <m:ctrlPr>
                          <a:rPr lang="en-US" sz="2000" i="1">
                            <a:latin typeface="Cambria Math" panose="02040503050406030204" pitchFamily="18" charset="0"/>
                            <a:cs typeface="Times New Roman" panose="02020603050405020304" pitchFamily="18" charset="0"/>
                          </a:rPr>
                        </m:ctrlPr>
                      </m:fPr>
                      <m:num>
                        <m:r>
                          <a:rPr lang="en-US" sz="2000">
                            <a:latin typeface="Cambria Math" panose="02040503050406030204" pitchFamily="18" charset="0"/>
                            <a:cs typeface="Times New Roman" panose="02020603050405020304" pitchFamily="18" charset="0"/>
                          </a:rPr>
                          <m:t>4</m:t>
                        </m:r>
                        <m:r>
                          <a:rPr lang="en-US" sz="2000">
                            <a:latin typeface="Cambria Math" panose="02040503050406030204" pitchFamily="18" charset="0"/>
                            <a:cs typeface="Times New Roman" panose="02020603050405020304" pitchFamily="18" charset="0"/>
                          </a:rPr>
                          <m:t>.</m:t>
                        </m:r>
                        <m:r>
                          <a:rPr lang="en-US" sz="2000">
                            <a:latin typeface="Cambria Math" panose="02040503050406030204" pitchFamily="18" charset="0"/>
                            <a:cs typeface="Times New Roman" panose="02020603050405020304" pitchFamily="18" charset="0"/>
                          </a:rPr>
                          <m:t>21</m:t>
                        </m:r>
                      </m:num>
                      <m:den>
                        <m:f>
                          <m:fPr>
                            <m:type m:val="lin"/>
                            <m:ctrlPr>
                              <a:rPr lang="en-US" sz="2000" i="1">
                                <a:latin typeface="Cambria Math" panose="02040503050406030204" pitchFamily="18" charset="0"/>
                                <a:cs typeface="Times New Roman" panose="02020603050405020304" pitchFamily="18" charset="0"/>
                              </a:rPr>
                            </m:ctrlPr>
                          </m:fPr>
                          <m:num>
                            <m:r>
                              <a:rPr lang="en-US" sz="2000">
                                <a:latin typeface="Cambria Math" panose="02040503050406030204" pitchFamily="18" charset="0"/>
                                <a:cs typeface="Times New Roman" panose="02020603050405020304" pitchFamily="18" charset="0"/>
                              </a:rPr>
                              <m:t>1</m:t>
                            </m:r>
                          </m:num>
                          <m:den>
                            <m:r>
                              <a:rPr lang="en-US" sz="2000">
                                <a:latin typeface="Cambria Math" panose="02040503050406030204" pitchFamily="18" charset="0"/>
                                <a:cs typeface="Times New Roman" panose="02020603050405020304" pitchFamily="18" charset="0"/>
                              </a:rPr>
                              <m:t>1000</m:t>
                            </m:r>
                          </m:den>
                        </m:f>
                      </m:den>
                    </m:f>
                    <m:r>
                      <a:rPr lang="en-US" sz="2000">
                        <a:latin typeface="Cambria Math" panose="02040503050406030204" pitchFamily="18" charset="0"/>
                        <a:cs typeface="Times New Roman" panose="02020603050405020304" pitchFamily="18" charset="0"/>
                      </a:rPr>
                      <m:t>=</m:t>
                    </m:r>
                    <m:r>
                      <a:rPr lang="en-US" sz="2000">
                        <a:latin typeface="Cambria Math" panose="02040503050406030204" pitchFamily="18" charset="0"/>
                        <a:cs typeface="Times New Roman" panose="02020603050405020304" pitchFamily="18" charset="0"/>
                      </a:rPr>
                      <m:t>4210</m:t>
                    </m:r>
                    <m:sSup>
                      <m:sSupPr>
                        <m:ctrlPr>
                          <a:rPr lang="en-US" sz="2000" i="1">
                            <a:latin typeface="Cambria Math" panose="02040503050406030204" pitchFamily="18" charset="0"/>
                            <a:cs typeface="Times New Roman" panose="02020603050405020304" pitchFamily="18" charset="0"/>
                          </a:rPr>
                        </m:ctrlPr>
                      </m:sSupPr>
                      <m:e>
                        <m:r>
                          <a:rPr lang="en-US" sz="2000">
                            <a:latin typeface="Cambria Math" panose="02040503050406030204" pitchFamily="18" charset="0"/>
                            <a:cs typeface="Times New Roman" panose="02020603050405020304" pitchFamily="18" charset="0"/>
                          </a:rPr>
                          <m:t>𝑚𝑚</m:t>
                        </m:r>
                      </m:e>
                      <m:sup>
                        <m:r>
                          <a:rPr lang="en-US" sz="2000">
                            <a:latin typeface="Cambria Math" panose="02040503050406030204" pitchFamily="18" charset="0"/>
                            <a:cs typeface="Times New Roman" panose="02020603050405020304" pitchFamily="18" charset="0"/>
                          </a:rPr>
                          <m:t>2</m:t>
                        </m:r>
                      </m:sup>
                    </m:sSup>
                    <m:r>
                      <a:rPr lang="en-US" sz="2000">
                        <a:latin typeface="Cambria Math" panose="02040503050406030204" pitchFamily="18" charset="0"/>
                        <a:cs typeface="Times New Roman" panose="02020603050405020304" pitchFamily="18" charset="0"/>
                      </a:rPr>
                      <m:t>/</m:t>
                    </m:r>
                    <m:r>
                      <a:rPr lang="en-US" sz="2000">
                        <a:latin typeface="Cambria Math" panose="02040503050406030204" pitchFamily="18" charset="0"/>
                        <a:cs typeface="Times New Roman" panose="02020603050405020304" pitchFamily="18" charset="0"/>
                      </a:rPr>
                      <m:t>𝑚</m:t>
                    </m:r>
                  </m:oMath>
                </a14:m>
                <a:r>
                  <a:rPr lang="en-US" sz="2000" dirty="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Shear reinforcing in each layer </a:t>
                </a:r>
                <a14:m>
                  <m:oMath xmlns:m="http://schemas.openxmlformats.org/officeDocument/2006/math">
                    <m:r>
                      <a:rPr lang="en-US" sz="2000">
                        <a:latin typeface="Cambria Math" panose="02040503050406030204" pitchFamily="18" charset="0"/>
                        <a:cs typeface="Times New Roman" panose="02020603050405020304" pitchFamily="18" charset="0"/>
                      </a:rPr>
                      <m:t>                                                                          =</m:t>
                    </m:r>
                    <m:f>
                      <m:fPr>
                        <m:ctrlPr>
                          <a:rPr lang="en-US" sz="2000" i="1">
                            <a:latin typeface="Cambria Math" panose="02040503050406030204" pitchFamily="18" charset="0"/>
                            <a:cs typeface="Times New Roman" panose="02020603050405020304" pitchFamily="18" charset="0"/>
                          </a:rPr>
                        </m:ctrlPr>
                      </m:fPr>
                      <m:num>
                        <m:r>
                          <a:rPr lang="en-US" sz="2000">
                            <a:latin typeface="Cambria Math" panose="02040503050406030204" pitchFamily="18" charset="0"/>
                            <a:cs typeface="Times New Roman" panose="02020603050405020304" pitchFamily="18" charset="0"/>
                          </a:rPr>
                          <m:t>4210</m:t>
                        </m:r>
                      </m:num>
                      <m:den>
                        <m:r>
                          <a:rPr lang="en-US" sz="2000">
                            <a:latin typeface="Cambria Math" panose="02040503050406030204" pitchFamily="18" charset="0"/>
                            <a:cs typeface="Times New Roman" panose="02020603050405020304" pitchFamily="18" charset="0"/>
                          </a:rPr>
                          <m:t>2</m:t>
                        </m:r>
                      </m:den>
                    </m:f>
                    <m:r>
                      <a:rPr lang="en-US" sz="2000">
                        <a:latin typeface="Cambria Math" panose="02040503050406030204" pitchFamily="18" charset="0"/>
                        <a:cs typeface="Times New Roman" panose="02020603050405020304" pitchFamily="18" charset="0"/>
                      </a:rPr>
                      <m:t>=</m:t>
                    </m:r>
                    <m:r>
                      <a:rPr lang="en-US" sz="2000">
                        <a:latin typeface="Cambria Math" panose="02040503050406030204" pitchFamily="18" charset="0"/>
                        <a:cs typeface="Times New Roman" panose="02020603050405020304" pitchFamily="18" charset="0"/>
                      </a:rPr>
                      <m:t>2105</m:t>
                    </m:r>
                    <m:sSup>
                      <m:sSupPr>
                        <m:ctrlPr>
                          <a:rPr lang="en-US" sz="2000" i="1">
                            <a:latin typeface="Cambria Math" panose="02040503050406030204" pitchFamily="18" charset="0"/>
                            <a:cs typeface="Times New Roman" panose="02020603050405020304" pitchFamily="18" charset="0"/>
                          </a:rPr>
                        </m:ctrlPr>
                      </m:sSupPr>
                      <m:e>
                        <m:r>
                          <a:rPr lang="en-US" sz="2000">
                            <a:latin typeface="Cambria Math" panose="02040503050406030204" pitchFamily="18" charset="0"/>
                            <a:cs typeface="Times New Roman" panose="02020603050405020304" pitchFamily="18" charset="0"/>
                          </a:rPr>
                          <m:t>𝑚𝑚</m:t>
                        </m:r>
                      </m:e>
                      <m:sup>
                        <m:r>
                          <a:rPr lang="en-US" sz="2000">
                            <a:latin typeface="Cambria Math" panose="02040503050406030204" pitchFamily="18" charset="0"/>
                            <a:cs typeface="Times New Roman" panose="02020603050405020304" pitchFamily="18" charset="0"/>
                          </a:rPr>
                          <m:t>2</m:t>
                        </m:r>
                      </m:sup>
                    </m:sSup>
                    <m:r>
                      <a:rPr lang="en-US" sz="2000">
                        <a:latin typeface="Cambria Math" panose="02040503050406030204" pitchFamily="18" charset="0"/>
                        <a:cs typeface="Times New Roman" panose="02020603050405020304" pitchFamily="18" charset="0"/>
                      </a:rPr>
                      <m:t>/</m:t>
                    </m:r>
                    <m:r>
                      <a:rPr lang="en-US" sz="2000">
                        <a:latin typeface="Cambria Math" panose="02040503050406030204" pitchFamily="18" charset="0"/>
                        <a:cs typeface="Times New Roman" panose="02020603050405020304" pitchFamily="18" charset="0"/>
                      </a:rPr>
                      <m:t>𝑚</m:t>
                    </m:r>
                  </m:oMath>
                </a14:m>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Use 1</a:t>
                </a:r>
                <a14:m>
                  <m:oMath xmlns:m="http://schemas.openxmlformats.org/officeDocument/2006/math">
                    <m:r>
                      <a:rPr lang="en-US" sz="2000">
                        <a:latin typeface="Cambria Math" panose="02040503050406030204" pitchFamily="18" charset="0"/>
                        <a:cs typeface="Times New Roman" panose="02020603050405020304" pitchFamily="18" charset="0"/>
                      </a:rPr>
                      <m:t>∅</m:t>
                    </m:r>
                  </m:oMath>
                </a14:m>
                <a:r>
                  <a:rPr lang="en-US" sz="2000" dirty="0">
                    <a:latin typeface="Times New Roman" panose="02020603050405020304" pitchFamily="18" charset="0"/>
                    <a:cs typeface="Times New Roman" panose="02020603050405020304" pitchFamily="18" charset="0"/>
                  </a:rPr>
                  <a:t>16/90mm</a:t>
                </a:r>
              </a:p>
            </p:txBody>
          </p:sp>
        </mc:Choice>
        <mc:Fallback xmlns="">
          <p:sp>
            <p:nvSpPr>
              <p:cNvPr id="8" name="Content Placeholder 7">
                <a:extLst>
                  <a:ext uri="{FF2B5EF4-FFF2-40B4-BE49-F238E27FC236}">
                    <a16:creationId xmlns:a16="http://schemas.microsoft.com/office/drawing/2014/main" xmlns:a14="http://schemas.microsoft.com/office/drawing/2010/main" xmlns="" id="{785C6F25-C561-4DE3-9AA6-BE19182A94C5}"/>
                  </a:ext>
                </a:extLst>
              </p:cNvPr>
              <p:cNvSpPr>
                <a:spLocks noGrp="1" noRot="1" noChangeAspect="1" noMove="1" noResize="1" noEditPoints="1" noAdjustHandles="1" noChangeArrowheads="1" noChangeShapeType="1" noTextEdit="1"/>
              </p:cNvSpPr>
              <p:nvPr>
                <p:ph idx="1"/>
              </p:nvPr>
            </p:nvSpPr>
            <p:spPr>
              <a:xfrm>
                <a:off x="824326" y="1429305"/>
                <a:ext cx="8169184" cy="4590428"/>
              </a:xfrm>
              <a:blipFill rotWithShape="0">
                <a:blip r:embed="rId2"/>
                <a:stretch>
                  <a:fillRect l="-141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97</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616879" y="667787"/>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5114317" y="3407782"/>
            <a:ext cx="2374710" cy="2838734"/>
          </a:xfrm>
          <a:prstGeom prst="rect">
            <a:avLst/>
          </a:prstGeom>
        </p:spPr>
      </p:pic>
    </p:spTree>
    <p:extLst>
      <p:ext uri="{BB962C8B-B14F-4D97-AF65-F5344CB8AC3E}">
        <p14:creationId xmlns:p14="http://schemas.microsoft.com/office/powerpoint/2010/main" val="20242354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48195" y="960599"/>
            <a:ext cx="8438605" cy="784181"/>
          </a:xfrm>
        </p:spPr>
        <p:txBody>
          <a:bodyPr>
            <a:noAutofit/>
          </a:bodyPr>
          <a:lstStyle/>
          <a:p>
            <a:pPr algn="ctr"/>
            <a:r>
              <a:rPr lang="en-US" sz="3400" b="1" dirty="0">
                <a:solidFill>
                  <a:srgbClr val="7030A0"/>
                </a:solidFill>
                <a:latin typeface="Times New Roman" panose="02020603050405020304" pitchFamily="18" charset="0"/>
              </a:rPr>
              <a:t>Design of walls</a:t>
            </a:r>
            <a:endParaRPr lang="en-US" sz="3400" b="0" i="0" u="none" strike="noStrike" baseline="0" dirty="0">
              <a:solidFill>
                <a:srgbClr val="7030A0"/>
              </a:solidFill>
              <a:latin typeface="Calibri" panose="020F0502020204030204" pitchFamily="34" charset="0"/>
            </a:endParaRPr>
          </a:p>
        </p:txBody>
      </p:sp>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797030" y="1239172"/>
            <a:ext cx="8169184" cy="4590428"/>
          </a:xfrm>
        </p:spPr>
        <p:txBody>
          <a:bodyPr>
            <a:normAutofit/>
          </a:bodyPr>
          <a:lstStyle/>
          <a:p>
            <a:pPr marL="0" indent="0">
              <a:buNone/>
            </a:pPr>
            <a:r>
              <a:rPr lang="en-US" sz="2000" b="1" dirty="0">
                <a:solidFill>
                  <a:srgbClr val="000000"/>
                </a:solidFill>
                <a:latin typeface="Times New Roman" panose="02020603050405020304" pitchFamily="18" charset="0"/>
                <a:cs typeface="Times New Roman" panose="02020603050405020304" pitchFamily="18" charset="0"/>
              </a:rPr>
              <a:t> </a:t>
            </a:r>
            <a:r>
              <a:rPr lang="en-US" sz="2000" b="1" u="sng" dirty="0">
                <a:solidFill>
                  <a:srgbClr val="000000"/>
                </a:solidFill>
                <a:latin typeface="Times New Roman" panose="02020603050405020304" pitchFamily="18" charset="0"/>
                <a:cs typeface="Times New Roman" panose="02020603050405020304" pitchFamily="18" charset="0"/>
              </a:rPr>
              <a:t>Design </a:t>
            </a:r>
          </a:p>
          <a:p>
            <a:pPr>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Wall W-03 details:-</a:t>
            </a: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98</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pic>
        <p:nvPicPr>
          <p:cNvPr id="10" name="Picture 9"/>
          <p:cNvPicPr/>
          <p:nvPr/>
        </p:nvPicPr>
        <p:blipFill>
          <a:blip r:embed="rId2">
            <a:extLst>
              <a:ext uri="{28A0092B-C50C-407E-A947-70E740481C1C}">
                <a14:useLocalDpi xmlns:a14="http://schemas.microsoft.com/office/drawing/2010/main" val="0"/>
              </a:ext>
            </a:extLst>
          </a:blip>
          <a:stretch>
            <a:fillRect/>
          </a:stretch>
        </p:blipFill>
        <p:spPr>
          <a:xfrm>
            <a:off x="968991" y="2729553"/>
            <a:ext cx="7289976" cy="31000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3177706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A75F-7673-4535-BFDB-EECD909F34BC}"/>
              </a:ext>
            </a:extLst>
          </p:cNvPr>
          <p:cNvSpPr>
            <a:spLocks noGrp="1"/>
          </p:cNvSpPr>
          <p:nvPr>
            <p:ph type="title"/>
          </p:nvPr>
        </p:nvSpPr>
        <p:spPr>
          <a:xfrm>
            <a:off x="248195" y="1010249"/>
            <a:ext cx="8438605" cy="784181"/>
          </a:xfrm>
        </p:spPr>
        <p:txBody>
          <a:bodyPr>
            <a:noAutofit/>
          </a:bodyPr>
          <a:lstStyle/>
          <a:p>
            <a:r>
              <a:rPr lang="en-US" sz="3400" b="1" dirty="0">
                <a:solidFill>
                  <a:srgbClr val="7030A0"/>
                </a:solidFill>
                <a:latin typeface="Times New Roman" panose="02020603050405020304" pitchFamily="18" charset="0"/>
              </a:rPr>
              <a:t>	Design of Footings</a:t>
            </a:r>
            <a:endParaRPr lang="en-US" sz="3400" b="0" i="0" u="none" strike="noStrike" baseline="0" dirty="0">
              <a:solidFill>
                <a:srgbClr val="7030A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785C6F25-C561-4DE3-9AA6-BE19182A94C5}"/>
                  </a:ext>
                </a:extLst>
              </p:cNvPr>
              <p:cNvSpPr>
                <a:spLocks noGrp="1"/>
              </p:cNvSpPr>
              <p:nvPr>
                <p:ph idx="1"/>
              </p:nvPr>
            </p:nvSpPr>
            <p:spPr>
              <a:xfrm>
                <a:off x="687848" y="2023992"/>
                <a:ext cx="8169184" cy="4590428"/>
              </a:xfrm>
            </p:spPr>
            <p:txBody>
              <a:bodyPr>
                <a:normAutofit fontScale="92500" lnSpcReduction="10000"/>
              </a:bodyPr>
              <a:lstStyle/>
              <a:p>
                <a:pPr marL="0" indent="0">
                  <a:buNone/>
                </a:pPr>
                <a:r>
                  <a:rPr lang="en-US" sz="2000" b="1" u="sng" dirty="0">
                    <a:solidFill>
                      <a:srgbClr val="000000"/>
                    </a:solidFill>
                    <a:latin typeface="Times New Roman" panose="02020603050405020304" pitchFamily="18" charset="0"/>
                    <a:cs typeface="Times New Roman" panose="02020603050405020304" pitchFamily="18" charset="0"/>
                  </a:rPr>
                  <a:t>General </a:t>
                </a:r>
              </a:p>
              <a:p>
                <a:pPr>
                  <a:lnSpc>
                    <a:spcPct val="160000"/>
                  </a:lnSpc>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Mat foundation was used in this structure, and SAFE software was used to design this foundation.</a:t>
                </a:r>
              </a:p>
              <a:p>
                <a:pPr>
                  <a:lnSpc>
                    <a:spcPct val="160000"/>
                  </a:lnSpc>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The bearing capacity of the soil equal to 360</a:t>
                </a:r>
                <a14:m>
                  <m:oMath xmlns:m="http://schemas.openxmlformats.org/officeDocument/2006/math">
                    <m:r>
                      <a:rPr lang="en-US" sz="2200">
                        <a:latin typeface="Cambria Math" panose="02040503050406030204" pitchFamily="18" charset="0"/>
                        <a:cs typeface="Times New Roman" panose="02020603050405020304" pitchFamily="18" charset="0"/>
                      </a:rPr>
                      <m:t>𝐾𝑁</m:t>
                    </m:r>
                    <m:r>
                      <a:rPr lang="en-US" sz="2200">
                        <a:latin typeface="Cambria Math" panose="02040503050406030204" pitchFamily="18" charset="0"/>
                        <a:cs typeface="Times New Roman" panose="02020603050405020304" pitchFamily="18" charset="0"/>
                      </a:rPr>
                      <m:t>/</m:t>
                    </m:r>
                    <m:sSup>
                      <m:sSupPr>
                        <m:ctrlPr>
                          <a:rPr lang="en-US" sz="2200" i="1">
                            <a:latin typeface="Cambria Math" panose="02040503050406030204" pitchFamily="18" charset="0"/>
                            <a:cs typeface="Times New Roman" panose="02020603050405020304" pitchFamily="18" charset="0"/>
                          </a:rPr>
                        </m:ctrlPr>
                      </m:sSupPr>
                      <m:e>
                        <m:r>
                          <a:rPr lang="en-US" sz="2200">
                            <a:latin typeface="Cambria Math" panose="02040503050406030204" pitchFamily="18" charset="0"/>
                            <a:cs typeface="Times New Roman" panose="02020603050405020304" pitchFamily="18" charset="0"/>
                          </a:rPr>
                          <m:t>𝑚</m:t>
                        </m:r>
                      </m:e>
                      <m:sup>
                        <m:r>
                          <a:rPr lang="en-US" sz="2200">
                            <a:latin typeface="Cambria Math" panose="02040503050406030204" pitchFamily="18" charset="0"/>
                            <a:cs typeface="Times New Roman" panose="02020603050405020304" pitchFamily="18" charset="0"/>
                          </a:rPr>
                          <m:t>2</m:t>
                        </m:r>
                      </m:sup>
                    </m:sSup>
                  </m:oMath>
                </a14:m>
                <a:r>
                  <a:rPr lang="en-US" sz="2200" dirty="0">
                    <a:latin typeface="Times New Roman" panose="02020603050405020304" pitchFamily="18" charset="0"/>
                    <a:cs typeface="Times New Roman" panose="02020603050405020304" pitchFamily="18" charset="0"/>
                  </a:rPr>
                  <a:t>, this value was increased due to the existing soil around the structure, as shown:-</a:t>
                </a:r>
              </a:p>
              <a:p>
                <a:pPr marL="0" indent="0" algn="ctr">
                  <a:lnSpc>
                    <a:spcPct val="160000"/>
                  </a:lnSpc>
                  <a:buNone/>
                </a:pP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𝐵𝑒𝑎𝑟𝑖𝑛𝑔</m:t>
                        </m:r>
                        <m:r>
                          <a:rPr lang="en-US" sz="2000" i="1">
                            <a:latin typeface="Cambria Math" panose="02040503050406030204" pitchFamily="18" charset="0"/>
                          </a:rPr>
                          <m:t> </m:t>
                        </m:r>
                        <m:r>
                          <a:rPr lang="en-US" sz="2000" i="1">
                            <a:latin typeface="Cambria Math" panose="02040503050406030204" pitchFamily="18" charset="0"/>
                          </a:rPr>
                          <m:t>𝑐𝑎𝑝𝑎𝑐𝑖𝑡𝑦</m:t>
                        </m:r>
                      </m:e>
                      <m:sub>
                        <m:r>
                          <a:rPr lang="en-US" sz="2000" i="1">
                            <a:latin typeface="Cambria Math" panose="02040503050406030204" pitchFamily="18" charset="0"/>
                          </a:rPr>
                          <m:t>𝑛𝑒𝑤</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𝐵𝑒𝑎𝑟𝑖𝑛𝑔</m:t>
                        </m:r>
                        <m:r>
                          <a:rPr lang="en-US" sz="2000" i="1">
                            <a:latin typeface="Cambria Math" panose="02040503050406030204" pitchFamily="18" charset="0"/>
                          </a:rPr>
                          <m:t> </m:t>
                        </m:r>
                        <m:r>
                          <a:rPr lang="en-US" sz="2000" i="1">
                            <a:latin typeface="Cambria Math" panose="02040503050406030204" pitchFamily="18" charset="0"/>
                          </a:rPr>
                          <m:t>𝑐𝑎𝑝𝑎𝑐𝑖𝑡𝑦</m:t>
                        </m:r>
                      </m:e>
                      <m:sub>
                        <m:r>
                          <a:rPr lang="en-US" sz="2000" i="1">
                            <a:latin typeface="Cambria Math" panose="02040503050406030204" pitchFamily="18" charset="0"/>
                          </a:rPr>
                          <m:t>𝑜𝑙𝑑</m:t>
                        </m:r>
                      </m:sub>
                    </m:sSub>
                    <m:r>
                      <a:rPr lang="en-US" sz="2000" i="1">
                        <a:latin typeface="Cambria Math" panose="02040503050406030204" pitchFamily="18" charset="0"/>
                      </a:rPr>
                      <m:t>+(</m:t>
                    </m:r>
                    <m:r>
                      <a:rPr lang="en-US" sz="2000" i="1">
                        <a:latin typeface="Cambria Math" panose="02040503050406030204" pitchFamily="18" charset="0"/>
                      </a:rPr>
                      <m:t>𝛾</m:t>
                    </m:r>
                    <m:r>
                      <a:rPr lang="en-US" sz="2000" i="1">
                        <a:latin typeface="Cambria Math" panose="02040503050406030204" pitchFamily="18" charset="0"/>
                      </a:rPr>
                      <m:t>×</m:t>
                    </m:r>
                    <m:r>
                      <a:rPr lang="en-US" sz="2000" i="1">
                        <a:latin typeface="Cambria Math" panose="02040503050406030204" pitchFamily="18" charset="0"/>
                      </a:rPr>
                      <m:t>h</m:t>
                    </m:r>
                    <m:r>
                      <a:rPr lang="en-US" sz="2000" i="1">
                        <a:latin typeface="Cambria Math" panose="02040503050406030204" pitchFamily="18" charset="0"/>
                      </a:rPr>
                      <m:t>)</m:t>
                    </m:r>
                  </m:oMath>
                </a14:m>
                <a:r>
                  <a:rPr lang="en-US" sz="2000" i="1" dirty="0"/>
                  <a:t>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𝐵𝑒𝑎𝑟𝑖𝑛𝑔</m:t>
                        </m:r>
                        <m:r>
                          <a:rPr lang="en-US" sz="2000" i="1">
                            <a:latin typeface="Cambria Math" panose="02040503050406030204" pitchFamily="18" charset="0"/>
                          </a:rPr>
                          <m:t> </m:t>
                        </m:r>
                        <m:r>
                          <a:rPr lang="en-US" sz="2000" i="1">
                            <a:latin typeface="Cambria Math" panose="02040503050406030204" pitchFamily="18" charset="0"/>
                          </a:rPr>
                          <m:t>𝑐𝑎𝑝𝑎𝑐𝑖𝑡𝑦</m:t>
                        </m:r>
                      </m:e>
                      <m:sub>
                        <m:r>
                          <a:rPr lang="en-US" sz="2000" i="1">
                            <a:latin typeface="Cambria Math" panose="02040503050406030204" pitchFamily="18" charset="0"/>
                          </a:rPr>
                          <m:t>𝑛𝑒𝑤</m:t>
                        </m:r>
                      </m:sub>
                    </m:sSub>
                    <m:r>
                      <a:rPr lang="en-US" sz="2000" i="1">
                        <a:latin typeface="Cambria Math" panose="02040503050406030204" pitchFamily="18" charset="0"/>
                      </a:rPr>
                      <m:t>=</m:t>
                    </m:r>
                    <m:r>
                      <a:rPr lang="en-US" sz="2000" i="1">
                        <a:latin typeface="Cambria Math" panose="02040503050406030204" pitchFamily="18" charset="0"/>
                      </a:rPr>
                      <m:t>360</m:t>
                    </m:r>
                    <m:r>
                      <a:rPr lang="en-US" sz="2000" i="1">
                        <a:latin typeface="Cambria Math" panose="02040503050406030204" pitchFamily="18" charset="0"/>
                      </a:rPr>
                      <m:t>+</m:t>
                    </m:r>
                    <m:d>
                      <m:dPr>
                        <m:ctrlPr>
                          <a:rPr lang="en-US" sz="2000" i="1">
                            <a:latin typeface="Cambria Math" panose="02040503050406030204" pitchFamily="18" charset="0"/>
                          </a:rPr>
                        </m:ctrlPr>
                      </m:dPr>
                      <m:e>
                        <m:r>
                          <a:rPr lang="en-US" sz="2000" i="1">
                            <a:latin typeface="Cambria Math" panose="02040503050406030204" pitchFamily="18" charset="0"/>
                          </a:rPr>
                          <m:t>18</m:t>
                        </m:r>
                        <m:r>
                          <a:rPr lang="en-US" sz="2000" i="1">
                            <a:latin typeface="Cambria Math" panose="02040503050406030204" pitchFamily="18" charset="0"/>
                          </a:rPr>
                          <m:t>×</m:t>
                        </m:r>
                        <m:r>
                          <a:rPr lang="en-US" sz="2000" i="1">
                            <a:latin typeface="Cambria Math" panose="02040503050406030204" pitchFamily="18" charset="0"/>
                          </a:rPr>
                          <m:t>6</m:t>
                        </m:r>
                        <m:r>
                          <a:rPr lang="en-US" sz="2000" i="1">
                            <a:latin typeface="Cambria Math" panose="02040503050406030204" pitchFamily="18" charset="0"/>
                          </a:rPr>
                          <m:t>.</m:t>
                        </m:r>
                        <m:r>
                          <a:rPr lang="en-US" sz="2000" i="1">
                            <a:latin typeface="Cambria Math" panose="02040503050406030204" pitchFamily="18" charset="0"/>
                          </a:rPr>
                          <m:t>8</m:t>
                        </m:r>
                      </m:e>
                    </m:d>
                    <m:r>
                      <a:rPr lang="en-US" sz="2000" i="1">
                        <a:latin typeface="Cambria Math" panose="02040503050406030204" pitchFamily="18" charset="0"/>
                      </a:rPr>
                      <m:t>=</m:t>
                    </m:r>
                    <m:r>
                      <a:rPr lang="en-US" sz="2000" i="1">
                        <a:latin typeface="Cambria Math" panose="02040503050406030204" pitchFamily="18" charset="0"/>
                      </a:rPr>
                      <m:t>480</m:t>
                    </m:r>
                    <m:r>
                      <a:rPr lang="en-US" sz="2000" i="1">
                        <a:latin typeface="Cambria Math" panose="02040503050406030204" pitchFamily="18" charset="0"/>
                      </a:rPr>
                      <m:t> </m:t>
                    </m:r>
                    <m:r>
                      <a:rPr lang="en-US" sz="2000" i="1">
                        <a:latin typeface="Cambria Math" panose="02040503050406030204" pitchFamily="18" charset="0"/>
                      </a:rPr>
                      <m:t>𝐾𝑁</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𝑚</m:t>
                        </m:r>
                      </m:e>
                      <m:sup>
                        <m:r>
                          <a:rPr lang="en-US" sz="2000" i="1">
                            <a:latin typeface="Cambria Math" panose="02040503050406030204" pitchFamily="18" charset="0"/>
                          </a:rPr>
                          <m:t>2</m:t>
                        </m:r>
                      </m:sup>
                    </m:sSup>
                  </m:oMath>
                </a14:m>
                <a:endParaRPr lang="en-US" sz="2000" dirty="0"/>
              </a:p>
              <a:p>
                <a:pPr>
                  <a:lnSpc>
                    <a:spcPct val="150000"/>
                  </a:lnSpc>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lnSpc>
                    <a:spcPct val="150000"/>
                  </a:lnSpc>
                  <a:buNone/>
                </a:pPr>
                <a:r>
                  <a:rPr lang="en-US" sz="2000" dirty="0">
                    <a:latin typeface="Times New Roman" panose="02020603050405020304" pitchFamily="18" charset="0"/>
                    <a:cs typeface="Times New Roman" panose="02020603050405020304" pitchFamily="18" charset="0"/>
                  </a:rPr>
                  <a:t> </a:t>
                </a:r>
              </a:p>
            </p:txBody>
          </p:sp>
        </mc:Choice>
        <mc:Fallback xmlns="">
          <p:sp>
            <p:nvSpPr>
              <p:cNvPr id="8" name="Content Placeholder 7">
                <a:extLst>
                  <a:ext uri="{FF2B5EF4-FFF2-40B4-BE49-F238E27FC236}">
                    <a16:creationId xmlns="" xmlns:a16="http://schemas.microsoft.com/office/drawing/2014/main" xmlns:a14="http://schemas.microsoft.com/office/drawing/2010/main" id="{785C6F25-C561-4DE3-9AA6-BE19182A94C5}"/>
                  </a:ext>
                </a:extLst>
              </p:cNvPr>
              <p:cNvSpPr>
                <a:spLocks noGrp="1" noRot="1" noChangeAspect="1" noMove="1" noResize="1" noEditPoints="1" noAdjustHandles="1" noChangeArrowheads="1" noChangeShapeType="1" noTextEdit="1"/>
              </p:cNvSpPr>
              <p:nvPr>
                <p:ph idx="1"/>
              </p:nvPr>
            </p:nvSpPr>
            <p:spPr>
              <a:xfrm>
                <a:off x="687848" y="2023992"/>
                <a:ext cx="8169184" cy="4590428"/>
              </a:xfrm>
              <a:blipFill rotWithShape="0">
                <a:blip r:embed="rId2"/>
                <a:stretch>
                  <a:fillRect l="-896" t="-132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190E2CC-101F-4022-B32B-C00C07DC946D}"/>
              </a:ext>
            </a:extLst>
          </p:cNvPr>
          <p:cNvSpPr>
            <a:spLocks noGrp="1"/>
          </p:cNvSpPr>
          <p:nvPr>
            <p:ph type="sldNum" sz="quarter" idx="12"/>
          </p:nvPr>
        </p:nvSpPr>
        <p:spPr/>
        <p:txBody>
          <a:bodyPr/>
          <a:lstStyle/>
          <a:p>
            <a:fld id="{721E894C-819F-47F4-8A2C-0F57111BE3F1}" type="slidenum">
              <a:rPr lang="en-US" smtClean="0"/>
              <a:t>99</a:t>
            </a:fld>
            <a:endParaRPr lang="en-US"/>
          </a:p>
        </p:txBody>
      </p:sp>
      <p:sp>
        <p:nvSpPr>
          <p:cNvPr id="7" name="TextBox 6">
            <a:extLst>
              <a:ext uri="{FF2B5EF4-FFF2-40B4-BE49-F238E27FC236}">
                <a16:creationId xmlns:a16="http://schemas.microsoft.com/office/drawing/2014/main" id="{40EA86E0-D7DE-4ADC-82F8-816338C7060D}"/>
              </a:ext>
            </a:extLst>
          </p:cNvPr>
          <p:cNvSpPr txBox="1"/>
          <p:nvPr/>
        </p:nvSpPr>
        <p:spPr>
          <a:xfrm>
            <a:off x="548640" y="548584"/>
            <a:ext cx="1619794" cy="461665"/>
          </a:xfrm>
          <a:prstGeom prst="rect">
            <a:avLst/>
          </a:prstGeom>
          <a:noFill/>
        </p:spPr>
        <p:txBody>
          <a:bodyPr wrap="square" rtlCol="0">
            <a:spAutoFit/>
          </a:bodyPr>
          <a:lstStyle/>
          <a:p>
            <a:r>
              <a:rPr lang="en-US" sz="2400" b="1" i="1" dirty="0">
                <a:solidFill>
                  <a:srgbClr val="0070C0"/>
                </a:solidFill>
                <a:latin typeface="Gabriola" panose="04040605051002020D02" pitchFamily="82" charset="0"/>
              </a:rPr>
              <a:t>Chapter  Three</a:t>
            </a:r>
          </a:p>
        </p:txBody>
      </p:sp>
    </p:spTree>
    <p:extLst>
      <p:ext uri="{BB962C8B-B14F-4D97-AF65-F5344CB8AC3E}">
        <p14:creationId xmlns:p14="http://schemas.microsoft.com/office/powerpoint/2010/main" val="6326886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2699</TotalTime>
  <Words>6270</Words>
  <Application>Microsoft Office PowerPoint</Application>
  <PresentationFormat>On-screen Show (4:3)</PresentationFormat>
  <Paragraphs>1553</Paragraphs>
  <Slides>119</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119</vt:i4>
      </vt:variant>
    </vt:vector>
  </HeadingPairs>
  <TitlesOfParts>
    <vt:vector size="130" baseType="lpstr">
      <vt:lpstr>Andalus</vt:lpstr>
      <vt:lpstr>Arial</vt:lpstr>
      <vt:lpstr>Calibri</vt:lpstr>
      <vt:lpstr>Cambria Math</vt:lpstr>
      <vt:lpstr>Corbel</vt:lpstr>
      <vt:lpstr>Courier New</vt:lpstr>
      <vt:lpstr>Gabriola</vt:lpstr>
      <vt:lpstr>Swis721 BdCnOul BT</vt:lpstr>
      <vt:lpstr>Times New Roman</vt:lpstr>
      <vt:lpstr>Wingdings</vt:lpstr>
      <vt:lpstr>Parallax</vt:lpstr>
      <vt:lpstr>Structural Analysis and Design of Al-Sayed Mall in Qalqilia</vt:lpstr>
      <vt:lpstr>Outline</vt:lpstr>
      <vt:lpstr>Chapter one: Introduction</vt:lpstr>
      <vt:lpstr>Site location </vt:lpstr>
      <vt:lpstr>Site location </vt:lpstr>
      <vt:lpstr>Floors Information</vt:lpstr>
      <vt:lpstr>Project plans </vt:lpstr>
      <vt:lpstr>Codes and standards</vt:lpstr>
      <vt:lpstr>Software programs</vt:lpstr>
      <vt:lpstr>Materials</vt:lpstr>
      <vt:lpstr>Materials</vt:lpstr>
      <vt:lpstr>Materials</vt:lpstr>
      <vt:lpstr>Soil investigations</vt:lpstr>
      <vt:lpstr>Loads</vt:lpstr>
      <vt:lpstr>Loads</vt:lpstr>
      <vt:lpstr>Loads</vt:lpstr>
      <vt:lpstr>Loads</vt:lpstr>
      <vt:lpstr>Loads</vt:lpstr>
      <vt:lpstr>Loads</vt:lpstr>
      <vt:lpstr>Loads</vt:lpstr>
      <vt:lpstr>Loads</vt:lpstr>
      <vt:lpstr>Loads</vt:lpstr>
      <vt:lpstr>Loads</vt:lpstr>
      <vt:lpstr>Loads</vt:lpstr>
      <vt:lpstr>Loads</vt:lpstr>
      <vt:lpstr>Loads</vt:lpstr>
      <vt:lpstr>Load combinations</vt:lpstr>
      <vt:lpstr>Load combinations</vt:lpstr>
      <vt:lpstr>Chapter Two: Preliminary Design </vt:lpstr>
      <vt:lpstr>Slab structural system</vt:lpstr>
      <vt:lpstr>    Preliminary slab thickness </vt:lpstr>
      <vt:lpstr>    Preliminary slab thickness </vt:lpstr>
      <vt:lpstr>      Preliminary slab thickness </vt:lpstr>
      <vt:lpstr>      Preliminary slab thickness </vt:lpstr>
      <vt:lpstr>     Preliminary dimensions of beams </vt:lpstr>
      <vt:lpstr>     Preliminary dimensions of beams </vt:lpstr>
      <vt:lpstr>       Preliminary dimensions of columns</vt:lpstr>
      <vt:lpstr>        Preliminary dimensions of columns</vt:lpstr>
      <vt:lpstr>      Preliminary dimensions of walls </vt:lpstr>
      <vt:lpstr>Chapter Three: Three-dimensional analysis and design </vt:lpstr>
      <vt:lpstr>Structural modeling of the building </vt:lpstr>
      <vt:lpstr> Structural modeling of the building </vt:lpstr>
      <vt:lpstr>     Structural modeling of the building </vt:lpstr>
      <vt:lpstr>Structural modeling of the building </vt:lpstr>
      <vt:lpstr>Structural modeling of the building </vt:lpstr>
      <vt:lpstr>  Structural modeling of the building </vt:lpstr>
      <vt:lpstr>Structural modeling of the building </vt:lpstr>
      <vt:lpstr>Structural modeling of the building </vt:lpstr>
      <vt:lpstr> Evaluation of the preliminary design</vt:lpstr>
      <vt:lpstr> Evaluation of the preliminary design</vt:lpstr>
      <vt:lpstr>Verification of structural analysis </vt:lpstr>
      <vt:lpstr>Verification of structural analysis </vt:lpstr>
      <vt:lpstr>Verification of structural analysis </vt:lpstr>
      <vt:lpstr>Verification of structural analysis </vt:lpstr>
      <vt:lpstr>Verification of structural analysis </vt:lpstr>
      <vt:lpstr>Verification of structural analysis </vt:lpstr>
      <vt:lpstr>Verification of structural analysis </vt:lpstr>
      <vt:lpstr>Seismic forces checks</vt:lpstr>
      <vt:lpstr>Seismic forces checks</vt:lpstr>
      <vt:lpstr>Seismic forces checks</vt:lpstr>
      <vt:lpstr>Seismic forces checks</vt:lpstr>
      <vt:lpstr>Structural irregularity  </vt:lpstr>
      <vt:lpstr>Structural irregularity  </vt:lpstr>
      <vt:lpstr>Effect of p-delta </vt:lpstr>
      <vt:lpstr>   Deflection computations  </vt:lpstr>
      <vt:lpstr>Deflection computations  </vt:lpstr>
      <vt:lpstr>Design of beams</vt:lpstr>
      <vt:lpstr>Design of beams</vt:lpstr>
      <vt:lpstr>Design of beams</vt:lpstr>
      <vt:lpstr>Design of beams</vt:lpstr>
      <vt:lpstr>Design of beams</vt:lpstr>
      <vt:lpstr>Design of beams</vt:lpstr>
      <vt:lpstr>Design of beams</vt:lpstr>
      <vt:lpstr>Design of beams</vt:lpstr>
      <vt:lpstr>Design of beams</vt:lpstr>
      <vt:lpstr>Design of beams</vt:lpstr>
      <vt:lpstr>Design of beams</vt:lpstr>
      <vt:lpstr>Design of beams</vt:lpstr>
      <vt:lpstr>Design of columns</vt:lpstr>
      <vt:lpstr>Design of columns</vt:lpstr>
      <vt:lpstr>PowerPoint Presentation</vt:lpstr>
      <vt:lpstr>Design of columns</vt:lpstr>
      <vt:lpstr>Design of columns</vt:lpstr>
      <vt:lpstr>Design of columns</vt:lpstr>
      <vt:lpstr>Design of columns</vt:lpstr>
      <vt:lpstr>Design of columns</vt:lpstr>
      <vt:lpstr>Design of columns</vt:lpstr>
      <vt:lpstr>Design of columns</vt:lpstr>
      <vt:lpstr>Design of columns</vt:lpstr>
      <vt:lpstr>Design of slabs</vt:lpstr>
      <vt:lpstr>Design of slabs</vt:lpstr>
      <vt:lpstr>Design of walls</vt:lpstr>
      <vt:lpstr>Design of walls</vt:lpstr>
      <vt:lpstr>Design of walls</vt:lpstr>
      <vt:lpstr>Design of walls</vt:lpstr>
      <vt:lpstr>Design of walls</vt:lpstr>
      <vt:lpstr>Design of walls</vt:lpstr>
      <vt:lpstr>Design of walls</vt:lpstr>
      <vt:lpstr> Design of Footings</vt:lpstr>
      <vt:lpstr>Design of Footings</vt:lpstr>
      <vt:lpstr>Design of Footings</vt:lpstr>
      <vt:lpstr>Design of Footings</vt:lpstr>
      <vt:lpstr>Design of Footings</vt:lpstr>
      <vt:lpstr>Design of Footings</vt:lpstr>
      <vt:lpstr>Design of Footings</vt:lpstr>
      <vt:lpstr>Design of Footings</vt:lpstr>
      <vt:lpstr>Design of Footings</vt:lpstr>
      <vt:lpstr>Design of Footings</vt:lpstr>
      <vt:lpstr>Design of Footings</vt:lpstr>
      <vt:lpstr>Design of Footings</vt:lpstr>
      <vt:lpstr>Design of Stairs</vt:lpstr>
      <vt:lpstr>Design of Stairs</vt:lpstr>
      <vt:lpstr>Design of Stairs</vt:lpstr>
      <vt:lpstr>Design of Stairs</vt:lpstr>
      <vt:lpstr>Design of Stairs</vt:lpstr>
      <vt:lpstr>Design of Stairs</vt:lpstr>
      <vt:lpstr>Design of Ramp</vt:lpstr>
      <vt:lpstr>Design of Ramp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 Nassoura</dc:creator>
  <cp:lastModifiedBy>user</cp:lastModifiedBy>
  <cp:revision>240</cp:revision>
  <dcterms:created xsi:type="dcterms:W3CDTF">2020-12-30T09:05:14Z</dcterms:created>
  <dcterms:modified xsi:type="dcterms:W3CDTF">2021-06-05T09:29:51Z</dcterms:modified>
</cp:coreProperties>
</file>