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300" r:id="rId19"/>
    <p:sldId id="301" r:id="rId20"/>
    <p:sldId id="302" r:id="rId21"/>
    <p:sldId id="303" r:id="rId22"/>
    <p:sldId id="304" r:id="rId23"/>
    <p:sldId id="305" r:id="rId24"/>
    <p:sldId id="275" r:id="rId25"/>
    <p:sldId id="276" r:id="rId26"/>
    <p:sldId id="277" r:id="rId27"/>
    <p:sldId id="278" r:id="rId28"/>
    <p:sldId id="280" r:id="rId29"/>
    <p:sldId id="281" r:id="rId30"/>
    <p:sldId id="282" r:id="rId31"/>
    <p:sldId id="283" r:id="rId32"/>
    <p:sldId id="284" r:id="rId33"/>
    <p:sldId id="285" r:id="rId34"/>
    <p:sldId id="286" r:id="rId35"/>
    <p:sldId id="287" r:id="rId36"/>
    <p:sldId id="279" r:id="rId37"/>
    <p:sldId id="288" r:id="rId38"/>
    <p:sldId id="289" r:id="rId39"/>
    <p:sldId id="290" r:id="rId40"/>
    <p:sldId id="291" r:id="rId41"/>
    <p:sldId id="292" r:id="rId42"/>
    <p:sldId id="293" r:id="rId43"/>
    <p:sldId id="294" r:id="rId44"/>
    <p:sldId id="296" r:id="rId45"/>
    <p:sldId id="295" r:id="rId46"/>
    <p:sldId id="297" r:id="rId47"/>
    <p:sldId id="298" r:id="rId48"/>
    <p:sldId id="299"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9500"/>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5699" autoAdjust="0"/>
  </p:normalViewPr>
  <p:slideViewPr>
    <p:cSldViewPr>
      <p:cViewPr>
        <p:scale>
          <a:sx n="93" d="100"/>
          <a:sy n="93" d="100"/>
        </p:scale>
        <p:origin x="-726" y="4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E6375396-903B-45FC-BFD0-2BA7E06ABFE5}" type="datetimeFigureOut">
              <a:rPr lang="ar-SA" smtClean="0"/>
              <a:pPr/>
              <a:t>17/05/42</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B1661E40-72AA-4A89-8399-4D1710BDD95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6375396-903B-45FC-BFD0-2BA7E06ABFE5}" type="datetimeFigureOut">
              <a:rPr lang="ar-SA" smtClean="0"/>
              <a:pPr/>
              <a:t>17/05/42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6375396-903B-45FC-BFD0-2BA7E06ABFE5}" type="datetimeFigureOut">
              <a:rPr lang="ar-SA" smtClean="0"/>
              <a:pPr/>
              <a:t>17/05/42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6375396-903B-45FC-BFD0-2BA7E06ABFE5}" type="datetimeFigureOut">
              <a:rPr lang="ar-SA" smtClean="0"/>
              <a:pPr/>
              <a:t>17/05/42</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B1661E40-72AA-4A89-8399-4D1710BDD95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E6375396-903B-45FC-BFD0-2BA7E06ABFE5}" type="datetimeFigureOut">
              <a:rPr lang="ar-SA" smtClean="0"/>
              <a:pPr/>
              <a:t>17/05/42</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B1661E40-72AA-4A89-8399-4D1710BDD953}" type="slidenum">
              <a:rPr lang="ar-SA" smtClean="0"/>
              <a:pPr/>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E6375396-903B-45FC-BFD0-2BA7E06ABFE5}" type="datetimeFigureOut">
              <a:rPr lang="ar-SA" smtClean="0"/>
              <a:pPr/>
              <a:t>17/05/42</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E6375396-903B-45FC-BFD0-2BA7E06ABFE5}" type="datetimeFigureOut">
              <a:rPr lang="ar-SA" smtClean="0"/>
              <a:pPr/>
              <a:t>17/05/42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B1661E40-72AA-4A89-8399-4D1710BDD953}" type="slidenum">
              <a:rPr lang="ar-SA" smtClean="0"/>
              <a:pPr/>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E6375396-903B-45FC-BFD0-2BA7E06ABFE5}" type="datetimeFigureOut">
              <a:rPr lang="ar-SA" smtClean="0"/>
              <a:pPr/>
              <a:t>17/05/42</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E6375396-903B-45FC-BFD0-2BA7E06ABFE5}" type="datetimeFigureOut">
              <a:rPr lang="ar-SA" smtClean="0"/>
              <a:pPr/>
              <a:t>17/05/42</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6375396-903B-45FC-BFD0-2BA7E06ABFE5}" type="datetimeFigureOut">
              <a:rPr lang="ar-SA" smtClean="0"/>
              <a:pPr/>
              <a:t>17/05/42</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1661E40-72AA-4A89-8399-4D1710BDD95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E6375396-903B-45FC-BFD0-2BA7E06ABFE5}" type="datetimeFigureOut">
              <a:rPr lang="ar-SA" smtClean="0"/>
              <a:pPr/>
              <a:t>17/05/42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B1661E40-72AA-4A89-8399-4D1710BDD953}" type="slidenum">
              <a:rPr lang="ar-SA" smtClean="0"/>
              <a:pPr/>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6375396-903B-45FC-BFD0-2BA7E06ABFE5}" type="datetimeFigureOut">
              <a:rPr lang="ar-SA" smtClean="0"/>
              <a:pPr/>
              <a:t>17/05/42</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661E40-72AA-4A89-8399-4D1710BDD953}" type="slidenum">
              <a:rPr lang="ar-SA" smtClean="0"/>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9144000" cy="1436665"/>
          </a:xfrm>
        </p:spPr>
        <p:txBody>
          <a:bodyPr/>
          <a:lstStyle/>
          <a:p>
            <a:pPr algn="ctr"/>
            <a:r>
              <a:rPr lang="en-US" dirty="0" smtClean="0"/>
              <a:t/>
            </a:r>
            <a:br>
              <a:rPr lang="en-US" dirty="0" smtClean="0"/>
            </a:br>
            <a:r>
              <a:rPr lang="en-US" dirty="0" smtClean="0"/>
              <a:t>Graduation project </a:t>
            </a:r>
            <a:r>
              <a:rPr lang="en-US" b="1" dirty="0" smtClean="0"/>
              <a:t>II</a:t>
            </a:r>
            <a:endParaRPr lang="ar-SA" dirty="0"/>
          </a:p>
        </p:txBody>
      </p:sp>
      <p:sp>
        <p:nvSpPr>
          <p:cNvPr id="3" name="عنوان فرعي 2"/>
          <p:cNvSpPr>
            <a:spLocks noGrp="1"/>
          </p:cNvSpPr>
          <p:nvPr>
            <p:ph type="subTitle" idx="1"/>
          </p:nvPr>
        </p:nvSpPr>
        <p:spPr>
          <a:xfrm>
            <a:off x="357158" y="1785926"/>
            <a:ext cx="8458200" cy="4429156"/>
          </a:xfrm>
        </p:spPr>
        <p:txBody>
          <a:bodyPr/>
          <a:lstStyle/>
          <a:p>
            <a:pPr algn="ctr"/>
            <a:r>
              <a:rPr lang="en-US" sz="2800" b="1" u="sng" dirty="0" smtClean="0"/>
              <a:t>AN – NAJAH UNIVERSITY PROJECT </a:t>
            </a:r>
            <a:br>
              <a:rPr lang="en-US" sz="2800" b="1" u="sng" dirty="0" smtClean="0"/>
            </a:br>
            <a:r>
              <a:rPr lang="en-US" sz="2800" b="1" u="sng" dirty="0" smtClean="0"/>
              <a:t>NABLUS PROJECT 145KW</a:t>
            </a:r>
            <a:r>
              <a:rPr lang="en-US" sz="2800" b="1" dirty="0" smtClean="0"/>
              <a:t> </a:t>
            </a:r>
          </a:p>
          <a:p>
            <a:pPr algn="ctr"/>
            <a:endParaRPr lang="en-US" dirty="0" smtClean="0"/>
          </a:p>
          <a:p>
            <a:pPr algn="ctr"/>
            <a:r>
              <a:rPr lang="en-US" b="1" dirty="0" smtClean="0"/>
              <a:t>By</a:t>
            </a:r>
            <a:endParaRPr lang="en-US" dirty="0" smtClean="0"/>
          </a:p>
          <a:p>
            <a:pPr algn="ctr"/>
            <a:r>
              <a:rPr lang="en-US" b="1" dirty="0" err="1" smtClean="0"/>
              <a:t>Ameen</a:t>
            </a:r>
            <a:r>
              <a:rPr lang="en-US" b="1" dirty="0" smtClean="0"/>
              <a:t> samer masad – 11611985</a:t>
            </a:r>
            <a:endParaRPr lang="en-US" dirty="0" smtClean="0"/>
          </a:p>
          <a:p>
            <a:pPr algn="ctr"/>
            <a:r>
              <a:rPr lang="en-US" b="1" dirty="0" smtClean="0"/>
              <a:t>TALEB SELWADY– 11422182</a:t>
            </a:r>
            <a:endParaRPr lang="en-US" dirty="0" smtClean="0"/>
          </a:p>
          <a:p>
            <a:pPr algn="ctr"/>
            <a:r>
              <a:rPr lang="en-US" b="1" dirty="0" smtClean="0"/>
              <a:t> Mohamad ahmad subeh – 11611958</a:t>
            </a:r>
            <a:endParaRPr lang="en-US" dirty="0" smtClean="0"/>
          </a:p>
          <a:p>
            <a:pPr algn="ctr"/>
            <a:endParaRPr lang="en-US" dirty="0" smtClean="0"/>
          </a:p>
          <a:p>
            <a:r>
              <a:rPr lang="en-US" b="1" u="sng" dirty="0" smtClean="0"/>
              <a:t>Under supervision of:  Dr. imad braik</a:t>
            </a:r>
            <a:endParaRPr lang="en-US" u="sng" dirty="0" smtClean="0"/>
          </a:p>
          <a:p>
            <a:endParaRPr lang="ar-SA"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lnSpcReduction="10000"/>
          </a:bodyPr>
          <a:lstStyle/>
          <a:p>
            <a:pPr algn="l">
              <a:buNone/>
            </a:pPr>
            <a:r>
              <a:rPr lang="en-US" sz="2800" b="1" dirty="0" smtClean="0"/>
              <a:t>One of the factors that help in analyzing any solar energy </a:t>
            </a:r>
            <a:endParaRPr lang="ar-SA" sz="2800" b="1" dirty="0" smtClean="0"/>
          </a:p>
          <a:p>
            <a:pPr algn="l">
              <a:buNone/>
            </a:pPr>
            <a:r>
              <a:rPr lang="en-US" sz="2800" b="1" dirty="0" smtClean="0"/>
              <a:t>Project</a:t>
            </a:r>
          </a:p>
          <a:p>
            <a:pPr algn="l" rtl="0">
              <a:buNone/>
            </a:pPr>
            <a:r>
              <a:rPr lang="en-US" sz="2400" b="1" dirty="0" smtClean="0"/>
              <a:t>6- PERFORMANCE RATIO </a:t>
            </a:r>
            <a:endParaRPr lang="en-US" sz="2400" dirty="0" smtClean="0"/>
          </a:p>
          <a:p>
            <a:pPr algn="l" rtl="0">
              <a:buNone/>
            </a:pPr>
            <a:r>
              <a:rPr lang="en-US" sz="2400" dirty="0" smtClean="0"/>
              <a:t>The performance ratio (PR) is describe quality of a pv solar system that is independent of capacity and location of system , it can be calculated as percent and describes the relationship between the real and estimated energy outputs of the pv sys . </a:t>
            </a:r>
          </a:p>
          <a:p>
            <a:pPr algn="l" rtl="0">
              <a:buNone/>
            </a:pPr>
            <a:r>
              <a:rPr lang="en-US" sz="2400" dirty="0" smtClean="0"/>
              <a:t> </a:t>
            </a:r>
          </a:p>
          <a:p>
            <a:pPr algn="l" rtl="0">
              <a:buNone/>
            </a:pPr>
            <a:r>
              <a:rPr lang="en-US" sz="2400" b="1" u="sng" dirty="0" smtClean="0"/>
              <a:t>PR = (100)/(Yf/YR)</a:t>
            </a:r>
            <a:endParaRPr lang="en-US" sz="2400" dirty="0" smtClean="0"/>
          </a:p>
          <a:p>
            <a:pPr algn="l" rtl="0">
              <a:buNone/>
            </a:pPr>
            <a:endParaRPr lang="en-US" sz="2400" dirty="0" smtClean="0"/>
          </a:p>
          <a:p>
            <a:pPr algn="l" rtl="0">
              <a:buNone/>
            </a:pPr>
            <a:r>
              <a:rPr lang="en-US" sz="2400" b="1" dirty="0" smtClean="0"/>
              <a:t> </a:t>
            </a:r>
            <a:endParaRPr lang="en-US" sz="2400" dirty="0" smtClean="0"/>
          </a:p>
          <a:p>
            <a:pPr algn="l" rtl="0">
              <a:buNone/>
            </a:pPr>
            <a:r>
              <a:rPr lang="en-US" sz="2400" b="1" dirty="0" smtClean="0"/>
              <a:t>7- cap utilization factor </a:t>
            </a:r>
            <a:endParaRPr lang="en-US" sz="2400" dirty="0" smtClean="0"/>
          </a:p>
          <a:p>
            <a:pPr algn="l" rtl="0">
              <a:buNone/>
            </a:pPr>
            <a:r>
              <a:rPr lang="en-US" sz="2400" b="1" dirty="0" smtClean="0"/>
              <a:t> CF = EAC /(PPV ,RATED *8760)</a:t>
            </a:r>
          </a:p>
          <a:p>
            <a:pPr algn="l" rtl="0">
              <a:buNone/>
            </a:pPr>
            <a:endParaRPr lang="en-US" sz="2400" b="1" dirty="0" smtClean="0"/>
          </a:p>
          <a:p>
            <a:pPr algn="l" rtl="0">
              <a:buNone/>
            </a:pPr>
            <a:r>
              <a:rPr lang="en-US" sz="2400" b="1" dirty="0" smtClean="0">
                <a:solidFill>
                  <a:srgbClr val="00B050"/>
                </a:solidFill>
              </a:rPr>
              <a:t>8760 : Number of hours per year</a:t>
            </a:r>
            <a:endParaRPr lang="ar-SA" sz="2400" b="1" dirty="0" smtClean="0">
              <a:solidFill>
                <a:srgbClr val="00B050"/>
              </a:solidFill>
            </a:endParaRPr>
          </a:p>
          <a:p>
            <a:pPr algn="l" rtl="0">
              <a:buNone/>
            </a:pPr>
            <a:r>
              <a:rPr lang="en-US" sz="2400" b="1" dirty="0" smtClean="0">
                <a:solidFill>
                  <a:srgbClr val="00B050"/>
                </a:solidFill>
              </a:rPr>
              <a:t>8760 = 24 hour/ day   *  365 day</a:t>
            </a:r>
            <a:endParaRPr lang="en-US" sz="2400" dirty="0" smtClean="0">
              <a:solidFill>
                <a:srgbClr val="00B050"/>
              </a:solidFill>
            </a:endParaRPr>
          </a:p>
          <a:p>
            <a:pPr algn="l">
              <a:buNone/>
            </a:pPr>
            <a:r>
              <a:rPr lang="en-US" sz="2400" dirty="0" smtClean="0"/>
              <a:t> </a:t>
            </a:r>
          </a:p>
          <a:p>
            <a:pPr algn="l">
              <a:buNone/>
            </a:pPr>
            <a:endParaRPr lang="en-US" sz="2400" dirty="0" smtClean="0"/>
          </a:p>
          <a:p>
            <a:pPr algn="l">
              <a:buNone/>
            </a:pPr>
            <a:endParaRPr lang="en-US" sz="2400"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85728"/>
            <a:ext cx="8686800" cy="1009672"/>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ar-SA" b="1" u="sng" dirty="0" smtClean="0"/>
              <a:t/>
            </a:r>
            <a:br>
              <a:rPr lang="ar-SA" b="1" u="sng" dirty="0" smtClean="0"/>
            </a:br>
            <a:r>
              <a:rPr lang="en-US" sz="4400" b="1" u="sng" dirty="0" smtClean="0"/>
              <a:t>Chapter 2 </a:t>
            </a:r>
            <a:br>
              <a:rPr lang="en-US" sz="4400" b="1" u="sng" dirty="0" smtClean="0"/>
            </a:br>
            <a:r>
              <a:rPr lang="en-US" sz="4400" b="1" u="sng" dirty="0" smtClean="0"/>
              <a:t/>
            </a:r>
            <a:br>
              <a:rPr lang="en-US" sz="4400" b="1" u="sng" dirty="0" smtClean="0"/>
            </a:br>
            <a:r>
              <a:rPr lang="en-US" dirty="0" smtClean="0"/>
              <a:t/>
            </a:r>
            <a:br>
              <a:rPr lang="en-US"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304800" y="1071546"/>
            <a:ext cx="8686800" cy="5008579"/>
          </a:xfrm>
        </p:spPr>
        <p:txBody>
          <a:bodyPr/>
          <a:lstStyle/>
          <a:p>
            <a:pPr algn="ctr">
              <a:buNone/>
            </a:pPr>
            <a:endParaRPr lang="en-US" b="1" u="sng" dirty="0" smtClean="0"/>
          </a:p>
          <a:p>
            <a:pPr algn="ctr">
              <a:buNone/>
            </a:pPr>
            <a:endParaRPr lang="en-US" b="1" u="sng" dirty="0" smtClean="0"/>
          </a:p>
          <a:p>
            <a:pPr algn="ctr">
              <a:buNone/>
            </a:pPr>
            <a:endParaRPr lang="en-US" b="1" u="sng" dirty="0" smtClean="0"/>
          </a:p>
          <a:p>
            <a:pPr algn="ctr">
              <a:buNone/>
            </a:pPr>
            <a:r>
              <a:rPr lang="en-US" sz="3600" b="1" u="sng" dirty="0" smtClean="0"/>
              <a:t>Implementation of the project by pvsys software &amp;autocad</a:t>
            </a:r>
          </a:p>
          <a:p>
            <a:pPr algn="ctr">
              <a:buNone/>
            </a:pPr>
            <a:endParaRPr lang="ar-SA" b="1" u="sng" dirty="0" smtClean="0"/>
          </a:p>
          <a:p>
            <a:pPr algn="ctr">
              <a:buNone/>
            </a:pPr>
            <a:endParaRPr lang="ar-SA" dirty="0" smtClean="0"/>
          </a:p>
          <a:p>
            <a:pPr algn="ctr">
              <a:buNone/>
            </a:pPr>
            <a:endParaRPr lang="ar-SA"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endParaRPr lang="en-US" sz="2400" dirty="0" smtClean="0"/>
          </a:p>
          <a:p>
            <a:pPr algn="l">
              <a:buNone/>
            </a:pPr>
            <a:r>
              <a:rPr lang="en-US" sz="2400" b="1" u="sng" dirty="0" smtClean="0"/>
              <a:t>-The pvsys program will be used for the existing project at An-Najah National University and compare its results with the actual results.</a:t>
            </a:r>
            <a:endParaRPr lang="en-US" sz="2400" u="sng" dirty="0" smtClean="0"/>
          </a:p>
          <a:p>
            <a:pPr algn="l">
              <a:buNone/>
            </a:pPr>
            <a:endParaRPr lang="en-US" sz="2400" dirty="0" smtClean="0"/>
          </a:p>
          <a:p>
            <a:pPr algn="l">
              <a:buNone/>
            </a:pPr>
            <a:r>
              <a:rPr lang="en-US" sz="2400" dirty="0" smtClean="0"/>
              <a:t>The peak power needs of each building are as follows :-</a:t>
            </a:r>
          </a:p>
          <a:p>
            <a:pPr algn="l">
              <a:buNone/>
            </a:pPr>
            <a:r>
              <a:rPr lang="en-US" sz="2400" dirty="0" smtClean="0"/>
              <a:t> </a:t>
            </a:r>
          </a:p>
          <a:p>
            <a:pPr algn="l">
              <a:buNone/>
            </a:pPr>
            <a:endParaRPr lang="en-US" sz="2400" dirty="0" smtClean="0"/>
          </a:p>
          <a:p>
            <a:pPr algn="l">
              <a:buNone/>
            </a:pPr>
            <a:endParaRPr lang="en-US" sz="2400" dirty="0" smtClean="0"/>
          </a:p>
        </p:txBody>
      </p:sp>
      <p:graphicFrame>
        <p:nvGraphicFramePr>
          <p:cNvPr id="13" name="جدول 12"/>
          <p:cNvGraphicFramePr>
            <a:graphicFrameLocks noGrp="1"/>
          </p:cNvGraphicFramePr>
          <p:nvPr/>
        </p:nvGraphicFramePr>
        <p:xfrm>
          <a:off x="1428728" y="3643314"/>
          <a:ext cx="6096000" cy="19202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en-US" sz="1800" dirty="0" smtClean="0"/>
                        <a:t>  peak power needs of each building</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Faculty</a:t>
                      </a:r>
                      <a:r>
                        <a:rPr kumimoji="0" lang="en-US" sz="1800" kern="1200" baseline="0" dirty="0" smtClean="0">
                          <a:solidFill>
                            <a:schemeClr val="dk1"/>
                          </a:solidFill>
                          <a:latin typeface="+mn-lt"/>
                          <a:ea typeface="+mn-ea"/>
                          <a:cs typeface="+mn-cs"/>
                        </a:rPr>
                        <a:t>                  </a:t>
                      </a:r>
                      <a:endParaRPr lang="ar-SA" dirty="0" smtClean="0"/>
                    </a:p>
                    <a:p>
                      <a:pPr rtl="1"/>
                      <a:endParaRPr lang="ar-SA" dirty="0"/>
                    </a:p>
                  </a:txBody>
                  <a:tcPr/>
                </a:tc>
              </a:tr>
              <a:tr h="370840">
                <a:tc>
                  <a:txBody>
                    <a:bodyPr/>
                    <a:lstStyle/>
                    <a:p>
                      <a:pPr algn="ctr" rtl="1"/>
                      <a:r>
                        <a:rPr lang="en-US" dirty="0" smtClean="0"/>
                        <a:t>54.6kwp</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Faculty of </a:t>
                      </a:r>
                      <a:r>
                        <a:rPr lang="en-US" dirty="0" smtClean="0"/>
                        <a:t>education </a:t>
                      </a:r>
                      <a:r>
                        <a:rPr kumimoji="0" lang="en-US" sz="1800" kern="1200" baseline="0" dirty="0" smtClean="0">
                          <a:solidFill>
                            <a:schemeClr val="dk1"/>
                          </a:solidFill>
                          <a:latin typeface="+mn-lt"/>
                          <a:ea typeface="+mn-ea"/>
                          <a:cs typeface="+mn-cs"/>
                        </a:rPr>
                        <a:t> </a:t>
                      </a:r>
                      <a:endParaRPr lang="ar-SA" dirty="0" smtClean="0"/>
                    </a:p>
                    <a:p>
                      <a:pPr algn="ctr" rtl="1"/>
                      <a:endParaRPr lang="ar-SA" dirty="0"/>
                    </a:p>
                  </a:txBody>
                  <a:tcPr/>
                </a:tc>
              </a:tr>
              <a:tr h="370840">
                <a:tc>
                  <a:txBody>
                    <a:bodyPr/>
                    <a:lstStyle/>
                    <a:p>
                      <a:pPr algn="ctr" rtl="1"/>
                      <a:r>
                        <a:rPr lang="en-US" dirty="0" smtClean="0"/>
                        <a:t>90.4 </a:t>
                      </a:r>
                      <a:r>
                        <a:rPr lang="en-US" dirty="0" err="1" smtClean="0"/>
                        <a:t>kwp</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Faculty of </a:t>
                      </a:r>
                      <a:r>
                        <a:rPr lang="en-US" dirty="0" smtClean="0"/>
                        <a:t>Literature</a:t>
                      </a:r>
                      <a:r>
                        <a:rPr kumimoji="0" lang="en-US" sz="1800" kern="1200" baseline="0" dirty="0" smtClean="0">
                          <a:solidFill>
                            <a:schemeClr val="dk1"/>
                          </a:solidFill>
                          <a:latin typeface="+mn-lt"/>
                          <a:ea typeface="+mn-ea"/>
                          <a:cs typeface="+mn-cs"/>
                        </a:rPr>
                        <a:t> </a:t>
                      </a:r>
                      <a:endParaRPr lang="ar-SA" dirty="0" smtClean="0"/>
                    </a:p>
                    <a:p>
                      <a:pPr rtl="1"/>
                      <a:endParaRPr lang="ar-SA"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endParaRPr lang="en-US" sz="2400" dirty="0" smtClean="0"/>
          </a:p>
          <a:p>
            <a:pPr algn="l">
              <a:buNone/>
            </a:pPr>
            <a:endParaRPr lang="en-US" sz="2400" dirty="0" smtClean="0"/>
          </a:p>
          <a:p>
            <a:pPr algn="l">
              <a:buNone/>
            </a:pPr>
            <a:r>
              <a:rPr lang="en-US" sz="2400" dirty="0" smtClean="0"/>
              <a:t>The #NO. panel needs of each building are as follows :-</a:t>
            </a:r>
          </a:p>
          <a:p>
            <a:pPr algn="l">
              <a:buNone/>
            </a:pPr>
            <a:r>
              <a:rPr lang="en-US" sz="2400" dirty="0" smtClean="0"/>
              <a:t> </a:t>
            </a:r>
          </a:p>
          <a:p>
            <a:pPr algn="l">
              <a:buNone/>
            </a:pPr>
            <a:endParaRPr lang="en-US" sz="2400" dirty="0" smtClean="0"/>
          </a:p>
          <a:p>
            <a:pPr algn="l">
              <a:buNone/>
            </a:pPr>
            <a:endParaRPr lang="en-US" sz="2400" dirty="0" smtClean="0"/>
          </a:p>
        </p:txBody>
      </p:sp>
      <p:graphicFrame>
        <p:nvGraphicFramePr>
          <p:cNvPr id="9" name="جدول 8"/>
          <p:cNvGraphicFramePr>
            <a:graphicFrameLocks noGrp="1"/>
          </p:cNvGraphicFramePr>
          <p:nvPr/>
        </p:nvGraphicFramePr>
        <p:xfrm>
          <a:off x="1142976" y="2928934"/>
          <a:ext cx="6572298" cy="2743200"/>
        </p:xfrm>
        <a:graphic>
          <a:graphicData uri="http://schemas.openxmlformats.org/drawingml/2006/table">
            <a:tbl>
              <a:tblPr rtl="1" firstRow="1" bandRow="1">
                <a:tableStyleId>{5C22544A-7EE6-4342-B048-85BDC9FD1C3A}</a:tableStyleId>
              </a:tblPr>
              <a:tblGrid>
                <a:gridCol w="1095383"/>
                <a:gridCol w="1095383"/>
                <a:gridCol w="1095383"/>
                <a:gridCol w="1095383"/>
                <a:gridCol w="959504"/>
                <a:gridCol w="1231262"/>
              </a:tblGrid>
              <a:tr h="547691">
                <a:tc>
                  <a:txBody>
                    <a:bodyPr/>
                    <a:lstStyle/>
                    <a:p>
                      <a:pPr algn="ctr" rtl="1"/>
                      <a:r>
                        <a:rPr kumimoji="0" lang="en-US" sz="1800" b="1" kern="1200" dirty="0" smtClean="0">
                          <a:solidFill>
                            <a:schemeClr val="lt1"/>
                          </a:solidFill>
                          <a:latin typeface="+mn-lt"/>
                          <a:ea typeface="+mn-ea"/>
                          <a:cs typeface="+mn-cs"/>
                        </a:rPr>
                        <a:t>A capacity that each college shares</a:t>
                      </a:r>
                      <a:endParaRPr lang="ar-SA" dirty="0"/>
                    </a:p>
                  </a:txBody>
                  <a:tcPr/>
                </a:tc>
                <a:tc>
                  <a:txBody>
                    <a:bodyPr/>
                    <a:lstStyle/>
                    <a:p>
                      <a:pPr algn="ctr" rtl="1"/>
                      <a:r>
                        <a:rPr lang="en-US" dirty="0" smtClean="0"/>
                        <a:t>#NO. inverter</a:t>
                      </a:r>
                      <a:endParaRPr lang="ar-SA" dirty="0"/>
                    </a:p>
                  </a:txBody>
                  <a:tcPr/>
                </a:tc>
                <a:tc>
                  <a:txBody>
                    <a:bodyPr/>
                    <a:lstStyle/>
                    <a:p>
                      <a:pPr algn="ctr" rtl="1"/>
                      <a:r>
                        <a:rPr lang="en-US" dirty="0" smtClean="0"/>
                        <a:t>Cap of inverter </a:t>
                      </a:r>
                      <a:endParaRPr lang="ar-SA" dirty="0"/>
                    </a:p>
                  </a:txBody>
                  <a:tcPr/>
                </a:tc>
                <a:tc>
                  <a:txBody>
                    <a:bodyPr/>
                    <a:lstStyle/>
                    <a:p>
                      <a:pPr algn="ctr" rtl="1"/>
                      <a:r>
                        <a:rPr kumimoji="0" lang="en-US" sz="1800" b="1" kern="1200" dirty="0" smtClean="0">
                          <a:solidFill>
                            <a:schemeClr val="lt1"/>
                          </a:solidFill>
                          <a:latin typeface="+mn-lt"/>
                          <a:ea typeface="+mn-ea"/>
                          <a:cs typeface="+mn-cs"/>
                        </a:rPr>
                        <a:t>A capacity that each college shares</a:t>
                      </a:r>
                      <a:endParaRPr lang="ar-SA" dirty="0"/>
                    </a:p>
                  </a:txBody>
                  <a:tcPr/>
                </a:tc>
                <a:tc>
                  <a:txBody>
                    <a:bodyPr/>
                    <a:lstStyle/>
                    <a:p>
                      <a:pPr algn="ctr" rtl="1"/>
                      <a:r>
                        <a:rPr lang="en-US" dirty="0" smtClean="0"/>
                        <a:t> peak Power of panel (watt)</a:t>
                      </a:r>
                      <a:endParaRPr lang="ar-SA" dirty="0"/>
                    </a:p>
                  </a:txBody>
                  <a:tcPr/>
                </a:tc>
                <a:tc>
                  <a:txBody>
                    <a:bodyPr/>
                    <a:lstStyle/>
                    <a:p>
                      <a:pPr algn="ctr" rtl="1"/>
                      <a:endParaRPr lang="ar-SA" dirty="0"/>
                    </a:p>
                  </a:txBody>
                  <a:tcPr/>
                </a:tc>
              </a:tr>
              <a:tr h="547691">
                <a:tc>
                  <a:txBody>
                    <a:bodyPr/>
                    <a:lstStyle/>
                    <a:p>
                      <a:pPr algn="ctr" rtl="1"/>
                      <a:r>
                        <a:rPr lang="en-US" dirty="0" smtClean="0"/>
                        <a:t>140</a:t>
                      </a:r>
                      <a:endParaRPr lang="ar-SA" dirty="0"/>
                    </a:p>
                  </a:txBody>
                  <a:tcPr/>
                </a:tc>
                <a:tc>
                  <a:txBody>
                    <a:bodyPr/>
                    <a:lstStyle/>
                    <a:p>
                      <a:pPr algn="ctr" rtl="1"/>
                      <a:r>
                        <a:rPr lang="en-US" dirty="0" smtClean="0"/>
                        <a:t>1</a:t>
                      </a:r>
                      <a:endParaRPr lang="ar-SA" dirty="0"/>
                    </a:p>
                  </a:txBody>
                  <a:tcPr/>
                </a:tc>
                <a:tc>
                  <a:txBody>
                    <a:bodyPr/>
                    <a:lstStyle/>
                    <a:p>
                      <a:pPr algn="ctr" rtl="1"/>
                      <a:r>
                        <a:rPr lang="en-US" dirty="0" smtClean="0"/>
                        <a:t>50kw</a:t>
                      </a:r>
                      <a:endParaRPr lang="ar-SA" dirty="0"/>
                    </a:p>
                  </a:txBody>
                  <a:tcPr/>
                </a:tc>
                <a:tc>
                  <a:txBody>
                    <a:bodyPr/>
                    <a:lstStyle/>
                    <a:p>
                      <a:pPr algn="ctr" rtl="1"/>
                      <a:r>
                        <a:rPr lang="en-US" dirty="0" smtClean="0"/>
                        <a:t>54.6kw</a:t>
                      </a:r>
                      <a:endParaRPr lang="ar-SA" dirty="0"/>
                    </a:p>
                  </a:txBody>
                  <a:tcPr/>
                </a:tc>
                <a:tc>
                  <a:txBody>
                    <a:bodyPr/>
                    <a:lstStyle/>
                    <a:p>
                      <a:pPr algn="ctr" rtl="1"/>
                      <a:r>
                        <a:rPr lang="en-US" dirty="0" smtClean="0"/>
                        <a:t>390</a:t>
                      </a:r>
                      <a:endParaRPr lang="ar-SA" dirty="0"/>
                    </a:p>
                  </a:txBody>
                  <a:tcPr/>
                </a:tc>
                <a:tc>
                  <a:txBody>
                    <a:bodyPr/>
                    <a:lstStyle/>
                    <a:p>
                      <a:pPr algn="ctr" rtl="1"/>
                      <a:r>
                        <a:rPr kumimoji="0" lang="en-US" sz="1800" kern="1200" dirty="0" smtClean="0">
                          <a:solidFill>
                            <a:schemeClr val="dk1"/>
                          </a:solidFill>
                          <a:latin typeface="+mn-lt"/>
                          <a:ea typeface="+mn-ea"/>
                          <a:cs typeface="+mn-cs"/>
                        </a:rPr>
                        <a:t>faculty of Education</a:t>
                      </a:r>
                      <a:endParaRPr lang="ar-SA" dirty="0"/>
                    </a:p>
                  </a:txBody>
                  <a:tcPr/>
                </a:tc>
              </a:tr>
              <a:tr h="547691">
                <a:tc>
                  <a:txBody>
                    <a:bodyPr/>
                    <a:lstStyle/>
                    <a:p>
                      <a:pPr algn="ctr" rtl="1"/>
                      <a:r>
                        <a:rPr lang="en-US" dirty="0" smtClean="0"/>
                        <a:t>226</a:t>
                      </a:r>
                      <a:endParaRPr lang="ar-SA" dirty="0"/>
                    </a:p>
                  </a:txBody>
                  <a:tcPr/>
                </a:tc>
                <a:tc>
                  <a:txBody>
                    <a:bodyPr/>
                    <a:lstStyle/>
                    <a:p>
                      <a:pPr algn="ctr" rtl="1"/>
                      <a:r>
                        <a:rPr lang="en-US" dirty="0" smtClean="0"/>
                        <a:t>2</a:t>
                      </a:r>
                      <a:endParaRPr lang="ar-SA" dirty="0"/>
                    </a:p>
                  </a:txBody>
                  <a:tcPr/>
                </a:tc>
                <a:tc>
                  <a:txBody>
                    <a:bodyPr/>
                    <a:lstStyle/>
                    <a:p>
                      <a:pPr algn="ctr" rtl="1"/>
                      <a:r>
                        <a:rPr lang="en-US" dirty="0" smtClean="0"/>
                        <a:t>50kw</a:t>
                      </a:r>
                      <a:endParaRPr lang="ar-SA" dirty="0"/>
                    </a:p>
                  </a:txBody>
                  <a:tcPr/>
                </a:tc>
                <a:tc>
                  <a:txBody>
                    <a:bodyPr/>
                    <a:lstStyle/>
                    <a:p>
                      <a:pPr algn="ctr" rtl="1"/>
                      <a:r>
                        <a:rPr lang="en-US" dirty="0" smtClean="0"/>
                        <a:t>90.4kw</a:t>
                      </a:r>
                      <a:endParaRPr lang="ar-SA" dirty="0"/>
                    </a:p>
                  </a:txBody>
                  <a:tcPr/>
                </a:tc>
                <a:tc>
                  <a:txBody>
                    <a:bodyPr/>
                    <a:lstStyle/>
                    <a:p>
                      <a:pPr algn="ctr" rtl="1"/>
                      <a:r>
                        <a:rPr lang="en-US" dirty="0" smtClean="0"/>
                        <a:t>400</a:t>
                      </a:r>
                      <a:endParaRPr lang="ar-SA" dirty="0"/>
                    </a:p>
                  </a:txBody>
                  <a:tcPr/>
                </a:tc>
                <a:tc>
                  <a:txBody>
                    <a:bodyPr/>
                    <a:lstStyle/>
                    <a:p>
                      <a:pPr algn="ctr" rtl="1"/>
                      <a:r>
                        <a:rPr kumimoji="0" lang="en-US" sz="1800" kern="1200" dirty="0" smtClean="0">
                          <a:solidFill>
                            <a:schemeClr val="dk1"/>
                          </a:solidFill>
                          <a:latin typeface="+mn-lt"/>
                          <a:ea typeface="+mn-ea"/>
                          <a:cs typeface="+mn-cs"/>
                        </a:rPr>
                        <a:t>Faculty of </a:t>
                      </a:r>
                      <a:r>
                        <a:rPr lang="en-US" dirty="0" smtClean="0"/>
                        <a:t>Literature</a:t>
                      </a:r>
                      <a:r>
                        <a:rPr kumimoji="0" lang="en-US" sz="1800" kern="1200" baseline="0" dirty="0" smtClean="0">
                          <a:solidFill>
                            <a:schemeClr val="dk1"/>
                          </a:solidFill>
                          <a:latin typeface="+mn-lt"/>
                          <a:ea typeface="+mn-ea"/>
                          <a:cs typeface="+mn-cs"/>
                        </a:rPr>
                        <a:t> </a:t>
                      </a:r>
                      <a:endParaRPr lang="ar-SA" dirty="0"/>
                    </a:p>
                  </a:txBody>
                  <a:tcPr/>
                </a:tc>
              </a:tr>
            </a:tbl>
          </a:graphicData>
        </a:graphic>
      </p:graphicFrame>
      <p:graphicFrame>
        <p:nvGraphicFramePr>
          <p:cNvPr id="6" name="جدول 5"/>
          <p:cNvGraphicFramePr>
            <a:graphicFrameLocks noGrp="1"/>
          </p:cNvGraphicFramePr>
          <p:nvPr/>
        </p:nvGraphicFramePr>
        <p:xfrm>
          <a:off x="3357554" y="5715016"/>
          <a:ext cx="1091821" cy="559559"/>
        </p:xfrm>
        <a:graphic>
          <a:graphicData uri="http://schemas.openxmlformats.org/drawingml/2006/table">
            <a:tbl>
              <a:tblPr rtl="1"/>
              <a:tblGrid>
                <a:gridCol w="1091821"/>
              </a:tblGrid>
              <a:tr h="559559">
                <a:tc>
                  <a:txBody>
                    <a:bodyPr/>
                    <a:lstStyle/>
                    <a:p>
                      <a:pPr rtl="1"/>
                      <a:r>
                        <a:rPr lang="en-US" dirty="0" smtClean="0"/>
                        <a:t>145 kw   </a:t>
                      </a:r>
                      <a:endParaRPr lang="ar-SA"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7" name="جدول 6"/>
          <p:cNvGraphicFramePr>
            <a:graphicFrameLocks noGrp="1"/>
          </p:cNvGraphicFramePr>
          <p:nvPr/>
        </p:nvGraphicFramePr>
        <p:xfrm>
          <a:off x="6643702" y="5715016"/>
          <a:ext cx="1091821" cy="559559"/>
        </p:xfrm>
        <a:graphic>
          <a:graphicData uri="http://schemas.openxmlformats.org/drawingml/2006/table">
            <a:tbl>
              <a:tblPr rtl="1"/>
              <a:tblGrid>
                <a:gridCol w="1091821"/>
              </a:tblGrid>
              <a:tr h="559559">
                <a:tc>
                  <a:txBody>
                    <a:bodyPr/>
                    <a:lstStyle/>
                    <a:p>
                      <a:pPr rtl="1"/>
                      <a:r>
                        <a:rPr lang="en-US" dirty="0" smtClean="0"/>
                        <a:t>366</a:t>
                      </a:r>
                      <a:r>
                        <a:rPr lang="en-US" baseline="0" dirty="0" smtClean="0"/>
                        <a:t>  </a:t>
                      </a:r>
                      <a:r>
                        <a:rPr lang="en-US" dirty="0" smtClean="0"/>
                        <a:t>   </a:t>
                      </a:r>
                      <a:endParaRPr lang="ar-SA"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fontScale="92500" lnSpcReduction="10000"/>
          </a:bodyPr>
          <a:lstStyle/>
          <a:p>
            <a:pPr algn="l">
              <a:buNone/>
            </a:pPr>
            <a:r>
              <a:rPr lang="en-US" sz="2800" b="1" dirty="0" smtClean="0"/>
              <a:t>Implementation of the project by pvsys software &amp;autocad</a:t>
            </a:r>
          </a:p>
          <a:p>
            <a:pPr algn="l">
              <a:buNone/>
            </a:pPr>
            <a:endParaRPr lang="en-US" sz="2400" dirty="0" smtClean="0"/>
          </a:p>
          <a:p>
            <a:pPr algn="l">
              <a:buNone/>
            </a:pPr>
            <a:r>
              <a:rPr lang="en-US" sz="2400" dirty="0" smtClean="0"/>
              <a:t>Now we will make an illustration of the diagram using 2D Autocad</a:t>
            </a:r>
          </a:p>
          <a:p>
            <a:pPr algn="l">
              <a:buNone/>
            </a:pPr>
            <a:r>
              <a:rPr lang="en-US" sz="2400" dirty="0" smtClean="0"/>
              <a:t>Taking into account the space between each string and the other</a:t>
            </a:r>
          </a:p>
          <a:p>
            <a:pPr algn="l">
              <a:buNone/>
            </a:pPr>
            <a:r>
              <a:rPr lang="en-US" sz="2400" dirty="0" smtClean="0"/>
              <a:t>The calculations used to calculate the distance between each will be </a:t>
            </a:r>
            <a:endParaRPr lang="ar-SA" sz="2400" dirty="0" smtClean="0"/>
          </a:p>
          <a:p>
            <a:pPr algn="l">
              <a:buNone/>
            </a:pPr>
            <a:r>
              <a:rPr lang="en-US" sz="2400" dirty="0" smtClean="0"/>
              <a:t>explained. </a:t>
            </a:r>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b="1" u="sng" dirty="0" smtClean="0"/>
          </a:p>
          <a:p>
            <a:pPr algn="l">
              <a:buNone/>
            </a:pPr>
            <a:r>
              <a:rPr lang="en-US" sz="1700" b="1" u="sng" dirty="0" smtClean="0">
                <a:solidFill>
                  <a:srgbClr val="00B050"/>
                </a:solidFill>
              </a:rPr>
              <a:t>Note :-  21/December  is used to measure the shading and inter-row spacing between string of solar arrays . The length of the shadow will be calculated at 9 am, because it is the longest shadow in the day.</a:t>
            </a:r>
            <a:endParaRPr lang="en-US" sz="1700" dirty="0" smtClean="0">
              <a:solidFill>
                <a:srgbClr val="00B050"/>
              </a:solidFill>
            </a:endParaRPr>
          </a:p>
          <a:p>
            <a:pPr algn="l">
              <a:buNone/>
            </a:pPr>
            <a:endParaRPr lang="en-US" sz="2400" dirty="0" smtClean="0"/>
          </a:p>
          <a:p>
            <a:pPr algn="l">
              <a:buNone/>
            </a:pPr>
            <a:r>
              <a:rPr lang="ar-SA" sz="2400" dirty="0" smtClean="0"/>
              <a:t> </a:t>
            </a:r>
            <a:endParaRPr lang="en-US" sz="2400" dirty="0" smtClean="0"/>
          </a:p>
          <a:p>
            <a:pPr algn="l">
              <a:buNone/>
            </a:pPr>
            <a:r>
              <a:rPr lang="en-US" sz="2400" dirty="0" smtClean="0"/>
              <a:t> </a:t>
            </a:r>
          </a:p>
          <a:p>
            <a:pPr algn="l">
              <a:buNone/>
            </a:pPr>
            <a:endParaRPr lang="en-US" sz="2400" dirty="0" smtClean="0"/>
          </a:p>
          <a:p>
            <a:pPr algn="l">
              <a:buNone/>
            </a:pPr>
            <a:endParaRPr lang="en-US" sz="2400" dirty="0" smtClean="0"/>
          </a:p>
        </p:txBody>
      </p:sp>
      <p:pic>
        <p:nvPicPr>
          <p:cNvPr id="8" name="صورة 7"/>
          <p:cNvPicPr/>
          <p:nvPr/>
        </p:nvPicPr>
        <p:blipFill>
          <a:blip r:embed="rId2"/>
          <a:srcRect l="13794" t="76923" r="54640" b="-3"/>
          <a:stretch>
            <a:fillRect/>
          </a:stretch>
        </p:blipFill>
        <p:spPr bwMode="auto">
          <a:xfrm>
            <a:off x="214282" y="2285992"/>
            <a:ext cx="3929058" cy="2428892"/>
          </a:xfrm>
          <a:prstGeom prst="rect">
            <a:avLst/>
          </a:prstGeom>
          <a:noFill/>
          <a:ln w="9525">
            <a:noFill/>
            <a:miter lim="800000"/>
            <a:headEnd/>
            <a:tailEnd/>
          </a:ln>
        </p:spPr>
      </p:pic>
      <p:pic>
        <p:nvPicPr>
          <p:cNvPr id="10" name="صورة 9"/>
          <p:cNvPicPr/>
          <p:nvPr/>
        </p:nvPicPr>
        <p:blipFill>
          <a:blip r:embed="rId3"/>
          <a:srcRect l="47910" t="78633" r="15126" b="-2"/>
          <a:stretch>
            <a:fillRect/>
          </a:stretch>
        </p:blipFill>
        <p:spPr bwMode="auto">
          <a:xfrm>
            <a:off x="4357686" y="2214554"/>
            <a:ext cx="4572032" cy="250033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400" dirty="0" smtClean="0"/>
          </a:p>
          <a:p>
            <a:pPr algn="l">
              <a:buNone/>
            </a:pPr>
            <a:endParaRPr lang="en-US" sz="2400" dirty="0" smtClean="0"/>
          </a:p>
          <a:p>
            <a:pPr algn="l">
              <a:buNone/>
            </a:pPr>
            <a:r>
              <a:rPr lang="en-US" sz="2400" dirty="0" smtClean="0"/>
              <a:t>h = L sinTILT         , d = h/(tanα)       , row space = d cos(φ)</a:t>
            </a:r>
          </a:p>
          <a:p>
            <a:pPr algn="l">
              <a:buNone/>
            </a:pPr>
            <a:r>
              <a:rPr lang="en-US" sz="2400" dirty="0" smtClean="0"/>
              <a:t>Φ  =  42⁰ ,                      the highest of sun = 22⁰    ,</a:t>
            </a:r>
          </a:p>
          <a:p>
            <a:pPr algn="l">
              <a:buNone/>
            </a:pPr>
            <a:r>
              <a:rPr lang="ar-SA" sz="2400" dirty="0" smtClean="0"/>
              <a:t>   </a:t>
            </a:r>
            <a:endParaRPr lang="en-US" sz="2400" dirty="0" smtClean="0"/>
          </a:p>
          <a:p>
            <a:pPr algn="l">
              <a:buNone/>
            </a:pPr>
            <a:r>
              <a:rPr lang="en-US" sz="2400" dirty="0" smtClean="0"/>
              <a:t>                                                      </a:t>
            </a:r>
          </a:p>
          <a:p>
            <a:pPr>
              <a:buNone/>
            </a:pPr>
            <a:r>
              <a:rPr lang="en-US" sz="2400" dirty="0" smtClean="0"/>
              <a:t> </a:t>
            </a:r>
            <a:r>
              <a:rPr lang="en-US" sz="2400" dirty="0" smtClean="0">
                <a:solidFill>
                  <a:srgbClr val="0070C0"/>
                </a:solidFill>
              </a:rPr>
              <a:t>h= 4*sin(27)                     </a:t>
            </a:r>
          </a:p>
          <a:p>
            <a:pPr>
              <a:buNone/>
            </a:pPr>
            <a:r>
              <a:rPr lang="ar-SA" sz="2400" dirty="0" smtClean="0">
                <a:solidFill>
                  <a:srgbClr val="0070C0"/>
                </a:solidFill>
              </a:rPr>
              <a:t>                       </a:t>
            </a:r>
            <a:r>
              <a:rPr lang="en-US" sz="2400" dirty="0" smtClean="0">
                <a:solidFill>
                  <a:srgbClr val="0070C0"/>
                </a:solidFill>
              </a:rPr>
              <a:t>   =1.8 m</a:t>
            </a:r>
          </a:p>
          <a:p>
            <a:pPr>
              <a:buNone/>
            </a:pPr>
            <a:r>
              <a:rPr lang="ar-SA" sz="2400" dirty="0" smtClean="0">
                <a:solidFill>
                  <a:srgbClr val="0070C0"/>
                </a:solidFill>
              </a:rPr>
              <a:t>              </a:t>
            </a:r>
            <a:r>
              <a:rPr lang="en-US" sz="2400" dirty="0" smtClean="0">
                <a:solidFill>
                  <a:srgbClr val="0070C0"/>
                </a:solidFill>
              </a:rPr>
              <a:t>d= 1.8/tan(22)</a:t>
            </a:r>
          </a:p>
          <a:p>
            <a:pPr>
              <a:buNone/>
            </a:pPr>
            <a:r>
              <a:rPr lang="en-US" sz="2400" dirty="0" smtClean="0">
                <a:solidFill>
                  <a:srgbClr val="0070C0"/>
                </a:solidFill>
              </a:rPr>
              <a:t>  =4.45 m                          </a:t>
            </a:r>
          </a:p>
          <a:p>
            <a:pPr>
              <a:buNone/>
            </a:pPr>
            <a:r>
              <a:rPr lang="ar-SA" sz="2400" dirty="0" smtClean="0">
                <a:solidFill>
                  <a:srgbClr val="0070C0"/>
                </a:solidFill>
              </a:rPr>
              <a:t>           </a:t>
            </a:r>
            <a:r>
              <a:rPr lang="en-US" sz="2400" dirty="0" smtClean="0">
                <a:solidFill>
                  <a:srgbClr val="0070C0"/>
                </a:solidFill>
              </a:rPr>
              <a:t>D= 4.45*cos(42)</a:t>
            </a:r>
          </a:p>
          <a:p>
            <a:pPr algn="l">
              <a:buNone/>
            </a:pPr>
            <a:r>
              <a:rPr lang="ar-SA" sz="2400" dirty="0" smtClean="0">
                <a:solidFill>
                  <a:srgbClr val="0070C0"/>
                </a:solidFill>
              </a:rPr>
              <a:t> </a:t>
            </a:r>
            <a:r>
              <a:rPr lang="en-US" sz="2400" dirty="0" smtClean="0">
                <a:solidFill>
                  <a:srgbClr val="0070C0"/>
                </a:solidFill>
              </a:rPr>
              <a:t>                                                                              =3.3 m </a:t>
            </a:r>
          </a:p>
          <a:p>
            <a:pPr algn="l">
              <a:buNone/>
            </a:pPr>
            <a:r>
              <a:rPr lang="en-US" sz="2400" dirty="0" smtClean="0"/>
              <a:t>                                             </a:t>
            </a:r>
            <a:r>
              <a:rPr lang="en-US" sz="2400" dirty="0" smtClean="0">
                <a:solidFill>
                  <a:srgbClr val="00B050"/>
                </a:solidFill>
              </a:rPr>
              <a:t>(space between each table and the other)</a:t>
            </a:r>
          </a:p>
        </p:txBody>
      </p:sp>
      <p:pic>
        <p:nvPicPr>
          <p:cNvPr id="6" name="صورة 5"/>
          <p:cNvPicPr/>
          <p:nvPr/>
        </p:nvPicPr>
        <p:blipFill>
          <a:blip r:embed="rId2"/>
          <a:srcRect l="62833" t="42402" r="13249" b="32171"/>
          <a:stretch>
            <a:fillRect/>
          </a:stretch>
        </p:blipFill>
        <p:spPr bwMode="auto">
          <a:xfrm>
            <a:off x="0" y="2786058"/>
            <a:ext cx="4000528" cy="221457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800" b="1" dirty="0" smtClean="0"/>
          </a:p>
          <a:p>
            <a:pPr algn="l">
              <a:buNone/>
            </a:pPr>
            <a:r>
              <a:rPr lang="en-US" sz="2400" dirty="0" smtClean="0"/>
              <a:t>-Now, autocad diagrams for both college  will be shown and how the panels have been distributed in different areas to avoid shading.        </a:t>
            </a:r>
          </a:p>
          <a:p>
            <a:pPr algn="l">
              <a:buNone/>
            </a:pPr>
            <a:r>
              <a:rPr lang="en-US" sz="2400" dirty="0" smtClean="0"/>
              <a:t>                                                              </a:t>
            </a:r>
            <a:r>
              <a:rPr lang="en-US" sz="2000" b="1" dirty="0" smtClean="0"/>
              <a:t>Faculty of Arts – (226 panel - 90.4 kw)</a:t>
            </a:r>
          </a:p>
          <a:p>
            <a:pPr algn="l">
              <a:buNone/>
            </a:pPr>
            <a:endParaRPr lang="en-US" sz="2000" b="1" dirty="0" smtClean="0"/>
          </a:p>
          <a:p>
            <a:pPr algn="l">
              <a:buNone/>
            </a:pPr>
            <a:endParaRPr lang="en-US" sz="2000" b="1" dirty="0" smtClean="0"/>
          </a:p>
          <a:p>
            <a:pPr algn="l">
              <a:buNone/>
            </a:pPr>
            <a:endParaRPr lang="en-US" sz="2000" b="1" dirty="0" smtClean="0"/>
          </a:p>
          <a:p>
            <a:pPr algn="l">
              <a:buNone/>
            </a:pPr>
            <a:endParaRPr lang="en-US" sz="2000" b="1" dirty="0" smtClean="0"/>
          </a:p>
          <a:p>
            <a:pPr algn="l">
              <a:buNone/>
            </a:pPr>
            <a:endParaRPr lang="en-US" sz="2000" b="1" dirty="0" smtClean="0"/>
          </a:p>
          <a:p>
            <a:pPr algn="l">
              <a:buNone/>
            </a:pPr>
            <a:r>
              <a:rPr lang="en-US" sz="2000" dirty="0" smtClean="0"/>
              <a:t>                                                                           </a:t>
            </a:r>
            <a:r>
              <a:rPr lang="en-US" sz="1800" b="1" dirty="0" smtClean="0"/>
              <a:t>Faculty of Education–(140 panel - 54.6 kw)</a:t>
            </a:r>
          </a:p>
          <a:p>
            <a:pPr algn="l">
              <a:buNone/>
            </a:pPr>
            <a:endParaRPr lang="en-US" sz="2400" dirty="0" smtClean="0"/>
          </a:p>
          <a:p>
            <a:pPr algn="l">
              <a:buNone/>
            </a:pPr>
            <a:endParaRPr lang="en-US" sz="2400" dirty="0" smtClean="0"/>
          </a:p>
          <a:p>
            <a:pPr algn="l">
              <a:buNone/>
            </a:pPr>
            <a:r>
              <a:rPr lang="en-US" sz="2400" dirty="0" smtClean="0"/>
              <a:t> </a:t>
            </a:r>
          </a:p>
          <a:p>
            <a:pPr algn="l">
              <a:buNone/>
            </a:pPr>
            <a:endParaRPr lang="en-US" sz="2400" dirty="0" smtClean="0"/>
          </a:p>
          <a:p>
            <a:pPr algn="l">
              <a:buNone/>
            </a:pPr>
            <a:endParaRPr lang="en-US" sz="2400" dirty="0" smtClean="0"/>
          </a:p>
        </p:txBody>
      </p:sp>
      <p:pic>
        <p:nvPicPr>
          <p:cNvPr id="6" name="صورة 5"/>
          <p:cNvPicPr/>
          <p:nvPr/>
        </p:nvPicPr>
        <p:blipFill>
          <a:blip r:embed="rId2"/>
          <a:srcRect l="16034" t="22222" r="24120" b="29915"/>
          <a:stretch>
            <a:fillRect/>
          </a:stretch>
        </p:blipFill>
        <p:spPr bwMode="auto">
          <a:xfrm>
            <a:off x="0" y="1785926"/>
            <a:ext cx="4786346" cy="2214578"/>
          </a:xfrm>
          <a:prstGeom prst="rect">
            <a:avLst/>
          </a:prstGeom>
          <a:noFill/>
          <a:ln w="9525">
            <a:noFill/>
            <a:miter lim="800000"/>
            <a:headEnd/>
            <a:tailEnd/>
          </a:ln>
        </p:spPr>
      </p:pic>
      <p:pic>
        <p:nvPicPr>
          <p:cNvPr id="7" name="صورة 6"/>
          <p:cNvPicPr/>
          <p:nvPr/>
        </p:nvPicPr>
        <p:blipFill>
          <a:blip r:embed="rId3"/>
          <a:srcRect l="10585" t="31339" r="5320" b="24217"/>
          <a:stretch>
            <a:fillRect/>
          </a:stretch>
        </p:blipFill>
        <p:spPr bwMode="auto">
          <a:xfrm>
            <a:off x="1" y="4429132"/>
            <a:ext cx="4857752" cy="16586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endParaRPr lang="en-US" sz="2400" dirty="0" smtClean="0"/>
          </a:p>
          <a:p>
            <a:pPr algn="l">
              <a:buNone/>
            </a:pPr>
            <a:endParaRPr lang="en-US" sz="2400" dirty="0" smtClean="0"/>
          </a:p>
        </p:txBody>
      </p:sp>
      <p:pic>
        <p:nvPicPr>
          <p:cNvPr id="5" name="صورة 4"/>
          <p:cNvPicPr/>
          <p:nvPr/>
        </p:nvPicPr>
        <p:blipFill>
          <a:blip r:embed="rId2"/>
          <a:srcRect l="25606" t="25926" r="29641" b="15100"/>
          <a:stretch>
            <a:fillRect/>
          </a:stretch>
        </p:blipFill>
        <p:spPr bwMode="auto">
          <a:xfrm>
            <a:off x="500034" y="1142984"/>
            <a:ext cx="8072494" cy="400982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pic>
        <p:nvPicPr>
          <p:cNvPr id="1026" name="Picture 2" descr="C:\Users\ابو العلاء\Desktop\120928204_768523113696478_7992892307570159795_n.jpg"/>
          <p:cNvPicPr>
            <a:picLocks noChangeAspect="1" noChangeArrowheads="1"/>
          </p:cNvPicPr>
          <p:nvPr/>
        </p:nvPicPr>
        <p:blipFill>
          <a:blip r:embed="rId2"/>
          <a:srcRect/>
          <a:stretch>
            <a:fillRect/>
          </a:stretch>
        </p:blipFill>
        <p:spPr bwMode="auto">
          <a:xfrm>
            <a:off x="0" y="0"/>
            <a:ext cx="9144000" cy="3286124"/>
          </a:xfrm>
          <a:prstGeom prst="rect">
            <a:avLst/>
          </a:prstGeom>
          <a:noFill/>
        </p:spPr>
      </p:pic>
      <p:pic>
        <p:nvPicPr>
          <p:cNvPr id="1027" name="Picture 3" descr="C:\Users\ابو العلاء\Desktop\120930272_2793203557449313_3034609842873583550_n.jpg"/>
          <p:cNvPicPr>
            <a:picLocks noGrp="1" noChangeAspect="1" noChangeArrowheads="1"/>
          </p:cNvPicPr>
          <p:nvPr>
            <p:ph idx="1"/>
          </p:nvPr>
        </p:nvPicPr>
        <p:blipFill>
          <a:blip r:embed="rId3"/>
          <a:srcRect/>
          <a:stretch>
            <a:fillRect/>
          </a:stretch>
        </p:blipFill>
        <p:spPr bwMode="auto">
          <a:xfrm>
            <a:off x="1" y="3214688"/>
            <a:ext cx="9144000" cy="364331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pic>
        <p:nvPicPr>
          <p:cNvPr id="2050" name="Picture 2" descr="C:\Users\ابو العلاء\Desktop\120909696_426272951667620_8648436702071766059_n.jpg"/>
          <p:cNvPicPr>
            <a:picLocks noChangeAspect="1" noChangeArrowheads="1"/>
          </p:cNvPicPr>
          <p:nvPr/>
        </p:nvPicPr>
        <p:blipFill>
          <a:blip r:embed="rId2"/>
          <a:srcRect/>
          <a:stretch>
            <a:fillRect/>
          </a:stretch>
        </p:blipFill>
        <p:spPr bwMode="auto">
          <a:xfrm>
            <a:off x="0" y="0"/>
            <a:ext cx="9144000" cy="3286124"/>
          </a:xfrm>
          <a:prstGeom prst="rect">
            <a:avLst/>
          </a:prstGeom>
          <a:noFill/>
        </p:spPr>
      </p:pic>
      <p:pic>
        <p:nvPicPr>
          <p:cNvPr id="2051" name="Picture 3" descr="C:\Users\ابو العلاء\Desktop\120893792_374338710611808_3372624183227387781_n.jpg"/>
          <p:cNvPicPr>
            <a:picLocks noGrp="1" noChangeAspect="1" noChangeArrowheads="1"/>
          </p:cNvPicPr>
          <p:nvPr>
            <p:ph idx="1"/>
          </p:nvPr>
        </p:nvPicPr>
        <p:blipFill>
          <a:blip r:embed="rId3"/>
          <a:srcRect/>
          <a:stretch>
            <a:fillRect/>
          </a:stretch>
        </p:blipFill>
        <p:spPr bwMode="auto">
          <a:xfrm>
            <a:off x="0" y="3286124"/>
            <a:ext cx="9144000" cy="35718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85728"/>
            <a:ext cx="8686800" cy="1009672"/>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ar-SA" b="1" u="sng" dirty="0" smtClean="0"/>
              <a:t/>
            </a:r>
            <a:br>
              <a:rPr lang="ar-SA" b="1" u="sng" dirty="0" smtClean="0"/>
            </a:br>
            <a:r>
              <a:rPr lang="en-US" sz="4400" b="1" u="sng" dirty="0" smtClean="0"/>
              <a:t>Chapter 1 </a:t>
            </a:r>
            <a:br>
              <a:rPr lang="en-US" sz="4400" b="1" u="sng" dirty="0" smtClean="0"/>
            </a:br>
            <a:r>
              <a:rPr lang="en-US" sz="4400" b="1" u="sng" dirty="0" smtClean="0"/>
              <a:t/>
            </a:r>
            <a:br>
              <a:rPr lang="en-US" sz="4400" b="1" u="sng" dirty="0" smtClean="0"/>
            </a:br>
            <a:r>
              <a:rPr lang="en-US" dirty="0" smtClean="0"/>
              <a:t/>
            </a:r>
            <a:br>
              <a:rPr lang="en-US"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304800" y="1071546"/>
            <a:ext cx="8686800" cy="5008579"/>
          </a:xfrm>
        </p:spPr>
        <p:txBody>
          <a:bodyPr/>
          <a:lstStyle/>
          <a:p>
            <a:pPr algn="ctr"/>
            <a:endParaRPr lang="en-US" b="1" u="sng" dirty="0" smtClean="0"/>
          </a:p>
          <a:p>
            <a:pPr algn="ctr"/>
            <a:endParaRPr lang="en-US" b="1" u="sng" dirty="0" smtClean="0"/>
          </a:p>
          <a:p>
            <a:pPr algn="ctr"/>
            <a:endParaRPr lang="en-US" b="1" u="sng" dirty="0" smtClean="0"/>
          </a:p>
          <a:p>
            <a:pPr algn="ctr">
              <a:buNone/>
            </a:pPr>
            <a:r>
              <a:rPr lang="en-US" sz="3600" b="1" u="sng" dirty="0" smtClean="0"/>
              <a:t>Introduction</a:t>
            </a:r>
          </a:p>
          <a:p>
            <a:pPr algn="ctr"/>
            <a:endParaRPr lang="ar-SA" b="1" u="sng" dirty="0" smtClean="0"/>
          </a:p>
          <a:p>
            <a:pPr algn="ctr"/>
            <a:endParaRPr lang="ar-SA" dirty="0" smtClean="0"/>
          </a:p>
          <a:p>
            <a:pPr algn="l"/>
            <a:endParaRPr lang="ar-SA" dirty="0"/>
          </a:p>
        </p:txBody>
      </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pic>
        <p:nvPicPr>
          <p:cNvPr id="3074" name="Picture 2" descr="C:\Users\ابو العلاء\Desktop\134666921_1067640896996529_6918994748032985889_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عنصر نائب للمحتوى 5"/>
          <p:cNvSpPr>
            <a:spLocks noGrp="1"/>
          </p:cNvSpPr>
          <p:nvPr>
            <p:ph idx="1"/>
          </p:nvPr>
        </p:nvSpPr>
        <p:spPr/>
        <p:txBody>
          <a:bodyPr/>
          <a:lstStyle/>
          <a:p>
            <a:r>
              <a:rPr lang="en-US" dirty="0" smtClean="0"/>
              <a:t> </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pic>
        <p:nvPicPr>
          <p:cNvPr id="3074" name="Picture 2" descr="C:\Users\ابو العلاء\Desktop\134666921_1067640896996529_6918994748032985889_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عنصر نائب للمحتوى 5"/>
          <p:cNvSpPr>
            <a:spLocks noGrp="1"/>
          </p:cNvSpPr>
          <p:nvPr>
            <p:ph idx="1"/>
          </p:nvPr>
        </p:nvSpPr>
        <p:spPr/>
        <p:txBody>
          <a:bodyPr/>
          <a:lstStyle/>
          <a:p>
            <a:r>
              <a:rPr lang="en-US" dirty="0" smtClean="0"/>
              <a:t> </a:t>
            </a:r>
            <a:endParaRPr lang="ar-SA" dirty="0"/>
          </a:p>
        </p:txBody>
      </p:sp>
      <p:pic>
        <p:nvPicPr>
          <p:cNvPr id="4098" name="Picture 2" descr="C:\Users\ابو العلاء\Desktop\120849678_2817418338580636_6343148368077087010_n.jpg"/>
          <p:cNvPicPr>
            <a:picLocks noChangeAspect="1" noChangeArrowheads="1"/>
          </p:cNvPicPr>
          <p:nvPr/>
        </p:nvPicPr>
        <p:blipFill>
          <a:blip r:embed="rId3"/>
          <a:srcRect/>
          <a:stretch>
            <a:fillRect/>
          </a:stretch>
        </p:blipFill>
        <p:spPr bwMode="auto">
          <a:xfrm>
            <a:off x="-500098" y="-714404"/>
            <a:ext cx="12682558" cy="9511919"/>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sp>
        <p:nvSpPr>
          <p:cNvPr id="6" name="عنصر نائب للمحتوى 5"/>
          <p:cNvSpPr>
            <a:spLocks noGrp="1"/>
          </p:cNvSpPr>
          <p:nvPr>
            <p:ph idx="1"/>
          </p:nvPr>
        </p:nvSpPr>
        <p:spPr/>
        <p:txBody>
          <a:bodyPr/>
          <a:lstStyle/>
          <a:p>
            <a:r>
              <a:rPr lang="en-US" dirty="0" smtClean="0"/>
              <a:t> </a:t>
            </a:r>
            <a:endParaRPr lang="ar-SA" dirty="0"/>
          </a:p>
        </p:txBody>
      </p:sp>
      <p:pic>
        <p:nvPicPr>
          <p:cNvPr id="5122" name="Picture 2" descr="C:\Users\ابو العلاء\Desktop\120943799_1681236095365018_5284548698696673211_n.jpg"/>
          <p:cNvPicPr>
            <a:picLocks noChangeAspect="1" noChangeArrowheads="1"/>
          </p:cNvPicPr>
          <p:nvPr/>
        </p:nvPicPr>
        <p:blipFill>
          <a:blip r:embed="rId2"/>
          <a:srcRect/>
          <a:stretch>
            <a:fillRect/>
          </a:stretch>
        </p:blipFill>
        <p:spPr bwMode="auto">
          <a:xfrm>
            <a:off x="71374" y="0"/>
            <a:ext cx="9072626" cy="68044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3214686"/>
          </a:xfrm>
        </p:spPr>
        <p:txBody>
          <a:bodyPr/>
          <a:lstStyle/>
          <a:p>
            <a:endParaRPr lang="ar-SA" dirty="0"/>
          </a:p>
        </p:txBody>
      </p:sp>
      <p:sp>
        <p:nvSpPr>
          <p:cNvPr id="6" name="عنصر نائب للمحتوى 5"/>
          <p:cNvSpPr>
            <a:spLocks noGrp="1"/>
          </p:cNvSpPr>
          <p:nvPr>
            <p:ph idx="1"/>
          </p:nvPr>
        </p:nvSpPr>
        <p:spPr/>
        <p:txBody>
          <a:bodyPr/>
          <a:lstStyle/>
          <a:p>
            <a:r>
              <a:rPr lang="en-US" dirty="0" smtClean="0"/>
              <a:t> </a:t>
            </a:r>
            <a:endParaRPr lang="ar-SA" dirty="0"/>
          </a:p>
        </p:txBody>
      </p:sp>
      <p:pic>
        <p:nvPicPr>
          <p:cNvPr id="6146" name="Picture 2" descr="C:\Users\ابو العلاء\Desktop\134643038_731160770859647_1720638674560813070_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endParaRPr lang="en-US" sz="2400" dirty="0" smtClean="0"/>
          </a:p>
          <a:p>
            <a:pPr algn="l">
              <a:buNone/>
            </a:pPr>
            <a:r>
              <a:rPr lang="en-US" sz="2400" dirty="0" smtClean="0"/>
              <a:t>As we can see in the image above, the panels that were connected to each inverter and inverter sites were shown</a:t>
            </a:r>
          </a:p>
        </p:txBody>
      </p:sp>
      <p:pic>
        <p:nvPicPr>
          <p:cNvPr id="6" name="صورة 5"/>
          <p:cNvPicPr/>
          <p:nvPr/>
        </p:nvPicPr>
        <p:blipFill>
          <a:blip r:embed="rId2"/>
          <a:srcRect l="21773" t="18817" r="18065" b="16667"/>
          <a:stretch>
            <a:fillRect/>
          </a:stretch>
        </p:blipFill>
        <p:spPr bwMode="auto">
          <a:xfrm>
            <a:off x="1357290" y="1952360"/>
            <a:ext cx="6858047" cy="383409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400" dirty="0" smtClean="0"/>
          </a:p>
          <a:p>
            <a:pPr algn="l" rtl="0">
              <a:buNone/>
            </a:pPr>
            <a:r>
              <a:rPr lang="en-US" sz="2400" b="1" dirty="0" smtClean="0">
                <a:solidFill>
                  <a:srgbClr val="C00000"/>
                </a:solidFill>
              </a:rPr>
              <a:t>Note</a:t>
            </a:r>
          </a:p>
          <a:p>
            <a:pPr algn="l" rtl="0">
              <a:buNone/>
            </a:pPr>
            <a:r>
              <a:rPr lang="en-US" sz="2400" b="1" dirty="0" smtClean="0">
                <a:solidFill>
                  <a:srgbClr val="C00000"/>
                </a:solidFill>
              </a:rPr>
              <a:t>-The actual results of the project we were supposed to take from the actual figures of the project But because the project was delayed by the executing company (3k </a:t>
            </a:r>
            <a:r>
              <a:rPr lang="en-US" sz="2400" b="1" dirty="0" err="1" smtClean="0">
                <a:solidFill>
                  <a:srgbClr val="C00000"/>
                </a:solidFill>
              </a:rPr>
              <a:t>comapney</a:t>
            </a:r>
            <a:r>
              <a:rPr lang="en-US" sz="2400" b="1" dirty="0" smtClean="0">
                <a:solidFill>
                  <a:srgbClr val="C00000"/>
                </a:solidFill>
              </a:rPr>
              <a:t>).</a:t>
            </a:r>
          </a:p>
          <a:p>
            <a:pPr algn="l" rtl="0">
              <a:buNone/>
            </a:pPr>
            <a:endParaRPr lang="en-US" sz="2400" b="1" dirty="0" smtClean="0">
              <a:solidFill>
                <a:srgbClr val="C00000"/>
              </a:solidFill>
            </a:endParaRPr>
          </a:p>
          <a:p>
            <a:pPr algn="l" rtl="0">
              <a:buNone/>
            </a:pPr>
            <a:r>
              <a:rPr lang="en-US" sz="2400" b="1" dirty="0" smtClean="0">
                <a:solidFill>
                  <a:srgbClr val="C00000"/>
                </a:solidFill>
              </a:rPr>
              <a:t>-An estimate was made for the numbers that were supposed to come out of the project.</a:t>
            </a:r>
          </a:p>
          <a:p>
            <a:pPr algn="l" rtl="0">
              <a:buNone/>
            </a:pPr>
            <a:endParaRPr lang="en-US" sz="2400" b="1" dirty="0" smtClean="0">
              <a:solidFill>
                <a:srgbClr val="C00000"/>
              </a:solidFill>
            </a:endParaRPr>
          </a:p>
          <a:p>
            <a:pPr algn="l">
              <a:buNone/>
            </a:pPr>
            <a:endParaRPr lang="en-US" sz="2400" dirty="0" smtClean="0"/>
          </a:p>
        </p:txBody>
      </p:sp>
    </p:spTree>
  </p:cSld>
  <p:clrMapOvr>
    <a:masterClrMapping/>
  </p:clrMapOvr>
  <p:transition>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400" dirty="0" smtClean="0"/>
          </a:p>
          <a:p>
            <a:pPr algn="l">
              <a:buNone/>
            </a:pPr>
            <a:r>
              <a:rPr lang="en-US" sz="1800" dirty="0" smtClean="0"/>
              <a:t> </a:t>
            </a:r>
          </a:p>
          <a:p>
            <a:pPr algn="l">
              <a:buNone/>
            </a:pPr>
            <a:r>
              <a:rPr lang="en-US" sz="1800" dirty="0" smtClean="0"/>
              <a:t>PPV,RATED = </a:t>
            </a:r>
            <a:r>
              <a:rPr lang="en-US" sz="1800" dirty="0" smtClean="0">
                <a:solidFill>
                  <a:srgbClr val="C00000"/>
                </a:solidFill>
              </a:rPr>
              <a:t>145kw</a:t>
            </a:r>
          </a:p>
          <a:p>
            <a:pPr algn="l">
              <a:buNone/>
            </a:pPr>
            <a:r>
              <a:rPr lang="en-US" sz="1800" dirty="0" smtClean="0">
                <a:solidFill>
                  <a:srgbClr val="C00000"/>
                </a:solidFill>
              </a:rPr>
              <a:t> </a:t>
            </a:r>
          </a:p>
          <a:p>
            <a:pPr algn="l">
              <a:buNone/>
            </a:pPr>
            <a:r>
              <a:rPr lang="en-US" sz="1800" dirty="0" smtClean="0"/>
              <a:t>The average daily solar brightness in Palestine is (4.5-5 ) hours </a:t>
            </a:r>
          </a:p>
          <a:p>
            <a:pPr algn="l">
              <a:buNone/>
            </a:pPr>
            <a:r>
              <a:rPr lang="en-US" sz="1800" dirty="0" err="1" smtClean="0"/>
              <a:t>Edc</a:t>
            </a:r>
            <a:r>
              <a:rPr lang="en-US" sz="1800" dirty="0" smtClean="0"/>
              <a:t>/day   =   PPV,RATED * Average number of solar hours per day    </a:t>
            </a:r>
          </a:p>
          <a:p>
            <a:pPr algn="l">
              <a:buNone/>
            </a:pPr>
            <a:r>
              <a:rPr lang="en-US" sz="1800" dirty="0" smtClean="0"/>
              <a:t>                  = 145kw * 5</a:t>
            </a:r>
          </a:p>
          <a:p>
            <a:pPr algn="l">
              <a:buNone/>
            </a:pPr>
            <a:r>
              <a:rPr lang="en-US" sz="1800" dirty="0" smtClean="0"/>
              <a:t>                  =  </a:t>
            </a:r>
            <a:r>
              <a:rPr lang="en-US" sz="1800" dirty="0" smtClean="0">
                <a:solidFill>
                  <a:srgbClr val="C00000"/>
                </a:solidFill>
              </a:rPr>
              <a:t>725kwh/day</a:t>
            </a:r>
          </a:p>
          <a:p>
            <a:pPr algn="l">
              <a:buNone/>
            </a:pPr>
            <a:endParaRPr lang="en-US" sz="1800" dirty="0" smtClean="0">
              <a:solidFill>
                <a:srgbClr val="C00000"/>
              </a:solidFill>
            </a:endParaRPr>
          </a:p>
          <a:p>
            <a:pPr algn="l">
              <a:buNone/>
            </a:pPr>
            <a:r>
              <a:rPr lang="en-US" sz="1800" dirty="0" smtClean="0"/>
              <a:t>  </a:t>
            </a:r>
            <a:r>
              <a:rPr lang="en-US" sz="1800" dirty="0" err="1" smtClean="0"/>
              <a:t>Edc</a:t>
            </a:r>
            <a:r>
              <a:rPr lang="en-US" sz="1800" dirty="0" smtClean="0"/>
              <a:t> / month = 725 </a:t>
            </a:r>
            <a:r>
              <a:rPr lang="en-US" sz="1800" dirty="0" err="1" smtClean="0"/>
              <a:t>kwh</a:t>
            </a:r>
            <a:r>
              <a:rPr lang="en-US" sz="1800" dirty="0" smtClean="0"/>
              <a:t>/day  *  30 day / month </a:t>
            </a:r>
          </a:p>
          <a:p>
            <a:pPr algn="l">
              <a:buNone/>
            </a:pPr>
            <a:r>
              <a:rPr lang="en-US" sz="1800" dirty="0" smtClean="0"/>
              <a:t>                      =  </a:t>
            </a:r>
            <a:r>
              <a:rPr lang="en-US" sz="1800" dirty="0" smtClean="0">
                <a:solidFill>
                  <a:srgbClr val="C00000"/>
                </a:solidFill>
              </a:rPr>
              <a:t>21.75 </a:t>
            </a:r>
            <a:r>
              <a:rPr lang="en-US" sz="1800" dirty="0" err="1" smtClean="0">
                <a:solidFill>
                  <a:srgbClr val="C00000"/>
                </a:solidFill>
              </a:rPr>
              <a:t>Mwh</a:t>
            </a:r>
            <a:r>
              <a:rPr lang="en-US" sz="1800" dirty="0" smtClean="0">
                <a:solidFill>
                  <a:srgbClr val="C00000"/>
                </a:solidFill>
              </a:rPr>
              <a:t> /month</a:t>
            </a:r>
          </a:p>
          <a:p>
            <a:pPr algn="l">
              <a:buNone/>
            </a:pPr>
            <a:endParaRPr lang="en-US" sz="1800" dirty="0" smtClean="0">
              <a:solidFill>
                <a:srgbClr val="C00000"/>
              </a:solidFill>
            </a:endParaRPr>
          </a:p>
          <a:p>
            <a:pPr algn="l">
              <a:buNone/>
            </a:pPr>
            <a:r>
              <a:rPr lang="en-US" sz="1800" dirty="0" err="1" smtClean="0"/>
              <a:t>Edc</a:t>
            </a:r>
            <a:r>
              <a:rPr lang="en-US" sz="1800" dirty="0" smtClean="0"/>
              <a:t> / year = 21.75 </a:t>
            </a:r>
            <a:r>
              <a:rPr lang="en-US" sz="1800" dirty="0" err="1" smtClean="0"/>
              <a:t>Mwh</a:t>
            </a:r>
            <a:r>
              <a:rPr lang="en-US" sz="1800" dirty="0" smtClean="0"/>
              <a:t>/month * 12 month </a:t>
            </a:r>
          </a:p>
          <a:p>
            <a:pPr algn="l">
              <a:buNone/>
            </a:pPr>
            <a:r>
              <a:rPr lang="en-US" sz="1800" dirty="0" smtClean="0"/>
              <a:t>                 =  </a:t>
            </a:r>
            <a:r>
              <a:rPr lang="en-US" sz="1800" dirty="0" smtClean="0">
                <a:solidFill>
                  <a:srgbClr val="C00000"/>
                </a:solidFill>
              </a:rPr>
              <a:t>261MWH</a:t>
            </a:r>
          </a:p>
          <a:p>
            <a:pPr algn="l">
              <a:buNone/>
            </a:pPr>
            <a:endParaRPr lang="en-US" sz="1800" dirty="0" smtClean="0">
              <a:solidFill>
                <a:srgbClr val="C00000"/>
              </a:solidFill>
            </a:endParaRPr>
          </a:p>
          <a:p>
            <a:pPr algn="l">
              <a:buNone/>
            </a:pPr>
            <a:r>
              <a:rPr lang="en-US" sz="1800" dirty="0" smtClean="0"/>
              <a:t>EAC =  EFFCINCEY INVERTER * EDC </a:t>
            </a:r>
          </a:p>
          <a:p>
            <a:pPr algn="l">
              <a:buNone/>
            </a:pPr>
            <a:r>
              <a:rPr lang="en-US" sz="1800" dirty="0" smtClean="0"/>
              <a:t>        =    0.982   *  261 MWH/year          </a:t>
            </a:r>
          </a:p>
          <a:p>
            <a:pPr algn="l" rtl="0">
              <a:buNone/>
            </a:pPr>
            <a:r>
              <a:rPr lang="en-US" sz="1800" dirty="0" smtClean="0"/>
              <a:t>          =   </a:t>
            </a:r>
            <a:r>
              <a:rPr lang="en-US" sz="1800" dirty="0" smtClean="0">
                <a:solidFill>
                  <a:srgbClr val="C00000"/>
                </a:solidFill>
              </a:rPr>
              <a:t>256.302 </a:t>
            </a:r>
            <a:r>
              <a:rPr lang="en-US" sz="1800" dirty="0" err="1" smtClean="0">
                <a:solidFill>
                  <a:srgbClr val="C00000"/>
                </a:solidFill>
              </a:rPr>
              <a:t>Mwh</a:t>
            </a:r>
            <a:r>
              <a:rPr lang="en-US" sz="1800" dirty="0" smtClean="0">
                <a:solidFill>
                  <a:srgbClr val="C00000"/>
                </a:solidFill>
              </a:rPr>
              <a:t> /year</a:t>
            </a:r>
          </a:p>
          <a:p>
            <a:pPr algn="l" rtl="0">
              <a:buNone/>
            </a:pPr>
            <a:endParaRPr lang="en-US" sz="2400" b="1" dirty="0" smtClean="0">
              <a:solidFill>
                <a:srgbClr val="C00000"/>
              </a:solidFill>
            </a:endParaRPr>
          </a:p>
          <a:p>
            <a:pPr algn="l">
              <a:buNone/>
            </a:pPr>
            <a:endParaRPr lang="en-US" sz="2400" dirty="0" smtClean="0"/>
          </a:p>
        </p:txBody>
      </p: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400" dirty="0" smtClean="0"/>
          </a:p>
          <a:p>
            <a:pPr algn="l">
              <a:buNone/>
            </a:pPr>
            <a:r>
              <a:rPr lang="en-US" sz="2000" dirty="0" smtClean="0"/>
              <a:t>And now we will show the actual readings of the pv sys program, through which it was calculated according to the values in the table.</a:t>
            </a:r>
          </a:p>
          <a:p>
            <a:pPr algn="l">
              <a:buNone/>
            </a:pPr>
            <a:endParaRPr lang="en-US" sz="2000" dirty="0" smtClean="0"/>
          </a:p>
          <a:p>
            <a:pPr algn="l">
              <a:buNone/>
            </a:pPr>
            <a:r>
              <a:rPr lang="en-US" sz="2000" dirty="0" smtClean="0"/>
              <a:t> </a:t>
            </a:r>
          </a:p>
          <a:p>
            <a:pPr algn="l" rtl="0">
              <a:buNone/>
            </a:pPr>
            <a:endParaRPr lang="en-US" sz="2400" b="1" dirty="0" smtClean="0">
              <a:solidFill>
                <a:srgbClr val="C00000"/>
              </a:solidFill>
            </a:endParaRPr>
          </a:p>
          <a:p>
            <a:pPr algn="l">
              <a:buNone/>
            </a:pPr>
            <a:endParaRPr lang="en-US" sz="2400" dirty="0" smtClean="0"/>
          </a:p>
        </p:txBody>
      </p:sp>
      <p:pic>
        <p:nvPicPr>
          <p:cNvPr id="4" name="صورة 3"/>
          <p:cNvPicPr/>
          <p:nvPr/>
        </p:nvPicPr>
        <p:blipFill>
          <a:blip r:embed="rId2"/>
          <a:srcRect l="37669" t="60622" r="37039" b="15160"/>
          <a:stretch>
            <a:fillRect/>
          </a:stretch>
        </p:blipFill>
        <p:spPr bwMode="auto">
          <a:xfrm>
            <a:off x="1500166" y="1643050"/>
            <a:ext cx="6643734" cy="35719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Implementation of the project by pvsys software &amp;autocad</a:t>
            </a:r>
          </a:p>
          <a:p>
            <a:pPr algn="l">
              <a:buNone/>
            </a:pPr>
            <a:endParaRPr lang="en-US" sz="2400" dirty="0" smtClean="0"/>
          </a:p>
          <a:p>
            <a:pPr algn="l">
              <a:buNone/>
            </a:pPr>
            <a:endParaRPr lang="en-US" sz="2000" dirty="0" smtClean="0"/>
          </a:p>
          <a:p>
            <a:pPr algn="l" rtl="0">
              <a:buNone/>
            </a:pPr>
            <a:endParaRPr lang="en-US" sz="2400" b="1" dirty="0" smtClean="0">
              <a:solidFill>
                <a:srgbClr val="C00000"/>
              </a:solidFill>
            </a:endParaRPr>
          </a:p>
          <a:p>
            <a:pPr algn="l">
              <a:buNone/>
            </a:pPr>
            <a:endParaRPr lang="en-US" sz="2400" dirty="0" smtClean="0"/>
          </a:p>
        </p:txBody>
      </p:sp>
      <p:pic>
        <p:nvPicPr>
          <p:cNvPr id="5" name="صورة 4"/>
          <p:cNvPicPr/>
          <p:nvPr/>
        </p:nvPicPr>
        <p:blipFill>
          <a:blip r:embed="rId2"/>
          <a:srcRect l="25579" t="22990" r="43559" b="14608"/>
          <a:stretch>
            <a:fillRect/>
          </a:stretch>
        </p:blipFill>
        <p:spPr bwMode="auto">
          <a:xfrm>
            <a:off x="2000232" y="1071546"/>
            <a:ext cx="5786478" cy="5572164"/>
          </a:xfrm>
          <a:prstGeom prst="rect">
            <a:avLst/>
          </a:prstGeom>
          <a:noFill/>
          <a:ln w="9525">
            <a:noFill/>
            <a:miter lim="800000"/>
            <a:headEnd/>
            <a:tailEnd/>
          </a:ln>
          <a:effectLst/>
        </p:spPr>
      </p:pic>
    </p:spTree>
  </p:cSld>
  <p:clrMapOvr>
    <a:masterClrMapping/>
  </p:clrMapOvr>
  <p:transition>
    <p:wipe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85728"/>
            <a:ext cx="8686800" cy="1009672"/>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ar-SA" b="1" u="sng" dirty="0" smtClean="0"/>
              <a:t/>
            </a:r>
            <a:br>
              <a:rPr lang="ar-SA" b="1" u="sng" dirty="0" smtClean="0"/>
            </a:br>
            <a:r>
              <a:rPr lang="en-US" sz="4400" b="1" u="sng" dirty="0" smtClean="0"/>
              <a:t>Chapter 3 </a:t>
            </a:r>
            <a:br>
              <a:rPr lang="en-US" sz="4400" b="1" u="sng" dirty="0" smtClean="0"/>
            </a:br>
            <a:r>
              <a:rPr lang="en-US" sz="4400" b="1" u="sng" dirty="0" smtClean="0"/>
              <a:t/>
            </a:r>
            <a:br>
              <a:rPr lang="en-US" sz="4400" b="1" u="sng" dirty="0" smtClean="0"/>
            </a:br>
            <a:r>
              <a:rPr lang="en-US" dirty="0" smtClean="0"/>
              <a:t/>
            </a:r>
            <a:br>
              <a:rPr lang="en-US"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304800" y="1071546"/>
            <a:ext cx="8686800" cy="5008579"/>
          </a:xfrm>
        </p:spPr>
        <p:txBody>
          <a:bodyPr/>
          <a:lstStyle/>
          <a:p>
            <a:pPr algn="ctr">
              <a:buNone/>
            </a:pPr>
            <a:endParaRPr lang="en-US" b="1" u="sng" dirty="0" smtClean="0"/>
          </a:p>
          <a:p>
            <a:pPr algn="ctr">
              <a:buNone/>
            </a:pPr>
            <a:endParaRPr lang="en-US" b="1" u="sng" dirty="0" smtClean="0"/>
          </a:p>
          <a:p>
            <a:pPr algn="ctr">
              <a:buNone/>
            </a:pPr>
            <a:endParaRPr lang="en-US" b="1" u="sng" dirty="0" smtClean="0"/>
          </a:p>
          <a:p>
            <a:pPr algn="ctr">
              <a:buNone/>
            </a:pPr>
            <a:r>
              <a:rPr lang="en-US" sz="3600" b="1" u="sng" dirty="0" smtClean="0"/>
              <a:t>Electrical connections and </a:t>
            </a:r>
          </a:p>
          <a:p>
            <a:pPr algn="ctr">
              <a:buNone/>
            </a:pPr>
            <a:r>
              <a:rPr lang="en-US" sz="3600" b="1" u="sng" dirty="0" smtClean="0"/>
              <a:t>electrical protection systems</a:t>
            </a:r>
          </a:p>
          <a:p>
            <a:pPr algn="ctr">
              <a:buNone/>
            </a:pPr>
            <a:endParaRPr lang="ar-SA" b="1" u="sng" dirty="0" smtClean="0"/>
          </a:p>
          <a:p>
            <a:pPr algn="ctr">
              <a:buNone/>
            </a:pPr>
            <a:endParaRPr lang="ar-SA" dirty="0" smtClean="0"/>
          </a:p>
          <a:p>
            <a:pPr algn="ctr">
              <a:buNone/>
            </a:pPr>
            <a:endParaRPr lang="ar-SA"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86800" cy="45719"/>
          </a:xfrm>
        </p:spPr>
        <p:txBody>
          <a:bodyPr>
            <a:normAutofit fontScale="90000"/>
          </a:bodyPr>
          <a:lstStyle/>
          <a:p>
            <a:r>
              <a:rPr lang="en-US" dirty="0" smtClean="0"/>
              <a:t/>
            </a:r>
            <a:br>
              <a:rPr lang="en-US" dirty="0" smtClean="0"/>
            </a:br>
            <a:endParaRPr lang="ar-SA" dirty="0"/>
          </a:p>
        </p:txBody>
      </p:sp>
      <p:sp>
        <p:nvSpPr>
          <p:cNvPr id="3" name="عنصر نائب للمحتوى 2"/>
          <p:cNvSpPr>
            <a:spLocks noGrp="1"/>
          </p:cNvSpPr>
          <p:nvPr>
            <p:ph idx="1"/>
          </p:nvPr>
        </p:nvSpPr>
        <p:spPr>
          <a:xfrm>
            <a:off x="0" y="214290"/>
            <a:ext cx="8991600" cy="6643710"/>
          </a:xfrm>
        </p:spPr>
        <p:txBody>
          <a:bodyPr>
            <a:normAutofit/>
          </a:bodyPr>
          <a:lstStyle/>
          <a:p>
            <a:pPr algn="l">
              <a:buNone/>
            </a:pPr>
            <a:r>
              <a:rPr lang="en-US" sz="2400" dirty="0" smtClean="0"/>
              <a:t>Beginning to complete the graduation project 2, we have done a graduation project 1 by doing a study to analyze the performance of a solar cell system at different tilt angles and different azimuths. It was found that one of the best cases is the </a:t>
            </a:r>
            <a:endParaRPr lang="ar-SA" sz="2400" dirty="0" smtClean="0"/>
          </a:p>
          <a:p>
            <a:pPr algn="l">
              <a:buNone/>
            </a:pPr>
            <a:r>
              <a:rPr lang="en-US" sz="2400" dirty="0" smtClean="0"/>
              <a:t>orientation of the cells to the true south.</a:t>
            </a:r>
          </a:p>
          <a:p>
            <a:pPr algn="l">
              <a:buNone/>
            </a:pPr>
            <a:endParaRPr lang="en-US" sz="2400" dirty="0" smtClean="0"/>
          </a:p>
          <a:p>
            <a:pPr algn="l">
              <a:buNone/>
            </a:pPr>
            <a:r>
              <a:rPr lang="en-US" sz="2400" dirty="0" smtClean="0"/>
              <a:t> </a:t>
            </a:r>
          </a:p>
          <a:p>
            <a:pPr algn="l">
              <a:buNone/>
            </a:pPr>
            <a:r>
              <a:rPr lang="en-US" sz="2400" dirty="0" smtClean="0"/>
              <a:t>But  there were cases  when solar cells could be installed in the direction (east-west) so that we got rid of the problem of shadows and provided with us an additional land area that helped us increase the amount of energy produced.</a:t>
            </a:r>
          </a:p>
          <a:p>
            <a:pPr algn="l">
              <a:buNone/>
            </a:pPr>
            <a:r>
              <a:rPr lang="en-US" sz="2400" dirty="0" smtClean="0"/>
              <a:t>Through this project, work will be carried out on the </a:t>
            </a:r>
            <a:r>
              <a:rPr lang="en-US" sz="2400" b="1" dirty="0" smtClean="0">
                <a:solidFill>
                  <a:srgbClr val="FF0000"/>
                </a:solidFill>
              </a:rPr>
              <a:t>implementation</a:t>
            </a:r>
            <a:r>
              <a:rPr lang="en-US" sz="2400" dirty="0" smtClean="0"/>
              <a:t>, </a:t>
            </a:r>
            <a:r>
              <a:rPr lang="en-US" sz="2400" b="1" dirty="0" smtClean="0">
                <a:solidFill>
                  <a:srgbClr val="FF0000"/>
                </a:solidFill>
              </a:rPr>
              <a:t>operation</a:t>
            </a:r>
            <a:r>
              <a:rPr lang="en-US" sz="2400" dirty="0" smtClean="0"/>
              <a:t> and </a:t>
            </a:r>
            <a:r>
              <a:rPr lang="en-US" sz="2400" b="1" dirty="0" smtClean="0">
                <a:solidFill>
                  <a:srgbClr val="FF0000"/>
                </a:solidFill>
              </a:rPr>
              <a:t>examination</a:t>
            </a:r>
            <a:r>
              <a:rPr lang="en-US" sz="2400" dirty="0" smtClean="0"/>
              <a:t> of a </a:t>
            </a:r>
            <a:r>
              <a:rPr lang="en-US" sz="2400" b="1" dirty="0" smtClean="0"/>
              <a:t>145 kilowatt</a:t>
            </a:r>
            <a:r>
              <a:rPr lang="en-US" sz="2400" dirty="0" smtClean="0"/>
              <a:t> project on the roof of the Faculty of Literature and Education at </a:t>
            </a:r>
          </a:p>
          <a:p>
            <a:pPr algn="l">
              <a:buNone/>
            </a:pPr>
            <a:r>
              <a:rPr lang="en-US" sz="2400" dirty="0" smtClean="0"/>
              <a:t>An-Najah National University – Nablus</a:t>
            </a:r>
          </a:p>
          <a:p>
            <a:pPr algn="l">
              <a:buNone/>
            </a:pPr>
            <a:endParaRPr lang="ar-SA"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t>Now it will be shown the correct electrical connection, how to connect the panels to the inverter, collect all inverters and feed to the </a:t>
            </a:r>
            <a:endParaRPr lang="ar-SA" sz="2400" dirty="0" smtClean="0"/>
          </a:p>
          <a:p>
            <a:pPr algn="l">
              <a:buNone/>
            </a:pPr>
            <a:r>
              <a:rPr lang="en-US" sz="2400" dirty="0" smtClean="0"/>
              <a:t>national grid</a:t>
            </a:r>
            <a:r>
              <a:rPr lang="en-US" sz="2400" b="1" dirty="0" smtClean="0"/>
              <a:t>.</a:t>
            </a:r>
          </a:p>
          <a:p>
            <a:pPr algn="l">
              <a:buNone/>
            </a:pPr>
            <a:endParaRPr lang="ar-SA" sz="2400" b="1" dirty="0" smtClean="0"/>
          </a:p>
          <a:p>
            <a:pPr algn="l">
              <a:buNone/>
            </a:pPr>
            <a:endParaRPr lang="ar-SA" sz="2400" b="1" dirty="0" smtClean="0"/>
          </a:p>
          <a:p>
            <a:pPr algn="l">
              <a:buNone/>
            </a:pPr>
            <a:endParaRPr lang="ar-SA" sz="2400" b="1" dirty="0" smtClean="0"/>
          </a:p>
          <a:p>
            <a:pPr algn="l">
              <a:buNone/>
            </a:pPr>
            <a:endParaRPr lang="ar-SA" sz="2400" b="1" dirty="0" smtClean="0"/>
          </a:p>
          <a:p>
            <a:pPr algn="l">
              <a:buNone/>
            </a:pPr>
            <a:endParaRPr lang="en-US" sz="2400" b="1" dirty="0" smtClean="0"/>
          </a:p>
          <a:p>
            <a:pPr algn="l">
              <a:buNone/>
            </a:pPr>
            <a:r>
              <a:rPr lang="en-US" sz="2400" dirty="0" smtClean="0">
                <a:solidFill>
                  <a:srgbClr val="00B050"/>
                </a:solidFill>
              </a:rPr>
              <a:t>-Note </a:t>
            </a:r>
            <a:r>
              <a:rPr lang="en-US" sz="2400" b="1" u="sng" dirty="0" smtClean="0">
                <a:solidFill>
                  <a:srgbClr val="00B050"/>
                </a:solidFill>
              </a:rPr>
              <a:t>that max input votage inverter = 1000 volt dc</a:t>
            </a:r>
            <a:endParaRPr lang="en-US" sz="2400" dirty="0" smtClean="0">
              <a:solidFill>
                <a:srgbClr val="00B050"/>
              </a:solidFill>
            </a:endParaRP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solidFill>
                  <a:schemeClr val="tx1">
                    <a:lumMod val="95000"/>
                    <a:lumOff val="5000"/>
                  </a:schemeClr>
                </a:solidFill>
              </a:rPr>
              <a:t>-First inverter in Literature faculty </a:t>
            </a:r>
          </a:p>
          <a:p>
            <a:pPr algn="l">
              <a:buNone/>
            </a:pPr>
            <a:endParaRPr lang="en-US" sz="2400" dirty="0" smtClean="0">
              <a:solidFill>
                <a:schemeClr val="tx1">
                  <a:lumMod val="95000"/>
                  <a:lumOff val="5000"/>
                </a:schemeClr>
              </a:solidFill>
            </a:endParaRP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pic>
        <p:nvPicPr>
          <p:cNvPr id="4" name="صورة 3" descr="C:\Users\ابو العلاء\Desktop\مجلد جديد\بدون عنوان.png"/>
          <p:cNvPicPr/>
          <p:nvPr/>
        </p:nvPicPr>
        <p:blipFill>
          <a:blip r:embed="rId2"/>
          <a:srcRect r="19919" b="9726"/>
          <a:stretch>
            <a:fillRect/>
          </a:stretch>
        </p:blipFill>
        <p:spPr bwMode="auto">
          <a:xfrm>
            <a:off x="214282" y="1643050"/>
            <a:ext cx="8572560" cy="507209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solidFill>
                  <a:schemeClr val="tx1">
                    <a:lumMod val="95000"/>
                    <a:lumOff val="5000"/>
                  </a:schemeClr>
                </a:solidFill>
              </a:rPr>
              <a:t>-second inverter in Literature faculty </a:t>
            </a:r>
          </a:p>
          <a:p>
            <a:pPr algn="l">
              <a:buNone/>
            </a:pPr>
            <a:endParaRPr lang="en-US" sz="2400" dirty="0" smtClean="0">
              <a:solidFill>
                <a:schemeClr val="tx1">
                  <a:lumMod val="95000"/>
                  <a:lumOff val="5000"/>
                </a:schemeClr>
              </a:solidFill>
            </a:endParaRP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pic>
        <p:nvPicPr>
          <p:cNvPr id="5" name="صورة 4" descr="C:\Users\ابو العلاء\Desktop\مجلد جديد\7.png"/>
          <p:cNvPicPr/>
          <p:nvPr/>
        </p:nvPicPr>
        <p:blipFill>
          <a:blip r:embed="rId2"/>
          <a:srcRect r="18170" b="10334"/>
          <a:stretch>
            <a:fillRect/>
          </a:stretch>
        </p:blipFill>
        <p:spPr bwMode="auto">
          <a:xfrm>
            <a:off x="142844" y="1500174"/>
            <a:ext cx="9001156" cy="485778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solidFill>
                  <a:schemeClr val="tx1">
                    <a:lumMod val="95000"/>
                    <a:lumOff val="5000"/>
                  </a:schemeClr>
                </a:solidFill>
              </a:rPr>
              <a:t>-</a:t>
            </a:r>
            <a:r>
              <a:rPr lang="en-US" sz="2400" dirty="0" smtClean="0"/>
              <a:t> combiner box FIRST INVERTER  &amp; SECOND INVERTER</a:t>
            </a:r>
          </a:p>
          <a:p>
            <a:pPr algn="l">
              <a:buNone/>
            </a:pPr>
            <a:r>
              <a:rPr lang="en-US" sz="2400" dirty="0" smtClean="0"/>
              <a:t>-</a:t>
            </a:r>
            <a:r>
              <a:rPr lang="en-US" sz="1800" dirty="0" smtClean="0"/>
              <a:t>It is the place where the outputs of each string are collected, and they exit with one output with voltage and current, which the designer is concerned with.</a:t>
            </a:r>
            <a:r>
              <a:rPr lang="en-US" sz="1800" dirty="0" smtClean="0">
                <a:solidFill>
                  <a:schemeClr val="tx1">
                    <a:lumMod val="95000"/>
                    <a:lumOff val="5000"/>
                  </a:schemeClr>
                </a:solidFill>
              </a:rPr>
              <a:t> </a:t>
            </a:r>
          </a:p>
          <a:p>
            <a:pPr algn="l">
              <a:buNone/>
            </a:pPr>
            <a:endParaRPr lang="en-US" sz="1800" dirty="0" smtClean="0">
              <a:solidFill>
                <a:schemeClr val="tx1">
                  <a:lumMod val="95000"/>
                  <a:lumOff val="5000"/>
                </a:schemeClr>
              </a:solidFill>
            </a:endParaRPr>
          </a:p>
          <a:p>
            <a:pPr algn="l">
              <a:buNone/>
            </a:pPr>
            <a:endParaRPr lang="en-US" sz="2400" dirty="0" smtClean="0">
              <a:solidFill>
                <a:schemeClr val="tx1">
                  <a:lumMod val="95000"/>
                  <a:lumOff val="5000"/>
                </a:schemeClr>
              </a:solidFill>
            </a:endParaRP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pic>
        <p:nvPicPr>
          <p:cNvPr id="6" name="صورة 5" descr="C:\Users\ابو العلاء\Desktop\مجلد جديد\1 combiner box.png"/>
          <p:cNvPicPr/>
          <p:nvPr/>
        </p:nvPicPr>
        <p:blipFill>
          <a:blip r:embed="rId2"/>
          <a:srcRect r="32639" b="-6"/>
          <a:stretch>
            <a:fillRect/>
          </a:stretch>
        </p:blipFill>
        <p:spPr bwMode="auto">
          <a:xfrm>
            <a:off x="428596" y="2143116"/>
            <a:ext cx="8501122" cy="4714884"/>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solidFill>
                  <a:schemeClr val="tx1">
                    <a:lumMod val="95000"/>
                    <a:lumOff val="5000"/>
                  </a:schemeClr>
                </a:solidFill>
              </a:rPr>
              <a:t> </a:t>
            </a:r>
          </a:p>
          <a:p>
            <a:pPr algn="l">
              <a:buNone/>
            </a:pPr>
            <a:endParaRPr lang="en-US" sz="2400" dirty="0" smtClean="0">
              <a:solidFill>
                <a:schemeClr val="tx1">
                  <a:lumMod val="95000"/>
                  <a:lumOff val="5000"/>
                </a:schemeClr>
              </a:solidFill>
            </a:endParaRPr>
          </a:p>
          <a:p>
            <a:pPr algn="l">
              <a:buNone/>
            </a:pPr>
            <a:r>
              <a:rPr lang="en-US" sz="2400" dirty="0" smtClean="0">
                <a:solidFill>
                  <a:schemeClr val="tx1">
                    <a:lumMod val="95000"/>
                    <a:lumOff val="5000"/>
                  </a:schemeClr>
                </a:solidFill>
              </a:rPr>
              <a:t>-After converting the photovoltaic energy into DC electrical energy, it will be entered into the inverter to convert the DC energy to AC power ,Then the power output from the panels will be fed into a step-up transformer </a:t>
            </a:r>
            <a:r>
              <a:rPr lang="en-US" sz="2400" dirty="0" smtClean="0">
                <a:solidFill>
                  <a:srgbClr val="C00000"/>
                </a:solidFill>
              </a:rPr>
              <a:t>(0.38-6.6kv)</a:t>
            </a:r>
            <a:r>
              <a:rPr lang="en-US" sz="2400" dirty="0" smtClean="0">
                <a:solidFill>
                  <a:schemeClr val="tx1">
                    <a:lumMod val="95000"/>
                    <a:lumOff val="5000"/>
                  </a:schemeClr>
                </a:solidFill>
              </a:rPr>
              <a:t> and feeding the Nablus municipal station near the university that uses a transformer</a:t>
            </a:r>
          </a:p>
          <a:p>
            <a:pPr algn="l">
              <a:buNone/>
            </a:pPr>
            <a:r>
              <a:rPr lang="en-US" sz="2400" dirty="0" smtClean="0">
                <a:solidFill>
                  <a:schemeClr val="tx1">
                    <a:lumMod val="95000"/>
                    <a:lumOff val="5000"/>
                  </a:schemeClr>
                </a:solidFill>
              </a:rPr>
              <a:t>step down </a:t>
            </a:r>
            <a:r>
              <a:rPr lang="en-US" sz="2400" dirty="0" smtClean="0">
                <a:solidFill>
                  <a:srgbClr val="C00000"/>
                </a:solidFill>
              </a:rPr>
              <a:t>(6.6-0.38kv). </a:t>
            </a:r>
            <a:endParaRPr lang="en-US" sz="1800" dirty="0" smtClean="0">
              <a:solidFill>
                <a:srgbClr val="C00000"/>
              </a:solidFill>
            </a:endParaRPr>
          </a:p>
          <a:p>
            <a:pPr algn="l">
              <a:buNone/>
            </a:pPr>
            <a:endParaRPr lang="en-US" sz="2400" dirty="0" smtClean="0">
              <a:solidFill>
                <a:schemeClr val="tx1">
                  <a:lumMod val="95000"/>
                  <a:lumOff val="5000"/>
                </a:schemeClr>
              </a:solidFill>
            </a:endParaRP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Electrical connections and electrical protection systems</a:t>
            </a:r>
          </a:p>
          <a:p>
            <a:pPr algn="l">
              <a:buNone/>
            </a:pPr>
            <a:endParaRPr lang="en-US" sz="2800" b="1" dirty="0" smtClean="0"/>
          </a:p>
          <a:p>
            <a:pPr algn="l">
              <a:buNone/>
            </a:pPr>
            <a:r>
              <a:rPr lang="en-US" sz="2400" dirty="0" smtClean="0">
                <a:solidFill>
                  <a:schemeClr val="tx1">
                    <a:lumMod val="95000"/>
                    <a:lumOff val="5000"/>
                  </a:schemeClr>
                </a:solidFill>
              </a:rPr>
              <a:t> </a:t>
            </a:r>
          </a:p>
          <a:p>
            <a:pPr algn="l">
              <a:buNone/>
            </a:pPr>
            <a:endParaRPr lang="en-US" sz="2400" dirty="0" smtClean="0">
              <a:solidFill>
                <a:schemeClr val="tx1">
                  <a:lumMod val="95000"/>
                  <a:lumOff val="5000"/>
                </a:schemeClr>
              </a:solidFill>
            </a:endParaRPr>
          </a:p>
          <a:p>
            <a:pPr algn="l">
              <a:buNone/>
            </a:pPr>
            <a:endParaRPr lang="en-US" sz="2400" dirty="0" smtClean="0"/>
          </a:p>
          <a:p>
            <a:pPr algn="l" rtl="0">
              <a:buNone/>
            </a:pPr>
            <a:endParaRPr lang="en-US" sz="2400" b="1" dirty="0" smtClean="0">
              <a:solidFill>
                <a:srgbClr val="C00000"/>
              </a:solidFill>
            </a:endParaRPr>
          </a:p>
          <a:p>
            <a:pPr algn="l">
              <a:buNone/>
            </a:pPr>
            <a:endParaRPr lang="en-US" sz="2400" dirty="0" smtClean="0"/>
          </a:p>
        </p:txBody>
      </p:sp>
      <p:pic>
        <p:nvPicPr>
          <p:cNvPr id="18434" name="Picture 2" descr="kuyiu"/>
          <p:cNvPicPr>
            <a:picLocks noChangeAspect="1" noChangeArrowheads="1"/>
          </p:cNvPicPr>
          <p:nvPr/>
        </p:nvPicPr>
        <p:blipFill>
          <a:blip r:embed="rId2"/>
          <a:srcRect/>
          <a:stretch>
            <a:fillRect/>
          </a:stretch>
        </p:blipFill>
        <p:spPr bwMode="auto">
          <a:xfrm>
            <a:off x="0" y="1071546"/>
            <a:ext cx="9001156" cy="53578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pic>
        <p:nvPicPr>
          <p:cNvPr id="17411" name="Picture 3"/>
          <p:cNvPicPr>
            <a:picLocks noGrp="1" noChangeAspect="1" noChangeArrowheads="1"/>
          </p:cNvPicPr>
          <p:nvPr>
            <p:ph idx="1"/>
          </p:nvPr>
        </p:nvPicPr>
        <p:blipFill>
          <a:blip r:embed="rId2"/>
          <a:srcRect l="26218" t="21737" r="26907" b="11846"/>
          <a:stretch>
            <a:fillRect/>
          </a:stretch>
        </p:blipFill>
        <p:spPr bwMode="auto">
          <a:xfrm>
            <a:off x="928662" y="0"/>
            <a:ext cx="7165693" cy="68580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pic>
        <p:nvPicPr>
          <p:cNvPr id="19458" name="Picture 2"/>
          <p:cNvPicPr>
            <a:picLocks noGrp="1" noChangeAspect="1" noChangeArrowheads="1"/>
          </p:cNvPicPr>
          <p:nvPr>
            <p:ph idx="1"/>
          </p:nvPr>
        </p:nvPicPr>
        <p:blipFill>
          <a:blip r:embed="rId2"/>
          <a:srcRect l="25919" t="18083" r="26229" b="26949"/>
          <a:stretch>
            <a:fillRect/>
          </a:stretch>
        </p:blipFill>
        <p:spPr bwMode="auto">
          <a:xfrm>
            <a:off x="1357290" y="285728"/>
            <a:ext cx="6643734" cy="6000792"/>
          </a:xfrm>
          <a:prstGeom prst="rect">
            <a:avLst/>
          </a:prstGeom>
          <a:noFill/>
          <a:ln w="9525">
            <a:noFill/>
            <a:miter lim="800000"/>
            <a:headEnd/>
            <a:tailEnd/>
          </a:ln>
          <a:effectLst/>
        </p:spPr>
      </p:pic>
    </p:spTree>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pic>
        <p:nvPicPr>
          <p:cNvPr id="20482" name="Picture 2"/>
          <p:cNvPicPr>
            <a:picLocks noGrp="1" noChangeAspect="1" noChangeArrowheads="1"/>
          </p:cNvPicPr>
          <p:nvPr>
            <p:ph idx="1"/>
          </p:nvPr>
        </p:nvPicPr>
        <p:blipFill>
          <a:blip r:embed="rId2"/>
          <a:srcRect l="24731" t="19399" r="25806" b="9837"/>
          <a:stretch>
            <a:fillRect/>
          </a:stretch>
        </p:blipFill>
        <p:spPr bwMode="auto">
          <a:xfrm>
            <a:off x="1857356" y="214290"/>
            <a:ext cx="5643602" cy="6643710"/>
          </a:xfrm>
          <a:prstGeom prst="rect">
            <a:avLst/>
          </a:prstGeom>
          <a:noFill/>
          <a:ln w="9525">
            <a:noFill/>
            <a:miter lim="800000"/>
            <a:headEnd/>
            <a:tailEnd/>
          </a:ln>
          <a:effectLst/>
        </p:spPr>
      </p:pic>
    </p:spTree>
  </p:cSld>
  <p:clrMapOvr>
    <a:masterClrMapping/>
  </p:clrMapOvr>
  <p:transition>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85728"/>
            <a:ext cx="8686800" cy="1009672"/>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ar-SA" b="1" u="sng" dirty="0" smtClean="0"/>
              <a:t/>
            </a:r>
            <a:br>
              <a:rPr lang="ar-SA" b="1" u="sng" dirty="0" smtClean="0"/>
            </a:br>
            <a:r>
              <a:rPr lang="en-US" sz="4400" b="1" u="sng" dirty="0" smtClean="0"/>
              <a:t>Chapter </a:t>
            </a:r>
            <a:r>
              <a:rPr lang="en-US" sz="4400" b="1" u="sng" dirty="0" smtClean="0"/>
              <a:t>3 </a:t>
            </a:r>
            <a:r>
              <a:rPr lang="en-US" sz="4400" b="1" u="sng" dirty="0" smtClean="0"/>
              <a:t/>
            </a:r>
            <a:br>
              <a:rPr lang="en-US" sz="4400" b="1" u="sng" dirty="0" smtClean="0"/>
            </a:br>
            <a:r>
              <a:rPr lang="en-US" sz="4400" b="1" u="sng" dirty="0" smtClean="0"/>
              <a:t/>
            </a:r>
            <a:br>
              <a:rPr lang="en-US" sz="4400" b="1" u="sng" dirty="0" smtClean="0"/>
            </a:br>
            <a:r>
              <a:rPr lang="en-US" dirty="0" smtClean="0"/>
              <a:t/>
            </a:r>
            <a:br>
              <a:rPr lang="en-US"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304800" y="1071546"/>
            <a:ext cx="8686800" cy="5008579"/>
          </a:xfrm>
        </p:spPr>
        <p:txBody>
          <a:bodyPr/>
          <a:lstStyle/>
          <a:p>
            <a:pPr algn="ctr">
              <a:buNone/>
            </a:pPr>
            <a:endParaRPr lang="en-US" b="1" u="sng" dirty="0" smtClean="0"/>
          </a:p>
          <a:p>
            <a:pPr algn="ctr">
              <a:buNone/>
            </a:pPr>
            <a:endParaRPr lang="en-US" b="1" u="sng" dirty="0" smtClean="0"/>
          </a:p>
          <a:p>
            <a:pPr algn="ctr">
              <a:buNone/>
            </a:pPr>
            <a:endParaRPr lang="en-US" b="1" u="sng" dirty="0" smtClean="0"/>
          </a:p>
          <a:p>
            <a:pPr algn="ctr">
              <a:buNone/>
            </a:pPr>
            <a:r>
              <a:rPr lang="en-US" sz="3600" b="1" u="sng" dirty="0" smtClean="0"/>
              <a:t>Calculate the voltage drop and</a:t>
            </a:r>
          </a:p>
          <a:p>
            <a:pPr algn="ctr">
              <a:buNone/>
            </a:pPr>
            <a:r>
              <a:rPr lang="en-US" sz="3600" b="1" u="sng" dirty="0" smtClean="0"/>
              <a:t>Calculation of the cross-sectional area of ​​a wire</a:t>
            </a:r>
          </a:p>
          <a:p>
            <a:pPr algn="ctr">
              <a:buNone/>
            </a:pPr>
            <a:endParaRPr lang="ar-SA" b="1" u="sng" dirty="0" smtClean="0"/>
          </a:p>
          <a:p>
            <a:pPr algn="ctr">
              <a:buNone/>
            </a:pPr>
            <a:endParaRPr lang="ar-SA" dirty="0" smtClean="0"/>
          </a:p>
          <a:p>
            <a:pPr algn="ctr">
              <a:buNone/>
            </a:pPr>
            <a:endParaRPr lang="ar-SA"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lstStyle/>
          <a:p>
            <a:pPr algn="l">
              <a:buNone/>
            </a:pPr>
            <a:r>
              <a:rPr lang="en-US" sz="2800" b="1" dirty="0" smtClean="0"/>
              <a:t>Project goals</a:t>
            </a:r>
          </a:p>
          <a:p>
            <a:pPr algn="l">
              <a:buNone/>
            </a:pPr>
            <a:endParaRPr lang="en-US" sz="2800" b="1" dirty="0" smtClean="0"/>
          </a:p>
          <a:p>
            <a:pPr algn="l">
              <a:buNone/>
            </a:pPr>
            <a:endParaRPr lang="en-US" sz="2400" dirty="0" smtClean="0"/>
          </a:p>
          <a:p>
            <a:pPr algn="l">
              <a:buNone/>
            </a:pPr>
            <a:endParaRPr lang="en-US" sz="2400" dirty="0" smtClean="0"/>
          </a:p>
          <a:p>
            <a:pPr algn="l">
              <a:buNone/>
            </a:pPr>
            <a:endParaRPr lang="en-US" sz="2400" dirty="0" smtClean="0"/>
          </a:p>
          <a:p>
            <a:pPr algn="l">
              <a:buNone/>
            </a:pPr>
            <a:r>
              <a:rPr lang="en-US" sz="2400" dirty="0" smtClean="0"/>
              <a:t>- Determine project performance between software results with actual project results.</a:t>
            </a:r>
          </a:p>
          <a:p>
            <a:pPr algn="l">
              <a:buNone/>
            </a:pPr>
            <a:endParaRPr lang="en-US" sz="2400" dirty="0" smtClean="0"/>
          </a:p>
          <a:p>
            <a:pPr algn="l">
              <a:buNone/>
            </a:pPr>
            <a:r>
              <a:rPr lang="en-US" sz="2400" dirty="0" smtClean="0"/>
              <a:t>- We will simulate and design the actual project</a:t>
            </a:r>
          </a:p>
          <a:p>
            <a:pPr algn="l">
              <a:buNone/>
            </a:pPr>
            <a:endParaRPr lang="en-US" sz="2400" dirty="0"/>
          </a:p>
        </p:txBody>
      </p:sp>
    </p:spTree>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lnSpcReduction="10000"/>
          </a:bodyPr>
          <a:lstStyle/>
          <a:p>
            <a:pPr algn="ctr">
              <a:buNone/>
            </a:pPr>
            <a:r>
              <a:rPr lang="en-US" b="1" dirty="0" smtClean="0"/>
              <a:t>Calculate the voltage drop and</a:t>
            </a:r>
          </a:p>
          <a:p>
            <a:pPr algn="l">
              <a:buNone/>
            </a:pPr>
            <a:r>
              <a:rPr lang="en-US" b="1" dirty="0" smtClean="0"/>
              <a:t>Calculation of the cross-sectional area of ​​a </a:t>
            </a:r>
            <a:r>
              <a:rPr lang="en-US" b="1" dirty="0" smtClean="0"/>
              <a:t>wire</a:t>
            </a:r>
          </a:p>
          <a:p>
            <a:pPr algn="l">
              <a:buNone/>
            </a:pPr>
            <a:r>
              <a:rPr lang="en-US" sz="2400" dirty="0" smtClean="0"/>
              <a:t>One of the most important things that must be taken into account during these large projects is taking into account and taking care of the </a:t>
            </a:r>
            <a:r>
              <a:rPr lang="en-US" sz="2400" b="1" u="sng" dirty="0" smtClean="0"/>
              <a:t>voltage drop</a:t>
            </a:r>
            <a:r>
              <a:rPr lang="en-US" sz="2400" dirty="0" smtClean="0"/>
              <a:t>, because any </a:t>
            </a:r>
            <a:r>
              <a:rPr lang="en-US" sz="2400" b="1" u="sng" dirty="0" smtClean="0"/>
              <a:t>excess voltage drop </a:t>
            </a:r>
            <a:r>
              <a:rPr lang="en-US" sz="2400" dirty="0" smtClean="0"/>
              <a:t>causes dangerous fires because it </a:t>
            </a:r>
            <a:r>
              <a:rPr lang="en-US" sz="2400" b="1" u="sng" dirty="0" smtClean="0"/>
              <a:t>increases the current</a:t>
            </a:r>
            <a:r>
              <a:rPr lang="en-US" sz="2400" dirty="0" smtClean="0"/>
              <a:t> passing through the wires.</a:t>
            </a:r>
          </a:p>
          <a:p>
            <a:pPr algn="l">
              <a:buNone/>
            </a:pPr>
            <a:r>
              <a:rPr lang="en-US" sz="2400" dirty="0" smtClean="0"/>
              <a:t>The length of the wires and their cross-sectional area must be taken into account in order to</a:t>
            </a:r>
          </a:p>
          <a:p>
            <a:pPr algn="l">
              <a:buNone/>
            </a:pPr>
            <a:r>
              <a:rPr lang="en-US" sz="2400" dirty="0" smtClean="0"/>
              <a:t>Prevent any danger . </a:t>
            </a:r>
          </a:p>
          <a:p>
            <a:pPr algn="l">
              <a:buNone/>
            </a:pPr>
            <a:r>
              <a:rPr lang="en-US" sz="2400" b="1" dirty="0" smtClean="0"/>
              <a:t>Vd = (mv/m/amp) * L * I SC </a:t>
            </a:r>
            <a:endParaRPr lang="en-US" sz="2400" dirty="0" smtClean="0"/>
          </a:p>
          <a:p>
            <a:pPr algn="l">
              <a:buNone/>
            </a:pPr>
            <a:r>
              <a:rPr lang="en-US" sz="2400" b="1" dirty="0" smtClean="0"/>
              <a:t>(mv/m/amp):  Drop in voltage due to wire</a:t>
            </a:r>
            <a:endParaRPr lang="en-US" sz="2400" dirty="0" smtClean="0"/>
          </a:p>
          <a:p>
            <a:pPr algn="l">
              <a:buNone/>
            </a:pPr>
            <a:r>
              <a:rPr lang="en-US" sz="2400" b="1" dirty="0" smtClean="0"/>
              <a:t>L: the length of wire </a:t>
            </a:r>
            <a:endParaRPr lang="en-US" sz="2400" dirty="0" smtClean="0"/>
          </a:p>
          <a:p>
            <a:pPr algn="l">
              <a:buNone/>
            </a:pPr>
            <a:r>
              <a:rPr lang="en-US" sz="2400" b="1" dirty="0" smtClean="0"/>
              <a:t>I SC:  the </a:t>
            </a:r>
            <a:r>
              <a:rPr lang="en-US" sz="2400" b="1" dirty="0" smtClean="0"/>
              <a:t>rated current*1.25</a:t>
            </a:r>
            <a:endParaRPr lang="en-US" sz="2400" dirty="0" smtClean="0"/>
          </a:p>
          <a:p>
            <a:pPr algn="l">
              <a:buNone/>
            </a:pPr>
            <a:r>
              <a:rPr lang="en-US" sz="2400" b="1" dirty="0" smtClean="0"/>
              <a:t> </a:t>
            </a:r>
            <a:endParaRPr lang="en-US" sz="2400" dirty="0" smtClean="0"/>
          </a:p>
          <a:p>
            <a:pPr algn="l">
              <a:buNone/>
            </a:pPr>
            <a:r>
              <a:rPr lang="en-US" sz="2400" b="1" dirty="0" smtClean="0"/>
              <a:t>% Vd =  Vd/source voltage</a:t>
            </a:r>
            <a:endParaRPr lang="en-US" sz="2400" dirty="0" smtClean="0"/>
          </a:p>
          <a:p>
            <a:pPr algn="l">
              <a:buNone/>
            </a:pPr>
            <a:endParaRPr lang="en-US" sz="2400" dirty="0" smtClean="0"/>
          </a:p>
        </p:txBody>
      </p:sp>
    </p:spTree>
  </p:cSld>
  <p:clrMapOvr>
    <a:masterClrMapping/>
  </p:clrMapOvr>
  <p:transition>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a:bodyPr>
          <a:lstStyle/>
          <a:p>
            <a:pPr algn="ctr">
              <a:buNone/>
            </a:pPr>
            <a:r>
              <a:rPr lang="en-US" b="1" dirty="0" smtClean="0"/>
              <a:t>Calculate the voltage drop and</a:t>
            </a:r>
          </a:p>
          <a:p>
            <a:pPr algn="l">
              <a:buNone/>
            </a:pPr>
            <a:r>
              <a:rPr lang="en-US" b="1" dirty="0" smtClean="0"/>
              <a:t>Calculation of the cross-sectional area of ​​a </a:t>
            </a:r>
            <a:r>
              <a:rPr lang="en-US" b="1" dirty="0" smtClean="0"/>
              <a:t>wire</a:t>
            </a:r>
          </a:p>
          <a:p>
            <a:pPr algn="l">
              <a:buNone/>
            </a:pPr>
            <a:r>
              <a:rPr lang="en-US" sz="2400" dirty="0" smtClean="0"/>
              <a:t>There was some problem on one of the strings , It is the occurrence of a voltage drop on the </a:t>
            </a:r>
            <a:r>
              <a:rPr lang="en-US" sz="2400" dirty="0" smtClean="0">
                <a:solidFill>
                  <a:srgbClr val="FF0000"/>
                </a:solidFill>
              </a:rPr>
              <a:t>2 strings </a:t>
            </a:r>
            <a:r>
              <a:rPr lang="en-US" sz="2400" dirty="0" smtClean="0"/>
              <a:t>in the system due </a:t>
            </a:r>
            <a:r>
              <a:rPr lang="en-US" sz="2400" u="sng" dirty="0" smtClean="0"/>
              <a:t>to the large distance of the connection  wires between the panels for this string  and the </a:t>
            </a:r>
            <a:r>
              <a:rPr lang="en-US" sz="2400" u="sng" dirty="0" smtClean="0"/>
              <a:t>inverter</a:t>
            </a:r>
            <a:r>
              <a:rPr lang="en-US" sz="2400" dirty="0" smtClean="0"/>
              <a:t>,</a:t>
            </a:r>
          </a:p>
          <a:p>
            <a:pPr algn="l">
              <a:buNone/>
            </a:pPr>
            <a:r>
              <a:rPr lang="en-US" sz="2400" dirty="0" smtClean="0"/>
              <a:t> </a:t>
            </a:r>
            <a:r>
              <a:rPr lang="en-US" sz="2400" dirty="0" smtClean="0"/>
              <a:t>and the location of this string will be shown on the picture below</a:t>
            </a:r>
          </a:p>
          <a:p>
            <a:pPr algn="l">
              <a:buNone/>
            </a:pPr>
            <a:endParaRPr lang="en-US" sz="2400" dirty="0" smtClean="0"/>
          </a:p>
        </p:txBody>
      </p:sp>
      <p:pic>
        <p:nvPicPr>
          <p:cNvPr id="5" name="صورة 4" descr="C:\Users\ابو العلاء\Desktop\بدون عنوان.png"/>
          <p:cNvPicPr/>
          <p:nvPr/>
        </p:nvPicPr>
        <p:blipFill>
          <a:blip r:embed="rId2"/>
          <a:srcRect l="1412" t="2050" r="67835" b="60025"/>
          <a:stretch>
            <a:fillRect/>
          </a:stretch>
        </p:blipFill>
        <p:spPr bwMode="auto">
          <a:xfrm>
            <a:off x="928662" y="3286124"/>
            <a:ext cx="7429552" cy="3390196"/>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a:bodyPr>
          <a:lstStyle/>
          <a:p>
            <a:pPr algn="ctr">
              <a:buNone/>
            </a:pPr>
            <a:r>
              <a:rPr lang="en-US" b="1" dirty="0" smtClean="0"/>
              <a:t>Calculate the voltage drop and</a:t>
            </a:r>
          </a:p>
          <a:p>
            <a:pPr algn="l">
              <a:buNone/>
            </a:pPr>
            <a:r>
              <a:rPr lang="en-US" b="1" dirty="0" smtClean="0"/>
              <a:t>Calculation of the cross-sectional area of ​​a </a:t>
            </a:r>
            <a:r>
              <a:rPr lang="en-US" b="1" dirty="0" smtClean="0"/>
              <a:t>wire</a:t>
            </a:r>
          </a:p>
          <a:p>
            <a:pPr algn="l">
              <a:buNone/>
            </a:pPr>
            <a:r>
              <a:rPr lang="en-US" sz="2400" dirty="0" smtClean="0"/>
              <a:t>This problem will be solved by using a higher wire section to avoid damage to the system</a:t>
            </a:r>
          </a:p>
          <a:p>
            <a:pPr algn="l">
              <a:buNone/>
            </a:pPr>
            <a:r>
              <a:rPr lang="en-US" sz="2400" dirty="0" smtClean="0"/>
              <a:t>A </a:t>
            </a:r>
            <a:r>
              <a:rPr lang="en-US" sz="2400" b="1" dirty="0" smtClean="0">
                <a:solidFill>
                  <a:srgbClr val="FF0000"/>
                </a:solidFill>
              </a:rPr>
              <a:t>10mm ^ 2 wire</a:t>
            </a:r>
            <a:r>
              <a:rPr lang="en-US" sz="2400" dirty="0" smtClean="0">
                <a:solidFill>
                  <a:srgbClr val="FF0000"/>
                </a:solidFill>
              </a:rPr>
              <a:t> </a:t>
            </a:r>
            <a:r>
              <a:rPr lang="en-US" sz="2400" dirty="0" smtClean="0"/>
              <a:t>segment was chosen, It was used to connect the panels and the inverter</a:t>
            </a:r>
            <a:r>
              <a:rPr lang="en-US" sz="2400" dirty="0" smtClean="0"/>
              <a:t>.</a:t>
            </a:r>
          </a:p>
          <a:p>
            <a:pPr algn="l">
              <a:buNone/>
            </a:pPr>
            <a:endParaRPr lang="en-US" sz="2400" dirty="0" smtClean="0"/>
          </a:p>
          <a:p>
            <a:pPr algn="l">
              <a:buNone/>
            </a:pPr>
            <a:endParaRPr lang="en-US" b="1" dirty="0" smtClean="0"/>
          </a:p>
        </p:txBody>
      </p:sp>
      <p:graphicFrame>
        <p:nvGraphicFramePr>
          <p:cNvPr id="5" name="جدول 4"/>
          <p:cNvGraphicFramePr>
            <a:graphicFrameLocks noGrp="1"/>
          </p:cNvGraphicFramePr>
          <p:nvPr/>
        </p:nvGraphicFramePr>
        <p:xfrm>
          <a:off x="1428728" y="3786190"/>
          <a:ext cx="6429420" cy="2143140"/>
        </p:xfrm>
        <a:graphic>
          <a:graphicData uri="http://schemas.openxmlformats.org/drawingml/2006/table">
            <a:tbl>
              <a:tblPr rtl="1" firstRow="1" bandRow="1">
                <a:tableStyleId>{5C22544A-7EE6-4342-B048-85BDC9FD1C3A}</a:tableStyleId>
              </a:tblPr>
              <a:tblGrid>
                <a:gridCol w="2143140"/>
                <a:gridCol w="2143140"/>
                <a:gridCol w="2143140"/>
              </a:tblGrid>
              <a:tr h="714380">
                <a:tc>
                  <a:txBody>
                    <a:bodyPr/>
                    <a:lstStyle/>
                    <a:p>
                      <a:pPr algn="l" rtl="1"/>
                      <a:r>
                        <a:rPr kumimoji="0" lang="en-US" sz="1800" b="1" kern="1200" dirty="0" smtClean="0">
                          <a:solidFill>
                            <a:schemeClr val="lt1"/>
                          </a:solidFill>
                          <a:latin typeface="+mn-lt"/>
                          <a:ea typeface="+mn-ea"/>
                          <a:cs typeface="+mn-cs"/>
                        </a:rPr>
                        <a:t>The voltage drop</a:t>
                      </a:r>
                      <a:endParaRPr lang="ar-SA" dirty="0"/>
                    </a:p>
                  </a:txBody>
                  <a:tcPr/>
                </a:tc>
                <a:tc>
                  <a:txBody>
                    <a:bodyPr/>
                    <a:lstStyle/>
                    <a:p>
                      <a:pPr algn="l" rtl="1"/>
                      <a:r>
                        <a:rPr kumimoji="0" lang="en-US" sz="1800" b="1" kern="1200" dirty="0" smtClean="0">
                          <a:solidFill>
                            <a:schemeClr val="lt1"/>
                          </a:solidFill>
                          <a:latin typeface="+mn-lt"/>
                          <a:ea typeface="+mn-ea"/>
                          <a:cs typeface="+mn-cs"/>
                        </a:rPr>
                        <a:t> Cross-sectional area </a:t>
                      </a:r>
                      <a:endParaRPr lang="ar-SA" dirty="0"/>
                    </a:p>
                  </a:txBody>
                  <a:tcPr/>
                </a:tc>
                <a:tc>
                  <a:txBody>
                    <a:bodyPr/>
                    <a:lstStyle/>
                    <a:p>
                      <a:pPr algn="l" rtl="1"/>
                      <a:r>
                        <a:rPr kumimoji="0" lang="en-US" sz="1800" b="1" kern="1200" dirty="0" smtClean="0">
                          <a:solidFill>
                            <a:schemeClr val="lt1"/>
                          </a:solidFill>
                          <a:latin typeface="+mn-lt"/>
                          <a:ea typeface="+mn-ea"/>
                          <a:cs typeface="+mn-cs"/>
                        </a:rPr>
                        <a:t>The distance of the wire</a:t>
                      </a:r>
                      <a:endParaRPr lang="ar-SA" sz="2400" dirty="0"/>
                    </a:p>
                  </a:txBody>
                  <a:tcPr/>
                </a:tc>
              </a:tr>
              <a:tr h="714380">
                <a:tc>
                  <a:txBody>
                    <a:bodyPr/>
                    <a:lstStyle/>
                    <a:p>
                      <a:pPr algn="l" rtl="1"/>
                      <a:r>
                        <a:rPr kumimoji="0" lang="en-US" sz="1800" kern="1200" dirty="0" smtClean="0">
                          <a:solidFill>
                            <a:schemeClr val="dk1"/>
                          </a:solidFill>
                          <a:latin typeface="+mn-lt"/>
                          <a:ea typeface="+mn-ea"/>
                          <a:cs typeface="+mn-cs"/>
                        </a:rPr>
                        <a:t>1.966%</a:t>
                      </a:r>
                      <a:endParaRPr lang="ar-SA" dirty="0"/>
                    </a:p>
                  </a:txBody>
                  <a:tcPr/>
                </a:tc>
                <a:tc>
                  <a:txBody>
                    <a:bodyPr/>
                    <a:lstStyle/>
                    <a:p>
                      <a:pPr algn="l" rtl="1"/>
                      <a:r>
                        <a:rPr kumimoji="0" lang="en-US" sz="1800" kern="1200" dirty="0" smtClean="0">
                          <a:solidFill>
                            <a:schemeClr val="dk1"/>
                          </a:solidFill>
                          <a:latin typeface="+mn-lt"/>
                          <a:ea typeface="+mn-ea"/>
                          <a:cs typeface="+mn-cs"/>
                        </a:rPr>
                        <a:t>10mm^2</a:t>
                      </a:r>
                      <a:endParaRPr lang="ar-SA" dirty="0"/>
                    </a:p>
                  </a:txBody>
                  <a:tcPr/>
                </a:tc>
                <a:tc>
                  <a:txBody>
                    <a:bodyPr/>
                    <a:lstStyle/>
                    <a:p>
                      <a:pPr algn="l" rtl="1"/>
                      <a:r>
                        <a:rPr kumimoji="0" lang="en-US" sz="1800" kern="1200" dirty="0" smtClean="0">
                          <a:solidFill>
                            <a:schemeClr val="dk1"/>
                          </a:solidFill>
                          <a:latin typeface="+mn-lt"/>
                          <a:ea typeface="+mn-ea"/>
                          <a:cs typeface="+mn-cs"/>
                        </a:rPr>
                        <a:t>44 m   </a:t>
                      </a:r>
                      <a:r>
                        <a:rPr kumimoji="0" lang="en-US" sz="1800" kern="1200" dirty="0" smtClean="0">
                          <a:solidFill>
                            <a:srgbClr val="C49500"/>
                          </a:solidFill>
                          <a:latin typeface="+mn-lt"/>
                          <a:ea typeface="+mn-ea"/>
                          <a:cs typeface="+mn-cs"/>
                        </a:rPr>
                        <a:t>yellow wire</a:t>
                      </a:r>
                      <a:endParaRPr lang="ar-SA" dirty="0">
                        <a:solidFill>
                          <a:srgbClr val="C49500"/>
                        </a:solidFill>
                      </a:endParaRPr>
                    </a:p>
                  </a:txBody>
                  <a:tcPr/>
                </a:tc>
              </a:tr>
              <a:tr h="714380">
                <a:tc>
                  <a:txBody>
                    <a:bodyPr/>
                    <a:lstStyle/>
                    <a:p>
                      <a:pPr algn="l" rtl="1"/>
                      <a:r>
                        <a:rPr kumimoji="0" lang="en-US" sz="1800" kern="1200" dirty="0" smtClean="0">
                          <a:solidFill>
                            <a:schemeClr val="dk1"/>
                          </a:solidFill>
                          <a:latin typeface="+mn-lt"/>
                          <a:ea typeface="+mn-ea"/>
                          <a:cs typeface="+mn-cs"/>
                        </a:rPr>
                        <a:t>1.69%</a:t>
                      </a:r>
                      <a:endParaRPr lang="ar-SA" dirty="0"/>
                    </a:p>
                  </a:txBody>
                  <a:tcPr/>
                </a:tc>
                <a:tc>
                  <a:txBody>
                    <a:bodyPr/>
                    <a:lstStyle/>
                    <a:p>
                      <a:pPr algn="l" rtl="1"/>
                      <a:r>
                        <a:rPr kumimoji="0" lang="en-US" sz="1800" kern="1200" dirty="0" smtClean="0">
                          <a:solidFill>
                            <a:schemeClr val="dk1"/>
                          </a:solidFill>
                          <a:latin typeface="+mn-lt"/>
                          <a:ea typeface="+mn-ea"/>
                          <a:cs typeface="+mn-cs"/>
                        </a:rPr>
                        <a:t>10mm^2</a:t>
                      </a:r>
                      <a:endParaRPr lang="ar-SA" dirty="0"/>
                    </a:p>
                  </a:txBody>
                  <a:tcPr/>
                </a:tc>
                <a:tc>
                  <a:txBody>
                    <a:bodyPr/>
                    <a:lstStyle/>
                    <a:p>
                      <a:pPr algn="l" rtl="1"/>
                      <a:r>
                        <a:rPr kumimoji="0" lang="en-US" sz="1800" kern="1200" dirty="0" smtClean="0">
                          <a:solidFill>
                            <a:schemeClr val="dk1"/>
                          </a:solidFill>
                          <a:latin typeface="+mn-lt"/>
                          <a:ea typeface="+mn-ea"/>
                          <a:cs typeface="+mn-cs"/>
                        </a:rPr>
                        <a:t>38 m   </a:t>
                      </a:r>
                      <a:r>
                        <a:rPr kumimoji="0" lang="en-US" sz="1800" kern="1200" dirty="0" smtClean="0">
                          <a:solidFill>
                            <a:srgbClr val="C00000"/>
                          </a:solidFill>
                          <a:latin typeface="+mn-lt"/>
                          <a:ea typeface="+mn-ea"/>
                          <a:cs typeface="+mn-cs"/>
                        </a:rPr>
                        <a:t>red wire</a:t>
                      </a:r>
                      <a:endParaRPr lang="ar-SA" dirty="0">
                        <a:solidFill>
                          <a:srgbClr val="C00000"/>
                        </a:solidFill>
                      </a:endParaRPr>
                    </a:p>
                  </a:txBody>
                  <a:tcPr/>
                </a:tc>
              </a:tr>
            </a:tbl>
          </a:graphicData>
        </a:graphic>
      </p:graphicFrame>
    </p:spTree>
  </p:cSld>
  <p:clrMapOvr>
    <a:masterClrMapping/>
  </p:clrMapOvr>
  <p:transition>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fontScale="92500"/>
          </a:bodyPr>
          <a:lstStyle/>
          <a:p>
            <a:pPr algn="ctr">
              <a:buNone/>
            </a:pPr>
            <a:r>
              <a:rPr lang="en-US" b="1" dirty="0" smtClean="0"/>
              <a:t>Calculate the voltage drop and</a:t>
            </a:r>
          </a:p>
          <a:p>
            <a:pPr algn="l">
              <a:buNone/>
            </a:pPr>
            <a:r>
              <a:rPr lang="en-US" b="1" dirty="0" smtClean="0"/>
              <a:t>Calculation of the cross-sectional area of ​​a </a:t>
            </a:r>
            <a:r>
              <a:rPr lang="en-US" b="1" dirty="0" smtClean="0"/>
              <a:t>wire</a:t>
            </a:r>
          </a:p>
          <a:p>
            <a:pPr algn="l">
              <a:buNone/>
            </a:pPr>
            <a:r>
              <a:rPr lang="en-US" sz="2400" dirty="0" smtClean="0"/>
              <a:t>Now to calculate </a:t>
            </a:r>
            <a:r>
              <a:rPr lang="en-US" sz="2400" b="1" u="sng" dirty="0" smtClean="0"/>
              <a:t>drop voltage</a:t>
            </a:r>
            <a:r>
              <a:rPr lang="en-US" sz="2400" dirty="0" smtClean="0"/>
              <a:t> to the outside of the inverter (ac) ,The output power will be calculated. This depends on the efficiency of the inverter used.</a:t>
            </a:r>
          </a:p>
          <a:p>
            <a:pPr algn="l">
              <a:buNone/>
            </a:pPr>
            <a:r>
              <a:rPr lang="en-US" sz="2400" dirty="0" smtClean="0"/>
              <a:t>-As </a:t>
            </a:r>
            <a:r>
              <a:rPr lang="en-US" sz="2400" dirty="0" smtClean="0"/>
              <a:t>we explained, 3 ABB inverters were used with an efficiency of 98.2</a:t>
            </a:r>
            <a:r>
              <a:rPr lang="en-US" sz="2400" dirty="0" smtClean="0"/>
              <a:t>%.</a:t>
            </a:r>
          </a:p>
          <a:p>
            <a:pPr algn="l">
              <a:buNone/>
            </a:pPr>
            <a:r>
              <a:rPr lang="en-US" sz="2400" dirty="0" smtClean="0">
                <a:solidFill>
                  <a:srgbClr val="FF0000"/>
                </a:solidFill>
              </a:rPr>
              <a:t>Education faculty </a:t>
            </a:r>
            <a:r>
              <a:rPr lang="en-US" sz="2400" dirty="0" smtClean="0">
                <a:solidFill>
                  <a:srgbClr val="FF0000"/>
                </a:solidFill>
              </a:rPr>
              <a:t>inverter </a:t>
            </a:r>
            <a:r>
              <a:rPr lang="en-US" sz="2400" dirty="0" smtClean="0">
                <a:solidFill>
                  <a:srgbClr val="FF0000"/>
                </a:solidFill>
              </a:rPr>
              <a:t>                 </a:t>
            </a:r>
            <a:r>
              <a:rPr lang="en-US" sz="2400" dirty="0" smtClean="0">
                <a:solidFill>
                  <a:srgbClr val="00B0F0"/>
                </a:solidFill>
              </a:rPr>
              <a:t>Literature Faculty second inverter                                                                                     </a:t>
            </a:r>
            <a:r>
              <a:rPr lang="en-US" sz="2400" dirty="0" smtClean="0"/>
              <a:t>Ƞinv </a:t>
            </a:r>
            <a:r>
              <a:rPr lang="en-US" sz="2400" dirty="0" smtClean="0"/>
              <a:t>= pout / pin</a:t>
            </a:r>
            <a:r>
              <a:rPr lang="en-US" sz="2400" dirty="0" smtClean="0">
                <a:solidFill>
                  <a:srgbClr val="FF0000"/>
                </a:solidFill>
              </a:rPr>
              <a:t> </a:t>
            </a:r>
          </a:p>
          <a:p>
            <a:pPr algn="l">
              <a:buNone/>
            </a:pPr>
            <a:r>
              <a:rPr lang="en-US" sz="2400" dirty="0" smtClean="0"/>
              <a:t>Ƞinv </a:t>
            </a:r>
            <a:r>
              <a:rPr lang="en-US" sz="2400" dirty="0" smtClean="0"/>
              <a:t>= pout / pin </a:t>
            </a:r>
            <a:r>
              <a:rPr lang="en-US" sz="2400" dirty="0" smtClean="0"/>
              <a:t>                                       98.2</a:t>
            </a:r>
            <a:r>
              <a:rPr lang="en-US" sz="2400" dirty="0" smtClean="0"/>
              <a:t>%   =  pout/ 44408.2584</a:t>
            </a:r>
            <a:r>
              <a:rPr lang="en-US" sz="2400" dirty="0" smtClean="0"/>
              <a:t> </a:t>
            </a:r>
            <a:endParaRPr lang="en-US" sz="2400" dirty="0" smtClean="0"/>
          </a:p>
          <a:p>
            <a:pPr algn="l">
              <a:buNone/>
            </a:pPr>
            <a:r>
              <a:rPr lang="en-US" sz="2400" dirty="0" smtClean="0"/>
              <a:t> </a:t>
            </a:r>
            <a:r>
              <a:rPr lang="en-US" sz="2400" dirty="0" smtClean="0"/>
              <a:t>98.2</a:t>
            </a:r>
            <a:r>
              <a:rPr lang="en-US" sz="2400" dirty="0" smtClean="0"/>
              <a:t>%   =  pout/ </a:t>
            </a:r>
            <a:r>
              <a:rPr lang="en-US" sz="2400" dirty="0" smtClean="0"/>
              <a:t>54600 </a:t>
            </a:r>
            <a:r>
              <a:rPr lang="en-US" sz="2400" dirty="0" smtClean="0"/>
              <a:t>Pout </a:t>
            </a:r>
            <a:r>
              <a:rPr lang="en-US" sz="2400" dirty="0" smtClean="0"/>
              <a:t>                                </a:t>
            </a:r>
            <a:r>
              <a:rPr lang="en-US" sz="2400" dirty="0" smtClean="0">
                <a:solidFill>
                  <a:srgbClr val="00B0F0"/>
                </a:solidFill>
              </a:rPr>
              <a:t>=</a:t>
            </a:r>
            <a:r>
              <a:rPr lang="en-US" sz="2400" dirty="0" smtClean="0">
                <a:solidFill>
                  <a:srgbClr val="00B0F0"/>
                </a:solidFill>
              </a:rPr>
              <a:t>43608.9097 watt</a:t>
            </a:r>
            <a:endParaRPr lang="en-US" sz="2400" dirty="0" smtClean="0">
              <a:solidFill>
                <a:srgbClr val="00B0F0"/>
              </a:solidFill>
            </a:endParaRPr>
          </a:p>
          <a:p>
            <a:pPr algn="l">
              <a:buNone/>
            </a:pPr>
            <a:r>
              <a:rPr lang="ar-SA" sz="2400" dirty="0" smtClean="0"/>
              <a:t> </a:t>
            </a:r>
            <a:r>
              <a:rPr lang="en-US" sz="2400" dirty="0" smtClean="0"/>
              <a:t>     </a:t>
            </a:r>
            <a:r>
              <a:rPr lang="en-US" sz="2400" dirty="0" smtClean="0">
                <a:solidFill>
                  <a:srgbClr val="FF0000"/>
                </a:solidFill>
              </a:rPr>
              <a:t>Pout  = 53617.2 watt </a:t>
            </a:r>
          </a:p>
          <a:p>
            <a:pPr algn="l">
              <a:buNone/>
            </a:pPr>
            <a:r>
              <a:rPr lang="en-US" sz="2400" dirty="0" smtClean="0"/>
              <a:t>                                                     </a:t>
            </a:r>
            <a:endParaRPr lang="en-US" sz="2400" dirty="0" smtClean="0"/>
          </a:p>
          <a:p>
            <a:pPr algn="l">
              <a:buNone/>
            </a:pPr>
            <a:r>
              <a:rPr lang="en-US" sz="2400" dirty="0" smtClean="0">
                <a:solidFill>
                  <a:srgbClr val="00B050"/>
                </a:solidFill>
              </a:rPr>
              <a:t>Literature  </a:t>
            </a:r>
            <a:r>
              <a:rPr lang="en-US" sz="2400" dirty="0" smtClean="0">
                <a:solidFill>
                  <a:srgbClr val="00B050"/>
                </a:solidFill>
              </a:rPr>
              <a:t>faculty first inverter</a:t>
            </a:r>
            <a:r>
              <a:rPr lang="en-US" sz="2400" dirty="0" smtClean="0"/>
              <a:t> </a:t>
            </a:r>
          </a:p>
          <a:p>
            <a:pPr algn="l">
              <a:buNone/>
            </a:pPr>
            <a:r>
              <a:rPr lang="en-US" sz="2400" dirty="0" smtClean="0"/>
              <a:t>Ƞinv = pout / pin  </a:t>
            </a:r>
          </a:p>
          <a:p>
            <a:pPr algn="l">
              <a:buNone/>
            </a:pPr>
            <a:r>
              <a:rPr lang="en-US" sz="2400" dirty="0" smtClean="0"/>
              <a:t>  98.2%   =  pout/ 45608.4816</a:t>
            </a:r>
          </a:p>
          <a:p>
            <a:pPr algn="l">
              <a:buNone/>
            </a:pPr>
            <a:r>
              <a:rPr lang="en-US" sz="2400" dirty="0" smtClean="0">
                <a:solidFill>
                  <a:srgbClr val="00B050"/>
                </a:solidFill>
              </a:rPr>
              <a:t>Pout  = 44787.5289 watt</a:t>
            </a:r>
          </a:p>
          <a:p>
            <a:pPr algn="l">
              <a:buNone/>
            </a:pPr>
            <a:endParaRPr lang="en-US" sz="2400" dirty="0" smtClean="0"/>
          </a:p>
          <a:p>
            <a:pPr algn="l">
              <a:buNone/>
            </a:pPr>
            <a:endParaRPr lang="en-US" sz="2400" dirty="0" smtClean="0"/>
          </a:p>
          <a:p>
            <a:pPr algn="l">
              <a:buNone/>
            </a:pPr>
            <a:endParaRPr lang="en-US" b="1" dirty="0" smtClean="0"/>
          </a:p>
        </p:txBody>
      </p:sp>
    </p:spTree>
  </p:cSld>
  <p:clrMapOvr>
    <a:masterClrMapping/>
  </p:clrMapOvr>
  <p:transition>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a:bodyPr>
          <a:lstStyle/>
          <a:p>
            <a:pPr algn="ctr">
              <a:buNone/>
            </a:pPr>
            <a:r>
              <a:rPr lang="en-US" b="1" dirty="0" smtClean="0"/>
              <a:t>Calculate the voltage drop and</a:t>
            </a:r>
          </a:p>
          <a:p>
            <a:pPr algn="l">
              <a:buNone/>
            </a:pPr>
            <a:r>
              <a:rPr lang="en-US" b="1" dirty="0" smtClean="0"/>
              <a:t>Calculation of the cross-sectional area of ​​a </a:t>
            </a:r>
            <a:r>
              <a:rPr lang="en-US" b="1" dirty="0" smtClean="0"/>
              <a:t>wire</a:t>
            </a:r>
            <a:r>
              <a:rPr lang="en-US" sz="2400" dirty="0" smtClean="0"/>
              <a:t>.</a:t>
            </a:r>
          </a:p>
          <a:p>
            <a:pPr algn="l">
              <a:buNone/>
            </a:pPr>
            <a:r>
              <a:rPr lang="en-US" sz="2400" u="sng" dirty="0" smtClean="0"/>
              <a:t> </a:t>
            </a:r>
          </a:p>
          <a:p>
            <a:pPr algn="l">
              <a:buNone/>
            </a:pPr>
            <a:endParaRPr lang="en-US" sz="2400" u="sng" dirty="0" smtClean="0"/>
          </a:p>
          <a:p>
            <a:pPr algn="l">
              <a:buNone/>
            </a:pPr>
            <a:r>
              <a:rPr lang="en-US" sz="2400" b="1" u="sng" dirty="0" smtClean="0">
                <a:solidFill>
                  <a:srgbClr val="FF0000"/>
                </a:solidFill>
              </a:rPr>
              <a:t>-</a:t>
            </a:r>
            <a:r>
              <a:rPr lang="en-US" sz="2400" b="1" u="sng" dirty="0" smtClean="0">
                <a:solidFill>
                  <a:srgbClr val="FF0000"/>
                </a:solidFill>
              </a:rPr>
              <a:t>Knowing that a drop in the voltage is permissible to a value of 3%. </a:t>
            </a:r>
            <a:endParaRPr lang="en-US" sz="2400" b="1" dirty="0" smtClean="0">
              <a:solidFill>
                <a:srgbClr val="FF0000"/>
              </a:solidFill>
            </a:endParaRPr>
          </a:p>
          <a:p>
            <a:pPr algn="l">
              <a:buNone/>
            </a:pPr>
            <a:endParaRPr lang="en-US" sz="2400" dirty="0" smtClean="0"/>
          </a:p>
          <a:p>
            <a:pPr algn="l">
              <a:buNone/>
            </a:pPr>
            <a:endParaRPr lang="en-US" sz="2400" dirty="0" smtClean="0"/>
          </a:p>
          <a:p>
            <a:pPr algn="l">
              <a:buNone/>
            </a:pPr>
            <a:endParaRPr lang="en-US" b="1" dirty="0" smtClean="0"/>
          </a:p>
        </p:txBody>
      </p:sp>
      <p:graphicFrame>
        <p:nvGraphicFramePr>
          <p:cNvPr id="5" name="جدول 4"/>
          <p:cNvGraphicFramePr>
            <a:graphicFrameLocks noGrp="1"/>
          </p:cNvGraphicFramePr>
          <p:nvPr/>
        </p:nvGraphicFramePr>
        <p:xfrm>
          <a:off x="1357290" y="3143248"/>
          <a:ext cx="6429420" cy="2143140"/>
        </p:xfrm>
        <a:graphic>
          <a:graphicData uri="http://schemas.openxmlformats.org/drawingml/2006/table">
            <a:tbl>
              <a:tblPr rtl="1" firstRow="1" bandRow="1">
                <a:tableStyleId>{5C22544A-7EE6-4342-B048-85BDC9FD1C3A}</a:tableStyleId>
              </a:tblPr>
              <a:tblGrid>
                <a:gridCol w="2143140"/>
                <a:gridCol w="2143140"/>
                <a:gridCol w="2143140"/>
              </a:tblGrid>
              <a:tr h="714380">
                <a:tc>
                  <a:txBody>
                    <a:bodyPr/>
                    <a:lstStyle/>
                    <a:p>
                      <a:pPr algn="l" rtl="1"/>
                      <a:r>
                        <a:rPr kumimoji="0" lang="en-US" sz="1800" b="1" kern="1200" dirty="0" smtClean="0">
                          <a:solidFill>
                            <a:schemeClr val="lt1"/>
                          </a:solidFill>
                          <a:latin typeface="+mn-lt"/>
                          <a:ea typeface="+mn-ea"/>
                          <a:cs typeface="+mn-cs"/>
                        </a:rPr>
                        <a:t>The voltage drop</a:t>
                      </a:r>
                      <a:endParaRPr lang="ar-SA" dirty="0"/>
                    </a:p>
                  </a:txBody>
                  <a:tcPr/>
                </a:tc>
                <a:tc>
                  <a:txBody>
                    <a:bodyPr/>
                    <a:lstStyle/>
                    <a:p>
                      <a:pPr algn="l" rtl="1"/>
                      <a:r>
                        <a:rPr kumimoji="0" lang="en-US" sz="1800" b="1" kern="1200" dirty="0" smtClean="0">
                          <a:solidFill>
                            <a:schemeClr val="lt1"/>
                          </a:solidFill>
                          <a:latin typeface="+mn-lt"/>
                          <a:ea typeface="+mn-ea"/>
                          <a:cs typeface="+mn-cs"/>
                        </a:rPr>
                        <a:t> Cross-sectional area </a:t>
                      </a:r>
                      <a:endParaRPr lang="ar-SA" dirty="0"/>
                    </a:p>
                  </a:txBody>
                  <a:tcPr/>
                </a:tc>
                <a:tc>
                  <a:txBody>
                    <a:bodyPr/>
                    <a:lstStyle/>
                    <a:p>
                      <a:pPr algn="l" rtl="1"/>
                      <a:r>
                        <a:rPr lang="en-US" sz="2400" dirty="0" smtClean="0"/>
                        <a:t>inverter</a:t>
                      </a:r>
                      <a:endParaRPr lang="ar-SA" sz="2400" dirty="0"/>
                    </a:p>
                  </a:txBody>
                  <a:tcPr/>
                </a:tc>
              </a:tr>
              <a:tr h="714380">
                <a:tc>
                  <a:txBody>
                    <a:bodyPr/>
                    <a:lstStyle/>
                    <a:p>
                      <a:pPr algn="l" rtl="1"/>
                      <a:r>
                        <a:rPr kumimoji="0" lang="en-US" sz="1800" kern="1200" dirty="0" smtClean="0">
                          <a:solidFill>
                            <a:schemeClr val="dk1"/>
                          </a:solidFill>
                          <a:latin typeface="+mn-lt"/>
                          <a:ea typeface="+mn-ea"/>
                          <a:cs typeface="+mn-cs"/>
                        </a:rPr>
                        <a:t>1.6%</a:t>
                      </a:r>
                      <a:endParaRPr lang="ar-SA" dirty="0"/>
                    </a:p>
                  </a:txBody>
                  <a:tcPr/>
                </a:tc>
                <a:tc>
                  <a:txBody>
                    <a:bodyPr/>
                    <a:lstStyle/>
                    <a:p>
                      <a:pPr algn="l" rtl="1"/>
                      <a:r>
                        <a:rPr kumimoji="0" lang="en-US" sz="1800" kern="1200" dirty="0" smtClean="0">
                          <a:solidFill>
                            <a:schemeClr val="dk1"/>
                          </a:solidFill>
                          <a:latin typeface="+mn-lt"/>
                          <a:ea typeface="+mn-ea"/>
                          <a:cs typeface="+mn-cs"/>
                        </a:rPr>
                        <a:t>35mm^2</a:t>
                      </a:r>
                      <a:endParaRPr lang="ar-SA" dirty="0"/>
                    </a:p>
                  </a:txBody>
                  <a:tcPr/>
                </a:tc>
                <a:tc>
                  <a:txBody>
                    <a:bodyPr/>
                    <a:lstStyle/>
                    <a:p>
                      <a:pPr algn="l" rtl="1"/>
                      <a:r>
                        <a:rPr kumimoji="0" lang="en-US" sz="1800" kern="1200" dirty="0" smtClean="0">
                          <a:solidFill>
                            <a:schemeClr val="dk1"/>
                          </a:solidFill>
                          <a:latin typeface="+mn-lt"/>
                          <a:ea typeface="+mn-ea"/>
                          <a:cs typeface="+mn-cs"/>
                        </a:rPr>
                        <a:t>Inverter of education faculty</a:t>
                      </a:r>
                      <a:endParaRPr lang="ar-SA" dirty="0">
                        <a:solidFill>
                          <a:srgbClr val="C49500"/>
                        </a:solidFill>
                      </a:endParaRPr>
                    </a:p>
                  </a:txBody>
                  <a:tcPr/>
                </a:tc>
              </a:tr>
              <a:tr h="714380">
                <a:tc>
                  <a:txBody>
                    <a:bodyPr/>
                    <a:lstStyle/>
                    <a:p>
                      <a:pPr algn="l" rtl="1"/>
                      <a:r>
                        <a:rPr kumimoji="0" lang="en-US" sz="1800" kern="1200" dirty="0" smtClean="0">
                          <a:solidFill>
                            <a:schemeClr val="dk1"/>
                          </a:solidFill>
                          <a:latin typeface="+mn-lt"/>
                          <a:ea typeface="+mn-ea"/>
                          <a:cs typeface="+mn-cs"/>
                        </a:rPr>
                        <a:t>2.4%</a:t>
                      </a:r>
                      <a:endParaRPr lang="ar-SA" dirty="0"/>
                    </a:p>
                  </a:txBody>
                  <a:tcPr/>
                </a:tc>
                <a:tc>
                  <a:txBody>
                    <a:bodyPr/>
                    <a:lstStyle/>
                    <a:p>
                      <a:pPr algn="l" rtl="1"/>
                      <a:r>
                        <a:rPr kumimoji="0" lang="en-US" sz="1800" kern="1200" dirty="0" smtClean="0">
                          <a:solidFill>
                            <a:schemeClr val="dk1"/>
                          </a:solidFill>
                          <a:latin typeface="+mn-lt"/>
                          <a:ea typeface="+mn-ea"/>
                          <a:cs typeface="+mn-cs"/>
                        </a:rPr>
                        <a:t>35mm^2</a:t>
                      </a:r>
                      <a:endParaRPr lang="ar-SA" dirty="0"/>
                    </a:p>
                  </a:txBody>
                  <a:tcPr/>
                </a:tc>
                <a:tc>
                  <a:txBody>
                    <a:bodyPr/>
                    <a:lstStyle/>
                    <a:p>
                      <a:pPr algn="l" rtl="1"/>
                      <a:r>
                        <a:rPr kumimoji="0" lang="en-US" sz="1800" kern="1200" dirty="0" err="1" smtClean="0">
                          <a:solidFill>
                            <a:schemeClr val="dk1"/>
                          </a:solidFill>
                          <a:latin typeface="+mn-lt"/>
                          <a:ea typeface="+mn-ea"/>
                          <a:cs typeface="+mn-cs"/>
                        </a:rPr>
                        <a:t>InverterS</a:t>
                      </a:r>
                      <a:r>
                        <a:rPr kumimoji="0" lang="en-US" sz="1800" kern="1200" dirty="0" smtClean="0">
                          <a:solidFill>
                            <a:schemeClr val="dk1"/>
                          </a:solidFill>
                          <a:latin typeface="+mn-lt"/>
                          <a:ea typeface="+mn-ea"/>
                          <a:cs typeface="+mn-cs"/>
                        </a:rPr>
                        <a:t> of LITRITURE faculty</a:t>
                      </a:r>
                      <a:endParaRPr lang="ar-SA" dirty="0">
                        <a:solidFill>
                          <a:srgbClr val="C00000"/>
                        </a:solidFill>
                      </a:endParaRPr>
                    </a:p>
                  </a:txBody>
                  <a:tcPr/>
                </a:tc>
              </a:tr>
            </a:tbl>
          </a:graphicData>
        </a:graphic>
      </p:graphicFrame>
    </p:spTree>
  </p:cSld>
  <p:clrMapOvr>
    <a:masterClrMapping/>
  </p:clrMapOvr>
  <p:transition>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4" name="عنصر نائب للمحتوى 3"/>
          <p:cNvSpPr>
            <a:spLocks noGrp="1"/>
          </p:cNvSpPr>
          <p:nvPr>
            <p:ph idx="1"/>
          </p:nvPr>
        </p:nvSpPr>
        <p:spPr>
          <a:xfrm>
            <a:off x="0" y="0"/>
            <a:ext cx="9144000" cy="6858000"/>
          </a:xfrm>
        </p:spPr>
        <p:txBody>
          <a:bodyPr>
            <a:normAutofit/>
          </a:bodyPr>
          <a:lstStyle/>
          <a:p>
            <a:pPr algn="ctr">
              <a:buNone/>
            </a:pPr>
            <a:r>
              <a:rPr lang="en-US" b="1" dirty="0" smtClean="0"/>
              <a:t>Calculate the voltage drop and</a:t>
            </a:r>
          </a:p>
          <a:p>
            <a:pPr algn="l">
              <a:buNone/>
            </a:pPr>
            <a:r>
              <a:rPr lang="en-US" b="1" dirty="0" smtClean="0"/>
              <a:t>Calculation of the cross-sectional area of ​​a wire</a:t>
            </a:r>
          </a:p>
          <a:p>
            <a:pPr algn="l">
              <a:buNone/>
            </a:pPr>
            <a:endParaRPr lang="en-US" sz="2400" b="1" dirty="0" smtClean="0"/>
          </a:p>
          <a:p>
            <a:pPr algn="l">
              <a:buNone/>
            </a:pPr>
            <a:r>
              <a:rPr lang="en-US" sz="1800" dirty="0" smtClean="0"/>
              <a:t>-Bus </a:t>
            </a:r>
            <a:r>
              <a:rPr lang="en-US" sz="1800" dirty="0" smtClean="0"/>
              <a:t>bar copper  size calculation =  (standard size mm*mm) * 1.4 &gt; the rating current </a:t>
            </a:r>
            <a:endParaRPr lang="en-US" sz="1800" dirty="0" smtClean="0"/>
          </a:p>
          <a:p>
            <a:pPr algn="l">
              <a:buNone/>
            </a:pPr>
            <a:r>
              <a:rPr lang="ar-SA" sz="2400" dirty="0" smtClean="0"/>
              <a:t> </a:t>
            </a:r>
            <a:endParaRPr lang="en-US" sz="2400" dirty="0" smtClean="0"/>
          </a:p>
          <a:p>
            <a:pPr algn="l">
              <a:buNone/>
            </a:pPr>
            <a:r>
              <a:rPr lang="en-US" sz="2400" dirty="0" smtClean="0"/>
              <a:t>                                         </a:t>
            </a:r>
            <a:r>
              <a:rPr lang="en-US" sz="2000" dirty="0" smtClean="0"/>
              <a:t>=  </a:t>
            </a:r>
            <a:r>
              <a:rPr lang="en-US" sz="2000" dirty="0" smtClean="0"/>
              <a:t>(</a:t>
            </a:r>
            <a:r>
              <a:rPr lang="en-US" sz="2000" dirty="0" smtClean="0">
                <a:solidFill>
                  <a:srgbClr val="FF0000"/>
                </a:solidFill>
              </a:rPr>
              <a:t>20mm*10mm</a:t>
            </a:r>
            <a:r>
              <a:rPr lang="en-US" sz="2000" dirty="0" smtClean="0"/>
              <a:t>) * 1.4  &gt;the rating </a:t>
            </a:r>
            <a:r>
              <a:rPr lang="en-US" sz="2000" dirty="0" smtClean="0"/>
              <a:t>current</a:t>
            </a:r>
          </a:p>
          <a:p>
            <a:pPr algn="l">
              <a:buNone/>
            </a:pPr>
            <a:r>
              <a:rPr lang="en-US" sz="2000" dirty="0" smtClean="0"/>
              <a:t> </a:t>
            </a:r>
            <a:endParaRPr lang="en-US" sz="2000" dirty="0" smtClean="0"/>
          </a:p>
          <a:p>
            <a:pPr algn="l">
              <a:buNone/>
            </a:pPr>
            <a:r>
              <a:rPr lang="en-US" sz="2000" dirty="0" smtClean="0"/>
              <a:t>                                                 </a:t>
            </a:r>
            <a:r>
              <a:rPr lang="en-US" sz="2000" dirty="0" smtClean="0"/>
              <a:t>= </a:t>
            </a:r>
            <a:r>
              <a:rPr lang="en-US" sz="2000" dirty="0" smtClean="0"/>
              <a:t>280 &gt; 245 A</a:t>
            </a:r>
          </a:p>
          <a:p>
            <a:pPr algn="l">
              <a:buNone/>
            </a:pPr>
            <a:endParaRPr lang="en-US" sz="2400" dirty="0" smtClean="0"/>
          </a:p>
          <a:p>
            <a:pPr algn="l">
              <a:buNone/>
            </a:pPr>
            <a:endParaRPr lang="en-US" sz="2400" dirty="0" smtClean="0"/>
          </a:p>
          <a:p>
            <a:pPr algn="l">
              <a:buNone/>
            </a:pPr>
            <a:r>
              <a:rPr lang="en-US" dirty="0" smtClean="0"/>
              <a:t>-bar </a:t>
            </a:r>
            <a:r>
              <a:rPr lang="en-US" dirty="0" smtClean="0"/>
              <a:t>copper  </a:t>
            </a:r>
            <a:r>
              <a:rPr lang="en-US" dirty="0" smtClean="0"/>
              <a:t>size  (</a:t>
            </a:r>
            <a:r>
              <a:rPr lang="en-US" dirty="0" smtClean="0">
                <a:solidFill>
                  <a:srgbClr val="FF0000"/>
                </a:solidFill>
              </a:rPr>
              <a:t>20mm*10mm</a:t>
            </a:r>
            <a:r>
              <a:rPr lang="en-US" dirty="0" smtClean="0">
                <a:solidFill>
                  <a:schemeClr val="tx1">
                    <a:lumMod val="95000"/>
                    <a:lumOff val="5000"/>
                  </a:schemeClr>
                </a:solidFill>
              </a:rPr>
              <a:t>).</a:t>
            </a:r>
          </a:p>
          <a:p>
            <a:pPr algn="l">
              <a:buNone/>
            </a:pPr>
            <a:endParaRPr lang="en-US" b="1" dirty="0" smtClean="0">
              <a:solidFill>
                <a:schemeClr val="tx1">
                  <a:lumMod val="95000"/>
                  <a:lumOff val="5000"/>
                </a:schemeClr>
              </a:solidFill>
            </a:endParaRPr>
          </a:p>
        </p:txBody>
      </p:sp>
    </p:spTree>
  </p:cSld>
  <p:clrMapOvr>
    <a:masterClrMapping/>
  </p:clrMapOvr>
  <p:transition>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85728"/>
            <a:ext cx="8686800" cy="1009672"/>
          </a:xfrm>
        </p:spPr>
        <p:txBody>
          <a:bodyPr>
            <a:normAutofit fontScale="90000"/>
          </a:bodyPr>
          <a:lstStyle/>
          <a:p>
            <a:pPr algn="ctr"/>
            <a:r>
              <a:rPr lang="en-US" b="1" u="sng" dirty="0" smtClean="0"/>
              <a:t/>
            </a:r>
            <a:br>
              <a:rPr lang="en-US" b="1" u="sng" dirty="0" smtClean="0"/>
            </a:br>
            <a:r>
              <a:rPr lang="en-US" b="1" u="sng" dirty="0" smtClean="0"/>
              <a:t/>
            </a:r>
            <a:br>
              <a:rPr lang="en-US" b="1" u="sng" dirty="0" smtClean="0"/>
            </a:br>
            <a:r>
              <a:rPr lang="ar-SA" b="1" u="sng" dirty="0" smtClean="0"/>
              <a:t/>
            </a:r>
            <a:br>
              <a:rPr lang="ar-SA" b="1" u="sng" dirty="0" smtClean="0"/>
            </a:br>
            <a:r>
              <a:rPr lang="en-US" sz="4400" b="1" u="sng" dirty="0" smtClean="0"/>
              <a:t>Chapter </a:t>
            </a:r>
            <a:r>
              <a:rPr lang="en-US" sz="4400" b="1" u="sng" dirty="0" smtClean="0"/>
              <a:t>4 </a:t>
            </a:r>
            <a:r>
              <a:rPr lang="en-US" sz="4400" b="1" u="sng" dirty="0" smtClean="0"/>
              <a:t/>
            </a:r>
            <a:br>
              <a:rPr lang="en-US" sz="4400" b="1" u="sng" dirty="0" smtClean="0"/>
            </a:br>
            <a:r>
              <a:rPr lang="en-US" sz="4400" b="1" u="sng" dirty="0" smtClean="0"/>
              <a:t/>
            </a:r>
            <a:br>
              <a:rPr lang="en-US" sz="4400" b="1" u="sng" dirty="0" smtClean="0"/>
            </a:br>
            <a:r>
              <a:rPr lang="en-US" dirty="0" smtClean="0"/>
              <a:t/>
            </a:r>
            <a:br>
              <a:rPr lang="en-US"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304800" y="1071546"/>
            <a:ext cx="8686800" cy="5008579"/>
          </a:xfrm>
        </p:spPr>
        <p:txBody>
          <a:bodyPr/>
          <a:lstStyle/>
          <a:p>
            <a:pPr algn="ctr">
              <a:buNone/>
            </a:pPr>
            <a:endParaRPr lang="en-US" b="1" u="sng" dirty="0" smtClean="0"/>
          </a:p>
          <a:p>
            <a:pPr algn="ctr">
              <a:buNone/>
            </a:pPr>
            <a:endParaRPr lang="en-US" b="1" u="sng" dirty="0" smtClean="0"/>
          </a:p>
          <a:p>
            <a:pPr algn="ctr">
              <a:buNone/>
            </a:pPr>
            <a:endParaRPr lang="en-US" b="1" u="sng" dirty="0" smtClean="0"/>
          </a:p>
          <a:p>
            <a:pPr algn="ctr">
              <a:buNone/>
            </a:pPr>
            <a:r>
              <a:rPr lang="en-US" sz="3600" b="1" u="sng" dirty="0" smtClean="0"/>
              <a:t>Conclusion</a:t>
            </a:r>
          </a:p>
          <a:p>
            <a:pPr algn="ctr">
              <a:buNone/>
            </a:pPr>
            <a:endParaRPr lang="en-US" sz="3600" b="1" u="sng" dirty="0" smtClean="0"/>
          </a:p>
          <a:p>
            <a:pPr algn="ctr">
              <a:buNone/>
            </a:pPr>
            <a:endParaRPr lang="en-US" sz="3600" b="1" u="sng" dirty="0" smtClean="0"/>
          </a:p>
          <a:p>
            <a:pPr algn="ctr">
              <a:buNone/>
            </a:pPr>
            <a:endParaRPr lang="ar-SA" b="1" u="sng" dirty="0" smtClean="0"/>
          </a:p>
          <a:p>
            <a:pPr algn="ctr">
              <a:buNone/>
            </a:pPr>
            <a:endParaRPr lang="ar-SA" dirty="0" smtClean="0"/>
          </a:p>
          <a:p>
            <a:pPr algn="ctr">
              <a:buNone/>
            </a:pPr>
            <a:endParaRPr lang="ar-SA" dirty="0"/>
          </a:p>
        </p:txBody>
      </p:sp>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686800" cy="45719"/>
          </a:xfrm>
        </p:spPr>
        <p:txBody>
          <a:bodyPr>
            <a:normAutofit fontScale="90000"/>
          </a:bodyPr>
          <a:lstStyle/>
          <a:p>
            <a:r>
              <a:rPr lang="en-US"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fontScale="70000" lnSpcReduction="20000"/>
          </a:bodyPr>
          <a:lstStyle/>
          <a:p>
            <a:pPr algn="l">
              <a:buNone/>
            </a:pPr>
            <a:r>
              <a:rPr lang="ar-SA" dirty="0" smtClean="0"/>
              <a:t> </a:t>
            </a:r>
            <a:endParaRPr lang="en-US" dirty="0" smtClean="0"/>
          </a:p>
          <a:p>
            <a:pPr algn="l">
              <a:buNone/>
            </a:pPr>
            <a:r>
              <a:rPr lang="en-US" dirty="0" smtClean="0"/>
              <a:t>End in this project with its two separate parts</a:t>
            </a:r>
          </a:p>
          <a:p>
            <a:pPr algn="l">
              <a:buNone/>
            </a:pPr>
            <a:r>
              <a:rPr lang="en-US" dirty="0" smtClean="0"/>
              <a:t>There are factors through which you can determine the quality of </a:t>
            </a:r>
            <a:r>
              <a:rPr lang="en-US" dirty="0" smtClean="0"/>
              <a:t>any</a:t>
            </a:r>
          </a:p>
          <a:p>
            <a:pPr algn="l">
              <a:buNone/>
            </a:pPr>
            <a:r>
              <a:rPr lang="en-US" dirty="0" smtClean="0"/>
              <a:t> </a:t>
            </a:r>
            <a:r>
              <a:rPr lang="en-US" dirty="0" smtClean="0"/>
              <a:t>project's performance such as final yield, refrance yield, array yield, performance ratio, utlization factor.</a:t>
            </a:r>
          </a:p>
          <a:p>
            <a:pPr algn="l">
              <a:buNone/>
            </a:pPr>
            <a:r>
              <a:rPr lang="en-US" dirty="0" smtClean="0"/>
              <a:t> </a:t>
            </a:r>
          </a:p>
          <a:p>
            <a:pPr algn="l">
              <a:buNone/>
            </a:pPr>
            <a:r>
              <a:rPr lang="en-US" dirty="0" smtClean="0"/>
              <a:t>Accordingly, the project was implemented ,It has good running performance.</a:t>
            </a:r>
          </a:p>
          <a:p>
            <a:pPr algn="l">
              <a:buNone/>
            </a:pPr>
            <a:r>
              <a:rPr lang="ar-SA" dirty="0" smtClean="0"/>
              <a:t>		</a:t>
            </a:r>
            <a:endParaRPr lang="en-US" dirty="0" smtClean="0"/>
          </a:p>
          <a:p>
            <a:pPr algn="l">
              <a:buNone/>
            </a:pPr>
            <a:r>
              <a:rPr lang="en-US" dirty="0" smtClean="0"/>
              <a:t>In the stage of interconnecting the panels and entering them into the inverter, it was necessary to choose suitable circuit breakers to enter the current , And choosing the appropriate number of meshed cells in series and the number of string in parallel For safe access to the inverter.</a:t>
            </a:r>
          </a:p>
          <a:p>
            <a:pPr algn="l">
              <a:buNone/>
            </a:pPr>
            <a:r>
              <a:rPr lang="ar-SA" dirty="0" smtClean="0"/>
              <a:t> </a:t>
            </a:r>
            <a:endParaRPr lang="en-US" dirty="0" smtClean="0"/>
          </a:p>
          <a:p>
            <a:pPr algn="l">
              <a:buNone/>
            </a:pPr>
            <a:r>
              <a:rPr lang="en-US" dirty="0" smtClean="0"/>
              <a:t>One of the most important problems we encountered was the voltage drop due to the large distance between the cell site and the MDB</a:t>
            </a:r>
          </a:p>
          <a:p>
            <a:pPr algn="l">
              <a:buNone/>
            </a:pPr>
            <a:r>
              <a:rPr lang="en-US" dirty="0" smtClean="0"/>
              <a:t>He had to choose an appropriate section of wire for the flow of current to prevent fires.</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686800" cy="45719"/>
          </a:xfrm>
        </p:spPr>
        <p:txBody>
          <a:bodyPr>
            <a:normAutofit fontScale="90000"/>
          </a:bodyPr>
          <a:lstStyle/>
          <a:p>
            <a:r>
              <a:rPr lang="en-US"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ar-SA" dirty="0" smtClean="0"/>
              <a:t> </a:t>
            </a:r>
            <a:endParaRPr lang="en-US" dirty="0" smtClean="0"/>
          </a:p>
          <a:p>
            <a:pPr algn="ctr">
              <a:buNone/>
            </a:pPr>
            <a:endParaRPr lang="en-US" b="1" dirty="0" smtClean="0"/>
          </a:p>
          <a:p>
            <a:pPr algn="ctr">
              <a:buNone/>
            </a:pPr>
            <a:endParaRPr lang="en-US" b="1" dirty="0" smtClean="0"/>
          </a:p>
          <a:p>
            <a:pPr algn="ctr">
              <a:buNone/>
            </a:pPr>
            <a:endParaRPr lang="en-US" b="1" dirty="0" smtClean="0"/>
          </a:p>
          <a:p>
            <a:pPr algn="ctr">
              <a:buNone/>
            </a:pPr>
            <a:endParaRPr lang="en-US" b="1" dirty="0" smtClean="0"/>
          </a:p>
          <a:p>
            <a:pPr algn="ctr">
              <a:buNone/>
            </a:pPr>
            <a:r>
              <a:rPr lang="en-US" b="1" dirty="0" smtClean="0"/>
              <a:t>THANKS </a:t>
            </a:r>
          </a:p>
          <a:p>
            <a:pPr algn="ctr">
              <a:buNone/>
            </a:pPr>
            <a:r>
              <a:rPr lang="en-US" b="1" dirty="0" smtClean="0"/>
              <a:t>For LISTENING  </a:t>
            </a:r>
            <a:endParaRPr lang="ar-SA"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lstStyle/>
          <a:p>
            <a:pPr algn="l">
              <a:buNone/>
            </a:pPr>
            <a:r>
              <a:rPr lang="en-US" sz="2800" b="1" dirty="0" smtClean="0"/>
              <a:t>Factors that impact specific yield:-</a:t>
            </a:r>
            <a:endParaRPr lang="en-US" sz="2800" dirty="0" smtClean="0"/>
          </a:p>
          <a:p>
            <a:pPr algn="l">
              <a:buNone/>
            </a:pPr>
            <a:endParaRPr lang="en-US" sz="2800" b="1" dirty="0" smtClean="0"/>
          </a:p>
          <a:p>
            <a:pPr algn="l">
              <a:buNone/>
            </a:pPr>
            <a:r>
              <a:rPr lang="en-US" sz="2400" b="1" dirty="0" smtClean="0"/>
              <a:t>1-Location</a:t>
            </a:r>
            <a:endParaRPr lang="en-US" sz="2400" dirty="0" smtClean="0"/>
          </a:p>
          <a:p>
            <a:pPr algn="l">
              <a:buNone/>
            </a:pPr>
            <a:r>
              <a:rPr lang="en-US" sz="2400" dirty="0" smtClean="0"/>
              <a:t> A project’s location determines the amount of sunlight, or irradiance, it will receive. </a:t>
            </a:r>
          </a:p>
          <a:p>
            <a:pPr algn="l">
              <a:buNone/>
            </a:pPr>
            <a:r>
              <a:rPr lang="en-US" sz="2400" dirty="0" smtClean="0"/>
              <a:t>Irradiance is usually the biggest driver of specific yield because irradiance can vary so much. </a:t>
            </a:r>
          </a:p>
          <a:p>
            <a:pPr algn="l">
              <a:buNone/>
            </a:pPr>
            <a:r>
              <a:rPr lang="en-US" sz="2400" dirty="0" smtClean="0"/>
              <a:t>Irradiance depends directly on the location of an array, as well as on other factors related to location, such as the array's exposure to shade, soiling and snow cover.</a:t>
            </a:r>
          </a:p>
          <a:p>
            <a:pPr algn="l">
              <a:buNone/>
            </a:pPr>
            <a:endParaRPr lang="en-US" sz="2400" dirty="0" smtClean="0"/>
          </a:p>
          <a:p>
            <a:pPr algn="l">
              <a:buNone/>
            </a:pPr>
            <a:r>
              <a:rPr lang="en-US" sz="2400" b="1" dirty="0" smtClean="0"/>
              <a:t>2- module direction</a:t>
            </a:r>
            <a:endParaRPr lang="en-US" sz="2400" dirty="0" smtClean="0"/>
          </a:p>
          <a:p>
            <a:pPr algn="l">
              <a:buNone/>
            </a:pPr>
            <a:r>
              <a:rPr lang="en-US" sz="2400" dirty="0" smtClean="0"/>
              <a:t> Module tilt and azimuth affect the amount of available sunlight that will strike the array's surface, Which actually affects the amount of energy produced.</a:t>
            </a:r>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lstStyle/>
          <a:p>
            <a:pPr algn="l">
              <a:buNone/>
            </a:pPr>
            <a:r>
              <a:rPr lang="en-US" sz="2800" b="1" dirty="0" smtClean="0"/>
              <a:t>Factors that impact specific yield</a:t>
            </a:r>
            <a:endParaRPr lang="en-US" sz="2800" dirty="0" smtClean="0"/>
          </a:p>
          <a:p>
            <a:pPr algn="l">
              <a:buNone/>
            </a:pPr>
            <a:endParaRPr lang="en-US" sz="2800" b="1" dirty="0" smtClean="0"/>
          </a:p>
          <a:p>
            <a:pPr algn="l">
              <a:buNone/>
            </a:pPr>
            <a:r>
              <a:rPr lang="en-US" sz="2400" b="1" dirty="0" smtClean="0"/>
              <a:t>3-Choose the module </a:t>
            </a:r>
            <a:endParaRPr lang="en-US" sz="2400" dirty="0" smtClean="0"/>
          </a:p>
          <a:p>
            <a:pPr algn="l">
              <a:buNone/>
            </a:pPr>
            <a:r>
              <a:rPr lang="en-US" sz="2400" dirty="0" smtClean="0"/>
              <a:t>The module should be chosen carefully but in terms of power per watt, not all units are equal. All units lose efficiency in hot and low light conditions, but lose efficiency at different rates. Temperature performance in particular can make a real difference; A unit with better heat coefficient can improve your project return up to 2-4%.</a:t>
            </a:r>
          </a:p>
          <a:p>
            <a:pPr algn="l">
              <a:buNone/>
            </a:pPr>
            <a:endParaRPr lang="en-US" sz="2400" dirty="0" smtClean="0"/>
          </a:p>
          <a:p>
            <a:pPr algn="l">
              <a:buNone/>
            </a:pPr>
            <a:endParaRPr lang="en-US" sz="2400" dirty="0" smtClean="0"/>
          </a:p>
          <a:p>
            <a:pPr algn="l">
              <a:buNone/>
            </a:pPr>
            <a:r>
              <a:rPr lang="en-US" sz="2400" b="1" dirty="0" smtClean="0"/>
              <a:t>4-Balance of system efficiency (BOS)</a:t>
            </a:r>
            <a:endParaRPr lang="en-US" sz="2400" dirty="0" smtClean="0"/>
          </a:p>
          <a:p>
            <a:pPr algn="l">
              <a:buNone/>
            </a:pPr>
            <a:r>
              <a:rPr lang="en-US" sz="2400" dirty="0" smtClean="0"/>
              <a:t> BOS efficiency includes </a:t>
            </a:r>
            <a:r>
              <a:rPr lang="en-US" sz="2400" u="sng" dirty="0" smtClean="0"/>
              <a:t>inverter efficiency</a:t>
            </a:r>
            <a:r>
              <a:rPr lang="en-US" sz="2400" dirty="0" smtClean="0"/>
              <a:t>, </a:t>
            </a:r>
            <a:r>
              <a:rPr lang="en-US" sz="2400" u="sng" dirty="0" smtClean="0"/>
              <a:t>inverter clipping,</a:t>
            </a:r>
            <a:r>
              <a:rPr lang="en-US" sz="2400" dirty="0" smtClean="0"/>
              <a:t> , </a:t>
            </a:r>
            <a:r>
              <a:rPr lang="en-US" sz="2400" u="sng" dirty="0" smtClean="0"/>
              <a:t>DC and AC wire losses</a:t>
            </a:r>
            <a:r>
              <a:rPr lang="en-US" sz="2400" dirty="0" smtClean="0"/>
              <a:t>, </a:t>
            </a:r>
            <a:r>
              <a:rPr lang="en-US" sz="2400" u="sng" dirty="0" smtClean="0"/>
              <a:t>mismatch losses and more</a:t>
            </a:r>
            <a:r>
              <a:rPr lang="en-US" sz="2400" dirty="0" smtClean="0"/>
              <a:t>. Many energy production model tools simply assume a fixed value for system losses.</a:t>
            </a:r>
          </a:p>
          <a:p>
            <a:pPr algn="l">
              <a:buNone/>
            </a:pPr>
            <a:endParaRPr lang="en-US" sz="2400" dirty="0" smtClean="0"/>
          </a:p>
          <a:p>
            <a:pPr algn="l">
              <a:buNone/>
            </a:pPr>
            <a:endParaRPr lang="en-US" sz="2400"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One of the factors that help in analyzing any solar energy </a:t>
            </a:r>
            <a:endParaRPr lang="ar-SA" sz="2800" b="1" dirty="0" smtClean="0"/>
          </a:p>
          <a:p>
            <a:pPr algn="l">
              <a:buNone/>
            </a:pPr>
            <a:r>
              <a:rPr lang="en-US" sz="2800" b="1" dirty="0" smtClean="0"/>
              <a:t>Project</a:t>
            </a:r>
          </a:p>
          <a:p>
            <a:pPr algn="l">
              <a:buNone/>
            </a:pPr>
            <a:endParaRPr lang="en-US" sz="2400" dirty="0" smtClean="0"/>
          </a:p>
          <a:p>
            <a:pPr algn="l">
              <a:buNone/>
            </a:pPr>
            <a:r>
              <a:rPr lang="en-US" sz="2400" b="1" dirty="0" smtClean="0"/>
              <a:t> </a:t>
            </a:r>
            <a:r>
              <a:rPr lang="ar-SA" sz="2400" b="1" u="sng" dirty="0" smtClean="0"/>
              <a:t>(</a:t>
            </a:r>
            <a:r>
              <a:rPr lang="en-US" sz="2400" b="1" dirty="0" smtClean="0"/>
              <a:t>1- array yield  </a:t>
            </a:r>
            <a:r>
              <a:rPr lang="en-US" sz="2400" b="1" u="sng" dirty="0" smtClean="0"/>
              <a:t>(YA</a:t>
            </a:r>
            <a:r>
              <a:rPr lang="en-US" sz="2400" b="1" dirty="0" smtClean="0"/>
              <a:t>)   </a:t>
            </a:r>
            <a:r>
              <a:rPr lang="en-US" sz="2400" b="1" u="sng" dirty="0" smtClean="0"/>
              <a:t>(KWH / KWP</a:t>
            </a:r>
            <a:endParaRPr lang="en-US" sz="2400" dirty="0" smtClean="0"/>
          </a:p>
          <a:p>
            <a:pPr algn="l">
              <a:buNone/>
            </a:pPr>
            <a:r>
              <a:rPr lang="en-US" sz="2400" dirty="0" smtClean="0"/>
              <a:t>Specific yield </a:t>
            </a:r>
            <a:r>
              <a:rPr lang="en-US" sz="2400" b="1" dirty="0" smtClean="0"/>
              <a:t>(kWh / kWp)</a:t>
            </a:r>
            <a:r>
              <a:rPr lang="en-US" sz="2400" dirty="0" smtClean="0"/>
              <a:t> is one of the most widely used performance metrics for solar systems of all sizes. It is used to compare different sites, to analyze different designs or to evaluate array integrity.</a:t>
            </a:r>
          </a:p>
          <a:p>
            <a:pPr algn="l">
              <a:buNone/>
            </a:pPr>
            <a:r>
              <a:rPr lang="en-US" sz="2400" b="1" u="sng" dirty="0" smtClean="0">
                <a:solidFill>
                  <a:srgbClr val="FF0000"/>
                </a:solidFill>
              </a:rPr>
              <a:t>YA= EDC/(PPV,RATED) ………………(KWH/KWP)</a:t>
            </a:r>
            <a:endParaRPr lang="en-US" sz="2400" dirty="0" smtClean="0">
              <a:solidFill>
                <a:srgbClr val="FF0000"/>
              </a:solidFill>
            </a:endParaRPr>
          </a:p>
          <a:p>
            <a:pPr algn="l" rtl="0">
              <a:buNone/>
            </a:pPr>
            <a:r>
              <a:rPr lang="en-US" sz="2400" b="1" dirty="0" smtClean="0"/>
              <a:t>2- THE final yield  (Yf)</a:t>
            </a:r>
            <a:endParaRPr lang="en-US" sz="2400" dirty="0" smtClean="0"/>
          </a:p>
          <a:p>
            <a:pPr algn="l" rtl="0">
              <a:buNone/>
            </a:pPr>
            <a:r>
              <a:rPr lang="en-US" sz="2400" dirty="0" smtClean="0"/>
              <a:t>The final yield can be defined as the total AC energy during a given period divided by the rated PV array power and is given by  where  EAC   is the total AC energy output from the inverter generated by the PV power system for a specific period (kWh)..</a:t>
            </a:r>
          </a:p>
          <a:p>
            <a:pPr algn="l" rtl="0">
              <a:buNone/>
            </a:pPr>
            <a:r>
              <a:rPr lang="en-US" sz="2400" b="1" u="sng" dirty="0" smtClean="0">
                <a:solidFill>
                  <a:srgbClr val="FF0000"/>
                </a:solidFill>
              </a:rPr>
              <a:t>YF =  EAC / (PPV,RATED)………………… (KWH/KWP)</a:t>
            </a:r>
            <a:endParaRPr lang="en-US" sz="2400" dirty="0" smtClean="0">
              <a:solidFill>
                <a:srgbClr val="FF0000"/>
              </a:solidFill>
            </a:endParaRPr>
          </a:p>
          <a:p>
            <a:pPr algn="l">
              <a:buNone/>
            </a:pPr>
            <a:endParaRPr lang="en-US" sz="2400" dirty="0" smtClean="0"/>
          </a:p>
          <a:p>
            <a:pPr algn="l">
              <a:buNone/>
            </a:pPr>
            <a:endParaRPr lang="en-US" sz="2400" dirty="0" smtClean="0"/>
          </a:p>
          <a:p>
            <a:pPr algn="l">
              <a:buNone/>
            </a:pPr>
            <a:endParaRPr lang="en-US" sz="2400" dirty="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a:bodyPr>
          <a:lstStyle/>
          <a:p>
            <a:pPr algn="l">
              <a:buNone/>
            </a:pPr>
            <a:r>
              <a:rPr lang="en-US" sz="2800" b="1" dirty="0" smtClean="0"/>
              <a:t>One of the factors that help in analyzing any solar energy </a:t>
            </a:r>
            <a:endParaRPr lang="ar-SA" sz="2800" b="1" dirty="0" smtClean="0"/>
          </a:p>
          <a:p>
            <a:pPr algn="l">
              <a:buNone/>
            </a:pPr>
            <a:r>
              <a:rPr lang="en-US" sz="2800" b="1" dirty="0" smtClean="0"/>
              <a:t>Project</a:t>
            </a:r>
          </a:p>
          <a:p>
            <a:pPr algn="l" rtl="0">
              <a:buNone/>
            </a:pPr>
            <a:r>
              <a:rPr lang="en-US" sz="2400" b="1" dirty="0" smtClean="0"/>
              <a:t>3- THE reference yield  (YR) </a:t>
            </a:r>
            <a:endParaRPr lang="en-US" sz="2400" dirty="0" smtClean="0"/>
          </a:p>
          <a:p>
            <a:pPr algn="l" rtl="0">
              <a:buNone/>
            </a:pPr>
            <a:r>
              <a:rPr lang="en-US" sz="2400" dirty="0" smtClean="0"/>
              <a:t>The reference yield can be determined as a total in plane irradiance divided by the reference irradiance under standard temp (1kw/m^2) it is calculated as in equ </a:t>
            </a:r>
          </a:p>
          <a:p>
            <a:pPr algn="l" rtl="0">
              <a:buNone/>
            </a:pPr>
            <a:r>
              <a:rPr lang="en-US" sz="2400" dirty="0" smtClean="0"/>
              <a:t> </a:t>
            </a:r>
            <a:r>
              <a:rPr lang="en-US" sz="2400" b="1" u="sng" dirty="0" smtClean="0">
                <a:solidFill>
                  <a:srgbClr val="FF0000"/>
                </a:solidFill>
              </a:rPr>
              <a:t>YR =  HT / HR………………… (KWH/KWP) </a:t>
            </a:r>
          </a:p>
          <a:p>
            <a:pPr algn="l" rtl="0">
              <a:buNone/>
            </a:pPr>
            <a:endParaRPr lang="en-US" sz="2400" b="1" u="sng" dirty="0" smtClean="0">
              <a:solidFill>
                <a:srgbClr val="FF0000"/>
              </a:solidFill>
            </a:endParaRPr>
          </a:p>
          <a:p>
            <a:pPr algn="l" rtl="0">
              <a:buNone/>
            </a:pPr>
            <a:r>
              <a:rPr lang="en-US" sz="2400" b="1" dirty="0" smtClean="0"/>
              <a:t>4- ENERGY LOSSES </a:t>
            </a:r>
            <a:endParaRPr lang="en-US" sz="2400" dirty="0" smtClean="0"/>
          </a:p>
          <a:p>
            <a:pPr algn="l" rtl="0">
              <a:buNone/>
            </a:pPr>
            <a:r>
              <a:rPr lang="en-US" sz="2400" b="1" dirty="0" smtClean="0"/>
              <a:t> </a:t>
            </a:r>
            <a:r>
              <a:rPr lang="en-US" sz="2400" dirty="0" smtClean="0"/>
              <a:t>The array captured losses (LA) duo to PV array losses can be calculated  As the following equ </a:t>
            </a:r>
          </a:p>
          <a:p>
            <a:pPr algn="l" rtl="0">
              <a:buNone/>
            </a:pPr>
            <a:r>
              <a:rPr lang="en-US" sz="2400" b="1" u="sng" dirty="0" smtClean="0">
                <a:solidFill>
                  <a:srgbClr val="FF0000"/>
                </a:solidFill>
              </a:rPr>
              <a:t>LA = YR  –  YA…………………(KWH/KWP)</a:t>
            </a:r>
            <a:endParaRPr lang="en-US" sz="2400" dirty="0" smtClean="0">
              <a:solidFill>
                <a:srgbClr val="FF0000"/>
              </a:solidFill>
            </a:endParaRPr>
          </a:p>
          <a:p>
            <a:pPr algn="l" rtl="0">
              <a:buNone/>
            </a:pPr>
            <a:r>
              <a:rPr lang="en-US" sz="2400" dirty="0" smtClean="0"/>
              <a:t>And system loss (Ls) , duo to inverter inefficiencies and is calculated as equ </a:t>
            </a:r>
          </a:p>
          <a:p>
            <a:pPr algn="l" rtl="0">
              <a:buNone/>
            </a:pPr>
            <a:r>
              <a:rPr lang="en-US" sz="2400" b="1" u="sng" dirty="0" smtClean="0">
                <a:solidFill>
                  <a:srgbClr val="FF0000"/>
                </a:solidFill>
              </a:rPr>
              <a:t>Ls = Ya  –  Yf…………………(KWH/KWP)</a:t>
            </a:r>
            <a:endParaRPr lang="en-US" sz="2400" dirty="0" smtClean="0">
              <a:solidFill>
                <a:srgbClr val="FF0000"/>
              </a:solidFill>
            </a:endParaRPr>
          </a:p>
          <a:p>
            <a:pPr algn="l">
              <a:buNone/>
            </a:pPr>
            <a:endParaRPr lang="en-US" sz="2400" dirty="0" smtClean="0"/>
          </a:p>
          <a:p>
            <a:pPr algn="l">
              <a:buNone/>
            </a:pPr>
            <a:endParaRPr lang="en-US" sz="2400" dirty="0" smtClean="0"/>
          </a:p>
          <a:p>
            <a:pPr algn="l">
              <a:buNone/>
            </a:pPr>
            <a:endParaRPr lang="en-US" sz="2400" dirty="0"/>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8686800" cy="45719"/>
          </a:xfrm>
        </p:spPr>
        <p:txBody>
          <a:bodyPr>
            <a:normAutofit fontScale="90000"/>
          </a:bodyPr>
          <a:lstStyle/>
          <a:p>
            <a:r>
              <a:rPr lang="ar-SA" dirty="0" smtClean="0"/>
              <a:t> </a:t>
            </a:r>
            <a:endParaRPr lang="ar-SA" dirty="0"/>
          </a:p>
        </p:txBody>
      </p:sp>
      <p:sp>
        <p:nvSpPr>
          <p:cNvPr id="3" name="عنصر نائب للمحتوى 2"/>
          <p:cNvSpPr>
            <a:spLocks noGrp="1"/>
          </p:cNvSpPr>
          <p:nvPr>
            <p:ph idx="1"/>
          </p:nvPr>
        </p:nvSpPr>
        <p:spPr>
          <a:xfrm>
            <a:off x="0" y="0"/>
            <a:ext cx="9144000" cy="6858000"/>
          </a:xfrm>
        </p:spPr>
        <p:txBody>
          <a:bodyPr>
            <a:normAutofit fontScale="92500" lnSpcReduction="10000"/>
          </a:bodyPr>
          <a:lstStyle/>
          <a:p>
            <a:pPr algn="l">
              <a:buNone/>
            </a:pPr>
            <a:r>
              <a:rPr lang="en-US" sz="2800" b="1" dirty="0" smtClean="0"/>
              <a:t>One of the factors that help in analyzing any solar energy </a:t>
            </a:r>
            <a:endParaRPr lang="ar-SA" sz="2800" b="1" dirty="0" smtClean="0"/>
          </a:p>
          <a:p>
            <a:pPr algn="l">
              <a:buNone/>
            </a:pPr>
            <a:r>
              <a:rPr lang="en-US" sz="2800" b="1" dirty="0" smtClean="0"/>
              <a:t>Project</a:t>
            </a:r>
          </a:p>
          <a:p>
            <a:pPr algn="l">
              <a:buNone/>
            </a:pPr>
            <a:endParaRPr lang="en-US" sz="2800" b="1" dirty="0" smtClean="0"/>
          </a:p>
          <a:p>
            <a:pPr algn="l" rtl="0">
              <a:buNone/>
            </a:pPr>
            <a:r>
              <a:rPr lang="en-US" sz="2400" b="1" dirty="0" smtClean="0"/>
              <a:t>5- system efficiencies for pv systems</a:t>
            </a:r>
            <a:endParaRPr lang="en-US" sz="2400" dirty="0" smtClean="0"/>
          </a:p>
          <a:p>
            <a:pPr algn="l" rtl="0">
              <a:buNone/>
            </a:pPr>
            <a:r>
              <a:rPr lang="en-US" sz="2400" dirty="0" smtClean="0"/>
              <a:t>the efficiency of pv system is cascading of </a:t>
            </a:r>
            <a:r>
              <a:rPr lang="en-US" sz="2400" b="1" u="sng" dirty="0" smtClean="0"/>
              <a:t>pv array efficiency</a:t>
            </a:r>
            <a:r>
              <a:rPr lang="en-US" sz="2400" dirty="0" smtClean="0"/>
              <a:t> , </a:t>
            </a:r>
            <a:r>
              <a:rPr lang="en-US" sz="2400" b="1" u="sng" dirty="0" smtClean="0"/>
              <a:t>system installation efficiency</a:t>
            </a:r>
            <a:r>
              <a:rPr lang="en-US" sz="2400" dirty="0" smtClean="0"/>
              <a:t> and </a:t>
            </a:r>
            <a:r>
              <a:rPr lang="en-US" sz="2400" b="1" u="sng" dirty="0" smtClean="0"/>
              <a:t>inverter efficiency</a:t>
            </a:r>
            <a:r>
              <a:rPr lang="en-US" sz="2400" dirty="0" smtClean="0"/>
              <a:t> .</a:t>
            </a:r>
          </a:p>
          <a:p>
            <a:pPr algn="l" rtl="0">
              <a:buNone/>
            </a:pPr>
            <a:endParaRPr lang="en-US" sz="2400" dirty="0" smtClean="0"/>
          </a:p>
          <a:p>
            <a:pPr algn="l" rtl="0">
              <a:buNone/>
            </a:pPr>
            <a:r>
              <a:rPr lang="en-US" sz="2400" dirty="0" smtClean="0"/>
              <a:t>1- </a:t>
            </a:r>
            <a:r>
              <a:rPr lang="en-US" sz="2400" b="1" u="sng" dirty="0" smtClean="0"/>
              <a:t>ƞpv  = (100*EDC)/(HT*AM</a:t>
            </a:r>
            <a:r>
              <a:rPr lang="en-US" sz="2400" b="1" dirty="0" smtClean="0"/>
              <a:t>)</a:t>
            </a:r>
          </a:p>
          <a:p>
            <a:pPr algn="l" rtl="0">
              <a:buNone/>
            </a:pPr>
            <a:endParaRPr lang="en-US" sz="2400" b="1" dirty="0" smtClean="0"/>
          </a:p>
          <a:p>
            <a:pPr algn="l" rtl="0">
              <a:buNone/>
            </a:pPr>
            <a:r>
              <a:rPr lang="en-US" sz="2400" dirty="0" smtClean="0"/>
              <a:t>2- </a:t>
            </a:r>
            <a:r>
              <a:rPr lang="en-US" sz="2400" b="1" u="sng" dirty="0" smtClean="0"/>
              <a:t>ƞsys  = (100*EAC)/(HT*AM</a:t>
            </a:r>
            <a:r>
              <a:rPr lang="en-US" sz="2400" b="1" dirty="0" smtClean="0"/>
              <a:t>)</a:t>
            </a:r>
          </a:p>
          <a:p>
            <a:pPr algn="l" rtl="0">
              <a:buNone/>
            </a:pPr>
            <a:endParaRPr lang="en-US" sz="2400" b="1" dirty="0" smtClean="0"/>
          </a:p>
          <a:p>
            <a:pPr algn="l" rtl="0">
              <a:buNone/>
            </a:pPr>
            <a:r>
              <a:rPr lang="en-US" sz="2400" b="1" dirty="0" smtClean="0"/>
              <a:t>3- </a:t>
            </a:r>
            <a:r>
              <a:rPr lang="en-US" sz="2400" b="1" u="sng" dirty="0" smtClean="0"/>
              <a:t>ƞinv =(100*EAC)/(EDC</a:t>
            </a:r>
            <a:r>
              <a:rPr lang="en-US" sz="2400" b="1" dirty="0" smtClean="0"/>
              <a:t>)</a:t>
            </a:r>
            <a:endParaRPr lang="en-US" sz="2400" dirty="0" smtClean="0"/>
          </a:p>
          <a:p>
            <a:pPr algn="l" rtl="0">
              <a:buNone/>
            </a:pPr>
            <a:endParaRPr lang="en-US" sz="2400" dirty="0" smtClean="0"/>
          </a:p>
          <a:p>
            <a:pPr algn="l" rtl="0">
              <a:buNone/>
            </a:pPr>
            <a:r>
              <a:rPr lang="en-US" sz="2400" dirty="0" smtClean="0">
                <a:solidFill>
                  <a:srgbClr val="00B050"/>
                </a:solidFill>
              </a:rPr>
              <a:t>Note :-  </a:t>
            </a:r>
          </a:p>
          <a:p>
            <a:pPr algn="l" rtl="0">
              <a:buNone/>
            </a:pPr>
            <a:r>
              <a:rPr lang="en-US" sz="2400" dirty="0" smtClean="0">
                <a:solidFill>
                  <a:srgbClr val="00B050"/>
                </a:solidFill>
              </a:rPr>
              <a:t>HT : solar radiation vertical to modules area</a:t>
            </a:r>
          </a:p>
          <a:p>
            <a:pPr algn="l" rtl="0">
              <a:buNone/>
            </a:pPr>
            <a:r>
              <a:rPr lang="en-US" sz="2400" dirty="0" smtClean="0">
                <a:solidFill>
                  <a:srgbClr val="00B050"/>
                </a:solidFill>
              </a:rPr>
              <a:t>AM : </a:t>
            </a:r>
            <a:r>
              <a:rPr lang="en-US" sz="2000" dirty="0" smtClean="0">
                <a:solidFill>
                  <a:srgbClr val="00B050"/>
                </a:solidFill>
              </a:rPr>
              <a:t>area of modules </a:t>
            </a:r>
            <a:endParaRPr lang="en-US" sz="2400" dirty="0" smtClean="0">
              <a:solidFill>
                <a:srgbClr val="00B050"/>
              </a:solidFill>
            </a:endParaRPr>
          </a:p>
          <a:p>
            <a:pPr algn="l">
              <a:buNone/>
            </a:pPr>
            <a:r>
              <a:rPr lang="en-US" sz="2400" dirty="0" smtClean="0"/>
              <a:t> </a:t>
            </a:r>
          </a:p>
          <a:p>
            <a:pPr algn="l">
              <a:buNone/>
            </a:pPr>
            <a:endParaRPr lang="en-US" sz="2400" dirty="0" smtClean="0"/>
          </a:p>
          <a:p>
            <a:pPr algn="l">
              <a:buNone/>
            </a:pP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510</TotalTime>
  <Words>1911</Words>
  <Application>Microsoft Office PowerPoint</Application>
  <PresentationFormat>عرض على الشاشة (3:4)‏</PresentationFormat>
  <Paragraphs>418</Paragraphs>
  <Slides>48</Slides>
  <Notes>0</Notes>
  <HiddenSlides>0</HiddenSlides>
  <MMClips>0</MMClips>
  <ScaleCrop>false</ScaleCrop>
  <HeadingPairs>
    <vt:vector size="4" baseType="variant">
      <vt:variant>
        <vt:lpstr>سمة</vt:lpstr>
      </vt:variant>
      <vt:variant>
        <vt:i4>1</vt:i4>
      </vt:variant>
      <vt:variant>
        <vt:lpstr>عناوين الشرائح</vt:lpstr>
      </vt:variant>
      <vt:variant>
        <vt:i4>48</vt:i4>
      </vt:variant>
    </vt:vector>
  </HeadingPairs>
  <TitlesOfParts>
    <vt:vector size="49" baseType="lpstr">
      <vt:lpstr>رحلة</vt:lpstr>
      <vt:lpstr> Graduation project II</vt:lpstr>
      <vt:lpstr>   Chapter 1     </vt:lpstr>
      <vt:lpstr> </vt:lpstr>
      <vt:lpstr> </vt:lpstr>
      <vt:lpstr> </vt:lpstr>
      <vt:lpstr> </vt:lpstr>
      <vt:lpstr> </vt:lpstr>
      <vt:lpstr> </vt:lpstr>
      <vt:lpstr> </vt:lpstr>
      <vt:lpstr> </vt:lpstr>
      <vt:lpstr>   Chapter 2     </vt:lpstr>
      <vt:lpstr> </vt:lpstr>
      <vt:lpstr> </vt:lpstr>
      <vt:lpstr> </vt:lpstr>
      <vt:lpstr> </vt:lpstr>
      <vt:lpstr> </vt:lpstr>
      <vt:lpstr> </vt:lpstr>
      <vt:lpstr>الشريحة 18</vt:lpstr>
      <vt:lpstr>الشريحة 19</vt:lpstr>
      <vt:lpstr>الشريحة 20</vt:lpstr>
      <vt:lpstr>الشريحة 21</vt:lpstr>
      <vt:lpstr>الشريحة 22</vt:lpstr>
      <vt:lpstr>الشريحة 23</vt:lpstr>
      <vt:lpstr> </vt:lpstr>
      <vt:lpstr> </vt:lpstr>
      <vt:lpstr> </vt:lpstr>
      <vt:lpstr> </vt:lpstr>
      <vt:lpstr> </vt:lpstr>
      <vt:lpstr>   Chapter 3     </vt:lpstr>
      <vt:lpstr> </vt:lpstr>
      <vt:lpstr> </vt:lpstr>
      <vt:lpstr> </vt:lpstr>
      <vt:lpstr> </vt:lpstr>
      <vt:lpstr> </vt:lpstr>
      <vt:lpstr> </vt:lpstr>
      <vt:lpstr> </vt:lpstr>
      <vt:lpstr> </vt:lpstr>
      <vt:lpstr> </vt:lpstr>
      <vt:lpstr>   Chapter 3     </vt:lpstr>
      <vt:lpstr> </vt:lpstr>
      <vt:lpstr> </vt:lpstr>
      <vt:lpstr> </vt:lpstr>
      <vt:lpstr> </vt:lpstr>
      <vt:lpstr> </vt:lpstr>
      <vt:lpstr> </vt:lpstr>
      <vt:lpstr>   Chapter 4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II</dc:title>
  <dc:creator>mohamad subeh</dc:creator>
  <cp:lastModifiedBy>mohamad subeh</cp:lastModifiedBy>
  <cp:revision>58</cp:revision>
  <dcterms:created xsi:type="dcterms:W3CDTF">2020-12-30T10:46:57Z</dcterms:created>
  <dcterms:modified xsi:type="dcterms:W3CDTF">2020-12-31T12:30:05Z</dcterms:modified>
</cp:coreProperties>
</file>