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24" r:id="rId1"/>
  </p:sldMasterIdLst>
  <p:notesMasterIdLst>
    <p:notesMasterId r:id="rId109"/>
  </p:notesMasterIdLst>
  <p:sldIdLst>
    <p:sldId id="256" r:id="rId2"/>
    <p:sldId id="257" r:id="rId3"/>
    <p:sldId id="258" r:id="rId4"/>
    <p:sldId id="259" r:id="rId5"/>
    <p:sldId id="274" r:id="rId6"/>
    <p:sldId id="315" r:id="rId7"/>
    <p:sldId id="273" r:id="rId8"/>
    <p:sldId id="316" r:id="rId9"/>
    <p:sldId id="270" r:id="rId10"/>
    <p:sldId id="317" r:id="rId11"/>
    <p:sldId id="307" r:id="rId12"/>
    <p:sldId id="318" r:id="rId13"/>
    <p:sldId id="271" r:id="rId14"/>
    <p:sldId id="319" r:id="rId15"/>
    <p:sldId id="275" r:id="rId16"/>
    <p:sldId id="276" r:id="rId17"/>
    <p:sldId id="277" r:id="rId18"/>
    <p:sldId id="279" r:id="rId19"/>
    <p:sldId id="278" r:id="rId20"/>
    <p:sldId id="320" r:id="rId21"/>
    <p:sldId id="321" r:id="rId22"/>
    <p:sldId id="333" r:id="rId23"/>
    <p:sldId id="284" r:id="rId24"/>
    <p:sldId id="322" r:id="rId25"/>
    <p:sldId id="280" r:id="rId26"/>
    <p:sldId id="323" r:id="rId27"/>
    <p:sldId id="324" r:id="rId28"/>
    <p:sldId id="285" r:id="rId29"/>
    <p:sldId id="335" r:id="rId30"/>
    <p:sldId id="325" r:id="rId31"/>
    <p:sldId id="326" r:id="rId32"/>
    <p:sldId id="286" r:id="rId33"/>
    <p:sldId id="287" r:id="rId34"/>
    <p:sldId id="288" r:id="rId35"/>
    <p:sldId id="289" r:id="rId36"/>
    <p:sldId id="291" r:id="rId37"/>
    <p:sldId id="290" r:id="rId38"/>
    <p:sldId id="292" r:id="rId39"/>
    <p:sldId id="294" r:id="rId40"/>
    <p:sldId id="293" r:id="rId41"/>
    <p:sldId id="334" r:id="rId42"/>
    <p:sldId id="327" r:id="rId43"/>
    <p:sldId id="328" r:id="rId44"/>
    <p:sldId id="356" r:id="rId45"/>
    <p:sldId id="357" r:id="rId46"/>
    <p:sldId id="358" r:id="rId47"/>
    <p:sldId id="359" r:id="rId48"/>
    <p:sldId id="360" r:id="rId49"/>
    <p:sldId id="361" r:id="rId50"/>
    <p:sldId id="362" r:id="rId51"/>
    <p:sldId id="363" r:id="rId52"/>
    <p:sldId id="364" r:id="rId53"/>
    <p:sldId id="365" r:id="rId54"/>
    <p:sldId id="366" r:id="rId55"/>
    <p:sldId id="367" r:id="rId56"/>
    <p:sldId id="329" r:id="rId57"/>
    <p:sldId id="368" r:id="rId58"/>
    <p:sldId id="369" r:id="rId59"/>
    <p:sldId id="370" r:id="rId60"/>
    <p:sldId id="371" r:id="rId61"/>
    <p:sldId id="372" r:id="rId62"/>
    <p:sldId id="373" r:id="rId63"/>
    <p:sldId id="374" r:id="rId64"/>
    <p:sldId id="376" r:id="rId65"/>
    <p:sldId id="378" r:id="rId66"/>
    <p:sldId id="377" r:id="rId67"/>
    <p:sldId id="379" r:id="rId68"/>
    <p:sldId id="380" r:id="rId69"/>
    <p:sldId id="381" r:id="rId70"/>
    <p:sldId id="382" r:id="rId71"/>
    <p:sldId id="383" r:id="rId72"/>
    <p:sldId id="386" r:id="rId73"/>
    <p:sldId id="384" r:id="rId74"/>
    <p:sldId id="385" r:id="rId75"/>
    <p:sldId id="297" r:id="rId76"/>
    <p:sldId id="295" r:id="rId77"/>
    <p:sldId id="343" r:id="rId78"/>
    <p:sldId id="344" r:id="rId79"/>
    <p:sldId id="345" r:id="rId80"/>
    <p:sldId id="346" r:id="rId81"/>
    <p:sldId id="347" r:id="rId82"/>
    <p:sldId id="348" r:id="rId83"/>
    <p:sldId id="349" r:id="rId84"/>
    <p:sldId id="350" r:id="rId85"/>
    <p:sldId id="298" r:id="rId86"/>
    <p:sldId id="351" r:id="rId87"/>
    <p:sldId id="303" r:id="rId88"/>
    <p:sldId id="302" r:id="rId89"/>
    <p:sldId id="301" r:id="rId90"/>
    <p:sldId id="342" r:id="rId91"/>
    <p:sldId id="304" r:id="rId92"/>
    <p:sldId id="339" r:id="rId93"/>
    <p:sldId id="340" r:id="rId94"/>
    <p:sldId id="305" r:id="rId95"/>
    <p:sldId id="337" r:id="rId96"/>
    <p:sldId id="338" r:id="rId97"/>
    <p:sldId id="341" r:id="rId98"/>
    <p:sldId id="313" r:id="rId99"/>
    <p:sldId id="310" r:id="rId100"/>
    <p:sldId id="314" r:id="rId101"/>
    <p:sldId id="311" r:id="rId102"/>
    <p:sldId id="312" r:id="rId103"/>
    <p:sldId id="336" r:id="rId104"/>
    <p:sldId id="352" r:id="rId105"/>
    <p:sldId id="353" r:id="rId106"/>
    <p:sldId id="354" r:id="rId107"/>
    <p:sldId id="355" r:id="rId10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42" autoAdjust="0"/>
    <p:restoredTop sz="94660"/>
  </p:normalViewPr>
  <p:slideViewPr>
    <p:cSldViewPr>
      <p:cViewPr>
        <p:scale>
          <a:sx n="90" d="100"/>
          <a:sy n="90" d="100"/>
        </p:scale>
        <p:origin x="-1238" y="1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theme" Target="theme/theme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tableStyles" Target="tableStyle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notesMaster" Target="notesMasters/notesMaster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6885857-3889-4536-A23D-DC41FCF9CB29}" type="datetimeFigureOut">
              <a:rPr lang="ar-JO" smtClean="0"/>
              <a:pPr/>
              <a:t>02/09/1439</a:t>
            </a:fld>
            <a:endParaRPr lang="ar-JO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B45E275-0CAC-4184-8895-6F248F1CEC4C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191351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JO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5E275-0CAC-4184-8895-6F248F1CEC4C}" type="slidenum">
              <a:rPr lang="ar-JO" smtClean="0"/>
              <a:pPr/>
              <a:t>1</a:t>
            </a:fld>
            <a:endParaRPr lang="ar-J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8C34F-AD4A-4EA8-AAD7-887948B47786}" type="datetime1">
              <a:rPr lang="ar-SA" smtClean="0"/>
              <a:t>02/09/1439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B2B9-5753-4F73-88E3-462E328C36E0}" type="datetime1">
              <a:rPr lang="ar-SA" smtClean="0"/>
              <a:t>02/09/1439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DF31-8C18-4995-B556-C1BF92465F3E}" type="datetime1">
              <a:rPr lang="ar-SA" smtClean="0"/>
              <a:t>02/09/1439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8B858-30E4-4E20-9713-49982E5DB1AC}" type="datetime1">
              <a:rPr lang="ar-SA" smtClean="0"/>
              <a:t>02/09/1439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5BB6-04B6-420D-A94A-FB2DA3A8291F}" type="datetime1">
              <a:rPr lang="ar-SA" smtClean="0"/>
              <a:t>02/09/1439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0854A-31DF-4F5D-8F42-D59BEA88E8C0}" type="datetime1">
              <a:rPr lang="ar-SA" smtClean="0"/>
              <a:t>02/09/1439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1904F-0340-4719-B2F3-26F764D3F2F9}" type="datetime1">
              <a:rPr lang="ar-SA" smtClean="0"/>
              <a:t>02/09/1439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B6AF-ED77-47B9-ABBD-059FE8FBD72E}" type="datetime1">
              <a:rPr lang="ar-SA" smtClean="0"/>
              <a:t>02/09/1439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17DBB-7AED-4AAF-8676-18E6A4B35F70}" type="datetime1">
              <a:rPr lang="ar-SA" smtClean="0"/>
              <a:t>02/09/1439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7756-55E3-41DD-A8ED-3EB2A39F4CCF}" type="datetime1">
              <a:rPr lang="ar-SA" smtClean="0"/>
              <a:t>02/09/1439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661FC-8739-412F-BA1B-FFB465CDAA94}" type="datetime1">
              <a:rPr lang="ar-SA" smtClean="0"/>
              <a:t>02/09/1439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2DCA1A1-A39E-4731-9518-7D1BB3A2E693}" type="datetime1">
              <a:rPr lang="ar-SA" smtClean="0"/>
              <a:t>02/09/1439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jpeg"/><Relationship Id="rId4" Type="http://schemas.openxmlformats.org/officeDocument/2006/relationships/image" Target="../media/image129.png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195736" y="116632"/>
            <a:ext cx="4552115" cy="1137369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</a:t>
            </a:r>
            <a:r>
              <a:rPr lang="ar-SA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بسم الله الرحمن الرحيم</a:t>
            </a:r>
            <a:endParaRPr lang="ar-JO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3400" y="3717032"/>
            <a:ext cx="7854696" cy="1264104"/>
          </a:xfrm>
        </p:spPr>
        <p:txBody>
          <a:bodyPr/>
          <a:lstStyle/>
          <a:p>
            <a:pPr algn="ctr"/>
            <a:r>
              <a:rPr lang="en-GB" dirty="0" smtClean="0"/>
              <a:t>An-Najah National University Institute of Childhood Redesign</a:t>
            </a:r>
            <a:endParaRPr lang="ar-JO" dirty="0"/>
          </a:p>
        </p:txBody>
      </p:sp>
      <p:pic>
        <p:nvPicPr>
          <p:cNvPr id="4" name="Picture 22" descr="C:\Users\ABET Center\Dropbox\ABET center\ABET center logo.bmp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275856" y="1124744"/>
            <a:ext cx="280831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4"/>
          <p:cNvSpPr/>
          <p:nvPr/>
        </p:nvSpPr>
        <p:spPr>
          <a:xfrm>
            <a:off x="1131227" y="4869160"/>
            <a:ext cx="7617237" cy="1569123"/>
          </a:xfrm>
          <a:prstGeom prst="rect">
            <a:avLst/>
          </a:prstGeom>
          <a:noFill/>
        </p:spPr>
        <p:txBody>
          <a:bodyPr wrap="square" lIns="91416" tIns="45708" rIns="91416" bIns="45708">
            <a:spAutoFit/>
          </a:bodyPr>
          <a:lstStyle/>
          <a:p>
            <a:pPr algn="l"/>
            <a:r>
              <a:rPr lang="en-US" sz="2399" dirty="0">
                <a:ln w="0"/>
                <a:latin typeface="Calibri" panose="020F0502020204030204" pitchFamily="34" charset="0"/>
              </a:rPr>
              <a:t>Prepared By:           </a:t>
            </a:r>
            <a:r>
              <a:rPr lang="en-US" sz="2399" dirty="0" smtClean="0">
                <a:ln w="0"/>
                <a:latin typeface="Calibri" panose="020F0502020204030204" pitchFamily="34" charset="0"/>
              </a:rPr>
              <a:t>        </a:t>
            </a:r>
            <a:r>
              <a:rPr lang="en-US" sz="2399" b="1" dirty="0" smtClean="0">
                <a:ln w="0"/>
                <a:latin typeface="Calibri" panose="020F0502020204030204" pitchFamily="34" charset="0"/>
              </a:rPr>
              <a:t>Supervisor : Eng</a:t>
            </a:r>
            <a:r>
              <a:rPr lang="en-US" sz="2399" b="1" dirty="0">
                <a:ln w="0"/>
                <a:latin typeface="Calibri" panose="020F0502020204030204" pitchFamily="34" charset="0"/>
              </a:rPr>
              <a:t>. Mo’ayad Salhab </a:t>
            </a:r>
            <a:r>
              <a:rPr lang="en-US" sz="2399" b="1" dirty="0" smtClean="0">
                <a:ln w="0"/>
                <a:latin typeface="Calibri" panose="020F0502020204030204" pitchFamily="34" charset="0"/>
              </a:rPr>
              <a:t>  </a:t>
            </a:r>
            <a:endParaRPr lang="en-US" sz="2399" b="1" dirty="0">
              <a:ln w="0"/>
              <a:latin typeface="Calibri" panose="020F0502020204030204" pitchFamily="34" charset="0"/>
            </a:endParaRPr>
          </a:p>
          <a:p>
            <a:pPr algn="l"/>
            <a:r>
              <a:rPr lang="en-US" sz="2399" dirty="0" smtClean="0">
                <a:ln w="0"/>
                <a:latin typeface="Calibri" panose="020F0502020204030204" pitchFamily="34" charset="0"/>
              </a:rPr>
              <a:t> </a:t>
            </a:r>
            <a:r>
              <a:rPr lang="en-US" sz="2399" b="1" dirty="0" smtClean="0">
                <a:ln w="0"/>
                <a:latin typeface="Calibri" panose="020F0502020204030204" pitchFamily="34" charset="0"/>
              </a:rPr>
              <a:t>Yazan Shehab</a:t>
            </a:r>
          </a:p>
          <a:p>
            <a:pPr algn="l"/>
            <a:r>
              <a:rPr lang="en-US" sz="2399" b="1" dirty="0" smtClean="0">
                <a:ln w="0"/>
                <a:latin typeface="Calibri" panose="020F0502020204030204" pitchFamily="34" charset="0"/>
              </a:rPr>
              <a:t> Hadi Majjad</a:t>
            </a:r>
            <a:endParaRPr lang="en-US" sz="2399" b="1" dirty="0">
              <a:ln w="0"/>
              <a:latin typeface="Calibri" panose="020F0502020204030204" pitchFamily="34" charset="0"/>
            </a:endParaRPr>
          </a:p>
          <a:p>
            <a:pPr algn="l"/>
            <a:r>
              <a:rPr lang="en-US" sz="2399" b="1" dirty="0" smtClean="0">
                <a:ln w="0"/>
                <a:latin typeface="Calibri" panose="020F0502020204030204" pitchFamily="34" charset="0"/>
              </a:rPr>
              <a:t> Ahmad </a:t>
            </a:r>
            <a:r>
              <a:rPr lang="en-US" sz="2399" b="1" dirty="0" err="1" smtClean="0">
                <a:ln w="0"/>
                <a:latin typeface="Calibri" panose="020F0502020204030204" pitchFamily="34" charset="0"/>
              </a:rPr>
              <a:t>Gabaren</a:t>
            </a:r>
            <a:endParaRPr lang="en-US" sz="2399" b="1" dirty="0">
              <a:ln w="0"/>
              <a:latin typeface="Calibri" panose="020F05020202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 Architectural Design.</a:t>
            </a:r>
            <a:br>
              <a:rPr lang="en-US" sz="5400" dirty="0" smtClean="0"/>
            </a:b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821168"/>
          </a:xfrm>
        </p:spPr>
        <p:txBody>
          <a:bodyPr/>
          <a:lstStyle/>
          <a:p>
            <a:pPr algn="l" rtl="0">
              <a:buNone/>
            </a:pPr>
            <a:r>
              <a:rPr lang="en-US" sz="2800" b="1" dirty="0" smtClean="0"/>
              <a:t> First Floor :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600" dirty="0">
                <a:solidFill>
                  <a:prstClr val="black"/>
                </a:solidFill>
              </a:rPr>
              <a:t>Total floor area : 490 </a:t>
            </a:r>
            <a:r>
              <a:rPr lang="en-GB" sz="1600" dirty="0" err="1">
                <a:solidFill>
                  <a:prstClr val="black"/>
                </a:solidFill>
              </a:rPr>
              <a:t>ms</a:t>
            </a:r>
            <a:endParaRPr lang="en-GB" sz="16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endParaRPr lang="en-GB" sz="16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>
                <a:solidFill>
                  <a:prstClr val="black"/>
                </a:solidFill>
              </a:rPr>
              <a:t>The floor contains: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 smtClean="0">
                <a:solidFill>
                  <a:prstClr val="black"/>
                </a:solidFill>
              </a:rPr>
              <a:t>3 </a:t>
            </a:r>
            <a:r>
              <a:rPr lang="en-GB" sz="1400" dirty="0">
                <a:solidFill>
                  <a:prstClr val="black"/>
                </a:solidFill>
              </a:rPr>
              <a:t>classes, 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 smtClean="0">
                <a:solidFill>
                  <a:prstClr val="black"/>
                </a:solidFill>
              </a:rPr>
              <a:t>panic </a:t>
            </a:r>
            <a:r>
              <a:rPr lang="en-GB" sz="1400" dirty="0">
                <a:solidFill>
                  <a:prstClr val="black"/>
                </a:solidFill>
              </a:rPr>
              <a:t>room, </a:t>
            </a:r>
            <a:r>
              <a:rPr lang="en-GB" sz="1400" dirty="0" smtClean="0">
                <a:solidFill>
                  <a:prstClr val="black"/>
                </a:solidFill>
              </a:rPr>
              <a:t>staff room, physical activity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 smtClean="0">
                <a:solidFill>
                  <a:prstClr val="black"/>
                </a:solidFill>
              </a:rPr>
              <a:t>area and a multi purpose room.</a:t>
            </a:r>
            <a:endParaRPr lang="en-GB" sz="1400" dirty="0">
              <a:solidFill>
                <a:prstClr val="black"/>
              </a:solidFill>
            </a:endParaRPr>
          </a:p>
          <a:p>
            <a:pPr rtl="0">
              <a:buNone/>
            </a:pPr>
            <a:endParaRPr lang="ar-JO" sz="2800" b="1" dirty="0" smtClean="0"/>
          </a:p>
          <a:p>
            <a:pPr algn="l">
              <a:buNone/>
            </a:pPr>
            <a:endParaRPr lang="ar-JO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2884169" y="6233699"/>
            <a:ext cx="3405064" cy="7200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US" dirty="0" smtClean="0"/>
              <a:t>After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5112568" cy="441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44959894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5400" dirty="0" err="1">
                <a:solidFill>
                  <a:schemeClr val="tx2"/>
                </a:solidFill>
              </a:rPr>
              <a:t>Hvac</a:t>
            </a:r>
            <a:r>
              <a:rPr lang="en-US" sz="5400" dirty="0">
                <a:solidFill>
                  <a:schemeClr val="tx2"/>
                </a:solidFill>
              </a:rPr>
              <a:t> System</a:t>
            </a:r>
            <a:endParaRPr lang="ar-JO" sz="5000" dirty="0">
              <a:solidFill>
                <a:schemeClr val="tx2"/>
              </a:solidFill>
            </a:endParaRPr>
          </a:p>
        </p:txBody>
      </p:sp>
      <p:pic>
        <p:nvPicPr>
          <p:cNvPr id="5" name="Picture 11" descr="Untitled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24649"/>
            <a:ext cx="5328592" cy="4136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3131840" y="6065912"/>
            <a:ext cx="3405064" cy="6034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GB" dirty="0" smtClean="0"/>
              <a:t>Indoor units in the ground floor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148038"/>
            <a:ext cx="3635896" cy="308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Safety  Design</a:t>
            </a: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3200" b="1" dirty="0" smtClean="0"/>
              <a:t>1-</a:t>
            </a:r>
            <a:r>
              <a:rPr lang="en-US" b="1" dirty="0" smtClean="0"/>
              <a:t>Hose Station</a:t>
            </a:r>
            <a:r>
              <a:rPr lang="en-GB" b="1" dirty="0" smtClean="0"/>
              <a:t>: </a:t>
            </a:r>
            <a:endParaRPr lang="en-US" b="1" dirty="0" smtClean="0"/>
          </a:p>
          <a:p>
            <a:pPr algn="l">
              <a:buNone/>
            </a:pPr>
            <a:endParaRPr lang="ar-SA" dirty="0" smtClean="0"/>
          </a:p>
          <a:p>
            <a:pPr algn="l">
              <a:buNone/>
            </a:pPr>
            <a:r>
              <a:rPr lang="en-US" sz="2800" b="1" dirty="0" smtClean="0"/>
              <a:t>2</a:t>
            </a:r>
            <a:r>
              <a:rPr lang="en-US" b="1" dirty="0" smtClean="0"/>
              <a:t>-Sprinklers system:</a:t>
            </a:r>
          </a:p>
          <a:p>
            <a:pPr algn="l">
              <a:buNone/>
            </a:pPr>
            <a:endParaRPr lang="ar-SA" dirty="0" smtClean="0"/>
          </a:p>
          <a:p>
            <a:pPr algn="l">
              <a:buNone/>
            </a:pPr>
            <a:r>
              <a:rPr lang="en-US" sz="2800" b="1" dirty="0" smtClean="0"/>
              <a:t>3</a:t>
            </a:r>
            <a:r>
              <a:rPr lang="en-US" b="1" dirty="0" smtClean="0"/>
              <a:t>-Smoke detectors and fire alarming systems:</a:t>
            </a:r>
          </a:p>
          <a:p>
            <a:pPr algn="l">
              <a:buNone/>
            </a:pPr>
            <a:endParaRPr lang="ar-SA" dirty="0" smtClean="0"/>
          </a:p>
          <a:p>
            <a:pPr algn="l">
              <a:buNone/>
            </a:pPr>
            <a:r>
              <a:rPr lang="en-US" sz="2800" b="1" dirty="0" smtClean="0"/>
              <a:t>4</a:t>
            </a:r>
            <a:r>
              <a:rPr lang="en-US" b="1" dirty="0" smtClean="0"/>
              <a:t>-Emergency Exit Signs and escape roots: </a:t>
            </a:r>
          </a:p>
          <a:p>
            <a:pPr algn="l">
              <a:buNone/>
            </a:pPr>
            <a:endParaRPr lang="ar-JO" dirty="0"/>
          </a:p>
        </p:txBody>
      </p:sp>
      <p:pic>
        <p:nvPicPr>
          <p:cNvPr id="1026" name="Picture 2" descr="Untitled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908720"/>
            <a:ext cx="2438400" cy="234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1916832"/>
            <a:ext cx="2133044" cy="2123522"/>
          </a:xfrm>
          <a:prstGeom prst="rect">
            <a:avLst/>
          </a:prstGeom>
        </p:spPr>
      </p:pic>
      <p:pic>
        <p:nvPicPr>
          <p:cNvPr id="1027" name="Picture 3" descr="Untitled111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77062" y="4995862"/>
            <a:ext cx="2166938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Users\gabaren\Desktop\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0" y="3429000"/>
            <a:ext cx="1524000" cy="1524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lvl="0" algn="l" rtl="0">
              <a:spcBef>
                <a:spcPct val="0"/>
              </a:spcBef>
              <a:defRPr/>
            </a:pPr>
            <a:r>
              <a:rPr lang="en-US" sz="3600" dirty="0" smtClean="0">
                <a:solidFill>
                  <a:schemeClr val="tx2"/>
                </a:solidFill>
              </a:rPr>
              <a:t>Distribution of fire suppression system in ground floor:</a:t>
            </a:r>
            <a:endParaRPr kumimoji="0" lang="ar-JO" sz="3600" b="0" i="0" u="none" strike="noStrike" kern="1200" cap="none" spc="0" normalizeH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291" name="Picture 3" descr="E:\Cap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956" y="1484784"/>
            <a:ext cx="7128792" cy="5197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رابط كسهم مستقيم 9"/>
          <p:cNvCxnSpPr/>
          <p:nvPr/>
        </p:nvCxnSpPr>
        <p:spPr>
          <a:xfrm>
            <a:off x="1259632" y="2570400"/>
            <a:ext cx="2088232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4"/>
          <p:cNvCxnSpPr/>
          <p:nvPr/>
        </p:nvCxnSpPr>
        <p:spPr>
          <a:xfrm flipH="1">
            <a:off x="3995936" y="1683519"/>
            <a:ext cx="172819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كسهم مستقيم 23"/>
          <p:cNvCxnSpPr/>
          <p:nvPr/>
        </p:nvCxnSpPr>
        <p:spPr>
          <a:xfrm flipH="1">
            <a:off x="4009315" y="2608789"/>
            <a:ext cx="3024336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شكل بيضاوي 29"/>
          <p:cNvSpPr/>
          <p:nvPr/>
        </p:nvSpPr>
        <p:spPr>
          <a:xfrm>
            <a:off x="5521483" y="1346264"/>
            <a:ext cx="1944216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Smoke detectors </a:t>
            </a:r>
            <a:endParaRPr lang="ar-JO" dirty="0"/>
          </a:p>
        </p:txBody>
      </p:sp>
      <p:sp>
        <p:nvSpPr>
          <p:cNvPr id="21" name="شكل بيضاوي 30"/>
          <p:cNvSpPr/>
          <p:nvPr/>
        </p:nvSpPr>
        <p:spPr>
          <a:xfrm>
            <a:off x="6444208" y="2248749"/>
            <a:ext cx="1944216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/>
              <a:t>Hose Station</a:t>
            </a:r>
            <a:endParaRPr lang="en-US" b="1" dirty="0"/>
          </a:p>
        </p:txBody>
      </p:sp>
      <p:sp>
        <p:nvSpPr>
          <p:cNvPr id="22" name="شكل بيضاوي 31"/>
          <p:cNvSpPr/>
          <p:nvPr/>
        </p:nvSpPr>
        <p:spPr>
          <a:xfrm>
            <a:off x="156366" y="2210360"/>
            <a:ext cx="1944216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Sprinklers</a:t>
            </a:r>
            <a:endParaRPr lang="ar-JO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972" y="404664"/>
            <a:ext cx="8229600" cy="866360"/>
          </a:xfrm>
        </p:spPr>
        <p:txBody>
          <a:bodyPr>
            <a:normAutofit/>
          </a:bodyPr>
          <a:lstStyle/>
          <a:p>
            <a:pPr algn="ctr" rtl="0"/>
            <a:r>
              <a:rPr lang="en-GB" sz="4400" dirty="0" smtClean="0"/>
              <a:t>  </a:t>
            </a:r>
            <a:r>
              <a:rPr lang="en-GB" sz="3600" dirty="0" smtClean="0"/>
              <a:t>Means of Egress in ground floor</a:t>
            </a:r>
            <a:endParaRPr lang="en-US" sz="3600" dirty="0"/>
          </a:p>
        </p:txBody>
      </p:sp>
      <p:pic>
        <p:nvPicPr>
          <p:cNvPr id="13314" name="Picture 2" descr="E:\Captur44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021" y="1610585"/>
            <a:ext cx="6737113" cy="490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رابط كسهم مستقيم 18"/>
          <p:cNvCxnSpPr>
            <a:stCxn id="6" idx="3"/>
          </p:cNvCxnSpPr>
          <p:nvPr/>
        </p:nvCxnSpPr>
        <p:spPr>
          <a:xfrm flipH="1">
            <a:off x="4805772" y="2910780"/>
            <a:ext cx="1791647" cy="1238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شكل بيضاوي 32"/>
          <p:cNvSpPr/>
          <p:nvPr/>
        </p:nvSpPr>
        <p:spPr>
          <a:xfrm>
            <a:off x="6300192" y="1988840"/>
            <a:ext cx="2029590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Emergency Exit Signs </a:t>
            </a:r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52311232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972" y="404664"/>
            <a:ext cx="8229600" cy="866360"/>
          </a:xfrm>
        </p:spPr>
        <p:txBody>
          <a:bodyPr>
            <a:normAutofit/>
          </a:bodyPr>
          <a:lstStyle/>
          <a:p>
            <a:pPr algn="ctr" rtl="0"/>
            <a:r>
              <a:rPr lang="en-GB" sz="4400" dirty="0" smtClean="0"/>
              <a:t>  </a:t>
            </a:r>
            <a:r>
              <a:rPr lang="en-GB" sz="3600" dirty="0" smtClean="0"/>
              <a:t>Reflected ceiling for ground floor</a:t>
            </a:r>
            <a:endParaRPr lang="en-US" sz="3600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7737039" cy="558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41791408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972" y="404664"/>
            <a:ext cx="8229600" cy="866360"/>
          </a:xfrm>
        </p:spPr>
        <p:txBody>
          <a:bodyPr>
            <a:normAutofit/>
          </a:bodyPr>
          <a:lstStyle/>
          <a:p>
            <a:pPr algn="ctr" rtl="0"/>
            <a:r>
              <a:rPr lang="en-GB" sz="4400" dirty="0" smtClean="0"/>
              <a:t>  </a:t>
            </a:r>
            <a:r>
              <a:rPr lang="en-GB" sz="3600" dirty="0" smtClean="0"/>
              <a:t>Reflected ceiling for ground floor</a:t>
            </a:r>
            <a:endParaRPr lang="en-US" sz="36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41222"/>
            <a:ext cx="7628903" cy="5599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66045084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Cost Estimation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9636325"/>
              </p:ext>
            </p:extLst>
          </p:nvPr>
        </p:nvGraphicFramePr>
        <p:xfrm>
          <a:off x="1619672" y="2060848"/>
          <a:ext cx="5904656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/>
                <a:gridCol w="2952328"/>
              </a:tblGrid>
              <a:tr h="360040">
                <a:tc>
                  <a:txBody>
                    <a:bodyPr/>
                    <a:lstStyle/>
                    <a:p>
                      <a:pPr algn="ctr" rtl="0"/>
                      <a:r>
                        <a:rPr lang="en-GB" sz="2000" dirty="0" smtClean="0">
                          <a:latin typeface="+mj-lt"/>
                        </a:rPr>
                        <a:t>Work type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>
                          <a:latin typeface="+mj-lt"/>
                        </a:rPr>
                        <a:t>Cost (Nis)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sz="2000" dirty="0" smtClean="0">
                          <a:latin typeface="+mj-lt"/>
                        </a:rPr>
                        <a:t>Structural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2,009,005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sz="2000" dirty="0" smtClean="0">
                          <a:latin typeface="+mj-lt"/>
                        </a:rPr>
                        <a:t>Finishing</a:t>
                      </a:r>
                      <a:r>
                        <a:rPr lang="en-GB" sz="2000" baseline="0" dirty="0" smtClean="0">
                          <a:latin typeface="+mj-lt"/>
                        </a:rPr>
                        <a:t> 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1,991,885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sz="2000" dirty="0" smtClean="0">
                          <a:latin typeface="+mj-lt"/>
                        </a:rPr>
                        <a:t>Mechanical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930,260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sz="2000" dirty="0" smtClean="0">
                          <a:latin typeface="+mj-lt"/>
                        </a:rPr>
                        <a:t>Electrical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144,840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sz="2000" dirty="0" smtClean="0">
                          <a:latin typeface="+mj-lt"/>
                        </a:rPr>
                        <a:t>Total Cost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5,075,990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sz="2000" dirty="0" smtClean="0">
                          <a:latin typeface="+mj-lt"/>
                        </a:rPr>
                        <a:t>Unit Cost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1,803.32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43136451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24123" y="2967335"/>
            <a:ext cx="7672421" cy="101566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Thanks for Listening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3986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 Architectural Design.</a:t>
            </a:r>
            <a:br>
              <a:rPr lang="en-US" sz="5400" dirty="0" smtClean="0"/>
            </a:b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749160"/>
          </a:xfrm>
        </p:spPr>
        <p:txBody>
          <a:bodyPr/>
          <a:lstStyle/>
          <a:p>
            <a:pPr algn="l" rtl="0">
              <a:buNone/>
            </a:pPr>
            <a:r>
              <a:rPr lang="en-US" sz="2800" b="1" dirty="0" smtClean="0"/>
              <a:t> Second Floor :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600" dirty="0">
                <a:solidFill>
                  <a:prstClr val="black"/>
                </a:solidFill>
              </a:rPr>
              <a:t>Total floor area : 335 </a:t>
            </a:r>
            <a:r>
              <a:rPr lang="en-GB" sz="1600" dirty="0" err="1">
                <a:solidFill>
                  <a:prstClr val="black"/>
                </a:solidFill>
              </a:rPr>
              <a:t>ms</a:t>
            </a:r>
            <a:endParaRPr lang="en-GB" sz="16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endParaRPr lang="en-GB" sz="16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>
                <a:solidFill>
                  <a:prstClr val="black"/>
                </a:solidFill>
              </a:rPr>
              <a:t>The floor contains: 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>
                <a:solidFill>
                  <a:prstClr val="black"/>
                </a:solidFill>
              </a:rPr>
              <a:t>4 </a:t>
            </a:r>
            <a:r>
              <a:rPr lang="en-GB" sz="1400" dirty="0" smtClean="0">
                <a:solidFill>
                  <a:prstClr val="black"/>
                </a:solidFill>
              </a:rPr>
              <a:t>classes and 1 resources room.</a:t>
            </a:r>
            <a:endParaRPr lang="ar-JO" sz="2800" b="1" dirty="0" smtClean="0"/>
          </a:p>
          <a:p>
            <a:pPr algn="l">
              <a:buNone/>
            </a:pPr>
            <a:endParaRPr lang="ar-JO" dirty="0"/>
          </a:p>
        </p:txBody>
      </p:sp>
      <p:pic>
        <p:nvPicPr>
          <p:cNvPr id="6" name="Picture 4" descr="2nd floor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5760640" cy="46144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3059832" y="6387256"/>
            <a:ext cx="3405064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 Architectural Design.</a:t>
            </a:r>
            <a:br>
              <a:rPr lang="en-US" sz="5400" dirty="0" smtClean="0"/>
            </a:b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821168"/>
          </a:xfrm>
        </p:spPr>
        <p:txBody>
          <a:bodyPr/>
          <a:lstStyle/>
          <a:p>
            <a:pPr algn="l" rtl="0">
              <a:buNone/>
            </a:pPr>
            <a:r>
              <a:rPr lang="en-US" sz="2800" b="1" dirty="0" smtClean="0"/>
              <a:t> Second Floor :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600" dirty="0">
                <a:solidFill>
                  <a:prstClr val="black"/>
                </a:solidFill>
              </a:rPr>
              <a:t>Total floor area : 490 </a:t>
            </a:r>
            <a:r>
              <a:rPr lang="en-GB" sz="1600" dirty="0" err="1">
                <a:solidFill>
                  <a:prstClr val="black"/>
                </a:solidFill>
              </a:rPr>
              <a:t>ms</a:t>
            </a:r>
            <a:endParaRPr lang="en-GB" sz="16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endParaRPr lang="en-GB" sz="16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>
                <a:solidFill>
                  <a:prstClr val="black"/>
                </a:solidFill>
              </a:rPr>
              <a:t>The floor contains: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 smtClean="0">
                <a:solidFill>
                  <a:prstClr val="black"/>
                </a:solidFill>
              </a:rPr>
              <a:t>4 </a:t>
            </a:r>
            <a:r>
              <a:rPr lang="en-GB" sz="1400" dirty="0">
                <a:solidFill>
                  <a:prstClr val="black"/>
                </a:solidFill>
              </a:rPr>
              <a:t>classes, 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 smtClean="0">
                <a:solidFill>
                  <a:prstClr val="black"/>
                </a:solidFill>
              </a:rPr>
              <a:t>staff </a:t>
            </a:r>
            <a:r>
              <a:rPr lang="en-GB" sz="1400" dirty="0">
                <a:solidFill>
                  <a:prstClr val="black"/>
                </a:solidFill>
              </a:rPr>
              <a:t>room, physical activity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>
                <a:solidFill>
                  <a:prstClr val="black"/>
                </a:solidFill>
              </a:rPr>
              <a:t>area and a multi purpose room.</a:t>
            </a:r>
          </a:p>
          <a:p>
            <a:pPr lvl="0" rtl="0">
              <a:buClr>
                <a:srgbClr val="0BD0D9"/>
              </a:buClr>
              <a:buNone/>
            </a:pPr>
            <a:endParaRPr lang="ar-JO" sz="2800" b="1" dirty="0">
              <a:solidFill>
                <a:prstClr val="black"/>
              </a:solidFill>
            </a:endParaRPr>
          </a:p>
          <a:p>
            <a:pPr rtl="0">
              <a:buNone/>
            </a:pPr>
            <a:endParaRPr lang="ar-JO" sz="2800" b="1" dirty="0" smtClean="0"/>
          </a:p>
          <a:p>
            <a:pPr rtl="0">
              <a:buNone/>
            </a:pPr>
            <a:endParaRPr lang="ar-JO" dirty="0"/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3059832" y="6387256"/>
            <a:ext cx="3405064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US" dirty="0" smtClean="0"/>
              <a:t>After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5" y="1700808"/>
            <a:ext cx="5798579" cy="4686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27725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 Architectural Design.</a:t>
            </a:r>
            <a:br>
              <a:rPr lang="en-US" sz="5400" dirty="0" smtClean="0"/>
            </a:b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052736"/>
            <a:ext cx="8229600" cy="4677152"/>
          </a:xfrm>
        </p:spPr>
        <p:txBody>
          <a:bodyPr/>
          <a:lstStyle/>
          <a:p>
            <a:pPr algn="l" rtl="0">
              <a:buNone/>
            </a:pPr>
            <a:r>
              <a:rPr lang="en-US" sz="2800" b="1" dirty="0" smtClean="0"/>
              <a:t>Third Floor: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600" dirty="0">
                <a:solidFill>
                  <a:prstClr val="black"/>
                </a:solidFill>
              </a:rPr>
              <a:t>Total floor area : 335 </a:t>
            </a:r>
            <a:r>
              <a:rPr lang="en-GB" sz="1600" dirty="0" err="1">
                <a:solidFill>
                  <a:prstClr val="black"/>
                </a:solidFill>
              </a:rPr>
              <a:t>ms</a:t>
            </a:r>
            <a:endParaRPr lang="en-GB" sz="16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endParaRPr lang="en-GB" sz="16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>
                <a:solidFill>
                  <a:prstClr val="black"/>
                </a:solidFill>
              </a:rPr>
              <a:t>The floor contains: 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 smtClean="0">
                <a:solidFill>
                  <a:prstClr val="black"/>
                </a:solidFill>
              </a:rPr>
              <a:t>3 administration offices,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 smtClean="0">
                <a:solidFill>
                  <a:prstClr val="black"/>
                </a:solidFill>
              </a:rPr>
              <a:t>1 meeting room, institute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 smtClean="0">
                <a:solidFill>
                  <a:prstClr val="black"/>
                </a:solidFill>
              </a:rPr>
              <a:t>manager office and a research room.</a:t>
            </a:r>
            <a:endParaRPr lang="ar-JO" dirty="0">
              <a:solidFill>
                <a:prstClr val="black"/>
              </a:solidFill>
            </a:endParaRPr>
          </a:p>
          <a:p>
            <a:pPr rtl="0">
              <a:buNone/>
            </a:pPr>
            <a:endParaRPr lang="ar-JO" sz="2800" b="1" dirty="0" smtClean="0"/>
          </a:p>
          <a:p>
            <a:pPr algn="l">
              <a:buNone/>
            </a:pPr>
            <a:endParaRPr lang="ar-JO" dirty="0"/>
          </a:p>
        </p:txBody>
      </p:sp>
      <p:pic>
        <p:nvPicPr>
          <p:cNvPr id="5" name="Picture 3" descr="C:\Users\yazen\AppData\Local\Microsoft\Windows\INetCache\Content.Word\3rd floor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5400600" cy="46778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3059832" y="6234691"/>
            <a:ext cx="3405064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 Architectural Design.</a:t>
            </a:r>
            <a:br>
              <a:rPr lang="en-US" sz="5400" dirty="0" smtClean="0"/>
            </a:b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124744"/>
            <a:ext cx="8229600" cy="4605144"/>
          </a:xfrm>
        </p:spPr>
        <p:txBody>
          <a:bodyPr/>
          <a:lstStyle/>
          <a:p>
            <a:pPr algn="l" rtl="0">
              <a:buNone/>
            </a:pPr>
            <a:r>
              <a:rPr lang="en-US" sz="2800" b="1" dirty="0" smtClean="0"/>
              <a:t>Third Floor: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600" dirty="0">
                <a:solidFill>
                  <a:prstClr val="black"/>
                </a:solidFill>
              </a:rPr>
              <a:t>Total floor area : </a:t>
            </a:r>
            <a:r>
              <a:rPr lang="en-GB" sz="1600" dirty="0" smtClean="0">
                <a:solidFill>
                  <a:prstClr val="black"/>
                </a:solidFill>
              </a:rPr>
              <a:t>490 </a:t>
            </a:r>
            <a:r>
              <a:rPr lang="en-GB" sz="1600" dirty="0" err="1">
                <a:solidFill>
                  <a:prstClr val="black"/>
                </a:solidFill>
              </a:rPr>
              <a:t>ms</a:t>
            </a:r>
            <a:endParaRPr lang="en-GB" sz="16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endParaRPr lang="en-GB" sz="16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>
                <a:solidFill>
                  <a:prstClr val="black"/>
                </a:solidFill>
              </a:rPr>
              <a:t>The floor contains: 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>
                <a:solidFill>
                  <a:prstClr val="black"/>
                </a:solidFill>
              </a:rPr>
              <a:t>4 clinics, 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>
                <a:solidFill>
                  <a:prstClr val="black"/>
                </a:solidFill>
              </a:rPr>
              <a:t>1 Meeting room, </a:t>
            </a:r>
            <a:r>
              <a:rPr lang="en-GB" sz="1400" dirty="0" smtClean="0">
                <a:solidFill>
                  <a:prstClr val="black"/>
                </a:solidFill>
              </a:rPr>
              <a:t>multi-sensory</a:t>
            </a:r>
            <a:endParaRPr lang="en-GB" sz="14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>
                <a:solidFill>
                  <a:prstClr val="black"/>
                </a:solidFill>
              </a:rPr>
              <a:t>room, </a:t>
            </a:r>
            <a:r>
              <a:rPr lang="en-GB" sz="1400" dirty="0" smtClean="0">
                <a:solidFill>
                  <a:prstClr val="black"/>
                </a:solidFill>
              </a:rPr>
              <a:t>reception, waiting area,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 smtClean="0">
                <a:solidFill>
                  <a:prstClr val="black"/>
                </a:solidFill>
              </a:rPr>
              <a:t>secretary room and the clinic’s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 smtClean="0">
                <a:solidFill>
                  <a:prstClr val="black"/>
                </a:solidFill>
              </a:rPr>
              <a:t>manager office.</a:t>
            </a:r>
            <a:endParaRPr lang="en-GB" sz="1400" dirty="0">
              <a:solidFill>
                <a:prstClr val="black"/>
              </a:solidFill>
            </a:endParaRPr>
          </a:p>
          <a:p>
            <a:pPr rtl="0">
              <a:buNone/>
            </a:pPr>
            <a:endParaRPr lang="ar-JO" sz="2800" b="1" dirty="0" smtClean="0"/>
          </a:p>
          <a:p>
            <a:pPr algn="l">
              <a:buNone/>
            </a:pPr>
            <a:endParaRPr lang="ar-JO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3059832" y="6234691"/>
            <a:ext cx="3405064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US" dirty="0" smtClean="0"/>
              <a:t>After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5701794" cy="4677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39158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 Architectural Design.</a:t>
            </a:r>
            <a:br>
              <a:rPr lang="en-US" sz="5400" dirty="0" smtClean="0"/>
            </a:b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24744"/>
            <a:ext cx="8229600" cy="4389120"/>
          </a:xfrm>
        </p:spPr>
        <p:txBody>
          <a:bodyPr/>
          <a:lstStyle/>
          <a:p>
            <a:pPr algn="l" rtl="0">
              <a:buNone/>
            </a:pPr>
            <a:r>
              <a:rPr lang="en-US" sz="2800" b="1" dirty="0" smtClean="0"/>
              <a:t>Fourth Floor: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600" dirty="0">
                <a:solidFill>
                  <a:prstClr val="black"/>
                </a:solidFill>
              </a:rPr>
              <a:t>Total floor area : 335 </a:t>
            </a:r>
            <a:r>
              <a:rPr lang="en-GB" sz="1600" dirty="0" err="1">
                <a:solidFill>
                  <a:prstClr val="black"/>
                </a:solidFill>
              </a:rPr>
              <a:t>ms</a:t>
            </a:r>
            <a:endParaRPr lang="en-GB" sz="16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endParaRPr lang="en-GB" sz="16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>
                <a:solidFill>
                  <a:prstClr val="black"/>
                </a:solidFill>
              </a:rPr>
              <a:t>The floor contains: 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>
                <a:solidFill>
                  <a:prstClr val="black"/>
                </a:solidFill>
              </a:rPr>
              <a:t>3 administration offices,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>
                <a:solidFill>
                  <a:prstClr val="black"/>
                </a:solidFill>
              </a:rPr>
              <a:t>1 meeting room, institute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>
                <a:solidFill>
                  <a:prstClr val="black"/>
                </a:solidFill>
              </a:rPr>
              <a:t>manager office and a </a:t>
            </a:r>
            <a:r>
              <a:rPr lang="en-GB" sz="1400" dirty="0" smtClean="0">
                <a:solidFill>
                  <a:prstClr val="black"/>
                </a:solidFill>
              </a:rPr>
              <a:t>secretary room.</a:t>
            </a:r>
            <a:endParaRPr lang="ar-JO" dirty="0">
              <a:solidFill>
                <a:prstClr val="black"/>
              </a:solidFill>
            </a:endParaRPr>
          </a:p>
          <a:p>
            <a:pPr rtl="0">
              <a:buNone/>
            </a:pPr>
            <a:endParaRPr lang="ar-JO" sz="2800" b="1" dirty="0" smtClean="0"/>
          </a:p>
          <a:p>
            <a:pPr algn="l">
              <a:buNone/>
            </a:pPr>
            <a:endParaRPr lang="ar-JO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3203848" y="6281936"/>
            <a:ext cx="3405064" cy="6034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GB" dirty="0" smtClean="0"/>
              <a:t>After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11" y="1628800"/>
            <a:ext cx="5095469" cy="4653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 Architectural Design.</a:t>
            </a:r>
            <a:br>
              <a:rPr lang="en-US" sz="5400" dirty="0" smtClean="0"/>
            </a:b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605144"/>
          </a:xfrm>
        </p:spPr>
        <p:txBody>
          <a:bodyPr/>
          <a:lstStyle/>
          <a:p>
            <a:pPr algn="l">
              <a:buNone/>
            </a:pPr>
            <a:r>
              <a:rPr lang="en-US" sz="2800" b="1" dirty="0" smtClean="0"/>
              <a:t> </a:t>
            </a:r>
            <a:r>
              <a:rPr lang="en-US" sz="2800" dirty="0" smtClean="0"/>
              <a:t>Elevations </a:t>
            </a:r>
            <a:r>
              <a:rPr lang="en-US" sz="2800" b="1" dirty="0" smtClean="0"/>
              <a:t>:</a:t>
            </a:r>
            <a:endParaRPr lang="ar-JO" sz="2800" b="1" dirty="0" smtClean="0"/>
          </a:p>
          <a:p>
            <a:pPr algn="l">
              <a:buNone/>
            </a:pPr>
            <a:endParaRPr lang="ar-JO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683568" y="6093296"/>
            <a:ext cx="8229600" cy="6396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US" sz="2800" dirty="0" smtClean="0"/>
              <a:t>Eastern Elevation.</a:t>
            </a:r>
          </a:p>
        </p:txBody>
      </p:sp>
      <p:pic>
        <p:nvPicPr>
          <p:cNvPr id="5123" name="Picture 3" descr="C:\Users\gabaren\Desktop\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8352928" cy="396044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 Architectural Design.</a:t>
            </a:r>
            <a:br>
              <a:rPr lang="en-US" sz="5400" dirty="0" smtClean="0"/>
            </a:br>
            <a:endParaRPr lang="ar-JO" dirty="0"/>
          </a:p>
        </p:txBody>
      </p:sp>
      <p:pic>
        <p:nvPicPr>
          <p:cNvPr id="6147" name="Picture 3" descr="C:\Users\gabaren\Desktop\w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340768"/>
            <a:ext cx="7635875" cy="4608512"/>
          </a:xfrm>
          <a:prstGeom prst="rect">
            <a:avLst/>
          </a:prstGeom>
          <a:noFill/>
        </p:spPr>
      </p:pic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683568" y="6093296"/>
            <a:ext cx="8229600" cy="6396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US" sz="2800" dirty="0" smtClean="0"/>
              <a:t>Western Elevation.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93836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 Architectural Design.</a:t>
            </a:r>
            <a:br>
              <a:rPr lang="en-US" sz="5400" dirty="0" smtClean="0"/>
            </a:br>
            <a:endParaRPr lang="ar-JO" dirty="0"/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683568" y="6093296"/>
            <a:ext cx="8229600" cy="6396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US" sz="2800" dirty="0" smtClean="0"/>
              <a:t>Northern Elevation.</a:t>
            </a:r>
          </a:p>
        </p:txBody>
      </p:sp>
      <p:pic>
        <p:nvPicPr>
          <p:cNvPr id="7171" name="Picture 3" descr="C:\Users\gabaren\Desktop\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8348861" cy="4536504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 Architectural Design.</a:t>
            </a:r>
            <a:br>
              <a:rPr lang="en-US" sz="5400" dirty="0" smtClean="0"/>
            </a:br>
            <a:endParaRPr lang="ar-JO" dirty="0"/>
          </a:p>
        </p:txBody>
      </p:sp>
      <p:pic>
        <p:nvPicPr>
          <p:cNvPr id="8194" name="Picture 2" descr="C:\Users\gabaren\Desktop\sout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9"/>
            <a:ext cx="8532440" cy="4861470"/>
          </a:xfrm>
          <a:prstGeom prst="rect">
            <a:avLst/>
          </a:prstGeom>
          <a:noFill/>
        </p:spPr>
      </p:pic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683568" y="6093296"/>
            <a:ext cx="8229600" cy="6396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US" sz="2800" dirty="0" smtClean="0"/>
              <a:t>Southern Elevation.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US" dirty="0" smtClean="0"/>
              <a:t>Outline: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700808"/>
            <a:ext cx="8507288" cy="4623792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800" dirty="0" smtClean="0"/>
              <a:t>1. Introduction.</a:t>
            </a:r>
          </a:p>
          <a:p>
            <a:pPr algn="l">
              <a:buNone/>
            </a:pPr>
            <a:r>
              <a:rPr lang="en-US" sz="2800" dirty="0" smtClean="0"/>
              <a:t>2. Architectural Design.</a:t>
            </a:r>
          </a:p>
          <a:p>
            <a:pPr algn="l">
              <a:buNone/>
            </a:pPr>
            <a:r>
              <a:rPr lang="en-US" sz="2800" dirty="0" smtClean="0"/>
              <a:t>3. Environmental Design.</a:t>
            </a:r>
          </a:p>
          <a:p>
            <a:pPr algn="l">
              <a:buNone/>
            </a:pPr>
            <a:r>
              <a:rPr lang="en-US" sz="2800" dirty="0" smtClean="0"/>
              <a:t>4. Structural design.</a:t>
            </a:r>
          </a:p>
          <a:p>
            <a:pPr algn="l">
              <a:buNone/>
            </a:pPr>
            <a:r>
              <a:rPr lang="en-US" sz="2800" dirty="0" smtClean="0"/>
              <a:t>5. Electrical design.</a:t>
            </a:r>
          </a:p>
          <a:p>
            <a:pPr algn="l">
              <a:buNone/>
            </a:pPr>
            <a:r>
              <a:rPr lang="en-US" sz="2800" dirty="0" smtClean="0"/>
              <a:t>6. Mechanical design .</a:t>
            </a:r>
          </a:p>
          <a:p>
            <a:pPr algn="l">
              <a:buNone/>
            </a:pPr>
            <a:r>
              <a:rPr lang="en-US" sz="2800" dirty="0" smtClean="0"/>
              <a:t>7. Quantity Survey.</a:t>
            </a:r>
          </a:p>
          <a:p>
            <a:pPr algn="l">
              <a:buNone/>
            </a:pPr>
            <a:endParaRPr lang="en-US" sz="2800" dirty="0" smtClean="0"/>
          </a:p>
          <a:p>
            <a:pPr algn="l">
              <a:buNone/>
            </a:pPr>
            <a:endParaRPr lang="en-US" sz="2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  <p:pic>
        <p:nvPicPr>
          <p:cNvPr id="2051" name="Picture 3" descr="E:\1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628800"/>
            <a:ext cx="5004049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 Architectural Design.</a:t>
            </a:r>
            <a:br>
              <a:rPr lang="en-US" sz="5400" dirty="0" smtClean="0"/>
            </a:b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965184"/>
          </a:xfrm>
        </p:spPr>
        <p:txBody>
          <a:bodyPr/>
          <a:lstStyle/>
          <a:p>
            <a:pPr algn="l">
              <a:buNone/>
            </a:pPr>
            <a:r>
              <a:rPr lang="en-US" sz="2800" b="1" dirty="0" smtClean="0"/>
              <a:t> </a:t>
            </a:r>
            <a:r>
              <a:rPr lang="en-US" sz="2800" dirty="0" smtClean="0"/>
              <a:t>Sections </a:t>
            </a:r>
            <a:r>
              <a:rPr lang="en-US" sz="2800" b="1" dirty="0" smtClean="0"/>
              <a:t>:</a:t>
            </a:r>
            <a:endParaRPr lang="ar-JO" sz="2800" b="1" dirty="0" smtClean="0"/>
          </a:p>
          <a:p>
            <a:pPr algn="l">
              <a:buNone/>
            </a:pPr>
            <a:endParaRPr lang="ar-JO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683568" y="6093296"/>
            <a:ext cx="8229600" cy="6396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US" sz="2800" dirty="0" smtClean="0"/>
              <a:t>Section A-A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040" y="1412776"/>
            <a:ext cx="6408712" cy="480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470878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 Architectural Design.</a:t>
            </a:r>
            <a:br>
              <a:rPr lang="en-US" sz="5400" dirty="0" smtClean="0"/>
            </a:b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965184"/>
          </a:xfrm>
        </p:spPr>
        <p:txBody>
          <a:bodyPr/>
          <a:lstStyle/>
          <a:p>
            <a:pPr algn="l">
              <a:buNone/>
            </a:pPr>
            <a:r>
              <a:rPr lang="en-US" sz="2800" b="1" dirty="0" smtClean="0"/>
              <a:t> </a:t>
            </a:r>
            <a:r>
              <a:rPr lang="en-US" sz="2800" dirty="0" smtClean="0"/>
              <a:t>Sections </a:t>
            </a:r>
            <a:r>
              <a:rPr lang="en-US" sz="2800" b="1" dirty="0" smtClean="0"/>
              <a:t>:</a:t>
            </a:r>
            <a:endParaRPr lang="ar-JO" sz="2800" b="1" dirty="0" smtClean="0"/>
          </a:p>
          <a:p>
            <a:pPr algn="l">
              <a:buNone/>
            </a:pPr>
            <a:endParaRPr lang="ar-JO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683568" y="6093296"/>
            <a:ext cx="8229600" cy="6396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US" sz="2800" dirty="0" smtClean="0"/>
              <a:t>Section B-B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826"/>
            <a:ext cx="6768752" cy="471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05650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69726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 Architectural Design.</a:t>
            </a:r>
            <a:br>
              <a:rPr lang="en-US" sz="5400" dirty="0" smtClean="0"/>
            </a:br>
            <a:endParaRPr lang="ar-JO" dirty="0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958993"/>
              </p:ext>
            </p:extLst>
          </p:nvPr>
        </p:nvGraphicFramePr>
        <p:xfrm>
          <a:off x="35496" y="1704176"/>
          <a:ext cx="4896544" cy="4389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43822"/>
                <a:gridCol w="1017574"/>
                <a:gridCol w="1017574"/>
                <a:gridCol w="1017574"/>
              </a:tblGrid>
              <a:tr h="735082"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Recommended</a:t>
                      </a:r>
                    </a:p>
                    <a:p>
                      <a:pPr rtl="1"/>
                      <a:r>
                        <a:rPr lang="en-US" sz="1600" dirty="0" smtClean="0"/>
                        <a:t>(m^2</a:t>
                      </a:r>
                      <a:r>
                        <a:rPr lang="en-US" dirty="0" smtClean="0"/>
                        <a:t>)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New design(m^2)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Old design(m^2)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space</a:t>
                      </a:r>
                      <a:endParaRPr lang="ar-JO" dirty="0"/>
                    </a:p>
                  </a:txBody>
                  <a:tcPr/>
                </a:tc>
              </a:tr>
              <a:tr h="514557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32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36.3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26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Class Room</a:t>
                      </a:r>
                      <a:endParaRPr lang="ar-JO" dirty="0"/>
                    </a:p>
                  </a:txBody>
                  <a:tcPr/>
                </a:tc>
              </a:tr>
              <a:tr h="514557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35.4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Staffroom</a:t>
                      </a:r>
                      <a:endParaRPr lang="ar-JO" dirty="0"/>
                    </a:p>
                  </a:txBody>
                  <a:tcPr/>
                </a:tc>
              </a:tr>
              <a:tr h="514557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16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18.4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14.9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Clinic Room</a:t>
                      </a:r>
                      <a:endParaRPr lang="ar-JO" dirty="0"/>
                    </a:p>
                  </a:txBody>
                  <a:tcPr/>
                </a:tc>
              </a:tr>
              <a:tr h="514557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30.2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28.4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Meeting Room</a:t>
                      </a:r>
                      <a:endParaRPr lang="ar-JO" dirty="0"/>
                    </a:p>
                  </a:txBody>
                  <a:tcPr/>
                </a:tc>
              </a:tr>
              <a:tr h="735082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26.5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Administration Area</a:t>
                      </a:r>
                      <a:endParaRPr lang="ar-JO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5223786" y="1268760"/>
            <a:ext cx="4244758" cy="36512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New Spaces</a:t>
            </a:r>
            <a:endParaRPr lang="ar-JO" sz="32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51520" y="1263675"/>
            <a:ext cx="2900264" cy="36512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Areas:</a:t>
            </a:r>
            <a:endParaRPr lang="ar-JO" sz="3200" dirty="0"/>
          </a:p>
        </p:txBody>
      </p:sp>
      <p:graphicFrame>
        <p:nvGraphicFramePr>
          <p:cNvPr id="10" name="جدول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060870"/>
              </p:ext>
            </p:extLst>
          </p:nvPr>
        </p:nvGraphicFramePr>
        <p:xfrm>
          <a:off x="5112568" y="1751681"/>
          <a:ext cx="3635896" cy="200741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17948"/>
                <a:gridCol w="1817948"/>
              </a:tblGrid>
              <a:tr h="401187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Note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 dirty="0" smtClean="0">
                          <a:effectLst/>
                        </a:rPr>
                        <a:t>New spaces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8500">
                <a:tc rowSpan="4">
                  <a:txBody>
                    <a:bodyPr/>
                    <a:lstStyle/>
                    <a:p>
                      <a:pPr algn="l" rtl="0"/>
                      <a:r>
                        <a:rPr lang="en-GB" sz="1600" dirty="0" smtClean="0"/>
                        <a:t>The new</a:t>
                      </a:r>
                      <a:r>
                        <a:rPr lang="en-GB" sz="1600" baseline="0" dirty="0" smtClean="0"/>
                        <a:t> design basement contains 5 car spaces</a:t>
                      </a:r>
                      <a:endParaRPr lang="ar-J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Multi-purpose</a:t>
                      </a:r>
                      <a:r>
                        <a:rPr lang="en-US" sz="1400" baseline="0" dirty="0" smtClean="0"/>
                        <a:t> Room</a:t>
                      </a:r>
                      <a:endParaRPr lang="ar-JO" sz="1400" dirty="0"/>
                    </a:p>
                  </a:txBody>
                  <a:tcPr/>
                </a:tc>
              </a:tr>
              <a:tr h="324771">
                <a:tc vMerge="1"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Small</a:t>
                      </a:r>
                      <a:r>
                        <a:rPr lang="en-US" sz="1400" baseline="0" dirty="0" smtClean="0"/>
                        <a:t> Auditorium</a:t>
                      </a:r>
                      <a:endParaRPr lang="ar-JO" sz="1400" dirty="0"/>
                    </a:p>
                  </a:txBody>
                  <a:tcPr/>
                </a:tc>
              </a:tr>
              <a:tr h="458500">
                <a:tc vMerge="1"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Physical Activity</a:t>
                      </a:r>
                      <a:r>
                        <a:rPr lang="en-US" sz="1400" baseline="0" dirty="0" smtClean="0"/>
                        <a:t> Areas</a:t>
                      </a:r>
                      <a:endParaRPr lang="ar-JO" sz="1400" dirty="0"/>
                    </a:p>
                  </a:txBody>
                  <a:tcPr/>
                </a:tc>
              </a:tr>
              <a:tr h="229250">
                <a:tc vMerge="1"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Panic</a:t>
                      </a:r>
                      <a:r>
                        <a:rPr lang="en-US" sz="1400" baseline="0" dirty="0" smtClean="0"/>
                        <a:t> Room</a:t>
                      </a:r>
                      <a:endParaRPr lang="ar-JO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جدول 10"/>
          <p:cNvGraphicFramePr>
            <a:graphicFrameLocks noGrp="1"/>
          </p:cNvGraphicFramePr>
          <p:nvPr/>
        </p:nvGraphicFramePr>
        <p:xfrm>
          <a:off x="5076055" y="4797152"/>
          <a:ext cx="3960441" cy="17983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8166"/>
                <a:gridCol w="959157"/>
                <a:gridCol w="1049645"/>
                <a:gridCol w="893473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1800" u="none" strike="noStrike" dirty="0" smtClean="0">
                          <a:effectLst/>
                        </a:rPr>
                        <a:t>Notes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New Design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Old design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Space</a:t>
                      </a:r>
                      <a:endParaRPr lang="ar-JO" dirty="0"/>
                    </a:p>
                  </a:txBody>
                  <a:tcPr/>
                </a:tc>
              </a:tr>
              <a:tr h="349240">
                <a:tc>
                  <a:txBody>
                    <a:bodyPr/>
                    <a:lstStyle/>
                    <a:p>
                      <a:pPr rtl="1"/>
                      <a:r>
                        <a:rPr lang="en-US" sz="1400" u="none" strike="noStrike" dirty="0" smtClean="0">
                          <a:effectLst/>
                        </a:rPr>
                        <a:t>Suitable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smtClean="0"/>
                        <a:t>Northern 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smtClean="0"/>
                        <a:t>Southern</a:t>
                      </a:r>
                      <a:r>
                        <a:rPr lang="en-US" sz="1400" baseline="0" dirty="0" smtClean="0"/>
                        <a:t> East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Class</a:t>
                      </a:r>
                      <a:r>
                        <a:rPr lang="en-US" baseline="0" dirty="0" smtClean="0"/>
                        <a:t> Room</a:t>
                      </a:r>
                      <a:endParaRPr lang="ar-JO" dirty="0"/>
                    </a:p>
                  </a:txBody>
                  <a:tcPr/>
                </a:tc>
              </a:tr>
              <a:tr h="349240">
                <a:tc>
                  <a:txBody>
                    <a:bodyPr/>
                    <a:lstStyle/>
                    <a:p>
                      <a:pPr rtl="1"/>
                      <a:r>
                        <a:rPr lang="en-US" sz="1400" u="none" strike="noStrike" dirty="0" smtClean="0">
                          <a:effectLst/>
                        </a:rPr>
                        <a:t>Suitable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Northern 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Northern 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Clinics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itle 1"/>
          <p:cNvSpPr txBox="1">
            <a:spLocks/>
          </p:cNvSpPr>
          <p:nvPr/>
        </p:nvSpPr>
        <p:spPr>
          <a:xfrm>
            <a:off x="5076056" y="4216003"/>
            <a:ext cx="4244758" cy="36512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Direction</a:t>
            </a:r>
            <a:endParaRPr lang="ar-JO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311439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Environmental Design: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2204864"/>
            <a:ext cx="8229600" cy="4653136"/>
          </a:xfrm>
        </p:spPr>
        <p:txBody>
          <a:bodyPr/>
          <a:lstStyle/>
          <a:p>
            <a:pPr algn="l">
              <a:buNone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*Thermal Design</a:t>
            </a:r>
          </a:p>
          <a:p>
            <a:pPr algn="l">
              <a:buNone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*Acoustical Design</a:t>
            </a:r>
          </a:p>
          <a:p>
            <a:pPr algn="l">
              <a:buNone/>
            </a:pPr>
            <a:r>
              <a:rPr lang="en-US" dirty="0" smtClean="0"/>
              <a:t>*Day Light</a:t>
            </a:r>
          </a:p>
          <a:p>
            <a:pPr algn="l">
              <a:buNone/>
            </a:pPr>
            <a:endParaRPr lang="ar-JO" dirty="0"/>
          </a:p>
        </p:txBody>
      </p:sp>
      <p:pic>
        <p:nvPicPr>
          <p:cNvPr id="4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515" y="2204864"/>
            <a:ext cx="4702370" cy="355205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533136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* U-Values for the old design:</a:t>
            </a:r>
          </a:p>
          <a:p>
            <a:pPr algn="l">
              <a:buNone/>
            </a:pPr>
            <a:r>
              <a:rPr lang="en-US" dirty="0" smtClean="0"/>
              <a:t>External Wall :                         Ceiling :</a:t>
            </a:r>
          </a:p>
          <a:p>
            <a:pPr algn="l">
              <a:buNone/>
            </a:pPr>
            <a:r>
              <a:rPr lang="ar-SA" dirty="0" smtClean="0"/>
              <a:t> </a:t>
            </a:r>
            <a:r>
              <a:rPr lang="en-US" dirty="0" smtClean="0"/>
              <a:t>0.17 w/m^2.k </a:t>
            </a:r>
            <a:r>
              <a:rPr lang="ar-SA" dirty="0" smtClean="0"/>
              <a:t>= </a:t>
            </a:r>
            <a:r>
              <a:rPr lang="en-US" dirty="0" smtClean="0"/>
              <a:t>U-Value =1.50 w/m^2.k        U-Value</a:t>
            </a:r>
            <a:endParaRPr lang="ar-JO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11560" y="54868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8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Thermal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Design.</a:t>
            </a:r>
            <a:b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218" name="Picture 2" descr="wall layers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86" y="3249718"/>
            <a:ext cx="3499433" cy="298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celing lay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249718"/>
            <a:ext cx="4176464" cy="298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01006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120180"/>
            <a:ext cx="8229600" cy="4681716"/>
          </a:xfrm>
        </p:spPr>
        <p:txBody>
          <a:bodyPr/>
          <a:lstStyle/>
          <a:p>
            <a:pPr algn="l">
              <a:buNone/>
            </a:pPr>
            <a:r>
              <a:rPr lang="en-US" dirty="0"/>
              <a:t>U-Values for the </a:t>
            </a:r>
            <a:r>
              <a:rPr lang="en-US" dirty="0" smtClean="0"/>
              <a:t>new </a:t>
            </a:r>
            <a:r>
              <a:rPr lang="en-US" dirty="0"/>
              <a:t>design: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External Wall :                         Ceiling :</a:t>
            </a:r>
          </a:p>
          <a:p>
            <a:pPr algn="l">
              <a:buNone/>
            </a:pPr>
            <a:r>
              <a:rPr lang="ar-SA" dirty="0" smtClean="0"/>
              <a:t> </a:t>
            </a:r>
            <a:r>
              <a:rPr lang="en-US" dirty="0" smtClean="0"/>
              <a:t>0.38 w/m^2.k </a:t>
            </a:r>
            <a:r>
              <a:rPr lang="ar-SA" dirty="0" smtClean="0"/>
              <a:t>= </a:t>
            </a:r>
            <a:r>
              <a:rPr lang="en-US" dirty="0" smtClean="0"/>
              <a:t>U-Value =0.54 w/m^2.k          U-Value</a:t>
            </a:r>
            <a:endParaRPr lang="ar-JO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590600" y="332656"/>
            <a:ext cx="8229600" cy="1080120"/>
          </a:xfrm>
          <a:prstGeom prst="rect">
            <a:avLst/>
          </a:prstGeom>
        </p:spPr>
        <p:txBody>
          <a:bodyPr vert="horz" lIns="0" rIns="0" bIns="0" anchor="b">
            <a:normAutofit fontScale="750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Thermal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Design.</a:t>
            </a:r>
            <a:b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51" descr="Untitled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96952"/>
            <a:ext cx="3744416" cy="316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47" descr="roo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989332"/>
            <a:ext cx="3744416" cy="31718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25</a:t>
            </a:fld>
            <a:endParaRPr lang="ar-SA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533136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* U-Values for the old design:</a:t>
            </a:r>
          </a:p>
          <a:p>
            <a:pPr algn="l" rtl="0">
              <a:buNone/>
            </a:pPr>
            <a:r>
              <a:rPr lang="en-US" dirty="0" smtClean="0"/>
              <a:t>Widows: </a:t>
            </a:r>
            <a:endParaRPr lang="en-GB" dirty="0" smtClean="0"/>
          </a:p>
          <a:p>
            <a:pPr algn="l" rtl="0">
              <a:buNone/>
            </a:pPr>
            <a:r>
              <a:rPr lang="en-US" dirty="0" smtClean="0"/>
              <a:t>U-Value =</a:t>
            </a:r>
            <a:r>
              <a:rPr lang="en-US" b="1" dirty="0" smtClean="0"/>
              <a:t>2.66 w/m^2.k</a:t>
            </a:r>
          </a:p>
          <a:p>
            <a:pPr algn="l" rtl="0">
              <a:buNone/>
            </a:pPr>
            <a:endParaRPr lang="en-GB" dirty="0"/>
          </a:p>
          <a:p>
            <a:pPr algn="l" rtl="0">
              <a:buNone/>
            </a:pPr>
            <a:r>
              <a:rPr lang="en-US" dirty="0"/>
              <a:t>* U-Values for the </a:t>
            </a:r>
            <a:r>
              <a:rPr lang="en-US" dirty="0" smtClean="0"/>
              <a:t>New </a:t>
            </a:r>
            <a:r>
              <a:rPr lang="en-US" dirty="0"/>
              <a:t>design:</a:t>
            </a:r>
          </a:p>
          <a:p>
            <a:pPr algn="l" rtl="0">
              <a:buNone/>
            </a:pPr>
            <a:r>
              <a:rPr lang="en-US" dirty="0"/>
              <a:t>Widows: </a:t>
            </a:r>
            <a:endParaRPr lang="en-GB" dirty="0"/>
          </a:p>
          <a:p>
            <a:pPr algn="l" rtl="0">
              <a:buNone/>
            </a:pPr>
            <a:r>
              <a:rPr lang="en-US" dirty="0"/>
              <a:t>U-Value </a:t>
            </a:r>
            <a:r>
              <a:rPr lang="en-US" dirty="0" smtClean="0"/>
              <a:t>=</a:t>
            </a:r>
            <a:r>
              <a:rPr lang="en-US" b="1" dirty="0" smtClean="0"/>
              <a:t>2.66 </a:t>
            </a:r>
            <a:r>
              <a:rPr lang="en-US" b="1" dirty="0"/>
              <a:t>w/m^2.k</a:t>
            </a:r>
            <a:endParaRPr lang="ar-JO" b="1" dirty="0"/>
          </a:p>
          <a:p>
            <a:pPr algn="l" rtl="0">
              <a:buNone/>
            </a:pPr>
            <a:endParaRPr lang="ar-JO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11560" y="54868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8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Thermal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Design.</a:t>
            </a:r>
            <a:b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 descr="window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096" y="4832093"/>
            <a:ext cx="4752528" cy="151216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69388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389120"/>
          </a:xfrm>
        </p:spPr>
        <p:txBody>
          <a:bodyPr/>
          <a:lstStyle/>
          <a:p>
            <a:pPr algn="l" rtl="0">
              <a:buNone/>
            </a:pPr>
            <a:r>
              <a:rPr lang="en-US" sz="2800" dirty="0" smtClean="0"/>
              <a:t> Comfort simulation for the old design:</a:t>
            </a:r>
            <a:endParaRPr lang="ar-JO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11560" y="54868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8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Thermal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Design.</a:t>
            </a:r>
            <a:b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GRADUATION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7056784" cy="352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250" y="5517232"/>
            <a:ext cx="4046220" cy="94488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89252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032448"/>
          </a:xfrm>
        </p:spPr>
        <p:txBody>
          <a:bodyPr/>
          <a:lstStyle/>
          <a:p>
            <a:pPr algn="l" rtl="0">
              <a:buNone/>
            </a:pPr>
            <a:r>
              <a:rPr lang="en-US" sz="2800" dirty="0" smtClean="0"/>
              <a:t> Comfort simulation for the new design:</a:t>
            </a:r>
            <a:endParaRPr lang="ar-JO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11560" y="54868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8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Thermal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Design.</a:t>
            </a:r>
            <a:b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837" y="5178459"/>
            <a:ext cx="408432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yazen\AppData\Local\Microsoft\Windows\INetCache\Content.Word\comfort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1988840"/>
            <a:ext cx="6552728" cy="318418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28</a:t>
            </a:fld>
            <a:endParaRPr lang="ar-SA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084889"/>
              </p:ext>
            </p:extLst>
          </p:nvPr>
        </p:nvGraphicFramePr>
        <p:xfrm>
          <a:off x="1547664" y="1700808"/>
          <a:ext cx="6096000" cy="49428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New Design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Old Design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en-US" dirty="0" smtClean="0"/>
                    </a:p>
                    <a:p>
                      <a:pPr algn="ctr" rtl="1"/>
                      <a:r>
                        <a:rPr lang="en-US" dirty="0" smtClean="0"/>
                        <a:t>141.9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en-US" dirty="0" smtClean="0"/>
                    </a:p>
                    <a:p>
                      <a:pPr algn="ctr" rtl="1"/>
                      <a:r>
                        <a:rPr lang="en-US" dirty="0" smtClean="0"/>
                        <a:t>152.39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Energy</a:t>
                      </a:r>
                      <a:r>
                        <a:rPr lang="en-US" baseline="0" dirty="0" smtClean="0"/>
                        <a:t> Per Total Building Area (</a:t>
                      </a:r>
                      <a:r>
                        <a:rPr lang="en-US" baseline="0" dirty="0" err="1" smtClean="0"/>
                        <a:t>KW.h</a:t>
                      </a:r>
                      <a:r>
                        <a:rPr lang="en-US" baseline="0" dirty="0" smtClean="0"/>
                        <a:t>/m^2/y)</a:t>
                      </a:r>
                      <a:endParaRPr lang="ar-JO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en-US" dirty="0" smtClean="0"/>
                    </a:p>
                    <a:p>
                      <a:pPr algn="ctr" rtl="1"/>
                      <a:r>
                        <a:rPr lang="en-US" dirty="0" smtClean="0"/>
                        <a:t>729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en-US" dirty="0" smtClean="0"/>
                    </a:p>
                    <a:p>
                      <a:pPr algn="ctr" rtl="1"/>
                      <a:r>
                        <a:rPr lang="en-US" dirty="0" smtClean="0"/>
                        <a:t>5690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Time not comfortable in the building per year (h)</a:t>
                      </a:r>
                      <a:endParaRPr lang="ar-JO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en-US" dirty="0" smtClean="0"/>
                    </a:p>
                    <a:p>
                      <a:pPr algn="ctr" rtl="1"/>
                      <a:r>
                        <a:rPr lang="en-US" dirty="0" smtClean="0"/>
                        <a:t>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en-US" dirty="0" smtClean="0"/>
                    </a:p>
                    <a:p>
                      <a:pPr algn="ctr" rtl="1"/>
                      <a:r>
                        <a:rPr lang="en-US" dirty="0" smtClean="0"/>
                        <a:t>180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Conditioning</a:t>
                      </a:r>
                      <a:r>
                        <a:rPr lang="en-US" baseline="0" dirty="0" smtClean="0"/>
                        <a:t> system capacity (KW)</a:t>
                      </a:r>
                      <a:endParaRPr lang="ar-JO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159.19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198.8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Design</a:t>
                      </a:r>
                      <a:r>
                        <a:rPr lang="en-US" baseline="0" dirty="0" smtClean="0"/>
                        <a:t> Capacity (KW)</a:t>
                      </a:r>
                      <a:endParaRPr lang="ar-JO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141.9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152.39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Total Electricity</a:t>
                      </a:r>
                      <a:r>
                        <a:rPr lang="en-US" baseline="0" dirty="0" smtClean="0"/>
                        <a:t> Intensity (</a:t>
                      </a:r>
                      <a:r>
                        <a:rPr lang="en-US" baseline="0" dirty="0" err="1" smtClean="0"/>
                        <a:t>KW.h</a:t>
                      </a:r>
                      <a:r>
                        <a:rPr lang="en-US" baseline="0" dirty="0" smtClean="0"/>
                        <a:t>/m^2)</a:t>
                      </a:r>
                      <a:endParaRPr lang="ar-JO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عنوان 1"/>
          <p:cNvSpPr txBox="1">
            <a:spLocks/>
          </p:cNvSpPr>
          <p:nvPr/>
        </p:nvSpPr>
        <p:spPr>
          <a:xfrm>
            <a:off x="611560" y="54868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8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Thermal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Design.</a:t>
            </a:r>
            <a:b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055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 Site Location</a:t>
            </a:r>
            <a:endParaRPr lang="ar-JO" dirty="0"/>
          </a:p>
        </p:txBody>
      </p:sp>
      <p:pic>
        <p:nvPicPr>
          <p:cNvPr id="5" name="صورة 4" descr="C:\Users\HP\Desktop\22908648_10214025469527568_1294201655_o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979" y="1988840"/>
            <a:ext cx="6698374" cy="395993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5472608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sz="2800" dirty="0" smtClean="0"/>
              <a:t> Shading:</a:t>
            </a:r>
          </a:p>
          <a:p>
            <a:pPr algn="l" rtl="0">
              <a:buNone/>
            </a:pPr>
            <a:endParaRPr lang="en-GB" dirty="0" smtClean="0"/>
          </a:p>
          <a:p>
            <a:pPr algn="l" rtl="0">
              <a:buNone/>
            </a:pPr>
            <a:endParaRPr lang="en-GB" dirty="0"/>
          </a:p>
          <a:p>
            <a:pPr algn="l" rtl="0">
              <a:buNone/>
            </a:pPr>
            <a:endParaRPr lang="en-GB" dirty="0" smtClean="0"/>
          </a:p>
          <a:p>
            <a:pPr algn="l" rtl="0">
              <a:buNone/>
            </a:pPr>
            <a:endParaRPr lang="en-GB" dirty="0"/>
          </a:p>
          <a:p>
            <a:pPr algn="l" rtl="0">
              <a:buNone/>
            </a:pPr>
            <a:endParaRPr lang="en-GB" dirty="0" smtClean="0"/>
          </a:p>
          <a:p>
            <a:pPr algn="l" rtl="0">
              <a:buNone/>
            </a:pPr>
            <a:endParaRPr lang="en-GB" dirty="0"/>
          </a:p>
          <a:p>
            <a:pPr algn="l" rtl="0">
              <a:buNone/>
            </a:pPr>
            <a:endParaRPr lang="en-GB" dirty="0" smtClean="0"/>
          </a:p>
          <a:p>
            <a:pPr algn="l" rtl="0">
              <a:buNone/>
            </a:pPr>
            <a:endParaRPr lang="en-GB" dirty="0"/>
          </a:p>
          <a:p>
            <a:pPr algn="l" rtl="0">
              <a:buNone/>
            </a:pPr>
            <a:endParaRPr lang="en-GB" dirty="0" smtClean="0"/>
          </a:p>
          <a:p>
            <a:pPr algn="l" rtl="0">
              <a:buNone/>
            </a:pPr>
            <a:endParaRPr lang="en-GB" dirty="0" smtClean="0"/>
          </a:p>
          <a:p>
            <a:pPr algn="ctr" rtl="0">
              <a:buNone/>
            </a:pPr>
            <a:r>
              <a:rPr lang="en-GB" sz="2200" dirty="0" smtClean="0"/>
              <a:t>Sun </a:t>
            </a:r>
            <a:r>
              <a:rPr lang="en-GB" sz="2200" dirty="0"/>
              <a:t>path and shadow on 21, Jan at 12:00 Pm.</a:t>
            </a:r>
            <a:endParaRPr lang="ar-JO" sz="2200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11560" y="54868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8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Thermal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Design.</a:t>
            </a:r>
            <a:b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72816"/>
            <a:ext cx="6480720" cy="41764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580670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5472608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sz="2800" dirty="0" smtClean="0"/>
              <a:t> Shading:</a:t>
            </a:r>
          </a:p>
          <a:p>
            <a:pPr algn="l" rtl="0">
              <a:buNone/>
            </a:pPr>
            <a:endParaRPr lang="en-GB" dirty="0" smtClean="0"/>
          </a:p>
          <a:p>
            <a:pPr algn="l" rtl="0">
              <a:buNone/>
            </a:pPr>
            <a:endParaRPr lang="en-GB" dirty="0"/>
          </a:p>
          <a:p>
            <a:pPr algn="l" rtl="0">
              <a:buNone/>
            </a:pPr>
            <a:endParaRPr lang="en-GB" dirty="0" smtClean="0"/>
          </a:p>
          <a:p>
            <a:pPr algn="l" rtl="0">
              <a:buNone/>
            </a:pPr>
            <a:endParaRPr lang="en-GB" dirty="0"/>
          </a:p>
          <a:p>
            <a:pPr algn="l" rtl="0">
              <a:buNone/>
            </a:pPr>
            <a:endParaRPr lang="en-GB" dirty="0" smtClean="0"/>
          </a:p>
          <a:p>
            <a:pPr algn="l" rtl="0">
              <a:buNone/>
            </a:pPr>
            <a:endParaRPr lang="en-GB" dirty="0"/>
          </a:p>
          <a:p>
            <a:pPr algn="l" rtl="0">
              <a:buNone/>
            </a:pPr>
            <a:endParaRPr lang="en-GB" dirty="0" smtClean="0"/>
          </a:p>
          <a:p>
            <a:pPr algn="l" rtl="0">
              <a:buNone/>
            </a:pPr>
            <a:endParaRPr lang="en-GB" dirty="0"/>
          </a:p>
          <a:p>
            <a:pPr algn="l" rtl="0">
              <a:buNone/>
            </a:pPr>
            <a:endParaRPr lang="en-GB" dirty="0" smtClean="0"/>
          </a:p>
          <a:p>
            <a:pPr algn="l" rtl="0">
              <a:buNone/>
            </a:pPr>
            <a:endParaRPr lang="en-GB" dirty="0" smtClean="0"/>
          </a:p>
          <a:p>
            <a:pPr algn="ctr" rtl="0">
              <a:buNone/>
            </a:pPr>
            <a:r>
              <a:rPr lang="en-GB" sz="2400" dirty="0"/>
              <a:t>Sun path and shadow on 21, Jul at 12:00 Pm.</a:t>
            </a:r>
            <a:endParaRPr lang="ar-JO" sz="2200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11560" y="54868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8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Thermal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Design.</a:t>
            </a:r>
            <a:b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91680"/>
            <a:ext cx="6912768" cy="415608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93934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389120"/>
          </a:xfrm>
        </p:spPr>
        <p:txBody>
          <a:bodyPr/>
          <a:lstStyle/>
          <a:p>
            <a:pPr algn="l">
              <a:buNone/>
            </a:pPr>
            <a:r>
              <a:rPr lang="en-US" sz="2800" b="1" dirty="0" smtClean="0"/>
              <a:t>Reverberation Time (RT60):</a:t>
            </a:r>
            <a:r>
              <a:rPr lang="en-US" sz="3200" dirty="0" smtClean="0">
                <a:latin typeface="Tw Cen MT (Body)"/>
              </a:rPr>
              <a:t/>
            </a:r>
            <a:br>
              <a:rPr lang="en-US" sz="3200" dirty="0" smtClean="0">
                <a:latin typeface="Tw Cen MT (Body)"/>
              </a:rPr>
            </a:br>
            <a:endParaRPr lang="en-US" sz="3200" dirty="0" smtClean="0">
              <a:latin typeface="Tw Cen MT (Body)"/>
            </a:endParaRPr>
          </a:p>
          <a:p>
            <a:pPr algn="l">
              <a:buNone/>
            </a:pPr>
            <a:r>
              <a:rPr lang="en-US" dirty="0" smtClean="0"/>
              <a:t>Ecotect Software used for calculation of RT60. Five zones were taken into consideration</a:t>
            </a:r>
            <a:endParaRPr lang="ar-JO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11560" y="54868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8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Acoustical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Design.</a:t>
            </a:r>
            <a:b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32</a:t>
            </a:fld>
            <a:endParaRPr lang="ar-SA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052736"/>
            <a:ext cx="8229600" cy="4389120"/>
          </a:xfrm>
        </p:spPr>
        <p:txBody>
          <a:bodyPr/>
          <a:lstStyle/>
          <a:p>
            <a:pPr algn="l">
              <a:buNone/>
            </a:pPr>
            <a:r>
              <a:rPr lang="en-US" sz="2800" b="1" dirty="0" smtClean="0"/>
              <a:t>Classroom:</a:t>
            </a:r>
            <a:endParaRPr lang="en-US" dirty="0" smtClean="0"/>
          </a:p>
          <a:p>
            <a:pPr algn="l">
              <a:buNone/>
            </a:pPr>
            <a:r>
              <a:rPr lang="en-US" sz="2400" dirty="0" smtClean="0"/>
              <a:t>RT60</a:t>
            </a:r>
            <a:r>
              <a:rPr lang="en-US" sz="2800" b="1" dirty="0" smtClean="0"/>
              <a:t> </a:t>
            </a:r>
            <a:r>
              <a:rPr lang="en-US" sz="2800" dirty="0" smtClean="0"/>
              <a:t>(0.6-0.8).</a:t>
            </a:r>
            <a:endParaRPr lang="en-US" sz="2800" b="1" dirty="0" smtClean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11560" y="116632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8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Acoustical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Design.</a:t>
            </a:r>
            <a:b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608" descr="3Dclas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429000"/>
            <a:ext cx="4392488" cy="2734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607" descr="classroomfull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01008"/>
            <a:ext cx="3353048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06" descr="classrooom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124744"/>
            <a:ext cx="5940152" cy="216776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Oval 5"/>
          <p:cNvSpPr/>
          <p:nvPr/>
        </p:nvSpPr>
        <p:spPr>
          <a:xfrm>
            <a:off x="6588224" y="4005064"/>
            <a:ext cx="853852" cy="1512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196752"/>
            <a:ext cx="8229600" cy="4389120"/>
          </a:xfrm>
        </p:spPr>
        <p:txBody>
          <a:bodyPr/>
          <a:lstStyle/>
          <a:p>
            <a:pPr algn="l">
              <a:buNone/>
            </a:pPr>
            <a:r>
              <a:rPr lang="en-US" sz="2800" b="1" dirty="0" smtClean="0"/>
              <a:t>Clinic room:</a:t>
            </a:r>
          </a:p>
          <a:p>
            <a:pPr algn="l">
              <a:buNone/>
            </a:pPr>
            <a:r>
              <a:rPr lang="en-US" sz="2000" dirty="0" smtClean="0"/>
              <a:t>RT60</a:t>
            </a:r>
            <a:r>
              <a:rPr lang="en-US" sz="2400" b="1" dirty="0" smtClean="0"/>
              <a:t> </a:t>
            </a:r>
            <a:r>
              <a:rPr lang="en-US" sz="2400" dirty="0" smtClean="0"/>
              <a:t>(0.6-0.8).</a:t>
            </a:r>
            <a:endParaRPr lang="en-US" sz="2400" b="1" dirty="0" smtClean="0"/>
          </a:p>
          <a:p>
            <a:pPr algn="l">
              <a:buNone/>
            </a:pPr>
            <a:endParaRPr lang="ar-JO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11560" y="26064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8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Acoustical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Design.</a:t>
            </a:r>
            <a:b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605" descr="3Dclinic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4104456" cy="319583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604" descr="clinicfull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501008"/>
            <a:ext cx="3577327" cy="3168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03" descr="clinic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12776"/>
            <a:ext cx="6516216" cy="20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Oval 5"/>
          <p:cNvSpPr/>
          <p:nvPr/>
        </p:nvSpPr>
        <p:spPr>
          <a:xfrm>
            <a:off x="6444208" y="4509121"/>
            <a:ext cx="792088" cy="15841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389120"/>
          </a:xfrm>
        </p:spPr>
        <p:txBody>
          <a:bodyPr/>
          <a:lstStyle/>
          <a:p>
            <a:pPr algn="l">
              <a:buNone/>
            </a:pPr>
            <a:r>
              <a:rPr lang="en-US" sz="2800" b="1" dirty="0" smtClean="0"/>
              <a:t>Staff room:</a:t>
            </a:r>
          </a:p>
          <a:p>
            <a:pPr algn="l">
              <a:buNone/>
            </a:pPr>
            <a:r>
              <a:rPr lang="en-US" sz="2400" dirty="0" smtClean="0"/>
              <a:t>RT60</a:t>
            </a:r>
            <a:r>
              <a:rPr lang="en-US" sz="2800" b="1" dirty="0" smtClean="0"/>
              <a:t> </a:t>
            </a:r>
            <a:r>
              <a:rPr lang="en-US" sz="2800" dirty="0" smtClean="0"/>
              <a:t>(0.6-0.8).</a:t>
            </a:r>
            <a:endParaRPr lang="en-US" sz="2800" b="1" dirty="0" smtClean="0"/>
          </a:p>
          <a:p>
            <a:pPr algn="l">
              <a:buNone/>
            </a:pPr>
            <a:endParaRPr lang="en-US" sz="2800" dirty="0" smtClean="0"/>
          </a:p>
          <a:p>
            <a:pPr algn="l">
              <a:buNone/>
            </a:pPr>
            <a:endParaRPr lang="en-US" sz="2800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11560" y="26064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8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Acoustical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Design.</a:t>
            </a:r>
            <a:b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602" descr="3Dstaf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76736"/>
            <a:ext cx="4392488" cy="3564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601" descr="stafffull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3264272"/>
            <a:ext cx="3649335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600" descr="staf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196752"/>
            <a:ext cx="5760640" cy="197294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Oval 5"/>
          <p:cNvSpPr/>
          <p:nvPr/>
        </p:nvSpPr>
        <p:spPr>
          <a:xfrm>
            <a:off x="6588224" y="4653136"/>
            <a:ext cx="792088" cy="12961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35</a:t>
            </a:fld>
            <a:endParaRPr lang="ar-SA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052736"/>
            <a:ext cx="8229600" cy="4389120"/>
          </a:xfrm>
        </p:spPr>
        <p:txBody>
          <a:bodyPr/>
          <a:lstStyle/>
          <a:p>
            <a:pPr algn="l">
              <a:buNone/>
            </a:pPr>
            <a:r>
              <a:rPr lang="en-US" sz="2800" b="1" dirty="0" smtClean="0"/>
              <a:t>Meeting room:</a:t>
            </a:r>
          </a:p>
          <a:p>
            <a:pPr algn="l">
              <a:buNone/>
            </a:pPr>
            <a:r>
              <a:rPr lang="en-US" sz="2400" dirty="0" smtClean="0"/>
              <a:t>RT60</a:t>
            </a:r>
            <a:r>
              <a:rPr lang="en-US" sz="2800" b="1" dirty="0" smtClean="0"/>
              <a:t> </a:t>
            </a:r>
            <a:r>
              <a:rPr lang="en-US" sz="2800" dirty="0" smtClean="0"/>
              <a:t>(0.9-1.1).</a:t>
            </a:r>
          </a:p>
          <a:p>
            <a:pPr algn="l">
              <a:buNone/>
            </a:pPr>
            <a:endParaRPr lang="en-US" sz="2800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11560" y="18864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8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Acoustical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Design.</a:t>
            </a:r>
            <a:b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599" descr="3Dmeeti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45024"/>
            <a:ext cx="3744416" cy="3168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98" descr="1111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717032"/>
            <a:ext cx="3168352" cy="2806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597" descr="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412776"/>
            <a:ext cx="5688632" cy="177837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Oval 5"/>
          <p:cNvSpPr/>
          <p:nvPr/>
        </p:nvSpPr>
        <p:spPr>
          <a:xfrm>
            <a:off x="6444208" y="4653136"/>
            <a:ext cx="853852" cy="11521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36</a:t>
            </a:fld>
            <a:endParaRPr lang="ar-SA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052736"/>
            <a:ext cx="8229600" cy="4389120"/>
          </a:xfrm>
        </p:spPr>
        <p:txBody>
          <a:bodyPr/>
          <a:lstStyle/>
          <a:p>
            <a:pPr algn="l">
              <a:buNone/>
            </a:pPr>
            <a:r>
              <a:rPr lang="en-US" sz="2400" b="1" dirty="0" smtClean="0"/>
              <a:t>Multi-purpose room:</a:t>
            </a:r>
            <a:endParaRPr lang="en-US" sz="2400" dirty="0" smtClean="0"/>
          </a:p>
          <a:p>
            <a:pPr algn="l">
              <a:buNone/>
            </a:pPr>
            <a:r>
              <a:rPr lang="en-US" sz="2000" dirty="0" smtClean="0"/>
              <a:t>RT60</a:t>
            </a:r>
            <a:r>
              <a:rPr lang="en-US" sz="2400" b="1" dirty="0" smtClean="0"/>
              <a:t> </a:t>
            </a:r>
            <a:r>
              <a:rPr lang="en-US" sz="2400" dirty="0" smtClean="0"/>
              <a:t>(1.6-1.8).</a:t>
            </a:r>
          </a:p>
          <a:p>
            <a:pPr algn="l">
              <a:buNone/>
            </a:pPr>
            <a:endParaRPr lang="en-US" sz="2400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8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Acoustical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Design.</a:t>
            </a:r>
            <a:b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596" descr="3Dmulti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89040"/>
            <a:ext cx="4047232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95" descr="multi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89040"/>
            <a:ext cx="3748726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594" descr="multii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00808"/>
            <a:ext cx="6192688" cy="180373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Oval 5"/>
          <p:cNvSpPr/>
          <p:nvPr/>
        </p:nvSpPr>
        <p:spPr>
          <a:xfrm>
            <a:off x="6516216" y="5013176"/>
            <a:ext cx="936104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052736"/>
            <a:ext cx="8229600" cy="4389120"/>
          </a:xfrm>
        </p:spPr>
        <p:txBody>
          <a:bodyPr/>
          <a:lstStyle/>
          <a:p>
            <a:pPr algn="l" rtl="0">
              <a:buNone/>
            </a:pPr>
            <a:r>
              <a:rPr lang="en-US" sz="2400" b="1" dirty="0" smtClean="0"/>
              <a:t>Sound Transmission Class (STC):</a:t>
            </a:r>
          </a:p>
          <a:p>
            <a:pPr algn="l" rtl="0">
              <a:buNone/>
            </a:pPr>
            <a:r>
              <a:rPr lang="en-US" sz="2400" b="1" dirty="0" smtClean="0"/>
              <a:t>Internal Wall: </a:t>
            </a:r>
            <a:endParaRPr lang="en-US" sz="2400" dirty="0" smtClean="0"/>
          </a:p>
          <a:p>
            <a:pPr algn="l" rtl="0">
              <a:buNone/>
            </a:pPr>
            <a:endParaRPr lang="en-US" sz="2400" b="1" dirty="0" smtClean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8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Acoustical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Design.</a:t>
            </a:r>
            <a:b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637" descr="interr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60848"/>
            <a:ext cx="3157855" cy="27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395536" y="6137920"/>
            <a:ext cx="8229600" cy="7200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l"/>
            <a:r>
              <a:rPr lang="en-US" dirty="0" smtClean="0"/>
              <a:t>The calculated value for the internal wall was 47 dB, larger than 38 dB this mean it is good.</a:t>
            </a:r>
            <a:endParaRPr lang="en-US" dirty="0"/>
          </a:p>
        </p:txBody>
      </p:sp>
      <p:pic>
        <p:nvPicPr>
          <p:cNvPr id="11" name="صورة 10" descr="C:\Users\gabaren\AppData\Local\Microsoft\Windows\INetCache\Content.Word\int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132856"/>
            <a:ext cx="2880320" cy="2812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صورة 11" descr="C:\Users\gabaren\AppData\Local\Microsoft\Windows\INetCache\Content.Word\99re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5085184"/>
            <a:ext cx="7272808" cy="912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5"/>
          <p:cNvSpPr/>
          <p:nvPr/>
        </p:nvSpPr>
        <p:spPr>
          <a:xfrm>
            <a:off x="7524328" y="5541620"/>
            <a:ext cx="288032" cy="4796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38</a:t>
            </a:fld>
            <a:endParaRPr lang="ar-SA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052736"/>
            <a:ext cx="8229600" cy="4389120"/>
          </a:xfrm>
        </p:spPr>
        <p:txBody>
          <a:bodyPr/>
          <a:lstStyle/>
          <a:p>
            <a:pPr algn="l" rtl="0">
              <a:buNone/>
            </a:pPr>
            <a:r>
              <a:rPr lang="en-US" sz="2400" b="1" dirty="0" smtClean="0"/>
              <a:t>Impact Insulation Class (IIC):</a:t>
            </a:r>
          </a:p>
          <a:p>
            <a:pPr algn="l" rtl="0">
              <a:buNone/>
            </a:pPr>
            <a:r>
              <a:rPr lang="en-US" sz="2400" b="1" dirty="0" smtClean="0"/>
              <a:t>Roof:</a:t>
            </a:r>
            <a:endParaRPr lang="en-US" sz="2400" dirty="0" smtClean="0"/>
          </a:p>
          <a:p>
            <a:pPr algn="l" rtl="0">
              <a:buNone/>
            </a:pPr>
            <a:endParaRPr lang="en-US" sz="2400" b="1" dirty="0" smtClean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8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Acoustical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Design.</a:t>
            </a:r>
            <a:b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467544" y="5877272"/>
            <a:ext cx="8229600" cy="72008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algn="l"/>
            <a:r>
              <a:rPr lang="en-US" dirty="0" smtClean="0"/>
              <a:t>The </a:t>
            </a:r>
            <a:r>
              <a:rPr lang="en-US" sz="2400" b="1" dirty="0" smtClean="0"/>
              <a:t>calculated</a:t>
            </a:r>
            <a:r>
              <a:rPr lang="en-US" dirty="0" smtClean="0"/>
              <a:t> value for the Roof was </a:t>
            </a:r>
            <a:r>
              <a:rPr lang="en-US" sz="2400" b="1" dirty="0" smtClean="0"/>
              <a:t>54</a:t>
            </a:r>
            <a:r>
              <a:rPr lang="en-US" dirty="0" smtClean="0"/>
              <a:t> </a:t>
            </a:r>
            <a:r>
              <a:rPr lang="en-US" sz="2400" b="1" dirty="0" smtClean="0"/>
              <a:t>dB</a:t>
            </a:r>
            <a:r>
              <a:rPr lang="en-US" dirty="0" smtClean="0"/>
              <a:t>, larger than </a:t>
            </a:r>
            <a:r>
              <a:rPr lang="en-US" sz="2400" b="1" dirty="0" smtClean="0"/>
              <a:t>40 dB </a:t>
            </a:r>
            <a:r>
              <a:rPr lang="en-US" dirty="0" smtClean="0"/>
              <a:t>this mean it is good.</a:t>
            </a:r>
            <a:endParaRPr lang="en-US" dirty="0"/>
          </a:p>
        </p:txBody>
      </p:sp>
      <p:pic>
        <p:nvPicPr>
          <p:cNvPr id="10" name="Picture 636" descr="roo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3010442" cy="2658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635" descr="roof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276872"/>
            <a:ext cx="2592288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634" descr="roof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420888"/>
            <a:ext cx="2493015" cy="25013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39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/>
          <a:lstStyle/>
          <a:p>
            <a:pPr algn="l" rtl="0">
              <a:buNone/>
            </a:pPr>
            <a:r>
              <a:rPr lang="en-US" sz="2800" b="1" dirty="0" smtClean="0"/>
              <a:t>Site plan:</a:t>
            </a:r>
          </a:p>
          <a:p>
            <a:pPr algn="l" rtl="0">
              <a:buNone/>
            </a:pPr>
            <a:endParaRPr lang="ar-JO" sz="2800" b="1" dirty="0" smtClean="0"/>
          </a:p>
          <a:p>
            <a:pPr algn="l" rtl="0">
              <a:buNone/>
            </a:pPr>
            <a:endParaRPr lang="ar-J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386" y="1844824"/>
            <a:ext cx="6163966" cy="4770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052736"/>
            <a:ext cx="8229600" cy="438912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000" b="1" dirty="0" smtClean="0"/>
              <a:t>Sound Transmission Class (STC):</a:t>
            </a:r>
          </a:p>
          <a:p>
            <a:pPr algn="l" rtl="0">
              <a:buNone/>
            </a:pPr>
            <a:r>
              <a:rPr lang="en-US" sz="2000" b="1" dirty="0" smtClean="0"/>
              <a:t>External Wall For Class Room: </a:t>
            </a:r>
            <a:endParaRPr lang="en-US" sz="2000" dirty="0" smtClean="0"/>
          </a:p>
          <a:p>
            <a:pPr algn="l" rtl="0">
              <a:buNone/>
            </a:pPr>
            <a:endParaRPr lang="en-US" sz="2000" b="1" dirty="0" smtClean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8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Acoustical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Design.</a:t>
            </a:r>
            <a:b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374848" y="5877272"/>
            <a:ext cx="8229600" cy="9361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l"/>
            <a:r>
              <a:rPr lang="en-US" dirty="0" smtClean="0"/>
              <a:t>The </a:t>
            </a:r>
            <a:r>
              <a:rPr lang="en-US" sz="2400" b="1" dirty="0" smtClean="0"/>
              <a:t>calculated</a:t>
            </a:r>
            <a:r>
              <a:rPr lang="en-US" dirty="0" smtClean="0"/>
              <a:t> value for the external wall was </a:t>
            </a:r>
            <a:r>
              <a:rPr lang="en-US" sz="2400" b="1" dirty="0" smtClean="0"/>
              <a:t>40 dB</a:t>
            </a:r>
            <a:r>
              <a:rPr lang="en-US" dirty="0" smtClean="0"/>
              <a:t>, </a:t>
            </a:r>
            <a:r>
              <a:rPr lang="en-US" dirty="0" smtClean="0"/>
              <a:t>equals </a:t>
            </a:r>
            <a:r>
              <a:rPr lang="en-US" sz="2400" b="1" dirty="0" smtClean="0"/>
              <a:t>40 </a:t>
            </a:r>
            <a:r>
              <a:rPr lang="en-US" sz="2400" b="1" dirty="0" smtClean="0"/>
              <a:t>dB </a:t>
            </a:r>
            <a:r>
              <a:rPr lang="en-US" dirty="0" smtClean="0"/>
              <a:t>this mean it is good.</a:t>
            </a:r>
            <a:endParaRPr lang="en-US" dirty="0"/>
          </a:p>
        </p:txBody>
      </p:sp>
      <p:pic>
        <p:nvPicPr>
          <p:cNvPr id="6" name="Picture 633" descr="class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16832"/>
            <a:ext cx="2520280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632" descr="class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25144"/>
            <a:ext cx="6912768" cy="936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51" descr="Untitled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16832"/>
            <a:ext cx="2376264" cy="258813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Oval 5"/>
          <p:cNvSpPr/>
          <p:nvPr/>
        </p:nvSpPr>
        <p:spPr>
          <a:xfrm>
            <a:off x="7164288" y="5373216"/>
            <a:ext cx="36004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40</a:t>
            </a:fld>
            <a:endParaRPr lang="ar-SA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148692"/>
              </p:ext>
            </p:extLst>
          </p:nvPr>
        </p:nvGraphicFramePr>
        <p:xfrm>
          <a:off x="2195736" y="1916832"/>
          <a:ext cx="4876800" cy="423214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</a:tblGrid>
              <a:tr h="600067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Existing Value</a:t>
                      </a:r>
                      <a:endParaRPr lang="ar-JO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Normal Value</a:t>
                      </a:r>
                      <a:endParaRPr lang="en-US" sz="20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Adjacent Area</a:t>
                      </a:r>
                      <a:endParaRPr lang="en-US" sz="20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Spaces</a:t>
                      </a:r>
                      <a:endParaRPr lang="ar-JO" dirty="0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Class Room</a:t>
                      </a:r>
                      <a:endParaRPr lang="ar-JO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Class Room</a:t>
                      </a:r>
                      <a:endParaRPr lang="ar-JO" dirty="0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Clinic Room</a:t>
                      </a:r>
                      <a:endParaRPr lang="ar-JO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Clinic Room</a:t>
                      </a:r>
                      <a:endParaRPr lang="ar-JO" dirty="0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Corridor ,</a:t>
                      </a:r>
                    </a:p>
                    <a:p>
                      <a:pPr rtl="1"/>
                      <a:r>
                        <a:rPr lang="en-US" dirty="0" smtClean="0"/>
                        <a:t>Lobby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Meeting Room</a:t>
                      </a:r>
                      <a:endParaRPr lang="ar-JO" dirty="0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42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38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Corridor ,</a:t>
                      </a:r>
                    </a:p>
                    <a:p>
                      <a:pPr rtl="1"/>
                      <a:r>
                        <a:rPr lang="en-US" dirty="0" smtClean="0"/>
                        <a:t>Lobby</a:t>
                      </a:r>
                      <a:endParaRPr lang="ar-JO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Staff</a:t>
                      </a:r>
                      <a:r>
                        <a:rPr lang="en-US" baseline="0" dirty="0" smtClean="0"/>
                        <a:t> Room</a:t>
                      </a:r>
                      <a:endParaRPr lang="ar-JO" dirty="0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Corridor ,</a:t>
                      </a:r>
                    </a:p>
                    <a:p>
                      <a:pPr rtl="1"/>
                      <a:r>
                        <a:rPr lang="en-US" dirty="0" smtClean="0"/>
                        <a:t>Lobby</a:t>
                      </a:r>
                      <a:endParaRPr lang="ar-JO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Multi-purpose Room</a:t>
                      </a:r>
                      <a:endParaRPr lang="ar-JO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عنوان 1"/>
          <p:cNvSpPr txBox="1">
            <a:spLocks/>
          </p:cNvSpPr>
          <p:nvPr/>
        </p:nvSpPr>
        <p:spPr>
          <a:xfrm>
            <a:off x="539552" y="332656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8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Acoustical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Design.</a:t>
            </a:r>
            <a:b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0999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2088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Day Light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/>
          <a:lstStyle/>
          <a:p>
            <a:pPr marL="0" indent="0" algn="l" rtl="0">
              <a:buNone/>
            </a:pPr>
            <a:r>
              <a:rPr lang="en-GB" dirty="0" smtClean="0"/>
              <a:t>Day light factor for the old design:</a:t>
            </a:r>
          </a:p>
          <a:p>
            <a:pPr marL="0" indent="0" algn="l" rtl="0">
              <a:buNone/>
            </a:pPr>
            <a:endParaRPr lang="en-GB" dirty="0"/>
          </a:p>
          <a:p>
            <a:pPr marL="0" indent="0" algn="l" rtl="0">
              <a:buNone/>
            </a:pPr>
            <a:endParaRPr lang="en-GB" dirty="0" smtClean="0"/>
          </a:p>
          <a:p>
            <a:pPr marL="0" indent="0" algn="l" rtl="0">
              <a:buNone/>
            </a:pPr>
            <a:endParaRPr lang="en-GB" dirty="0"/>
          </a:p>
          <a:p>
            <a:pPr marL="0" indent="0" algn="l" rtl="0">
              <a:buNone/>
            </a:pPr>
            <a:endParaRPr lang="en-GB" dirty="0" smtClean="0"/>
          </a:p>
          <a:p>
            <a:pPr marL="0" indent="0" algn="l" rtl="0">
              <a:buNone/>
            </a:pPr>
            <a:endParaRPr lang="en-GB" dirty="0"/>
          </a:p>
          <a:p>
            <a:pPr marL="0" indent="0" algn="l" rtl="0">
              <a:buNone/>
            </a:pPr>
            <a:endParaRPr lang="en-GB" dirty="0" smtClean="0"/>
          </a:p>
          <a:p>
            <a:pPr marL="0" indent="0" algn="l" rtl="0">
              <a:buNone/>
            </a:pPr>
            <a:endParaRPr lang="en-GB" dirty="0"/>
          </a:p>
          <a:p>
            <a:pPr marL="0" indent="0" algn="l" rtl="0">
              <a:buNone/>
            </a:pPr>
            <a:endParaRPr lang="en-GB" dirty="0" smtClean="0"/>
          </a:p>
        </p:txBody>
      </p:sp>
      <p:pic>
        <p:nvPicPr>
          <p:cNvPr id="10245" name="Picture 5" descr="E:\f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88840"/>
            <a:ext cx="4968552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E:\s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988840"/>
            <a:ext cx="3888432" cy="417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653978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2088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Day Light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/>
          <a:lstStyle/>
          <a:p>
            <a:pPr marL="0" indent="0" algn="l" rtl="0">
              <a:buNone/>
            </a:pPr>
            <a:r>
              <a:rPr lang="en-GB" dirty="0" smtClean="0"/>
              <a:t>Day light factor for the new design:</a:t>
            </a:r>
          </a:p>
          <a:p>
            <a:pPr marL="0" indent="0" algn="l" rtl="0">
              <a:buNone/>
            </a:pPr>
            <a:endParaRPr lang="en-GB" dirty="0"/>
          </a:p>
          <a:p>
            <a:pPr marL="0" indent="0" algn="l" rtl="0">
              <a:buNone/>
            </a:pPr>
            <a:endParaRPr lang="en-GB" dirty="0" smtClean="0"/>
          </a:p>
          <a:p>
            <a:pPr marL="0" indent="0" algn="l" rtl="0">
              <a:buNone/>
            </a:pPr>
            <a:endParaRPr lang="en-GB" dirty="0"/>
          </a:p>
          <a:p>
            <a:pPr marL="0" indent="0" algn="l" rtl="0">
              <a:buNone/>
            </a:pPr>
            <a:endParaRPr lang="en-GB" dirty="0" smtClean="0"/>
          </a:p>
          <a:p>
            <a:pPr marL="0" indent="0" algn="l" rtl="0">
              <a:buNone/>
            </a:pPr>
            <a:endParaRPr lang="en-GB" dirty="0"/>
          </a:p>
          <a:p>
            <a:pPr marL="0" indent="0" algn="l" rtl="0">
              <a:buNone/>
            </a:pPr>
            <a:endParaRPr lang="en-GB" dirty="0" smtClean="0"/>
          </a:p>
          <a:p>
            <a:pPr marL="0" indent="0" algn="l" rtl="0">
              <a:buNone/>
            </a:pPr>
            <a:endParaRPr lang="en-GB" dirty="0"/>
          </a:p>
          <a:p>
            <a:pPr marL="0" indent="0" algn="l" rtl="0">
              <a:buNone/>
            </a:pPr>
            <a:endParaRPr lang="en-GB" dirty="0" smtClean="0"/>
          </a:p>
        </p:txBody>
      </p:sp>
      <p:pic>
        <p:nvPicPr>
          <p:cNvPr id="6" name="Picture 4" descr="C:\Users\yazen\Desktop\f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60848"/>
            <a:ext cx="446449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yazen\Desktop\s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60849"/>
            <a:ext cx="4536504" cy="388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53507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199062"/>
          </a:xfrm>
        </p:spPr>
        <p:txBody>
          <a:bodyPr>
            <a:normAutofit/>
          </a:bodyPr>
          <a:lstStyle/>
          <a:p>
            <a:pPr algn="l" rtl="0"/>
            <a:r>
              <a:rPr lang="en-US" sz="1999" b="1" dirty="0" smtClean="0"/>
              <a:t>Old system </a:t>
            </a:r>
            <a:endParaRPr lang="en-US" sz="1999" b="1" dirty="0"/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1999" dirty="0" smtClean="0"/>
              <a:t>One way voided slab with 350mm thickness &amp; two way solid slab with 200 mm thickness.</a:t>
            </a:r>
            <a:endParaRPr lang="en-US" sz="1999" dirty="0"/>
          </a:p>
          <a:p>
            <a:pPr marL="0" indent="0" algn="l" rtl="0">
              <a:buNone/>
            </a:pPr>
            <a:endParaRPr lang="en-GB" sz="1999" dirty="0" smtClean="0"/>
          </a:p>
          <a:p>
            <a:pPr marL="0" indent="0" algn="l" rtl="0">
              <a:buNone/>
            </a:pPr>
            <a:endParaRPr lang="en-GB" sz="1999" dirty="0"/>
          </a:p>
          <a:p>
            <a:pPr algn="l" rtl="0"/>
            <a:r>
              <a:rPr lang="en-US" sz="1999" b="1" dirty="0" smtClean="0"/>
              <a:t>New </a:t>
            </a:r>
            <a:r>
              <a:rPr lang="en-US" sz="1999" b="1" dirty="0"/>
              <a:t>system </a:t>
            </a:r>
            <a:endParaRPr lang="en-US" sz="1999" b="1" dirty="0" smtClean="0"/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GB" sz="1999" b="1" dirty="0"/>
              <a:t> </a:t>
            </a:r>
            <a:r>
              <a:rPr lang="en-GB" sz="1999" dirty="0" smtClean="0"/>
              <a:t>One way ribbed slab with 350mm thickness.</a:t>
            </a:r>
            <a:endParaRPr lang="en-US" sz="1999" b="1" dirty="0" smtClean="0"/>
          </a:p>
          <a:p>
            <a:pPr marL="0" indent="0" algn="l" rtl="0">
              <a:buNone/>
            </a:pPr>
            <a:endParaRPr lang="en-US" sz="1999" b="1" dirty="0"/>
          </a:p>
          <a:p>
            <a:pPr marL="0" indent="0" algn="l" rtl="0">
              <a:buNone/>
            </a:pPr>
            <a:endParaRPr lang="en-US" sz="1999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4515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19906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1999" b="1" dirty="0"/>
          </a:p>
          <a:p>
            <a:pPr marL="0" indent="0" algn="l" rtl="0">
              <a:buNone/>
            </a:pPr>
            <a:endParaRPr lang="en-US" sz="1999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7504" y="1700808"/>
            <a:ext cx="8640960" cy="46085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1999" b="1" dirty="0" smtClean="0"/>
              <a:t>Codes and Standards: </a:t>
            </a:r>
          </a:p>
          <a:p>
            <a:pPr marL="0" indent="0" algn="l" rtl="0">
              <a:buFont typeface="Wingdings 2"/>
              <a:buNone/>
            </a:pPr>
            <a:endParaRPr lang="en-US" sz="1999" dirty="0" smtClean="0"/>
          </a:p>
          <a:p>
            <a:pPr marL="1771119" indent="-399930" algn="l" rtl="0">
              <a:buFont typeface="+mj-lt"/>
              <a:buAutoNum type="arabicPeriod"/>
            </a:pPr>
            <a:r>
              <a:rPr lang="en-US" sz="1999" dirty="0" smtClean="0"/>
              <a:t>  ACI 318-14 for reinforced concrete design.</a:t>
            </a:r>
          </a:p>
          <a:p>
            <a:pPr marL="1771119" indent="-399930" algn="l" rtl="0">
              <a:buFont typeface="+mj-lt"/>
              <a:buAutoNum type="arabicPeriod"/>
            </a:pPr>
            <a:r>
              <a:rPr lang="en-US" sz="1999" dirty="0" smtClean="0"/>
              <a:t> UBC-97 for seismic design and load combinations.</a:t>
            </a:r>
          </a:p>
          <a:p>
            <a:pPr marL="1771119" indent="-399930" algn="l" rtl="0">
              <a:buFont typeface="+mj-lt"/>
              <a:buAutoNum type="arabicPeriod"/>
            </a:pPr>
            <a:endParaRPr lang="en-US" sz="1999" dirty="0" smtClean="0"/>
          </a:p>
          <a:p>
            <a:pPr algn="l" rtl="0"/>
            <a:r>
              <a:rPr lang="en-US" sz="1999" b="1" dirty="0" smtClean="0"/>
              <a:t>Materials :</a:t>
            </a:r>
          </a:p>
          <a:p>
            <a:pPr marL="0" indent="0" algn="l" rtl="0">
              <a:buFont typeface="Wingdings 2"/>
              <a:buNone/>
            </a:pPr>
            <a:endParaRPr lang="en-US" sz="1999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10885584"/>
                  </p:ext>
                </p:extLst>
              </p:nvPr>
            </p:nvGraphicFramePr>
            <p:xfrm>
              <a:off x="1979712" y="4005064"/>
              <a:ext cx="5953958" cy="135064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4132944"/>
                    <a:gridCol w="1821014"/>
                  </a:tblGrid>
                  <a:tr h="0"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Property 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Value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B300 Concrete Compressive Strength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𝑓</m:t>
                                  </m:r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′</m:t>
                                  </m:r>
                                </m:e>
                                <m:sub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oMath>
                          </a14:m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24 MPa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B300 Modulus of Elasticity, </a:t>
                          </a:r>
                          <a14:m>
                            <m:oMath xmlns:m="http://schemas.openxmlformats.org/officeDocument/2006/math"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4700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200" i="1"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bSup>
                                    <m:sSubSupPr>
                                      <m:ctrlPr>
                                        <a:rPr lang="en-US" sz="12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200">
                                          <a:effectLst/>
                                          <a:latin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1200">
                                          <a:effectLst/>
                                          <a:latin typeface="Cambria Math"/>
                                        </a:rPr>
                                        <m:t>𝑐</m:t>
                                      </m:r>
                                    </m:sub>
                                    <m:sup>
                                      <m:r>
                                        <a:rPr lang="en-US" sz="1200">
                                          <a:effectLst/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e>
                              </m:rad>
                            </m:oMath>
                          </a14:m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23025 MPa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B350 Concrete Compressive Strength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𝑓</m:t>
                                  </m:r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′</m:t>
                                  </m:r>
                                </m:e>
                                <m:sub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oMath>
                          </a14:m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28 MPa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B350 Modulus of Elasticity, </a:t>
                          </a:r>
                          <a14:m>
                            <m:oMath xmlns:m="http://schemas.openxmlformats.org/officeDocument/2006/math"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4700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200" i="1"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bSup>
                                    <m:sSubSupPr>
                                      <m:ctrlPr>
                                        <a:rPr lang="en-US" sz="12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200">
                                          <a:effectLst/>
                                          <a:latin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1200">
                                          <a:effectLst/>
                                          <a:latin typeface="Cambria Math"/>
                                        </a:rPr>
                                        <m:t>𝑐</m:t>
                                      </m:r>
                                    </m:sub>
                                    <m:sup>
                                      <m:r>
                                        <a:rPr lang="en-US" sz="1200">
                                          <a:effectLst/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e>
                              </m:rad>
                            </m:oMath>
                          </a14:m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24870 MPa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 b="1" dirty="0" smtClean="0">
                              <a:effectLst/>
                              <a:latin typeface="Times New Roman"/>
                              <a:ea typeface="Calibri"/>
                            </a:rPr>
                            <a:t>ASTM A955 Grade 60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 dirty="0" smtClean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420 MPa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10885584"/>
                  </p:ext>
                </p:extLst>
              </p:nvPr>
            </p:nvGraphicFramePr>
            <p:xfrm>
              <a:off x="1979712" y="4005064"/>
              <a:ext cx="5953958" cy="172618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4132944"/>
                    <a:gridCol w="1821014"/>
                  </a:tblGrid>
                  <a:tr h="210312"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Property 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Value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332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48" t="-100000" r="-44313" b="-5794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24 MPa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42799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48" t="-111429" r="-44313" b="-22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23025 MPa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332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48" t="-389474" r="-44313" b="-3105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28 MPa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42799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48" t="-265714" r="-44313" b="-6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24870 MPa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193421"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200" b="1" dirty="0" smtClean="0">
                              <a:effectLst/>
                              <a:latin typeface="Times New Roman"/>
                              <a:ea typeface="Calibri"/>
                            </a:rPr>
                            <a:t>ASTM A955 Grade 60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GB" sz="1200" dirty="0" smtClean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420 MPa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4531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19906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1999" b="1" dirty="0"/>
          </a:p>
          <a:p>
            <a:pPr marL="0" indent="0" algn="l" rtl="0">
              <a:buNone/>
            </a:pPr>
            <a:endParaRPr lang="en-US" sz="1999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30922" y="1628800"/>
            <a:ext cx="8913078" cy="37766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1999" b="1" dirty="0" smtClean="0"/>
              <a:t>Loads :</a:t>
            </a:r>
          </a:p>
          <a:p>
            <a:pPr marL="0" indent="0" algn="l" rtl="0">
              <a:buFont typeface="Wingdings 2"/>
              <a:buNone/>
            </a:pPr>
            <a:endParaRPr lang="en-US" sz="1999" dirty="0" smtClean="0"/>
          </a:p>
          <a:p>
            <a:pPr marL="1771119" indent="-399930" algn="l" rtl="0">
              <a:buFont typeface="+mj-lt"/>
              <a:buAutoNum type="arabicPeriod"/>
            </a:pPr>
            <a:r>
              <a:rPr lang="en-US" sz="1999" dirty="0" smtClean="0"/>
              <a:t>Dead load.</a:t>
            </a:r>
          </a:p>
          <a:p>
            <a:pPr marL="1771119" indent="-399930" algn="l" rtl="0">
              <a:buFont typeface="+mj-lt"/>
              <a:buAutoNum type="arabicPeriod"/>
            </a:pPr>
            <a:endParaRPr lang="en-US" sz="1999" dirty="0" smtClean="0"/>
          </a:p>
          <a:p>
            <a:pPr marL="1771119" indent="-399930" algn="l" rtl="0">
              <a:buFont typeface="+mj-lt"/>
              <a:buAutoNum type="arabicPeriod"/>
            </a:pPr>
            <a:r>
              <a:rPr lang="en-US" sz="1999" dirty="0" smtClean="0"/>
              <a:t>Super imposed dead load =4 </a:t>
            </a:r>
            <a:r>
              <a:rPr lang="en-US" sz="1999" dirty="0" err="1" smtClean="0"/>
              <a:t>kN</a:t>
            </a:r>
            <a:r>
              <a:rPr lang="en-US" sz="1999" dirty="0" smtClean="0"/>
              <a:t>/m</a:t>
            </a:r>
            <a:r>
              <a:rPr lang="en-US" sz="1999" baseline="30000" dirty="0" smtClean="0"/>
              <a:t>2</a:t>
            </a:r>
            <a:r>
              <a:rPr lang="en-US" sz="1999" dirty="0" smtClean="0"/>
              <a:t>.</a:t>
            </a:r>
          </a:p>
          <a:p>
            <a:pPr marL="1771119" indent="-399930" algn="l" rtl="0">
              <a:buFont typeface="+mj-lt"/>
              <a:buAutoNum type="arabicPeriod"/>
            </a:pPr>
            <a:endParaRPr lang="en-US" sz="1999" dirty="0" smtClean="0"/>
          </a:p>
          <a:p>
            <a:pPr marL="1771119" indent="-399930" algn="l" rtl="0">
              <a:buFont typeface="+mj-lt"/>
              <a:buAutoNum type="arabicPeriod"/>
            </a:pPr>
            <a:r>
              <a:rPr lang="en-US" sz="1999" dirty="0" smtClean="0"/>
              <a:t>Live load = 4 </a:t>
            </a:r>
            <a:r>
              <a:rPr lang="en-US" sz="1999" dirty="0" err="1" smtClean="0"/>
              <a:t>kN</a:t>
            </a:r>
            <a:r>
              <a:rPr lang="en-US" sz="1999" dirty="0" smtClean="0"/>
              <a:t>/m</a:t>
            </a:r>
            <a:r>
              <a:rPr lang="en-US" sz="1999" baseline="30000" dirty="0" smtClean="0"/>
              <a:t>2</a:t>
            </a:r>
            <a:r>
              <a:rPr lang="en-US" sz="1999" dirty="0" smtClean="0"/>
              <a:t>.</a:t>
            </a:r>
          </a:p>
          <a:p>
            <a:pPr marL="1771119" indent="-399930" algn="l" rtl="0">
              <a:buFont typeface="+mj-lt"/>
              <a:buAutoNum type="arabicPeriod"/>
            </a:pPr>
            <a:endParaRPr lang="en-US" sz="1999" dirty="0" smtClean="0"/>
          </a:p>
          <a:p>
            <a:pPr marL="1771119" indent="-399930" algn="l" rtl="0">
              <a:buFont typeface="+mj-lt"/>
              <a:buAutoNum type="arabicPeriod"/>
            </a:pPr>
            <a:r>
              <a:rPr lang="en-US" sz="1999" dirty="0" smtClean="0"/>
              <a:t>For external walls load = 18 </a:t>
            </a:r>
            <a:r>
              <a:rPr lang="en-US" sz="1999" dirty="0" err="1" smtClean="0"/>
              <a:t>kN</a:t>
            </a:r>
            <a:r>
              <a:rPr lang="en-US" sz="1999" dirty="0" smtClean="0"/>
              <a:t> </a:t>
            </a:r>
            <a:r>
              <a:rPr lang="ar-SA" sz="1999" dirty="0" smtClean="0"/>
              <a:t>/</a:t>
            </a:r>
            <a:r>
              <a:rPr lang="en-US" sz="1999" dirty="0" smtClean="0"/>
              <a:t>m.</a:t>
            </a:r>
            <a:endParaRPr lang="en-US" sz="1999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4825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19906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1999" b="1" dirty="0"/>
          </a:p>
          <a:p>
            <a:pPr marL="0" indent="0" algn="l" rtl="0">
              <a:buNone/>
            </a:pPr>
            <a:endParaRPr lang="en-US" sz="1999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6683" y="1556792"/>
            <a:ext cx="8913078" cy="37766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1999" b="1" dirty="0" smtClean="0"/>
              <a:t>Lateral loads:</a:t>
            </a:r>
          </a:p>
          <a:p>
            <a:pPr marL="639909" indent="-342900" algn="l" rtl="0">
              <a:buFont typeface="Wingdings" panose="05000000000000000000" pitchFamily="2" charset="2"/>
              <a:buChar char="Ø"/>
            </a:pPr>
            <a:r>
              <a:rPr lang="en-US" sz="1999" dirty="0" smtClean="0"/>
              <a:t>Nablus City.</a:t>
            </a:r>
          </a:p>
          <a:p>
            <a:pPr marL="639909" indent="-342900" algn="l" rtl="0">
              <a:buFont typeface="Wingdings" panose="05000000000000000000" pitchFamily="2" charset="2"/>
              <a:buChar char="Ø"/>
            </a:pPr>
            <a:r>
              <a:rPr lang="en-US" sz="1999" dirty="0" smtClean="0"/>
              <a:t>Seismic zone is 2B (z=0.2)</a:t>
            </a:r>
          </a:p>
          <a:p>
            <a:pPr marL="639909" indent="-342900" algn="l" rtl="0">
              <a:buFont typeface="Wingdings" panose="05000000000000000000" pitchFamily="2" charset="2"/>
              <a:buChar char="Ø"/>
            </a:pPr>
            <a:r>
              <a:rPr lang="en-US" sz="1999" dirty="0" smtClean="0"/>
              <a:t>Soil profile is S</a:t>
            </a:r>
            <a:r>
              <a:rPr lang="en-US" sz="1999" baseline="-25000" dirty="0" smtClean="0"/>
              <a:t>B</a:t>
            </a:r>
            <a:endParaRPr lang="en-US" sz="1999" dirty="0" smtClean="0"/>
          </a:p>
          <a:p>
            <a:pPr marL="639909" indent="-342900" algn="l" rtl="0">
              <a:buFont typeface="Wingdings" panose="05000000000000000000" pitchFamily="2" charset="2"/>
              <a:buChar char="Ø"/>
            </a:pPr>
            <a:r>
              <a:rPr lang="en-US" sz="1999" dirty="0" smtClean="0"/>
              <a:t>Acceleration seismic coefficients, Ca=0.2</a:t>
            </a:r>
          </a:p>
          <a:p>
            <a:pPr marL="639909" indent="-342900" algn="l" rtl="0">
              <a:buFont typeface="Wingdings" panose="05000000000000000000" pitchFamily="2" charset="2"/>
              <a:buChar char="Ø"/>
            </a:pPr>
            <a:r>
              <a:rPr lang="en-US" sz="1999" dirty="0" smtClean="0"/>
              <a:t>Velocity seismic coefficients, </a:t>
            </a:r>
            <a:r>
              <a:rPr lang="en-US" sz="1999" dirty="0" err="1" smtClean="0"/>
              <a:t>Cv</a:t>
            </a:r>
            <a:r>
              <a:rPr lang="en-US" sz="1999" dirty="0" smtClean="0"/>
              <a:t>= 0.2</a:t>
            </a:r>
          </a:p>
          <a:p>
            <a:pPr marL="639909" indent="-342900" algn="l" rtl="0">
              <a:buFont typeface="Wingdings" panose="05000000000000000000" pitchFamily="2" charset="2"/>
              <a:buChar char="Ø"/>
            </a:pPr>
            <a:r>
              <a:rPr lang="en-US" sz="1999" dirty="0" smtClean="0"/>
              <a:t>Importance factor, I=1.25</a:t>
            </a:r>
          </a:p>
          <a:p>
            <a:pPr marL="639909" indent="-342900" algn="l" rtl="0">
              <a:buFont typeface="Wingdings" panose="05000000000000000000" pitchFamily="2" charset="2"/>
              <a:buChar char="Ø"/>
            </a:pPr>
            <a:r>
              <a:rPr lang="en-US" sz="1999" dirty="0" smtClean="0"/>
              <a:t>Force reduction factor, R=5.5</a:t>
            </a:r>
            <a:endParaRPr lang="en-US" sz="1999" dirty="0"/>
          </a:p>
        </p:txBody>
      </p:sp>
      <p:pic>
        <p:nvPicPr>
          <p:cNvPr id="7" name="Picture 6" descr="صورة ذات صلة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340768"/>
            <a:ext cx="3059586" cy="455176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3643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19906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1999" b="1" dirty="0"/>
          </a:p>
          <a:p>
            <a:pPr marL="0" indent="0" algn="l" rtl="0">
              <a:buNone/>
            </a:pPr>
            <a:endParaRPr lang="en-US" sz="1999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7504" y="1914261"/>
            <a:ext cx="8913078" cy="37766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1999" b="1" smtClean="0"/>
              <a:t>Checks:</a:t>
            </a:r>
          </a:p>
          <a:p>
            <a:pPr marL="1199790" indent="-399930" algn="l" rtl="0">
              <a:buFont typeface="+mj-lt"/>
              <a:buAutoNum type="arabicPeriod"/>
            </a:pPr>
            <a:r>
              <a:rPr lang="en-US" sz="1800" b="1" smtClean="0"/>
              <a:t>Compatibility check.</a:t>
            </a:r>
          </a:p>
          <a:p>
            <a:pPr marL="1771119" indent="-399930" algn="l" rtl="0">
              <a:buFont typeface="+mj-lt"/>
              <a:buAutoNum type="arabicPeriod"/>
            </a:pPr>
            <a:endParaRPr lang="en-US" sz="1999" smtClean="0"/>
          </a:p>
          <a:p>
            <a:pPr marL="1771119" indent="-399930" algn="l" rtl="0">
              <a:buFont typeface="+mj-lt"/>
              <a:buAutoNum type="arabicPeriod"/>
            </a:pPr>
            <a:endParaRPr lang="en-US" sz="1999" dirty="0"/>
          </a:p>
        </p:txBody>
      </p:sp>
      <p:pic>
        <p:nvPicPr>
          <p:cNvPr id="8" name="صورة 8" descr="C:\Users\HP\Pictures\Screenshots\Screenshot (39)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032" y="2852936"/>
            <a:ext cx="6192688" cy="381642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2808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19906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1999" b="1" dirty="0"/>
          </a:p>
          <a:p>
            <a:pPr marL="0" indent="0" algn="l" rtl="0">
              <a:buNone/>
            </a:pPr>
            <a:endParaRPr lang="en-US" sz="1999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7504" y="1914261"/>
            <a:ext cx="8913078" cy="37766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1999" b="1" dirty="0" smtClean="0"/>
              <a:t>Checks:</a:t>
            </a:r>
          </a:p>
          <a:p>
            <a:pPr marL="799860" indent="0" algn="l" rtl="0">
              <a:buFont typeface="Wingdings 2"/>
              <a:buNone/>
            </a:pPr>
            <a:r>
              <a:rPr lang="en-US" sz="1999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en-US" sz="1999" dirty="0" smtClean="0"/>
              <a:t>.  </a:t>
            </a:r>
            <a:r>
              <a:rPr lang="en-US" sz="1800" b="1" dirty="0" smtClean="0"/>
              <a:t>Equilibrium check.</a:t>
            </a:r>
          </a:p>
          <a:p>
            <a:pPr marL="1771119" indent="-399930" algn="l" rtl="0">
              <a:buFont typeface="+mj-lt"/>
              <a:buAutoNum type="arabicPeriod"/>
            </a:pPr>
            <a:endParaRPr lang="en-US" sz="1999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368440"/>
              </p:ext>
            </p:extLst>
          </p:nvPr>
        </p:nvGraphicFramePr>
        <p:xfrm>
          <a:off x="1763688" y="2852936"/>
          <a:ext cx="6013470" cy="35854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3296"/>
                <a:gridCol w="1082387"/>
                <a:gridCol w="1111846"/>
                <a:gridCol w="1153658"/>
                <a:gridCol w="912283"/>
              </a:tblGrid>
              <a:tr h="896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Ok?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8963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 load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3144</a:t>
                      </a:r>
                      <a:endParaRPr lang="en-US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1.7%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896364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SID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4884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/>
                          <a:ea typeface="Calibri"/>
                        </a:rPr>
                        <a:t>4857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896364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DL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8466.8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8402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9687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 Architectural Design.</a:t>
            </a:r>
            <a:br>
              <a:rPr lang="en-US" sz="5400" dirty="0" smtClean="0"/>
            </a:b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124744"/>
            <a:ext cx="8229600" cy="468052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400" b="1" dirty="0" smtClean="0"/>
              <a:t> Basement Floor :</a:t>
            </a:r>
          </a:p>
          <a:p>
            <a:pPr rtl="0">
              <a:buNone/>
            </a:pPr>
            <a:r>
              <a:rPr lang="en-GB" sz="1600" dirty="0" smtClean="0"/>
              <a:t>Total floor area : 335 </a:t>
            </a:r>
            <a:r>
              <a:rPr lang="en-GB" sz="1600" dirty="0" err="1" smtClean="0"/>
              <a:t>ms</a:t>
            </a:r>
            <a:endParaRPr lang="en-GB" sz="1600" dirty="0" smtClean="0"/>
          </a:p>
          <a:p>
            <a:pPr rtl="0">
              <a:buNone/>
            </a:pPr>
            <a:endParaRPr lang="en-GB" sz="1600" dirty="0" smtClean="0"/>
          </a:p>
          <a:p>
            <a:pPr rtl="0">
              <a:buNone/>
            </a:pPr>
            <a:r>
              <a:rPr lang="en-GB" sz="1600" dirty="0" smtClean="0"/>
              <a:t>The floor contains: </a:t>
            </a:r>
          </a:p>
          <a:p>
            <a:pPr rtl="0">
              <a:buNone/>
            </a:pPr>
            <a:r>
              <a:rPr lang="en-GB" sz="1400" dirty="0" smtClean="0"/>
              <a:t>2 parking areas and</a:t>
            </a:r>
          </a:p>
          <a:p>
            <a:pPr rtl="0">
              <a:buNone/>
            </a:pPr>
            <a:r>
              <a:rPr lang="en-GB" sz="1400" dirty="0" smtClean="0"/>
              <a:t>1 loading area, electrical room</a:t>
            </a:r>
          </a:p>
          <a:p>
            <a:pPr rtl="0">
              <a:buNone/>
            </a:pPr>
            <a:r>
              <a:rPr lang="en-GB" sz="1400" dirty="0" smtClean="0"/>
              <a:t>Mechanical room and the water</a:t>
            </a:r>
          </a:p>
          <a:p>
            <a:pPr rtl="0">
              <a:buNone/>
            </a:pPr>
            <a:r>
              <a:rPr lang="en-GB" sz="1400" dirty="0" smtClean="0"/>
              <a:t>reservoir.</a:t>
            </a:r>
          </a:p>
          <a:p>
            <a:pPr rtl="0">
              <a:buNone/>
            </a:pPr>
            <a:r>
              <a:rPr lang="en-GB" sz="1400" dirty="0" smtClean="0"/>
              <a:t> </a:t>
            </a:r>
            <a:endParaRPr lang="ar-JO" sz="1400" dirty="0" smtClean="0"/>
          </a:p>
        </p:txBody>
      </p:sp>
      <p:pic>
        <p:nvPicPr>
          <p:cNvPr id="5" name="Picture 3" descr="B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5472608" cy="410445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2627784" y="6309320"/>
            <a:ext cx="3405064" cy="5040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4788024" y="6093296"/>
            <a:ext cx="3405064" cy="7920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19906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1999" b="1" dirty="0"/>
          </a:p>
          <a:p>
            <a:pPr marL="0" indent="0" algn="l" rtl="0">
              <a:buNone/>
            </a:pPr>
            <a:endParaRPr lang="en-US" sz="1999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7504" y="1905397"/>
            <a:ext cx="8913078" cy="37766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1999" b="1" dirty="0" smtClean="0"/>
              <a:t>Checks:</a:t>
            </a:r>
          </a:p>
          <a:p>
            <a:pPr marL="799860" indent="0" algn="l" rtl="0">
              <a:buFont typeface="Wingdings 2"/>
              <a:buNone/>
            </a:pPr>
            <a:r>
              <a:rPr lang="en-US" sz="1999" dirty="0" smtClean="0">
                <a:solidFill>
                  <a:schemeClr val="bg2">
                    <a:lumMod val="50000"/>
                  </a:schemeClr>
                </a:solidFill>
              </a:rPr>
              <a:t>3.   </a:t>
            </a:r>
            <a:r>
              <a:rPr lang="en-US" sz="1800" b="1" dirty="0" smtClean="0"/>
              <a:t>Internal forces check.</a:t>
            </a:r>
          </a:p>
          <a:p>
            <a:pPr marL="799860" indent="0" algn="l" rtl="0">
              <a:buFont typeface="Wingdings 2"/>
              <a:buNone/>
            </a:pPr>
            <a:r>
              <a:rPr lang="en-US" sz="1999" dirty="0" smtClean="0"/>
              <a:t>      All columns, beams and slab that checked are </a:t>
            </a:r>
            <a:r>
              <a:rPr lang="en-US" sz="1999" dirty="0" smtClean="0">
                <a:solidFill>
                  <a:srgbClr val="FF0000"/>
                </a:solidFill>
              </a:rPr>
              <a:t>Ok</a:t>
            </a:r>
            <a:r>
              <a:rPr lang="en-US" sz="1999" dirty="0" smtClean="0"/>
              <a:t>.</a:t>
            </a:r>
          </a:p>
          <a:p>
            <a:pPr marL="1142760" indent="-342900" algn="l" rtl="0">
              <a:buFont typeface="Wingdings 2"/>
              <a:buAutoNum type="arabicPeriod" startAt="4"/>
            </a:pPr>
            <a:r>
              <a:rPr lang="en-US" sz="1800" b="1" dirty="0" smtClean="0"/>
              <a:t>Base shear check.</a:t>
            </a:r>
          </a:p>
          <a:p>
            <a:pPr marL="799860" lvl="0" indent="0" algn="l" defTabSz="457063" rtl="0">
              <a:spcBef>
                <a:spcPts val="1000"/>
              </a:spcBef>
              <a:buClr>
                <a:srgbClr val="353535"/>
              </a:buClr>
              <a:buSzTx/>
              <a:buNone/>
            </a:pP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V manual = </a:t>
            </a: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1500</a:t>
            </a:r>
            <a:endParaRPr lang="en-US" sz="1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799860" lvl="0" indent="0" algn="ctr" defTabSz="457063" rtl="0">
              <a:spcBef>
                <a:spcPts val="1000"/>
              </a:spcBef>
              <a:buClr>
                <a:srgbClr val="353535"/>
              </a:buClr>
              <a:buSzTx/>
              <a:buNone/>
            </a:pP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 </a:t>
            </a:r>
            <a:r>
              <a:rPr lang="en-US" sz="18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Vx</a:t>
            </a: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=1511kN </a:t>
            </a: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&gt; </a:t>
            </a: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1500 </a:t>
            </a:r>
            <a:r>
              <a:rPr lang="en-US" sz="18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kN</a:t>
            </a: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      </a:t>
            </a: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  <a:sym typeface="Wingdings" pitchFamily="2" charset="2"/>
              </a:rPr>
              <a:t> </a:t>
            </a:r>
            <a:r>
              <a:rPr lang="en-US" sz="1800" dirty="0">
                <a:solidFill>
                  <a:srgbClr val="FF0000"/>
                </a:solidFill>
                <a:sym typeface="Wingdings" pitchFamily="2" charset="2"/>
              </a:rPr>
              <a:t>Ok. </a:t>
            </a:r>
            <a:endParaRPr lang="en-US" sz="1800" dirty="0">
              <a:solidFill>
                <a:srgbClr val="FF0000"/>
              </a:solidFill>
            </a:endParaRPr>
          </a:p>
          <a:p>
            <a:pPr marL="799860" lvl="0" indent="0" algn="ctr" defTabSz="457063" rtl="0">
              <a:spcBef>
                <a:spcPts val="1000"/>
              </a:spcBef>
              <a:buClr>
                <a:srgbClr val="353535"/>
              </a:buClr>
              <a:buSzTx/>
              <a:buNone/>
            </a:pPr>
            <a:r>
              <a:rPr lang="en-US" sz="18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Vy</a:t>
            </a: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= </a:t>
            </a: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1506 </a:t>
            </a:r>
            <a:r>
              <a:rPr lang="en-US" sz="18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kN</a:t>
            </a: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&gt; </a:t>
            </a: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1500 </a:t>
            </a:r>
            <a:r>
              <a:rPr lang="en-US" sz="18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kN</a:t>
            </a: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    </a:t>
            </a: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  <a:sym typeface="Wingdings" pitchFamily="2" charset="2"/>
              </a:rPr>
              <a:t> </a:t>
            </a:r>
            <a:r>
              <a:rPr lang="en-US" sz="1800" dirty="0" smtClean="0">
                <a:solidFill>
                  <a:srgbClr val="FF0000"/>
                </a:solidFill>
                <a:sym typeface="Wingdings" pitchFamily="2" charset="2"/>
              </a:rPr>
              <a:t>Ok.</a:t>
            </a:r>
            <a:endParaRPr lang="en-US" sz="1800" dirty="0">
              <a:solidFill>
                <a:srgbClr val="FF0000"/>
              </a:solidFill>
            </a:endParaRPr>
          </a:p>
          <a:p>
            <a:pPr marL="799860" indent="0" algn="l" rtl="0">
              <a:buNone/>
            </a:pPr>
            <a:r>
              <a:rPr lang="en-US" sz="1800" dirty="0" smtClean="0"/>
              <a:t> </a:t>
            </a:r>
          </a:p>
          <a:p>
            <a:pPr marL="799860" indent="0" algn="l" rtl="0">
              <a:buFont typeface="Wingdings 2"/>
              <a:buNone/>
            </a:pPr>
            <a:endParaRPr lang="en-US" sz="1999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3062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19906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1999" b="1" dirty="0"/>
          </a:p>
          <a:p>
            <a:pPr marL="0" indent="0" algn="l" rtl="0">
              <a:buNone/>
            </a:pPr>
            <a:endParaRPr lang="en-US" sz="1999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7504" y="1905397"/>
            <a:ext cx="8913078" cy="37766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1999" b="1" dirty="0" smtClean="0"/>
              <a:t>Checks:</a:t>
            </a:r>
          </a:p>
          <a:p>
            <a:pPr marL="799860" indent="0" algn="l" rtl="0">
              <a:buNone/>
            </a:pPr>
            <a:r>
              <a:rPr lang="en-US" sz="1999" dirty="0" smtClean="0">
                <a:solidFill>
                  <a:schemeClr val="bg2">
                    <a:lumMod val="50000"/>
                  </a:schemeClr>
                </a:solidFill>
              </a:rPr>
              <a:t>5. </a:t>
            </a:r>
            <a:r>
              <a:rPr lang="en-US" sz="2000" b="1" dirty="0">
                <a:latin typeface="Times New Roman"/>
                <a:ea typeface="Calibri"/>
              </a:rPr>
              <a:t>Model masse participation ratio check</a:t>
            </a:r>
            <a:r>
              <a:rPr lang="en-US" sz="1800" b="1" dirty="0" smtClean="0"/>
              <a:t>.</a:t>
            </a:r>
            <a:endParaRPr lang="en-US" sz="1999" dirty="0"/>
          </a:p>
          <a:p>
            <a:pPr marL="799860" indent="0" algn="l" rtl="0">
              <a:buNone/>
            </a:pPr>
            <a:endParaRPr lang="en-GB" sz="1999" b="1" dirty="0" smtClean="0"/>
          </a:p>
          <a:p>
            <a:pPr marL="799860" indent="0" algn="l" rtl="0">
              <a:buNone/>
            </a:pPr>
            <a:endParaRPr lang="en-US" sz="1800" b="1" dirty="0" smtClean="0"/>
          </a:p>
        </p:txBody>
      </p:sp>
      <p:pic>
        <p:nvPicPr>
          <p:cNvPr id="5" name="صورة 20" descr="C:\Users\HP\Pictures\Screenshots\Screenshot (15)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852936"/>
            <a:ext cx="7416824" cy="367240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Oval 5"/>
          <p:cNvSpPr/>
          <p:nvPr/>
        </p:nvSpPr>
        <p:spPr>
          <a:xfrm>
            <a:off x="6012160" y="6093296"/>
            <a:ext cx="2088231" cy="53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8926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19906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1999" b="1" dirty="0"/>
          </a:p>
          <a:p>
            <a:pPr marL="0" indent="0" algn="l" rtl="0">
              <a:buNone/>
            </a:pPr>
            <a:endParaRPr lang="en-US" sz="1999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7504" y="1905397"/>
            <a:ext cx="8913078" cy="37766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1999" b="1" dirty="0" smtClean="0"/>
              <a:t>Checks:</a:t>
            </a:r>
          </a:p>
          <a:p>
            <a:pPr marL="799860" indent="0" algn="l" rtl="0">
              <a:buNone/>
            </a:pPr>
            <a:r>
              <a:rPr lang="en-US" sz="1999" dirty="0" smtClean="0">
                <a:solidFill>
                  <a:schemeClr val="bg2">
                    <a:lumMod val="50000"/>
                  </a:schemeClr>
                </a:solidFill>
              </a:rPr>
              <a:t>6. </a:t>
            </a:r>
            <a:r>
              <a:rPr lang="en-US" sz="2000" b="1" dirty="0">
                <a:latin typeface="Times New Roman"/>
                <a:ea typeface="Calibri"/>
              </a:rPr>
              <a:t>Time period check</a:t>
            </a:r>
            <a:r>
              <a:rPr lang="en-US" sz="1800" b="1" dirty="0" smtClean="0"/>
              <a:t>.</a:t>
            </a:r>
          </a:p>
          <a:p>
            <a:pPr marL="799860" indent="0" algn="l" rtl="0">
              <a:buNone/>
            </a:pPr>
            <a:endParaRPr lang="en-US" sz="1800" b="1" dirty="0" smtClean="0"/>
          </a:p>
          <a:p>
            <a:pPr marL="799860" indent="0" algn="l" rtl="0">
              <a:buNone/>
            </a:pPr>
            <a:r>
              <a:rPr lang="en-US" sz="1999" dirty="0"/>
              <a:t>period from ETABS = </a:t>
            </a:r>
            <a:r>
              <a:rPr lang="en-US" sz="1999" dirty="0" smtClean="0"/>
              <a:t>0.63 </a:t>
            </a:r>
            <a:r>
              <a:rPr lang="en-US" sz="1999" dirty="0"/>
              <a:t>sec.  , period from hand calc.= </a:t>
            </a:r>
            <a:r>
              <a:rPr lang="en-US" sz="1999" dirty="0" smtClean="0"/>
              <a:t>0.45sec</a:t>
            </a:r>
            <a:endParaRPr lang="en-US" sz="1999" dirty="0"/>
          </a:p>
          <a:p>
            <a:pPr marL="799860" lvl="0" indent="0" algn="l" rtl="0">
              <a:buNone/>
            </a:pPr>
            <a:r>
              <a:rPr lang="en-US" sz="1999" dirty="0"/>
              <a:t>T from ETABS </a:t>
            </a:r>
            <a:r>
              <a:rPr lang="en-US" sz="1999" dirty="0" smtClean="0"/>
              <a:t>&lt;= 1.40 period from hand </a:t>
            </a:r>
            <a:r>
              <a:rPr lang="en-US" sz="1999" dirty="0"/>
              <a:t>calc</a:t>
            </a:r>
            <a:r>
              <a:rPr lang="en-US" sz="1999" dirty="0" smtClean="0"/>
              <a:t>. 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sym typeface="Wingdings" pitchFamily="2" charset="2"/>
              </a:rPr>
              <a:t> </a:t>
            </a:r>
            <a:r>
              <a:rPr lang="en-US" sz="2000" dirty="0">
                <a:solidFill>
                  <a:srgbClr val="FF0000"/>
                </a:solidFill>
                <a:sym typeface="Wingdings" pitchFamily="2" charset="2"/>
              </a:rPr>
              <a:t>Ok.</a:t>
            </a:r>
            <a:endParaRPr lang="en-US" sz="2000" dirty="0">
              <a:solidFill>
                <a:srgbClr val="FF0000"/>
              </a:solidFill>
            </a:endParaRPr>
          </a:p>
          <a:p>
            <a:pPr marL="799860" indent="0" algn="l" rtl="0">
              <a:buNone/>
            </a:pPr>
            <a:endParaRPr lang="en-US" sz="1999" dirty="0"/>
          </a:p>
          <a:p>
            <a:pPr marL="799860" indent="0" algn="l" rtl="0">
              <a:buNone/>
            </a:pPr>
            <a:endParaRPr lang="en-US" sz="1999" dirty="0" smtClean="0"/>
          </a:p>
          <a:p>
            <a:pPr marL="799860" indent="0" algn="l" rtl="0">
              <a:buNone/>
            </a:pPr>
            <a:endParaRPr lang="en-GB" sz="1999" b="1" dirty="0" smtClean="0"/>
          </a:p>
          <a:p>
            <a:pPr marL="799860" indent="0" algn="l" rtl="0">
              <a:buNone/>
            </a:pPr>
            <a:endParaRPr lang="en-US" sz="1800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1944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19906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1999" b="1" dirty="0"/>
          </a:p>
          <a:p>
            <a:pPr marL="0" indent="0" algn="l" rtl="0">
              <a:buNone/>
            </a:pPr>
            <a:endParaRPr lang="en-US" sz="1999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7504" y="1340768"/>
            <a:ext cx="8913078" cy="504055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1999" b="1" dirty="0" smtClean="0"/>
              <a:t>Checks:</a:t>
            </a:r>
          </a:p>
          <a:p>
            <a:pPr marL="799860" indent="0" algn="l" rtl="0">
              <a:buNone/>
            </a:pPr>
            <a:r>
              <a:rPr lang="en-US" sz="1999" dirty="0" smtClean="0">
                <a:solidFill>
                  <a:schemeClr val="bg2">
                    <a:lumMod val="50000"/>
                  </a:schemeClr>
                </a:solidFill>
              </a:rPr>
              <a:t>7. </a:t>
            </a:r>
            <a:r>
              <a:rPr lang="en-US" sz="2000" b="1" dirty="0" smtClean="0">
                <a:latin typeface="Times New Roman"/>
                <a:ea typeface="Calibri"/>
              </a:rPr>
              <a:t>Deflection Check</a:t>
            </a:r>
            <a:r>
              <a:rPr lang="en-US" sz="1800" b="1" dirty="0" smtClean="0"/>
              <a:t>.</a:t>
            </a:r>
          </a:p>
          <a:p>
            <a:pPr marL="799860" indent="0" algn="l" rtl="0">
              <a:buNone/>
            </a:pPr>
            <a:endParaRPr lang="en-GB" sz="1800" b="1" dirty="0"/>
          </a:p>
          <a:p>
            <a:pPr marL="1085610" indent="-285750" algn="l" rtl="0">
              <a:buFont typeface="Wingdings" panose="05000000000000000000" pitchFamily="2" charset="2"/>
              <a:buChar char="Ø"/>
            </a:pPr>
            <a:r>
              <a:rPr lang="en-GB" sz="1800" b="1" dirty="0" smtClean="0"/>
              <a:t>Gravity Check: </a:t>
            </a:r>
            <a:r>
              <a:rPr lang="en-US" sz="1800" dirty="0">
                <a:latin typeface="Times New Roman"/>
                <a:ea typeface="Calibri"/>
              </a:rPr>
              <a:t>The </a:t>
            </a:r>
            <a:r>
              <a:rPr lang="en-US" sz="1800" dirty="0" smtClean="0">
                <a:latin typeface="Times New Roman"/>
                <a:ea typeface="Calibri"/>
              </a:rPr>
              <a:t>allowable deflection value </a:t>
            </a:r>
            <a:r>
              <a:rPr lang="en-US" sz="1800" dirty="0">
                <a:latin typeface="Times New Roman"/>
                <a:ea typeface="Calibri"/>
              </a:rPr>
              <a:t>in largest </a:t>
            </a:r>
            <a:r>
              <a:rPr lang="en-US" sz="1800" dirty="0" smtClean="0">
                <a:latin typeface="Times New Roman"/>
                <a:ea typeface="Calibri"/>
              </a:rPr>
              <a:t>span 4.3</a:t>
            </a:r>
            <a:r>
              <a:rPr lang="en-US" sz="1800" dirty="0">
                <a:latin typeface="Times New Roman"/>
                <a:ea typeface="Calibri"/>
              </a:rPr>
              <a:t>/ 240 = 18 mm</a:t>
            </a:r>
            <a:endParaRPr lang="en-US" sz="1800" b="1" dirty="0" smtClean="0"/>
          </a:p>
          <a:p>
            <a:pPr marL="799860" lvl="0" indent="0" algn="l" rtl="0">
              <a:buNone/>
            </a:pPr>
            <a:r>
              <a:rPr lang="en-GB" sz="1800" dirty="0" smtClean="0"/>
              <a:t>The maximum deflection value from ETABs = 4 mm </a:t>
            </a: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  <a:sym typeface="Wingdings" pitchFamily="2" charset="2"/>
              </a:rPr>
              <a:t> </a:t>
            </a:r>
            <a:r>
              <a:rPr lang="en-US" sz="1800" dirty="0">
                <a:solidFill>
                  <a:srgbClr val="FF0000"/>
                </a:solidFill>
                <a:sym typeface="Wingdings" pitchFamily="2" charset="2"/>
              </a:rPr>
              <a:t>Ok.</a:t>
            </a:r>
            <a:endParaRPr lang="en-US" sz="1800" dirty="0">
              <a:solidFill>
                <a:srgbClr val="FF0000"/>
              </a:solidFill>
            </a:endParaRPr>
          </a:p>
          <a:p>
            <a:pPr marL="1085610" indent="-285750" algn="l" rtl="0">
              <a:buFont typeface="Wingdings" panose="05000000000000000000" pitchFamily="2" charset="2"/>
              <a:buChar char="Ø"/>
            </a:pPr>
            <a:endParaRPr lang="en-GB" sz="1800" b="1" dirty="0" smtClean="0"/>
          </a:p>
          <a:p>
            <a:pPr marL="1085610" indent="-285750" algn="l" rtl="0">
              <a:buFont typeface="Wingdings" panose="05000000000000000000" pitchFamily="2" charset="2"/>
              <a:buChar char="Ø"/>
            </a:pPr>
            <a:r>
              <a:rPr lang="en-GB" sz="1800" b="1" dirty="0" smtClean="0"/>
              <a:t>Drift Check: </a:t>
            </a:r>
            <a:r>
              <a:rPr lang="en-US" sz="1800" dirty="0" smtClean="0"/>
              <a:t> from </a:t>
            </a:r>
            <a:r>
              <a:rPr lang="en-US" sz="1800" dirty="0"/>
              <a:t>ETABS </a:t>
            </a:r>
            <a:r>
              <a:rPr lang="en-US" sz="1800" dirty="0" smtClean="0"/>
              <a:t> ∆</a:t>
            </a:r>
            <a:r>
              <a:rPr lang="en-US" sz="1800" dirty="0"/>
              <a:t>S = 5.5 </a:t>
            </a:r>
            <a:r>
              <a:rPr lang="en-US" sz="1800" dirty="0" smtClean="0"/>
              <a:t>mm</a:t>
            </a:r>
          </a:p>
          <a:p>
            <a:pPr marL="799860" indent="0" algn="l" rtl="0">
              <a:buNone/>
            </a:pPr>
            <a:r>
              <a:rPr lang="en-US" sz="1800" dirty="0" smtClean="0"/>
              <a:t>∆</a:t>
            </a:r>
            <a:r>
              <a:rPr lang="en-US" sz="1800" dirty="0"/>
              <a:t>M = 0.7*R*∆S = </a:t>
            </a:r>
            <a:r>
              <a:rPr lang="en-US" sz="1800" dirty="0" smtClean="0"/>
              <a:t>0.7*5.5*5.5 </a:t>
            </a:r>
            <a:r>
              <a:rPr lang="en-US" sz="1800" dirty="0"/>
              <a:t>= 25 mm </a:t>
            </a:r>
            <a:endParaRPr lang="en-US" sz="1800" dirty="0" smtClean="0"/>
          </a:p>
          <a:p>
            <a:pPr marL="799860" indent="0" algn="l" rtl="0">
              <a:buNone/>
            </a:pPr>
            <a:endParaRPr lang="en-US" sz="1800" dirty="0"/>
          </a:p>
          <a:p>
            <a:pPr marL="799860" indent="0" algn="l" rtl="0">
              <a:buNone/>
            </a:pPr>
            <a:r>
              <a:rPr lang="en-US" sz="1800" dirty="0"/>
              <a:t>Code required that ∆M value must be lower than this </a:t>
            </a:r>
            <a:r>
              <a:rPr lang="en-US" sz="1800" dirty="0" smtClean="0"/>
              <a:t>value ∆M</a:t>
            </a:r>
            <a:r>
              <a:rPr lang="en-US" sz="1800" dirty="0"/>
              <a:t>= 0.025 * h story = 0.025 * 3.5 = 87.5mm </a:t>
            </a:r>
            <a:endParaRPr lang="en-US" sz="1800" dirty="0" smtClean="0"/>
          </a:p>
          <a:p>
            <a:pPr marL="799860" indent="0" algn="l" rtl="0">
              <a:buNone/>
            </a:pPr>
            <a:endParaRPr lang="en-US" sz="1800" dirty="0"/>
          </a:p>
          <a:p>
            <a:pPr marL="799860" lvl="0" indent="0" algn="l" rtl="0">
              <a:buNone/>
            </a:pPr>
            <a:r>
              <a:rPr lang="en-US" sz="1800" dirty="0"/>
              <a:t>25 mm &lt; 87.5 </a:t>
            </a:r>
            <a:r>
              <a:rPr lang="en-US" sz="1800" dirty="0" smtClean="0"/>
              <a:t>mm </a:t>
            </a: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  <a:sym typeface="Wingdings" pitchFamily="2" charset="2"/>
              </a:rPr>
              <a:t> </a:t>
            </a:r>
            <a:r>
              <a:rPr lang="en-US" sz="1800" dirty="0">
                <a:solidFill>
                  <a:srgbClr val="FF0000"/>
                </a:solidFill>
                <a:sym typeface="Wingdings" pitchFamily="2" charset="2"/>
              </a:rPr>
              <a:t>Ok.</a:t>
            </a:r>
            <a:endParaRPr lang="en-US" sz="1800" dirty="0">
              <a:solidFill>
                <a:srgbClr val="FF0000"/>
              </a:solidFill>
            </a:endParaRPr>
          </a:p>
          <a:p>
            <a:pPr marL="799860" indent="0" algn="l" rtl="0">
              <a:buNone/>
            </a:pPr>
            <a:endParaRPr lang="en-US" sz="1800" dirty="0"/>
          </a:p>
          <a:p>
            <a:pPr marL="799860" indent="0" algn="l" rtl="0">
              <a:buNone/>
            </a:pPr>
            <a:r>
              <a:rPr lang="en-GB" sz="1800" b="1" dirty="0" smtClean="0"/>
              <a:t> </a:t>
            </a:r>
            <a:endParaRPr lang="en-US" sz="1800" b="1" dirty="0" smtClean="0"/>
          </a:p>
          <a:p>
            <a:pPr marL="799860" indent="0" algn="l" rtl="0">
              <a:buNone/>
            </a:pPr>
            <a:endParaRPr lang="en-US" sz="1800" b="1" dirty="0" smtClean="0"/>
          </a:p>
          <a:p>
            <a:pPr marL="799860" indent="0" algn="l" rtl="0">
              <a:buNone/>
            </a:pPr>
            <a:endParaRPr lang="en-US" sz="1999" dirty="0" smtClean="0"/>
          </a:p>
          <a:p>
            <a:pPr marL="799860" indent="0" algn="l" rtl="0">
              <a:buNone/>
            </a:pPr>
            <a:endParaRPr lang="en-US" sz="1999" dirty="0" smtClean="0"/>
          </a:p>
          <a:p>
            <a:pPr marL="799860" indent="0" algn="l" rtl="0">
              <a:buNone/>
            </a:pPr>
            <a:endParaRPr lang="en-GB" sz="1999" b="1" dirty="0" smtClean="0"/>
          </a:p>
          <a:p>
            <a:pPr marL="799860" indent="0" algn="l" rtl="0">
              <a:buNone/>
            </a:pPr>
            <a:endParaRPr lang="en-US" sz="1800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9418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19906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1999" b="1" dirty="0"/>
          </a:p>
          <a:p>
            <a:pPr marL="0" indent="0" algn="l" rtl="0">
              <a:buNone/>
            </a:pPr>
            <a:endParaRPr lang="en-US" sz="1999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77788" y="1484784"/>
            <a:ext cx="8342684" cy="504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797" indent="-342797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7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727" indent="-285664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457063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53535"/>
              </a:buClr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999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Basement floor  beams distributions :</a:t>
            </a:r>
          </a:p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53535"/>
              </a:buClr>
              <a:buSzTx/>
              <a:buFont typeface="Wingdings 3" charset="2"/>
              <a:buNone/>
              <a:tabLst/>
              <a:defRPr/>
            </a:pPr>
            <a:endParaRPr kumimoji="0" lang="en-US" sz="1999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056" y="2073939"/>
            <a:ext cx="6874148" cy="44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0423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19906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1999" b="1" dirty="0"/>
          </a:p>
          <a:p>
            <a:pPr marL="0" indent="0" algn="l" rtl="0">
              <a:buNone/>
            </a:pPr>
            <a:endParaRPr lang="en-US" sz="1999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77788" y="1484784"/>
            <a:ext cx="8342684" cy="504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797" indent="-342797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7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727" indent="-285664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457063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53535"/>
              </a:buClr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999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Typical floor  beams distributions :</a:t>
            </a:r>
          </a:p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53535"/>
              </a:buClr>
              <a:buSzTx/>
              <a:buFont typeface="Wingdings 3" charset="2"/>
              <a:buNone/>
              <a:tabLst/>
              <a:defRPr/>
            </a:pPr>
            <a:endParaRPr kumimoji="0" lang="en-US" sz="1999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7107510" cy="474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5636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891" y="1569160"/>
            <a:ext cx="4632950" cy="2548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327707"/>
            <a:ext cx="4680520" cy="219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-18173" y="1835448"/>
            <a:ext cx="3405064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GB" dirty="0" smtClean="0"/>
              <a:t>New design slab section</a:t>
            </a:r>
            <a:endParaRPr lang="en-US" dirty="0"/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68808" y="4797152"/>
            <a:ext cx="3405064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GB" dirty="0" smtClean="0"/>
              <a:t>Old design slab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56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789041"/>
            <a:ext cx="1268644" cy="216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321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0" y="1052736"/>
            <a:ext cx="3405064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GB" dirty="0" smtClean="0"/>
              <a:t>Beams Reinforcement table:</a:t>
            </a:r>
            <a:endParaRPr lang="en-US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7416824" cy="5396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745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0" y="1052736"/>
            <a:ext cx="3405064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GB" dirty="0" smtClean="0"/>
              <a:t>Beams Reinforcement:</a:t>
            </a:r>
            <a:endParaRPr lang="en-US" dirty="0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73395"/>
            <a:ext cx="8765893" cy="252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32" y="4437112"/>
            <a:ext cx="2745634" cy="1930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532" y="4437112"/>
            <a:ext cx="2501668" cy="1903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0" y="4427899"/>
            <a:ext cx="2466595" cy="191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2551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0" y="1052736"/>
            <a:ext cx="3995936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GB" dirty="0" smtClean="0"/>
              <a:t>Columns Reinforcement table:</a:t>
            </a:r>
            <a:endParaRPr lang="en-US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8" y="1557452"/>
            <a:ext cx="9061194" cy="4463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943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 Architectural Design.</a:t>
            </a:r>
            <a:br>
              <a:rPr lang="en-US" sz="5400" dirty="0" smtClean="0"/>
            </a:b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124744"/>
            <a:ext cx="8229600" cy="520283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400" b="1" dirty="0" smtClean="0"/>
              <a:t> Basement Floor :</a:t>
            </a:r>
          </a:p>
          <a:p>
            <a:pPr rtl="0">
              <a:buNone/>
            </a:pPr>
            <a:r>
              <a:rPr lang="en-GB" sz="1400" dirty="0"/>
              <a:t>Total</a:t>
            </a:r>
            <a:r>
              <a:rPr lang="en-GB" sz="2800" dirty="0"/>
              <a:t> </a:t>
            </a:r>
            <a:r>
              <a:rPr lang="en-GB" sz="1600" dirty="0"/>
              <a:t>floor area : </a:t>
            </a:r>
            <a:r>
              <a:rPr lang="en-GB" sz="1600" dirty="0" smtClean="0"/>
              <a:t>490 </a:t>
            </a:r>
            <a:r>
              <a:rPr lang="en-GB" sz="1600" dirty="0" err="1"/>
              <a:t>ms</a:t>
            </a:r>
            <a:endParaRPr lang="en-GB" sz="1600" dirty="0"/>
          </a:p>
          <a:p>
            <a:pPr rtl="0">
              <a:buNone/>
            </a:pPr>
            <a:endParaRPr lang="en-GB" sz="1600" dirty="0"/>
          </a:p>
          <a:p>
            <a:pPr rtl="0">
              <a:buNone/>
            </a:pPr>
            <a:r>
              <a:rPr lang="en-GB" sz="1400" dirty="0"/>
              <a:t>The floor contains: </a:t>
            </a:r>
          </a:p>
          <a:p>
            <a:pPr rtl="0">
              <a:buNone/>
            </a:pPr>
            <a:r>
              <a:rPr lang="en-GB" sz="1400" dirty="0" smtClean="0"/>
              <a:t>5 </a:t>
            </a:r>
            <a:r>
              <a:rPr lang="en-GB" sz="1400" dirty="0"/>
              <a:t>parking areas and</a:t>
            </a:r>
          </a:p>
          <a:p>
            <a:pPr rtl="0">
              <a:buNone/>
            </a:pPr>
            <a:r>
              <a:rPr lang="en-GB" sz="1400" dirty="0"/>
              <a:t>1 loading area, electrical room</a:t>
            </a:r>
          </a:p>
          <a:p>
            <a:pPr rtl="0">
              <a:buNone/>
            </a:pPr>
            <a:r>
              <a:rPr lang="en-GB" sz="1400" dirty="0"/>
              <a:t>Mechanical room and the water</a:t>
            </a:r>
          </a:p>
          <a:p>
            <a:pPr rtl="0">
              <a:buNone/>
            </a:pPr>
            <a:r>
              <a:rPr lang="en-GB" sz="1400" dirty="0"/>
              <a:t>reservoir.</a:t>
            </a:r>
          </a:p>
          <a:p>
            <a:pPr rtl="0">
              <a:buNone/>
            </a:pPr>
            <a:endParaRPr lang="en-US" sz="2400" b="1" dirty="0" smtClean="0"/>
          </a:p>
          <a:p>
            <a:pPr algn="l">
              <a:buNone/>
            </a:pPr>
            <a:endParaRPr lang="ar-JO" sz="2400" b="1" dirty="0" smtClean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2627784" y="6309320"/>
            <a:ext cx="3405064" cy="5040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US" dirty="0" smtClean="0"/>
              <a:t>After</a:t>
            </a:r>
            <a:endParaRPr lang="en-US" dirty="0"/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4788024" y="6093296"/>
            <a:ext cx="3405064" cy="7920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33405"/>
            <a:ext cx="5400600" cy="4694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3010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0" y="1052736"/>
            <a:ext cx="3995936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GB" dirty="0" smtClean="0"/>
              <a:t>Columns Reinforcement:</a:t>
            </a:r>
            <a:endParaRPr lang="en-US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9068265" cy="3334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6754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0" y="1052736"/>
            <a:ext cx="3995936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GB" dirty="0" smtClean="0"/>
              <a:t>Footing Layout:</a:t>
            </a:r>
            <a:endParaRPr lang="en-US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59030"/>
            <a:ext cx="7699721" cy="513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492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0" y="1052736"/>
            <a:ext cx="3995936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GB" dirty="0" smtClean="0"/>
              <a:t>Footing Sections:</a:t>
            </a:r>
            <a:endParaRPr lang="en-US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71" y="1509629"/>
            <a:ext cx="3720565" cy="5054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09629"/>
            <a:ext cx="3818894" cy="5096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133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0" y="1052736"/>
            <a:ext cx="3995936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GB" dirty="0" smtClean="0"/>
              <a:t>Footing Sections:</a:t>
            </a:r>
            <a:endParaRPr lang="en-US" dirty="0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3914775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011" y="1215404"/>
            <a:ext cx="3139761" cy="5378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5397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0" y="1052736"/>
            <a:ext cx="3995936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GB" dirty="0" smtClean="0"/>
              <a:t>Retaining wall Sections:</a:t>
            </a:r>
            <a:endParaRPr lang="en-US" dirty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0362"/>
            <a:ext cx="7992888" cy="53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6193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0" y="1052736"/>
            <a:ext cx="3995936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GB" dirty="0" smtClean="0"/>
              <a:t>Shear wall Section:</a:t>
            </a:r>
            <a:endParaRPr lang="en-US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12777"/>
            <a:ext cx="5256583" cy="5411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851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0" y="1052736"/>
            <a:ext cx="3995936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GB" dirty="0" smtClean="0"/>
              <a:t>Water tank reinforcement:</a:t>
            </a:r>
            <a:endParaRPr lang="en-US" dirty="0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601" y="1556792"/>
            <a:ext cx="5751948" cy="507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4627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0" y="1052736"/>
            <a:ext cx="6300192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GB" dirty="0" smtClean="0"/>
              <a:t>Water tank reinforcement section D-D: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53252"/>
            <a:ext cx="6120679" cy="540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490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0" y="1052736"/>
            <a:ext cx="6300192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GB" dirty="0" smtClean="0"/>
              <a:t>Water tank reinforcement section B-B:</a:t>
            </a:r>
            <a:endParaRPr lang="en-US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40768"/>
            <a:ext cx="6912767" cy="552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664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0" y="1052736"/>
            <a:ext cx="6300192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GB" dirty="0" smtClean="0"/>
              <a:t>Water tank reinforcement section C-C:</a:t>
            </a:r>
            <a:endParaRPr lang="en-US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04057"/>
            <a:ext cx="7344816" cy="524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2427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 Architectural Design.</a:t>
            </a:r>
            <a:br>
              <a:rPr lang="en-US" sz="5400" dirty="0" smtClean="0"/>
            </a:b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124744"/>
            <a:ext cx="8229600" cy="4389120"/>
          </a:xfrm>
        </p:spPr>
        <p:txBody>
          <a:bodyPr/>
          <a:lstStyle/>
          <a:p>
            <a:pPr algn="l" rtl="0">
              <a:buNone/>
            </a:pPr>
            <a:r>
              <a:rPr lang="en-US" sz="2800" b="1" dirty="0" smtClean="0"/>
              <a:t>Ground Floor: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600" dirty="0">
                <a:solidFill>
                  <a:prstClr val="black"/>
                </a:solidFill>
              </a:rPr>
              <a:t>Total floor area : 335 </a:t>
            </a:r>
            <a:r>
              <a:rPr lang="en-GB" sz="1600" dirty="0" err="1">
                <a:solidFill>
                  <a:prstClr val="black"/>
                </a:solidFill>
              </a:rPr>
              <a:t>ms</a:t>
            </a:r>
            <a:endParaRPr lang="en-GB" sz="16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endParaRPr lang="en-GB" sz="16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>
                <a:solidFill>
                  <a:prstClr val="black"/>
                </a:solidFill>
              </a:rPr>
              <a:t>The floor contains: 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 smtClean="0">
                <a:solidFill>
                  <a:prstClr val="black"/>
                </a:solidFill>
              </a:rPr>
              <a:t>4 clinics, </a:t>
            </a:r>
            <a:endParaRPr lang="en-GB" sz="14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>
                <a:solidFill>
                  <a:prstClr val="black"/>
                </a:solidFill>
              </a:rPr>
              <a:t>1 </a:t>
            </a:r>
            <a:r>
              <a:rPr lang="en-GB" sz="1400" dirty="0" smtClean="0">
                <a:solidFill>
                  <a:prstClr val="black"/>
                </a:solidFill>
              </a:rPr>
              <a:t>Meeting room, Multi-sensory</a:t>
            </a:r>
            <a:endParaRPr lang="en-GB" sz="14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 smtClean="0">
                <a:solidFill>
                  <a:prstClr val="black"/>
                </a:solidFill>
              </a:rPr>
              <a:t>room, reception and </a:t>
            </a:r>
            <a:endParaRPr lang="en-GB" sz="14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 smtClean="0">
                <a:solidFill>
                  <a:prstClr val="black"/>
                </a:solidFill>
              </a:rPr>
              <a:t>A waiting area.</a:t>
            </a:r>
            <a:endParaRPr lang="en-GB" sz="1400" dirty="0">
              <a:solidFill>
                <a:prstClr val="black"/>
              </a:solidFill>
            </a:endParaRPr>
          </a:p>
          <a:p>
            <a:pPr rtl="0">
              <a:buNone/>
            </a:pPr>
            <a:endParaRPr lang="ar-JO" sz="2800" b="1" dirty="0" smtClean="0"/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2671700" y="6165304"/>
            <a:ext cx="3405064" cy="7200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US" dirty="0" smtClean="0"/>
              <a:t>Before</a:t>
            </a:r>
            <a:endParaRPr lang="en-US" dirty="0"/>
          </a:p>
        </p:txBody>
      </p:sp>
      <p:pic>
        <p:nvPicPr>
          <p:cNvPr id="6" name="Picture 3" descr="C:\Users\yazen\AppData\Local\Microsoft\Windows\INetCache\Content.Word\G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5400600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0" y="1052736"/>
            <a:ext cx="6300192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GB" dirty="0" smtClean="0"/>
              <a:t>Stairs reinforcement:</a:t>
            </a:r>
            <a:endParaRPr lang="en-US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25" y="1412776"/>
            <a:ext cx="8280400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61048"/>
            <a:ext cx="7920879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578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0" y="1052736"/>
            <a:ext cx="6300192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GB" dirty="0" smtClean="0"/>
              <a:t>Old Block Check:</a:t>
            </a:r>
            <a:endParaRPr lang="en-US" dirty="0"/>
          </a:p>
        </p:txBody>
      </p:sp>
      <p:pic>
        <p:nvPicPr>
          <p:cNvPr id="7" name="صورة 2" descr="C:\Users\HP\Pictures\Screenshots\Screenshot (61)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96" y="1412776"/>
            <a:ext cx="4008288" cy="4320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صورة 4" descr="C:\Users\HP\Pictures\Screenshots\Screenshot (63)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12776"/>
            <a:ext cx="4152304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323528" y="6029023"/>
            <a:ext cx="3635896" cy="5040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l" rtl="0"/>
            <a:r>
              <a:rPr lang="en-GB" dirty="0" smtClean="0"/>
              <a:t>Old Block Compatibility Check</a:t>
            </a:r>
            <a:endParaRPr lang="en-US" dirty="0"/>
          </a:p>
        </p:txBody>
      </p:sp>
      <p:sp>
        <p:nvSpPr>
          <p:cNvPr id="10" name="عنصر نائب للمحتوى 2"/>
          <p:cNvSpPr txBox="1">
            <a:spLocks/>
          </p:cNvSpPr>
          <p:nvPr/>
        </p:nvSpPr>
        <p:spPr>
          <a:xfrm>
            <a:off x="4830204" y="6055179"/>
            <a:ext cx="3635896" cy="5040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l" rtl="0"/>
            <a:r>
              <a:rPr lang="en-GB" dirty="0" smtClean="0"/>
              <a:t>Old Block Columns Check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8711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0" y="1052736"/>
            <a:ext cx="6300192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GB" dirty="0" smtClean="0"/>
              <a:t>Old Block Check:</a:t>
            </a:r>
            <a:endParaRPr lang="en-US" dirty="0"/>
          </a:p>
        </p:txBody>
      </p:sp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323528" y="6029023"/>
            <a:ext cx="3635896" cy="5040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l" rtl="0"/>
            <a:r>
              <a:rPr lang="en-GB" dirty="0" smtClean="0"/>
              <a:t>Old Block </a:t>
            </a:r>
            <a:r>
              <a:rPr lang="en-GB" dirty="0" smtClean="0"/>
              <a:t>Period Check</a:t>
            </a:r>
            <a:endParaRPr lang="en-US" dirty="0"/>
          </a:p>
        </p:txBody>
      </p:sp>
      <p:sp>
        <p:nvSpPr>
          <p:cNvPr id="10" name="عنصر نائب للمحتوى 2"/>
          <p:cNvSpPr txBox="1">
            <a:spLocks/>
          </p:cNvSpPr>
          <p:nvPr/>
        </p:nvSpPr>
        <p:spPr>
          <a:xfrm>
            <a:off x="4830204" y="6055179"/>
            <a:ext cx="3635896" cy="5040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l" rtl="0"/>
            <a:r>
              <a:rPr lang="en-GB" dirty="0" smtClean="0"/>
              <a:t>Old Block Columns Check</a:t>
            </a:r>
            <a:endParaRPr lang="en-US" dirty="0"/>
          </a:p>
        </p:txBody>
      </p:sp>
      <p:pic>
        <p:nvPicPr>
          <p:cNvPr id="11" name="صورة 3" descr="C:\Users\HP\Pictures\Screenshots\Screenshot (62)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48880"/>
            <a:ext cx="3133725" cy="1999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صورة 1" descr="C:\Users\HP\Pictures\Screenshots\Screenshot (60)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035" y="1916832"/>
            <a:ext cx="5796136" cy="288032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Oval 5"/>
          <p:cNvSpPr/>
          <p:nvPr/>
        </p:nvSpPr>
        <p:spPr>
          <a:xfrm>
            <a:off x="7596337" y="4091408"/>
            <a:ext cx="1523834" cy="3457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334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0" y="1556792"/>
            <a:ext cx="5004048" cy="49685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GB" dirty="0" smtClean="0"/>
              <a:t>Old Block footing Check:</a:t>
            </a:r>
          </a:p>
          <a:p>
            <a:pPr algn="l" rtl="0"/>
            <a:endParaRPr lang="en-GB" dirty="0"/>
          </a:p>
          <a:p>
            <a:pPr algn="l" rtl="0"/>
            <a:r>
              <a:rPr lang="en-GB" dirty="0" smtClean="0"/>
              <a:t>Moment capacity for the footing = </a:t>
            </a:r>
            <a:r>
              <a:rPr lang="en-US" dirty="0"/>
              <a:t>1655 </a:t>
            </a:r>
            <a:r>
              <a:rPr lang="en-US" dirty="0" err="1" smtClean="0"/>
              <a:t>KN.m</a:t>
            </a:r>
            <a:r>
              <a:rPr lang="en-US" dirty="0" smtClean="0"/>
              <a:t>/m</a:t>
            </a:r>
          </a:p>
          <a:p>
            <a:pPr algn="l" rtl="0"/>
            <a:endParaRPr lang="en-GB" dirty="0"/>
          </a:p>
          <a:p>
            <a:pPr algn="l" rtl="0"/>
            <a:r>
              <a:rPr lang="en-GB" dirty="0" smtClean="0"/>
              <a:t>Pu on the footing = </a:t>
            </a:r>
            <a:r>
              <a:rPr lang="en-US" dirty="0"/>
              <a:t>5620 KN </a:t>
            </a:r>
            <a:endParaRPr lang="en-US" dirty="0" smtClean="0"/>
          </a:p>
          <a:p>
            <a:pPr algn="l" rtl="0"/>
            <a:endParaRPr lang="en-GB" dirty="0"/>
          </a:p>
          <a:p>
            <a:pPr algn="l" rtl="0"/>
            <a:r>
              <a:rPr lang="en-GB" dirty="0"/>
              <a:t>Moment </a:t>
            </a:r>
            <a:r>
              <a:rPr lang="en-GB" dirty="0" smtClean="0"/>
              <a:t>acting on </a:t>
            </a:r>
            <a:r>
              <a:rPr lang="en-GB" dirty="0"/>
              <a:t>the </a:t>
            </a:r>
            <a:r>
              <a:rPr lang="en-GB" dirty="0" smtClean="0"/>
              <a:t>footing = </a:t>
            </a:r>
            <a:r>
              <a:rPr lang="en-US" dirty="0"/>
              <a:t>670 </a:t>
            </a:r>
            <a:r>
              <a:rPr lang="en-US" dirty="0" err="1" smtClean="0"/>
              <a:t>KN.m</a:t>
            </a:r>
            <a:r>
              <a:rPr lang="en-US" dirty="0" smtClean="0"/>
              <a:t>/m</a:t>
            </a:r>
          </a:p>
          <a:p>
            <a:pPr algn="l" rtl="0"/>
            <a:endParaRPr lang="en-GB" dirty="0"/>
          </a:p>
          <a:p>
            <a:pPr algn="l" rtl="0"/>
            <a:r>
              <a:rPr lang="en-GB" dirty="0" smtClean="0"/>
              <a:t>670 &gt; 1655 </a:t>
            </a:r>
            <a:r>
              <a:rPr lang="en-GB" dirty="0" smtClean="0">
                <a:sym typeface="Wingdings" panose="05000000000000000000" pitchFamily="2" charset="2"/>
              </a:rPr>
              <a:t> OK</a:t>
            </a:r>
          </a:p>
          <a:p>
            <a:pPr algn="l" rtl="0"/>
            <a:endParaRPr lang="en-GB" dirty="0">
              <a:sym typeface="Wingdings" panose="05000000000000000000" pitchFamily="2" charset="2"/>
            </a:endParaRPr>
          </a:p>
          <a:p>
            <a:pPr algn="l" rtl="0"/>
            <a:r>
              <a:rPr lang="en-US" dirty="0" err="1" smtClean="0"/>
              <a:t>ØVc</a:t>
            </a:r>
            <a:r>
              <a:rPr lang="en-US" dirty="0" smtClean="0"/>
              <a:t> </a:t>
            </a:r>
            <a:r>
              <a:rPr lang="en-GB" dirty="0"/>
              <a:t>for the footing = </a:t>
            </a:r>
            <a:r>
              <a:rPr lang="en-US" dirty="0"/>
              <a:t>7605 </a:t>
            </a:r>
            <a:r>
              <a:rPr lang="en-US" dirty="0" err="1"/>
              <a:t>kN</a:t>
            </a:r>
            <a:r>
              <a:rPr lang="en-US" dirty="0" err="1" smtClean="0"/>
              <a:t>.</a:t>
            </a:r>
            <a:endParaRPr lang="en-US" dirty="0" smtClean="0"/>
          </a:p>
          <a:p>
            <a:pPr algn="l" rtl="0"/>
            <a:endParaRPr lang="en-GB" dirty="0"/>
          </a:p>
          <a:p>
            <a:pPr algn="l" rtl="0"/>
            <a:r>
              <a:rPr lang="en-US" dirty="0" err="1" smtClean="0"/>
              <a:t>Vu.p</a:t>
            </a:r>
            <a:r>
              <a:rPr lang="en-US" dirty="0" smtClean="0"/>
              <a:t> acting on the footing = </a:t>
            </a:r>
            <a:r>
              <a:rPr lang="en-US" dirty="0"/>
              <a:t>3447 </a:t>
            </a:r>
            <a:r>
              <a:rPr lang="en-US" dirty="0" err="1"/>
              <a:t>kN</a:t>
            </a:r>
            <a:r>
              <a:rPr lang="en-US" dirty="0" err="1" smtClean="0"/>
              <a:t>.</a:t>
            </a:r>
            <a:endParaRPr lang="en-US" dirty="0" smtClean="0"/>
          </a:p>
          <a:p>
            <a:pPr algn="l" rtl="0"/>
            <a:endParaRPr lang="en-GB" dirty="0"/>
          </a:p>
          <a:p>
            <a:pPr algn="l" rtl="0"/>
            <a:r>
              <a:rPr lang="en-US" b="1" dirty="0"/>
              <a:t>the footings will be able to carry the added floor above the </a:t>
            </a:r>
            <a:r>
              <a:rPr lang="en-US" b="1" dirty="0" smtClean="0"/>
              <a:t>building.</a:t>
            </a:r>
            <a:endParaRPr lang="en-US" b="1" dirty="0"/>
          </a:p>
        </p:txBody>
      </p:sp>
      <p:pic>
        <p:nvPicPr>
          <p:cNvPr id="11" name="Picture 10" descr="Screenshot (75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72816"/>
            <a:ext cx="4096896" cy="387593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863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435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GB" dirty="0" smtClean="0"/>
              <a:t>Structural Design</a:t>
            </a:r>
            <a:endParaRPr lang="en-US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0" y="1412776"/>
            <a:ext cx="8964488" cy="51125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GB" dirty="0" smtClean="0"/>
              <a:t>Structural Break Calculations:</a:t>
            </a:r>
          </a:p>
          <a:p>
            <a:pPr algn="l" rtl="0"/>
            <a:endParaRPr lang="en-GB" dirty="0"/>
          </a:p>
          <a:p>
            <a:pPr algn="l" rtl="0"/>
            <a:r>
              <a:rPr lang="en-US" dirty="0" smtClean="0"/>
              <a:t>  From ETABS  </a:t>
            </a:r>
            <a:r>
              <a:rPr lang="en-US" dirty="0"/>
              <a:t>∆S1 = 5 </a:t>
            </a:r>
            <a:r>
              <a:rPr lang="en-US" dirty="0" smtClean="0"/>
              <a:t>mm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  ∆M1 = 0.7*R*∆S1 = </a:t>
            </a:r>
            <a:r>
              <a:rPr lang="en-US" dirty="0" smtClean="0"/>
              <a:t>0.7*5.5*5 </a:t>
            </a:r>
            <a:r>
              <a:rPr lang="en-US" dirty="0"/>
              <a:t>= 23 </a:t>
            </a:r>
            <a:r>
              <a:rPr lang="en-US" dirty="0" smtClean="0"/>
              <a:t>mm</a:t>
            </a:r>
          </a:p>
          <a:p>
            <a:pPr algn="l" rtl="0"/>
            <a:endParaRPr lang="en-US" dirty="0"/>
          </a:p>
          <a:p>
            <a:pPr algn="l" rtl="0"/>
            <a:r>
              <a:rPr lang="pt-BR" dirty="0" smtClean="0"/>
              <a:t>  ∆</a:t>
            </a:r>
            <a:r>
              <a:rPr lang="pt-BR" dirty="0"/>
              <a:t>S2 = 5.5 </a:t>
            </a:r>
            <a:r>
              <a:rPr lang="pt-BR" dirty="0" smtClean="0"/>
              <a:t>mm</a:t>
            </a:r>
          </a:p>
          <a:p>
            <a:pPr algn="l" rtl="0"/>
            <a:endParaRPr lang="pt-BR" dirty="0"/>
          </a:p>
          <a:p>
            <a:pPr algn="l" rtl="0"/>
            <a:r>
              <a:rPr lang="pt-BR" dirty="0" smtClean="0"/>
              <a:t>  ∆</a:t>
            </a:r>
            <a:r>
              <a:rPr lang="pt-BR" dirty="0"/>
              <a:t>M2 = 0.7*R*∆S2 = 0.7*6.5*5.5 = 25 mm </a:t>
            </a:r>
          </a:p>
          <a:p>
            <a:pPr algn="l" rtl="0"/>
            <a:r>
              <a:rPr lang="en-US" dirty="0" smtClean="0"/>
              <a:t> </a:t>
            </a:r>
          </a:p>
          <a:p>
            <a:pPr algn="l" rtl="0"/>
            <a:r>
              <a:rPr lang="en-US" dirty="0"/>
              <a:t> ∆MT = ((∆M1</a:t>
            </a:r>
            <a:r>
              <a:rPr lang="en-US" dirty="0" smtClean="0"/>
              <a:t>)^2 </a:t>
            </a:r>
            <a:r>
              <a:rPr lang="en-US" dirty="0"/>
              <a:t>+ (∆</a:t>
            </a:r>
            <a:r>
              <a:rPr lang="en-US" dirty="0" smtClean="0"/>
              <a:t>M1)^2)^1/2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  = </a:t>
            </a:r>
            <a:r>
              <a:rPr lang="en-US" dirty="0"/>
              <a:t>((23</a:t>
            </a:r>
            <a:r>
              <a:rPr lang="en-US" dirty="0" smtClean="0"/>
              <a:t>)^2 </a:t>
            </a:r>
            <a:r>
              <a:rPr lang="en-US" dirty="0"/>
              <a:t>+ (25</a:t>
            </a:r>
            <a:r>
              <a:rPr lang="en-US" dirty="0" smtClean="0"/>
              <a:t>)^2)^1/2 </a:t>
            </a:r>
            <a:r>
              <a:rPr lang="en-US" dirty="0"/>
              <a:t>= 34 mm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</a:t>
            </a:r>
            <a:r>
              <a:rPr lang="en-US" dirty="0"/>
              <a:t>use ∆MT = 50 mm = 5 cm</a:t>
            </a:r>
          </a:p>
          <a:p>
            <a:pPr algn="l" rtl="0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750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556792"/>
            <a:ext cx="8229600" cy="4677152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GB" sz="2800" b="1" dirty="0" smtClean="0"/>
              <a:t>Loud Speakers System.</a:t>
            </a:r>
            <a:endParaRPr lang="en-US" sz="2800" b="1" dirty="0" smtClean="0"/>
          </a:p>
          <a:p>
            <a:pPr algn="l">
              <a:buNone/>
            </a:pPr>
            <a:endParaRPr lang="en-US" sz="2800" b="1" dirty="0"/>
          </a:p>
          <a:p>
            <a:pPr algn="l">
              <a:buNone/>
            </a:pPr>
            <a:r>
              <a:rPr lang="en-US" sz="2800" b="1" dirty="0" smtClean="0"/>
              <a:t>Lighting Arrangement.</a:t>
            </a:r>
            <a:br>
              <a:rPr lang="en-US" sz="2800" b="1" dirty="0" smtClean="0"/>
            </a:br>
            <a:endParaRPr lang="en-US" sz="2800" b="1" dirty="0" smtClean="0"/>
          </a:p>
          <a:p>
            <a:pPr algn="l">
              <a:buNone/>
            </a:pPr>
            <a:r>
              <a:rPr lang="en-US" sz="2800" b="1" dirty="0" smtClean="0"/>
              <a:t>Sockets Arrangement.</a:t>
            </a:r>
            <a:br>
              <a:rPr lang="en-US" sz="2800" b="1" dirty="0" smtClean="0"/>
            </a:br>
            <a:endParaRPr lang="en-US" sz="2800" b="1" dirty="0" smtClean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8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Electrical 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Design.</a:t>
            </a:r>
            <a:b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052736"/>
            <a:ext cx="8229600" cy="438912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000" dirty="0" smtClean="0"/>
              <a:t>Loud Speakers:</a:t>
            </a:r>
          </a:p>
          <a:p>
            <a:pPr algn="l" rtl="0">
              <a:buNone/>
            </a:pPr>
            <a:r>
              <a:rPr lang="en-US" sz="2000" dirty="0" smtClean="0"/>
              <a:t>Bose Free Space DS 40F In-Ceiling Loudspeaker was used</a:t>
            </a:r>
            <a:r>
              <a:rPr lang="en-US" sz="2000" dirty="0"/>
              <a:t>.</a:t>
            </a:r>
            <a:endParaRPr lang="en-US" sz="2000" dirty="0" smtClean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8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Electrical Systems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323528" y="5661248"/>
            <a:ext cx="3405064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l"/>
            <a:r>
              <a:rPr lang="en-GB" dirty="0" smtClean="0"/>
              <a:t>Distribution for the speakers in the Ground Floor    </a:t>
            </a:r>
            <a:endParaRPr lang="en-US" dirty="0"/>
          </a:p>
        </p:txBody>
      </p:sp>
      <p:pic>
        <p:nvPicPr>
          <p:cNvPr id="8" name="Picture 59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64904"/>
            <a:ext cx="3799840" cy="2849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59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564904"/>
            <a:ext cx="3832860" cy="2867547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عنصر نائب للمحتوى 2"/>
          <p:cNvSpPr txBox="1">
            <a:spLocks/>
          </p:cNvSpPr>
          <p:nvPr/>
        </p:nvSpPr>
        <p:spPr>
          <a:xfrm>
            <a:off x="5148064" y="5661248"/>
            <a:ext cx="3405064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l"/>
            <a:r>
              <a:rPr lang="en-GB" dirty="0" smtClean="0"/>
              <a:t>Distribution for the speakers in the First Floor    </a:t>
            </a:r>
            <a:endParaRPr lang="en-US" dirty="0"/>
          </a:p>
        </p:txBody>
      </p:sp>
      <p:pic>
        <p:nvPicPr>
          <p:cNvPr id="14" name="Picture 592" descr="speaker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596" y="836712"/>
            <a:ext cx="1858275" cy="172819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564672"/>
          </a:xfrm>
        </p:spPr>
        <p:txBody>
          <a:bodyPr>
            <a:noAutofit/>
          </a:bodyPr>
          <a:lstStyle/>
          <a:p>
            <a:r>
              <a:rPr lang="en-GB" sz="4000" dirty="0" smtClean="0"/>
              <a:t>Lighting design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/>
          <a:lstStyle/>
          <a:p>
            <a:pPr marL="0" indent="0" algn="l" rtl="0">
              <a:buNone/>
            </a:pPr>
            <a:r>
              <a:rPr lang="en-GB" dirty="0" smtClean="0"/>
              <a:t>A simulation using Dialux </a:t>
            </a:r>
            <a:r>
              <a:rPr lang="en-GB" dirty="0" err="1" smtClean="0"/>
              <a:t>evo</a:t>
            </a:r>
            <a:r>
              <a:rPr lang="en-GB" dirty="0" smtClean="0"/>
              <a:t> software was made to achieve a comfortable lighting design.</a:t>
            </a:r>
          </a:p>
          <a:p>
            <a:pPr marL="0" indent="0" algn="l" rtl="0">
              <a:buNone/>
            </a:pPr>
            <a:endParaRPr lang="en-GB" dirty="0"/>
          </a:p>
          <a:p>
            <a:pPr marL="0" indent="0" algn="l" rtl="0">
              <a:buNone/>
            </a:pPr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63653"/>
            <a:ext cx="5128046" cy="4537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0662612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Autofit/>
          </a:bodyPr>
          <a:lstStyle/>
          <a:p>
            <a:r>
              <a:rPr lang="en-GB" sz="4000" dirty="0" smtClean="0"/>
              <a:t>Lighting Design </a:t>
            </a:r>
            <a:endParaRPr lang="en-US" sz="40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346293"/>
            <a:ext cx="5667151" cy="5388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809839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Autofit/>
          </a:bodyPr>
          <a:lstStyle/>
          <a:p>
            <a:r>
              <a:rPr lang="en-GB" sz="4000" dirty="0" smtClean="0"/>
              <a:t>Lighting Design </a:t>
            </a:r>
            <a:endParaRPr lang="en-US" sz="4000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268760"/>
            <a:ext cx="5826960" cy="5331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880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 Architectural Design.</a:t>
            </a:r>
            <a:br>
              <a:rPr lang="en-US" sz="5400" dirty="0" smtClean="0"/>
            </a:b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980728"/>
            <a:ext cx="8229600" cy="4533136"/>
          </a:xfrm>
        </p:spPr>
        <p:txBody>
          <a:bodyPr/>
          <a:lstStyle/>
          <a:p>
            <a:pPr algn="l" rtl="0">
              <a:buNone/>
            </a:pPr>
            <a:r>
              <a:rPr lang="en-US" sz="2800" b="1" dirty="0" smtClean="0"/>
              <a:t>Ground Floor: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600" dirty="0">
                <a:solidFill>
                  <a:prstClr val="black"/>
                </a:solidFill>
              </a:rPr>
              <a:t>Total floor area : </a:t>
            </a:r>
            <a:r>
              <a:rPr lang="en-GB" sz="1600" dirty="0" smtClean="0">
                <a:solidFill>
                  <a:prstClr val="black"/>
                </a:solidFill>
              </a:rPr>
              <a:t>490 </a:t>
            </a:r>
            <a:r>
              <a:rPr lang="en-GB" sz="1600" dirty="0" err="1">
                <a:solidFill>
                  <a:prstClr val="black"/>
                </a:solidFill>
              </a:rPr>
              <a:t>ms</a:t>
            </a:r>
            <a:endParaRPr lang="en-GB" sz="16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endParaRPr lang="en-GB" sz="1600" dirty="0" smtClean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 smtClean="0">
                <a:solidFill>
                  <a:prstClr val="black"/>
                </a:solidFill>
              </a:rPr>
              <a:t>The </a:t>
            </a:r>
            <a:r>
              <a:rPr lang="en-GB" sz="1400" dirty="0">
                <a:solidFill>
                  <a:prstClr val="black"/>
                </a:solidFill>
              </a:rPr>
              <a:t>floor </a:t>
            </a:r>
            <a:r>
              <a:rPr lang="en-GB" sz="1400" dirty="0" smtClean="0">
                <a:solidFill>
                  <a:prstClr val="black"/>
                </a:solidFill>
              </a:rPr>
              <a:t>contains: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 smtClean="0">
                <a:solidFill>
                  <a:prstClr val="black"/>
                </a:solidFill>
              </a:rPr>
              <a:t>Principle’s office and secretary, </a:t>
            </a:r>
            <a:endParaRPr lang="en-GB" sz="14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>
                <a:solidFill>
                  <a:prstClr val="black"/>
                </a:solidFill>
              </a:rPr>
              <a:t>1 Meeting room, </a:t>
            </a:r>
            <a:r>
              <a:rPr lang="en-GB" sz="1400" dirty="0" smtClean="0">
                <a:solidFill>
                  <a:prstClr val="black"/>
                </a:solidFill>
              </a:rPr>
              <a:t>Multi-purpose</a:t>
            </a:r>
            <a:endParaRPr lang="en-GB" sz="14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>
                <a:solidFill>
                  <a:prstClr val="black"/>
                </a:solidFill>
              </a:rPr>
              <a:t>room, </a:t>
            </a:r>
            <a:r>
              <a:rPr lang="en-GB" sz="1400" dirty="0" smtClean="0">
                <a:solidFill>
                  <a:prstClr val="black"/>
                </a:solidFill>
              </a:rPr>
              <a:t>and a physical activity </a:t>
            </a:r>
            <a:r>
              <a:rPr lang="en-GB" sz="1400" dirty="0">
                <a:solidFill>
                  <a:prstClr val="black"/>
                </a:solidFill>
              </a:rPr>
              <a:t>area.</a:t>
            </a:r>
            <a:endParaRPr lang="ar-JO" sz="2800" b="1" dirty="0" smtClean="0"/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2671700" y="6165304"/>
            <a:ext cx="3405064" cy="7200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US" dirty="0" smtClean="0"/>
              <a:t>After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53243"/>
            <a:ext cx="5400600" cy="4691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2596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Autofit/>
          </a:bodyPr>
          <a:lstStyle/>
          <a:p>
            <a:r>
              <a:rPr lang="en-GB" sz="4000" dirty="0" smtClean="0"/>
              <a:t>Lighting Design </a:t>
            </a:r>
            <a:endParaRPr lang="en-US" sz="4000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22978"/>
            <a:ext cx="5390679" cy="543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691712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Autofit/>
          </a:bodyPr>
          <a:lstStyle/>
          <a:p>
            <a:r>
              <a:rPr lang="en-GB" sz="4000" dirty="0" smtClean="0"/>
              <a:t>Lighting Design </a:t>
            </a:r>
            <a:endParaRPr lang="en-US" sz="4000" dirty="0"/>
          </a:p>
        </p:txBody>
      </p:sp>
      <p:pic>
        <p:nvPicPr>
          <p:cNvPr id="5" name="Picture 4" descr="principle office result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13333"/>
            <a:ext cx="5472608" cy="5394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principle office work plane illuminanc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770" y="1844824"/>
            <a:ext cx="2933700" cy="35204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520480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Autofit/>
          </a:bodyPr>
          <a:lstStyle/>
          <a:p>
            <a:r>
              <a:rPr lang="en-GB" sz="4000" dirty="0" smtClean="0"/>
              <a:t>Lighting Design </a:t>
            </a:r>
            <a:endParaRPr lang="en-US" sz="4000" dirty="0"/>
          </a:p>
        </p:txBody>
      </p:sp>
      <p:pic>
        <p:nvPicPr>
          <p:cNvPr id="4" name="Picture 3" descr="Meeting room result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4896544" cy="53285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meeting work plane illuminanc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268760"/>
            <a:ext cx="4499992" cy="403244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2568130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Autofit/>
          </a:bodyPr>
          <a:lstStyle/>
          <a:p>
            <a:r>
              <a:rPr lang="en-GB" sz="4000" dirty="0" smtClean="0"/>
              <a:t>Lighting Design </a:t>
            </a:r>
            <a:endParaRPr lang="en-US" sz="4000" dirty="0"/>
          </a:p>
        </p:txBody>
      </p:sp>
      <p:pic>
        <p:nvPicPr>
          <p:cNvPr id="3" name="Picture 2" descr="class room result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7" y="1196752"/>
            <a:ext cx="4726467" cy="556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class board work plane illuminanc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340768"/>
            <a:ext cx="4176464" cy="489654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768234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Autofit/>
          </a:bodyPr>
          <a:lstStyle/>
          <a:p>
            <a:r>
              <a:rPr lang="en-GB" sz="4000" dirty="0" smtClean="0"/>
              <a:t>Lighting Design </a:t>
            </a:r>
            <a:endParaRPr lang="en-US" sz="4000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59"/>
            <a:ext cx="3888432" cy="4880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276812"/>
            <a:ext cx="5040560" cy="4386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0258912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980728"/>
            <a:ext cx="8229600" cy="438912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b="1" dirty="0" smtClean="0"/>
              <a:t>Lighting Arrangement: </a:t>
            </a: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395536" y="5373216"/>
            <a:ext cx="3405064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GB" dirty="0" smtClean="0"/>
              <a:t>Basement Floor</a:t>
            </a:r>
            <a:endParaRPr lang="en-US" dirty="0"/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4788024" y="5301208"/>
            <a:ext cx="3405064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GB" dirty="0" smtClean="0"/>
              <a:t>Ground Floor</a:t>
            </a:r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21107"/>
            <a:ext cx="4482717" cy="328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377" y="1921107"/>
            <a:ext cx="4084242" cy="3164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85</a:t>
            </a:fld>
            <a:endParaRPr lang="ar-SA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984096"/>
            <a:ext cx="8229600" cy="539723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b="1" dirty="0" smtClean="0"/>
              <a:t>Lighting Arrangement: </a:t>
            </a:r>
          </a:p>
          <a:p>
            <a:pPr algn="l" rtl="0">
              <a:buNone/>
            </a:pPr>
            <a:endParaRPr lang="en-GB" sz="2800" b="1" dirty="0"/>
          </a:p>
          <a:p>
            <a:pPr algn="l" rtl="0">
              <a:buNone/>
            </a:pPr>
            <a:endParaRPr lang="en-GB" sz="2800" b="1" dirty="0" smtClean="0"/>
          </a:p>
          <a:p>
            <a:pPr algn="l" rtl="0">
              <a:buNone/>
            </a:pPr>
            <a:endParaRPr lang="en-GB" sz="2800" b="1" dirty="0"/>
          </a:p>
          <a:p>
            <a:pPr algn="l" rtl="0">
              <a:buNone/>
            </a:pPr>
            <a:endParaRPr lang="en-GB" sz="2800" b="1" dirty="0" smtClean="0"/>
          </a:p>
          <a:p>
            <a:pPr algn="l" rtl="0">
              <a:buNone/>
            </a:pPr>
            <a:endParaRPr lang="en-GB" sz="2800" b="1" dirty="0"/>
          </a:p>
          <a:p>
            <a:pPr algn="l" rtl="0">
              <a:buNone/>
            </a:pPr>
            <a:endParaRPr lang="en-GB" sz="2800" b="1" dirty="0" smtClean="0"/>
          </a:p>
          <a:p>
            <a:pPr algn="l" rtl="0">
              <a:buNone/>
            </a:pPr>
            <a:endParaRPr lang="en-GB" sz="2800" b="1" dirty="0"/>
          </a:p>
          <a:p>
            <a:pPr algn="l" rtl="0">
              <a:buNone/>
            </a:pPr>
            <a:r>
              <a:rPr lang="en-GB" sz="2000" b="1" dirty="0" smtClean="0"/>
              <a:t>All units were used in the building are LED units.</a:t>
            </a:r>
            <a:endParaRPr lang="en-GB" sz="1800" b="1" dirty="0" smtClean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467544" y="4437112"/>
            <a:ext cx="8136904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GB" dirty="0" smtClean="0"/>
              <a:t>Lighting arrangement plan’s legend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339292"/>
              </p:ext>
            </p:extLst>
          </p:nvPr>
        </p:nvGraphicFramePr>
        <p:xfrm>
          <a:off x="1619672" y="234888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Unit Number on plans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Unit description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Philips 37.5 watt unit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/>
                        <a:t>Dizzano</a:t>
                      </a:r>
                      <a:r>
                        <a:rPr lang="en-US" dirty="0" smtClean="0"/>
                        <a:t> 36 watt unit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Philips 21.5 watt unit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Philips 12 watt unit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9293074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980728"/>
            <a:ext cx="8229600" cy="438912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b="1" dirty="0" smtClean="0"/>
              <a:t>Sockets and Switches Arrangement: </a:t>
            </a:r>
            <a:endParaRPr lang="en-US" sz="2800" b="1" dirty="0"/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2375756" y="5949280"/>
            <a:ext cx="4557192" cy="432048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algn="ctr"/>
            <a:r>
              <a:rPr lang="en-GB" dirty="0" smtClean="0"/>
              <a:t>Ground Floor sockets and switches arrangement</a:t>
            </a:r>
            <a:endParaRPr lang="en-US" dirty="0"/>
          </a:p>
        </p:txBody>
      </p:sp>
      <p:pic>
        <p:nvPicPr>
          <p:cNvPr id="12291" name="Picture 3" descr="C:\Users\gabaren\Desktop\g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9178" y="1456625"/>
            <a:ext cx="6501408" cy="4382754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87</a:t>
            </a:fld>
            <a:endParaRPr lang="ar-SA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980728"/>
            <a:ext cx="8229600" cy="438912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b="1" dirty="0"/>
              <a:t>Sockets and Switches Arrangement: </a:t>
            </a:r>
          </a:p>
        </p:txBody>
      </p:sp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395536" y="5373216"/>
            <a:ext cx="3405064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US" dirty="0" smtClean="0"/>
              <a:t>First</a:t>
            </a:r>
            <a:r>
              <a:rPr lang="en-GB" dirty="0" smtClean="0"/>
              <a:t> Floor</a:t>
            </a:r>
            <a:endParaRPr lang="en-US" dirty="0"/>
          </a:p>
        </p:txBody>
      </p:sp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4788024" y="5301208"/>
            <a:ext cx="3405064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GB" dirty="0" smtClean="0"/>
              <a:t>Second Floor</a:t>
            </a:r>
            <a:endParaRPr lang="en-US" dirty="0"/>
          </a:p>
        </p:txBody>
      </p:sp>
      <p:pic>
        <p:nvPicPr>
          <p:cNvPr id="13314" name="Picture 2" descr="C:\Users\gabaren\Desktop\f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4542642" cy="3384376"/>
          </a:xfrm>
          <a:prstGeom prst="rect">
            <a:avLst/>
          </a:prstGeom>
          <a:noFill/>
        </p:spPr>
      </p:pic>
      <p:pic>
        <p:nvPicPr>
          <p:cNvPr id="10" name="Picture 2" descr="C:\Users\gabaren\Desktop\f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87009"/>
            <a:ext cx="4429398" cy="3300006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88</a:t>
            </a:fld>
            <a:endParaRPr lang="ar-SA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980728"/>
            <a:ext cx="8229600" cy="438912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b="1" dirty="0"/>
              <a:t>Sockets and Switches Arrangement: </a:t>
            </a: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8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Electrical 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System.</a:t>
            </a:r>
            <a:b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395536" y="5373216"/>
            <a:ext cx="3405064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GB" dirty="0" smtClean="0"/>
              <a:t>Third Floor</a:t>
            </a:r>
            <a:endParaRPr lang="en-US" dirty="0"/>
          </a:p>
        </p:txBody>
      </p:sp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4788024" y="5517232"/>
            <a:ext cx="3405064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GB" dirty="0" smtClean="0"/>
              <a:t>Roof</a:t>
            </a:r>
            <a:endParaRPr lang="en-US" dirty="0"/>
          </a:p>
        </p:txBody>
      </p:sp>
      <p:pic>
        <p:nvPicPr>
          <p:cNvPr id="14338" name="Picture 2" descr="C:\Users\gabaren\Desktop\f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4283968" cy="3077840"/>
          </a:xfrm>
          <a:prstGeom prst="rect">
            <a:avLst/>
          </a:prstGeom>
          <a:noFill/>
        </p:spPr>
      </p:pic>
      <p:pic>
        <p:nvPicPr>
          <p:cNvPr id="14339" name="Picture 3" descr="C:\Users\gabaren\Desktop\roo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556792"/>
            <a:ext cx="4074864" cy="3480419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 Architectural Design.</a:t>
            </a:r>
            <a:br>
              <a:rPr lang="en-US" sz="5400" dirty="0" smtClean="0"/>
            </a:b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821168"/>
          </a:xfrm>
        </p:spPr>
        <p:txBody>
          <a:bodyPr/>
          <a:lstStyle/>
          <a:p>
            <a:pPr algn="l" rtl="0">
              <a:buNone/>
            </a:pPr>
            <a:r>
              <a:rPr lang="en-US" sz="2800" b="1" dirty="0" smtClean="0"/>
              <a:t> First Floor :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600" dirty="0">
                <a:solidFill>
                  <a:prstClr val="black"/>
                </a:solidFill>
              </a:rPr>
              <a:t>Total floor area : 335 </a:t>
            </a:r>
            <a:r>
              <a:rPr lang="en-GB" sz="1600" dirty="0" err="1">
                <a:solidFill>
                  <a:prstClr val="black"/>
                </a:solidFill>
              </a:rPr>
              <a:t>ms</a:t>
            </a:r>
            <a:endParaRPr lang="en-GB" sz="16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endParaRPr lang="en-GB" sz="16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>
                <a:solidFill>
                  <a:prstClr val="black"/>
                </a:solidFill>
              </a:rPr>
              <a:t>The floor contains: 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>
                <a:solidFill>
                  <a:prstClr val="black"/>
                </a:solidFill>
              </a:rPr>
              <a:t>4 </a:t>
            </a:r>
            <a:r>
              <a:rPr lang="en-GB" sz="1400" dirty="0" smtClean="0">
                <a:solidFill>
                  <a:prstClr val="black"/>
                </a:solidFill>
              </a:rPr>
              <a:t>classes</a:t>
            </a:r>
            <a:r>
              <a:rPr lang="en-GB" sz="1400" dirty="0">
                <a:solidFill>
                  <a:prstClr val="black"/>
                </a:solidFill>
              </a:rPr>
              <a:t>, </a:t>
            </a: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>
                <a:solidFill>
                  <a:prstClr val="black"/>
                </a:solidFill>
              </a:rPr>
              <a:t>1 Meeting room, </a:t>
            </a:r>
            <a:r>
              <a:rPr lang="en-GB" sz="1400" dirty="0" smtClean="0">
                <a:solidFill>
                  <a:prstClr val="black"/>
                </a:solidFill>
              </a:rPr>
              <a:t>secretary</a:t>
            </a:r>
            <a:endParaRPr lang="en-GB" sz="1400" dirty="0">
              <a:solidFill>
                <a:prstClr val="black"/>
              </a:solidFill>
            </a:endParaRPr>
          </a:p>
          <a:p>
            <a:pPr lvl="0" rtl="0">
              <a:buClr>
                <a:srgbClr val="0BD0D9"/>
              </a:buClr>
              <a:buNone/>
            </a:pPr>
            <a:r>
              <a:rPr lang="en-GB" sz="1400" dirty="0" smtClean="0">
                <a:solidFill>
                  <a:prstClr val="black"/>
                </a:solidFill>
              </a:rPr>
              <a:t>room, and the principle's office</a:t>
            </a:r>
            <a:endParaRPr lang="ar-JO" sz="2800" b="1" dirty="0" smtClean="0"/>
          </a:p>
          <a:p>
            <a:pPr algn="l">
              <a:buNone/>
            </a:pPr>
            <a:endParaRPr lang="ar-JO" dirty="0"/>
          </a:p>
        </p:txBody>
      </p:sp>
      <p:pic>
        <p:nvPicPr>
          <p:cNvPr id="5" name="Picture 3" descr="1st floor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700808"/>
            <a:ext cx="5112568" cy="453289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2884169" y="6233699"/>
            <a:ext cx="3405064" cy="7200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010376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Elevators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/>
          <a:lstStyle/>
          <a:p>
            <a:pPr marL="0" indent="0" algn="l" rtl="0">
              <a:buNone/>
            </a:pPr>
            <a:r>
              <a:rPr lang="en-GB" dirty="0" smtClean="0"/>
              <a:t>The elevator used In the old design is suitable so it remained the same.</a:t>
            </a:r>
          </a:p>
          <a:p>
            <a:pPr marL="0" indent="0" algn="l" rtl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329431"/>
              </p:ext>
            </p:extLst>
          </p:nvPr>
        </p:nvGraphicFramePr>
        <p:xfrm>
          <a:off x="1043606" y="2492893"/>
          <a:ext cx="6912770" cy="3384378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069119"/>
                <a:gridCol w="1069119"/>
                <a:gridCol w="1069119"/>
                <a:gridCol w="1069119"/>
                <a:gridCol w="1069119"/>
                <a:gridCol w="1069119"/>
                <a:gridCol w="498056"/>
              </a:tblGrid>
              <a:tr h="564063"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3500/400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3500/350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3000/400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3000/350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2500/400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2500/350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JO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64063"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19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19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16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16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13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13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P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64063"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94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97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88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91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75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78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RT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64063"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60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58.7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54.5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52.7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52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50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</a:rPr>
                        <a:t>hc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64063"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0.2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0.2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0.22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0.23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0.23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0.24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N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64063"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N'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193531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Water Supply distribution</a:t>
            </a: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صورة 9" descr="C:\Users\HP\Pictures\Screenshots\Screenshot (36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16832"/>
            <a:ext cx="4104456" cy="403244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7858324"/>
              </p:ext>
            </p:extLst>
          </p:nvPr>
        </p:nvGraphicFramePr>
        <p:xfrm>
          <a:off x="333045" y="1988840"/>
          <a:ext cx="4320480" cy="404274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40160"/>
                <a:gridCol w="1440160"/>
                <a:gridCol w="1440160"/>
              </a:tblGrid>
              <a:tr h="1463015">
                <a:tc>
                  <a:txBody>
                    <a:bodyPr/>
                    <a:lstStyle/>
                    <a:p>
                      <a:pPr marL="0" marR="0" indent="0" algn="ctr" defTabSz="4570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Diameter</a:t>
                      </a:r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for hot water</a:t>
                      </a:r>
                      <a:endParaRPr lang="ar-JO" sz="1800" b="1" kern="1200" dirty="0" smtClean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457063" rtl="0" eaLnBrk="1" latinLnBrk="0" hangingPunct="1"/>
                      <a:endParaRPr lang="ar-JO" sz="18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marL="0" algn="ctr" defTabSz="457063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Diameter</a:t>
                      </a:r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for cold water</a:t>
                      </a:r>
                      <a:endParaRPr lang="ar-JO" sz="18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Pipe</a:t>
                      </a:r>
                      <a:endParaRPr lang="ar-JO" sz="18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  <a:tr h="8599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inch</a:t>
                      </a:r>
                      <a:endParaRPr lang="ar-JO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inch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 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  <a:tr h="8599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inch</a:t>
                      </a:r>
                      <a:endParaRPr lang="ar-JO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 inch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  <a:tr h="8599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3/4 inch</a:t>
                      </a:r>
                      <a:endParaRPr lang="ar-JO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3/4 inch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</a:tbl>
          </a:graphicData>
        </a:graphic>
      </p:graphicFrame>
      <p:sp>
        <p:nvSpPr>
          <p:cNvPr id="5" name="عنوان 1"/>
          <p:cNvSpPr txBox="1">
            <a:spLocks/>
          </p:cNvSpPr>
          <p:nvPr/>
        </p:nvSpPr>
        <p:spPr>
          <a:xfrm>
            <a:off x="4448672" y="6020267"/>
            <a:ext cx="4320480" cy="433069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Water supply system for fourth floor</a:t>
            </a:r>
            <a:endParaRPr kumimoji="0" lang="ar-JO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Water Supply distribution</a:t>
            </a: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1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1914303"/>
              </p:ext>
            </p:extLst>
          </p:nvPr>
        </p:nvGraphicFramePr>
        <p:xfrm>
          <a:off x="333045" y="1988840"/>
          <a:ext cx="4320480" cy="404274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40160"/>
                <a:gridCol w="1440160"/>
                <a:gridCol w="1440160"/>
              </a:tblGrid>
              <a:tr h="1463015">
                <a:tc>
                  <a:txBody>
                    <a:bodyPr/>
                    <a:lstStyle/>
                    <a:p>
                      <a:pPr marL="0" marR="0" indent="0" algn="ctr" defTabSz="4570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Diameter</a:t>
                      </a:r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for hot water</a:t>
                      </a:r>
                      <a:endParaRPr lang="ar-JO" sz="1800" b="1" kern="1200" dirty="0" smtClean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457063" rtl="0" eaLnBrk="1" latinLnBrk="0" hangingPunct="1"/>
                      <a:endParaRPr lang="ar-JO" sz="18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marL="0" algn="ctr" defTabSz="457063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Diameter</a:t>
                      </a:r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for cold water</a:t>
                      </a:r>
                      <a:endParaRPr lang="ar-JO" sz="18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Pipe</a:t>
                      </a:r>
                      <a:endParaRPr lang="ar-JO" sz="18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  <a:tr h="8599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inch</a:t>
                      </a:r>
                      <a:endParaRPr lang="ar-JO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inch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 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  <a:tr h="8599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inch</a:t>
                      </a:r>
                      <a:endParaRPr lang="ar-JO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 inch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  <a:tr h="8599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1/2 inch</a:t>
                      </a:r>
                      <a:endParaRPr lang="ar-JO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1/2 inch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</a:tbl>
          </a:graphicData>
        </a:graphic>
      </p:graphicFrame>
      <p:sp>
        <p:nvSpPr>
          <p:cNvPr id="5" name="عنوان 1"/>
          <p:cNvSpPr txBox="1">
            <a:spLocks/>
          </p:cNvSpPr>
          <p:nvPr/>
        </p:nvSpPr>
        <p:spPr>
          <a:xfrm>
            <a:off x="4448672" y="6020267"/>
            <a:ext cx="4320480" cy="433069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Water supply system for 3</a:t>
            </a:r>
            <a:r>
              <a:rPr lang="en-US" sz="1600" baseline="300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rd</a:t>
            </a:r>
            <a:r>
              <a:rPr lang="en-US" sz="16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floor</a:t>
            </a:r>
            <a:endParaRPr kumimoji="0" lang="ar-JO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024" y="1988839"/>
            <a:ext cx="4233471" cy="4031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649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Water Supply distribution</a:t>
            </a: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1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3804556"/>
              </p:ext>
            </p:extLst>
          </p:nvPr>
        </p:nvGraphicFramePr>
        <p:xfrm>
          <a:off x="333045" y="1988840"/>
          <a:ext cx="4320480" cy="404274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40160"/>
                <a:gridCol w="1440160"/>
                <a:gridCol w="1440160"/>
              </a:tblGrid>
              <a:tr h="1463015">
                <a:tc>
                  <a:txBody>
                    <a:bodyPr/>
                    <a:lstStyle/>
                    <a:p>
                      <a:pPr marL="0" marR="0" indent="0" algn="ctr" defTabSz="4570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Diameter</a:t>
                      </a:r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for hot water</a:t>
                      </a:r>
                      <a:endParaRPr lang="ar-JO" sz="1800" b="1" kern="1200" dirty="0" smtClean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457063" rtl="0" eaLnBrk="1" latinLnBrk="0" hangingPunct="1"/>
                      <a:endParaRPr lang="ar-JO" sz="18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marL="0" algn="ctr" defTabSz="457063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Diameter</a:t>
                      </a:r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for cold water</a:t>
                      </a:r>
                      <a:endParaRPr lang="ar-JO" sz="18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Pipe</a:t>
                      </a:r>
                      <a:endParaRPr lang="ar-JO" sz="18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  <a:tr h="8599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inch</a:t>
                      </a:r>
                      <a:endParaRPr lang="ar-JO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inch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 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  <a:tr h="8599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inch</a:t>
                      </a:r>
                      <a:endParaRPr lang="ar-JO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 inch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  <a:tr h="8599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1/2 inch</a:t>
                      </a:r>
                      <a:endParaRPr lang="ar-JO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1/2 inch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</a:tbl>
          </a:graphicData>
        </a:graphic>
      </p:graphicFrame>
      <p:sp>
        <p:nvSpPr>
          <p:cNvPr id="5" name="عنوان 1"/>
          <p:cNvSpPr txBox="1">
            <a:spLocks/>
          </p:cNvSpPr>
          <p:nvPr/>
        </p:nvSpPr>
        <p:spPr>
          <a:xfrm>
            <a:off x="4448672" y="6020267"/>
            <a:ext cx="4320480" cy="433069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16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Water supply system for ground,1</a:t>
            </a:r>
            <a:r>
              <a:rPr lang="en-US" sz="1600" baseline="300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</a:t>
            </a:r>
            <a:r>
              <a:rPr lang="en-US" sz="16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</a:t>
            </a:r>
            <a:r>
              <a:rPr lang="en-US" sz="1600" baseline="30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nd </a:t>
            </a:r>
            <a:r>
              <a:rPr lang="en-US" sz="16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floor</a:t>
            </a:r>
            <a:endParaRPr kumimoji="0" lang="ar-JO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352" y="1988841"/>
            <a:ext cx="4310136" cy="4010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2486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Drainage system</a:t>
            </a: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517912"/>
              </p:ext>
            </p:extLst>
          </p:nvPr>
        </p:nvGraphicFramePr>
        <p:xfrm>
          <a:off x="179513" y="1772816"/>
          <a:ext cx="3600399" cy="3252501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</a:tblGrid>
              <a:tr h="644025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DFu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Fixture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  <a:tr h="644025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4"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W.C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  <a:tr h="644025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2"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Lavatory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  <a:tr h="660213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2"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Kitchen sink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  <a:tr h="66021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"</a:t>
                      </a:r>
                      <a:endParaRPr lang="ar-JO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Stack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 anchor="ctr"/>
                </a:tc>
              </a:tr>
            </a:tbl>
          </a:graphicData>
        </a:graphic>
      </p:graphicFrame>
      <p:pic>
        <p:nvPicPr>
          <p:cNvPr id="6" name="صورة 5" descr="C:\Users\HP\Pictures\Screenshots\Screenshot (27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700807"/>
            <a:ext cx="4320480" cy="403244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عنوان 1"/>
          <p:cNvSpPr txBox="1">
            <a:spLocks/>
          </p:cNvSpPr>
          <p:nvPr/>
        </p:nvSpPr>
        <p:spPr>
          <a:xfrm>
            <a:off x="4283968" y="5772803"/>
            <a:ext cx="4320480" cy="494928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Drainage system for ground floor</a:t>
            </a:r>
            <a:endParaRPr kumimoji="0" lang="ar-JO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Drainage system</a:t>
            </a: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7"/>
            <a:ext cx="4236274" cy="3464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353" y="1417132"/>
            <a:ext cx="4022103" cy="4748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عنوان 1"/>
          <p:cNvSpPr txBox="1">
            <a:spLocks/>
          </p:cNvSpPr>
          <p:nvPr/>
        </p:nvSpPr>
        <p:spPr>
          <a:xfrm>
            <a:off x="150463" y="5277875"/>
            <a:ext cx="4320480" cy="494928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Drainage system for 1</a:t>
            </a:r>
            <a:r>
              <a:rPr lang="en-US" sz="1600" baseline="300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, 2</a:t>
            </a:r>
            <a:r>
              <a:rPr lang="en-US" sz="1600" baseline="30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nd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and 3</a:t>
            </a:r>
            <a:r>
              <a:rPr lang="en-US" sz="1600" baseline="30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rd</a:t>
            </a:r>
            <a:r>
              <a:rPr lang="en-US" sz="16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floors</a:t>
            </a:r>
            <a:endParaRPr kumimoji="0" lang="ar-JO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4359093" y="6165304"/>
            <a:ext cx="4320480" cy="494928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Drainage system for 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4</a:t>
            </a:r>
            <a:r>
              <a:rPr lang="en-US" sz="1600" baseline="30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</a:t>
            </a:r>
            <a:r>
              <a:rPr lang="en-US" sz="16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floor</a:t>
            </a:r>
            <a:endParaRPr kumimoji="0" lang="ar-JO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4355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Drainage system</a:t>
            </a: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2494112" y="6165304"/>
            <a:ext cx="4320480" cy="494928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Drainage system for </a:t>
            </a:r>
            <a:r>
              <a:rPr lang="en-US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4</a:t>
            </a:r>
            <a:r>
              <a:rPr lang="en-US" sz="2000" baseline="30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</a:t>
            </a:r>
            <a:r>
              <a:rPr lang="en-US" sz="20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floor</a:t>
            </a:r>
            <a:endParaRPr kumimoji="0" lang="ar-JO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43293"/>
            <a:ext cx="6480720" cy="472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071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Drainage system</a:t>
            </a: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2494112" y="6149941"/>
            <a:ext cx="4320480" cy="494928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Drainage system for </a:t>
            </a:r>
            <a:r>
              <a:rPr lang="en-US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one stack</a:t>
            </a:r>
            <a:endParaRPr kumimoji="0" lang="ar-JO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صورة 16" descr="C:\Users\HP\Pictures\Screenshots\Screenshot (32)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534" y="1403648"/>
            <a:ext cx="5105635" cy="476165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5764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noProof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Hvac</a:t>
            </a:r>
            <a:r>
              <a:rPr lang="en-US" sz="54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System</a:t>
            </a:r>
            <a:endParaRPr kumimoji="0" lang="ar-JO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35480"/>
            <a:ext cx="8311952" cy="4389120"/>
          </a:xfrm>
        </p:spPr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sz="2800" dirty="0" smtClean="0"/>
              <a:t>VRF system was used </a:t>
            </a:r>
            <a:br>
              <a:rPr lang="en-US" sz="2800" dirty="0" smtClean="0"/>
            </a:br>
            <a:r>
              <a:rPr lang="en-US" sz="2800" dirty="0" smtClean="0"/>
              <a:t>for all building rooms</a:t>
            </a:r>
            <a:r>
              <a:rPr lang="en-US" dirty="0" smtClean="0"/>
              <a:t>.</a:t>
            </a:r>
          </a:p>
          <a:p>
            <a:pPr algn="l">
              <a:buNone/>
            </a:pPr>
            <a:endParaRPr lang="en-US" sz="2800" dirty="0"/>
          </a:p>
          <a:p>
            <a:pPr algn="l">
              <a:buNone/>
            </a:pPr>
            <a:r>
              <a:rPr lang="en-US" sz="2800" dirty="0" smtClean="0"/>
              <a:t>Main component of VRF</a:t>
            </a:r>
            <a:br>
              <a:rPr lang="en-US" sz="2800" dirty="0" smtClean="0"/>
            </a:br>
            <a:r>
              <a:rPr lang="en-US" sz="2800" dirty="0" smtClean="0"/>
              <a:t>system is:</a:t>
            </a:r>
          </a:p>
          <a:p>
            <a:pPr marL="628461" indent="0" algn="l">
              <a:buNone/>
            </a:pPr>
            <a:endParaRPr lang="en-US" sz="2800" dirty="0" smtClean="0"/>
          </a:p>
          <a:p>
            <a:pPr marL="628461" indent="0" algn="l">
              <a:buNone/>
            </a:pPr>
            <a:r>
              <a:rPr lang="en-US" sz="2800" dirty="0" smtClean="0"/>
              <a:t>1- Outdoor unit.</a:t>
            </a:r>
          </a:p>
          <a:p>
            <a:pPr marL="628461" indent="0" algn="l">
              <a:buNone/>
            </a:pPr>
            <a:r>
              <a:rPr lang="en-US" sz="2800" dirty="0" smtClean="0"/>
              <a:t>2- BC controllers.</a:t>
            </a:r>
          </a:p>
          <a:p>
            <a:pPr marL="628461" indent="0" algn="l">
              <a:buNone/>
            </a:pPr>
            <a:r>
              <a:rPr lang="en-US" sz="2800" dirty="0"/>
              <a:t>3</a:t>
            </a:r>
            <a:r>
              <a:rPr lang="en-US" sz="2800" dirty="0" smtClean="0"/>
              <a:t>- Pipes. </a:t>
            </a:r>
          </a:p>
          <a:p>
            <a:pPr marL="628461" indent="0" algn="l">
              <a:buNone/>
            </a:pPr>
            <a:r>
              <a:rPr lang="en-US" sz="2800" dirty="0" smtClean="0"/>
              <a:t>4- Cassette</a:t>
            </a:r>
            <a:r>
              <a:rPr lang="en-US" sz="2800" b="1" dirty="0" smtClean="0"/>
              <a:t> </a:t>
            </a:r>
            <a:r>
              <a:rPr lang="en-US" sz="2800" dirty="0" smtClean="0"/>
              <a:t>Unit.</a:t>
            </a:r>
          </a:p>
        </p:txBody>
      </p:sp>
      <p:pic>
        <p:nvPicPr>
          <p:cNvPr id="5" name="Picture 48" descr="Untitled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340768"/>
            <a:ext cx="3114931" cy="237626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4947757" y="3356992"/>
            <a:ext cx="4320480" cy="494928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Outdoor Unit </a:t>
            </a:r>
            <a:endParaRPr kumimoji="0" lang="ar-JO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 descr="Untitled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3769" y="3823485"/>
            <a:ext cx="3403600" cy="225171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4905329" y="6075195"/>
            <a:ext cx="4320480" cy="494928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BC Controller</a:t>
            </a:r>
            <a:endParaRPr kumimoji="0" lang="ar-JO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5400" dirty="0" err="1">
                <a:solidFill>
                  <a:schemeClr val="tx2"/>
                </a:solidFill>
              </a:rPr>
              <a:t>Hvac</a:t>
            </a:r>
            <a:r>
              <a:rPr lang="en-US" sz="5400" dirty="0">
                <a:solidFill>
                  <a:schemeClr val="tx2"/>
                </a:solidFill>
              </a:rPr>
              <a:t> System</a:t>
            </a:r>
            <a:endParaRPr lang="ar-JO" sz="5000" dirty="0">
              <a:solidFill>
                <a:schemeClr val="tx2"/>
              </a:solidFill>
            </a:endParaRPr>
          </a:p>
        </p:txBody>
      </p:sp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133672" y="1916832"/>
            <a:ext cx="8686800" cy="438912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800" dirty="0" err="1" smtClean="0"/>
              <a:t>Hvac</a:t>
            </a:r>
            <a:r>
              <a:rPr lang="en-US" sz="2800" dirty="0" smtClean="0"/>
              <a:t> design: </a:t>
            </a:r>
          </a:p>
          <a:p>
            <a:pPr algn="l">
              <a:buNone/>
            </a:pPr>
            <a:r>
              <a:rPr lang="en-US" sz="2800" dirty="0" smtClean="0"/>
              <a:t>Cooling load for building = 159.19 KW</a:t>
            </a:r>
          </a:p>
          <a:p>
            <a:pPr algn="l">
              <a:buNone/>
            </a:pPr>
            <a:r>
              <a:rPr lang="en-GB" sz="2800" dirty="0" smtClean="0"/>
              <a:t>Chose System capacity = 160 KW = 2 units * 80 KW</a:t>
            </a:r>
            <a:endParaRPr lang="en-US" sz="2800" dirty="0" smtClean="0"/>
          </a:p>
          <a:p>
            <a:pPr algn="l">
              <a:buNone/>
            </a:pPr>
            <a:r>
              <a:rPr lang="en-US" sz="2800" dirty="0" smtClean="0"/>
              <a:t>All units was selected from Mitsubishi Company. </a:t>
            </a:r>
            <a:endParaRPr lang="en-US" sz="2800" dirty="0"/>
          </a:p>
        </p:txBody>
      </p:sp>
      <p:pic>
        <p:nvPicPr>
          <p:cNvPr id="9" name="Picture 41" descr="Untitled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77072"/>
            <a:ext cx="3619500" cy="16687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2494112" y="5620680"/>
            <a:ext cx="4320480" cy="494928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Indoor Unit </a:t>
            </a:r>
            <a:endParaRPr kumimoji="0" lang="ar-JO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2251</TotalTime>
  <Words>2328</Words>
  <Application>Microsoft Office PowerPoint</Application>
  <PresentationFormat>On-screen Show (4:3)</PresentationFormat>
  <Paragraphs>833</Paragraphs>
  <Slides>107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107</vt:i4>
      </vt:variant>
    </vt:vector>
  </HeadingPairs>
  <TitlesOfParts>
    <vt:vector size="108" baseType="lpstr">
      <vt:lpstr>تدفق</vt:lpstr>
      <vt:lpstr>    بسم الله الرحمن الرحيم</vt:lpstr>
      <vt:lpstr>Outline:</vt:lpstr>
      <vt:lpstr> Site Location</vt:lpstr>
      <vt:lpstr>PowerPoint Presentation</vt:lpstr>
      <vt:lpstr> Architectural Design. </vt:lpstr>
      <vt:lpstr> Architectural Design. </vt:lpstr>
      <vt:lpstr> Architectural Design. </vt:lpstr>
      <vt:lpstr> Architectural Design. </vt:lpstr>
      <vt:lpstr> Architectural Design. </vt:lpstr>
      <vt:lpstr> Architectural Design. </vt:lpstr>
      <vt:lpstr> Architectural Design. </vt:lpstr>
      <vt:lpstr> Architectural Design. </vt:lpstr>
      <vt:lpstr> Architectural Design. </vt:lpstr>
      <vt:lpstr> Architectural Design. </vt:lpstr>
      <vt:lpstr> Architectural Design. </vt:lpstr>
      <vt:lpstr> Architectural Design. </vt:lpstr>
      <vt:lpstr> Architectural Design. </vt:lpstr>
      <vt:lpstr> Architectural Design. </vt:lpstr>
      <vt:lpstr> Architectural Design. </vt:lpstr>
      <vt:lpstr> Architectural Design. </vt:lpstr>
      <vt:lpstr> Architectural Design. </vt:lpstr>
      <vt:lpstr> Architectural Design. </vt:lpstr>
      <vt:lpstr>Environmental Design: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Day Light</vt:lpstr>
      <vt:lpstr>Day Light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PowerPoint Presentation</vt:lpstr>
      <vt:lpstr>PowerPoint Presentation</vt:lpstr>
      <vt:lpstr>Lighting design </vt:lpstr>
      <vt:lpstr>Lighting Design </vt:lpstr>
      <vt:lpstr>Lighting Design </vt:lpstr>
      <vt:lpstr>Lighting Design </vt:lpstr>
      <vt:lpstr>Lighting Design </vt:lpstr>
      <vt:lpstr>Lighting Design </vt:lpstr>
      <vt:lpstr>Lighting Design </vt:lpstr>
      <vt:lpstr>Lighting Design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Elevators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Means of Egress in ground floor</vt:lpstr>
      <vt:lpstr>  Reflected ceiling for ground floor</vt:lpstr>
      <vt:lpstr>  Reflected ceiling for ground floor</vt:lpstr>
      <vt:lpstr>Cost Estimation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</dc:title>
  <dc:creator>Abu Adam Jabareen</dc:creator>
  <cp:lastModifiedBy>Windows User</cp:lastModifiedBy>
  <cp:revision>128</cp:revision>
  <dcterms:created xsi:type="dcterms:W3CDTF">2018-05-11T16:27:47Z</dcterms:created>
  <dcterms:modified xsi:type="dcterms:W3CDTF">2018-05-16T04:16:41Z</dcterms:modified>
</cp:coreProperties>
</file>