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y="6858000" cx="12192000"/>
  <p:notesSz cx="6858000" cy="9144000"/>
  <p:embeddedFontLst>
    <p:embeddedFont>
      <p:font typeface="Century Gothic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9" roundtripDataSignature="AMtx7mjpDNF5wH0WYW5Pi97OotkLXgXe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font" Target="fonts/CenturyGothic-regular.fntdata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font" Target="fonts/CenturyGothic-italic.fntdata"/><Relationship Id="rId14" Type="http://schemas.openxmlformats.org/officeDocument/2006/relationships/slide" Target="slides/slide10.xml"/><Relationship Id="rId36" Type="http://schemas.openxmlformats.org/officeDocument/2006/relationships/font" Target="fonts/CenturyGothic-bold.fntdata"/><Relationship Id="rId17" Type="http://schemas.openxmlformats.org/officeDocument/2006/relationships/slide" Target="slides/slide13.xml"/><Relationship Id="rId39" Type="http://customschemas.google.com/relationships/presentationmetadata" Target="metadata"/><Relationship Id="rId16" Type="http://schemas.openxmlformats.org/officeDocument/2006/relationships/slide" Target="slides/slide12.xml"/><Relationship Id="rId38" Type="http://schemas.openxmlformats.org/officeDocument/2006/relationships/font" Target="fonts/CenturyGothic-bold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a9fb5f70a0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a9fb5f70a0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b2d2136c8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b2d2136c8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0"/>
          <p:cNvSpPr txBox="1"/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0"/>
          <p:cNvSpPr txBox="1"/>
          <p:nvPr>
            <p:ph idx="1" type="subTitle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5" name="Google Shape;45;p3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0"/>
          <p:cNvSpPr/>
          <p:nvPr/>
        </p:nvSpPr>
        <p:spPr>
          <a:xfrm>
            <a:off x="0" y="4323810"/>
            <a:ext cx="1744652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30"/>
          <p:cNvSpPr txBox="1"/>
          <p:nvPr>
            <p:ph idx="12" type="sldNum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9"/>
          <p:cNvSpPr txBox="1"/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9"/>
          <p:cNvSpPr txBox="1"/>
          <p:nvPr>
            <p:ph idx="1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1" name="Google Shape;111;p3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9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9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0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40"/>
          <p:cNvSpPr txBox="1"/>
          <p:nvPr>
            <p:ph idx="1" type="body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18" name="Google Shape;118;p40"/>
          <p:cNvSpPr txBox="1"/>
          <p:nvPr>
            <p:ph idx="2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4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4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40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0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40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4" name="Google Shape;124;p40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1"/>
          <p:cNvSpPr txBox="1"/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41"/>
          <p:cNvSpPr txBox="1"/>
          <p:nvPr>
            <p:ph idx="1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28" name="Google Shape;128;p4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4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41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41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2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42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5" name="Google Shape;135;p42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6" name="Google Shape;136;p4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42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42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0" name="Google Shape;140;p42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41" name="Google Shape;141;p42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3"/>
          <p:cNvSpPr txBox="1"/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43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5" name="Google Shape;145;p43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6" name="Google Shape;146;p4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4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43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43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4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44"/>
          <p:cNvSpPr txBox="1"/>
          <p:nvPr>
            <p:ph idx="1" type="body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53" name="Google Shape;153;p4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4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44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44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5"/>
          <p:cNvSpPr txBox="1"/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45"/>
          <p:cNvSpPr txBox="1"/>
          <p:nvPr>
            <p:ph idx="1" type="body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60" name="Google Shape;160;p4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4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45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45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1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1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31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2"/>
          <p:cNvSpPr txBox="1"/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2"/>
          <p:cNvSpPr txBox="1"/>
          <p:nvPr>
            <p:ph idx="1" type="body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9" name="Google Shape;59;p3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2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32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3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3"/>
          <p:cNvSpPr txBox="1"/>
          <p:nvPr>
            <p:ph idx="1" type="body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6" name="Google Shape;66;p33"/>
          <p:cNvSpPr txBox="1"/>
          <p:nvPr>
            <p:ph idx="2" type="body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7" name="Google Shape;67;p3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3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33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4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4"/>
          <p:cNvSpPr txBox="1"/>
          <p:nvPr>
            <p:ph idx="1" type="body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4" name="Google Shape;74;p34"/>
          <p:cNvSpPr txBox="1"/>
          <p:nvPr>
            <p:ph idx="2" type="body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5" name="Google Shape;75;p34"/>
          <p:cNvSpPr txBox="1"/>
          <p:nvPr>
            <p:ph idx="3" type="body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6" name="Google Shape;76;p34"/>
          <p:cNvSpPr txBox="1"/>
          <p:nvPr>
            <p:ph idx="4" type="body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7" name="Google Shape;77;p3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4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34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5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35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35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3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6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36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7"/>
          <p:cNvSpPr txBox="1"/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2000"/>
              <a:buFont typeface="Century Gothic"/>
              <a:buNone/>
              <a:defRPr b="0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7"/>
          <p:cNvSpPr txBox="1"/>
          <p:nvPr>
            <p:ph idx="1" type="body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95" name="Google Shape;95;p37"/>
          <p:cNvSpPr txBox="1"/>
          <p:nvPr>
            <p:ph idx="2" type="body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96" name="Google Shape;96;p3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7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7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8"/>
          <p:cNvSpPr txBox="1"/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8"/>
          <p:cNvSpPr/>
          <p:nvPr>
            <p:ph idx="2" type="pic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3" name="Google Shape;103;p38"/>
          <p:cNvSpPr txBox="1"/>
          <p:nvPr>
            <p:ph idx="1" type="body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04" name="Google Shape;104;p3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8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38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C4DCE3"/>
            </a:gs>
          </a:gsLst>
          <a:lin ang="54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9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11" name="Google Shape;11;p29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9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9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9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9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9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9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9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9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9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9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9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" name="Google Shape;23;p29"/>
          <p:cNvGrpSpPr/>
          <p:nvPr/>
        </p:nvGrpSpPr>
        <p:grpSpPr>
          <a:xfrm>
            <a:off x="27222" y="157"/>
            <a:ext cx="2356674" cy="6853096"/>
            <a:chOff x="6627813" y="195610"/>
            <a:chExt cx="1952625" cy="5678141"/>
          </a:xfrm>
        </p:grpSpPr>
        <p:sp>
          <p:nvSpPr>
            <p:cNvPr id="24" name="Google Shape;24;p29"/>
            <p:cNvSpPr/>
            <p:nvPr/>
          </p:nvSpPr>
          <p:spPr>
            <a:xfrm>
              <a:off x="6627813" y="195610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9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9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9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9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9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9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9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9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9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9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9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29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29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rgbClr val="168DB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8" name="Google Shape;38;p29"/>
          <p:cNvSpPr txBox="1"/>
          <p:nvPr>
            <p:ph idx="1" type="body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9" name="Google Shape;39;p2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0" name="Google Shape;40;p2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1" name="Google Shape;41;p29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Relationship Id="rId4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png"/><Relationship Id="rId4" Type="http://schemas.openxmlformats.org/officeDocument/2006/relationships/image" Target="../media/image2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Relationship Id="rId4" Type="http://schemas.openxmlformats.org/officeDocument/2006/relationships/image" Target="../media/image32.png"/><Relationship Id="rId5" Type="http://schemas.openxmlformats.org/officeDocument/2006/relationships/image" Target="../media/image3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png"/><Relationship Id="rId4" Type="http://schemas.openxmlformats.org/officeDocument/2006/relationships/image" Target="../media/image38.png"/><Relationship Id="rId5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4.png"/><Relationship Id="rId4" Type="http://schemas.openxmlformats.org/officeDocument/2006/relationships/image" Target="../media/image29.png"/><Relationship Id="rId5" Type="http://schemas.openxmlformats.org/officeDocument/2006/relationships/image" Target="../media/image3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7.png"/><Relationship Id="rId4" Type="http://schemas.openxmlformats.org/officeDocument/2006/relationships/image" Target="../media/image39.png"/><Relationship Id="rId5" Type="http://schemas.openxmlformats.org/officeDocument/2006/relationships/image" Target="../media/image4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6.png"/><Relationship Id="rId4" Type="http://schemas.openxmlformats.org/officeDocument/2006/relationships/image" Target="../media/image3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6.png"/><Relationship Id="rId4" Type="http://schemas.openxmlformats.org/officeDocument/2006/relationships/image" Target="../media/image42.png"/><Relationship Id="rId5" Type="http://schemas.openxmlformats.org/officeDocument/2006/relationships/image" Target="../media/image4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3.png"/><Relationship Id="rId4" Type="http://schemas.openxmlformats.org/officeDocument/2006/relationships/image" Target="../media/image45.png"/><Relationship Id="rId5" Type="http://schemas.openxmlformats.org/officeDocument/2006/relationships/image" Target="../media/image4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image" Target="../media/image9.png"/><Relationship Id="rId10" Type="http://schemas.openxmlformats.org/officeDocument/2006/relationships/image" Target="../media/image5.png"/><Relationship Id="rId13" Type="http://schemas.openxmlformats.org/officeDocument/2006/relationships/image" Target="../media/image8.png"/><Relationship Id="rId1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4.png"/><Relationship Id="rId14" Type="http://schemas.openxmlformats.org/officeDocument/2006/relationships/image" Target="../media/image6.png"/><Relationship Id="rId5" Type="http://schemas.openxmlformats.org/officeDocument/2006/relationships/image" Target="../media/image11.png"/><Relationship Id="rId6" Type="http://schemas.openxmlformats.org/officeDocument/2006/relationships/image" Target="../media/image1.jpg"/><Relationship Id="rId7" Type="http://schemas.openxmlformats.org/officeDocument/2006/relationships/image" Target="../media/image12.png"/><Relationship Id="rId8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"/>
          <p:cNvSpPr txBox="1"/>
          <p:nvPr>
            <p:ph type="ctrTitle"/>
          </p:nvPr>
        </p:nvSpPr>
        <p:spPr>
          <a:xfrm>
            <a:off x="795914" y="1755409"/>
            <a:ext cx="5589431" cy="1195834"/>
          </a:xfrm>
          <a:prstGeom prst="rect">
            <a:avLst/>
          </a:prstGeom>
          <a:noFill/>
          <a:ln>
            <a:noFill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60"/>
              <a:buFont typeface="Century Gothic"/>
              <a:buNone/>
            </a:pPr>
            <a:r>
              <a:rPr b="1" lang="en-US" sz="4860"/>
              <a:t>Sana Application</a:t>
            </a:r>
            <a:endParaRPr/>
          </a:p>
        </p:txBody>
      </p:sp>
      <p:sp>
        <p:nvSpPr>
          <p:cNvPr id="169" name="Google Shape;169;p1"/>
          <p:cNvSpPr txBox="1"/>
          <p:nvPr>
            <p:ph idx="1" type="subTitle"/>
          </p:nvPr>
        </p:nvSpPr>
        <p:spPr>
          <a:xfrm>
            <a:off x="1941341" y="3652958"/>
            <a:ext cx="4282177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Presented by</a:t>
            </a:r>
            <a:r>
              <a:rPr lang="en-US" sz="2000">
                <a:solidFill>
                  <a:schemeClr val="dk1"/>
                </a:solidFill>
              </a:rPr>
              <a:t>: Shahd Zabade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solidFill>
                  <a:schemeClr val="dk1"/>
                </a:solidFill>
              </a:rPr>
              <a:t>                         Zahra Abu Zahra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Supervisor</a:t>
            </a:r>
            <a:r>
              <a:rPr lang="en-US" sz="2000">
                <a:solidFill>
                  <a:schemeClr val="dk1"/>
                </a:solidFill>
              </a:rPr>
              <a:t>: Dr.Anas Toma</a:t>
            </a:r>
            <a:endParaRPr/>
          </a:p>
        </p:txBody>
      </p:sp>
      <p:pic>
        <p:nvPicPr>
          <p:cNvPr id="170" name="Google Shape;17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4018" y="604911"/>
            <a:ext cx="4614204" cy="5725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"/>
          <p:cNvSpPr txBox="1"/>
          <p:nvPr>
            <p:ph type="title"/>
          </p:nvPr>
        </p:nvSpPr>
        <p:spPr>
          <a:xfrm>
            <a:off x="1645921" y="624110"/>
            <a:ext cx="3071222" cy="670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Components</a:t>
            </a:r>
            <a:endParaRPr b="1"/>
          </a:p>
        </p:txBody>
      </p:sp>
      <p:sp>
        <p:nvSpPr>
          <p:cNvPr id="256" name="Google Shape;256;p10"/>
          <p:cNvSpPr txBox="1"/>
          <p:nvPr>
            <p:ph idx="1" type="body"/>
          </p:nvPr>
        </p:nvSpPr>
        <p:spPr>
          <a:xfrm>
            <a:off x="1441353" y="1473758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Collecting products from product providers</a:t>
            </a:r>
            <a:endParaRPr b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   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b="1" lang="en-US" sz="2400"/>
              <a:t> - Facebook SDK for IOS.</a:t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b="1" lang="en-US" sz="2400"/>
              <a:t>    </a:t>
            </a:r>
            <a:r>
              <a:rPr lang="en-US" sz="2400"/>
              <a:t>1-</a:t>
            </a:r>
            <a:r>
              <a:rPr b="1" lang="en-US" sz="2400"/>
              <a:t> </a:t>
            </a:r>
            <a:r>
              <a:rPr lang="en-US" sz="2400"/>
              <a:t>Facebook Login is used .</a:t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 sz="2400"/>
              <a:t>    2- Graph API  is used.</a:t>
            </a:r>
            <a:endParaRPr/>
          </a:p>
        </p:txBody>
      </p:sp>
      <p:pic>
        <p:nvPicPr>
          <p:cNvPr id="257" name="Google Shape;25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99053" y="2293256"/>
            <a:ext cx="6160310" cy="4245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1"/>
          <p:cNvSpPr txBox="1"/>
          <p:nvPr>
            <p:ph idx="1" type="body"/>
          </p:nvPr>
        </p:nvSpPr>
        <p:spPr>
          <a:xfrm>
            <a:off x="769257" y="2383080"/>
            <a:ext cx="4731657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The business owner must have a business account on our application  and have a Facebook page in which he can add products.</a:t>
            </a:r>
            <a:endParaRPr/>
          </a:p>
        </p:txBody>
      </p:sp>
      <p:pic>
        <p:nvPicPr>
          <p:cNvPr id="263" name="Google Shape;26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2654" y="660010"/>
            <a:ext cx="6479346" cy="5533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2"/>
          <p:cNvSpPr txBox="1"/>
          <p:nvPr>
            <p:ph idx="1" type="body"/>
          </p:nvPr>
        </p:nvSpPr>
        <p:spPr>
          <a:xfrm>
            <a:off x="695550" y="1303600"/>
            <a:ext cx="7706400" cy="53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12"/>
              <a:buChar char="🠶"/>
            </a:pPr>
            <a:r>
              <a:rPr b="1" lang="en-US" sz="2812"/>
              <a:t>Collecting reviews from Twitter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750"/>
              <a:buNone/>
            </a:pPr>
            <a:r>
              <a:t/>
            </a:r>
            <a:endParaRPr b="1" sz="175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125"/>
              <a:buNone/>
            </a:pPr>
            <a:r>
              <a:rPr b="1" lang="en-US" sz="1125"/>
              <a:t>    </a:t>
            </a:r>
            <a:r>
              <a:rPr b="1" lang="en-US" sz="2200"/>
              <a:t>- Twitter developer account </a:t>
            </a:r>
            <a:r>
              <a:rPr lang="en-US" sz="2200"/>
              <a:t>was requested.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937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937"/>
              <a:buNone/>
            </a:pPr>
            <a:r>
              <a:rPr lang="en-US" sz="2200"/>
              <a:t>   </a:t>
            </a:r>
            <a:r>
              <a:rPr b="1" lang="en-US" sz="2200"/>
              <a:t>-</a:t>
            </a:r>
            <a:r>
              <a:rPr lang="en-US" sz="2200"/>
              <a:t> </a:t>
            </a:r>
            <a:r>
              <a:rPr b="1" lang="en-US" sz="2200"/>
              <a:t>Tweepy</a:t>
            </a:r>
            <a:r>
              <a:rPr lang="en-US" sz="2200"/>
              <a:t> (is a Python library for accessing</a:t>
            </a:r>
            <a:r>
              <a:rPr lang="en-US" sz="2200"/>
              <a:t> </a:t>
            </a:r>
            <a:r>
              <a:rPr lang="en-US" sz="2200"/>
              <a:t>the Twitter API)  was used to collect the data.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937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937"/>
              <a:buNone/>
            </a:pPr>
            <a:r>
              <a:rPr lang="en-US" sz="2200"/>
              <a:t>   </a:t>
            </a:r>
            <a:r>
              <a:rPr b="1" lang="en-US" sz="2200"/>
              <a:t>-</a:t>
            </a:r>
            <a:r>
              <a:rPr lang="en-US" sz="2200"/>
              <a:t>Searching by </a:t>
            </a:r>
            <a:r>
              <a:rPr b="1" lang="en-US" sz="2200"/>
              <a:t>product brand </a:t>
            </a:r>
            <a:r>
              <a:rPr lang="en-US" sz="2200"/>
              <a:t>,</a:t>
            </a:r>
            <a:r>
              <a:rPr b="1" lang="en-US" sz="2200"/>
              <a:t>product</a:t>
            </a:r>
            <a:r>
              <a:rPr lang="en-US" sz="2200"/>
              <a:t> </a:t>
            </a:r>
            <a:r>
              <a:rPr b="1" lang="en-US" sz="2200"/>
              <a:t>name </a:t>
            </a:r>
            <a:r>
              <a:rPr lang="en-US" sz="2200"/>
              <a:t>and  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937"/>
              <a:buNone/>
            </a:pPr>
            <a:r>
              <a:rPr b="1" lang="en-US" sz="2200"/>
              <a:t>search_label (product  brand+name).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937"/>
              <a:buNone/>
            </a:pPr>
            <a:r>
              <a:t/>
            </a:r>
            <a:endParaRPr sz="1937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</a:pPr>
            <a:r>
              <a:rPr lang="en-US" sz="1500"/>
              <a:t>       </a:t>
            </a:r>
            <a:endParaRPr sz="15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125"/>
              <a:buNone/>
            </a:pPr>
            <a:r>
              <a:t/>
            </a:r>
            <a:endParaRPr sz="1125"/>
          </a:p>
        </p:txBody>
      </p:sp>
      <p:pic>
        <p:nvPicPr>
          <p:cNvPr id="269" name="Google Shape;269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1675" y="493825"/>
            <a:ext cx="3442150" cy="5870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idx="1" type="body"/>
          </p:nvPr>
        </p:nvSpPr>
        <p:spPr>
          <a:xfrm>
            <a:off x="793377" y="1307215"/>
            <a:ext cx="7189480" cy="51919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Collecting  reviews from Twitter cont.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-</a:t>
            </a:r>
            <a:r>
              <a:rPr lang="en-US" sz="2200"/>
              <a:t>The </a:t>
            </a:r>
            <a:r>
              <a:rPr b="1" lang="en-US" sz="2200"/>
              <a:t>language</a:t>
            </a:r>
            <a:r>
              <a:rPr lang="en-US" sz="2200"/>
              <a:t>,</a:t>
            </a:r>
            <a:r>
              <a:rPr b="1" lang="en-US" sz="2200"/>
              <a:t>type</a:t>
            </a:r>
            <a:r>
              <a:rPr lang="en-US" sz="2200"/>
              <a:t>,</a:t>
            </a:r>
            <a:r>
              <a:rPr b="1" lang="en-US" sz="2200"/>
              <a:t>date</a:t>
            </a:r>
            <a:r>
              <a:rPr lang="en-US" sz="2200"/>
              <a:t> of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tweets are determined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</a:t>
            </a:r>
            <a:r>
              <a:rPr b="1" lang="en-US" sz="2200"/>
              <a:t>dynamically</a:t>
            </a:r>
            <a:r>
              <a:rPr lang="en-US" sz="2200"/>
              <a:t>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b="1"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-</a:t>
            </a:r>
            <a:r>
              <a:rPr lang="en-US" sz="2200"/>
              <a:t>The file of reviews was stored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in database as </a:t>
            </a:r>
            <a:r>
              <a:rPr b="1" lang="en-US" sz="2200"/>
              <a:t>Blob</a:t>
            </a:r>
            <a:r>
              <a:rPr lang="en-US" sz="2200"/>
              <a:t>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</a:t>
            </a:r>
            <a:r>
              <a:rPr b="1" lang="en-US" sz="2200"/>
              <a:t>-child process </a:t>
            </a:r>
            <a:r>
              <a:rPr lang="en-US" sz="2200"/>
              <a:t>was used to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   run python script in node js.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275" name="Google Shape;27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94514" y="2185445"/>
            <a:ext cx="6993313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94514" y="2893671"/>
            <a:ext cx="6993313" cy="36055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"/>
          <p:cNvSpPr txBox="1"/>
          <p:nvPr>
            <p:ph idx="1" type="body"/>
          </p:nvPr>
        </p:nvSpPr>
        <p:spPr>
          <a:xfrm>
            <a:off x="1152300" y="1238050"/>
            <a:ext cx="10415700" cy="5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/>
              <a:t>       Core ML                                             </a:t>
            </a:r>
            <a:r>
              <a:rPr b="1" lang="en-US" sz="2800"/>
              <a:t>Create ML</a:t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</a:t>
            </a:r>
            <a:endParaRPr/>
          </a:p>
        </p:txBody>
      </p:sp>
      <p:pic>
        <p:nvPicPr>
          <p:cNvPr id="282" name="Google Shape;2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1100" y="2323100"/>
            <a:ext cx="4548800" cy="306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5825" y="2323100"/>
            <a:ext cx="4548800" cy="306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4"/>
          <p:cNvSpPr txBox="1"/>
          <p:nvPr>
            <p:ph idx="1" type="body"/>
          </p:nvPr>
        </p:nvSpPr>
        <p:spPr>
          <a:xfrm>
            <a:off x="478971" y="420914"/>
            <a:ext cx="11582400" cy="6284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b="1" lang="en-US"/>
              <a:t>         </a:t>
            </a:r>
            <a:r>
              <a:rPr b="1" lang="en-US" sz="2800"/>
              <a:t>Building our sentiment analysis model only by  using Create </a:t>
            </a:r>
            <a:endParaRPr b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 sz="2800"/>
              <a:t>          ML Framework and a Playground.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 -</a:t>
            </a:r>
            <a:r>
              <a:rPr lang="en-US" sz="2200"/>
              <a:t>Reviews from Kaggle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that  contains more than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  23000  records</a:t>
            </a:r>
            <a:r>
              <a:rPr lang="en-US" sz="2200"/>
              <a:t>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</a:t>
            </a:r>
            <a:r>
              <a:rPr b="1" lang="en-US" sz="2200"/>
              <a:t>-</a:t>
            </a:r>
            <a:r>
              <a:rPr lang="en-US" sz="2200"/>
              <a:t>A simple logical function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  Was applied in Excel to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  classify the reviews into 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      positive </a:t>
            </a:r>
            <a:r>
              <a:rPr lang="en-US" sz="2200"/>
              <a:t>, </a:t>
            </a:r>
            <a:r>
              <a:rPr b="1" lang="en-US" sz="2200"/>
              <a:t>negative</a:t>
            </a:r>
            <a:r>
              <a:rPr lang="en-US" sz="2200"/>
              <a:t> and 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       neutral.</a:t>
            </a:r>
            <a:endParaRPr b="1" sz="2200"/>
          </a:p>
        </p:txBody>
      </p:sp>
      <p:pic>
        <p:nvPicPr>
          <p:cNvPr id="289" name="Google Shape;2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23658" y="1557262"/>
            <a:ext cx="7968342" cy="5147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a9fb5f70a0_0_4"/>
          <p:cNvSpPr txBox="1"/>
          <p:nvPr>
            <p:ph idx="1" type="body"/>
          </p:nvPr>
        </p:nvSpPr>
        <p:spPr>
          <a:xfrm>
            <a:off x="1152298" y="1422400"/>
            <a:ext cx="10415700" cy="37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Training the model</a:t>
            </a:r>
            <a:endParaRPr b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   -</a:t>
            </a:r>
            <a:r>
              <a:rPr lang="en-US"/>
              <a:t> </a:t>
            </a:r>
            <a:r>
              <a:rPr lang="en-US" sz="2200"/>
              <a:t>Model trainer called </a:t>
            </a:r>
            <a:r>
              <a:rPr b="1" lang="en-US" sz="2200"/>
              <a:t>MLTextClassifier</a:t>
            </a:r>
            <a:r>
              <a:rPr lang="en-US" sz="2200"/>
              <a:t> was chosen which supports 57 language including Arabic.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   -</a:t>
            </a:r>
            <a:r>
              <a:rPr lang="en-US" sz="2200"/>
              <a:t> </a:t>
            </a:r>
            <a:r>
              <a:rPr b="1" lang="en-US" sz="2200"/>
              <a:t>Maximum Entropy </a:t>
            </a:r>
            <a:r>
              <a:rPr lang="en-US" sz="2200"/>
              <a:t>algorithm was chosen.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</a:t>
            </a:r>
            <a:endParaRPr/>
          </a:p>
        </p:txBody>
      </p:sp>
      <p:pic>
        <p:nvPicPr>
          <p:cNvPr id="295" name="Google Shape;295;ga9fb5f70a0_0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1599" y="4451629"/>
            <a:ext cx="7576458" cy="1818542"/>
          </a:xfrm>
          <a:prstGeom prst="rect">
            <a:avLst/>
          </a:prstGeom>
          <a:solidFill>
            <a:srgbClr val="CCDDE9"/>
          </a:solidFill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6"/>
          <p:cNvSpPr txBox="1"/>
          <p:nvPr>
            <p:ph idx="1" type="body"/>
          </p:nvPr>
        </p:nvSpPr>
        <p:spPr>
          <a:xfrm>
            <a:off x="1326468" y="1407886"/>
            <a:ext cx="10444617" cy="20610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90"/>
              <a:buChar char="🠶"/>
            </a:pPr>
            <a:r>
              <a:rPr b="1" lang="en-US" sz="2590"/>
              <a:t>Building image classification model using Create ML App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65"/>
              <a:buNone/>
            </a:pPr>
            <a:r>
              <a:t/>
            </a:r>
            <a:endParaRPr b="1" sz="1665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65"/>
              <a:buNone/>
            </a:pPr>
            <a:r>
              <a:rPr b="1" lang="en-US" sz="1665"/>
              <a:t>     - </a:t>
            </a:r>
            <a:r>
              <a:rPr lang="en-US" sz="2035"/>
              <a:t>Data Set was gathered from </a:t>
            </a:r>
            <a:r>
              <a:rPr b="1" lang="en-US" sz="2035"/>
              <a:t>Kaggle</a:t>
            </a:r>
            <a:r>
              <a:rPr lang="en-US" sz="2035"/>
              <a:t> that contains </a:t>
            </a:r>
            <a:r>
              <a:rPr b="1" lang="en-US" sz="2035"/>
              <a:t>3000  pictures</a:t>
            </a:r>
            <a:r>
              <a:rPr lang="en-US" sz="2035"/>
              <a:t>,        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35"/>
              <a:buNone/>
            </a:pPr>
            <a:r>
              <a:rPr lang="en-US" sz="2035"/>
              <a:t> distributed in different types.</a:t>
            </a:r>
            <a:endParaRPr sz="2035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65"/>
              <a:buNone/>
            </a:pPr>
            <a:r>
              <a:rPr b="1" lang="en-US" sz="1665"/>
              <a:t>    </a:t>
            </a:r>
            <a:endParaRPr/>
          </a:p>
        </p:txBody>
      </p:sp>
      <p:pic>
        <p:nvPicPr>
          <p:cNvPr id="301" name="Google Shape;30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86743" y="3468914"/>
            <a:ext cx="7039428" cy="196215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7"/>
          <p:cNvSpPr txBox="1"/>
          <p:nvPr>
            <p:ph idx="1" type="body"/>
          </p:nvPr>
        </p:nvSpPr>
        <p:spPr>
          <a:xfrm>
            <a:off x="986972" y="1320800"/>
            <a:ext cx="4391734" cy="38576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Sign up , Log in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-</a:t>
            </a:r>
            <a:r>
              <a:rPr b="1" lang="en-US" sz="2200"/>
              <a:t>Registration</a:t>
            </a:r>
            <a:r>
              <a:rPr lang="en-US" sz="2200"/>
              <a:t> by entering </a:t>
            </a:r>
            <a:r>
              <a:rPr b="1" lang="en-US" sz="2200"/>
              <a:t>User Name</a:t>
            </a:r>
            <a:r>
              <a:rPr lang="en-US" sz="2200"/>
              <a:t>,  </a:t>
            </a:r>
            <a:r>
              <a:rPr b="1" lang="en-US" sz="2200"/>
              <a:t>Email  address</a:t>
            </a:r>
            <a:r>
              <a:rPr lang="en-US" sz="2200"/>
              <a:t>, </a:t>
            </a:r>
            <a:r>
              <a:rPr b="1" lang="en-US" sz="2200"/>
              <a:t>Password</a:t>
            </a:r>
            <a:r>
              <a:rPr lang="en-US" sz="2200"/>
              <a:t>).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-log in</a:t>
            </a:r>
            <a:r>
              <a:rPr lang="en-US" sz="2200"/>
              <a:t> by entering </a:t>
            </a:r>
            <a:r>
              <a:rPr b="1" lang="en-US" sz="2200"/>
              <a:t>user name </a:t>
            </a:r>
            <a:r>
              <a:rPr lang="en-US" sz="2200"/>
              <a:t>and   </a:t>
            </a:r>
            <a:r>
              <a:rPr b="1" lang="en-US" sz="2200"/>
              <a:t>password.</a:t>
            </a:r>
            <a:endParaRPr/>
          </a:p>
        </p:txBody>
      </p:sp>
      <p:pic>
        <p:nvPicPr>
          <p:cNvPr id="307" name="Google Shape;30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47304" y="548641"/>
            <a:ext cx="3231931" cy="6309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67391" y="548640"/>
            <a:ext cx="3279913" cy="6309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8"/>
          <p:cNvSpPr txBox="1"/>
          <p:nvPr>
            <p:ph idx="1" type="body"/>
          </p:nvPr>
        </p:nvSpPr>
        <p:spPr>
          <a:xfrm>
            <a:off x="1190171" y="1391809"/>
            <a:ext cx="4238172" cy="50812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</a:t>
            </a:r>
            <a:r>
              <a:rPr b="1" lang="en-US"/>
              <a:t>-</a:t>
            </a:r>
            <a:r>
              <a:rPr lang="en-US" sz="2200"/>
              <a:t>Adding a </a:t>
            </a:r>
            <a:r>
              <a:rPr b="1" lang="en-US" sz="2200"/>
              <a:t>post</a:t>
            </a:r>
            <a:r>
              <a:rPr lang="en-US" sz="2200"/>
              <a:t> 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</a:t>
            </a:r>
            <a:r>
              <a:rPr b="1" lang="en-US" sz="2200"/>
              <a:t>-</a:t>
            </a:r>
            <a:r>
              <a:rPr lang="en-US" sz="2200"/>
              <a:t>Adding </a:t>
            </a:r>
            <a:r>
              <a:rPr b="1" lang="en-US" sz="2200"/>
              <a:t>reaction</a:t>
            </a:r>
            <a:r>
              <a:rPr lang="en-US" sz="2200"/>
              <a:t> 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  -</a:t>
            </a:r>
            <a:r>
              <a:rPr lang="en-US" sz="2200"/>
              <a:t>Adding a </a:t>
            </a:r>
            <a:r>
              <a:rPr b="1" lang="en-US" sz="2200"/>
              <a:t>comment</a:t>
            </a:r>
            <a:r>
              <a:rPr lang="en-US" sz="2200"/>
              <a:t>.</a:t>
            </a:r>
            <a:endParaRPr/>
          </a:p>
        </p:txBody>
      </p:sp>
      <p:pic>
        <p:nvPicPr>
          <p:cNvPr id="314" name="Google Shape;31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13370" y="856343"/>
            <a:ext cx="2984693" cy="6001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34743" y="856342"/>
            <a:ext cx="3047837" cy="60016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/>
          <p:nvPr>
            <p:ph type="title"/>
          </p:nvPr>
        </p:nvSpPr>
        <p:spPr>
          <a:xfrm>
            <a:off x="1682262" y="587474"/>
            <a:ext cx="3708042" cy="10271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Outline</a:t>
            </a:r>
            <a:endParaRPr/>
          </a:p>
        </p:txBody>
      </p:sp>
      <p:sp>
        <p:nvSpPr>
          <p:cNvPr id="176" name="Google Shape;176;p2"/>
          <p:cNvSpPr txBox="1"/>
          <p:nvPr>
            <p:ph idx="1" type="body"/>
          </p:nvPr>
        </p:nvSpPr>
        <p:spPr>
          <a:xfrm>
            <a:off x="1842029" y="1614609"/>
            <a:ext cx="4442138" cy="48609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Name Inspiration</a:t>
            </a:r>
            <a:endParaRPr sz="2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Introduction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Problem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Sana Application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600"/>
              <a:buChar char="🠶"/>
            </a:pPr>
            <a:r>
              <a:rPr lang="en-US" sz="2600"/>
              <a:t>Features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600"/>
              <a:buChar char="🠶"/>
            </a:pPr>
            <a:r>
              <a:rPr lang="en-US" sz="2600"/>
              <a:t>Technologies &amp; Tools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600"/>
              <a:buChar char="🠶"/>
            </a:pPr>
            <a:r>
              <a:rPr lang="en-US" sz="2600"/>
              <a:t>Components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Constraints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Future work</a:t>
            </a:r>
            <a:endParaRPr/>
          </a:p>
        </p:txBody>
      </p:sp>
      <p:pic>
        <p:nvPicPr>
          <p:cNvPr id="177" name="Google Shape;17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C4DCE3"/>
            </a:gs>
          </a:gsLst>
          <a:lin ang="5400000" scaled="0"/>
        </a:gra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"/>
          <p:cNvSpPr txBox="1"/>
          <p:nvPr>
            <p:ph idx="1" type="body"/>
          </p:nvPr>
        </p:nvSpPr>
        <p:spPr>
          <a:xfrm>
            <a:off x="1407526" y="1345810"/>
            <a:ext cx="4024649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User profile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  •</a:t>
            </a:r>
            <a:r>
              <a:rPr lang="en-US" sz="2200"/>
              <a:t>Editing the profile.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•Showing liked products.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•Adding a business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  account.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</p:txBody>
      </p:sp>
      <p:pic>
        <p:nvPicPr>
          <p:cNvPr id="321" name="Google Shape;32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44995" y="562708"/>
            <a:ext cx="3155894" cy="6295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13709" y="562708"/>
            <a:ext cx="3202145" cy="6295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0"/>
          <p:cNvSpPr txBox="1"/>
          <p:nvPr>
            <p:ph idx="1" type="body"/>
          </p:nvPr>
        </p:nvSpPr>
        <p:spPr>
          <a:xfrm>
            <a:off x="225084" y="1599028"/>
            <a:ext cx="2672862" cy="3451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Creating  a Business account.</a:t>
            </a:r>
            <a:endParaRPr b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    </a:t>
            </a:r>
            <a:endParaRPr/>
          </a:p>
        </p:txBody>
      </p:sp>
      <p:pic>
        <p:nvPicPr>
          <p:cNvPr id="328" name="Google Shape;32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02638" y="731521"/>
            <a:ext cx="3189362" cy="6126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886" y="731521"/>
            <a:ext cx="3188752" cy="6126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35556" y="731521"/>
            <a:ext cx="3167909" cy="6126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3397" y="844062"/>
            <a:ext cx="3193420" cy="6013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47361" y="844062"/>
            <a:ext cx="3198076" cy="6013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63746" y="844062"/>
            <a:ext cx="3205655" cy="6013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2"/>
          <p:cNvSpPr txBox="1"/>
          <p:nvPr>
            <p:ph idx="1" type="body"/>
          </p:nvPr>
        </p:nvSpPr>
        <p:spPr>
          <a:xfrm>
            <a:off x="1013630" y="1542757"/>
            <a:ext cx="4240541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00"/>
              <a:buChar char="🠶"/>
            </a:pPr>
            <a:r>
              <a:rPr b="1" lang="en-US" sz="2200"/>
              <a:t>After  a successful  business account creation</a:t>
            </a:r>
            <a:r>
              <a:rPr lang="en-US" sz="2200"/>
              <a:t>.</a:t>
            </a:r>
            <a:endParaRPr/>
          </a:p>
        </p:txBody>
      </p:sp>
      <p:pic>
        <p:nvPicPr>
          <p:cNvPr id="343" name="Google Shape;34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17791" y="773722"/>
            <a:ext cx="3222116" cy="6086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08091" y="773722"/>
            <a:ext cx="3201566" cy="6084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72637" y="5440101"/>
            <a:ext cx="2128692" cy="10808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3"/>
          <p:cNvSpPr txBox="1"/>
          <p:nvPr>
            <p:ph idx="1" type="body"/>
          </p:nvPr>
        </p:nvSpPr>
        <p:spPr>
          <a:xfrm>
            <a:off x="380584" y="1348266"/>
            <a:ext cx="2225992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 -</a:t>
            </a:r>
            <a:r>
              <a:rPr b="1" lang="en-US" sz="2200"/>
              <a:t>The business </a:t>
            </a:r>
            <a:endParaRPr b="1"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owner can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upload          products and    add stories.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/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/>
          </a:p>
        </p:txBody>
      </p:sp>
      <p:pic>
        <p:nvPicPr>
          <p:cNvPr id="351" name="Google Shape;35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8594" y="787789"/>
            <a:ext cx="3202721" cy="6070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80422" y="787791"/>
            <a:ext cx="3155247" cy="6070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35676" y="787789"/>
            <a:ext cx="3102930" cy="6070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4"/>
          <p:cNvSpPr txBox="1"/>
          <p:nvPr>
            <p:ph idx="1" type="body"/>
          </p:nvPr>
        </p:nvSpPr>
        <p:spPr>
          <a:xfrm>
            <a:off x="1175657" y="1252025"/>
            <a:ext cx="4525726" cy="4318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Visual Search.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-</a:t>
            </a:r>
            <a:r>
              <a:rPr b="1" lang="en-US" sz="2200"/>
              <a:t>Choosing</a:t>
            </a:r>
            <a:r>
              <a:rPr b="1" lang="en-US"/>
              <a:t> the photo of a certain product or he can  use the.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-Clicking at Search button to see the similar product.</a:t>
            </a:r>
            <a:endParaRPr/>
          </a:p>
        </p:txBody>
      </p:sp>
      <p:pic>
        <p:nvPicPr>
          <p:cNvPr id="359" name="Google Shape;35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93338" y="379828"/>
            <a:ext cx="3198662" cy="6478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6175" y="379825"/>
            <a:ext cx="2987175" cy="647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5"/>
          <p:cNvSpPr txBox="1"/>
          <p:nvPr>
            <p:ph idx="1" type="body"/>
          </p:nvPr>
        </p:nvSpPr>
        <p:spPr>
          <a:xfrm>
            <a:off x="513806" y="1266929"/>
            <a:ext cx="3071223" cy="49264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-</a:t>
            </a:r>
            <a:r>
              <a:rPr b="1" lang="en-US" sz="2200"/>
              <a:t>Similar products 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b="1"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-The information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was collected from Facebook.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b="1"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-Adding the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product to favorites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.</a:t>
            </a:r>
            <a:endParaRPr b="1"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-Getting the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b="1" lang="en-US" sz="2200"/>
              <a:t>        reviews</a:t>
            </a:r>
            <a:endParaRPr b="1"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66" name="Google Shape;36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4630" y="740229"/>
            <a:ext cx="2930599" cy="5979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4650" y="740225"/>
            <a:ext cx="2863675" cy="597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98325" y="740225"/>
            <a:ext cx="3193675" cy="59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6"/>
          <p:cNvSpPr txBox="1"/>
          <p:nvPr>
            <p:ph idx="1" type="body"/>
          </p:nvPr>
        </p:nvSpPr>
        <p:spPr>
          <a:xfrm>
            <a:off x="194750" y="2090050"/>
            <a:ext cx="2573400" cy="7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Get reviews</a:t>
            </a:r>
            <a:endParaRPr b="1" sz="2800"/>
          </a:p>
        </p:txBody>
      </p:sp>
      <p:pic>
        <p:nvPicPr>
          <p:cNvPr id="374" name="Google Shape;37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69801" y="798275"/>
            <a:ext cx="2988500" cy="59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77600" y="798275"/>
            <a:ext cx="3192200" cy="59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68250" y="798275"/>
            <a:ext cx="3109350" cy="6059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7"/>
          <p:cNvSpPr txBox="1"/>
          <p:nvPr>
            <p:ph type="title"/>
          </p:nvPr>
        </p:nvSpPr>
        <p:spPr>
          <a:xfrm>
            <a:off x="1752600" y="618343"/>
            <a:ext cx="350871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Constraints</a:t>
            </a:r>
            <a:endParaRPr b="1"/>
          </a:p>
        </p:txBody>
      </p:sp>
      <p:sp>
        <p:nvSpPr>
          <p:cNvPr id="382" name="Google Shape;382;p27"/>
          <p:cNvSpPr txBox="1"/>
          <p:nvPr>
            <p:ph idx="1" type="body"/>
          </p:nvPr>
        </p:nvSpPr>
        <p:spPr>
          <a:xfrm>
            <a:off x="2322286" y="2133600"/>
            <a:ext cx="9182326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035"/>
              <a:buChar char="🠶"/>
            </a:pPr>
            <a:r>
              <a:rPr lang="en-US" sz="2035"/>
              <a:t>Using </a:t>
            </a:r>
            <a:r>
              <a:rPr b="1" lang="en-US" sz="2035"/>
              <a:t>Swift UI </a:t>
            </a:r>
            <a:r>
              <a:rPr lang="en-US" sz="2035"/>
              <a:t>as the main framework created some issues 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35"/>
              <a:buNone/>
            </a:pPr>
            <a:r>
              <a:rPr lang="en-US" sz="2035"/>
              <a:t>          -It was released in June 2019 , so </a:t>
            </a:r>
            <a:r>
              <a:rPr b="1" lang="en-US" sz="2035"/>
              <a:t>there is not much tutorials </a:t>
            </a:r>
            <a:r>
              <a:rPr lang="en-US" sz="2035"/>
              <a:t>on the 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35"/>
              <a:buNone/>
            </a:pPr>
            <a:r>
              <a:rPr lang="en-US" sz="2035"/>
              <a:t>           </a:t>
            </a:r>
            <a:r>
              <a:rPr lang="en-US" sz="2035"/>
              <a:t>internet </a:t>
            </a:r>
            <a:endParaRPr sz="2035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35"/>
              <a:buChar char="🠶"/>
            </a:pPr>
            <a:r>
              <a:rPr lang="en-US" sz="2035"/>
              <a:t>We have </a:t>
            </a:r>
            <a:r>
              <a:rPr b="1" lang="en-US" sz="2035"/>
              <a:t>different platforms </a:t>
            </a:r>
            <a:r>
              <a:rPr lang="en-US" sz="2035"/>
              <a:t>on our laptops (Mac,Windows).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35"/>
              <a:buNone/>
            </a:pPr>
            <a:r>
              <a:rPr lang="en-US" sz="2035"/>
              <a:t>         - we faced many </a:t>
            </a:r>
            <a:r>
              <a:rPr b="1" lang="en-US" sz="2035"/>
              <a:t>problems in choosing frameworks and tools</a:t>
            </a:r>
            <a:r>
              <a:rPr lang="en-US" sz="2035"/>
              <a:t>.</a:t>
            </a:r>
            <a:endParaRPr/>
          </a:p>
          <a:p>
            <a:pPr indent="-213677" lvl="0" marL="342900" rtl="0" algn="l">
              <a:spcBef>
                <a:spcPts val="1000"/>
              </a:spcBef>
              <a:spcAft>
                <a:spcPts val="0"/>
              </a:spcAft>
              <a:buSzPts val="2035"/>
              <a:buNone/>
            </a:pPr>
            <a:r>
              <a:t/>
            </a:r>
            <a:endParaRPr sz="2035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35"/>
              <a:buChar char="🠶"/>
            </a:pPr>
            <a:r>
              <a:rPr b="1" lang="en-US" sz="2035"/>
              <a:t>Corona Virus</a:t>
            </a:r>
            <a:r>
              <a:rPr lang="en-US" sz="2035"/>
              <a:t>, which restricted communication between each other, as most of our meetings were online</a:t>
            </a:r>
            <a:r>
              <a:rPr b="1" lang="en-US" sz="2035"/>
              <a:t>(Poor internet connection</a:t>
            </a:r>
            <a:r>
              <a:rPr lang="en-US" sz="2035"/>
              <a:t>).</a:t>
            </a:r>
            <a:endParaRPr/>
          </a:p>
          <a:p>
            <a:pPr indent="-213677" lvl="0" marL="342900" rtl="0" algn="l">
              <a:spcBef>
                <a:spcPts val="1000"/>
              </a:spcBef>
              <a:spcAft>
                <a:spcPts val="0"/>
              </a:spcAft>
              <a:buSzPts val="2035"/>
              <a:buNone/>
            </a:pPr>
            <a:r>
              <a:t/>
            </a:r>
            <a:endParaRPr sz="2035"/>
          </a:p>
          <a:p>
            <a:pPr indent="-237172" lvl="0" marL="342900" rtl="0" algn="l">
              <a:spcBef>
                <a:spcPts val="1000"/>
              </a:spcBef>
              <a:spcAft>
                <a:spcPts val="0"/>
              </a:spcAft>
              <a:buSzPts val="1665"/>
              <a:buNone/>
            </a:pPr>
            <a:r>
              <a:t/>
            </a:r>
            <a:endParaRPr sz="1665"/>
          </a:p>
        </p:txBody>
      </p:sp>
      <p:pic>
        <p:nvPicPr>
          <p:cNvPr id="383" name="Google Shape;38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88660" y="4801323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8"/>
          <p:cNvSpPr txBox="1"/>
          <p:nvPr>
            <p:ph type="title"/>
          </p:nvPr>
        </p:nvSpPr>
        <p:spPr>
          <a:xfrm>
            <a:off x="1791066" y="610042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Future Work</a:t>
            </a:r>
            <a:endParaRPr b="1"/>
          </a:p>
        </p:txBody>
      </p:sp>
      <p:sp>
        <p:nvSpPr>
          <p:cNvPr id="389" name="Google Shape;389;p28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600"/>
              <a:buChar char="🠶"/>
            </a:pPr>
            <a:r>
              <a:rPr b="1" lang="en-US" sz="2600"/>
              <a:t>Searching for products by  barcode.</a:t>
            </a:r>
            <a:endParaRPr/>
          </a:p>
          <a:p>
            <a:pPr indent="-177800" lvl="0" marL="342900" rtl="0" algn="l">
              <a:spcBef>
                <a:spcPts val="100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 b="1" sz="26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600"/>
              <a:buChar char="🠶"/>
            </a:pPr>
            <a:r>
              <a:rPr b="1" lang="en-US" sz="2600"/>
              <a:t>Adding recommendation system.</a:t>
            </a:r>
            <a:endParaRPr/>
          </a:p>
          <a:p>
            <a:pPr indent="-177800" lvl="0" marL="342900" rtl="0" algn="l">
              <a:spcBef>
                <a:spcPts val="100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 b="1" sz="26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600"/>
              <a:buChar char="🠶"/>
            </a:pPr>
            <a:r>
              <a:rPr b="1" lang="en-US" sz="2600"/>
              <a:t>Adding payment system.</a:t>
            </a:r>
            <a:endParaRPr/>
          </a:p>
          <a:p>
            <a:pPr indent="-177800" lvl="0" marL="342900" rtl="0" algn="l">
              <a:spcBef>
                <a:spcPts val="100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 b="1" sz="2600"/>
          </a:p>
        </p:txBody>
      </p:sp>
      <p:pic>
        <p:nvPicPr>
          <p:cNvPr id="390" name="Google Shape;39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"/>
          <p:cNvSpPr txBox="1"/>
          <p:nvPr>
            <p:ph type="title"/>
          </p:nvPr>
        </p:nvSpPr>
        <p:spPr>
          <a:xfrm>
            <a:off x="1851074" y="628059"/>
            <a:ext cx="4405132" cy="753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Name inspiration</a:t>
            </a:r>
            <a:endParaRPr b="1"/>
          </a:p>
        </p:txBody>
      </p:sp>
      <p:sp>
        <p:nvSpPr>
          <p:cNvPr id="183" name="Google Shape;183;p3"/>
          <p:cNvSpPr txBox="1"/>
          <p:nvPr>
            <p:ph idx="1" type="body"/>
          </p:nvPr>
        </p:nvSpPr>
        <p:spPr>
          <a:xfrm>
            <a:off x="1851074" y="1755287"/>
            <a:ext cx="855255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Char char="🠶"/>
            </a:pPr>
            <a:r>
              <a:rPr lang="en-US" sz="2400"/>
              <a:t>Main objective: </a:t>
            </a:r>
            <a:r>
              <a:rPr b="1" lang="en-US" sz="2400"/>
              <a:t>Helping users to choose the best products</a:t>
            </a:r>
            <a:endParaRPr/>
          </a:p>
          <a:p>
            <a:pPr indent="-292100" lvl="0" marL="342900" rtl="0" algn="l">
              <a:spcBef>
                <a:spcPts val="1000"/>
              </a:spcBef>
              <a:spcAft>
                <a:spcPts val="0"/>
              </a:spcAft>
              <a:buSzPts val="800"/>
              <a:buNone/>
            </a:pPr>
            <a:r>
              <a:t/>
            </a:r>
            <a:endParaRPr b="1" sz="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400"/>
              <a:buChar char="🠶"/>
            </a:pPr>
            <a:r>
              <a:rPr b="1" lang="en-US" sz="2400"/>
              <a:t>Sana «سنا»</a:t>
            </a:r>
            <a:r>
              <a:rPr lang="en-US" sz="2400"/>
              <a:t>: 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lang="en-US" sz="2000"/>
              <a:t>An Arabic word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lang="en-US" sz="2000"/>
              <a:t>Mentioned in the Holy Quran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lang="en-US" sz="2000"/>
              <a:t>Means the flash or the bright light that leads in the darkness </a:t>
            </a:r>
            <a:endParaRPr/>
          </a:p>
          <a:p>
            <a:pPr indent="-234950" lvl="1" marL="742950" rtl="0" algn="l">
              <a:spcBef>
                <a:spcPts val="1000"/>
              </a:spcBef>
              <a:spcAft>
                <a:spcPts val="0"/>
              </a:spcAft>
              <a:buSzPts val="800"/>
              <a:buNone/>
            </a:pPr>
            <a:r>
              <a:t/>
            </a:r>
            <a:endParaRPr sz="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400"/>
              <a:buChar char="🠶"/>
            </a:pPr>
            <a:r>
              <a:rPr lang="en-US" sz="2400"/>
              <a:t>Sana application: </a:t>
            </a:r>
            <a:r>
              <a:rPr b="1" lang="en-US" sz="2400"/>
              <a:t>Leads to the truth in a time where you can not believe every thing you see or hear on social media</a:t>
            </a:r>
            <a:endParaRPr/>
          </a:p>
        </p:txBody>
      </p:sp>
      <p:pic>
        <p:nvPicPr>
          <p:cNvPr id="184" name="Google Shape;18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b2d2136c88_0_0"/>
          <p:cNvSpPr txBox="1"/>
          <p:nvPr>
            <p:ph idx="1" type="body"/>
          </p:nvPr>
        </p:nvSpPr>
        <p:spPr>
          <a:xfrm>
            <a:off x="2149062" y="2509200"/>
            <a:ext cx="8915400" cy="37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 sz="5300">
                <a:solidFill>
                  <a:srgbClr val="168DBA"/>
                </a:solidFill>
              </a:rPr>
              <a:t>Thank You</a:t>
            </a:r>
            <a:endParaRPr sz="3500"/>
          </a:p>
        </p:txBody>
      </p:sp>
      <p:pic>
        <p:nvPicPr>
          <p:cNvPr id="396" name="Google Shape;396;gb2d2136c88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"/>
          <p:cNvSpPr txBox="1"/>
          <p:nvPr>
            <p:ph type="title"/>
          </p:nvPr>
        </p:nvSpPr>
        <p:spPr>
          <a:xfrm>
            <a:off x="1724464" y="632411"/>
            <a:ext cx="815665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Introduction: Sana Application</a:t>
            </a:r>
            <a:endParaRPr/>
          </a:p>
        </p:txBody>
      </p:sp>
      <p:sp>
        <p:nvSpPr>
          <p:cNvPr id="190" name="Google Shape;190;p4"/>
          <p:cNvSpPr txBox="1"/>
          <p:nvPr>
            <p:ph idx="1" type="body"/>
          </p:nvPr>
        </p:nvSpPr>
        <p:spPr>
          <a:xfrm>
            <a:off x="2310882" y="1957973"/>
            <a:ext cx="9562250" cy="4004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An IOS application .</a:t>
            </a:r>
            <a:endParaRPr/>
          </a:p>
          <a:p>
            <a:pPr indent="-165100" lvl="0" marL="342900" rtl="0" algn="l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Facilitates the search for a certain product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400"/>
              <a:buChar char="🠶"/>
            </a:pPr>
            <a:r>
              <a:rPr lang="en-US" sz="2400"/>
              <a:t>makes it faster and simpler through several features</a:t>
            </a:r>
            <a:endParaRPr/>
          </a:p>
          <a:p>
            <a:pPr indent="-165100" lvl="0" marL="342900" rtl="0" algn="l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Helps both customers and business owners</a:t>
            </a:r>
            <a:endParaRPr/>
          </a:p>
          <a:p>
            <a:pPr indent="-165100" lvl="0" marL="342900" rtl="0" algn="l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/>
          </a:p>
        </p:txBody>
      </p:sp>
      <p:pic>
        <p:nvPicPr>
          <p:cNvPr id="191" name="Google Shape;19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"/>
          <p:cNvSpPr txBox="1"/>
          <p:nvPr>
            <p:ph type="title"/>
          </p:nvPr>
        </p:nvSpPr>
        <p:spPr>
          <a:xfrm>
            <a:off x="1737530" y="703385"/>
            <a:ext cx="5309382" cy="8299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Problem</a:t>
            </a:r>
            <a:br>
              <a:rPr b="1" lang="en-US"/>
            </a:br>
            <a:endParaRPr b="1"/>
          </a:p>
        </p:txBody>
      </p:sp>
      <p:sp>
        <p:nvSpPr>
          <p:cNvPr id="198" name="Google Shape;198;p5"/>
          <p:cNvSpPr txBox="1"/>
          <p:nvPr>
            <p:ph idx="1" type="body"/>
          </p:nvPr>
        </p:nvSpPr>
        <p:spPr>
          <a:xfrm>
            <a:off x="1737530" y="1684644"/>
            <a:ext cx="974845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Char char="🠶"/>
            </a:pPr>
            <a:r>
              <a:rPr lang="en-US" sz="2400"/>
              <a:t>An increased number of </a:t>
            </a:r>
            <a:r>
              <a:rPr b="1" lang="en-US" sz="2400"/>
              <a:t>online offers </a:t>
            </a:r>
            <a:r>
              <a:rPr lang="en-US" sz="2400"/>
              <a:t>for the same product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200"/>
              <a:buChar char="🠶"/>
            </a:pPr>
            <a:r>
              <a:rPr lang="en-US" sz="2200"/>
              <a:t>Long search time for </a:t>
            </a:r>
            <a:r>
              <a:rPr b="1" lang="en-US" sz="2200"/>
              <a:t>more information</a:t>
            </a:r>
            <a:r>
              <a:rPr lang="en-US" sz="2200"/>
              <a:t> and for </a:t>
            </a:r>
            <a:r>
              <a:rPr b="1" lang="en-US" sz="2200"/>
              <a:t>the best offer</a:t>
            </a:r>
            <a:endParaRPr sz="2200"/>
          </a:p>
          <a:p>
            <a:pPr indent="-190500" lvl="0" marL="342900" rtl="0" algn="l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400"/>
              <a:buChar char="🠶"/>
            </a:pPr>
            <a:r>
              <a:rPr lang="en-US" sz="2400"/>
              <a:t>Some of  companies use social influencers to market their products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200"/>
              <a:buChar char="🠶"/>
            </a:pPr>
            <a:r>
              <a:rPr lang="en-US" sz="2200"/>
              <a:t>Giving </a:t>
            </a:r>
            <a:r>
              <a:rPr b="1" lang="en-US" sz="2200"/>
              <a:t>fake reviews </a:t>
            </a:r>
            <a:endParaRPr/>
          </a:p>
          <a:p>
            <a:pPr indent="-158750" lvl="1" marL="74295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</p:txBody>
      </p:sp>
      <p:pic>
        <p:nvPicPr>
          <p:cNvPr id="199" name="Google Shape;1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"/>
          <p:cNvSpPr txBox="1"/>
          <p:nvPr>
            <p:ph type="title"/>
          </p:nvPr>
        </p:nvSpPr>
        <p:spPr>
          <a:xfrm>
            <a:off x="1737530" y="703385"/>
            <a:ext cx="5309382" cy="8299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Problem</a:t>
            </a:r>
            <a:br>
              <a:rPr b="1" lang="en-US"/>
            </a:br>
            <a:endParaRPr b="1"/>
          </a:p>
        </p:txBody>
      </p:sp>
      <p:sp>
        <p:nvSpPr>
          <p:cNvPr id="206" name="Google Shape;206;p6"/>
          <p:cNvSpPr txBox="1"/>
          <p:nvPr>
            <p:ph idx="1" type="body"/>
          </p:nvPr>
        </p:nvSpPr>
        <p:spPr>
          <a:xfrm>
            <a:off x="1737530" y="1684644"/>
            <a:ext cx="974845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Char char="🠶"/>
            </a:pPr>
            <a:r>
              <a:rPr lang="en-US" sz="2400"/>
              <a:t>An increased number of </a:t>
            </a:r>
            <a:r>
              <a:rPr b="1" lang="en-US" sz="2400"/>
              <a:t>online offers </a:t>
            </a:r>
            <a:r>
              <a:rPr lang="en-US" sz="2400"/>
              <a:t>for the same product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200"/>
              <a:buChar char="🠶"/>
            </a:pPr>
            <a:r>
              <a:rPr lang="en-US" sz="2200"/>
              <a:t>Long search time for </a:t>
            </a:r>
            <a:r>
              <a:rPr b="1" lang="en-US" sz="2200"/>
              <a:t>more information</a:t>
            </a:r>
            <a:r>
              <a:rPr lang="en-US" sz="2200"/>
              <a:t> and for </a:t>
            </a:r>
            <a:r>
              <a:rPr b="1" lang="en-US" sz="2200"/>
              <a:t>the best offer</a:t>
            </a:r>
            <a:endParaRPr sz="2200"/>
          </a:p>
          <a:p>
            <a:pPr indent="-190500" lvl="0" marL="342900" rtl="0" algn="l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400"/>
              <a:buChar char="🠶"/>
            </a:pPr>
            <a:r>
              <a:rPr lang="en-US" sz="2400"/>
              <a:t>Some of  companies use social influencers to market their products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200"/>
              <a:buChar char="🠶"/>
            </a:pPr>
            <a:r>
              <a:rPr lang="en-US" sz="2200"/>
              <a:t>Giving </a:t>
            </a:r>
            <a:r>
              <a:rPr b="1" lang="en-US" sz="2200"/>
              <a:t>fake reviews </a:t>
            </a:r>
            <a:endParaRPr/>
          </a:p>
          <a:p>
            <a:pPr indent="-158750" lvl="1" marL="74295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</p:txBody>
      </p:sp>
      <p:pic>
        <p:nvPicPr>
          <p:cNvPr id="207" name="Google Shape;20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6"/>
          <p:cNvSpPr/>
          <p:nvPr/>
        </p:nvSpPr>
        <p:spPr>
          <a:xfrm>
            <a:off x="1956767" y="5121569"/>
            <a:ext cx="7998143" cy="1444357"/>
          </a:xfrm>
          <a:prstGeom prst="roundRect">
            <a:avLst>
              <a:gd fmla="val 16667" name="adj"/>
            </a:avLst>
          </a:prstGeom>
          <a:solidFill>
            <a:srgbClr val="FBFABC"/>
          </a:solidFill>
          <a:ln cap="rnd" cmpd="sng" w="15875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Solution</a:t>
            </a:r>
            <a:r>
              <a:rPr b="0" i="0" lang="en-US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An application that provides </a:t>
            </a:r>
            <a:r>
              <a:rPr b="0" i="0" lang="en-US" sz="2400" u="sng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detailed information</a:t>
            </a:r>
            <a:r>
              <a:rPr b="0" i="0" lang="en-US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about products and lets them share their </a:t>
            </a:r>
            <a:r>
              <a:rPr b="0" i="0" lang="en-US" sz="2400" u="sng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experience</a:t>
            </a:r>
            <a:r>
              <a:rPr b="0" i="0" lang="en-US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and exchange </a:t>
            </a:r>
            <a:r>
              <a:rPr b="0" i="0" lang="en-US" sz="2400" u="sng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reviews</a:t>
            </a:r>
            <a:r>
              <a:rPr b="0" i="0" lang="en-US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 txBox="1"/>
          <p:nvPr>
            <p:ph type="title"/>
          </p:nvPr>
        </p:nvSpPr>
        <p:spPr>
          <a:xfrm>
            <a:off x="1668194" y="632411"/>
            <a:ext cx="567514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Features</a:t>
            </a:r>
            <a:endParaRPr b="1"/>
          </a:p>
        </p:txBody>
      </p:sp>
      <p:sp>
        <p:nvSpPr>
          <p:cNvPr id="214" name="Google Shape;214;p7"/>
          <p:cNvSpPr txBox="1"/>
          <p:nvPr>
            <p:ph idx="1" type="body"/>
          </p:nvPr>
        </p:nvSpPr>
        <p:spPr>
          <a:xfrm>
            <a:off x="1668194" y="1861323"/>
            <a:ext cx="10275277" cy="4825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00"/>
              <a:buFont typeface="Century Gothic"/>
              <a:buAutoNum type="arabicPeriod"/>
            </a:pPr>
            <a:r>
              <a:rPr lang="en-US" sz="2200"/>
              <a:t> </a:t>
            </a:r>
            <a:r>
              <a:rPr b="1" lang="en-US" sz="2200"/>
              <a:t>Registration</a:t>
            </a:r>
            <a:r>
              <a:rPr lang="en-US" sz="2200"/>
              <a:t> using Email or Facebook.</a:t>
            </a:r>
            <a:endParaRPr/>
          </a:p>
          <a:p>
            <a:pPr indent="-2032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None/>
            </a:pPr>
            <a:r>
              <a:t/>
            </a:r>
            <a:endParaRPr sz="22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AutoNum type="arabicPeriod"/>
            </a:pPr>
            <a:r>
              <a:rPr lang="en-US" sz="2200"/>
              <a:t>Users can </a:t>
            </a:r>
            <a:r>
              <a:rPr b="1" lang="en-US" sz="2200"/>
              <a:t>search</a:t>
            </a:r>
            <a:r>
              <a:rPr lang="en-US" sz="2200"/>
              <a:t> for a certain product visually.</a:t>
            </a:r>
            <a:endParaRPr/>
          </a:p>
          <a:p>
            <a:pPr indent="-2032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None/>
            </a:pPr>
            <a:r>
              <a:t/>
            </a:r>
            <a:endParaRPr sz="22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AutoNum type="arabicPeriod"/>
            </a:pPr>
            <a:r>
              <a:rPr lang="en-US" sz="2200"/>
              <a:t>Users can get products </a:t>
            </a:r>
            <a:r>
              <a:rPr b="1" lang="en-US" sz="2200"/>
              <a:t>review</a:t>
            </a:r>
            <a:r>
              <a:rPr lang="en-US" sz="2200"/>
              <a:t> </a:t>
            </a:r>
            <a:r>
              <a:rPr b="1" lang="en-US" sz="2200"/>
              <a:t>analysis</a:t>
            </a:r>
            <a:r>
              <a:rPr lang="en-US" sz="2200"/>
              <a:t>.</a:t>
            </a:r>
            <a:endParaRPr/>
          </a:p>
          <a:p>
            <a:pPr indent="-2032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None/>
            </a:pPr>
            <a:r>
              <a:t/>
            </a:r>
            <a:endParaRPr sz="22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AutoNum type="arabicPeriod"/>
            </a:pPr>
            <a:r>
              <a:rPr lang="en-US" sz="2200"/>
              <a:t>Users can add </a:t>
            </a:r>
            <a:r>
              <a:rPr b="1" lang="en-US" sz="2200"/>
              <a:t>posts</a:t>
            </a:r>
            <a:r>
              <a:rPr lang="en-US" sz="2200"/>
              <a:t> , </a:t>
            </a:r>
            <a:r>
              <a:rPr b="1" lang="en-US" sz="2200"/>
              <a:t>comments</a:t>
            </a:r>
            <a:r>
              <a:rPr lang="en-US" sz="2200"/>
              <a:t> and </a:t>
            </a:r>
            <a:r>
              <a:rPr b="1" lang="en-US" sz="2200"/>
              <a:t>reactions</a:t>
            </a:r>
            <a:r>
              <a:rPr lang="en-US" sz="2200"/>
              <a:t>.</a:t>
            </a:r>
            <a:endParaRPr/>
          </a:p>
          <a:p>
            <a:pPr indent="-2032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None/>
            </a:pPr>
            <a:r>
              <a:t/>
            </a:r>
            <a:endParaRPr sz="22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00"/>
              <a:buFont typeface="Century Gothic"/>
              <a:buAutoNum type="arabicPeriod"/>
            </a:pPr>
            <a:r>
              <a:rPr lang="en-US" sz="2200"/>
              <a:t>Users can add products to </a:t>
            </a:r>
            <a:r>
              <a:rPr b="1" lang="en-US" sz="2200"/>
              <a:t>favorite</a:t>
            </a:r>
            <a:r>
              <a:rPr lang="en-US" sz="2200"/>
              <a:t>.</a:t>
            </a:r>
            <a:endParaRPr sz="2200"/>
          </a:p>
        </p:txBody>
      </p:sp>
      <p:pic>
        <p:nvPicPr>
          <p:cNvPr id="215" name="Google Shape;2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"/>
          <p:cNvSpPr txBox="1"/>
          <p:nvPr>
            <p:ph type="title"/>
          </p:nvPr>
        </p:nvSpPr>
        <p:spPr>
          <a:xfrm>
            <a:off x="1690100" y="577812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Features cont.</a:t>
            </a:r>
            <a:endParaRPr b="1"/>
          </a:p>
        </p:txBody>
      </p:sp>
      <p:sp>
        <p:nvSpPr>
          <p:cNvPr id="221" name="Google Shape;221;p8"/>
          <p:cNvSpPr txBox="1"/>
          <p:nvPr>
            <p:ph idx="1" type="body"/>
          </p:nvPr>
        </p:nvSpPr>
        <p:spPr>
          <a:xfrm>
            <a:off x="2233914" y="2133600"/>
            <a:ext cx="9270698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6.  Products provider can </a:t>
            </a:r>
            <a:r>
              <a:rPr b="1" lang="en-US" sz="2200"/>
              <a:t>upload</a:t>
            </a:r>
            <a:r>
              <a:rPr lang="en-US" sz="2200"/>
              <a:t> </a:t>
            </a:r>
            <a:r>
              <a:rPr b="1" lang="en-US" sz="2200"/>
              <a:t>products</a:t>
            </a:r>
            <a:r>
              <a:rPr lang="en-US" sz="2200"/>
              <a:t> manually or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US" sz="2200"/>
              <a:t>     Directly  from their  Facebook account.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-457200" lvl="0" marL="457200" rtl="0" algn="l">
              <a:spcBef>
                <a:spcPts val="1000"/>
              </a:spcBef>
              <a:spcAft>
                <a:spcPts val="0"/>
              </a:spcAft>
              <a:buSzPts val="2200"/>
              <a:buAutoNum type="arabicPeriod" startAt="7"/>
            </a:pPr>
            <a:r>
              <a:rPr lang="en-US" sz="2200"/>
              <a:t>Products provider can </a:t>
            </a:r>
            <a:r>
              <a:rPr b="1" lang="en-US" sz="2200"/>
              <a:t>add</a:t>
            </a:r>
            <a:r>
              <a:rPr lang="en-US" sz="2200"/>
              <a:t> </a:t>
            </a:r>
            <a:r>
              <a:rPr b="1" lang="en-US" sz="2200"/>
              <a:t>story.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-457200" lvl="0" marL="457200" rtl="0" algn="l">
              <a:spcBef>
                <a:spcPts val="1000"/>
              </a:spcBef>
              <a:spcAft>
                <a:spcPts val="0"/>
              </a:spcAft>
              <a:buSzPts val="2200"/>
              <a:buAutoNum type="arabicPeriod" startAt="7"/>
            </a:pPr>
            <a:r>
              <a:rPr lang="en-US" sz="2200"/>
              <a:t>Dealing with  </a:t>
            </a:r>
            <a:r>
              <a:rPr b="1" lang="en-US" sz="2200"/>
              <a:t>map </a:t>
            </a:r>
            <a:r>
              <a:rPr lang="en-US" sz="2200"/>
              <a:t>system.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-457200" lvl="0" marL="457200" rtl="0" algn="l">
              <a:spcBef>
                <a:spcPts val="1000"/>
              </a:spcBef>
              <a:spcAft>
                <a:spcPts val="0"/>
              </a:spcAft>
              <a:buSzPts val="2200"/>
              <a:buAutoNum type="arabicPeriod" startAt="7"/>
            </a:pPr>
            <a:r>
              <a:rPr lang="en-US" sz="2200"/>
              <a:t>  </a:t>
            </a:r>
            <a:r>
              <a:rPr b="1" lang="en-US" sz="2200"/>
              <a:t>Notification</a:t>
            </a:r>
            <a:r>
              <a:rPr lang="en-US" sz="2200"/>
              <a:t> system.</a:t>
            </a:r>
            <a:endParaRPr sz="2200"/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222" name="Google Shape;22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4146" y="4629872"/>
            <a:ext cx="1824037" cy="205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"/>
          <p:cNvSpPr txBox="1"/>
          <p:nvPr>
            <p:ph type="title"/>
          </p:nvPr>
        </p:nvSpPr>
        <p:spPr>
          <a:xfrm>
            <a:off x="1837005" y="618344"/>
            <a:ext cx="5507223" cy="872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</a:pPr>
            <a:r>
              <a:rPr b="1" lang="en-US"/>
              <a:t>Technologies &amp; Tools</a:t>
            </a:r>
            <a:endParaRPr b="1"/>
          </a:p>
        </p:txBody>
      </p:sp>
      <p:sp>
        <p:nvSpPr>
          <p:cNvPr id="228" name="Google Shape;228;p9"/>
          <p:cNvSpPr txBox="1"/>
          <p:nvPr>
            <p:ph idx="1" type="body"/>
          </p:nvPr>
        </p:nvSpPr>
        <p:spPr>
          <a:xfrm>
            <a:off x="1030514" y="2119533"/>
            <a:ext cx="10871200" cy="4353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</a:t>
            </a:r>
            <a:endParaRPr b="1"/>
          </a:p>
        </p:txBody>
      </p:sp>
      <p:pic>
        <p:nvPicPr>
          <p:cNvPr id="229" name="Google Shape;22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0017" y="1841497"/>
            <a:ext cx="1428542" cy="112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87787" y="3541301"/>
            <a:ext cx="1855663" cy="842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62940" y="1808310"/>
            <a:ext cx="1419224" cy="1109381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9"/>
          <p:cNvSpPr/>
          <p:nvPr/>
        </p:nvSpPr>
        <p:spPr>
          <a:xfrm>
            <a:off x="3883817" y="3229385"/>
            <a:ext cx="95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Swift UI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3" name="Google Shape;233;p9"/>
          <p:cNvSpPr/>
          <p:nvPr/>
        </p:nvSpPr>
        <p:spPr>
          <a:xfrm>
            <a:off x="9794715" y="3229367"/>
            <a:ext cx="95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Python</a:t>
            </a:r>
            <a:endParaRPr/>
          </a:p>
        </p:txBody>
      </p:sp>
      <p:sp>
        <p:nvSpPr>
          <p:cNvPr id="234" name="Google Shape;234;p9"/>
          <p:cNvSpPr/>
          <p:nvPr/>
        </p:nvSpPr>
        <p:spPr>
          <a:xfrm>
            <a:off x="1820685" y="5893496"/>
            <a:ext cx="117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VS Code</a:t>
            </a:r>
            <a:endParaRPr/>
          </a:p>
        </p:txBody>
      </p:sp>
      <p:sp>
        <p:nvSpPr>
          <p:cNvPr id="235" name="Google Shape;235;p9"/>
          <p:cNvSpPr/>
          <p:nvPr/>
        </p:nvSpPr>
        <p:spPr>
          <a:xfrm>
            <a:off x="5884831" y="3172005"/>
            <a:ext cx="93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Xcode</a:t>
            </a:r>
            <a:endParaRPr/>
          </a:p>
        </p:txBody>
      </p:sp>
      <p:sp>
        <p:nvSpPr>
          <p:cNvPr id="236" name="Google Shape;236;p9"/>
          <p:cNvSpPr/>
          <p:nvPr/>
        </p:nvSpPr>
        <p:spPr>
          <a:xfrm>
            <a:off x="5914476" y="5894257"/>
            <a:ext cx="1069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Core ml</a:t>
            </a:r>
            <a:endParaRPr/>
          </a:p>
        </p:txBody>
      </p:sp>
      <p:pic>
        <p:nvPicPr>
          <p:cNvPr id="237" name="Google Shape;237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49791" y="3605391"/>
            <a:ext cx="2421992" cy="778868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9"/>
          <p:cNvSpPr/>
          <p:nvPr/>
        </p:nvSpPr>
        <p:spPr>
          <a:xfrm>
            <a:off x="3929023" y="5893469"/>
            <a:ext cx="1290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ml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39" name="Google Shape;239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720955" y="4438967"/>
            <a:ext cx="1469808" cy="1400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685770" y="4230080"/>
            <a:ext cx="1458370" cy="145248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9"/>
          <p:cNvSpPr/>
          <p:nvPr/>
        </p:nvSpPr>
        <p:spPr>
          <a:xfrm>
            <a:off x="9904201" y="5894270"/>
            <a:ext cx="102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Map kit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2" name="Google Shape;242;p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587482" y="1855773"/>
            <a:ext cx="1458370" cy="114918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9"/>
          <p:cNvSpPr/>
          <p:nvPr/>
        </p:nvSpPr>
        <p:spPr>
          <a:xfrm>
            <a:off x="7863316" y="3229369"/>
            <a:ext cx="1085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REST API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4" name="Google Shape;244;p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692462" y="1841496"/>
            <a:ext cx="1590785" cy="1149509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9"/>
          <p:cNvSpPr/>
          <p:nvPr/>
        </p:nvSpPr>
        <p:spPr>
          <a:xfrm>
            <a:off x="2148707" y="3229380"/>
            <a:ext cx="67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Swift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6" name="Google Shape;246;p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646776" y="4464324"/>
            <a:ext cx="1419225" cy="142914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9"/>
          <p:cNvSpPr/>
          <p:nvPr/>
        </p:nvSpPr>
        <p:spPr>
          <a:xfrm>
            <a:off x="7821904" y="5894138"/>
            <a:ext cx="112562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Firebase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8" name="Google Shape;248;p9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451295" y="1808292"/>
            <a:ext cx="1619082" cy="1215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9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3883816" y="4448299"/>
            <a:ext cx="1381125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9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692458" y="4672747"/>
            <a:ext cx="1430046" cy="1012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isp">
  <a:themeElements>
    <a:clrScheme name="Wisp">
      <a:dk1>
        <a:srgbClr val="000000"/>
      </a:dk1>
      <a:lt1>
        <a:srgbClr val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2020-12-23T21:39:18Z</dcterms:created>
  <dc:creator>Windows User</dc:creator>
</cp:coreProperties>
</file>