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29"/>
  </p:notesMasterIdLst>
  <p:sldIdLst>
    <p:sldId id="28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1" r:id="rId10"/>
    <p:sldId id="292" r:id="rId11"/>
    <p:sldId id="294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72" r:id="rId20"/>
    <p:sldId id="273" r:id="rId21"/>
    <p:sldId id="274" r:id="rId22"/>
    <p:sldId id="275" r:id="rId23"/>
    <p:sldId id="270" r:id="rId24"/>
    <p:sldId id="279" r:id="rId25"/>
    <p:sldId id="298" r:id="rId26"/>
    <p:sldId id="299" r:id="rId27"/>
    <p:sldId id="30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9FAF5CE-EF33-439D-893D-6DDBD3FC60D2}" type="datetimeFigureOut">
              <a:rPr lang="ar-SA" smtClean="0"/>
              <a:pPr/>
              <a:t>10/11/1439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7F1AB6C-9E6D-4E37-8CCE-FC76E8BF41A2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1456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52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4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25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7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5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69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6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63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8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63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A0C38-A5AF-41F7-9CF0-7F6828755248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F1226-0BB9-4BA3-9BD6-2BABE925B7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6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1752599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Implementation of Quality Function Deployment in Cartoon Industry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62400"/>
            <a:ext cx="6400800" cy="2514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Prepared </a:t>
            </a:r>
            <a:r>
              <a:rPr lang="en-US" sz="2800" b="1" dirty="0" smtClean="0">
                <a:solidFill>
                  <a:srgbClr val="002060"/>
                </a:solidFill>
              </a:rPr>
              <a:t>by:</a:t>
            </a:r>
          </a:p>
          <a:p>
            <a:pPr algn="l"/>
            <a:r>
              <a:rPr lang="en-US" sz="2800" b="1" dirty="0" err="1" smtClean="0">
                <a:solidFill>
                  <a:srgbClr val="002060"/>
                </a:solidFill>
              </a:rPr>
              <a:t>Asala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Shakhshir</a:t>
            </a:r>
            <a:r>
              <a:rPr lang="en-US" sz="2800" b="1" dirty="0" smtClean="0">
                <a:solidFill>
                  <a:srgbClr val="002060"/>
                </a:solidFill>
              </a:rPr>
              <a:t>            </a:t>
            </a:r>
            <a:r>
              <a:rPr lang="en-US" sz="2800" b="1" dirty="0" err="1" smtClean="0">
                <a:solidFill>
                  <a:srgbClr val="002060"/>
                </a:solidFill>
              </a:rPr>
              <a:t>Amnh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Badran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pPr algn="l"/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Ahd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Qasrawi</a:t>
            </a:r>
            <a:r>
              <a:rPr lang="en-US" sz="2800" b="1" dirty="0" smtClean="0">
                <a:solidFill>
                  <a:srgbClr val="002060"/>
                </a:solidFill>
              </a:rPr>
              <a:t>                 </a:t>
            </a:r>
            <a:r>
              <a:rPr lang="en-US" sz="2800" b="1" dirty="0" err="1" smtClean="0">
                <a:solidFill>
                  <a:srgbClr val="002060"/>
                </a:solidFill>
              </a:rPr>
              <a:t>Reham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Radad</a:t>
            </a:r>
            <a:endParaRPr lang="en-US" sz="2800" dirty="0">
              <a:solidFill>
                <a:srgbClr val="002060"/>
              </a:solidFill>
            </a:endParaRPr>
          </a:p>
          <a:p>
            <a:pPr algn="l"/>
            <a:r>
              <a:rPr lang="en-US" sz="2800" b="1" dirty="0" err="1" smtClean="0">
                <a:solidFill>
                  <a:srgbClr val="002060"/>
                </a:solidFill>
              </a:rPr>
              <a:t>Saja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Saadeh</a:t>
            </a:r>
            <a:endParaRPr lang="en-US" sz="28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05740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ndalus" pitchFamily="18" charset="-78"/>
                <a:ea typeface="Calibri" pitchFamily="34" charset="0"/>
                <a:cs typeface="Andalus" pitchFamily="18" charset="-78"/>
              </a:rPr>
              <a:t>S</a:t>
            </a:r>
            <a:r>
              <a:rPr kumimoji="0" lang="en-US" sz="24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Andalus" pitchFamily="18" charset="-78"/>
                <a:ea typeface="Calibri" pitchFamily="34" charset="0"/>
                <a:cs typeface="Andalus" pitchFamily="18" charset="-78"/>
              </a:rPr>
              <a:t>upervised by: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ndalus" pitchFamily="18" charset="-78"/>
                <a:ea typeface="Calibri" pitchFamily="34" charset="0"/>
                <a:cs typeface="Andalus" pitchFamily="18" charset="-78"/>
              </a:rPr>
              <a:t>Eng.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ndalus" pitchFamily="18" charset="-78"/>
                <a:ea typeface="Calibri" pitchFamily="34" charset="0"/>
                <a:cs typeface="Andalus" pitchFamily="18" charset="-78"/>
              </a:rPr>
              <a:t>Walaa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ndalus" pitchFamily="18" charset="-78"/>
                <a:ea typeface="Calibri" pitchFamily="34" charset="0"/>
                <a:cs typeface="Andalus" pitchFamily="18" charset="-78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ndalus" pitchFamily="18" charset="-78"/>
                <a:ea typeface="Calibri" pitchFamily="34" charset="0"/>
                <a:cs typeface="Andalus" pitchFamily="18" charset="-78"/>
              </a:rPr>
              <a:t>Johari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14400" y="3227696"/>
            <a:ext cx="28643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HOQ</a:t>
            </a:r>
            <a:endParaRPr lang="en-US" sz="5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" y="609600"/>
            <a:ext cx="853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House of Quality</a:t>
            </a:r>
          </a:p>
          <a:p>
            <a:endParaRPr lang="en-US" dirty="0" smtClean="0"/>
          </a:p>
        </p:txBody>
      </p:sp>
      <p:sp>
        <p:nvSpPr>
          <p:cNvPr id="7" name="Oval 6"/>
          <p:cNvSpPr/>
          <p:nvPr/>
        </p:nvSpPr>
        <p:spPr>
          <a:xfrm>
            <a:off x="702097" y="2603326"/>
            <a:ext cx="2498303" cy="24983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TextBox 7"/>
          <p:cNvSpPr txBox="1"/>
          <p:nvPr/>
        </p:nvSpPr>
        <p:spPr>
          <a:xfrm>
            <a:off x="1066800" y="3380096"/>
            <a:ext cx="28643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HOQ</a:t>
            </a:r>
            <a:endParaRPr lang="en-US" sz="54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3800333" y="1905000"/>
            <a:ext cx="1498981" cy="1498981"/>
            <a:chOff x="3741820" y="454"/>
            <a:chExt cx="1498981" cy="1498981"/>
          </a:xfrm>
        </p:grpSpPr>
        <p:sp>
          <p:nvSpPr>
            <p:cNvPr id="14" name="Oval 13"/>
            <p:cNvSpPr/>
            <p:nvPr/>
          </p:nvSpPr>
          <p:spPr>
            <a:xfrm>
              <a:off x="3741820" y="454"/>
              <a:ext cx="1498981" cy="149898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Oval 4"/>
            <p:cNvSpPr/>
            <p:nvPr/>
          </p:nvSpPr>
          <p:spPr>
            <a:xfrm>
              <a:off x="3961341" y="219975"/>
              <a:ext cx="1059939" cy="1059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+mj-lt"/>
                </a:rPr>
                <a:t>What</a:t>
              </a:r>
              <a:r>
                <a:rPr lang="en-US" sz="3200" kern="1200" dirty="0" smtClean="0">
                  <a:latin typeface="+mj-lt"/>
                </a:rPr>
                <a:t> </a:t>
              </a:r>
              <a:endParaRPr lang="en-US" sz="3200" kern="1200" dirty="0">
                <a:latin typeface="+mj-lt"/>
              </a:endParaRPr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3778723" y="4352138"/>
            <a:ext cx="1498981" cy="1498981"/>
            <a:chOff x="3741819" y="2470881"/>
            <a:chExt cx="1498981" cy="1498981"/>
          </a:xfrm>
        </p:grpSpPr>
        <p:sp>
          <p:nvSpPr>
            <p:cNvPr id="17" name="Oval 16"/>
            <p:cNvSpPr/>
            <p:nvPr/>
          </p:nvSpPr>
          <p:spPr>
            <a:xfrm>
              <a:off x="3741819" y="2470881"/>
              <a:ext cx="1498981" cy="149898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Oval 4"/>
            <p:cNvSpPr/>
            <p:nvPr/>
          </p:nvSpPr>
          <p:spPr>
            <a:xfrm>
              <a:off x="3961341" y="2690402"/>
              <a:ext cx="1059939" cy="1059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+mj-lt"/>
                </a:rPr>
                <a:t>How</a:t>
              </a:r>
              <a:r>
                <a:rPr lang="en-US" sz="3200" kern="1200" dirty="0" smtClean="0">
                  <a:latin typeface="+mj-lt"/>
                </a:rPr>
                <a:t> </a:t>
              </a:r>
              <a:endParaRPr lang="en-US" sz="3200" kern="1200" dirty="0">
                <a:latin typeface="+mj-lt"/>
              </a:endParaRPr>
            </a:p>
          </p:txBody>
        </p:sp>
      </p:grpSp>
      <p:sp>
        <p:nvSpPr>
          <p:cNvPr id="19" name="Straight Connector 3"/>
          <p:cNvSpPr/>
          <p:nvPr/>
        </p:nvSpPr>
        <p:spPr>
          <a:xfrm rot="1762402">
            <a:off x="3102812" y="4536691"/>
            <a:ext cx="765387" cy="5176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5883"/>
                </a:moveTo>
                <a:lnTo>
                  <a:pt x="765387" y="2588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Straight Connector 4"/>
          <p:cNvSpPr/>
          <p:nvPr/>
        </p:nvSpPr>
        <p:spPr>
          <a:xfrm rot="19837598">
            <a:off x="3102812" y="3176935"/>
            <a:ext cx="765387" cy="5176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5883"/>
                </a:moveTo>
                <a:lnTo>
                  <a:pt x="765387" y="2588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" name="Group 20"/>
          <p:cNvGrpSpPr/>
          <p:nvPr/>
        </p:nvGrpSpPr>
        <p:grpSpPr>
          <a:xfrm>
            <a:off x="5371528" y="1897992"/>
            <a:ext cx="3010472" cy="1498981"/>
            <a:chOff x="5390701" y="454"/>
            <a:chExt cx="2248472" cy="1498981"/>
          </a:xfrm>
        </p:grpSpPr>
        <p:sp>
          <p:nvSpPr>
            <p:cNvPr id="25" name="Rectangle 24"/>
            <p:cNvSpPr/>
            <p:nvPr/>
          </p:nvSpPr>
          <p:spPr>
            <a:xfrm>
              <a:off x="5390701" y="454"/>
              <a:ext cx="2248472" cy="14989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5390701" y="454"/>
              <a:ext cx="2248472" cy="1498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1" algn="l" defTabSz="7556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700" kern="1200" dirty="0" smtClean="0">
                  <a:latin typeface="+mj-lt"/>
                </a:rPr>
                <a:t>do customers want and need from your product or service?</a:t>
              </a:r>
            </a:p>
            <a:p>
              <a:pPr marL="0" lvl="1" algn="l" defTabSz="7556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700" kern="1200" dirty="0" smtClean="0">
                  <a:latin typeface="+mj-lt"/>
                </a:rPr>
                <a:t> (Customer requirements).</a:t>
              </a:r>
              <a:endParaRPr lang="en-US" sz="1700" kern="1200" dirty="0">
                <a:latin typeface="+mj-lt"/>
              </a:endParaRPr>
            </a:p>
          </p:txBody>
        </p:sp>
      </p:grpSp>
      <p:grpSp>
        <p:nvGrpSpPr>
          <p:cNvPr id="5" name="Group 21"/>
          <p:cNvGrpSpPr/>
          <p:nvPr/>
        </p:nvGrpSpPr>
        <p:grpSpPr>
          <a:xfrm>
            <a:off x="5371528" y="4368419"/>
            <a:ext cx="2934272" cy="1498981"/>
            <a:chOff x="5390701" y="2470881"/>
            <a:chExt cx="2248472" cy="1498981"/>
          </a:xfrm>
        </p:grpSpPr>
        <p:sp>
          <p:nvSpPr>
            <p:cNvPr id="23" name="Rectangle 22"/>
            <p:cNvSpPr/>
            <p:nvPr/>
          </p:nvSpPr>
          <p:spPr>
            <a:xfrm>
              <a:off x="5390701" y="2470881"/>
              <a:ext cx="2248472" cy="14989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5390701" y="2470881"/>
              <a:ext cx="2248472" cy="1498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1" algn="l" defTabSz="7556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700" kern="1200" dirty="0" smtClean="0">
                  <a:latin typeface="+mj-lt"/>
                </a:rPr>
                <a:t>will your company achieve the what? </a:t>
              </a:r>
            </a:p>
            <a:p>
              <a:pPr marL="0" lvl="1" algn="l" defTabSz="7556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700" kern="1200" dirty="0" smtClean="0">
                  <a:latin typeface="+mj-lt"/>
                </a:rPr>
                <a:t>(Technical requirements).</a:t>
              </a:r>
              <a:endParaRPr lang="en-US" sz="1700" kern="12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481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9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9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9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9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9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9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nt Arrow 1"/>
          <p:cNvSpPr/>
          <p:nvPr/>
        </p:nvSpPr>
        <p:spPr>
          <a:xfrm rot="3033879">
            <a:off x="1671497" y="1318171"/>
            <a:ext cx="924314" cy="1213162"/>
          </a:xfrm>
          <a:prstGeom prst="ben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14338" y="1828800"/>
            <a:ext cx="1338262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HOQ</a:t>
            </a:r>
            <a:endParaRPr lang="en-US" b="1" dirty="0">
              <a:latin typeface="+mj-lt"/>
            </a:endParaRPr>
          </a:p>
        </p:txBody>
      </p:sp>
      <p:pic>
        <p:nvPicPr>
          <p:cNvPr id="8" name="Picture 2" descr="C:\Users\ImMoRtAl\Desktop\hoq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81000"/>
            <a:ext cx="60579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QFD Methodology Phases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basic Quality Function Deployment methodology involves four basic phases of the </a:t>
            </a:r>
            <a:r>
              <a:rPr lang="en-US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product development process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Product Planning.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Product Design.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P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rocess planning.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Process Control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3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Product Planning </a:t>
            </a:r>
            <a:r>
              <a:rPr lang="ar-JO" sz="43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en-US" sz="43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43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Building </a:t>
            </a:r>
            <a:r>
              <a:rPr lang="en-US" dirty="0"/>
              <a:t>the House of Quality, Led by the marketing </a:t>
            </a:r>
            <a:r>
              <a:rPr lang="en-US" dirty="0" smtClean="0"/>
              <a:t>department.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Getting </a:t>
            </a:r>
            <a:r>
              <a:rPr lang="en-US" dirty="0"/>
              <a:t>good data from </a:t>
            </a:r>
            <a:r>
              <a:rPr lang="en-US" dirty="0" smtClean="0"/>
              <a:t>the customer </a:t>
            </a:r>
            <a:r>
              <a:rPr lang="en-US" dirty="0"/>
              <a:t>in Phase 1 is critical to the success of the entire QFD process.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Product Design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This phase  is led by the engineering </a:t>
            </a:r>
            <a:r>
              <a:rPr lang="en-US" dirty="0" smtClean="0"/>
              <a:t>department, and </a:t>
            </a:r>
            <a:r>
              <a:rPr lang="en-US" dirty="0"/>
              <a:t>it also create product concepts and part specifications are documented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Product design requires creativity and innovative team ideas.</a:t>
            </a:r>
          </a:p>
          <a:p>
            <a:pPr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0" indent="0">
              <a:buNone/>
            </a:pPr>
            <a:r>
              <a:rPr lang="en-US" sz="40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Process planning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Process planning comes is led by manufacturing engineering. </a:t>
            </a:r>
            <a:endParaRPr lang="ar-JO" dirty="0" smtClean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It develop </a:t>
            </a:r>
            <a:r>
              <a:rPr lang="en-US" dirty="0"/>
              <a:t>production equipment </a:t>
            </a:r>
            <a:r>
              <a:rPr lang="en-US" dirty="0" smtClean="0"/>
              <a:t>requirements and also </a:t>
            </a:r>
            <a:r>
              <a:rPr lang="en-US" dirty="0"/>
              <a:t>e</a:t>
            </a:r>
            <a:r>
              <a:rPr lang="en-US" dirty="0" smtClean="0"/>
              <a:t>stablish </a:t>
            </a:r>
            <a:r>
              <a:rPr lang="en-US" dirty="0"/>
              <a:t>critical process parameters.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0" indent="0">
              <a:buNone/>
            </a:pPr>
            <a:r>
              <a:rPr lang="en-US" sz="40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Process Control</a:t>
            </a:r>
            <a:r>
              <a:rPr lang="en-US" sz="40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In </a:t>
            </a:r>
            <a:r>
              <a:rPr lang="en-US" dirty="0"/>
              <a:t>production </a:t>
            </a:r>
            <a:r>
              <a:rPr lang="en-US" dirty="0" smtClean="0"/>
              <a:t>planning, </a:t>
            </a:r>
            <a:r>
              <a:rPr lang="en-US" dirty="0"/>
              <a:t>p</a:t>
            </a:r>
            <a:r>
              <a:rPr lang="en-US" dirty="0" smtClean="0"/>
              <a:t>erformance indicators are created to monitor the production process, maintenance schedules, and skills training for operators.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Also , decisions are made as to which process poses the most risk and controls are put in place to prevent failures.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06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After </a:t>
            </a:r>
            <a:r>
              <a:rPr lang="en-US" dirty="0"/>
              <a:t>deciding to apply QFD and taking the approval from the company we </a:t>
            </a:r>
            <a:r>
              <a:rPr lang="en-US" dirty="0" smtClean="0"/>
              <a:t>will follow these steps to implement </a:t>
            </a:r>
            <a:r>
              <a:rPr lang="en-US" dirty="0"/>
              <a:t>QFD theory 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collected data.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Define </a:t>
            </a:r>
            <a:r>
              <a:rPr lang="en-US" dirty="0"/>
              <a:t>and prioritize customer </a:t>
            </a:r>
            <a:r>
              <a:rPr lang="en-US" dirty="0" smtClean="0"/>
              <a:t>needs.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Analyze competitive </a:t>
            </a:r>
            <a:r>
              <a:rPr lang="en-US" dirty="0" smtClean="0"/>
              <a:t>opportunities.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Using tool </a:t>
            </a:r>
            <a:r>
              <a:rPr lang="en-US" dirty="0"/>
              <a:t>to analyze the </a:t>
            </a:r>
            <a:r>
              <a:rPr lang="en-US" dirty="0" smtClean="0"/>
              <a:t>data.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distribute a questionnaire for</a:t>
            </a:r>
            <a:r>
              <a:rPr lang="en-US" b="1" dirty="0"/>
              <a:t> </a:t>
            </a:r>
            <a:r>
              <a:rPr lang="en-US" dirty="0" smtClean="0"/>
              <a:t>customers.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finally Determining Voice of </a:t>
            </a:r>
            <a:r>
              <a:rPr lang="en-US" dirty="0" smtClean="0"/>
              <a:t>Company.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148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First step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</a:t>
            </a:r>
            <a:r>
              <a:rPr lang="en-US" dirty="0"/>
              <a:t>collected data,   to build the whole House of Quality Matrix requires a complete data collection methodology starting from determining customers’ requirements and needs and ending by self-evaluation in comparison with Israeli competitor for further improvement activities to take place which will lead to increase the quality level and the market share among Palestinian society.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978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Second step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Define and prioritize customer needs, identifying customers’ needs and requirements through taking a sample of customers as an input for building HOQ.</a:t>
            </a:r>
          </a:p>
        </p:txBody>
      </p:sp>
    </p:spTree>
    <p:extLst>
      <p:ext uri="{BB962C8B-B14F-4D97-AF65-F5344CB8AC3E}">
        <p14:creationId xmlns:p14="http://schemas.microsoft.com/office/powerpoint/2010/main" val="31234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Outline</a:t>
            </a:r>
            <a:endParaRPr lang="en-US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Abstract 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Problem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statement: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Project Objectives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National Carton Industry Company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NCI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Importance of Quality Management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Quality function deployment (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QFD)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QFD Methodology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Phases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Methodology</a:t>
            </a:r>
            <a:endParaRPr lang="ar-JO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Conclusions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Thread </a:t>
            </a:r>
            <a:r>
              <a:rPr lang="en-US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step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Analyze competitive opportunities, understanding how customers rate the competition can be a tremendous competitive advantage. In this step of the QFD process, it is also a good idea to ask customers how your product or service rates in relation to the competition. There is remodeling that can take place in this part of the House of </a:t>
            </a:r>
            <a:r>
              <a:rPr lang="en-US" dirty="0" smtClean="0"/>
              <a:t>Quality.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5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Forth step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Using </a:t>
            </a:r>
            <a:r>
              <a:rPr lang="en-US" dirty="0"/>
              <a:t>tools like SPSS, excel,  HOQ In order to analyze the data that </a:t>
            </a:r>
            <a:r>
              <a:rPr lang="en-US" dirty="0" smtClean="0"/>
              <a:t>collected.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401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Fifth step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plan to distribute a questionnaire for</a:t>
            </a:r>
            <a:r>
              <a:rPr lang="en-US" b="1" dirty="0"/>
              <a:t> </a:t>
            </a:r>
            <a:r>
              <a:rPr lang="en-US" dirty="0"/>
              <a:t>customers to distinguish what they expect from the factory and what are the current quality problems it suffers </a:t>
            </a:r>
            <a:r>
              <a:rPr lang="en-US" dirty="0" smtClean="0"/>
              <a:t>from.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932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Sixth step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finally </a:t>
            </a:r>
            <a:r>
              <a:rPr lang="en-US" dirty="0"/>
              <a:t>Determining Voice of Company (How) through meetings with the factory Engineers.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027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Once you have prioritized the attributes and qualities, QFD deploys them to the appropriate organizational function for action, as shown in f</a:t>
            </a:r>
            <a:r>
              <a:rPr lang="en-US" dirty="0" smtClean="0"/>
              <a:t>igure below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http://asq.org/img/laq/waterfall-relationship-qfd-matrices-figure-lg.gif"/>
          <p:cNvPicPr/>
          <p:nvPr/>
        </p:nvPicPr>
        <p:blipFill>
          <a:blip r:embed="rId2"/>
          <a:srcRect t="8571"/>
          <a:stretch>
            <a:fillRect/>
          </a:stretch>
        </p:blipFill>
        <p:spPr bwMode="auto">
          <a:xfrm>
            <a:off x="990600" y="2514600"/>
            <a:ext cx="7086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7750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2087562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Conclusions</a:t>
            </a:r>
            <a:r>
              <a:rPr lang="en-US" sz="3200" dirty="0" smtClean="0">
                <a:latin typeface="+mj-lt"/>
              </a:rPr>
              <a:t/>
            </a:r>
            <a:br>
              <a:rPr lang="en-US" sz="3200" dirty="0" smtClean="0">
                <a:latin typeface="+mj-lt"/>
              </a:rPr>
            </a:br>
            <a:endParaRPr lang="en-US" dirty="0">
              <a:latin typeface="+mj-lt"/>
            </a:endParaRPr>
          </a:p>
        </p:txBody>
      </p:sp>
      <p:pic>
        <p:nvPicPr>
          <p:cNvPr id="102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428" y="2590800"/>
            <a:ext cx="2142744" cy="300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62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1909529" y="2438399"/>
            <a:ext cx="5544355" cy="923460"/>
            <a:chOff x="1537651" y="1201691"/>
            <a:chExt cx="5544355" cy="923460"/>
          </a:xfrm>
        </p:grpSpPr>
        <p:sp>
          <p:nvSpPr>
            <p:cNvPr id="13" name="Pentagon 12"/>
            <p:cNvSpPr/>
            <p:nvPr/>
          </p:nvSpPr>
          <p:spPr>
            <a:xfrm rot="10800000">
              <a:off x="1537651" y="1201691"/>
              <a:ext cx="5472684" cy="923459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311292"/>
                <a:satOff val="13270"/>
                <a:lumOff val="2876"/>
                <a:alphaOff val="0"/>
              </a:schemeClr>
            </a:fillRef>
            <a:effectRef idx="0">
              <a:schemeClr val="accent5">
                <a:hueOff val="-3311292"/>
                <a:satOff val="13270"/>
                <a:lumOff val="287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entagon 4"/>
            <p:cNvSpPr/>
            <p:nvPr/>
          </p:nvSpPr>
          <p:spPr>
            <a:xfrm>
              <a:off x="1840189" y="1201692"/>
              <a:ext cx="5241817" cy="9234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7220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/>
                <a:t>During the second </a:t>
              </a:r>
              <a:r>
                <a:rPr lang="en-US" dirty="0" smtClean="0"/>
                <a:t>project</a:t>
              </a:r>
              <a:r>
                <a:rPr lang="ar-JO" dirty="0" smtClean="0"/>
                <a:t> </a:t>
              </a:r>
              <a:r>
                <a:rPr lang="en-US" dirty="0" smtClean="0"/>
                <a:t>we </a:t>
              </a:r>
              <a:r>
                <a:rPr lang="en-US" dirty="0" smtClean="0">
                  <a:solidFill>
                    <a:schemeClr val="bg1"/>
                  </a:solidFill>
                </a:rPr>
                <a:t>will</a:t>
              </a:r>
              <a:r>
                <a:rPr lang="en-US" dirty="0">
                  <a:solidFill>
                    <a:schemeClr val="bg1"/>
                  </a:solidFill>
                </a:rPr>
                <a:t> build a structured approach to product development through using House of Quality (HOQ) tool</a:t>
              </a:r>
              <a:r>
                <a:rPr lang="en-US" dirty="0" smtClean="0">
                  <a:solidFill>
                    <a:schemeClr val="bg1"/>
                  </a:solidFill>
                </a:rPr>
                <a:t>.</a:t>
              </a:r>
              <a:endParaRPr lang="en-US" sz="18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1981200" y="1295400"/>
            <a:ext cx="5472684" cy="923459"/>
            <a:chOff x="1524003" y="0"/>
            <a:chExt cx="5472684" cy="923459"/>
          </a:xfrm>
        </p:grpSpPr>
        <p:sp>
          <p:nvSpPr>
            <p:cNvPr id="9" name="Pentagon 8"/>
            <p:cNvSpPr/>
            <p:nvPr/>
          </p:nvSpPr>
          <p:spPr>
            <a:xfrm rot="10800000">
              <a:off x="1524003" y="0"/>
              <a:ext cx="5472684" cy="923459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Pentagon 4"/>
            <p:cNvSpPr/>
            <p:nvPr/>
          </p:nvSpPr>
          <p:spPr>
            <a:xfrm rot="21600000">
              <a:off x="1754870" y="0"/>
              <a:ext cx="5241817" cy="9234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7220" tIns="64770" rIns="120904" bIns="64770" numCol="1" spcCol="1270" anchor="ctr" anchorCtr="0">
              <a:noAutofit/>
            </a:bodyPr>
            <a:lstStyle/>
            <a:p>
              <a:pPr lvl="0" algn="ctr" defTabSz="7556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 smtClean="0"/>
                <a:t>QFD  is a powerful tool in service and industry.</a:t>
              </a:r>
              <a:endParaRPr lang="en-US" sz="1700" kern="1200" dirty="0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FA944-006A-4E16-A2C1-6C918C419EB4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447800" y="1295400"/>
            <a:ext cx="923459" cy="92345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Oval 10"/>
          <p:cNvSpPr/>
          <p:nvPr/>
        </p:nvSpPr>
        <p:spPr>
          <a:xfrm>
            <a:off x="1447800" y="2438400"/>
            <a:ext cx="923459" cy="923459"/>
          </a:xfrm>
          <a:prstGeom prst="ellipse">
            <a:avLst/>
          </a:prstGeom>
          <a:solidFill>
            <a:schemeClr val="accent5">
              <a:tint val="50000"/>
              <a:hueOff val="-3560789"/>
              <a:satOff val="15872"/>
              <a:lumOff val="1402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3560789"/>
              <a:satOff val="15872"/>
              <a:lumOff val="140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" name="Group 14"/>
          <p:cNvGrpSpPr/>
          <p:nvPr/>
        </p:nvGrpSpPr>
        <p:grpSpPr>
          <a:xfrm>
            <a:off x="1985729" y="3657600"/>
            <a:ext cx="5472684" cy="923459"/>
            <a:chOff x="1609322" y="2400811"/>
            <a:chExt cx="5472684" cy="923459"/>
          </a:xfrm>
        </p:grpSpPr>
        <p:sp>
          <p:nvSpPr>
            <p:cNvPr id="17" name="Pentagon 16"/>
            <p:cNvSpPr/>
            <p:nvPr/>
          </p:nvSpPr>
          <p:spPr>
            <a:xfrm rot="10800000">
              <a:off x="1609322" y="2400811"/>
              <a:ext cx="5472684" cy="923459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6622584"/>
                <a:satOff val="26541"/>
                <a:lumOff val="5752"/>
                <a:alphaOff val="0"/>
              </a:schemeClr>
            </a:fillRef>
            <a:effectRef idx="0">
              <a:schemeClr val="accent5">
                <a:hueOff val="-6622584"/>
                <a:satOff val="26541"/>
                <a:lumOff val="575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Pentagon 4"/>
            <p:cNvSpPr/>
            <p:nvPr/>
          </p:nvSpPr>
          <p:spPr>
            <a:xfrm rot="21600000">
              <a:off x="1840189" y="2400811"/>
              <a:ext cx="5241817" cy="9234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7220" tIns="68580" rIns="128016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kern="1200" dirty="0"/>
            </a:p>
          </p:txBody>
        </p:sp>
      </p:grpSp>
      <p:sp>
        <p:nvSpPr>
          <p:cNvPr id="16" name="Oval 15"/>
          <p:cNvSpPr/>
          <p:nvPr/>
        </p:nvSpPr>
        <p:spPr>
          <a:xfrm>
            <a:off x="1447800" y="3657600"/>
            <a:ext cx="923459" cy="923459"/>
          </a:xfrm>
          <a:prstGeom prst="ellipse">
            <a:avLst/>
          </a:prstGeom>
          <a:solidFill>
            <a:schemeClr val="accent5">
              <a:tint val="50000"/>
              <a:hueOff val="-7121577"/>
              <a:satOff val="31745"/>
              <a:lumOff val="2805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7121577"/>
              <a:satOff val="31745"/>
              <a:lumOff val="280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ectangle 7"/>
          <p:cNvSpPr/>
          <p:nvPr/>
        </p:nvSpPr>
        <p:spPr>
          <a:xfrm>
            <a:off x="2602127" y="3796163"/>
            <a:ext cx="485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Also </a:t>
            </a:r>
            <a:r>
              <a:rPr lang="en-US" dirty="0" smtClean="0">
                <a:solidFill>
                  <a:schemeClr val="bg1"/>
                </a:solidFill>
              </a:rPr>
              <a:t>we </a:t>
            </a:r>
            <a:r>
              <a:rPr lang="en-US" dirty="0">
                <a:solidFill>
                  <a:schemeClr val="bg1"/>
                </a:solidFill>
              </a:rPr>
              <a:t>aim </a:t>
            </a:r>
            <a:r>
              <a:rPr lang="en-US" dirty="0" smtClean="0">
                <a:solidFill>
                  <a:schemeClr val="bg1"/>
                </a:solidFill>
              </a:rPr>
              <a:t>to determine </a:t>
            </a:r>
            <a:r>
              <a:rPr lang="en-US" dirty="0">
                <a:solidFill>
                  <a:schemeClr val="bg1"/>
                </a:solidFill>
              </a:rPr>
              <a:t>the strengths and weaknesses point of engineering specifications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3000" dirty="0" smtClean="0"/>
              <a:t>Thank You!</a:t>
            </a:r>
            <a:endParaRPr lang="en-US" sz="13000" dirty="0"/>
          </a:p>
        </p:txBody>
      </p:sp>
    </p:spTree>
    <p:extLst>
      <p:ext uri="{BB962C8B-B14F-4D97-AF65-F5344CB8AC3E}">
        <p14:creationId xmlns:p14="http://schemas.microsoft.com/office/powerpoint/2010/main" val="48939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9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Abstract</a:t>
            </a:r>
            <a:r>
              <a:rPr lang="en-US" u="sng" dirty="0">
                <a:solidFill>
                  <a:srgbClr val="C00000"/>
                </a:solidFill>
              </a:rPr>
              <a:t/>
            </a:r>
            <a:br>
              <a:rPr lang="en-US" u="sng" dirty="0">
                <a:solidFill>
                  <a:srgbClr val="C00000"/>
                </a:solidFill>
              </a:rPr>
            </a:br>
            <a:endParaRPr lang="en-US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aim of this project is to build a structured approach to product development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through using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House of Quality (HOQ) tool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and Applied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 carton products in the National Cartoon Industry Company (NCI).</a:t>
            </a: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Several tools and techniques will be used in this project to achieve the desired goal, such as making interviews and questionnaire then using excel and SPSS to analyze the data.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Problem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Main problem of our project is developing the quality of the company to the highest levels including design</a:t>
            </a:r>
            <a:r>
              <a:rPr lang="ar-SA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packaging...etc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In 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order to achieve specific objectives in the company and to remain at a high level of competition in the local market.</a:t>
            </a:r>
          </a:p>
          <a:p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Another goal is to build scientific comparison in National Carton Industry Company now and its previous situation(before 2012) by comparing strengths and weaknesses point in current status with the previous.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Project Objectives</a:t>
            </a:r>
            <a:endParaRPr lang="en-US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0107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/>
              <a:t>The main objective of this project is improve quality and customer satisfaction by use QFD in National Carton Industry Company NCI.</a:t>
            </a:r>
          </a:p>
          <a:p>
            <a:pPr>
              <a:buNone/>
            </a:pPr>
            <a:r>
              <a:rPr lang="en-US" sz="2000" dirty="0"/>
              <a:t>But there is other objectives we aspire to achieve and are summarized as follows: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000" dirty="0"/>
              <a:t>Comparison between current and previous situation of company In terms of customers, competition, quality…etc.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000" dirty="0"/>
              <a:t>Determining customer requirements and satisfaction with their service.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000" dirty="0"/>
              <a:t>Identifying the products’ quality elements from customers’ point view.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000" dirty="0"/>
              <a:t>Introducing the competitive position of the organization for the competing organizations within the same environment or in approach environment.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000" dirty="0"/>
              <a:t>Introducing the competitive position of the organization for the other organizations in terms of technical capabilities.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000" dirty="0"/>
              <a:t>Determine the strengths and weaknesses point of engineering specifications.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239000" cy="914400"/>
          </a:xfrm>
        </p:spPr>
        <p:txBody>
          <a:bodyPr>
            <a:normAutofit fontScale="90000"/>
          </a:bodyPr>
          <a:lstStyle/>
          <a:p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National Carton Industry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Company NCI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254"/>
            <a:ext cx="8229600" cy="4068763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NCI was founded in 1989 as a private company with a starting capital of 600,000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JD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1993, the company raised new capital after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becoming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public shareholding company, </a:t>
            </a:r>
            <a:endParaRPr lang="en-US" sz="3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currently serves over 300 businesses in a wide array of sectors; industrial, sanitary, food and many others.</a:t>
            </a:r>
          </a:p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There are 52 employees in the factory, there is 6 Industrial Engineers.</a:t>
            </a:r>
          </a:p>
          <a:p>
            <a:endParaRPr lang="en-US" dirty="0"/>
          </a:p>
        </p:txBody>
      </p:sp>
      <p:pic>
        <p:nvPicPr>
          <p:cNvPr id="4" name="Picture 3" descr="AAEAAQAAAAAAAAkgAAAAJDA1MWY3MzU2LTMxY2MtNDZlYy04NGEwLThkNzBmYjY0ZTNmM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0"/>
            <a:ext cx="1905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229600" cy="6400800"/>
          </a:xfrm>
        </p:spPr>
        <p:txBody>
          <a:bodyPr>
            <a:normAutofit fontScale="92500"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Departments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of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company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: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pPr marL="514350" lvl="0" indent="-514350">
              <a:buNone/>
            </a:pPr>
            <a:r>
              <a:rPr lang="en-US" dirty="0" smtClean="0">
                <a:latin typeface="+mj-lt"/>
              </a:rPr>
              <a:t>Human Resources </a:t>
            </a:r>
            <a:r>
              <a:rPr lang="en-US" dirty="0" err="1" smtClean="0">
                <a:latin typeface="+mj-lt"/>
              </a:rPr>
              <a:t>Department:Financial</a:t>
            </a:r>
            <a:r>
              <a:rPr lang="en-US" dirty="0" smtClean="0">
                <a:latin typeface="+mj-lt"/>
              </a:rPr>
              <a:t> &amp; Sales Department, Inventory </a:t>
            </a:r>
            <a:r>
              <a:rPr lang="en-US" dirty="0" err="1" smtClean="0">
                <a:latin typeface="+mj-lt"/>
              </a:rPr>
              <a:t>Department.,Quality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Assurance </a:t>
            </a:r>
            <a:r>
              <a:rPr lang="en-US" dirty="0" smtClean="0">
                <a:latin typeface="+mj-lt"/>
              </a:rPr>
              <a:t>Department, Production Department.</a:t>
            </a:r>
          </a:p>
          <a:p>
            <a:pPr marL="514350" lvl="0" indent="-514350">
              <a:buFont typeface="Wingdings" pitchFamily="2" charset="2"/>
              <a:buChar char="Ø"/>
            </a:pPr>
            <a:r>
              <a:rPr lang="en-US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Production lines</a:t>
            </a:r>
            <a:r>
              <a:rPr lang="en-US" dirty="0" smtClean="0">
                <a:latin typeface="+mj-lt"/>
              </a:rPr>
              <a:t>: Closed </a:t>
            </a:r>
            <a:r>
              <a:rPr lang="en-US" dirty="0">
                <a:latin typeface="+mj-lt"/>
              </a:rPr>
              <a:t>Carton </a:t>
            </a:r>
            <a:r>
              <a:rPr lang="en-US" dirty="0" smtClean="0">
                <a:latin typeface="+mj-lt"/>
              </a:rPr>
              <a:t>Boxes production line,</a:t>
            </a:r>
            <a:r>
              <a:rPr lang="en-US" dirty="0">
                <a:latin typeface="+mj-lt"/>
              </a:rPr>
              <a:t> Opened Carton Boxes production </a:t>
            </a:r>
            <a:r>
              <a:rPr lang="en-US" dirty="0" smtClean="0">
                <a:latin typeface="+mj-lt"/>
              </a:rPr>
              <a:t>line,</a:t>
            </a:r>
            <a:r>
              <a:rPr lang="en-US" dirty="0">
                <a:latin typeface="+mj-lt"/>
              </a:rPr>
              <a:t> Furniture Corrugation production </a:t>
            </a:r>
            <a:r>
              <a:rPr lang="en-US" dirty="0" smtClean="0">
                <a:latin typeface="+mj-lt"/>
              </a:rPr>
              <a:t>line.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dirty="0">
                <a:latin typeface="+mj-lt"/>
              </a:rPr>
              <a:t>This factory runs over than 100 </a:t>
            </a:r>
            <a:r>
              <a:rPr lang="en-US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customers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dirty="0">
                <a:latin typeface="+mj-lt"/>
              </a:rPr>
              <a:t>needs from carton and most of them is the head in it's industry such like </a:t>
            </a:r>
            <a:r>
              <a:rPr lang="en-US" dirty="0" err="1">
                <a:latin typeface="+mj-lt"/>
              </a:rPr>
              <a:t>Anabtawi</a:t>
            </a:r>
            <a:r>
              <a:rPr lang="en-US" dirty="0">
                <a:latin typeface="+mj-lt"/>
              </a:rPr>
              <a:t> group, Al </a:t>
            </a:r>
            <a:r>
              <a:rPr lang="en-US" dirty="0" err="1">
                <a:latin typeface="+mj-lt"/>
              </a:rPr>
              <a:t>Junaidy</a:t>
            </a:r>
            <a:r>
              <a:rPr lang="en-US" dirty="0">
                <a:latin typeface="+mj-lt"/>
              </a:rPr>
              <a:t>, coca kola and </a:t>
            </a:r>
            <a:r>
              <a:rPr lang="en-US" dirty="0" err="1" smtClean="0">
                <a:latin typeface="+mj-lt"/>
              </a:rPr>
              <a:t>Marawi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factory for fruit drinks.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dirty="0">
                <a:latin typeface="+mj-lt"/>
              </a:rPr>
              <a:t>There are many local </a:t>
            </a:r>
            <a:r>
              <a:rPr lang="en-US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competitors</a:t>
            </a:r>
            <a:r>
              <a:rPr lang="en-US" b="1" u="sng" dirty="0">
                <a:latin typeface="+mj-lt"/>
              </a:rPr>
              <a:t> </a:t>
            </a:r>
            <a:r>
              <a:rPr lang="en-US" dirty="0">
                <a:latin typeface="+mj-lt"/>
              </a:rPr>
              <a:t>with little market share, but the biggest competitor of the plant is the Israeli factories.</a:t>
            </a:r>
          </a:p>
          <a:p>
            <a:pPr marL="514350" lvl="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Importance of Quality </a:t>
            </a:r>
            <a:r>
              <a:rPr lang="en-US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</a:t>
            </a:r>
            <a:endParaRPr lang="en-US" b="1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“Quality management” ensures superior quality products and services</a:t>
            </a:r>
            <a:r>
              <a:rPr lang="en-US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Quality of a product can be measured in terms of performance, reliability and durability.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Quality is a crucial parameter which differentiates an organization from its competitors.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Quality management tools ensure changes in the systems and processes which eventually result in superior quality products and services.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Quality management methods such as Total Quality management or Six Sigma have a common goal - to deliver a high quality product.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Quality management is essential to create superior quality products which not only meet but also exceed customer satisfaction.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52400" y="2819400"/>
            <a:ext cx="1828800" cy="18288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FUNCTION                     </a:t>
            </a:r>
            <a:endPara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52400" y="838200"/>
            <a:ext cx="1828800" cy="18288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QUALITY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What is QFD?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67056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Century Gothic" pitchFamily="34" charset="0"/>
              </a:rPr>
              <a:t>What </a:t>
            </a:r>
            <a:r>
              <a:rPr lang="en-US" dirty="0">
                <a:latin typeface="Century Gothic" pitchFamily="34" charset="0"/>
              </a:rPr>
              <a:t>the customer/user needs or </a:t>
            </a:r>
            <a:r>
              <a:rPr lang="en-US" dirty="0" smtClean="0">
                <a:latin typeface="Century Gothic" pitchFamily="34" charset="0"/>
              </a:rPr>
              <a:t>expects.</a:t>
            </a:r>
            <a:endParaRPr lang="en-US" dirty="0">
              <a:latin typeface="Century Gothic" pitchFamily="34" charset="0"/>
            </a:endParaRPr>
          </a:p>
          <a:p>
            <a:pPr>
              <a:buNone/>
            </a:pPr>
            <a:endParaRPr lang="en-US" dirty="0" smtClean="0">
              <a:latin typeface="Century Gothic" pitchFamily="34" charset="0"/>
            </a:endParaRPr>
          </a:p>
          <a:p>
            <a:pPr>
              <a:buNone/>
            </a:pPr>
            <a:endParaRPr lang="en-US" dirty="0" smtClean="0">
              <a:latin typeface="Century Gothic" pitchFamily="34" charset="0"/>
            </a:endParaRPr>
          </a:p>
          <a:p>
            <a:pPr>
              <a:buNone/>
            </a:pPr>
            <a:r>
              <a:rPr lang="en-US" dirty="0" smtClean="0">
                <a:latin typeface="Century Gothic" pitchFamily="34" charset="0"/>
              </a:rPr>
              <a:t>How </a:t>
            </a:r>
            <a:r>
              <a:rPr lang="en-US" dirty="0">
                <a:latin typeface="Century Gothic" pitchFamily="34" charset="0"/>
              </a:rPr>
              <a:t>those needs or expectations are to </a:t>
            </a:r>
            <a:r>
              <a:rPr lang="en-US" dirty="0" smtClean="0">
                <a:latin typeface="Century Gothic" pitchFamily="34" charset="0"/>
              </a:rPr>
              <a:t>be </a:t>
            </a:r>
            <a:r>
              <a:rPr lang="en-US" dirty="0">
                <a:latin typeface="Century Gothic" pitchFamily="34" charset="0"/>
              </a:rPr>
              <a:t>satisfied</a:t>
            </a:r>
            <a:r>
              <a:rPr lang="en-US" dirty="0" smtClean="0">
                <a:latin typeface="Century Gothic" pitchFamily="34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Century Gothic" pitchFamily="34" charset="0"/>
            </a:endParaRPr>
          </a:p>
          <a:p>
            <a:pPr>
              <a:buNone/>
            </a:pPr>
            <a:endParaRPr lang="en-US" dirty="0" smtClean="0">
              <a:latin typeface="Century Gothic" pitchFamily="34" charset="0"/>
            </a:endParaRPr>
          </a:p>
          <a:p>
            <a:pPr>
              <a:buNone/>
            </a:pPr>
            <a:r>
              <a:rPr lang="en-US" dirty="0" smtClean="0">
                <a:latin typeface="Century Gothic" pitchFamily="34" charset="0"/>
              </a:rPr>
              <a:t>Making </a:t>
            </a:r>
            <a:r>
              <a:rPr lang="en-US" dirty="0">
                <a:latin typeface="Century Gothic" pitchFamily="34" charset="0"/>
              </a:rPr>
              <a:t>it happen throughout the organization.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FA944-006A-4E16-A2C1-6C918C419EB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52400" y="4800600"/>
            <a:ext cx="1828800" cy="18288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DEPLOYMENT                     </a:t>
            </a:r>
            <a:endPara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5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5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640</TotalTime>
  <Words>1132</Words>
  <Application>Microsoft Office PowerPoint</Application>
  <PresentationFormat>On-screen Show (4:3)</PresentationFormat>
  <Paragraphs>121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 Implementation of Quality Function Deployment in Cartoon Industry </vt:lpstr>
      <vt:lpstr>Outline</vt:lpstr>
      <vt:lpstr>Abstract </vt:lpstr>
      <vt:lpstr>Problem statement</vt:lpstr>
      <vt:lpstr>Project Objectives</vt:lpstr>
      <vt:lpstr>The National Carton Industry Company NCI </vt:lpstr>
      <vt:lpstr>PowerPoint Presentation</vt:lpstr>
      <vt:lpstr>Importance of Quality Management</vt:lpstr>
      <vt:lpstr>What is QFD?</vt:lpstr>
      <vt:lpstr>PowerPoint Presentation</vt:lpstr>
      <vt:lpstr>PowerPoint Presentation</vt:lpstr>
      <vt:lpstr>QFD Methodology Phases</vt:lpstr>
      <vt:lpstr>PowerPoint Presentation</vt:lpstr>
      <vt:lpstr>PowerPoint Presentation</vt:lpstr>
      <vt:lpstr>PowerPoint Presentation</vt:lpstr>
      <vt:lpstr>PowerPoint Presentation</vt:lpstr>
      <vt:lpstr>Methodology</vt:lpstr>
      <vt:lpstr>First step</vt:lpstr>
      <vt:lpstr>Second step</vt:lpstr>
      <vt:lpstr>Thread step</vt:lpstr>
      <vt:lpstr>Forth step</vt:lpstr>
      <vt:lpstr>Fifth step</vt:lpstr>
      <vt:lpstr>Sixth step</vt:lpstr>
      <vt:lpstr>PowerPoint Presentation</vt:lpstr>
      <vt:lpstr>Conclusions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of Quality Function Deployment in Cartoon Industry</dc:title>
  <dc:creator>Amna</dc:creator>
  <cp:lastModifiedBy>lab</cp:lastModifiedBy>
  <cp:revision>65</cp:revision>
  <dcterms:created xsi:type="dcterms:W3CDTF">2017-05-11T07:31:30Z</dcterms:created>
  <dcterms:modified xsi:type="dcterms:W3CDTF">2018-06-24T08:37:24Z</dcterms:modified>
</cp:coreProperties>
</file>