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84" r:id="rId1"/>
  </p:sldMasterIdLst>
  <p:notesMasterIdLst>
    <p:notesMasterId r:id="rId29"/>
  </p:notesMasterIdLst>
  <p:sldIdLst>
    <p:sldId id="287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91" r:id="rId10"/>
    <p:sldId id="292" r:id="rId11"/>
    <p:sldId id="294" r:id="rId12"/>
    <p:sldId id="264" r:id="rId13"/>
    <p:sldId id="265" r:id="rId14"/>
    <p:sldId id="266" r:id="rId15"/>
    <p:sldId id="267" r:id="rId16"/>
    <p:sldId id="268" r:id="rId17"/>
    <p:sldId id="269" r:id="rId18"/>
    <p:sldId id="271" r:id="rId19"/>
    <p:sldId id="272" r:id="rId20"/>
    <p:sldId id="273" r:id="rId21"/>
    <p:sldId id="274" r:id="rId22"/>
    <p:sldId id="275" r:id="rId23"/>
    <p:sldId id="270" r:id="rId24"/>
    <p:sldId id="279" r:id="rId25"/>
    <p:sldId id="298" r:id="rId26"/>
    <p:sldId id="299" r:id="rId27"/>
    <p:sldId id="301" r:id="rId2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94" autoAdjust="0"/>
    <p:restoredTop sz="94660"/>
  </p:normalViewPr>
  <p:slideViewPr>
    <p:cSldViewPr>
      <p:cViewPr>
        <p:scale>
          <a:sx n="118" d="100"/>
          <a:sy n="118" d="100"/>
        </p:scale>
        <p:origin x="-1434" y="-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29FAF5CE-EF33-439D-893D-6DDBD3FC60D2}" type="datetimeFigureOut">
              <a:rPr lang="ar-SA" smtClean="0"/>
              <a:pPr/>
              <a:t>10/11/1439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D7F1AB6C-9E6D-4E37-8CCE-FC76E8BF41A2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5714565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A0C38-A5AF-41F7-9CF0-7F6828755248}" type="datetimeFigureOut">
              <a:rPr lang="en-US" smtClean="0"/>
              <a:pPr/>
              <a:t>6/24/2018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F1226-0BB9-4BA3-9BD6-2BABE925B74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29527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A0C38-A5AF-41F7-9CF0-7F6828755248}" type="datetimeFigureOut">
              <a:rPr lang="en-US" smtClean="0"/>
              <a:pPr/>
              <a:t>6/24/2018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F1226-0BB9-4BA3-9BD6-2BABE925B74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39402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A0C38-A5AF-41F7-9CF0-7F6828755248}" type="datetimeFigureOut">
              <a:rPr lang="en-US" smtClean="0"/>
              <a:pPr/>
              <a:t>6/24/2018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F1226-0BB9-4BA3-9BD6-2BABE925B74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58253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A0C38-A5AF-41F7-9CF0-7F6828755248}" type="datetimeFigureOut">
              <a:rPr lang="en-US" smtClean="0"/>
              <a:pPr/>
              <a:t>6/24/2018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F1226-0BB9-4BA3-9BD6-2BABE925B74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3781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A0C38-A5AF-41F7-9CF0-7F6828755248}" type="datetimeFigureOut">
              <a:rPr lang="en-US" smtClean="0"/>
              <a:pPr/>
              <a:t>6/24/2018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F1226-0BB9-4BA3-9BD6-2BABE925B74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62564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A0C38-A5AF-41F7-9CF0-7F6828755248}" type="datetimeFigureOut">
              <a:rPr lang="en-US" smtClean="0"/>
              <a:pPr/>
              <a:t>6/24/2018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F1226-0BB9-4BA3-9BD6-2BABE925B74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4274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A0C38-A5AF-41F7-9CF0-7F6828755248}" type="datetimeFigureOut">
              <a:rPr lang="en-US" smtClean="0"/>
              <a:pPr/>
              <a:t>6/24/2018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F1226-0BB9-4BA3-9BD6-2BABE925B74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43695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A0C38-A5AF-41F7-9CF0-7F6828755248}" type="datetimeFigureOut">
              <a:rPr lang="en-US" smtClean="0"/>
              <a:pPr/>
              <a:t>6/24/2018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F1226-0BB9-4BA3-9BD6-2BABE925B74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73660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A0C38-A5AF-41F7-9CF0-7F6828755248}" type="datetimeFigureOut">
              <a:rPr lang="en-US" smtClean="0"/>
              <a:pPr/>
              <a:t>6/24/2018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F1226-0BB9-4BA3-9BD6-2BABE925B74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17633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A0C38-A5AF-41F7-9CF0-7F6828755248}" type="datetimeFigureOut">
              <a:rPr lang="en-US" smtClean="0"/>
              <a:pPr/>
              <a:t>6/24/2018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F1226-0BB9-4BA3-9BD6-2BABE925B74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5893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A0C38-A5AF-41F7-9CF0-7F6828755248}" type="datetimeFigureOut">
              <a:rPr lang="en-US" smtClean="0"/>
              <a:pPr/>
              <a:t>6/24/2018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F1226-0BB9-4BA3-9BD6-2BABE925B74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44638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1A0C38-A5AF-41F7-9CF0-7F6828755248}" type="datetimeFigureOut">
              <a:rPr lang="en-US" smtClean="0"/>
              <a:pPr/>
              <a:t>6/24/2018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7F1226-0BB9-4BA3-9BD6-2BABE925B74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52685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81001"/>
            <a:ext cx="7772400" cy="1752599"/>
          </a:xfrm>
        </p:spPr>
        <p:txBody>
          <a:bodyPr>
            <a:normAutofit fontScale="90000"/>
          </a:bodyPr>
          <a:lstStyle/>
          <a:p>
            <a:r>
              <a:rPr lang="en-US" dirty="0"/>
              <a:t/>
            </a:r>
            <a:br>
              <a:rPr lang="en-US" dirty="0"/>
            </a:br>
            <a:r>
              <a:rPr lang="en-US" b="1" dirty="0"/>
              <a:t>Implementation of Quality Function Deployment in Cartoon Industry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962400"/>
            <a:ext cx="6400800" cy="2514600"/>
          </a:xfrm>
        </p:spPr>
        <p:txBody>
          <a:bodyPr>
            <a:normAutofit/>
          </a:bodyPr>
          <a:lstStyle/>
          <a:p>
            <a:r>
              <a:rPr lang="en-US" sz="2800" b="1" dirty="0">
                <a:solidFill>
                  <a:srgbClr val="002060"/>
                </a:solidFill>
              </a:rPr>
              <a:t>Prepared </a:t>
            </a:r>
            <a:r>
              <a:rPr lang="en-US" sz="2800" b="1" dirty="0" smtClean="0">
                <a:solidFill>
                  <a:srgbClr val="002060"/>
                </a:solidFill>
              </a:rPr>
              <a:t>by:</a:t>
            </a:r>
          </a:p>
          <a:p>
            <a:pPr algn="l"/>
            <a:r>
              <a:rPr lang="en-US" sz="2800" b="1" dirty="0" err="1" smtClean="0">
                <a:solidFill>
                  <a:srgbClr val="002060"/>
                </a:solidFill>
              </a:rPr>
              <a:t>Asala</a:t>
            </a:r>
            <a:r>
              <a:rPr lang="en-US" sz="2800" b="1" dirty="0" smtClean="0">
                <a:solidFill>
                  <a:srgbClr val="002060"/>
                </a:solidFill>
              </a:rPr>
              <a:t> </a:t>
            </a:r>
            <a:r>
              <a:rPr lang="en-US" sz="2800" b="1" dirty="0" err="1" smtClean="0">
                <a:solidFill>
                  <a:srgbClr val="002060"/>
                </a:solidFill>
              </a:rPr>
              <a:t>Shakhshir</a:t>
            </a:r>
            <a:r>
              <a:rPr lang="en-US" sz="2800" b="1" dirty="0" smtClean="0">
                <a:solidFill>
                  <a:srgbClr val="002060"/>
                </a:solidFill>
              </a:rPr>
              <a:t>            </a:t>
            </a:r>
            <a:r>
              <a:rPr lang="en-US" sz="2800" b="1" dirty="0" err="1" smtClean="0">
                <a:solidFill>
                  <a:srgbClr val="002060"/>
                </a:solidFill>
              </a:rPr>
              <a:t>Amnh</a:t>
            </a:r>
            <a:r>
              <a:rPr lang="en-US" sz="2800" b="1" dirty="0" smtClean="0">
                <a:solidFill>
                  <a:srgbClr val="002060"/>
                </a:solidFill>
              </a:rPr>
              <a:t> </a:t>
            </a:r>
            <a:r>
              <a:rPr lang="en-US" sz="2800" b="1" dirty="0" err="1" smtClean="0">
                <a:solidFill>
                  <a:srgbClr val="002060"/>
                </a:solidFill>
              </a:rPr>
              <a:t>Badran</a:t>
            </a:r>
            <a:endParaRPr lang="en-US" sz="2800" b="1" dirty="0" smtClean="0">
              <a:solidFill>
                <a:srgbClr val="002060"/>
              </a:solidFill>
            </a:endParaRPr>
          </a:p>
          <a:p>
            <a:pPr algn="l"/>
            <a:r>
              <a:rPr lang="en-US" sz="2800" b="1" dirty="0" smtClean="0">
                <a:solidFill>
                  <a:srgbClr val="002060"/>
                </a:solidFill>
              </a:rPr>
              <a:t> </a:t>
            </a:r>
            <a:r>
              <a:rPr lang="en-US" sz="2800" b="1" dirty="0" err="1" smtClean="0">
                <a:solidFill>
                  <a:srgbClr val="002060"/>
                </a:solidFill>
              </a:rPr>
              <a:t>Ahd</a:t>
            </a:r>
            <a:r>
              <a:rPr lang="en-US" sz="2800" b="1" dirty="0" smtClean="0">
                <a:solidFill>
                  <a:srgbClr val="002060"/>
                </a:solidFill>
              </a:rPr>
              <a:t> </a:t>
            </a:r>
            <a:r>
              <a:rPr lang="en-US" sz="2800" b="1" dirty="0" err="1" smtClean="0">
                <a:solidFill>
                  <a:srgbClr val="002060"/>
                </a:solidFill>
              </a:rPr>
              <a:t>Qasrawi</a:t>
            </a:r>
            <a:r>
              <a:rPr lang="en-US" sz="2800" b="1" dirty="0" smtClean="0">
                <a:solidFill>
                  <a:srgbClr val="002060"/>
                </a:solidFill>
              </a:rPr>
              <a:t>                 </a:t>
            </a:r>
            <a:r>
              <a:rPr lang="en-US" sz="2800" b="1" dirty="0" err="1" smtClean="0">
                <a:solidFill>
                  <a:srgbClr val="002060"/>
                </a:solidFill>
              </a:rPr>
              <a:t>Reham</a:t>
            </a:r>
            <a:r>
              <a:rPr lang="en-US" sz="2800" b="1" dirty="0" smtClean="0">
                <a:solidFill>
                  <a:srgbClr val="002060"/>
                </a:solidFill>
              </a:rPr>
              <a:t> </a:t>
            </a:r>
            <a:r>
              <a:rPr lang="en-US" sz="2800" b="1" dirty="0" err="1" smtClean="0">
                <a:solidFill>
                  <a:srgbClr val="002060"/>
                </a:solidFill>
              </a:rPr>
              <a:t>Radad</a:t>
            </a:r>
            <a:endParaRPr lang="en-US" sz="2800" dirty="0">
              <a:solidFill>
                <a:srgbClr val="002060"/>
              </a:solidFill>
            </a:endParaRPr>
          </a:p>
          <a:p>
            <a:pPr algn="l"/>
            <a:r>
              <a:rPr lang="en-US" sz="2800" b="1" dirty="0" err="1" smtClean="0">
                <a:solidFill>
                  <a:srgbClr val="002060"/>
                </a:solidFill>
              </a:rPr>
              <a:t>Saja</a:t>
            </a:r>
            <a:r>
              <a:rPr lang="en-US" sz="2800" b="1" dirty="0" smtClean="0">
                <a:solidFill>
                  <a:srgbClr val="002060"/>
                </a:solidFill>
              </a:rPr>
              <a:t> </a:t>
            </a:r>
            <a:r>
              <a:rPr lang="en-US" sz="2800" b="1" dirty="0" err="1" smtClean="0">
                <a:solidFill>
                  <a:srgbClr val="002060"/>
                </a:solidFill>
              </a:rPr>
              <a:t>Saadeh</a:t>
            </a:r>
            <a:endParaRPr lang="en-US" sz="2800" dirty="0">
              <a:solidFill>
                <a:srgbClr val="002060"/>
              </a:solidFill>
            </a:endParaRPr>
          </a:p>
          <a:p>
            <a:endParaRPr lang="en-US" dirty="0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2057400"/>
            <a:ext cx="91440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ndalus" pitchFamily="18" charset="-78"/>
                <a:ea typeface="Calibri" pitchFamily="34" charset="0"/>
                <a:cs typeface="Andalus" pitchFamily="18" charset="-78"/>
              </a:rPr>
              <a:t>S</a:t>
            </a:r>
            <a:r>
              <a:rPr kumimoji="0" lang="en-US" sz="2400" b="1" i="0" u="none" strike="noStrike" cap="none" normalizeH="0" baseline="0" dirty="0" smtClean="0" bmk="">
                <a:ln>
                  <a:noFill/>
                </a:ln>
                <a:solidFill>
                  <a:srgbClr val="002060"/>
                </a:solidFill>
                <a:effectLst/>
                <a:latin typeface="Andalus" pitchFamily="18" charset="-78"/>
                <a:ea typeface="Calibri" pitchFamily="34" charset="0"/>
                <a:cs typeface="Andalus" pitchFamily="18" charset="-78"/>
              </a:rPr>
              <a:t>upervised by: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ndalus" pitchFamily="18" charset="-78"/>
              <a:cs typeface="Andalus" pitchFamily="18" charset="-78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ndalus" pitchFamily="18" charset="-78"/>
                <a:ea typeface="Calibri" pitchFamily="34" charset="0"/>
                <a:cs typeface="Andalus" pitchFamily="18" charset="-78"/>
              </a:rPr>
              <a:t>Eng. </a:t>
            </a: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ndalus" pitchFamily="18" charset="-78"/>
                <a:ea typeface="Calibri" pitchFamily="34" charset="0"/>
                <a:cs typeface="Andalus" pitchFamily="18" charset="-78"/>
              </a:rPr>
              <a:t>Walaa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ndalus" pitchFamily="18" charset="-78"/>
                <a:ea typeface="Calibri" pitchFamily="34" charset="0"/>
                <a:cs typeface="Andalus" pitchFamily="18" charset="-78"/>
              </a:rPr>
              <a:t> </a:t>
            </a: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ndalus" pitchFamily="18" charset="-78"/>
                <a:ea typeface="Calibri" pitchFamily="34" charset="0"/>
                <a:cs typeface="Andalus" pitchFamily="18" charset="-78"/>
              </a:rPr>
              <a:t>Johari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ndalus" pitchFamily="18" charset="-78"/>
              <a:cs typeface="Andalus" pitchFamily="18" charset="-78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914400" y="3227696"/>
            <a:ext cx="28643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 smtClean="0">
                <a:solidFill>
                  <a:schemeClr val="bg1"/>
                </a:solidFill>
                <a:latin typeface="+mj-lt"/>
              </a:rPr>
              <a:t>HOQ</a:t>
            </a:r>
            <a:endParaRPr lang="en-US" sz="5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28600" y="609600"/>
            <a:ext cx="85344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+mj-lt"/>
              </a:rPr>
              <a:t>House of Quality</a:t>
            </a:r>
          </a:p>
          <a:p>
            <a:endParaRPr lang="en-US" dirty="0" smtClean="0"/>
          </a:p>
        </p:txBody>
      </p:sp>
      <p:sp>
        <p:nvSpPr>
          <p:cNvPr id="7" name="Oval 6"/>
          <p:cNvSpPr/>
          <p:nvPr/>
        </p:nvSpPr>
        <p:spPr>
          <a:xfrm>
            <a:off x="702097" y="2603326"/>
            <a:ext cx="2498303" cy="2498303"/>
          </a:xfrm>
          <a:prstGeom prst="ellipse">
            <a:avLst/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8" name="TextBox 7"/>
          <p:cNvSpPr txBox="1"/>
          <p:nvPr/>
        </p:nvSpPr>
        <p:spPr>
          <a:xfrm>
            <a:off x="1066800" y="3380096"/>
            <a:ext cx="28643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 smtClean="0">
                <a:solidFill>
                  <a:schemeClr val="bg1"/>
                </a:solidFill>
                <a:latin typeface="+mj-lt"/>
              </a:rPr>
              <a:t>HOQ</a:t>
            </a:r>
            <a:endParaRPr lang="en-US" sz="5400" b="1" dirty="0">
              <a:solidFill>
                <a:schemeClr val="bg1"/>
              </a:solidFill>
              <a:latin typeface="+mj-lt"/>
            </a:endParaRPr>
          </a:p>
        </p:txBody>
      </p:sp>
      <p:grpSp>
        <p:nvGrpSpPr>
          <p:cNvPr id="2" name="Group 11"/>
          <p:cNvGrpSpPr/>
          <p:nvPr/>
        </p:nvGrpSpPr>
        <p:grpSpPr>
          <a:xfrm>
            <a:off x="3800333" y="1905000"/>
            <a:ext cx="1498981" cy="1498981"/>
            <a:chOff x="3741820" y="454"/>
            <a:chExt cx="1498981" cy="1498981"/>
          </a:xfrm>
        </p:grpSpPr>
        <p:sp>
          <p:nvSpPr>
            <p:cNvPr id="14" name="Oval 13"/>
            <p:cNvSpPr/>
            <p:nvPr/>
          </p:nvSpPr>
          <p:spPr>
            <a:xfrm>
              <a:off x="3741820" y="454"/>
              <a:ext cx="1498981" cy="1498981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5" name="Oval 4"/>
            <p:cNvSpPr/>
            <p:nvPr/>
          </p:nvSpPr>
          <p:spPr>
            <a:xfrm>
              <a:off x="3961341" y="219975"/>
              <a:ext cx="1059939" cy="105993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320" tIns="20320" rIns="20320" bIns="20320" numCol="1" spcCol="1270" anchor="ctr" anchorCtr="0">
              <a:noAutofit/>
            </a:bodyPr>
            <a:lstStyle/>
            <a:p>
              <a:pPr lvl="0" algn="ctr" defTabSz="14224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3200" b="1" kern="1200" dirty="0" smtClean="0">
                  <a:latin typeface="+mj-lt"/>
                </a:rPr>
                <a:t>What</a:t>
              </a:r>
              <a:r>
                <a:rPr lang="en-US" sz="3200" kern="1200" dirty="0" smtClean="0">
                  <a:latin typeface="+mj-lt"/>
                </a:rPr>
                <a:t> </a:t>
              </a:r>
              <a:endParaRPr lang="en-US" sz="3200" kern="1200" dirty="0">
                <a:latin typeface="+mj-lt"/>
              </a:endParaRPr>
            </a:p>
          </p:txBody>
        </p:sp>
      </p:grpSp>
      <p:grpSp>
        <p:nvGrpSpPr>
          <p:cNvPr id="3" name="Group 15"/>
          <p:cNvGrpSpPr/>
          <p:nvPr/>
        </p:nvGrpSpPr>
        <p:grpSpPr>
          <a:xfrm>
            <a:off x="3778723" y="4352138"/>
            <a:ext cx="1498981" cy="1498981"/>
            <a:chOff x="3741819" y="2470881"/>
            <a:chExt cx="1498981" cy="1498981"/>
          </a:xfrm>
        </p:grpSpPr>
        <p:sp>
          <p:nvSpPr>
            <p:cNvPr id="17" name="Oval 16"/>
            <p:cNvSpPr/>
            <p:nvPr/>
          </p:nvSpPr>
          <p:spPr>
            <a:xfrm>
              <a:off x="3741819" y="2470881"/>
              <a:ext cx="1498981" cy="1498981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8" name="Oval 4"/>
            <p:cNvSpPr/>
            <p:nvPr/>
          </p:nvSpPr>
          <p:spPr>
            <a:xfrm>
              <a:off x="3961341" y="2690402"/>
              <a:ext cx="1059939" cy="105993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320" tIns="20320" rIns="20320" bIns="20320" numCol="1" spcCol="1270" anchor="ctr" anchorCtr="0">
              <a:noAutofit/>
            </a:bodyPr>
            <a:lstStyle/>
            <a:p>
              <a:pPr lvl="0" algn="ctr" defTabSz="14224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3200" b="1" kern="1200" dirty="0" smtClean="0">
                  <a:latin typeface="+mj-lt"/>
                </a:rPr>
                <a:t>How</a:t>
              </a:r>
              <a:r>
                <a:rPr lang="en-US" sz="3200" kern="1200" dirty="0" smtClean="0">
                  <a:latin typeface="+mj-lt"/>
                </a:rPr>
                <a:t> </a:t>
              </a:r>
              <a:endParaRPr lang="en-US" sz="3200" kern="1200" dirty="0">
                <a:latin typeface="+mj-lt"/>
              </a:endParaRPr>
            </a:p>
          </p:txBody>
        </p:sp>
      </p:grpSp>
      <p:sp>
        <p:nvSpPr>
          <p:cNvPr id="19" name="Straight Connector 3"/>
          <p:cNvSpPr/>
          <p:nvPr/>
        </p:nvSpPr>
        <p:spPr>
          <a:xfrm rot="1762402">
            <a:off x="3102812" y="4536691"/>
            <a:ext cx="765387" cy="51767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25883"/>
                </a:moveTo>
                <a:lnTo>
                  <a:pt x="765387" y="25883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20" name="Straight Connector 4"/>
          <p:cNvSpPr/>
          <p:nvPr/>
        </p:nvSpPr>
        <p:spPr>
          <a:xfrm rot="19837598">
            <a:off x="3102812" y="3176935"/>
            <a:ext cx="765387" cy="51767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25883"/>
                </a:moveTo>
                <a:lnTo>
                  <a:pt x="765387" y="25883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grpSp>
        <p:nvGrpSpPr>
          <p:cNvPr id="4" name="Group 20"/>
          <p:cNvGrpSpPr/>
          <p:nvPr/>
        </p:nvGrpSpPr>
        <p:grpSpPr>
          <a:xfrm>
            <a:off x="5371528" y="1897992"/>
            <a:ext cx="3010472" cy="1498981"/>
            <a:chOff x="5390701" y="454"/>
            <a:chExt cx="2248472" cy="1498981"/>
          </a:xfrm>
        </p:grpSpPr>
        <p:sp>
          <p:nvSpPr>
            <p:cNvPr id="25" name="Rectangle 24"/>
            <p:cNvSpPr/>
            <p:nvPr/>
          </p:nvSpPr>
          <p:spPr>
            <a:xfrm>
              <a:off x="5390701" y="454"/>
              <a:ext cx="2248472" cy="1498981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5390701" y="454"/>
              <a:ext cx="2248472" cy="149898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marL="0" lvl="1" algn="l" defTabSz="755650" rtl="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r>
                <a:rPr lang="en-US" sz="1700" kern="1200" dirty="0" smtClean="0">
                  <a:latin typeface="+mj-lt"/>
                </a:rPr>
                <a:t>do customers want and need from your product or service?</a:t>
              </a:r>
            </a:p>
            <a:p>
              <a:pPr marL="0" lvl="1" algn="l" defTabSz="755650" rtl="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r>
                <a:rPr lang="en-US" sz="1700" kern="1200" dirty="0" smtClean="0">
                  <a:latin typeface="+mj-lt"/>
                </a:rPr>
                <a:t> (Customer requirements).</a:t>
              </a:r>
              <a:endParaRPr lang="en-US" sz="1700" kern="1200" dirty="0">
                <a:latin typeface="+mj-lt"/>
              </a:endParaRPr>
            </a:p>
          </p:txBody>
        </p:sp>
      </p:grpSp>
      <p:grpSp>
        <p:nvGrpSpPr>
          <p:cNvPr id="5" name="Group 21"/>
          <p:cNvGrpSpPr/>
          <p:nvPr/>
        </p:nvGrpSpPr>
        <p:grpSpPr>
          <a:xfrm>
            <a:off x="5371528" y="4368419"/>
            <a:ext cx="2934272" cy="1498981"/>
            <a:chOff x="5390701" y="2470881"/>
            <a:chExt cx="2248472" cy="1498981"/>
          </a:xfrm>
        </p:grpSpPr>
        <p:sp>
          <p:nvSpPr>
            <p:cNvPr id="23" name="Rectangle 22"/>
            <p:cNvSpPr/>
            <p:nvPr/>
          </p:nvSpPr>
          <p:spPr>
            <a:xfrm>
              <a:off x="5390701" y="2470881"/>
              <a:ext cx="2248472" cy="1498981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4" name="Rectangle 23"/>
            <p:cNvSpPr/>
            <p:nvPr/>
          </p:nvSpPr>
          <p:spPr>
            <a:xfrm>
              <a:off x="5390701" y="2470881"/>
              <a:ext cx="2248472" cy="149898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marL="0" lvl="1" algn="l" defTabSz="755650" rtl="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r>
                <a:rPr lang="en-US" sz="1700" kern="1200" dirty="0" smtClean="0">
                  <a:latin typeface="+mj-lt"/>
                </a:rPr>
                <a:t>will your company achieve the what? </a:t>
              </a:r>
            </a:p>
            <a:p>
              <a:pPr marL="0" lvl="1" algn="l" defTabSz="755650" rtl="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r>
                <a:rPr lang="en-US" sz="1700" kern="1200" dirty="0" smtClean="0">
                  <a:latin typeface="+mj-lt"/>
                </a:rPr>
                <a:t>(Technical requirements).</a:t>
              </a:r>
              <a:endParaRPr lang="en-US" sz="1700" kern="1200" dirty="0"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648127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6" presetClass="emph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4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5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750"/>
                            </p:stCondLst>
                            <p:childTnLst>
                              <p:par>
                                <p:cTn id="29" presetID="26" presetClass="emph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25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2" presetID="26" presetClass="emph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4" dur="25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5" presetID="47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9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9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9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9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9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9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ent Arrow 1"/>
          <p:cNvSpPr/>
          <p:nvPr/>
        </p:nvSpPr>
        <p:spPr>
          <a:xfrm rot="3033879">
            <a:off x="1671497" y="1318171"/>
            <a:ext cx="924314" cy="1213162"/>
          </a:xfrm>
          <a:prstGeom prst="bent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" name="Oval 2"/>
          <p:cNvSpPr/>
          <p:nvPr/>
        </p:nvSpPr>
        <p:spPr>
          <a:xfrm>
            <a:off x="414338" y="1828800"/>
            <a:ext cx="1338262" cy="1371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latin typeface="+mj-lt"/>
              </a:rPr>
              <a:t>HOQ</a:t>
            </a:r>
            <a:endParaRPr lang="en-US" b="1" dirty="0">
              <a:latin typeface="+mj-lt"/>
            </a:endParaRPr>
          </a:p>
        </p:txBody>
      </p:sp>
      <p:pic>
        <p:nvPicPr>
          <p:cNvPr id="8" name="Picture 2" descr="C:\Users\ImMoRtAl\Desktop\hoq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381000"/>
            <a:ext cx="6057900" cy="6172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5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" dur="25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u="sng" dirty="0">
                <a:solidFill>
                  <a:schemeClr val="tx1">
                    <a:lumMod val="65000"/>
                    <a:lumOff val="35000"/>
                  </a:schemeClr>
                </a:solidFill>
              </a:rPr>
              <a:t>QFD Methodology Phases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The basic Quality Function Deployment methodology involves four basic phases of the </a:t>
            </a:r>
            <a:r>
              <a:rPr lang="en-US" u="sng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product development process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: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Product Planning.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Product Design.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P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rocess planning.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Process Control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57451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300" u="sng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Product Planning </a:t>
            </a:r>
            <a:r>
              <a:rPr lang="ar-JO" sz="4300" u="sng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:</a:t>
            </a:r>
            <a:r>
              <a:rPr lang="en-US" sz="4300" u="sng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endParaRPr lang="en-US" sz="4300" u="sng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dirty="0" smtClean="0"/>
              <a:t>Building </a:t>
            </a:r>
            <a:r>
              <a:rPr lang="en-US" dirty="0"/>
              <a:t>the House of Quality, Led by the marketing </a:t>
            </a:r>
            <a:r>
              <a:rPr lang="en-US" dirty="0" smtClean="0"/>
              <a:t>department.</a:t>
            </a:r>
          </a:p>
          <a:p>
            <a:pPr marL="0" indent="0">
              <a:buNone/>
            </a:pPr>
            <a:endParaRPr lang="en-US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dirty="0" smtClean="0"/>
              <a:t>Getting </a:t>
            </a:r>
            <a:r>
              <a:rPr lang="en-US" dirty="0"/>
              <a:t>good data from </a:t>
            </a:r>
            <a:r>
              <a:rPr lang="en-US" dirty="0" smtClean="0"/>
              <a:t>the customer </a:t>
            </a:r>
            <a:r>
              <a:rPr lang="en-US" dirty="0"/>
              <a:t>in Phase 1 is critical to the success of the entire QFD process. 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58213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000" u="sng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Product Design</a:t>
            </a:r>
            <a:r>
              <a:rPr lang="en-US" sz="4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: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This phase  is led by the engineering </a:t>
            </a:r>
            <a:r>
              <a:rPr lang="en-US" dirty="0" smtClean="0"/>
              <a:t>department, and </a:t>
            </a:r>
            <a:r>
              <a:rPr lang="en-US" dirty="0"/>
              <a:t>it also create product concepts and part specifications are documented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dirty="0" smtClean="0"/>
              <a:t>Product design requires creativity and innovative team ideas.</a:t>
            </a:r>
          </a:p>
          <a:p>
            <a:pPr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5821363"/>
          </a:xfrm>
        </p:spPr>
        <p:txBody>
          <a:bodyPr/>
          <a:lstStyle/>
          <a:p>
            <a:pPr marL="0" indent="0">
              <a:buNone/>
            </a:pPr>
            <a:r>
              <a:rPr lang="en-US" sz="4000" u="sng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Process planning</a:t>
            </a:r>
            <a:r>
              <a:rPr lang="en-US" sz="4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: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 smtClean="0"/>
              <a:t>Process planning comes is led by manufacturing engineering. </a:t>
            </a:r>
            <a:endParaRPr lang="ar-JO" dirty="0" smtClean="0"/>
          </a:p>
          <a:p>
            <a:pPr marL="0" indent="0">
              <a:buNone/>
            </a:pPr>
            <a:endParaRPr lang="en-US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dirty="0" smtClean="0"/>
              <a:t>It develop </a:t>
            </a:r>
            <a:r>
              <a:rPr lang="en-US" dirty="0"/>
              <a:t>production equipment </a:t>
            </a:r>
            <a:r>
              <a:rPr lang="en-US" dirty="0" smtClean="0"/>
              <a:t>requirements and also </a:t>
            </a:r>
            <a:r>
              <a:rPr lang="en-US" dirty="0"/>
              <a:t>e</a:t>
            </a:r>
            <a:r>
              <a:rPr lang="en-US" dirty="0" smtClean="0"/>
              <a:t>stablish </a:t>
            </a:r>
            <a:r>
              <a:rPr lang="en-US" dirty="0"/>
              <a:t>critical process parameters.</a:t>
            </a:r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5821363"/>
          </a:xfrm>
        </p:spPr>
        <p:txBody>
          <a:bodyPr/>
          <a:lstStyle/>
          <a:p>
            <a:pPr marL="0" indent="0">
              <a:buNone/>
            </a:pPr>
            <a:r>
              <a:rPr lang="en-US" sz="4000" u="sng" dirty="0">
                <a:solidFill>
                  <a:schemeClr val="tx1">
                    <a:lumMod val="95000"/>
                    <a:lumOff val="5000"/>
                  </a:schemeClr>
                </a:solidFill>
              </a:rPr>
              <a:t>Process Control</a:t>
            </a:r>
            <a:r>
              <a:rPr lang="en-US" sz="4000" dirty="0" smtClean="0"/>
              <a:t>: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 smtClean="0"/>
              <a:t>In </a:t>
            </a:r>
            <a:r>
              <a:rPr lang="en-US" dirty="0"/>
              <a:t>production </a:t>
            </a:r>
            <a:r>
              <a:rPr lang="en-US" dirty="0" smtClean="0"/>
              <a:t>planning, </a:t>
            </a:r>
            <a:r>
              <a:rPr lang="en-US" dirty="0"/>
              <a:t>p</a:t>
            </a:r>
            <a:r>
              <a:rPr lang="en-US" dirty="0" smtClean="0"/>
              <a:t>erformance indicators are created to monitor the production process, maintenance schedules, and skills training for operators.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 smtClean="0"/>
              <a:t> Also , decisions are made as to which process poses the most risk and controls are put in place to prevent failures.</a:t>
            </a: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b="1" u="sng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Methodology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90696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After </a:t>
            </a:r>
            <a:r>
              <a:rPr lang="en-US" dirty="0"/>
              <a:t>deciding to apply QFD and taking the approval from the company we </a:t>
            </a:r>
            <a:r>
              <a:rPr lang="en-US" dirty="0" smtClean="0"/>
              <a:t>will follow these steps to implement </a:t>
            </a:r>
            <a:r>
              <a:rPr lang="en-US" dirty="0"/>
              <a:t>QFD theory </a:t>
            </a:r>
            <a:r>
              <a:rPr lang="en-US" dirty="0" smtClean="0"/>
              <a:t>: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collected data.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Define </a:t>
            </a:r>
            <a:r>
              <a:rPr lang="en-US" dirty="0"/>
              <a:t>and prioritize customer </a:t>
            </a:r>
            <a:r>
              <a:rPr lang="en-US" dirty="0" smtClean="0"/>
              <a:t>needs.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Analyze competitive </a:t>
            </a:r>
            <a:r>
              <a:rPr lang="en-US" dirty="0" smtClean="0"/>
              <a:t>opportunities.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Using tool </a:t>
            </a:r>
            <a:r>
              <a:rPr lang="en-US" dirty="0"/>
              <a:t>to analyze the </a:t>
            </a:r>
            <a:r>
              <a:rPr lang="en-US" dirty="0" smtClean="0"/>
              <a:t>data.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distribute a questionnaire for</a:t>
            </a:r>
            <a:r>
              <a:rPr lang="en-US" b="1" dirty="0"/>
              <a:t> </a:t>
            </a:r>
            <a:r>
              <a:rPr lang="en-US" dirty="0" smtClean="0"/>
              <a:t>customers.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finally Determining Voice of </a:t>
            </a:r>
            <a:r>
              <a:rPr lang="en-US" dirty="0" smtClean="0"/>
              <a:t>Company.</a:t>
            </a:r>
          </a:p>
          <a:p>
            <a:pPr marL="0" indent="0">
              <a:buNone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714815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u="sng" dirty="0">
                <a:solidFill>
                  <a:schemeClr val="tx1">
                    <a:lumMod val="95000"/>
                    <a:lumOff val="5000"/>
                  </a:schemeClr>
                </a:solidFill>
              </a:rPr>
              <a:t>First step</a:t>
            </a:r>
            <a:endParaRPr lang="en-US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is </a:t>
            </a:r>
            <a:r>
              <a:rPr lang="en-US" dirty="0"/>
              <a:t>collected data,   to build the whole House of Quality Matrix requires a complete data collection methodology starting from determining customers’ requirements and needs and ending by self-evaluation in comparison with Israeli competitor for further improvement activities to take place which will lead to increase the quality level and the market share among Palestinian society.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597831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u="sng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Second step</a:t>
            </a:r>
            <a:endParaRPr lang="en-US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Define and prioritize customer needs, identifying customers’ needs and requirements through taking a sample of customers as an input for building HOQ.</a:t>
            </a:r>
          </a:p>
        </p:txBody>
      </p:sp>
    </p:spTree>
    <p:extLst>
      <p:ext uri="{BB962C8B-B14F-4D97-AF65-F5344CB8AC3E}">
        <p14:creationId xmlns:p14="http://schemas.microsoft.com/office/powerpoint/2010/main" val="3123423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28600"/>
            <a:ext cx="8229600" cy="1143000"/>
          </a:xfrm>
        </p:spPr>
        <p:txBody>
          <a:bodyPr/>
          <a:lstStyle/>
          <a:p>
            <a:r>
              <a:rPr lang="en-US" b="1" u="sng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Outline</a:t>
            </a:r>
            <a:endParaRPr lang="en-US" b="1" u="sng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Abstract </a:t>
            </a:r>
          </a:p>
          <a:p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Problem 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statement:</a:t>
            </a:r>
          </a:p>
          <a:p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Project Objectives</a:t>
            </a:r>
          </a:p>
          <a:p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The National Carton Industry Company 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NCI</a:t>
            </a:r>
          </a:p>
          <a:p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Importance of Quality Management</a:t>
            </a:r>
            <a:endParaRPr lang="en-US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Quality function deployment (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QFD)</a:t>
            </a:r>
          </a:p>
          <a:p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QFD Methodology 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Phases</a:t>
            </a:r>
          </a:p>
          <a:p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Methodology</a:t>
            </a:r>
            <a:endParaRPr lang="ar-JO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Conclusions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u="sng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Thread </a:t>
            </a:r>
            <a:r>
              <a:rPr lang="en-US" u="sng" dirty="0">
                <a:solidFill>
                  <a:schemeClr val="tx1">
                    <a:lumMod val="95000"/>
                    <a:lumOff val="5000"/>
                  </a:schemeClr>
                </a:solidFill>
              </a:rPr>
              <a:t>step</a:t>
            </a:r>
            <a:endParaRPr lang="en-US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Analyze competitive opportunities, understanding how customers rate the competition can be a tremendous competitive advantage. In this step of the QFD process, it is also a good idea to ask customers how your product or service rates in relation to the competition. There is remodeling that can take place in this part of the House of </a:t>
            </a:r>
            <a:r>
              <a:rPr lang="en-US" dirty="0" smtClean="0"/>
              <a:t>Quality.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6512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u="sng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Forth step</a:t>
            </a:r>
            <a:endParaRPr lang="en-US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Using </a:t>
            </a:r>
            <a:r>
              <a:rPr lang="en-US" dirty="0"/>
              <a:t>tools like SPSS, excel,  HOQ In order to analyze the data that </a:t>
            </a:r>
            <a:r>
              <a:rPr lang="en-US" dirty="0" smtClean="0"/>
              <a:t>collected.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940140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u="sng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Fifth step</a:t>
            </a:r>
            <a:endParaRPr lang="en-US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We </a:t>
            </a:r>
            <a:r>
              <a:rPr lang="en-US" dirty="0"/>
              <a:t>plan to distribute a questionnaire for</a:t>
            </a:r>
            <a:r>
              <a:rPr lang="en-US" b="1" dirty="0"/>
              <a:t> </a:t>
            </a:r>
            <a:r>
              <a:rPr lang="en-US" dirty="0"/>
              <a:t>customers to distinguish what they expect from the factory and what are the current quality problems it suffers </a:t>
            </a:r>
            <a:r>
              <a:rPr lang="en-US" dirty="0" smtClean="0"/>
              <a:t>from.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593242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u="sng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Sixth step</a:t>
            </a:r>
            <a:endParaRPr lang="en-US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finally </a:t>
            </a:r>
            <a:r>
              <a:rPr lang="en-US" dirty="0"/>
              <a:t>Determining Voice of Company (How) through meetings with the factory Engineers.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02704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5745163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Once you have prioritized the attributes and qualities, QFD deploys them to the appropriate organizational function for action, as shown in f</a:t>
            </a:r>
            <a:r>
              <a:rPr lang="en-US" dirty="0" smtClean="0"/>
              <a:t>igure below</a:t>
            </a:r>
            <a:r>
              <a:rPr lang="en-US" dirty="0"/>
              <a:t>.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 descr="http://asq.org/img/laq/waterfall-relationship-qfd-matrices-figure-lg.gif"/>
          <p:cNvPicPr/>
          <p:nvPr/>
        </p:nvPicPr>
        <p:blipFill>
          <a:blip r:embed="rId2"/>
          <a:srcRect t="8571"/>
          <a:stretch>
            <a:fillRect/>
          </a:stretch>
        </p:blipFill>
        <p:spPr bwMode="auto">
          <a:xfrm>
            <a:off x="990600" y="2514600"/>
            <a:ext cx="7086600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90775028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2087562"/>
          </a:xfrm>
        </p:spPr>
        <p:txBody>
          <a:bodyPr>
            <a:normAutofit/>
          </a:bodyPr>
          <a:lstStyle/>
          <a:p>
            <a:pPr algn="ctr"/>
            <a:r>
              <a:rPr lang="en-US" b="1" u="sng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Conclusions</a:t>
            </a:r>
            <a:r>
              <a:rPr lang="en-US" sz="3200" dirty="0" smtClean="0">
                <a:latin typeface="+mj-lt"/>
              </a:rPr>
              <a:t/>
            </a:r>
            <a:br>
              <a:rPr lang="en-US" sz="3200" dirty="0" smtClean="0">
                <a:latin typeface="+mj-lt"/>
              </a:rPr>
            </a:br>
            <a:endParaRPr lang="en-US" dirty="0">
              <a:latin typeface="+mj-lt"/>
            </a:endParaRPr>
          </a:p>
        </p:txBody>
      </p:sp>
      <p:pic>
        <p:nvPicPr>
          <p:cNvPr id="1026" name="Picture 2" descr="C:\Program Files\Microsoft Office\MEDIA\CAGCAT10\j0302953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3428" y="2590800"/>
            <a:ext cx="2142744" cy="30038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14621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1"/>
          <p:cNvGrpSpPr/>
          <p:nvPr/>
        </p:nvGrpSpPr>
        <p:grpSpPr>
          <a:xfrm>
            <a:off x="1909529" y="2438399"/>
            <a:ext cx="5544355" cy="923460"/>
            <a:chOff x="1537651" y="1201691"/>
            <a:chExt cx="5544355" cy="923460"/>
          </a:xfrm>
        </p:grpSpPr>
        <p:sp>
          <p:nvSpPr>
            <p:cNvPr id="13" name="Pentagon 12"/>
            <p:cNvSpPr/>
            <p:nvPr/>
          </p:nvSpPr>
          <p:spPr>
            <a:xfrm rot="10800000">
              <a:off x="1537651" y="1201691"/>
              <a:ext cx="5472684" cy="923459"/>
            </a:xfrm>
            <a:prstGeom prst="homePlat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-3311292"/>
                <a:satOff val="13270"/>
                <a:lumOff val="2876"/>
                <a:alphaOff val="0"/>
              </a:schemeClr>
            </a:fillRef>
            <a:effectRef idx="0">
              <a:schemeClr val="accent5">
                <a:hueOff val="-3311292"/>
                <a:satOff val="13270"/>
                <a:lumOff val="2876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4" name="Pentagon 4"/>
            <p:cNvSpPr/>
            <p:nvPr/>
          </p:nvSpPr>
          <p:spPr>
            <a:xfrm>
              <a:off x="1840189" y="1201692"/>
              <a:ext cx="5241817" cy="92345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07220" tIns="68580" rIns="128016" bIns="6858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dirty="0"/>
                <a:t>During the second </a:t>
              </a:r>
              <a:r>
                <a:rPr lang="en-US" dirty="0" smtClean="0"/>
                <a:t>project</a:t>
              </a:r>
              <a:r>
                <a:rPr lang="ar-JO" dirty="0" smtClean="0"/>
                <a:t> </a:t>
              </a:r>
              <a:r>
                <a:rPr lang="en-US" dirty="0" smtClean="0"/>
                <a:t>we </a:t>
              </a:r>
              <a:r>
                <a:rPr lang="en-US" dirty="0" smtClean="0">
                  <a:solidFill>
                    <a:schemeClr val="bg1"/>
                  </a:solidFill>
                </a:rPr>
                <a:t>will</a:t>
              </a:r>
              <a:r>
                <a:rPr lang="en-US" dirty="0">
                  <a:solidFill>
                    <a:schemeClr val="bg1"/>
                  </a:solidFill>
                </a:rPr>
                <a:t> build a structured approach to product development through using House of Quality (HOQ) tool</a:t>
              </a:r>
              <a:r>
                <a:rPr lang="en-US" dirty="0" smtClean="0">
                  <a:solidFill>
                    <a:schemeClr val="bg1"/>
                  </a:solidFill>
                </a:rPr>
                <a:t>.</a:t>
              </a:r>
              <a:endParaRPr lang="en-US" sz="1800" kern="12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" name="Group 7"/>
          <p:cNvGrpSpPr/>
          <p:nvPr/>
        </p:nvGrpSpPr>
        <p:grpSpPr>
          <a:xfrm>
            <a:off x="1981200" y="1295400"/>
            <a:ext cx="5472684" cy="923459"/>
            <a:chOff x="1524003" y="0"/>
            <a:chExt cx="5472684" cy="923459"/>
          </a:xfrm>
        </p:grpSpPr>
        <p:sp>
          <p:nvSpPr>
            <p:cNvPr id="9" name="Pentagon 8"/>
            <p:cNvSpPr/>
            <p:nvPr/>
          </p:nvSpPr>
          <p:spPr>
            <a:xfrm rot="10800000">
              <a:off x="1524003" y="0"/>
              <a:ext cx="5472684" cy="923459"/>
            </a:xfrm>
            <a:prstGeom prst="homePlat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0"/>
                <a:satOff val="0"/>
                <a:lumOff val="0"/>
                <a:alphaOff val="0"/>
              </a:schemeClr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0" name="Pentagon 4"/>
            <p:cNvSpPr/>
            <p:nvPr/>
          </p:nvSpPr>
          <p:spPr>
            <a:xfrm rot="21600000">
              <a:off x="1754870" y="0"/>
              <a:ext cx="5241817" cy="92345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07220" tIns="64770" rIns="120904" bIns="64770" numCol="1" spcCol="1270" anchor="ctr" anchorCtr="0">
              <a:noAutofit/>
            </a:bodyPr>
            <a:lstStyle/>
            <a:p>
              <a:pPr lvl="0" algn="ctr" defTabSz="7556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700" kern="1200" dirty="0" smtClean="0"/>
                <a:t>QFD  is a powerful tool in service and industry.</a:t>
              </a:r>
              <a:endParaRPr lang="en-US" sz="1700" kern="1200" dirty="0"/>
            </a:p>
          </p:txBody>
        </p:sp>
      </p:grp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FA944-006A-4E16-A2C1-6C918C419EB4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1447800" y="1295400"/>
            <a:ext cx="923459" cy="923459"/>
          </a:xfrm>
          <a:prstGeom prst="ellipse">
            <a:avLst/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tint val="50000"/>
              <a:hueOff val="0"/>
              <a:satOff val="0"/>
              <a:lumOff val="0"/>
              <a:alphaOff val="0"/>
            </a:schemeClr>
          </a:fillRef>
          <a:effectRef idx="0">
            <a:schemeClr val="accent5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1" name="Oval 10"/>
          <p:cNvSpPr/>
          <p:nvPr/>
        </p:nvSpPr>
        <p:spPr>
          <a:xfrm>
            <a:off x="1447800" y="2438400"/>
            <a:ext cx="923459" cy="923459"/>
          </a:xfrm>
          <a:prstGeom prst="ellipse">
            <a:avLst/>
          </a:prstGeom>
          <a:solidFill>
            <a:schemeClr val="accent5">
              <a:tint val="50000"/>
              <a:hueOff val="-3560789"/>
              <a:satOff val="15872"/>
              <a:lumOff val="1402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5">
              <a:tint val="50000"/>
              <a:hueOff val="-3560789"/>
              <a:satOff val="15872"/>
              <a:lumOff val="1402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grpSp>
        <p:nvGrpSpPr>
          <p:cNvPr id="5" name="Group 14"/>
          <p:cNvGrpSpPr/>
          <p:nvPr/>
        </p:nvGrpSpPr>
        <p:grpSpPr>
          <a:xfrm>
            <a:off x="1985729" y="3657600"/>
            <a:ext cx="5472684" cy="923459"/>
            <a:chOff x="1609322" y="2400811"/>
            <a:chExt cx="5472684" cy="923459"/>
          </a:xfrm>
        </p:grpSpPr>
        <p:sp>
          <p:nvSpPr>
            <p:cNvPr id="17" name="Pentagon 16"/>
            <p:cNvSpPr/>
            <p:nvPr/>
          </p:nvSpPr>
          <p:spPr>
            <a:xfrm rot="10800000">
              <a:off x="1609322" y="2400811"/>
              <a:ext cx="5472684" cy="923459"/>
            </a:xfrm>
            <a:prstGeom prst="homePlat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-6622584"/>
                <a:satOff val="26541"/>
                <a:lumOff val="5752"/>
                <a:alphaOff val="0"/>
              </a:schemeClr>
            </a:fillRef>
            <a:effectRef idx="0">
              <a:schemeClr val="accent5">
                <a:hueOff val="-6622584"/>
                <a:satOff val="26541"/>
                <a:lumOff val="5752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8" name="Pentagon 4"/>
            <p:cNvSpPr/>
            <p:nvPr/>
          </p:nvSpPr>
          <p:spPr>
            <a:xfrm rot="21600000">
              <a:off x="1840189" y="2400811"/>
              <a:ext cx="5241817" cy="92345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07220" tIns="68580" rIns="128016" bIns="68580" numCol="1" spcCol="1270" anchor="ctr" anchorCtr="0">
              <a:noAutofit/>
            </a:bodyPr>
            <a:lstStyle/>
            <a:p>
              <a:pPr lvl="0" algn="ctr" defTabSz="8001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1800" kern="1200" dirty="0"/>
            </a:p>
          </p:txBody>
        </p:sp>
      </p:grpSp>
      <p:sp>
        <p:nvSpPr>
          <p:cNvPr id="16" name="Oval 15"/>
          <p:cNvSpPr/>
          <p:nvPr/>
        </p:nvSpPr>
        <p:spPr>
          <a:xfrm>
            <a:off x="1447800" y="3657600"/>
            <a:ext cx="923459" cy="923459"/>
          </a:xfrm>
          <a:prstGeom prst="ellipse">
            <a:avLst/>
          </a:prstGeom>
          <a:solidFill>
            <a:schemeClr val="accent5">
              <a:tint val="50000"/>
              <a:hueOff val="-7121577"/>
              <a:satOff val="31745"/>
              <a:lumOff val="2805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5">
              <a:tint val="50000"/>
              <a:hueOff val="-7121577"/>
              <a:satOff val="31745"/>
              <a:lumOff val="2805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8" name="Rectangle 7"/>
          <p:cNvSpPr/>
          <p:nvPr/>
        </p:nvSpPr>
        <p:spPr>
          <a:xfrm>
            <a:off x="2602127" y="3796163"/>
            <a:ext cx="485175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Also </a:t>
            </a:r>
            <a:r>
              <a:rPr lang="en-US" dirty="0" smtClean="0">
                <a:solidFill>
                  <a:schemeClr val="bg1"/>
                </a:solidFill>
              </a:rPr>
              <a:t>we </a:t>
            </a:r>
            <a:r>
              <a:rPr lang="en-US" dirty="0">
                <a:solidFill>
                  <a:schemeClr val="bg1"/>
                </a:solidFill>
              </a:rPr>
              <a:t>aim </a:t>
            </a:r>
            <a:r>
              <a:rPr lang="en-US" dirty="0" smtClean="0">
                <a:solidFill>
                  <a:schemeClr val="bg1"/>
                </a:solidFill>
              </a:rPr>
              <a:t>to determine </a:t>
            </a:r>
            <a:r>
              <a:rPr lang="en-US" dirty="0">
                <a:solidFill>
                  <a:schemeClr val="bg1"/>
                </a:solidFill>
              </a:rPr>
              <a:t>the strengths and weaknesses point of engineering specifications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57400"/>
            <a:ext cx="8229600" cy="4525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13000" dirty="0" smtClean="0"/>
              <a:t>Thank You!</a:t>
            </a:r>
            <a:endParaRPr lang="en-US" sz="13000" dirty="0"/>
          </a:p>
        </p:txBody>
      </p:sp>
    </p:spTree>
    <p:extLst>
      <p:ext uri="{BB962C8B-B14F-4D97-AF65-F5344CB8AC3E}">
        <p14:creationId xmlns:p14="http://schemas.microsoft.com/office/powerpoint/2010/main" val="489391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6096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4900" b="1" u="sng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Abstract</a:t>
            </a:r>
            <a:r>
              <a:rPr lang="en-US" u="sng" dirty="0">
                <a:solidFill>
                  <a:srgbClr val="C00000"/>
                </a:solidFill>
              </a:rPr>
              <a:t/>
            </a:r>
            <a:br>
              <a:rPr lang="en-US" u="sng" dirty="0">
                <a:solidFill>
                  <a:srgbClr val="C00000"/>
                </a:solidFill>
              </a:rPr>
            </a:br>
            <a:endParaRPr lang="en-US" u="sng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The aim of this project is to build a structured approach to product development </a:t>
            </a:r>
            <a: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through using </a:t>
            </a:r>
            <a:r>
              <a:rPr lang="en-US" sz="2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House of Quality (HOQ) tool </a:t>
            </a:r>
            <a: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and Applied </a:t>
            </a:r>
            <a:r>
              <a:rPr lang="en-US" sz="2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to carton products in the National Cartoon Industry Company (NCI).</a:t>
            </a:r>
          </a:p>
          <a:p>
            <a:r>
              <a:rPr lang="en-US" sz="2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Several tools and techniques will be used in this project to achieve the desired goal, such as making interviews and questionnaire then using excel and SPSS to analyze the data.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Problem </a:t>
            </a:r>
            <a:r>
              <a:rPr lang="en-US" b="1" u="sng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statement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6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Main problem of our project is developing the quality of the company to the highest levels including design</a:t>
            </a:r>
            <a:r>
              <a:rPr lang="ar-SA" sz="26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, </a:t>
            </a:r>
            <a:r>
              <a:rPr lang="en-US" sz="26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packaging...etc</a:t>
            </a:r>
            <a:r>
              <a:rPr lang="en-US" sz="2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. In </a:t>
            </a:r>
            <a:r>
              <a:rPr lang="en-US" sz="26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order to achieve specific objectives in the company and to remain at a high level of competition in the local market.</a:t>
            </a:r>
          </a:p>
          <a:p>
            <a:r>
              <a:rPr lang="en-US" sz="26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Another goal is to build scientific comparison in National Carton Industry Company now and its previous situation(before 2012) by comparing strengths and weaknesses point in current status with the previous.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Project Objectives</a:t>
            </a:r>
            <a:endParaRPr lang="en-US" u="sng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80107"/>
            <a:ext cx="8229600" cy="452596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2000" dirty="0"/>
              <a:t>The main objective of this project is improve quality and customer satisfaction by use QFD in National Carton Industry Company NCI.</a:t>
            </a:r>
          </a:p>
          <a:p>
            <a:pPr>
              <a:buNone/>
            </a:pPr>
            <a:r>
              <a:rPr lang="en-US" sz="2000" dirty="0"/>
              <a:t>But there is other objectives we aspire to achieve and are summarized as follows: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 sz="2000" dirty="0"/>
              <a:t>Comparison between current and previous situation of company In terms of customers, competition, quality…etc.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 sz="2000" dirty="0"/>
              <a:t>Determining customer requirements and satisfaction with their service.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 sz="2000" dirty="0"/>
              <a:t>Identifying the products’ quality elements from customers’ point view.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 sz="2000" dirty="0"/>
              <a:t>Introducing the competitive position of the organization for the competing organizations within the same environment or in approach environment.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 sz="2000" dirty="0"/>
              <a:t>Introducing the competitive position of the organization for the other organizations in terms of technical capabilities.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 sz="2000" dirty="0"/>
              <a:t>Determine the strengths and weaknesses point of engineering specifications.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7239000" cy="914400"/>
          </a:xfrm>
        </p:spPr>
        <p:txBody>
          <a:bodyPr>
            <a:normAutofit fontScale="90000"/>
          </a:bodyPr>
          <a:lstStyle/>
          <a:p>
            <a:r>
              <a:rPr lang="en-US" b="1" u="sng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The National Carton Industry </a:t>
            </a:r>
            <a:r>
              <a:rPr lang="en-US" b="1" u="sng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Company NCI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254"/>
            <a:ext cx="8229600" cy="4068763"/>
          </a:xfrm>
        </p:spPr>
        <p:txBody>
          <a:bodyPr>
            <a:normAutofit/>
          </a:bodyPr>
          <a:lstStyle/>
          <a:p>
            <a:r>
              <a:rPr lang="en-US" sz="3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NCI was founded in 1989 as a private company with a starting capital of 600,000 </a:t>
            </a:r>
            <a:r>
              <a:rPr lang="en-US" sz="30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JD</a:t>
            </a:r>
            <a:r>
              <a:rPr lang="en-US" sz="30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In</a:t>
            </a:r>
            <a:r>
              <a:rPr lang="en-US" sz="3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1993, the company raised new capital after </a:t>
            </a:r>
            <a:r>
              <a:rPr lang="en-US" sz="3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becoming </a:t>
            </a:r>
            <a:r>
              <a:rPr lang="en-US" sz="3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a public shareholding company, </a:t>
            </a:r>
            <a:endParaRPr lang="en-US" sz="30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en-US" sz="3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The currently serves over 300 businesses in a wide array of sectors; industrial, sanitary, food and many others.</a:t>
            </a:r>
          </a:p>
          <a:p>
            <a:r>
              <a:rPr lang="en-US" sz="3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There are 52 employees in the factory, there is 6 Industrial Engineers.</a:t>
            </a:r>
          </a:p>
          <a:p>
            <a:endParaRPr lang="en-US" dirty="0"/>
          </a:p>
        </p:txBody>
      </p:sp>
      <p:pic>
        <p:nvPicPr>
          <p:cNvPr id="4" name="Picture 3" descr="AAEAAQAAAAAAAAkgAAAAJDA1MWY3MzU2LTMxY2MtNDZlYy04NGEwLThkNzBmYjY0ZTNmMw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39000" y="0"/>
            <a:ext cx="1905000" cy="19050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304800"/>
            <a:ext cx="8229600" cy="6400800"/>
          </a:xfrm>
        </p:spPr>
        <p:txBody>
          <a:bodyPr>
            <a:normAutofit fontScale="92500"/>
          </a:bodyPr>
          <a:lstStyle/>
          <a:p>
            <a:pPr marL="514350" indent="-514350">
              <a:buFont typeface="Wingdings" pitchFamily="2" charset="2"/>
              <a:buChar char="Ø"/>
            </a:pPr>
            <a:r>
              <a:rPr lang="en-US" b="1" u="sng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Departments </a:t>
            </a:r>
            <a:r>
              <a:rPr lang="en-US" b="1" u="sng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of </a:t>
            </a:r>
            <a:r>
              <a:rPr lang="en-US" b="1" u="sng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the company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  <a:latin typeface="+mj-lt"/>
              </a:rPr>
              <a:t>:</a:t>
            </a:r>
            <a:endParaRPr lang="en-US" dirty="0">
              <a:solidFill>
                <a:schemeClr val="accent6">
                  <a:lumMod val="50000"/>
                </a:schemeClr>
              </a:solidFill>
              <a:latin typeface="+mj-lt"/>
            </a:endParaRPr>
          </a:p>
          <a:p>
            <a:pPr marL="514350" lvl="0" indent="-514350">
              <a:buNone/>
            </a:pPr>
            <a:r>
              <a:rPr lang="en-US" dirty="0" smtClean="0">
                <a:latin typeface="+mj-lt"/>
              </a:rPr>
              <a:t>Human Resources </a:t>
            </a:r>
            <a:r>
              <a:rPr lang="en-US" dirty="0" err="1" smtClean="0">
                <a:latin typeface="+mj-lt"/>
              </a:rPr>
              <a:t>Department:Financial</a:t>
            </a:r>
            <a:r>
              <a:rPr lang="en-US" dirty="0" smtClean="0">
                <a:latin typeface="+mj-lt"/>
              </a:rPr>
              <a:t> &amp; Sales Department, Inventory </a:t>
            </a:r>
            <a:r>
              <a:rPr lang="en-US" dirty="0" err="1" smtClean="0">
                <a:latin typeface="+mj-lt"/>
              </a:rPr>
              <a:t>Department.,Quality</a:t>
            </a:r>
            <a:r>
              <a:rPr lang="en-US" dirty="0" smtClean="0">
                <a:latin typeface="+mj-lt"/>
              </a:rPr>
              <a:t> </a:t>
            </a:r>
            <a:r>
              <a:rPr lang="en-US" dirty="0">
                <a:latin typeface="+mj-lt"/>
              </a:rPr>
              <a:t>Assurance </a:t>
            </a:r>
            <a:r>
              <a:rPr lang="en-US" dirty="0" smtClean="0">
                <a:latin typeface="+mj-lt"/>
              </a:rPr>
              <a:t>Department, Production Department.</a:t>
            </a:r>
          </a:p>
          <a:p>
            <a:pPr marL="514350" lvl="0" indent="-514350">
              <a:buFont typeface="Wingdings" pitchFamily="2" charset="2"/>
              <a:buChar char="Ø"/>
            </a:pPr>
            <a:r>
              <a:rPr lang="en-US" b="1" u="sng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Production lines</a:t>
            </a:r>
            <a:r>
              <a:rPr lang="en-US" dirty="0" smtClean="0">
                <a:latin typeface="+mj-lt"/>
              </a:rPr>
              <a:t>: Closed </a:t>
            </a:r>
            <a:r>
              <a:rPr lang="en-US" dirty="0">
                <a:latin typeface="+mj-lt"/>
              </a:rPr>
              <a:t>Carton </a:t>
            </a:r>
            <a:r>
              <a:rPr lang="en-US" dirty="0" smtClean="0">
                <a:latin typeface="+mj-lt"/>
              </a:rPr>
              <a:t>Boxes production line,</a:t>
            </a:r>
            <a:r>
              <a:rPr lang="en-US" dirty="0">
                <a:latin typeface="+mj-lt"/>
              </a:rPr>
              <a:t> Opened Carton Boxes production </a:t>
            </a:r>
            <a:r>
              <a:rPr lang="en-US" dirty="0" smtClean="0">
                <a:latin typeface="+mj-lt"/>
              </a:rPr>
              <a:t>line,</a:t>
            </a:r>
            <a:r>
              <a:rPr lang="en-US" dirty="0">
                <a:latin typeface="+mj-lt"/>
              </a:rPr>
              <a:t> Furniture Corrugation production </a:t>
            </a:r>
            <a:r>
              <a:rPr lang="en-US" dirty="0" smtClean="0">
                <a:latin typeface="+mj-lt"/>
              </a:rPr>
              <a:t>line.</a:t>
            </a:r>
          </a:p>
          <a:p>
            <a:pPr marL="514350" indent="-514350">
              <a:buFont typeface="Wingdings" pitchFamily="2" charset="2"/>
              <a:buChar char="Ø"/>
            </a:pPr>
            <a:r>
              <a:rPr lang="en-US" dirty="0">
                <a:latin typeface="+mj-lt"/>
              </a:rPr>
              <a:t>This factory runs over than 100 </a:t>
            </a:r>
            <a:r>
              <a:rPr lang="en-US" b="1" u="sng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customers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  <a:latin typeface="+mj-lt"/>
              </a:rPr>
              <a:t> </a:t>
            </a:r>
            <a:r>
              <a:rPr lang="en-US" dirty="0">
                <a:latin typeface="+mj-lt"/>
              </a:rPr>
              <a:t>needs from carton and most of them is the head in it's industry such like </a:t>
            </a:r>
            <a:r>
              <a:rPr lang="en-US" dirty="0" err="1">
                <a:latin typeface="+mj-lt"/>
              </a:rPr>
              <a:t>Anabtawi</a:t>
            </a:r>
            <a:r>
              <a:rPr lang="en-US" dirty="0">
                <a:latin typeface="+mj-lt"/>
              </a:rPr>
              <a:t> group, Al </a:t>
            </a:r>
            <a:r>
              <a:rPr lang="en-US" dirty="0" err="1">
                <a:latin typeface="+mj-lt"/>
              </a:rPr>
              <a:t>Junaidy</a:t>
            </a:r>
            <a:r>
              <a:rPr lang="en-US" dirty="0">
                <a:latin typeface="+mj-lt"/>
              </a:rPr>
              <a:t>, coca kola and </a:t>
            </a:r>
            <a:r>
              <a:rPr lang="en-US" dirty="0" err="1" smtClean="0">
                <a:latin typeface="+mj-lt"/>
              </a:rPr>
              <a:t>Marawi</a:t>
            </a:r>
            <a:r>
              <a:rPr lang="en-US" dirty="0" smtClean="0">
                <a:latin typeface="+mj-lt"/>
              </a:rPr>
              <a:t> </a:t>
            </a:r>
            <a:r>
              <a:rPr lang="en-US" dirty="0">
                <a:latin typeface="+mj-lt"/>
              </a:rPr>
              <a:t>factory for fruit drinks.</a:t>
            </a:r>
          </a:p>
          <a:p>
            <a:pPr marL="514350" indent="-514350">
              <a:buFont typeface="Wingdings" pitchFamily="2" charset="2"/>
              <a:buChar char="Ø"/>
            </a:pPr>
            <a:r>
              <a:rPr lang="en-US" dirty="0">
                <a:latin typeface="+mj-lt"/>
              </a:rPr>
              <a:t>There are many local </a:t>
            </a:r>
            <a:r>
              <a:rPr lang="en-US" b="1" u="sng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competitors</a:t>
            </a:r>
            <a:r>
              <a:rPr lang="en-US" b="1" u="sng" dirty="0">
                <a:latin typeface="+mj-lt"/>
              </a:rPr>
              <a:t> </a:t>
            </a:r>
            <a:r>
              <a:rPr lang="en-US" dirty="0">
                <a:latin typeface="+mj-lt"/>
              </a:rPr>
              <a:t>with little market share, but the biggest competitor of the plant is the Israeli factories.</a:t>
            </a:r>
          </a:p>
          <a:p>
            <a:pPr marL="514350" lvl="0" indent="-514350"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u="sng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Importance of Quality </a:t>
            </a:r>
            <a:r>
              <a:rPr lang="en-US" b="1" u="sng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Management</a:t>
            </a:r>
            <a:endParaRPr lang="en-US" b="1" u="sng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525963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b="1" dirty="0" smtClean="0"/>
              <a:t>“Quality management” ensures superior quality products and services</a:t>
            </a:r>
            <a:r>
              <a:rPr lang="en-US" dirty="0" smtClean="0"/>
              <a:t>.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Quality of a product can be measured in terms of performance, reliability and durability.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 Quality is a crucial parameter which differentiates an organization from its competitors.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 Quality management tools ensure changes in the systems and processes which eventually result in superior quality products and services.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Quality management methods such as Total Quality management or Six Sigma have a common goal - to deliver a high quality product.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 Quality management is essential to create superior quality products which not only meet but also exceed customer satisfaction. 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val 4"/>
          <p:cNvSpPr/>
          <p:nvPr/>
        </p:nvSpPr>
        <p:spPr>
          <a:xfrm>
            <a:off x="152400" y="2819400"/>
            <a:ext cx="1828800" cy="1828800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FUNCTION                     </a:t>
            </a:r>
            <a:endParaRPr lang="en-US" sz="15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sp>
        <p:nvSpPr>
          <p:cNvPr id="4" name="Oval 3"/>
          <p:cNvSpPr/>
          <p:nvPr/>
        </p:nvSpPr>
        <p:spPr>
          <a:xfrm>
            <a:off x="152400" y="838200"/>
            <a:ext cx="1828800" cy="1828800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QUALITY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algn="l"/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What is QFD?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1200" y="1600200"/>
            <a:ext cx="6705600" cy="50292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>
                <a:latin typeface="Century Gothic" pitchFamily="34" charset="0"/>
              </a:rPr>
              <a:t>What </a:t>
            </a:r>
            <a:r>
              <a:rPr lang="en-US" dirty="0">
                <a:latin typeface="Century Gothic" pitchFamily="34" charset="0"/>
              </a:rPr>
              <a:t>the customer/user needs or </a:t>
            </a:r>
            <a:r>
              <a:rPr lang="en-US" dirty="0" smtClean="0">
                <a:latin typeface="Century Gothic" pitchFamily="34" charset="0"/>
              </a:rPr>
              <a:t>expects.</a:t>
            </a:r>
            <a:endParaRPr lang="en-US" dirty="0">
              <a:latin typeface="Century Gothic" pitchFamily="34" charset="0"/>
            </a:endParaRPr>
          </a:p>
          <a:p>
            <a:pPr>
              <a:buNone/>
            </a:pPr>
            <a:endParaRPr lang="en-US" dirty="0" smtClean="0">
              <a:latin typeface="Century Gothic" pitchFamily="34" charset="0"/>
            </a:endParaRPr>
          </a:p>
          <a:p>
            <a:pPr>
              <a:buNone/>
            </a:pPr>
            <a:endParaRPr lang="en-US" dirty="0" smtClean="0">
              <a:latin typeface="Century Gothic" pitchFamily="34" charset="0"/>
            </a:endParaRPr>
          </a:p>
          <a:p>
            <a:pPr>
              <a:buNone/>
            </a:pPr>
            <a:r>
              <a:rPr lang="en-US" dirty="0" smtClean="0">
                <a:latin typeface="Century Gothic" pitchFamily="34" charset="0"/>
              </a:rPr>
              <a:t>How </a:t>
            </a:r>
            <a:r>
              <a:rPr lang="en-US" dirty="0">
                <a:latin typeface="Century Gothic" pitchFamily="34" charset="0"/>
              </a:rPr>
              <a:t>those needs or expectations are to </a:t>
            </a:r>
            <a:r>
              <a:rPr lang="en-US" dirty="0" smtClean="0">
                <a:latin typeface="Century Gothic" pitchFamily="34" charset="0"/>
              </a:rPr>
              <a:t>be </a:t>
            </a:r>
            <a:r>
              <a:rPr lang="en-US" dirty="0">
                <a:latin typeface="Century Gothic" pitchFamily="34" charset="0"/>
              </a:rPr>
              <a:t>satisfied</a:t>
            </a:r>
            <a:r>
              <a:rPr lang="en-US" dirty="0" smtClean="0">
                <a:latin typeface="Century Gothic" pitchFamily="34" charset="0"/>
              </a:rPr>
              <a:t>.</a:t>
            </a:r>
          </a:p>
          <a:p>
            <a:pPr>
              <a:buNone/>
            </a:pPr>
            <a:endParaRPr lang="en-US" dirty="0" smtClean="0">
              <a:latin typeface="Century Gothic" pitchFamily="34" charset="0"/>
            </a:endParaRPr>
          </a:p>
          <a:p>
            <a:pPr>
              <a:buNone/>
            </a:pPr>
            <a:endParaRPr lang="en-US" dirty="0" smtClean="0">
              <a:latin typeface="Century Gothic" pitchFamily="34" charset="0"/>
            </a:endParaRPr>
          </a:p>
          <a:p>
            <a:pPr>
              <a:buNone/>
            </a:pPr>
            <a:r>
              <a:rPr lang="en-US" dirty="0" smtClean="0">
                <a:latin typeface="Century Gothic" pitchFamily="34" charset="0"/>
              </a:rPr>
              <a:t>Making </a:t>
            </a:r>
            <a:r>
              <a:rPr lang="en-US" dirty="0">
                <a:latin typeface="Century Gothic" pitchFamily="34" charset="0"/>
              </a:rPr>
              <a:t>it happen throughout the organization.</a:t>
            </a:r>
          </a:p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FA944-006A-4E16-A2C1-6C918C419EB4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152400" y="4800600"/>
            <a:ext cx="1828800" cy="1828800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DEPLOYMENT                     </a:t>
            </a:r>
            <a:endParaRPr lang="en-US" sz="15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300"/>
                            </p:stCondLst>
                            <p:childTnLst>
                              <p:par>
                                <p:cTn id="12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350"/>
                            </p:stCondLst>
                            <p:childTnLst>
                              <p:par>
                                <p:cTn id="24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450"/>
                            </p:stCondLst>
                            <p:childTnLst>
                              <p:par>
                                <p:cTn id="36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4" grpId="0" animBg="1"/>
      <p:bldP spid="6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D9A78"/>
      </a:accent1>
      <a:accent2>
        <a:srgbClr val="8BC145"/>
      </a:accent2>
      <a:accent3>
        <a:srgbClr val="36AFCE"/>
      </a:accent3>
      <a:accent4>
        <a:srgbClr val="1D6FA9"/>
      </a:accent4>
      <a:accent5>
        <a:srgbClr val="B74919"/>
      </a:accent5>
      <a:accent6>
        <a:srgbClr val="F19D19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AE6F2518-B084-4896-AF52-66CC2144AA26}"/>
    </a:ext>
  </a:extLst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640</TotalTime>
  <Words>1132</Words>
  <Application>Microsoft Office PowerPoint</Application>
  <PresentationFormat>On-screen Show (4:3)</PresentationFormat>
  <Paragraphs>121</Paragraphs>
  <Slides>27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Office Theme</vt:lpstr>
      <vt:lpstr> Implementation of Quality Function Deployment in Cartoon Industry </vt:lpstr>
      <vt:lpstr>Outline</vt:lpstr>
      <vt:lpstr>Abstract </vt:lpstr>
      <vt:lpstr>Problem statement</vt:lpstr>
      <vt:lpstr>Project Objectives</vt:lpstr>
      <vt:lpstr>The National Carton Industry Company NCI </vt:lpstr>
      <vt:lpstr>PowerPoint Presentation</vt:lpstr>
      <vt:lpstr>Importance of Quality Management</vt:lpstr>
      <vt:lpstr>What is QFD?</vt:lpstr>
      <vt:lpstr>PowerPoint Presentation</vt:lpstr>
      <vt:lpstr>PowerPoint Presentation</vt:lpstr>
      <vt:lpstr>QFD Methodology Phases</vt:lpstr>
      <vt:lpstr>PowerPoint Presentation</vt:lpstr>
      <vt:lpstr>PowerPoint Presentation</vt:lpstr>
      <vt:lpstr>PowerPoint Presentation</vt:lpstr>
      <vt:lpstr>PowerPoint Presentation</vt:lpstr>
      <vt:lpstr>Methodology</vt:lpstr>
      <vt:lpstr>First step</vt:lpstr>
      <vt:lpstr>Second step</vt:lpstr>
      <vt:lpstr>Thread step</vt:lpstr>
      <vt:lpstr>Forth step</vt:lpstr>
      <vt:lpstr>Fifth step</vt:lpstr>
      <vt:lpstr>Sixth step</vt:lpstr>
      <vt:lpstr>PowerPoint Presentation</vt:lpstr>
      <vt:lpstr>Conclusions 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Implementation of Quality Function Deployment in Cartoon Industry</dc:title>
  <dc:creator>Amna</dc:creator>
  <cp:lastModifiedBy>lab</cp:lastModifiedBy>
  <cp:revision>65</cp:revision>
  <dcterms:created xsi:type="dcterms:W3CDTF">2017-05-11T07:31:30Z</dcterms:created>
  <dcterms:modified xsi:type="dcterms:W3CDTF">2018-06-24T08:37:24Z</dcterms:modified>
</cp:coreProperties>
</file>