
<file path=[Content_Types].xml><?xml version="1.0" encoding="utf-8"?>
<Types xmlns="http://schemas.openxmlformats.org/package/2006/content-types">
  <Default Extension="fntdata" ContentType="application/x-fontdata"/>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5" r:id="rId11"/>
    <p:sldId id="265" r:id="rId12"/>
    <p:sldId id="266" r:id="rId13"/>
    <p:sldId id="267" r:id="rId14"/>
    <p:sldId id="268" r:id="rId15"/>
    <p:sldId id="269" r:id="rId16"/>
    <p:sldId id="270" r:id="rId17"/>
    <p:sldId id="271" r:id="rId18"/>
    <p:sldId id="272" r:id="rId19"/>
    <p:sldId id="273" r:id="rId20"/>
    <p:sldId id="274" r:id="rId21"/>
  </p:sldIdLst>
  <p:sldSz cx="18288000" cy="10287000"/>
  <p:notesSz cx="6858000" cy="9144000"/>
  <p:embeddedFontLst>
    <p:embeddedFont>
      <p:font typeface="Amsterdam Four" panose="020B0604020202020204" charset="0"/>
      <p:regular r:id="rId22"/>
    </p:embeddedFont>
    <p:embeddedFont>
      <p:font typeface="Bernoru" panose="020B0604020202020204" charset="0"/>
      <p:regular r:id="rId23"/>
    </p:embeddedFont>
    <p:embeddedFont>
      <p:font typeface="ITC Franklin Gothic LT" panose="020B0604020202020204" charset="0"/>
      <p:regular r:id="rId24"/>
    </p:embeddedFont>
    <p:embeddedFont>
      <p:font typeface="ITC Franklin Gothic LT Semi-Bold" panose="020B0604020202020204" charset="0"/>
      <p:regular r:id="rId25"/>
    </p:embeddedFont>
    <p:embeddedFont>
      <p:font typeface="League Gothic"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فلسطيني_وافتخر🇵🇸✌️🇵🇸 #بهمش✌️️✌️️" initials="##" lastIdx="1" clrIdx="0">
    <p:extLst>
      <p:ext uri="{19B8F6BF-5375-455C-9EA6-DF929625EA0E}">
        <p15:presenceInfo xmlns:p15="http://schemas.microsoft.com/office/powerpoint/2012/main" userId="82c98f6697f820d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243398-F9FB-4222-9518-41BC32B97B45}" v="54" dt="2024-06-29T12:36:29.3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03" autoAdjust="0"/>
    <p:restoredTop sz="94464" autoAdjust="0"/>
  </p:normalViewPr>
  <p:slideViewPr>
    <p:cSldViewPr>
      <p:cViewPr>
        <p:scale>
          <a:sx n="50" d="100"/>
          <a:sy n="50" d="100"/>
        </p:scale>
        <p:origin x="79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commentAuthors" Target="commentAuthors.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0.png"/><Relationship Id="rId7" Type="http://schemas.openxmlformats.org/officeDocument/2006/relationships/image" Target="../media/image29.jfif"/><Relationship Id="rId2" Type="http://schemas.openxmlformats.org/officeDocument/2006/relationships/image" Target="../media/image26.jpg"/><Relationship Id="rId1" Type="http://schemas.openxmlformats.org/officeDocument/2006/relationships/slideLayout" Target="../slideLayouts/slideLayout7.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png"/><Relationship Id="rId4" Type="http://schemas.openxmlformats.org/officeDocument/2006/relationships/image" Target="../media/image21.svg"/><Relationship Id="rId9" Type="http://schemas.openxmlformats.org/officeDocument/2006/relationships/image" Target="../media/image31.jp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10" Type="http://schemas.openxmlformats.org/officeDocument/2006/relationships/image" Target="../media/image21.svg"/><Relationship Id="rId4" Type="http://schemas.openxmlformats.org/officeDocument/2006/relationships/image" Target="../media/image5.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10" Type="http://schemas.openxmlformats.org/officeDocument/2006/relationships/image" Target="../media/image21.svg"/><Relationship Id="rId4" Type="http://schemas.openxmlformats.org/officeDocument/2006/relationships/image" Target="../media/image5.png"/><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10" Type="http://schemas.openxmlformats.org/officeDocument/2006/relationships/image" Target="../media/image21.svg"/><Relationship Id="rId4" Type="http://schemas.openxmlformats.org/officeDocument/2006/relationships/image" Target="../media/image5.png"/><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1.svg"/><Relationship Id="rId7" Type="http://schemas.openxmlformats.org/officeDocument/2006/relationships/image" Target="../media/image12.sv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37.svg"/><Relationship Id="rId5" Type="http://schemas.openxmlformats.org/officeDocument/2006/relationships/image" Target="../media/image4.svg"/><Relationship Id="rId10" Type="http://schemas.openxmlformats.org/officeDocument/2006/relationships/image" Target="../media/image36.png"/><Relationship Id="rId4" Type="http://schemas.openxmlformats.org/officeDocument/2006/relationships/image" Target="../media/image3.png"/><Relationship Id="rId9" Type="http://schemas.openxmlformats.org/officeDocument/2006/relationships/image" Target="../media/image6.svg"/></Relationships>
</file>

<file path=ppt/slides/_rels/slide19.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6.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6.sv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2.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6.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svg"/><Relationship Id="rId7" Type="http://schemas.openxmlformats.org/officeDocument/2006/relationships/image" Target="../media/image6.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2.svg"/></Relationships>
</file>

<file path=ppt/slides/_rels/slide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6.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6.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8.svg"/><Relationship Id="rId7" Type="http://schemas.openxmlformats.org/officeDocument/2006/relationships/image" Target="../media/image6.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svg"/><Relationship Id="rId7" Type="http://schemas.openxmlformats.org/officeDocument/2006/relationships/image" Target="../media/image6.sv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4917956" y="5085847"/>
            <a:ext cx="3827651" cy="382765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14039" y="1672355"/>
            <a:ext cx="3389171" cy="338917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004805" y="4038431"/>
            <a:ext cx="2094831" cy="209483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5784365" y="2991016"/>
            <a:ext cx="2094831" cy="209483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564606" y="2357985"/>
            <a:ext cx="6557775" cy="5436991"/>
          </a:xfrm>
          <a:custGeom>
            <a:avLst/>
            <a:gdLst/>
            <a:ahLst/>
            <a:cxnLst/>
            <a:rect l="l" t="t" r="r" b="b"/>
            <a:pathLst>
              <a:path w="6557775" h="5436991">
                <a:moveTo>
                  <a:pt x="0" y="0"/>
                </a:moveTo>
                <a:lnTo>
                  <a:pt x="6557775" y="0"/>
                </a:lnTo>
                <a:lnTo>
                  <a:pt x="6557775" y="5436991"/>
                </a:lnTo>
                <a:lnTo>
                  <a:pt x="0" y="54369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15" name="Group 15"/>
          <p:cNvGrpSpPr/>
          <p:nvPr/>
        </p:nvGrpSpPr>
        <p:grpSpPr>
          <a:xfrm>
            <a:off x="-557510" y="-889891"/>
            <a:ext cx="19403020" cy="1779782"/>
            <a:chOff x="0" y="0"/>
            <a:chExt cx="5110260" cy="468749"/>
          </a:xfrm>
        </p:grpSpPr>
        <p:sp>
          <p:nvSpPr>
            <p:cNvPr id="16" name="Freeform 1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7" name="TextBox 1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557510" y="9397109"/>
            <a:ext cx="19403020" cy="1779782"/>
            <a:chOff x="0" y="0"/>
            <a:chExt cx="5110260" cy="468749"/>
          </a:xfrm>
        </p:grpSpPr>
        <p:sp>
          <p:nvSpPr>
            <p:cNvPr id="19" name="Freeform 19"/>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20" name="TextBox 20"/>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1974223" y="1719980"/>
            <a:ext cx="5253409" cy="685630"/>
            <a:chOff x="0" y="0"/>
            <a:chExt cx="1104806" cy="144190"/>
          </a:xfrm>
        </p:grpSpPr>
        <p:sp>
          <p:nvSpPr>
            <p:cNvPr id="22" name="Freeform 22"/>
            <p:cNvSpPr/>
            <p:nvPr/>
          </p:nvSpPr>
          <p:spPr>
            <a:xfrm>
              <a:off x="0" y="0"/>
              <a:ext cx="1104806" cy="144190"/>
            </a:xfrm>
            <a:custGeom>
              <a:avLst/>
              <a:gdLst/>
              <a:ahLst/>
              <a:cxnLst/>
              <a:rect l="l" t="t" r="r" b="b"/>
              <a:pathLst>
                <a:path w="1104806" h="144190">
                  <a:moveTo>
                    <a:pt x="29474" y="0"/>
                  </a:moveTo>
                  <a:lnTo>
                    <a:pt x="1075332" y="0"/>
                  </a:lnTo>
                  <a:cubicBezTo>
                    <a:pt x="1083149" y="0"/>
                    <a:pt x="1090646" y="3105"/>
                    <a:pt x="1096174" y="8633"/>
                  </a:cubicBezTo>
                  <a:cubicBezTo>
                    <a:pt x="1101701" y="14160"/>
                    <a:pt x="1104806" y="21657"/>
                    <a:pt x="1104806" y="29474"/>
                  </a:cubicBezTo>
                  <a:lnTo>
                    <a:pt x="1104806" y="114716"/>
                  </a:lnTo>
                  <a:cubicBezTo>
                    <a:pt x="1104806" y="122533"/>
                    <a:pt x="1101701" y="130030"/>
                    <a:pt x="1096174" y="135557"/>
                  </a:cubicBezTo>
                  <a:cubicBezTo>
                    <a:pt x="1090646" y="141085"/>
                    <a:pt x="1083149" y="144190"/>
                    <a:pt x="1075332" y="144190"/>
                  </a:cubicBezTo>
                  <a:lnTo>
                    <a:pt x="29474" y="144190"/>
                  </a:lnTo>
                  <a:cubicBezTo>
                    <a:pt x="21657" y="144190"/>
                    <a:pt x="14160" y="141085"/>
                    <a:pt x="8633" y="135557"/>
                  </a:cubicBezTo>
                  <a:cubicBezTo>
                    <a:pt x="3105" y="130030"/>
                    <a:pt x="0" y="122533"/>
                    <a:pt x="0" y="114716"/>
                  </a:cubicBezTo>
                  <a:lnTo>
                    <a:pt x="0" y="29474"/>
                  </a:lnTo>
                  <a:cubicBezTo>
                    <a:pt x="0" y="21657"/>
                    <a:pt x="3105" y="14160"/>
                    <a:pt x="8633" y="8633"/>
                  </a:cubicBezTo>
                  <a:cubicBezTo>
                    <a:pt x="14160" y="3105"/>
                    <a:pt x="21657" y="0"/>
                    <a:pt x="29474" y="0"/>
                  </a:cubicBezTo>
                  <a:close/>
                </a:path>
              </a:pathLst>
            </a:custGeom>
            <a:solidFill>
              <a:srgbClr val="FFEFD4"/>
            </a:solidFill>
          </p:spPr>
        </p:sp>
        <p:sp>
          <p:nvSpPr>
            <p:cNvPr id="23" name="TextBox 23"/>
            <p:cNvSpPr txBox="1"/>
            <p:nvPr/>
          </p:nvSpPr>
          <p:spPr>
            <a:xfrm>
              <a:off x="0" y="-47625"/>
              <a:ext cx="1104806" cy="191815"/>
            </a:xfrm>
            <a:prstGeom prst="rect">
              <a:avLst/>
            </a:prstGeom>
          </p:spPr>
          <p:txBody>
            <a:bodyPr lIns="50800" tIns="50800" rIns="50800" bIns="50800" rtlCol="0" anchor="ctr"/>
            <a:lstStyle/>
            <a:p>
              <a:pPr algn="r">
                <a:lnSpc>
                  <a:spcPts val="2659"/>
                </a:lnSpc>
              </a:pPr>
              <a:endParaRPr/>
            </a:p>
          </p:txBody>
        </p:sp>
      </p:grpSp>
      <p:sp>
        <p:nvSpPr>
          <p:cNvPr id="24" name="Freeform 24"/>
          <p:cNvSpPr/>
          <p:nvPr/>
        </p:nvSpPr>
        <p:spPr>
          <a:xfrm rot="1627902">
            <a:off x="6335051" y="2326537"/>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5" name="Freeform 25"/>
          <p:cNvSpPr/>
          <p:nvPr/>
        </p:nvSpPr>
        <p:spPr>
          <a:xfrm rot="1627902" flipV="1">
            <a:off x="747928" y="7642829"/>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6" name="Freeform 26"/>
          <p:cNvSpPr/>
          <p:nvPr/>
        </p:nvSpPr>
        <p:spPr>
          <a:xfrm>
            <a:off x="824566" y="6133262"/>
            <a:ext cx="632667" cy="675664"/>
          </a:xfrm>
          <a:custGeom>
            <a:avLst/>
            <a:gdLst/>
            <a:ahLst/>
            <a:cxnLst/>
            <a:rect l="l" t="t" r="r" b="b"/>
            <a:pathLst>
              <a:path w="632667" h="675664">
                <a:moveTo>
                  <a:pt x="0" y="0"/>
                </a:moveTo>
                <a:lnTo>
                  <a:pt x="632667" y="0"/>
                </a:lnTo>
                <a:lnTo>
                  <a:pt x="632667" y="675664"/>
                </a:lnTo>
                <a:lnTo>
                  <a:pt x="0" y="6756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7" name="TextBox 27"/>
          <p:cNvSpPr txBox="1"/>
          <p:nvPr/>
        </p:nvSpPr>
        <p:spPr>
          <a:xfrm>
            <a:off x="8227156" y="2236924"/>
            <a:ext cx="9775326" cy="4572002"/>
          </a:xfrm>
          <a:prstGeom prst="rect">
            <a:avLst/>
          </a:prstGeom>
        </p:spPr>
        <p:txBody>
          <a:bodyPr lIns="0" tIns="0" rIns="0" bIns="0" rtlCol="0" anchor="t">
            <a:spAutoFit/>
          </a:bodyPr>
          <a:lstStyle/>
          <a:p>
            <a:pPr algn="ctr">
              <a:lnSpc>
                <a:spcPts val="6999"/>
              </a:lnSpc>
            </a:pPr>
            <a:r>
              <a:rPr lang="en-US" sz="4999">
                <a:solidFill>
                  <a:srgbClr val="8F6234"/>
                </a:solidFill>
                <a:latin typeface="Times New Roman"/>
              </a:rPr>
              <a:t>DEVELOPING PROCEDURE MANUAL FOR SELECTED DEPARTMENT AT An- Najah National University</a:t>
            </a:r>
          </a:p>
          <a:p>
            <a:pPr algn="ctr">
              <a:lnSpc>
                <a:spcPts val="7699"/>
              </a:lnSpc>
              <a:spcBef>
                <a:spcPct val="0"/>
              </a:spcBef>
            </a:pPr>
            <a:endParaRPr lang="en-US" sz="4999">
              <a:solidFill>
                <a:srgbClr val="8F6234"/>
              </a:solidFill>
              <a:latin typeface="Times New Roman"/>
            </a:endParaRPr>
          </a:p>
        </p:txBody>
      </p:sp>
      <p:sp>
        <p:nvSpPr>
          <p:cNvPr id="28" name="TextBox 28"/>
          <p:cNvSpPr txBox="1"/>
          <p:nvPr/>
        </p:nvSpPr>
        <p:spPr>
          <a:xfrm>
            <a:off x="9144000" y="6200230"/>
            <a:ext cx="7695211" cy="2548890"/>
          </a:xfrm>
          <a:prstGeom prst="rect">
            <a:avLst/>
          </a:prstGeom>
        </p:spPr>
        <p:txBody>
          <a:bodyPr lIns="0" tIns="0" rIns="0" bIns="0" rtlCol="0" anchor="t">
            <a:spAutoFit/>
          </a:bodyPr>
          <a:lstStyle/>
          <a:p>
            <a:pPr algn="just">
              <a:lnSpc>
                <a:spcPts val="3359"/>
              </a:lnSpc>
            </a:pPr>
            <a:r>
              <a:rPr lang="en-US" sz="2400">
                <a:solidFill>
                  <a:srgbClr val="8F6234"/>
                </a:solidFill>
                <a:latin typeface="ITC Franklin Gothic LT"/>
              </a:rPr>
              <a:t>•An-Najah National University</a:t>
            </a:r>
          </a:p>
          <a:p>
            <a:pPr algn="just">
              <a:lnSpc>
                <a:spcPts val="3359"/>
              </a:lnSpc>
            </a:pPr>
            <a:r>
              <a:rPr lang="en-US" sz="2400">
                <a:solidFill>
                  <a:srgbClr val="8F6234"/>
                </a:solidFill>
                <a:latin typeface="ITC Franklin Gothic LT"/>
              </a:rPr>
              <a:t>•Faculty of Engineering and Information Technology</a:t>
            </a:r>
          </a:p>
          <a:p>
            <a:pPr algn="just">
              <a:lnSpc>
                <a:spcPts val="3359"/>
              </a:lnSpc>
            </a:pPr>
            <a:r>
              <a:rPr lang="en-US" sz="2400">
                <a:solidFill>
                  <a:srgbClr val="8F6234"/>
                </a:solidFill>
                <a:latin typeface="ITC Franklin Gothic LT"/>
              </a:rPr>
              <a:t>•Industrial Engineering Department</a:t>
            </a:r>
          </a:p>
          <a:p>
            <a:pPr algn="just">
              <a:lnSpc>
                <a:spcPts val="3359"/>
              </a:lnSpc>
            </a:pPr>
            <a:r>
              <a:rPr lang="en-US" sz="2400">
                <a:solidFill>
                  <a:srgbClr val="8F6234"/>
                </a:solidFill>
                <a:latin typeface="ITC Franklin Gothic LT"/>
              </a:rPr>
              <a:t>•Graduation Project ( 2)</a:t>
            </a:r>
          </a:p>
          <a:p>
            <a:pPr algn="just">
              <a:lnSpc>
                <a:spcPts val="3359"/>
              </a:lnSpc>
            </a:pPr>
            <a:r>
              <a:rPr lang="en-US" sz="2400">
                <a:solidFill>
                  <a:srgbClr val="8F6234"/>
                </a:solidFill>
                <a:latin typeface="ITC Franklin Gothic LT"/>
              </a:rPr>
              <a:t>•Supervisor Name: Eng. Suleiman Dafi</a:t>
            </a:r>
          </a:p>
          <a:p>
            <a:pPr algn="just">
              <a:lnSpc>
                <a:spcPts val="3359"/>
              </a:lnSpc>
              <a:spcBef>
                <a:spcPct val="0"/>
              </a:spcBef>
            </a:pPr>
            <a:endParaRPr lang="en-US" sz="2400">
              <a:solidFill>
                <a:srgbClr val="8F6234"/>
              </a:solidFill>
              <a:latin typeface="ITC Franklin Gothic 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62605"/>
            <a:ext cx="19403020" cy="245784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sp>
        <p:nvSpPr>
          <p:cNvPr id="19" name="TextBox 18">
            <a:extLst>
              <a:ext uri="{FF2B5EF4-FFF2-40B4-BE49-F238E27FC236}">
                <a16:creationId xmlns:a16="http://schemas.microsoft.com/office/drawing/2014/main" id="{B5CE3521-9A1E-4ABA-8E3C-FFEB258E9613}"/>
              </a:ext>
            </a:extLst>
          </p:cNvPr>
          <p:cNvSpPr txBox="1"/>
          <p:nvPr/>
        </p:nvSpPr>
        <p:spPr>
          <a:xfrm>
            <a:off x="-152400" y="1369354"/>
            <a:ext cx="6445232" cy="1847622"/>
          </a:xfrm>
          <a:prstGeom prst="rect">
            <a:avLst/>
          </a:prstGeom>
          <a:noFill/>
        </p:spPr>
        <p:txBody>
          <a:bodyPr wrap="square">
            <a:spAutoFit/>
          </a:bodyPr>
          <a:lstStyle/>
          <a:p>
            <a:pPr marL="612773" lvl="1" indent="-342900" algn="l">
              <a:lnSpc>
                <a:spcPts val="3499"/>
              </a:lnSpc>
              <a:buFont typeface="Wingdings" panose="05000000000000000000" pitchFamily="2" charset="2"/>
              <a:buChar char="Ø"/>
            </a:pPr>
            <a:r>
              <a:rPr lang="en-US" sz="2400" dirty="0">
                <a:solidFill>
                  <a:srgbClr val="8F6234"/>
                </a:solidFill>
                <a:latin typeface="Times New Roman"/>
              </a:rPr>
              <a:t>How was the procedures file designed?</a:t>
            </a:r>
            <a:endParaRPr lang="ar-AE" sz="2400" dirty="0">
              <a:solidFill>
                <a:srgbClr val="8F6234"/>
              </a:solidFill>
              <a:latin typeface="Times New Roman"/>
            </a:endParaRPr>
          </a:p>
          <a:p>
            <a:pPr marL="612773" lvl="1" indent="-342900" algn="l">
              <a:lnSpc>
                <a:spcPts val="3499"/>
              </a:lnSpc>
              <a:buFont typeface="Arial" panose="020B0604020202090204" pitchFamily="34" charset="0"/>
              <a:buChar char="•"/>
            </a:pPr>
            <a:r>
              <a:rPr lang="en-US" sz="2400" b="1" dirty="0">
                <a:solidFill>
                  <a:srgbClr val="8F6234"/>
                </a:solidFill>
                <a:latin typeface="Times New Roman"/>
              </a:rPr>
              <a:t>Procedure No. 33 was taken to review the design along with its flow chart, and the needed Forms.</a:t>
            </a:r>
          </a:p>
        </p:txBody>
      </p:sp>
      <p:sp>
        <p:nvSpPr>
          <p:cNvPr id="20" name="TextBox 19">
            <a:extLst>
              <a:ext uri="{FF2B5EF4-FFF2-40B4-BE49-F238E27FC236}">
                <a16:creationId xmlns:a16="http://schemas.microsoft.com/office/drawing/2014/main" id="{A5BFAB29-CBBE-4A27-88CE-68296452DDD4}"/>
              </a:ext>
            </a:extLst>
          </p:cNvPr>
          <p:cNvSpPr txBox="1"/>
          <p:nvPr/>
        </p:nvSpPr>
        <p:spPr>
          <a:xfrm>
            <a:off x="7696200" y="1794274"/>
            <a:ext cx="10335718" cy="5794022"/>
          </a:xfrm>
          <a:prstGeom prst="rect">
            <a:avLst/>
          </a:prstGeom>
          <a:noFill/>
        </p:spPr>
        <p:txBody>
          <a:bodyPr wrap="square">
            <a:spAutoFit/>
          </a:bodyPr>
          <a:lstStyle/>
          <a:p>
            <a:pPr algn="r" rtl="1">
              <a:lnSpc>
                <a:spcPct val="116000"/>
              </a:lnSpc>
              <a:spcAft>
                <a:spcPts val="800"/>
              </a:spcAft>
            </a:pPr>
            <a:r>
              <a:rPr lang="ar-SA" sz="2400" dirty="0">
                <a:effectLst/>
                <a:latin typeface="Aptos"/>
                <a:ea typeface="Times New Roman" panose="02020603050405020304" pitchFamily="18" charset="0"/>
                <a:cs typeface="Times New Roman" panose="02020603050405020304" pitchFamily="18" charset="0"/>
              </a:rPr>
              <a:t>اسم الإجراء:</a:t>
            </a:r>
            <a:r>
              <a:rPr lang="ar-SA" sz="2400" b="1" dirty="0">
                <a:effectLst/>
                <a:latin typeface="Aptos"/>
                <a:ea typeface="Times New Roman" panose="02020603050405020304" pitchFamily="18" charset="0"/>
                <a:cs typeface="Times New Roman" panose="02020603050405020304" pitchFamily="18" charset="0"/>
              </a:rPr>
              <a:t> </a:t>
            </a:r>
            <a:r>
              <a:rPr lang="ar-SA" sz="2400" b="1" dirty="0">
                <a:solidFill>
                  <a:srgbClr val="215E99"/>
                </a:solidFill>
                <a:effectLst/>
                <a:latin typeface="Aptos"/>
                <a:ea typeface="Times New Roman" panose="02020603050405020304" pitchFamily="18" charset="0"/>
                <a:cs typeface="Times New Roman" panose="02020603050405020304" pitchFamily="18" charset="0"/>
              </a:rPr>
              <a:t>تحديد مسار الدراسة لطلبة الماجستير (شامل او اطروحة)    </a:t>
            </a:r>
            <a:r>
              <a:rPr lang="ar-JO" sz="2400" dirty="0">
                <a:effectLst/>
                <a:latin typeface="Aptos"/>
                <a:ea typeface="Times New Roman" panose="02020603050405020304" pitchFamily="18" charset="0"/>
                <a:cs typeface="Times New Roman" panose="02020603050405020304" pitchFamily="18" charset="0"/>
              </a:rPr>
              <a:t>ر</a:t>
            </a:r>
            <a:r>
              <a:rPr lang="ar-SA" sz="2400" dirty="0">
                <a:effectLst/>
                <a:latin typeface="Aptos"/>
                <a:ea typeface="Times New Roman" panose="02020603050405020304" pitchFamily="18" charset="0"/>
                <a:cs typeface="Times New Roman" panose="02020603050405020304" pitchFamily="18" charset="0"/>
              </a:rPr>
              <a:t>قم الإجراء:</a:t>
            </a:r>
            <a:r>
              <a:rPr lang="ar-SA" sz="2400" b="1" dirty="0">
                <a:effectLst/>
                <a:latin typeface="Aptos"/>
                <a:ea typeface="Times New Roman" panose="02020603050405020304" pitchFamily="18" charset="0"/>
                <a:cs typeface="Times New Roman" panose="02020603050405020304" pitchFamily="18" charset="0"/>
              </a:rPr>
              <a:t> </a:t>
            </a:r>
            <a:r>
              <a:rPr lang="en-GB" sz="2400" b="1" dirty="0">
                <a:solidFill>
                  <a:srgbClr val="215E99"/>
                </a:solidFill>
                <a:effectLst/>
                <a:latin typeface="Times New Roman" panose="02020603050405020304" pitchFamily="18" charset="0"/>
                <a:ea typeface="Times New Roman" panose="02020603050405020304" pitchFamily="18" charset="0"/>
                <a:cs typeface="Arial" panose="020B0604020202090204" pitchFamily="34" charset="0"/>
              </a:rPr>
              <a:t>AR- P- 33</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الهدف من الإجراء: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تحديد المنهجية والطريقة التي سيكمل فيها الطالب دراسته في مرحلة الماجستير. </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مجال تطبيق الإجراء: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عند انتهاء طالب الماجستير من دراسة 12 ساعة في التخصص.</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المسؤوليات:</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1-عمادة كلية الدراسات العليا:التأكد من استيفاء الطالب للمتطلبات ومتابعة سير الاجراء.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2-مسجل الكلية:استقبال النماذج والموافقة على الطلبات.</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3-لجنة الارشاد: تدقيق الطلبات من حيث كل المتطلبات اللازمة و الموافقة عليها. </a:t>
            </a:r>
            <a:endParaRPr lang="en-AE" sz="2400" dirty="0">
              <a:effectLst/>
              <a:latin typeface="Aptos"/>
              <a:ea typeface="Times New Roman" panose="02020603050405020304" pitchFamily="18" charset="0"/>
              <a:cs typeface="Arial" panose="020B0604020202090204" pitchFamily="34" charset="0"/>
            </a:endParaRPr>
          </a:p>
          <a:p>
            <a:pPr algn="r" rtl="1"/>
            <a:r>
              <a:rPr lang="en-GB" sz="2400" dirty="0">
                <a:effectLst/>
                <a:latin typeface="Times New Roman" panose="02020603050405020304" pitchFamily="18" charset="0"/>
                <a:ea typeface="Times New Roman" panose="02020603050405020304" pitchFamily="18" charset="0"/>
                <a:cs typeface="Arial" panose="020B0604020202090204" pitchFamily="34" charset="0"/>
              </a:rPr>
              <a:t> </a:t>
            </a:r>
            <a:endParaRPr lang="en-AE" sz="2400" dirty="0">
              <a:effectLst/>
              <a:latin typeface="Aptos"/>
              <a:ea typeface="Times New Roman" panose="02020603050405020304" pitchFamily="18" charset="0"/>
              <a:cs typeface="Arial" panose="020B0604020202090204" pitchFamily="34" charset="0"/>
            </a:endParaRPr>
          </a:p>
          <a:p>
            <a:pPr algn="r" rtl="1"/>
            <a:r>
              <a:rPr lang="ar-SA" sz="2400" b="1" dirty="0">
                <a:effectLst/>
                <a:latin typeface="Aptos"/>
                <a:ea typeface="Times New Roman" panose="02020603050405020304" pitchFamily="18" charset="0"/>
                <a:cs typeface="Times New Roman" panose="02020603050405020304" pitchFamily="18" charset="0"/>
              </a:rPr>
              <a:t>الوثائق ذات الصلة با</a:t>
            </a:r>
            <a:r>
              <a:rPr lang="ar-AE" sz="2400" b="1" dirty="0">
                <a:effectLst/>
                <a:latin typeface="Aptos"/>
                <a:ea typeface="Times New Roman" panose="02020603050405020304" pitchFamily="18" charset="0"/>
                <a:cs typeface="Times New Roman" panose="02020603050405020304" pitchFamily="18" charset="0"/>
              </a:rPr>
              <a:t>لا</a:t>
            </a:r>
            <a:r>
              <a:rPr lang="ar-SA" sz="2400" b="1" dirty="0">
                <a:effectLst/>
                <a:latin typeface="Aptos"/>
                <a:ea typeface="Times New Roman" panose="02020603050405020304" pitchFamily="18" charset="0"/>
                <a:cs typeface="Times New Roman" panose="02020603050405020304" pitchFamily="18" charset="0"/>
              </a:rPr>
              <a:t>جراء:</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نموذج تحديد مسار الكتروني . </a:t>
            </a:r>
            <a:endParaRPr lang="en-AE" sz="2400" dirty="0">
              <a:effectLst/>
              <a:latin typeface="Aptos"/>
              <a:ea typeface="Times New Roman" panose="02020603050405020304" pitchFamily="18" charset="0"/>
              <a:cs typeface="Arial" panose="020B0604020202090204" pitchFamily="34" charset="0"/>
            </a:endParaRPr>
          </a:p>
          <a:p>
            <a:pPr algn="r" rtl="1"/>
            <a:r>
              <a:rPr lang="ar-SA" sz="2400" dirty="0">
                <a:effectLst/>
                <a:latin typeface="Aptos"/>
                <a:ea typeface="Times New Roman" panose="02020603050405020304" pitchFamily="18" charset="0"/>
                <a:cs typeface="Times New Roman" panose="02020603050405020304" pitchFamily="18" charset="0"/>
              </a:rPr>
              <a:t>نموذج تحويل مسار الدراسة.</a:t>
            </a:r>
            <a:endParaRPr lang="en-AE" sz="2400" dirty="0">
              <a:effectLst/>
              <a:latin typeface="Aptos"/>
              <a:ea typeface="Times New Roman" panose="02020603050405020304" pitchFamily="18" charset="0"/>
              <a:cs typeface="Arial" panose="020B0604020202090204" pitchFamily="34" charset="0"/>
            </a:endParaRPr>
          </a:p>
        </p:txBody>
      </p:sp>
      <p:graphicFrame>
        <p:nvGraphicFramePr>
          <p:cNvPr id="18" name="Table 17">
            <a:extLst>
              <a:ext uri="{FF2B5EF4-FFF2-40B4-BE49-F238E27FC236}">
                <a16:creationId xmlns:a16="http://schemas.microsoft.com/office/drawing/2014/main" id="{96ED81ED-EF4C-4D07-B230-EA54BCD05980}"/>
              </a:ext>
            </a:extLst>
          </p:cNvPr>
          <p:cNvGraphicFramePr>
            <a:graphicFrameLocks noGrp="1"/>
          </p:cNvGraphicFramePr>
          <p:nvPr>
            <p:extLst>
              <p:ext uri="{D42A27DB-BD31-4B8C-83A1-F6EECF244321}">
                <p14:modId xmlns:p14="http://schemas.microsoft.com/office/powerpoint/2010/main" val="3498816120"/>
              </p:ext>
            </p:extLst>
          </p:nvPr>
        </p:nvGraphicFramePr>
        <p:xfrm>
          <a:off x="463001" y="3388276"/>
          <a:ext cx="8676001" cy="5216321"/>
        </p:xfrm>
        <a:graphic>
          <a:graphicData uri="http://schemas.openxmlformats.org/drawingml/2006/table">
            <a:tbl>
              <a:tblPr rtl="1" firstRow="1" firstCol="1" bandRow="1">
                <a:tableStyleId>{5C22544A-7EE6-4342-B048-85BDC9FD1C3A}</a:tableStyleId>
              </a:tblPr>
              <a:tblGrid>
                <a:gridCol w="698837">
                  <a:extLst>
                    <a:ext uri="{9D8B030D-6E8A-4147-A177-3AD203B41FA5}">
                      <a16:colId xmlns:a16="http://schemas.microsoft.com/office/drawing/2014/main" val="1477570813"/>
                    </a:ext>
                  </a:extLst>
                </a:gridCol>
                <a:gridCol w="5588730">
                  <a:extLst>
                    <a:ext uri="{9D8B030D-6E8A-4147-A177-3AD203B41FA5}">
                      <a16:colId xmlns:a16="http://schemas.microsoft.com/office/drawing/2014/main" val="3377295538"/>
                    </a:ext>
                  </a:extLst>
                </a:gridCol>
                <a:gridCol w="1414072">
                  <a:extLst>
                    <a:ext uri="{9D8B030D-6E8A-4147-A177-3AD203B41FA5}">
                      <a16:colId xmlns:a16="http://schemas.microsoft.com/office/drawing/2014/main" val="554543686"/>
                    </a:ext>
                  </a:extLst>
                </a:gridCol>
                <a:gridCol w="974362">
                  <a:extLst>
                    <a:ext uri="{9D8B030D-6E8A-4147-A177-3AD203B41FA5}">
                      <a16:colId xmlns:a16="http://schemas.microsoft.com/office/drawing/2014/main" val="298379892"/>
                    </a:ext>
                  </a:extLst>
                </a:gridCol>
              </a:tblGrid>
              <a:tr h="716917">
                <a:tc>
                  <a:txBody>
                    <a:bodyPr/>
                    <a:lstStyle/>
                    <a:p>
                      <a:pPr algn="ctr" rtl="1">
                        <a:lnSpc>
                          <a:spcPct val="116000"/>
                        </a:lnSpc>
                        <a:spcAft>
                          <a:spcPts val="800"/>
                        </a:spcAft>
                      </a:pPr>
                      <a:r>
                        <a:rPr lang="en-US"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tc>
                <a:tc>
                  <a:txBody>
                    <a:bodyPr/>
                    <a:lstStyle/>
                    <a:p>
                      <a:pPr algn="ctr" rtl="1">
                        <a:lnSpc>
                          <a:spcPct val="116000"/>
                        </a:lnSpc>
                        <a:spcAft>
                          <a:spcPts val="800"/>
                        </a:spcAft>
                      </a:pPr>
                      <a:r>
                        <a:rPr lang="ar-SA" sz="1800" b="1" dirty="0">
                          <a:effectLst/>
                          <a:cs typeface="+mj-cs"/>
                        </a:rPr>
                        <a:t>خطوات العمل</a:t>
                      </a:r>
                      <a:endParaRPr lang="en-AE" sz="1800" b="1" dirty="0">
                        <a:effectLst/>
                        <a:cs typeface="+mj-cs"/>
                      </a:endParaRPr>
                    </a:p>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nchor="ctr"/>
                </a:tc>
                <a:tc>
                  <a:txBody>
                    <a:bodyPr/>
                    <a:lstStyle/>
                    <a:p>
                      <a:pPr algn="r" rtl="1">
                        <a:lnSpc>
                          <a:spcPct val="100000"/>
                        </a:lnSpc>
                        <a:spcAft>
                          <a:spcPts val="800"/>
                        </a:spcAft>
                      </a:pPr>
                      <a:r>
                        <a:rPr lang="ar-SA" sz="1800" b="1" dirty="0">
                          <a:effectLst/>
                          <a:cs typeface="+mj-cs"/>
                        </a:rPr>
                        <a:t>الوحدة التنظيمية</a:t>
                      </a:r>
                      <a:endParaRPr lang="en-AE" sz="1800" b="1" dirty="0">
                        <a:effectLst/>
                        <a:latin typeface="Aptos"/>
                        <a:ea typeface="Times New Roman" panose="02020603050405020304" pitchFamily="18" charset="0"/>
                        <a:cs typeface="+mj-cs"/>
                      </a:endParaRPr>
                    </a:p>
                  </a:txBody>
                  <a:tcPr marL="40856" marR="40856" marT="0" marB="0"/>
                </a:tc>
                <a:tc>
                  <a:txBody>
                    <a:bodyPr/>
                    <a:lstStyle/>
                    <a:p>
                      <a:pPr algn="ctr" rtl="1">
                        <a:lnSpc>
                          <a:spcPct val="116000"/>
                        </a:lnSpc>
                        <a:spcAft>
                          <a:spcPts val="800"/>
                        </a:spcAft>
                      </a:pPr>
                      <a:r>
                        <a:rPr lang="ar-SA" sz="1800" b="1" dirty="0">
                          <a:effectLst/>
                          <a:cs typeface="+mj-cs"/>
                        </a:rPr>
                        <a:t>المسؤولية</a:t>
                      </a:r>
                      <a:endParaRPr lang="en-AE" sz="1800" b="1" dirty="0">
                        <a:effectLst/>
                        <a:latin typeface="Aptos"/>
                        <a:ea typeface="Times New Roman" panose="02020603050405020304" pitchFamily="18" charset="0"/>
                        <a:cs typeface="+mj-cs"/>
                      </a:endParaRPr>
                    </a:p>
                  </a:txBody>
                  <a:tcPr marL="40856" marR="40856" marT="0" marB="0"/>
                </a:tc>
                <a:extLst>
                  <a:ext uri="{0D108BD9-81ED-4DB2-BD59-A6C34878D82A}">
                    <a16:rowId xmlns:a16="http://schemas.microsoft.com/office/drawing/2014/main" val="2353421659"/>
                  </a:ext>
                </a:extLst>
              </a:tr>
              <a:tr h="2091193">
                <a:tc>
                  <a:txBody>
                    <a:bodyPr/>
                    <a:lstStyle/>
                    <a:p>
                      <a:pPr algn="ctr" rtl="1">
                        <a:lnSpc>
                          <a:spcPct val="116000"/>
                        </a:lnSpc>
                        <a:spcAft>
                          <a:spcPts val="800"/>
                        </a:spcAft>
                      </a:pPr>
                      <a:r>
                        <a:rPr lang="ar-AE" sz="1800" b="1" dirty="0">
                          <a:effectLst/>
                          <a:cs typeface="+mj-cs"/>
                        </a:rPr>
                        <a:t>1-33</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تحديد مسار الدراسة:</a:t>
                      </a:r>
                      <a:endParaRPr lang="en-AE" sz="1800" b="1" dirty="0">
                        <a:effectLst/>
                        <a:cs typeface="+mj-cs"/>
                      </a:endParaRPr>
                    </a:p>
                    <a:p>
                      <a:pPr algn="just" rtl="1"/>
                      <a:r>
                        <a:rPr lang="ar-SA" sz="1800" b="1" dirty="0">
                          <a:effectLst/>
                          <a:cs typeface="+mj-cs"/>
                        </a:rPr>
                        <a:t>بعد انتهاء الطالب دراسة 12 ساعة من التخصص، يختار الطالب عن طريق الزاجل في خانة معينة ارسال نموذج "تحديد مسار" الدراسة  ويكون بشكل اجباري، حيث يختار الطالب بين مسار الشامل او الاطروحة (رسالة).</a:t>
                      </a:r>
                      <a:endParaRPr lang="en-AE" sz="1800" b="1" dirty="0">
                        <a:effectLst/>
                        <a:cs typeface="+mj-cs"/>
                      </a:endParaRPr>
                    </a:p>
                    <a:p>
                      <a:pPr algn="just" rtl="1"/>
                      <a:r>
                        <a:rPr lang="ar-SA" sz="1800" b="1" dirty="0">
                          <a:effectLst/>
                          <a:cs typeface="+mj-cs"/>
                        </a:rPr>
                        <a:t>مع الاخذ بعين الاعتبار ان معدل الطالب في التخصص يجب ان يكون  2.80 فاعلى ليكمل في مسار الرسالة، وبالنسبة لمسار الشامل فيكون معدل الطالب 2.50 فاعلى.</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3797695392"/>
                  </a:ext>
                </a:extLst>
              </a:tr>
              <a:tr h="2405482">
                <a:tc>
                  <a:txBody>
                    <a:bodyPr/>
                    <a:lstStyle/>
                    <a:p>
                      <a:pPr algn="ctr" rtl="1">
                        <a:lnSpc>
                          <a:spcPct val="116000"/>
                        </a:lnSpc>
                        <a:spcAft>
                          <a:spcPts val="800"/>
                        </a:spcAft>
                      </a:pPr>
                      <a:r>
                        <a:rPr lang="ar-SA"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في حال لم يكن هناك الا مسار رسالة و كان معدل الطالب اقل من 2.80:</a:t>
                      </a:r>
                      <a:endParaRPr lang="en-AE" sz="1800" b="1" dirty="0">
                        <a:effectLst/>
                        <a:cs typeface="+mj-cs"/>
                      </a:endParaRPr>
                    </a:p>
                    <a:p>
                      <a:pPr algn="just" rtl="1"/>
                      <a:r>
                        <a:rPr lang="ar-SA" sz="1800" b="1" dirty="0">
                          <a:effectLst/>
                          <a:cs typeface="+mj-cs"/>
                        </a:rPr>
                        <a:t>يقوم الطالب بتحديد مسار الرسالة بشرط توقيع تعهد من كلية الدراسات العليا برفع المعدل حسب الشروط المتوفرة (والتي تكون موجودة بالورقة ).</a:t>
                      </a:r>
                      <a:endParaRPr lang="en-AE" sz="1800" b="1" dirty="0">
                        <a:effectLst/>
                        <a:cs typeface="+mj-cs"/>
                      </a:endParaRPr>
                    </a:p>
                    <a:p>
                      <a:pPr algn="just" rtl="1"/>
                      <a:r>
                        <a:rPr lang="ar-SA" sz="1800" b="1" dirty="0">
                          <a:effectLst/>
                          <a:cs typeface="+mj-cs"/>
                        </a:rPr>
                        <a:t>في حال كان التخصص يسمح بالمسارين، وكان معدل الطالب اقل من 2.80:</a:t>
                      </a:r>
                      <a:endParaRPr lang="en-AE" sz="1800" b="1" dirty="0">
                        <a:effectLst/>
                        <a:cs typeface="+mj-cs"/>
                      </a:endParaRPr>
                    </a:p>
                    <a:p>
                      <a:pPr algn="just" rtl="1"/>
                      <a:r>
                        <a:rPr lang="ar-SA" sz="1800" b="1" dirty="0">
                          <a:effectLst/>
                          <a:cs typeface="+mj-cs"/>
                        </a:rPr>
                        <a:t> يحدد الطالب مسار الشامل اجباري على ان يتم رفع المعدل خلال فترة الدراسة، وفي حال رفع الطالب معدله الى 2.80 فأعلى يمكنه تحويل مسار الدراسة من خلال تقديم نموذج "تحويل مسار الدراسة" عن طريق الزاجل.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1531972901"/>
                  </a:ext>
                </a:extLst>
              </a:tr>
            </a:tbl>
          </a:graphicData>
        </a:graphic>
      </p:graphicFrame>
      <p:sp>
        <p:nvSpPr>
          <p:cNvPr id="21" name="TextBox 20">
            <a:extLst>
              <a:ext uri="{FF2B5EF4-FFF2-40B4-BE49-F238E27FC236}">
                <a16:creationId xmlns:a16="http://schemas.microsoft.com/office/drawing/2014/main" id="{DEDAC39E-6067-4E40-8EC5-367D27243657}"/>
              </a:ext>
            </a:extLst>
          </p:cNvPr>
          <p:cNvSpPr txBox="1"/>
          <p:nvPr/>
        </p:nvSpPr>
        <p:spPr>
          <a:xfrm>
            <a:off x="462997" y="8551423"/>
            <a:ext cx="5715000" cy="461665"/>
          </a:xfrm>
          <a:prstGeom prst="rect">
            <a:avLst/>
          </a:prstGeom>
          <a:noFill/>
        </p:spPr>
        <p:txBody>
          <a:bodyPr wrap="square" rtlCol="0">
            <a:spAutoFit/>
          </a:bodyPr>
          <a:lstStyle/>
          <a:p>
            <a:r>
              <a:rPr lang="en-US" sz="2400" b="1" dirty="0">
                <a:latin typeface="Times New Roman" panose="02020603050405020304" pitchFamily="18" charset="0"/>
                <a:cs typeface="Times New Roman" panose="02020603050405020304" pitchFamily="18" charset="0"/>
              </a:rPr>
              <a:t>Continue</a:t>
            </a:r>
            <a:r>
              <a:rPr lang="en-US" sz="2400" b="1" dirty="0"/>
              <a:t>….</a:t>
            </a:r>
            <a:endParaRPr lang="en-AE" sz="2400" b="1" dirty="0"/>
          </a:p>
        </p:txBody>
      </p:sp>
    </p:spTree>
    <p:extLst>
      <p:ext uri="{BB962C8B-B14F-4D97-AF65-F5344CB8AC3E}">
        <p14:creationId xmlns:p14="http://schemas.microsoft.com/office/powerpoint/2010/main" val="2420575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graphicFrame>
        <p:nvGraphicFramePr>
          <p:cNvPr id="15" name="Table 14">
            <a:extLst>
              <a:ext uri="{FF2B5EF4-FFF2-40B4-BE49-F238E27FC236}">
                <a16:creationId xmlns:a16="http://schemas.microsoft.com/office/drawing/2014/main" id="{128B3CFB-B9C2-495C-8200-39669EB1199D}"/>
              </a:ext>
            </a:extLst>
          </p:cNvPr>
          <p:cNvGraphicFramePr>
            <a:graphicFrameLocks noGrp="1"/>
          </p:cNvGraphicFramePr>
          <p:nvPr>
            <p:extLst>
              <p:ext uri="{D42A27DB-BD31-4B8C-83A1-F6EECF244321}">
                <p14:modId xmlns:p14="http://schemas.microsoft.com/office/powerpoint/2010/main" val="2304117042"/>
              </p:ext>
            </p:extLst>
          </p:nvPr>
        </p:nvGraphicFramePr>
        <p:xfrm>
          <a:off x="8290367" y="3543301"/>
          <a:ext cx="9997633" cy="4997450"/>
        </p:xfrm>
        <a:graphic>
          <a:graphicData uri="http://schemas.openxmlformats.org/drawingml/2006/table">
            <a:tbl>
              <a:tblPr rtl="1" firstRow="1" firstCol="1" bandRow="1">
                <a:tableStyleId>{5C22544A-7EE6-4342-B048-85BDC9FD1C3A}</a:tableStyleId>
              </a:tblPr>
              <a:tblGrid>
                <a:gridCol w="698837">
                  <a:extLst>
                    <a:ext uri="{9D8B030D-6E8A-4147-A177-3AD203B41FA5}">
                      <a16:colId xmlns:a16="http://schemas.microsoft.com/office/drawing/2014/main" val="668370398"/>
                    </a:ext>
                  </a:extLst>
                </a:gridCol>
                <a:gridCol w="5997495">
                  <a:extLst>
                    <a:ext uri="{9D8B030D-6E8A-4147-A177-3AD203B41FA5}">
                      <a16:colId xmlns:a16="http://schemas.microsoft.com/office/drawing/2014/main" val="1804693759"/>
                    </a:ext>
                  </a:extLst>
                </a:gridCol>
                <a:gridCol w="2074671">
                  <a:extLst>
                    <a:ext uri="{9D8B030D-6E8A-4147-A177-3AD203B41FA5}">
                      <a16:colId xmlns:a16="http://schemas.microsoft.com/office/drawing/2014/main" val="892773383"/>
                    </a:ext>
                  </a:extLst>
                </a:gridCol>
                <a:gridCol w="1226630">
                  <a:extLst>
                    <a:ext uri="{9D8B030D-6E8A-4147-A177-3AD203B41FA5}">
                      <a16:colId xmlns:a16="http://schemas.microsoft.com/office/drawing/2014/main" val="585843768"/>
                    </a:ext>
                  </a:extLst>
                </a:gridCol>
              </a:tblGrid>
              <a:tr h="1017524">
                <a:tc>
                  <a:txBody>
                    <a:bodyPr/>
                    <a:lstStyle/>
                    <a:p>
                      <a:pPr algn="ctr" rtl="1"/>
                      <a:r>
                        <a:rPr lang="ar-JO" sz="1800" b="1" dirty="0">
                          <a:effectLst/>
                          <a:cs typeface="+mj-cs"/>
                        </a:rPr>
                        <a:t>2-3</a:t>
                      </a:r>
                      <a:r>
                        <a:rPr lang="en-US" sz="1800" b="1" dirty="0">
                          <a:effectLst/>
                          <a:cs typeface="+mj-cs"/>
                        </a:rPr>
                        <a:t>3</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يقوم الطالب بتقديم نموذج "تحديد المسار" من خلال نموذج الكتروني عند المسجل.</a:t>
                      </a:r>
                      <a:endParaRPr lang="en-AE" sz="1800" b="1" dirty="0">
                        <a:solidFill>
                          <a:schemeClr val="tx1"/>
                        </a:solidFill>
                        <a:effectLst/>
                        <a:cs typeface="+mj-cs"/>
                      </a:endParaRPr>
                    </a:p>
                    <a:p>
                      <a:pPr algn="r" rtl="1"/>
                      <a:r>
                        <a:rPr lang="ar-SA" sz="1800" b="1" dirty="0">
                          <a:solidFill>
                            <a:schemeClr val="tx1"/>
                          </a:solidFill>
                          <a:effectLst/>
                          <a:cs typeface="+mj-cs"/>
                        </a:rPr>
                        <a:t>(</a:t>
                      </a:r>
                      <a:r>
                        <a:rPr lang="ar-JO" sz="1800" b="1" dirty="0">
                          <a:solidFill>
                            <a:schemeClr val="tx1"/>
                          </a:solidFill>
                          <a:effectLst/>
                          <a:cs typeface="+mj-cs"/>
                        </a:rPr>
                        <a:t>الطلب الكتروني لا داعي لحضور الطالب) </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3660840450"/>
                  </a:ext>
                </a:extLst>
              </a:tr>
              <a:tr h="469343">
                <a:tc>
                  <a:txBody>
                    <a:bodyPr/>
                    <a:lstStyle/>
                    <a:p>
                      <a:pPr algn="ctr" rtl="1"/>
                      <a:r>
                        <a:rPr lang="en-US" sz="1800" b="1" dirty="0">
                          <a:effectLst/>
                          <a:cs typeface="+mj-cs"/>
                        </a:rPr>
                        <a:t>33--3</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يقوم المسجل بتحويل النموذج الى رئيس القسم للموافقة عليه</a:t>
                      </a:r>
                      <a:r>
                        <a:rPr lang="en-US" sz="1800" b="1" dirty="0">
                          <a:effectLst/>
                          <a:cs typeface="+mj-cs"/>
                        </a:rPr>
                        <a:t>.</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effectLst/>
                          <a:cs typeface="+mj-cs"/>
                        </a:rPr>
                        <a:t>1- عمادة  القبول والتسجيل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effectLst/>
                          <a:cs typeface="+mj-cs"/>
                        </a:rPr>
                        <a:t>1-مسجل الكلية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926641811"/>
                  </a:ext>
                </a:extLst>
              </a:tr>
              <a:tr h="845679">
                <a:tc>
                  <a:txBody>
                    <a:bodyPr/>
                    <a:lstStyle/>
                    <a:p>
                      <a:pPr algn="ctr" rtl="1"/>
                      <a:r>
                        <a:rPr lang="en-US" sz="1800" b="1" dirty="0">
                          <a:effectLst/>
                          <a:cs typeface="+mj-cs"/>
                        </a:rPr>
                        <a:t>33-4</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بعد الموافقة على الطلب، يحول رئيس القسم النموذج الى عميد كلية الدراسات العليا.</a:t>
                      </a:r>
                      <a:endParaRPr lang="en-AE" sz="1800" b="1" dirty="0">
                        <a:effectLst/>
                        <a:cs typeface="+mj-cs"/>
                      </a:endParaRPr>
                    </a:p>
                    <a:p>
                      <a:pPr algn="l" rtl="1">
                        <a:lnSpc>
                          <a:spcPct val="116000"/>
                        </a:lnSpc>
                        <a:spcAft>
                          <a:spcPts val="800"/>
                        </a:spcAft>
                      </a:pPr>
                      <a:r>
                        <a:rPr lang="ar-JO"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1- كلية الدراسات العليا</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effectLst/>
                          <a:cs typeface="+mj-cs"/>
                        </a:rPr>
                        <a:t>1-رئيس القسم</a:t>
                      </a:r>
                      <a:endParaRPr lang="en-AE" sz="1800" b="1" dirty="0">
                        <a:effectLst/>
                        <a:cs typeface="+mj-cs"/>
                      </a:endParaRPr>
                    </a:p>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4046698793"/>
                  </a:ext>
                </a:extLst>
              </a:tr>
              <a:tr h="741856">
                <a:tc>
                  <a:txBody>
                    <a:bodyPr/>
                    <a:lstStyle/>
                    <a:p>
                      <a:pPr algn="ctr" rtl="1"/>
                      <a:r>
                        <a:rPr lang="en-US" sz="1800" b="1" dirty="0">
                          <a:effectLst/>
                          <a:cs typeface="+mj-cs"/>
                        </a:rPr>
                        <a:t>33-5</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solidFill>
                            <a:schemeClr val="tx1"/>
                          </a:solidFill>
                          <a:effectLst/>
                          <a:cs typeface="+mj-cs"/>
                        </a:rPr>
                        <a:t>يقوم عميد كلية الدراسات العليا</a:t>
                      </a:r>
                      <a:r>
                        <a:rPr lang="ar-JO" sz="1800" b="1" kern="100" dirty="0">
                          <a:solidFill>
                            <a:schemeClr val="tx1"/>
                          </a:solidFill>
                          <a:effectLst/>
                          <a:cs typeface="+mj-cs"/>
                        </a:rPr>
                        <a:t> بالموافقة على الطلب والتاكد من استيفاء الطالب للشروط المطلوبة.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solidFill>
                            <a:schemeClr val="tx1"/>
                          </a:solidFill>
                          <a:effectLst/>
                          <a:cs typeface="+mj-cs"/>
                        </a:rPr>
                        <a:t>1- كلية الدراسات العليا</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r>
                        <a:rPr lang="ar-SA" sz="1800" b="1" dirty="0">
                          <a:solidFill>
                            <a:schemeClr val="tx1"/>
                          </a:solidFill>
                          <a:effectLst/>
                          <a:cs typeface="+mj-cs"/>
                        </a:rPr>
                        <a:t>1- عميد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665865061"/>
                  </a:ext>
                </a:extLst>
              </a:tr>
              <a:tr h="548301">
                <a:tc>
                  <a:txBody>
                    <a:bodyPr/>
                    <a:lstStyle/>
                    <a:p>
                      <a:pPr algn="ctr" rtl="1"/>
                      <a:r>
                        <a:rPr lang="en-US" sz="1800" b="1" dirty="0">
                          <a:effectLst/>
                          <a:cs typeface="+mj-cs"/>
                        </a:rPr>
                        <a:t>33-6</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يتم اعادة الطلب في النهاية الى مسجل الكلية للموافقة عليه، حيث تكون العملية الكترونية بشكل كامل. </a:t>
                      </a:r>
                      <a:endParaRPr lang="en-AE" sz="1800" b="1" dirty="0">
                        <a:solidFill>
                          <a:schemeClr val="tx1"/>
                        </a:solidFill>
                        <a:effectLst/>
                        <a:cs typeface="+mj-cs"/>
                      </a:endParaRPr>
                    </a:p>
                    <a:p>
                      <a:pPr algn="r" rtl="1"/>
                      <a:r>
                        <a:rPr lang="ar-SA" sz="1800" b="1" dirty="0">
                          <a:solidFill>
                            <a:schemeClr val="tx1"/>
                          </a:solidFill>
                          <a:effectLst/>
                          <a:cs typeface="+mj-cs"/>
                        </a:rPr>
                        <a:t>(</a:t>
                      </a:r>
                      <a:r>
                        <a:rPr lang="ar-JO" sz="1800" b="1" dirty="0">
                          <a:solidFill>
                            <a:schemeClr val="tx1"/>
                          </a:solidFill>
                          <a:effectLst/>
                          <a:cs typeface="+mj-cs"/>
                        </a:rPr>
                        <a:t>بعد الموافقة من عميد كلية الدراسات العليا يحول الطلب الكترونياً الى مسجل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solidFill>
                            <a:schemeClr val="tx1"/>
                          </a:solidFill>
                          <a:effectLst/>
                          <a:cs typeface="+mj-cs"/>
                        </a:rPr>
                        <a:t>1- عمادة  القبول والتسجيل</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r>
                        <a:rPr lang="ar-SA" sz="1800" b="1" dirty="0">
                          <a:solidFill>
                            <a:schemeClr val="tx1"/>
                          </a:solidFill>
                          <a:effectLst/>
                          <a:cs typeface="+mj-cs"/>
                        </a:rPr>
                        <a:t>1- مسجل الكلية</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422001209"/>
                  </a:ext>
                </a:extLst>
              </a:tr>
              <a:tr h="548301">
                <a:tc>
                  <a:txBody>
                    <a:bodyPr/>
                    <a:lstStyle/>
                    <a:p>
                      <a:pPr algn="ctr" rtl="1"/>
                      <a:r>
                        <a:rPr lang="en-US" sz="1800" b="1" dirty="0">
                          <a:effectLst/>
                          <a:cs typeface="+mj-cs"/>
                        </a:rPr>
                        <a:t>33-7</a:t>
                      </a:r>
                      <a:endParaRPr lang="en-AE" sz="1800" b="1" dirty="0">
                        <a:effectLst/>
                        <a:latin typeface="Aptos"/>
                        <a:ea typeface="Times New Roman" panose="02020603050405020304" pitchFamily="18" charset="0"/>
                        <a:cs typeface="+mj-cs"/>
                      </a:endParaRPr>
                    </a:p>
                  </a:txBody>
                  <a:tcPr marL="40856" marR="40856" marT="0" marB="0"/>
                </a:tc>
                <a:tc>
                  <a:txBody>
                    <a:bodyPr/>
                    <a:lstStyle/>
                    <a:p>
                      <a:pPr algn="just" rtl="1"/>
                      <a:r>
                        <a:rPr lang="ar-SA" sz="1800" b="1" dirty="0">
                          <a:effectLst/>
                          <a:cs typeface="+mj-cs"/>
                        </a:rPr>
                        <a:t>اذا كان وضع الطالب كالحالة الثانية:</a:t>
                      </a:r>
                      <a:endParaRPr lang="en-AE" sz="1800" b="1" dirty="0">
                        <a:effectLst/>
                        <a:cs typeface="+mj-cs"/>
                      </a:endParaRPr>
                    </a:p>
                    <a:p>
                      <a:pPr algn="just" rtl="1"/>
                      <a:r>
                        <a:rPr lang="ar-SA" sz="1800" b="1" dirty="0">
                          <a:effectLst/>
                          <a:cs typeface="+mj-cs"/>
                        </a:rPr>
                        <a:t>بعد تحديد مسار دراسته، على الطالب ان يرفع معدله الى 2.80 فما فوق، وعند ذلك، يقوم الطالب بتقديم طلب تحويل مسار دراسة.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2534824812"/>
                  </a:ext>
                </a:extLst>
              </a:tr>
            </a:tbl>
          </a:graphicData>
        </a:graphic>
      </p:graphicFrame>
      <p:graphicFrame>
        <p:nvGraphicFramePr>
          <p:cNvPr id="16" name="Table 15">
            <a:extLst>
              <a:ext uri="{FF2B5EF4-FFF2-40B4-BE49-F238E27FC236}">
                <a16:creationId xmlns:a16="http://schemas.microsoft.com/office/drawing/2014/main" id="{BF11F699-EFCB-4FB6-833A-359266C62DBB}"/>
              </a:ext>
            </a:extLst>
          </p:cNvPr>
          <p:cNvGraphicFramePr>
            <a:graphicFrameLocks noGrp="1"/>
          </p:cNvGraphicFramePr>
          <p:nvPr>
            <p:extLst>
              <p:ext uri="{D42A27DB-BD31-4B8C-83A1-F6EECF244321}">
                <p14:modId xmlns:p14="http://schemas.microsoft.com/office/powerpoint/2010/main" val="4072978604"/>
              </p:ext>
            </p:extLst>
          </p:nvPr>
        </p:nvGraphicFramePr>
        <p:xfrm>
          <a:off x="152400" y="3543300"/>
          <a:ext cx="8001000" cy="4995165"/>
        </p:xfrm>
        <a:graphic>
          <a:graphicData uri="http://schemas.openxmlformats.org/drawingml/2006/table">
            <a:tbl>
              <a:tblPr rtl="1" firstRow="1" firstCol="1" bandRow="1">
                <a:tableStyleId>{5C22544A-7EE6-4342-B048-85BDC9FD1C3A}</a:tableStyleId>
              </a:tblPr>
              <a:tblGrid>
                <a:gridCol w="647149">
                  <a:extLst>
                    <a:ext uri="{9D8B030D-6E8A-4147-A177-3AD203B41FA5}">
                      <a16:colId xmlns:a16="http://schemas.microsoft.com/office/drawing/2014/main" val="360914860"/>
                    </a:ext>
                  </a:extLst>
                </a:gridCol>
                <a:gridCol w="4107731">
                  <a:extLst>
                    <a:ext uri="{9D8B030D-6E8A-4147-A177-3AD203B41FA5}">
                      <a16:colId xmlns:a16="http://schemas.microsoft.com/office/drawing/2014/main" val="749144405"/>
                    </a:ext>
                  </a:extLst>
                </a:gridCol>
                <a:gridCol w="1981903">
                  <a:extLst>
                    <a:ext uri="{9D8B030D-6E8A-4147-A177-3AD203B41FA5}">
                      <a16:colId xmlns:a16="http://schemas.microsoft.com/office/drawing/2014/main" val="590280422"/>
                    </a:ext>
                  </a:extLst>
                </a:gridCol>
                <a:gridCol w="1264217">
                  <a:extLst>
                    <a:ext uri="{9D8B030D-6E8A-4147-A177-3AD203B41FA5}">
                      <a16:colId xmlns:a16="http://schemas.microsoft.com/office/drawing/2014/main" val="3633559935"/>
                    </a:ext>
                  </a:extLst>
                </a:gridCol>
              </a:tblGrid>
              <a:tr h="1118756">
                <a:tc>
                  <a:txBody>
                    <a:bodyPr/>
                    <a:lstStyle/>
                    <a:p>
                      <a:pPr algn="ctr" rtl="1"/>
                      <a:r>
                        <a:rPr lang="en-US" sz="1800" b="1" dirty="0">
                          <a:effectLst/>
                          <a:cs typeface="+mj-cs"/>
                        </a:rPr>
                        <a:t>33-8</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solidFill>
                            <a:schemeClr val="tx1"/>
                          </a:solidFill>
                          <a:effectLst/>
                          <a:cs typeface="+mj-cs"/>
                        </a:rPr>
                        <a:t>تحويل مسار الدراسة:</a:t>
                      </a:r>
                      <a:endParaRPr lang="en-AE" sz="1800" b="1" dirty="0">
                        <a:solidFill>
                          <a:schemeClr val="tx1"/>
                        </a:solidFill>
                        <a:effectLst/>
                        <a:cs typeface="+mj-cs"/>
                      </a:endParaRPr>
                    </a:p>
                    <a:p>
                      <a:pPr algn="r" rtl="1"/>
                      <a:r>
                        <a:rPr lang="ar-SA" sz="1800" b="1" dirty="0">
                          <a:solidFill>
                            <a:schemeClr val="tx1"/>
                          </a:solidFill>
                          <a:effectLst/>
                          <a:cs typeface="+mj-cs"/>
                        </a:rPr>
                        <a:t>يرسل الطالب طلب "تحويل مسار الدراسة" الى كلية الدراسات العليا.</a:t>
                      </a:r>
                      <a:endParaRPr lang="en-AE" sz="1800" b="1" dirty="0">
                        <a:solidFill>
                          <a:schemeClr val="tx1"/>
                        </a:solidFill>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938813100"/>
                  </a:ext>
                </a:extLst>
              </a:tr>
              <a:tr h="1929695">
                <a:tc>
                  <a:txBody>
                    <a:bodyPr/>
                    <a:lstStyle/>
                    <a:p>
                      <a:pPr algn="ctr" rtl="1"/>
                      <a:r>
                        <a:rPr lang="en-US" sz="1800" b="1" dirty="0">
                          <a:effectLst/>
                          <a:cs typeface="+mj-cs"/>
                        </a:rPr>
                        <a:t>33-9</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تقوم كلية الدراسات بدورها بتحويل الطلب الى لجنة الارشاد.</a:t>
                      </a:r>
                      <a:endParaRPr lang="en-AE" sz="1800" b="1" dirty="0">
                        <a:effectLst/>
                        <a:cs typeface="+mj-cs"/>
                      </a:endParaRPr>
                    </a:p>
                    <a:p>
                      <a:pPr algn="r" rtl="1"/>
                      <a:r>
                        <a:rPr lang="ar-JO" sz="1800" b="1" dirty="0">
                          <a:effectLst/>
                          <a:cs typeface="+mj-cs"/>
                        </a:rPr>
                        <a:t>( حديثا تم تحويل الطلب " تحويل مسار الدراسة "  الى اجراء الكتروني يتم تقديمه من خلال زاجل الطالب وينتظر الموافقة عليه حسب خطوات " تحديد مسار الدراسة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كلية الدراسات العليا</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233591713"/>
                  </a:ext>
                </a:extLst>
              </a:tr>
              <a:tr h="973357">
                <a:tc>
                  <a:txBody>
                    <a:bodyPr/>
                    <a:lstStyle/>
                    <a:p>
                      <a:pPr algn="ctr" rtl="1"/>
                      <a:r>
                        <a:rPr lang="en-US" sz="1800" b="1" dirty="0">
                          <a:effectLst/>
                          <a:cs typeface="+mj-cs"/>
                        </a:rPr>
                        <a:t>33-10</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تقوم لجنة الارشاد بالتدقيق على الطلب والموافقة عليه، ومن ثم ارساله الى قسم 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1- لجنة الارشاد</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tc>
                  <a:txBody>
                    <a:bodyPr/>
                    <a:lstStyle/>
                    <a:p>
                      <a:pPr algn="r" rtl="1">
                        <a:lnSpc>
                          <a:spcPct val="116000"/>
                        </a:lnSpc>
                        <a:spcAft>
                          <a:spcPts val="800"/>
                        </a:spcAft>
                      </a:pPr>
                      <a:r>
                        <a:rPr lang="ar-SA" sz="1800" b="1" dirty="0">
                          <a:effectLst/>
                          <a:cs typeface="+mj-cs"/>
                        </a:rPr>
                        <a:t> </a:t>
                      </a:r>
                      <a:endParaRPr lang="en-AE" sz="1800" b="1" dirty="0">
                        <a:effectLst/>
                        <a:latin typeface="Aptos"/>
                        <a:ea typeface="Times New Roman" panose="02020603050405020304" pitchFamily="18" charset="0"/>
                        <a:cs typeface="+mj-cs"/>
                      </a:endParaRPr>
                    </a:p>
                  </a:txBody>
                  <a:tcPr marL="40856" marR="40856" marT="0" marB="0">
                    <a:solidFill>
                      <a:schemeClr val="accent1">
                        <a:lumMod val="40000"/>
                        <a:lumOff val="60000"/>
                      </a:schemeClr>
                    </a:solidFill>
                  </a:tcPr>
                </a:tc>
                <a:extLst>
                  <a:ext uri="{0D108BD9-81ED-4DB2-BD59-A6C34878D82A}">
                    <a16:rowId xmlns:a16="http://schemas.microsoft.com/office/drawing/2014/main" val="2573021942"/>
                  </a:ext>
                </a:extLst>
              </a:tr>
              <a:tr h="973357">
                <a:tc>
                  <a:txBody>
                    <a:bodyPr/>
                    <a:lstStyle/>
                    <a:p>
                      <a:pPr algn="ctr" rtl="1"/>
                      <a:r>
                        <a:rPr lang="en-US" sz="1800" b="1" dirty="0">
                          <a:effectLst/>
                          <a:cs typeface="+mj-cs"/>
                        </a:rPr>
                        <a:t>33-11</a:t>
                      </a:r>
                      <a:endParaRPr lang="en-AE" sz="1800" b="1" dirty="0">
                        <a:effectLst/>
                        <a:latin typeface="Aptos"/>
                        <a:ea typeface="Times New Roman" panose="02020603050405020304" pitchFamily="18" charset="0"/>
                        <a:cs typeface="+mj-cs"/>
                      </a:endParaRPr>
                    </a:p>
                  </a:txBody>
                  <a:tcPr marL="40856" marR="40856" marT="0" marB="0"/>
                </a:tc>
                <a:tc>
                  <a:txBody>
                    <a:bodyPr/>
                    <a:lstStyle/>
                    <a:p>
                      <a:pPr algn="r" rtl="1"/>
                      <a:r>
                        <a:rPr lang="ar-SA" sz="1800" b="1" dirty="0">
                          <a:effectLst/>
                          <a:cs typeface="+mj-cs"/>
                        </a:rPr>
                        <a:t>يقوم المسجل في قسم التسجيل بالموافقة على طلب تحويل المسار للطالب من شامل الى رسالة من خلال برنامج معين.</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عمادة  القبول والتسجيل</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tc>
                  <a:txBody>
                    <a:bodyPr/>
                    <a:lstStyle/>
                    <a:p>
                      <a:pPr algn="r" rtl="1">
                        <a:lnSpc>
                          <a:spcPct val="116000"/>
                        </a:lnSpc>
                        <a:spcAft>
                          <a:spcPts val="800"/>
                        </a:spcAft>
                      </a:pPr>
                      <a:r>
                        <a:rPr lang="ar-SA" sz="1800" b="1" dirty="0">
                          <a:effectLst/>
                          <a:cs typeface="+mj-cs"/>
                        </a:rPr>
                        <a:t>1- مسجل الكلية</a:t>
                      </a:r>
                      <a:endParaRPr lang="en-AE" sz="1800" b="1" dirty="0">
                        <a:effectLst/>
                        <a:latin typeface="Aptos"/>
                        <a:ea typeface="Times New Roman" panose="02020603050405020304" pitchFamily="18" charset="0"/>
                        <a:cs typeface="+mj-cs"/>
                      </a:endParaRPr>
                    </a:p>
                  </a:txBody>
                  <a:tcPr marL="40856" marR="40856" marT="0" marB="0">
                    <a:solidFill>
                      <a:schemeClr val="accent1">
                        <a:lumMod val="20000"/>
                        <a:lumOff val="80000"/>
                      </a:schemeClr>
                    </a:solidFill>
                  </a:tcPr>
                </a:tc>
                <a:extLst>
                  <a:ext uri="{0D108BD9-81ED-4DB2-BD59-A6C34878D82A}">
                    <a16:rowId xmlns:a16="http://schemas.microsoft.com/office/drawing/2014/main" val="3538005166"/>
                  </a:ext>
                </a:extLst>
              </a:tr>
            </a:tbl>
          </a:graphicData>
        </a:graphic>
      </p:graphicFrame>
      <p:sp>
        <p:nvSpPr>
          <p:cNvPr id="17" name="TextBox 16">
            <a:extLst>
              <a:ext uri="{FF2B5EF4-FFF2-40B4-BE49-F238E27FC236}">
                <a16:creationId xmlns:a16="http://schemas.microsoft.com/office/drawing/2014/main" id="{75C6DA56-91BA-4C90-AF9D-40269C09ECA0}"/>
              </a:ext>
            </a:extLst>
          </p:cNvPr>
          <p:cNvSpPr txBox="1"/>
          <p:nvPr/>
        </p:nvSpPr>
        <p:spPr>
          <a:xfrm>
            <a:off x="-28731" y="1688998"/>
            <a:ext cx="8839200" cy="1398781"/>
          </a:xfrm>
          <a:prstGeom prst="rect">
            <a:avLst/>
          </a:prstGeom>
          <a:noFill/>
        </p:spPr>
        <p:txBody>
          <a:bodyPr wrap="square">
            <a:spAutoFit/>
          </a:bodyPr>
          <a:lstStyle/>
          <a:p>
            <a:pPr marL="612773" lvl="1" indent="-342900" algn="l">
              <a:lnSpc>
                <a:spcPts val="3499"/>
              </a:lnSpc>
              <a:buFont typeface="Wingdings" panose="05000000000000000000" pitchFamily="2" charset="2"/>
              <a:buChar char="Ø"/>
            </a:pPr>
            <a:r>
              <a:rPr lang="en-US" sz="2400" b="1" dirty="0">
                <a:solidFill>
                  <a:srgbClr val="8F6234"/>
                </a:solidFill>
                <a:latin typeface="Times New Roman"/>
              </a:rPr>
              <a:t>Two forms are submitted during this procedure</a:t>
            </a:r>
            <a:r>
              <a:rPr lang="ar-AE" sz="2400" b="1" dirty="0">
                <a:solidFill>
                  <a:srgbClr val="8F6234"/>
                </a:solidFill>
                <a:latin typeface="Times New Roman"/>
              </a:rPr>
              <a:t>:</a:t>
            </a:r>
            <a:endParaRPr lang="en-US" sz="2400" b="1" dirty="0">
              <a:solidFill>
                <a:srgbClr val="8F6234"/>
              </a:solidFill>
              <a:latin typeface="Times New Roman"/>
            </a:endParaRPr>
          </a:p>
          <a:p>
            <a:pPr marL="727073" lvl="1" indent="-457200" algn="l">
              <a:lnSpc>
                <a:spcPts val="3499"/>
              </a:lnSpc>
              <a:buFont typeface="+mj-lt"/>
              <a:buAutoNum type="arabicPeriod"/>
            </a:pPr>
            <a:r>
              <a:rPr lang="en-US" sz="2400" b="1" dirty="0">
                <a:solidFill>
                  <a:srgbClr val="8F6234"/>
                </a:solidFill>
                <a:latin typeface="Times New Roman"/>
              </a:rPr>
              <a:t>Form for determining the course of study in step No. 33-2</a:t>
            </a:r>
          </a:p>
          <a:p>
            <a:pPr marL="727073" lvl="1" indent="-457200" algn="l">
              <a:lnSpc>
                <a:spcPts val="3499"/>
              </a:lnSpc>
              <a:buFont typeface="+mj-lt"/>
              <a:buAutoNum type="arabicPeriod"/>
            </a:pPr>
            <a:r>
              <a:rPr lang="en-US" sz="2400" b="1" dirty="0">
                <a:solidFill>
                  <a:srgbClr val="8F6234"/>
                </a:solidFill>
                <a:latin typeface="Times New Roman"/>
              </a:rPr>
              <a:t>Form for transferring the course of study in step No. 33-8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pic>
        <p:nvPicPr>
          <p:cNvPr id="14" name="Picture 13">
            <a:extLst>
              <a:ext uri="{FF2B5EF4-FFF2-40B4-BE49-F238E27FC236}">
                <a16:creationId xmlns:a16="http://schemas.microsoft.com/office/drawing/2014/main" id="{ADC22F68-9CDD-4555-81CF-315CCE958E3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28600" y="647700"/>
            <a:ext cx="10363200" cy="10199624"/>
          </a:xfrm>
          <a:prstGeom prst="rect">
            <a:avLst/>
          </a:prstGeom>
        </p:spPr>
      </p:pic>
      <p:pic>
        <p:nvPicPr>
          <p:cNvPr id="15" name="Picture 14">
            <a:extLst>
              <a:ext uri="{FF2B5EF4-FFF2-40B4-BE49-F238E27FC236}">
                <a16:creationId xmlns:a16="http://schemas.microsoft.com/office/drawing/2014/main" id="{9DDF00A1-C563-4670-99AD-0912A7F4DC08}"/>
              </a:ext>
            </a:extLst>
          </p:cNvPr>
          <p:cNvPicPr/>
          <p:nvPr/>
        </p:nvPicPr>
        <p:blipFill>
          <a:blip r:embed="rId3">
            <a:extLst>
              <a:ext uri="{28A0092B-C50C-407E-A947-70E740481C1C}">
                <a14:useLocalDpi xmlns:a14="http://schemas.microsoft.com/office/drawing/2010/main" val="0"/>
              </a:ext>
            </a:extLst>
          </a:blip>
          <a:stretch>
            <a:fillRect/>
          </a:stretch>
        </p:blipFill>
        <p:spPr>
          <a:xfrm>
            <a:off x="10591800" y="1177036"/>
            <a:ext cx="7543800" cy="3966464"/>
          </a:xfrm>
          <a:prstGeom prst="rect">
            <a:avLst/>
          </a:prstGeom>
        </p:spPr>
      </p:pic>
      <p:pic>
        <p:nvPicPr>
          <p:cNvPr id="16" name="Picture 15">
            <a:extLst>
              <a:ext uri="{FF2B5EF4-FFF2-40B4-BE49-F238E27FC236}">
                <a16:creationId xmlns:a16="http://schemas.microsoft.com/office/drawing/2014/main" id="{E79BBC7C-17FF-4C74-87A5-8292BF17D6D7}"/>
              </a:ext>
            </a:extLst>
          </p:cNvPr>
          <p:cNvPicPr/>
          <p:nvPr/>
        </p:nvPicPr>
        <p:blipFill>
          <a:blip r:embed="rId4">
            <a:extLst>
              <a:ext uri="{28A0092B-C50C-407E-A947-70E740481C1C}">
                <a14:useLocalDpi xmlns:a14="http://schemas.microsoft.com/office/drawing/2010/main" val="0"/>
              </a:ext>
            </a:extLst>
          </a:blip>
          <a:stretch>
            <a:fillRect/>
          </a:stretch>
        </p:blipFill>
        <p:spPr>
          <a:xfrm>
            <a:off x="10591800" y="5368545"/>
            <a:ext cx="7543800" cy="4343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8854" y="9053545"/>
            <a:ext cx="18279146"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9" name="TextBox 19"/>
          <p:cNvSpPr txBox="1"/>
          <p:nvPr/>
        </p:nvSpPr>
        <p:spPr>
          <a:xfrm>
            <a:off x="6096000" y="-126982"/>
            <a:ext cx="7153753" cy="2385268"/>
          </a:xfrm>
          <a:prstGeom prst="rect">
            <a:avLst/>
          </a:prstGeom>
        </p:spPr>
        <p:txBody>
          <a:bodyPr lIns="0" tIns="0" rIns="0" bIns="0" rtlCol="0" anchor="t">
            <a:spAutoFit/>
          </a:bodyPr>
          <a:lstStyle/>
          <a:p>
            <a:pPr>
              <a:lnSpc>
                <a:spcPts val="9261"/>
              </a:lnSpc>
              <a:spcBef>
                <a:spcPct val="0"/>
              </a:spcBef>
            </a:pPr>
            <a:r>
              <a:rPr lang="en-US" sz="6615" dirty="0">
                <a:solidFill>
                  <a:srgbClr val="1E302C"/>
                </a:solidFill>
                <a:latin typeface="Amsterdam Four"/>
              </a:rPr>
              <a:t>-</a:t>
            </a:r>
          </a:p>
          <a:p>
            <a:pPr>
              <a:lnSpc>
                <a:spcPts val="9261"/>
              </a:lnSpc>
              <a:spcBef>
                <a:spcPct val="0"/>
              </a:spcBef>
            </a:pPr>
            <a:r>
              <a:rPr lang="en-US" sz="6000" dirty="0">
                <a:solidFill>
                  <a:srgbClr val="1E302C"/>
                </a:solidFill>
                <a:latin typeface="Amsterdam Four"/>
              </a:rPr>
              <a:t>Developments</a:t>
            </a:r>
          </a:p>
        </p:txBody>
      </p:sp>
      <p:grpSp>
        <p:nvGrpSpPr>
          <p:cNvPr id="76" name="Group 75"/>
          <p:cNvGrpSpPr/>
          <p:nvPr/>
        </p:nvGrpSpPr>
        <p:grpSpPr>
          <a:xfrm>
            <a:off x="555887" y="2666742"/>
            <a:ext cx="3307232" cy="1836219"/>
            <a:chOff x="1112368" y="2661432"/>
            <a:chExt cx="2476706" cy="1778202"/>
          </a:xfrm>
        </p:grpSpPr>
        <p:pic>
          <p:nvPicPr>
            <p:cNvPr id="64" name="Picture 63"/>
            <p:cNvPicPr/>
            <p:nvPr/>
          </p:nvPicPr>
          <p:blipFill>
            <a:blip r:embed="rId2" cstate="print">
              <a:extLst>
                <a:ext uri="{28A0092B-C50C-407E-A947-70E740481C1C}">
                  <a14:useLocalDpi xmlns:a14="http://schemas.microsoft.com/office/drawing/2010/main" val="0"/>
                </a:ext>
              </a:extLst>
            </a:blip>
            <a:stretch>
              <a:fillRect/>
            </a:stretch>
          </p:blipFill>
          <p:spPr>
            <a:xfrm>
              <a:off x="1112368" y="2661432"/>
              <a:ext cx="2476706" cy="1778202"/>
            </a:xfrm>
            <a:prstGeom prst="ellipse">
              <a:avLst/>
            </a:prstGeom>
          </p:spPr>
        </p:pic>
        <p:sp>
          <p:nvSpPr>
            <p:cNvPr id="65" name="Freeform 42"/>
            <p:cNvSpPr/>
            <p:nvPr/>
          </p:nvSpPr>
          <p:spPr>
            <a:xfrm>
              <a:off x="3054597" y="2695548"/>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pic>
        <p:nvPicPr>
          <p:cNvPr id="73" name="Picture 72"/>
          <p:cNvPicPr/>
          <p:nvPr/>
        </p:nvPicPr>
        <p:blipFill>
          <a:blip r:embed="rId5" cstate="print">
            <a:extLst>
              <a:ext uri="{28A0092B-C50C-407E-A947-70E740481C1C}">
                <a14:useLocalDpi xmlns:a14="http://schemas.microsoft.com/office/drawing/2010/main" val="0"/>
              </a:ext>
            </a:extLst>
          </a:blip>
          <a:stretch>
            <a:fillRect/>
          </a:stretch>
        </p:blipFill>
        <p:spPr>
          <a:xfrm>
            <a:off x="4322645" y="2639017"/>
            <a:ext cx="4059032" cy="1910781"/>
          </a:xfrm>
          <a:prstGeom prst="ellipse">
            <a:avLst/>
          </a:prstGeom>
        </p:spPr>
      </p:pic>
      <p:sp>
        <p:nvSpPr>
          <p:cNvPr id="74" name="Freeform 42"/>
          <p:cNvSpPr/>
          <p:nvPr/>
        </p:nvSpPr>
        <p:spPr>
          <a:xfrm>
            <a:off x="7728709" y="2697446"/>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82" name="Group 81"/>
          <p:cNvGrpSpPr/>
          <p:nvPr/>
        </p:nvGrpSpPr>
        <p:grpSpPr>
          <a:xfrm>
            <a:off x="8841795" y="2666742"/>
            <a:ext cx="3698817" cy="2018263"/>
            <a:chOff x="11057638" y="2776533"/>
            <a:chExt cx="3698817" cy="2018263"/>
          </a:xfrm>
        </p:grpSpPr>
        <p:pic>
          <p:nvPicPr>
            <p:cNvPr id="75" name="Picture 74"/>
            <p:cNvPicPr/>
            <p:nvPr/>
          </p:nvPicPr>
          <p:blipFill>
            <a:blip r:embed="rId6" cstate="print">
              <a:extLst>
                <a:ext uri="{28A0092B-C50C-407E-A947-70E740481C1C}">
                  <a14:useLocalDpi xmlns:a14="http://schemas.microsoft.com/office/drawing/2010/main" val="0"/>
                </a:ext>
              </a:extLst>
            </a:blip>
            <a:stretch>
              <a:fillRect/>
            </a:stretch>
          </p:blipFill>
          <p:spPr>
            <a:xfrm>
              <a:off x="11057638" y="2828093"/>
              <a:ext cx="3698817" cy="1966703"/>
            </a:xfrm>
            <a:prstGeom prst="ellipse">
              <a:avLst/>
            </a:prstGeom>
          </p:spPr>
        </p:pic>
        <p:sp>
          <p:nvSpPr>
            <p:cNvPr id="81" name="Freeform 42"/>
            <p:cNvSpPr/>
            <p:nvPr/>
          </p:nvSpPr>
          <p:spPr>
            <a:xfrm>
              <a:off x="13996458" y="2776533"/>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pic>
        <p:nvPicPr>
          <p:cNvPr id="83" name="Picture 8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14668" y="2587583"/>
            <a:ext cx="3725582" cy="2097422"/>
          </a:xfrm>
          <a:prstGeom prst="ellipse">
            <a:avLst/>
          </a:prstGeom>
        </p:spPr>
      </p:pic>
      <p:sp>
        <p:nvSpPr>
          <p:cNvPr id="84" name="Freeform 42"/>
          <p:cNvSpPr/>
          <p:nvPr/>
        </p:nvSpPr>
        <p:spPr>
          <a:xfrm>
            <a:off x="16458246" y="2587583"/>
            <a:ext cx="801054" cy="577034"/>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85" name="Picture 84"/>
          <p:cNvPicPr/>
          <p:nvPr/>
        </p:nvPicPr>
        <p:blipFill>
          <a:blip r:embed="rId8" cstate="print">
            <a:extLst>
              <a:ext uri="{28A0092B-C50C-407E-A947-70E740481C1C}">
                <a14:useLocalDpi xmlns:a14="http://schemas.microsoft.com/office/drawing/2010/main" val="0"/>
              </a:ext>
            </a:extLst>
          </a:blip>
          <a:stretch>
            <a:fillRect/>
          </a:stretch>
        </p:blipFill>
        <p:spPr>
          <a:xfrm>
            <a:off x="441648" y="5358989"/>
            <a:ext cx="3421471" cy="1985619"/>
          </a:xfrm>
          <a:prstGeom prst="ellipse">
            <a:avLst/>
          </a:prstGeom>
        </p:spPr>
      </p:pic>
      <p:sp>
        <p:nvSpPr>
          <p:cNvPr id="86" name="Freeform 42"/>
          <p:cNvSpPr/>
          <p:nvPr/>
        </p:nvSpPr>
        <p:spPr>
          <a:xfrm>
            <a:off x="3194808" y="5427319"/>
            <a:ext cx="759997" cy="603753"/>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nvGrpSpPr>
          <p:cNvPr id="89" name="Group 88"/>
          <p:cNvGrpSpPr/>
          <p:nvPr/>
        </p:nvGrpSpPr>
        <p:grpSpPr>
          <a:xfrm>
            <a:off x="4475207" y="5159013"/>
            <a:ext cx="3830593" cy="2243704"/>
            <a:chOff x="4551084" y="5131609"/>
            <a:chExt cx="3830593" cy="2243704"/>
          </a:xfrm>
        </p:grpSpPr>
        <p:pic>
          <p:nvPicPr>
            <p:cNvPr id="87" name="Picture 86"/>
            <p:cNvPicPr/>
            <p:nvPr/>
          </p:nvPicPr>
          <p:blipFill>
            <a:blip r:embed="rId9" cstate="print">
              <a:extLst>
                <a:ext uri="{28A0092B-C50C-407E-A947-70E740481C1C}">
                  <a14:useLocalDpi xmlns:a14="http://schemas.microsoft.com/office/drawing/2010/main" val="0"/>
                </a:ext>
              </a:extLst>
            </a:blip>
            <a:stretch>
              <a:fillRect/>
            </a:stretch>
          </p:blipFill>
          <p:spPr>
            <a:xfrm>
              <a:off x="4551084" y="5131609"/>
              <a:ext cx="3602154" cy="2243704"/>
            </a:xfrm>
            <a:prstGeom prst="ellipse">
              <a:avLst/>
            </a:prstGeom>
          </p:spPr>
        </p:pic>
        <p:sp>
          <p:nvSpPr>
            <p:cNvPr id="88" name="Freeform 42"/>
            <p:cNvSpPr/>
            <p:nvPr/>
          </p:nvSpPr>
          <p:spPr>
            <a:xfrm>
              <a:off x="7621680" y="5356197"/>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grpSp>
      <p:pic>
        <p:nvPicPr>
          <p:cNvPr id="90" name="Picture 89"/>
          <p:cNvPicPr/>
          <p:nvPr/>
        </p:nvPicPr>
        <p:blipFill>
          <a:blip r:embed="rId10" cstate="print">
            <a:extLst>
              <a:ext uri="{28A0092B-C50C-407E-A947-70E740481C1C}">
                <a14:useLocalDpi xmlns:a14="http://schemas.microsoft.com/office/drawing/2010/main" val="0"/>
              </a:ext>
            </a:extLst>
          </a:blip>
          <a:stretch>
            <a:fillRect/>
          </a:stretch>
        </p:blipFill>
        <p:spPr>
          <a:xfrm>
            <a:off x="8944760" y="5141712"/>
            <a:ext cx="3856840" cy="2202896"/>
          </a:xfrm>
          <a:prstGeom prst="ellipse">
            <a:avLst/>
          </a:prstGeom>
        </p:spPr>
      </p:pic>
      <p:sp>
        <p:nvSpPr>
          <p:cNvPr id="91" name="Freeform 42"/>
          <p:cNvSpPr/>
          <p:nvPr/>
        </p:nvSpPr>
        <p:spPr>
          <a:xfrm>
            <a:off x="12255540" y="5179391"/>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pic>
        <p:nvPicPr>
          <p:cNvPr id="92" name="Picture 91"/>
          <p:cNvPicPr/>
          <p:nvPr/>
        </p:nvPicPr>
        <p:blipFill>
          <a:blip r:embed="rId11" cstate="print">
            <a:extLst>
              <a:ext uri="{28A0092B-C50C-407E-A947-70E740481C1C}">
                <a14:useLocalDpi xmlns:a14="http://schemas.microsoft.com/office/drawing/2010/main" val="0"/>
              </a:ext>
            </a:extLst>
          </a:blip>
          <a:stretch>
            <a:fillRect/>
          </a:stretch>
        </p:blipFill>
        <p:spPr>
          <a:xfrm>
            <a:off x="13556882" y="5238723"/>
            <a:ext cx="3892918" cy="2163994"/>
          </a:xfrm>
          <a:prstGeom prst="ellipse">
            <a:avLst/>
          </a:prstGeom>
        </p:spPr>
      </p:pic>
      <p:sp>
        <p:nvSpPr>
          <p:cNvPr id="93" name="Freeform 42"/>
          <p:cNvSpPr/>
          <p:nvPr/>
        </p:nvSpPr>
        <p:spPr>
          <a:xfrm>
            <a:off x="16548859" y="5238723"/>
            <a:ext cx="759997" cy="605692"/>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sp>
        <p:nvSpPr>
          <p:cNvPr id="5" name="Freeform 5"/>
          <p:cNvSpPr/>
          <p:nvPr/>
        </p:nvSpPr>
        <p:spPr>
          <a:xfrm>
            <a:off x="8153400" y="340472"/>
            <a:ext cx="9982199" cy="9946528"/>
          </a:xfrm>
          <a:custGeom>
            <a:avLst/>
            <a:gdLst/>
            <a:ahLst/>
            <a:cxnLst/>
            <a:rect l="l" t="t" r="r" b="b"/>
            <a:pathLst>
              <a:path w="9122329" h="9142164">
                <a:moveTo>
                  <a:pt x="0" y="0"/>
                </a:moveTo>
                <a:lnTo>
                  <a:pt x="9122329" y="0"/>
                </a:lnTo>
                <a:lnTo>
                  <a:pt x="9122329" y="9142163"/>
                </a:lnTo>
                <a:lnTo>
                  <a:pt x="0" y="9142163"/>
                </a:lnTo>
                <a:lnTo>
                  <a:pt x="0" y="0"/>
                </a:lnTo>
                <a:close/>
              </a:path>
            </a:pathLst>
          </a:custGeom>
          <a:blipFill>
            <a:blip r:embed="rId2"/>
            <a:stretch>
              <a:fillRect l="-6605" r="-6605"/>
            </a:stretch>
          </a:blipFill>
        </p:spPr>
      </p:sp>
      <p:sp>
        <p:nvSpPr>
          <p:cNvPr id="6" name="TextBox 6"/>
          <p:cNvSpPr txBox="1"/>
          <p:nvPr/>
        </p:nvSpPr>
        <p:spPr>
          <a:xfrm>
            <a:off x="269243" y="562962"/>
            <a:ext cx="8115300" cy="2316479"/>
          </a:xfrm>
          <a:prstGeom prst="rect">
            <a:avLst/>
          </a:prstGeom>
        </p:spPr>
        <p:txBody>
          <a:bodyPr lIns="0" tIns="0" rIns="0" bIns="0" rtlCol="0" anchor="t">
            <a:spAutoFit/>
          </a:bodyPr>
          <a:lstStyle/>
          <a:p>
            <a:pPr algn="ctr">
              <a:lnSpc>
                <a:spcPts val="8820"/>
              </a:lnSpc>
              <a:spcBef>
                <a:spcPct val="0"/>
              </a:spcBef>
            </a:pPr>
            <a:r>
              <a:rPr lang="en-US" sz="6300">
                <a:solidFill>
                  <a:srgbClr val="8F6234"/>
                </a:solidFill>
                <a:latin typeface="Times New Roman"/>
              </a:rPr>
              <a:t>ORGANIZATIONAL STRUCTURE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8799" y="4016962"/>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grpSp>
      <p:sp>
        <p:nvSpPr>
          <p:cNvPr id="28" name="Freeform 28"/>
          <p:cNvSpPr/>
          <p:nvPr/>
        </p:nvSpPr>
        <p:spPr>
          <a:xfrm>
            <a:off x="1327375" y="5128916"/>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sp>
        <p:nvSpPr>
          <p:cNvPr id="30" name="Freeform 30"/>
          <p:cNvSpPr/>
          <p:nvPr/>
        </p:nvSpPr>
        <p:spPr>
          <a:xfrm>
            <a:off x="9948783" y="2572412"/>
            <a:ext cx="527894" cy="527894"/>
          </a:xfrm>
          <a:custGeom>
            <a:avLst/>
            <a:gdLst/>
            <a:ahLst/>
            <a:cxnLst/>
            <a:rect l="l" t="t" r="r" b="b"/>
            <a:pathLst>
              <a:path w="527894" h="527894">
                <a:moveTo>
                  <a:pt x="0" y="0"/>
                </a:moveTo>
                <a:lnTo>
                  <a:pt x="527893" y="0"/>
                </a:lnTo>
                <a:lnTo>
                  <a:pt x="527893" y="527893"/>
                </a:lnTo>
                <a:lnTo>
                  <a:pt x="0" y="527893"/>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1" name="Group 31"/>
          <p:cNvGrpSpPr/>
          <p:nvPr/>
        </p:nvGrpSpPr>
        <p:grpSpPr>
          <a:xfrm>
            <a:off x="10637638" y="2572412"/>
            <a:ext cx="4250895" cy="527894"/>
            <a:chOff x="0" y="0"/>
            <a:chExt cx="3272560" cy="406400"/>
          </a:xfrm>
        </p:grpSpPr>
        <p:sp>
          <p:nvSpPr>
            <p:cNvPr id="32" name="Freeform 3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3" name="TextBox 3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34" name="TextBox 34"/>
          <p:cNvSpPr txBox="1"/>
          <p:nvPr/>
        </p:nvSpPr>
        <p:spPr>
          <a:xfrm>
            <a:off x="10922491" y="2628731"/>
            <a:ext cx="3966042" cy="746511"/>
          </a:xfrm>
          <a:prstGeom prst="rect">
            <a:avLst/>
          </a:prstGeom>
        </p:spPr>
        <p:txBody>
          <a:bodyPr lIns="0" tIns="0" rIns="0" bIns="0" rtlCol="0" anchor="t">
            <a:spAutoFit/>
          </a:bodyPr>
          <a:lstStyle/>
          <a:p>
            <a:pPr algn="l">
              <a:lnSpc>
                <a:spcPts val="2887"/>
              </a:lnSpc>
            </a:pPr>
            <a:r>
              <a:rPr lang="en-US" sz="2062">
                <a:solidFill>
                  <a:srgbClr val="1E302C"/>
                </a:solidFill>
                <a:latin typeface="ITC Franklin Gothic LT"/>
              </a:rPr>
              <a:t>Improved Efficiency</a:t>
            </a:r>
          </a:p>
          <a:p>
            <a:pPr algn="l">
              <a:lnSpc>
                <a:spcPts val="2887"/>
              </a:lnSpc>
              <a:spcBef>
                <a:spcPct val="0"/>
              </a:spcBef>
            </a:pPr>
            <a:endParaRPr lang="en-US" sz="2062">
              <a:solidFill>
                <a:srgbClr val="1E302C"/>
              </a:solidFill>
              <a:latin typeface="ITC Franklin Gothic LT"/>
            </a:endParaRPr>
          </a:p>
        </p:txBody>
      </p:sp>
      <p:sp>
        <p:nvSpPr>
          <p:cNvPr id="35" name="Freeform 35"/>
          <p:cNvSpPr/>
          <p:nvPr/>
        </p:nvSpPr>
        <p:spPr>
          <a:xfrm>
            <a:off x="9948783" y="3420006"/>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6" name="Group 36"/>
          <p:cNvGrpSpPr/>
          <p:nvPr/>
        </p:nvGrpSpPr>
        <p:grpSpPr>
          <a:xfrm>
            <a:off x="10637638" y="3420006"/>
            <a:ext cx="4250895" cy="527894"/>
            <a:chOff x="0" y="0"/>
            <a:chExt cx="3272560" cy="406400"/>
          </a:xfrm>
        </p:grpSpPr>
        <p:sp>
          <p:nvSpPr>
            <p:cNvPr id="37" name="Freeform 37"/>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8" name="TextBox 38"/>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10922491" y="3466801"/>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Consistency and Quality</a:t>
            </a:r>
          </a:p>
          <a:p>
            <a:pPr algn="l">
              <a:lnSpc>
                <a:spcPts val="2800"/>
              </a:lnSpc>
              <a:spcBef>
                <a:spcPct val="0"/>
              </a:spcBef>
            </a:pPr>
            <a:endParaRPr lang="en-US" sz="2000">
              <a:solidFill>
                <a:srgbClr val="1E302C"/>
              </a:solidFill>
              <a:latin typeface="ITC Franklin Gothic LT"/>
            </a:endParaRPr>
          </a:p>
        </p:txBody>
      </p:sp>
      <p:sp>
        <p:nvSpPr>
          <p:cNvPr id="40" name="Freeform 40"/>
          <p:cNvSpPr/>
          <p:nvPr/>
        </p:nvSpPr>
        <p:spPr>
          <a:xfrm>
            <a:off x="9948783" y="4267601"/>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41" name="Group 41"/>
          <p:cNvGrpSpPr/>
          <p:nvPr/>
        </p:nvGrpSpPr>
        <p:grpSpPr>
          <a:xfrm>
            <a:off x="10637638" y="4267601"/>
            <a:ext cx="4250895" cy="527894"/>
            <a:chOff x="0" y="0"/>
            <a:chExt cx="3272560" cy="406400"/>
          </a:xfrm>
        </p:grpSpPr>
        <p:sp>
          <p:nvSpPr>
            <p:cNvPr id="42" name="Freeform 4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3" name="TextBox 4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4" name="TextBox 44"/>
          <p:cNvSpPr txBox="1"/>
          <p:nvPr/>
        </p:nvSpPr>
        <p:spPr>
          <a:xfrm>
            <a:off x="10762974" y="4318086"/>
            <a:ext cx="4728180"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Enhanced Training and Onboarding</a:t>
            </a:r>
          </a:p>
          <a:p>
            <a:pPr algn="l">
              <a:lnSpc>
                <a:spcPts val="2800"/>
              </a:lnSpc>
              <a:spcBef>
                <a:spcPct val="0"/>
              </a:spcBef>
            </a:pPr>
            <a:endParaRPr lang="en-US" sz="2000">
              <a:solidFill>
                <a:srgbClr val="1E302C"/>
              </a:solidFill>
              <a:latin typeface="ITC Franklin Gothic LT"/>
            </a:endParaRPr>
          </a:p>
        </p:txBody>
      </p:sp>
      <p:sp>
        <p:nvSpPr>
          <p:cNvPr id="45" name="Freeform 45"/>
          <p:cNvSpPr/>
          <p:nvPr/>
        </p:nvSpPr>
        <p:spPr>
          <a:xfrm>
            <a:off x="9948783" y="5115196"/>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46" name="Group 46"/>
          <p:cNvGrpSpPr/>
          <p:nvPr/>
        </p:nvGrpSpPr>
        <p:grpSpPr>
          <a:xfrm>
            <a:off x="10637638" y="5115196"/>
            <a:ext cx="4250895" cy="527894"/>
            <a:chOff x="0" y="0"/>
            <a:chExt cx="3272560" cy="406400"/>
          </a:xfrm>
        </p:grpSpPr>
        <p:sp>
          <p:nvSpPr>
            <p:cNvPr id="47" name="Freeform 47"/>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8" name="TextBox 48"/>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9" name="TextBox 49"/>
          <p:cNvSpPr txBox="1"/>
          <p:nvPr/>
        </p:nvSpPr>
        <p:spPr>
          <a:xfrm>
            <a:off x="10922491" y="5185570"/>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Data Accuracy</a:t>
            </a:r>
          </a:p>
          <a:p>
            <a:pPr algn="l">
              <a:lnSpc>
                <a:spcPts val="2800"/>
              </a:lnSpc>
              <a:spcBef>
                <a:spcPct val="0"/>
              </a:spcBef>
            </a:pPr>
            <a:endParaRPr lang="en-US" sz="2000">
              <a:solidFill>
                <a:srgbClr val="1E302C"/>
              </a:solidFill>
              <a:latin typeface="ITC Franklin Gothic LT"/>
            </a:endParaRPr>
          </a:p>
        </p:txBody>
      </p:sp>
      <p:sp>
        <p:nvSpPr>
          <p:cNvPr id="50" name="Freeform 50"/>
          <p:cNvSpPr/>
          <p:nvPr/>
        </p:nvSpPr>
        <p:spPr>
          <a:xfrm>
            <a:off x="9948783" y="6027297"/>
            <a:ext cx="527894" cy="527894"/>
          </a:xfrm>
          <a:custGeom>
            <a:avLst/>
            <a:gdLst/>
            <a:ahLst/>
            <a:cxnLst/>
            <a:rect l="l" t="t" r="r" b="b"/>
            <a:pathLst>
              <a:path w="527894" h="527894">
                <a:moveTo>
                  <a:pt x="0" y="0"/>
                </a:moveTo>
                <a:lnTo>
                  <a:pt x="527893" y="0"/>
                </a:lnTo>
                <a:lnTo>
                  <a:pt x="527893" y="527894"/>
                </a:lnTo>
                <a:lnTo>
                  <a:pt x="0" y="527894"/>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51" name="Group 51"/>
          <p:cNvGrpSpPr/>
          <p:nvPr/>
        </p:nvGrpSpPr>
        <p:grpSpPr>
          <a:xfrm>
            <a:off x="10637638" y="6027297"/>
            <a:ext cx="4250895" cy="527894"/>
            <a:chOff x="0" y="0"/>
            <a:chExt cx="3272560" cy="406400"/>
          </a:xfrm>
        </p:grpSpPr>
        <p:sp>
          <p:nvSpPr>
            <p:cNvPr id="52" name="Freeform 52"/>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3" name="TextBox 53"/>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54" name="TextBox 54"/>
          <p:cNvSpPr txBox="1"/>
          <p:nvPr/>
        </p:nvSpPr>
        <p:spPr>
          <a:xfrm>
            <a:off x="10922491" y="6097671"/>
            <a:ext cx="3966042" cy="739775"/>
          </a:xfrm>
          <a:prstGeom prst="rect">
            <a:avLst/>
          </a:prstGeom>
        </p:spPr>
        <p:txBody>
          <a:bodyPr lIns="0" tIns="0" rIns="0" bIns="0" rtlCol="0" anchor="t">
            <a:spAutoFit/>
          </a:bodyPr>
          <a:lstStyle/>
          <a:p>
            <a:pPr algn="l">
              <a:lnSpc>
                <a:spcPts val="2800"/>
              </a:lnSpc>
            </a:pPr>
            <a:r>
              <a:rPr lang="en-US" sz="2000">
                <a:solidFill>
                  <a:srgbClr val="1E302C"/>
                </a:solidFill>
                <a:latin typeface="ITC Franklin Gothic LT"/>
              </a:rPr>
              <a:t>Role Clarity</a:t>
            </a:r>
          </a:p>
          <a:p>
            <a:pPr algn="l">
              <a:lnSpc>
                <a:spcPts val="2800"/>
              </a:lnSpc>
              <a:spcBef>
                <a:spcPct val="0"/>
              </a:spcBef>
            </a:pPr>
            <a:endParaRPr lang="en-US" sz="2000">
              <a:solidFill>
                <a:srgbClr val="1E302C"/>
              </a:solidFill>
              <a:latin typeface="ITC Franklin Gothic LT"/>
            </a:endParaRPr>
          </a:p>
        </p:txBody>
      </p:sp>
      <p:sp>
        <p:nvSpPr>
          <p:cNvPr id="55" name="TextBox 55"/>
          <p:cNvSpPr txBox="1"/>
          <p:nvPr/>
        </p:nvSpPr>
        <p:spPr>
          <a:xfrm>
            <a:off x="9948783" y="1455446"/>
            <a:ext cx="5410200" cy="554991"/>
          </a:xfrm>
          <a:prstGeom prst="rect">
            <a:avLst/>
          </a:prstGeom>
        </p:spPr>
        <p:txBody>
          <a:bodyPr lIns="0" tIns="0" rIns="0" bIns="0" rtlCol="0" anchor="t">
            <a:spAutoFit/>
          </a:bodyPr>
          <a:lstStyle/>
          <a:p>
            <a:pPr algn="ctr">
              <a:lnSpc>
                <a:spcPts val="4059"/>
              </a:lnSpc>
              <a:spcBef>
                <a:spcPct val="0"/>
              </a:spcBef>
            </a:pPr>
            <a:r>
              <a:rPr lang="en-US" sz="2899" dirty="0">
                <a:solidFill>
                  <a:srgbClr val="1E302C"/>
                </a:solidFill>
                <a:latin typeface="Times New Roman"/>
              </a:rPr>
              <a:t>Contributions to the Department:</a:t>
            </a:r>
          </a:p>
        </p:txBody>
      </p:sp>
      <p:sp>
        <p:nvSpPr>
          <p:cNvPr id="60" name="Rectangle 59"/>
          <p:cNvSpPr/>
          <p:nvPr/>
        </p:nvSpPr>
        <p:spPr>
          <a:xfrm>
            <a:off x="1028700" y="1392849"/>
            <a:ext cx="4248279" cy="2092881"/>
          </a:xfrm>
          <a:prstGeom prst="rect">
            <a:avLst/>
          </a:prstGeom>
        </p:spPr>
        <p:txBody>
          <a:bodyPr wrap="none">
            <a:spAutoFit/>
          </a:bodyPr>
          <a:lstStyle/>
          <a:p>
            <a:r>
              <a:rPr lang="en-US" sz="6000" dirty="0">
                <a:solidFill>
                  <a:srgbClr val="1E302C"/>
                </a:solidFill>
                <a:latin typeface="Amsterdam Four"/>
              </a:rPr>
              <a:t>-</a:t>
            </a:r>
          </a:p>
          <a:p>
            <a:r>
              <a:rPr lang="en-US" sz="7000" dirty="0">
                <a:solidFill>
                  <a:srgbClr val="1E302C"/>
                </a:solidFill>
                <a:latin typeface="Amsterdam Four"/>
              </a:rPr>
              <a:t>Discussion</a:t>
            </a:r>
            <a:endParaRPr lang="en-US" sz="7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7013" y="4449995"/>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grpSp>
      <p:sp>
        <p:nvSpPr>
          <p:cNvPr id="28" name="Freeform 28"/>
          <p:cNvSpPr/>
          <p:nvPr/>
        </p:nvSpPr>
        <p:spPr>
          <a:xfrm>
            <a:off x="1345730" y="5545456"/>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grpSp>
        <p:nvGrpSpPr>
          <p:cNvPr id="30" name="Group 30"/>
          <p:cNvGrpSpPr/>
          <p:nvPr/>
        </p:nvGrpSpPr>
        <p:grpSpPr>
          <a:xfrm>
            <a:off x="7714133" y="3915176"/>
            <a:ext cx="4939750" cy="1634164"/>
            <a:chOff x="0" y="0"/>
            <a:chExt cx="6586333" cy="2178885"/>
          </a:xfrm>
        </p:grpSpPr>
        <p:sp>
          <p:nvSpPr>
            <p:cNvPr id="31" name="Freeform 31"/>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2" name="Group 32"/>
            <p:cNvGrpSpPr/>
            <p:nvPr/>
          </p:nvGrpSpPr>
          <p:grpSpPr>
            <a:xfrm>
              <a:off x="918473" y="0"/>
              <a:ext cx="5667860" cy="703858"/>
              <a:chOff x="0" y="0"/>
              <a:chExt cx="3272560" cy="406400"/>
            </a:xfrm>
          </p:grpSpPr>
          <p:sp>
            <p:nvSpPr>
              <p:cNvPr id="33" name="Freeform 33"/>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4" name="TextBox 34"/>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35" name="TextBox 35"/>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Operational Transparency</a:t>
              </a:r>
            </a:p>
            <a:p>
              <a:pPr algn="l">
                <a:lnSpc>
                  <a:spcPts val="2800"/>
                </a:lnSpc>
                <a:spcBef>
                  <a:spcPct val="0"/>
                </a:spcBef>
              </a:pPr>
              <a:endParaRPr lang="en-US" sz="2000">
                <a:solidFill>
                  <a:srgbClr val="1E302C"/>
                </a:solidFill>
                <a:latin typeface="Times New Roman"/>
              </a:endParaRPr>
            </a:p>
          </p:txBody>
        </p:sp>
        <p:sp>
          <p:nvSpPr>
            <p:cNvPr id="36" name="Freeform 36"/>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7" name="Group 37"/>
            <p:cNvGrpSpPr/>
            <p:nvPr/>
          </p:nvGrpSpPr>
          <p:grpSpPr>
            <a:xfrm>
              <a:off x="918473" y="1130126"/>
              <a:ext cx="5667860" cy="703858"/>
              <a:chOff x="0" y="0"/>
              <a:chExt cx="3272560" cy="406400"/>
            </a:xfrm>
          </p:grpSpPr>
          <p:sp>
            <p:nvSpPr>
              <p:cNvPr id="38" name="Freeform 38"/>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9" name="TextBox 39"/>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0" name="TextBox 40"/>
            <p:cNvSpPr txBox="1"/>
            <p:nvPr/>
          </p:nvSpPr>
          <p:spPr>
            <a:xfrm>
              <a:off x="1298278" y="1221094"/>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Scalability</a:t>
              </a:r>
            </a:p>
            <a:p>
              <a:pPr algn="l">
                <a:lnSpc>
                  <a:spcPts val="2800"/>
                </a:lnSpc>
                <a:spcBef>
                  <a:spcPct val="0"/>
                </a:spcBef>
              </a:pPr>
              <a:endParaRPr lang="en-US" sz="2000">
                <a:solidFill>
                  <a:srgbClr val="1E302C"/>
                </a:solidFill>
                <a:latin typeface="Times New Roman"/>
              </a:endParaRPr>
            </a:p>
          </p:txBody>
        </p:sp>
      </p:grpSp>
      <p:grpSp>
        <p:nvGrpSpPr>
          <p:cNvPr id="41" name="Group 41"/>
          <p:cNvGrpSpPr/>
          <p:nvPr/>
        </p:nvGrpSpPr>
        <p:grpSpPr>
          <a:xfrm>
            <a:off x="12929163" y="4286679"/>
            <a:ext cx="4939750" cy="810149"/>
            <a:chOff x="0" y="0"/>
            <a:chExt cx="6586333" cy="1080199"/>
          </a:xfrm>
        </p:grpSpPr>
        <p:sp>
          <p:nvSpPr>
            <p:cNvPr id="42" name="Freeform 42"/>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43" name="Group 43"/>
            <p:cNvGrpSpPr/>
            <p:nvPr/>
          </p:nvGrpSpPr>
          <p:grpSpPr>
            <a:xfrm>
              <a:off x="918473" y="0"/>
              <a:ext cx="5667860" cy="703858"/>
              <a:chOff x="0" y="0"/>
              <a:chExt cx="3272560" cy="406400"/>
            </a:xfrm>
          </p:grpSpPr>
          <p:sp>
            <p:nvSpPr>
              <p:cNvPr id="44" name="Freeform 44"/>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5" name="TextBox 45"/>
              <p:cNvSpPr txBox="1"/>
              <p:nvPr/>
            </p:nvSpPr>
            <p:spPr>
              <a:xfrm>
                <a:off x="0" y="-47625"/>
                <a:ext cx="3272560" cy="454025"/>
              </a:xfrm>
              <a:prstGeom prst="rect">
                <a:avLst/>
              </a:prstGeom>
            </p:spPr>
            <p:txBody>
              <a:bodyPr lIns="50800" tIns="50800" rIns="50800" bIns="50800" rtlCol="0" anchor="ctr"/>
              <a:lstStyle/>
              <a:p>
                <a:pPr algn="ctr">
                  <a:lnSpc>
                    <a:spcPts val="2659"/>
                  </a:lnSpc>
                </a:pPr>
                <a:endParaRPr/>
              </a:p>
            </p:txBody>
          </p:sp>
        </p:grpSp>
        <p:sp>
          <p:nvSpPr>
            <p:cNvPr id="46" name="TextBox 46"/>
            <p:cNvSpPr txBox="1"/>
            <p:nvPr/>
          </p:nvSpPr>
          <p:spPr>
            <a:xfrm>
              <a:off x="1298278" y="12240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Continuous Improvement</a:t>
              </a:r>
            </a:p>
            <a:p>
              <a:pPr algn="l">
                <a:lnSpc>
                  <a:spcPts val="2800"/>
                </a:lnSpc>
                <a:spcBef>
                  <a:spcPct val="0"/>
                </a:spcBef>
              </a:pPr>
              <a:endParaRPr lang="en-US" sz="2000">
                <a:solidFill>
                  <a:srgbClr val="1E302C"/>
                </a:solidFill>
                <a:latin typeface="Times New Roman"/>
              </a:endParaRPr>
            </a:p>
          </p:txBody>
        </p:sp>
      </p:grpSp>
      <p:sp>
        <p:nvSpPr>
          <p:cNvPr id="47" name="TextBox 47"/>
          <p:cNvSpPr txBox="1"/>
          <p:nvPr/>
        </p:nvSpPr>
        <p:spPr>
          <a:xfrm>
            <a:off x="10334301" y="2673027"/>
            <a:ext cx="4391025" cy="1069341"/>
          </a:xfrm>
          <a:prstGeom prst="rect">
            <a:avLst/>
          </a:prstGeom>
        </p:spPr>
        <p:txBody>
          <a:bodyPr lIns="0" tIns="0" rIns="0" bIns="0" rtlCol="0" anchor="t">
            <a:spAutoFit/>
          </a:bodyPr>
          <a:lstStyle/>
          <a:p>
            <a:pPr algn="ctr">
              <a:lnSpc>
                <a:spcPts val="4059"/>
              </a:lnSpc>
            </a:pPr>
            <a:r>
              <a:rPr lang="en-US" sz="2899">
                <a:solidFill>
                  <a:srgbClr val="1E302C"/>
                </a:solidFill>
                <a:latin typeface="Times New Roman"/>
              </a:rPr>
              <a:t>Implications of the Results:</a:t>
            </a:r>
          </a:p>
          <a:p>
            <a:pPr algn="ctr">
              <a:lnSpc>
                <a:spcPts val="4059"/>
              </a:lnSpc>
              <a:spcBef>
                <a:spcPct val="0"/>
              </a:spcBef>
            </a:pPr>
            <a:endParaRPr lang="en-US" sz="2899">
              <a:solidFill>
                <a:srgbClr val="1E302C"/>
              </a:solidFill>
              <a:latin typeface="Times New Roman"/>
            </a:endParaRPr>
          </a:p>
        </p:txBody>
      </p:sp>
      <p:sp>
        <p:nvSpPr>
          <p:cNvPr id="49" name="Rectangle 48"/>
          <p:cNvSpPr/>
          <p:nvPr/>
        </p:nvSpPr>
        <p:spPr>
          <a:xfrm>
            <a:off x="1028700" y="1108160"/>
            <a:ext cx="4248279" cy="2092881"/>
          </a:xfrm>
          <a:prstGeom prst="rect">
            <a:avLst/>
          </a:prstGeom>
        </p:spPr>
        <p:txBody>
          <a:bodyPr wrap="none">
            <a:spAutoFit/>
          </a:bodyPr>
          <a:lstStyle/>
          <a:p>
            <a:r>
              <a:rPr lang="en-US" sz="6000" dirty="0">
                <a:solidFill>
                  <a:srgbClr val="1E302C"/>
                </a:solidFill>
                <a:latin typeface="Amsterdam Four"/>
              </a:rPr>
              <a:t>-</a:t>
            </a:r>
          </a:p>
          <a:p>
            <a:r>
              <a:rPr lang="en-US" sz="7000" dirty="0">
                <a:solidFill>
                  <a:srgbClr val="1E302C"/>
                </a:solidFill>
                <a:latin typeface="Amsterdam Four"/>
              </a:rPr>
              <a:t>Discussion</a:t>
            </a:r>
            <a:endParaRPr lang="en-US" sz="7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600075" y="3228018"/>
            <a:ext cx="7313908" cy="4188987"/>
            <a:chOff x="0" y="0"/>
            <a:chExt cx="9751878" cy="5585316"/>
          </a:xfrm>
        </p:grpSpPr>
        <p:grpSp>
          <p:nvGrpSpPr>
            <p:cNvPr id="13" name="Group 13"/>
            <p:cNvGrpSpPr/>
            <p:nvPr/>
          </p:nvGrpSpPr>
          <p:grpSpPr>
            <a:xfrm>
              <a:off x="4874461" y="1388690"/>
              <a:ext cx="4196625" cy="4196625"/>
              <a:chOff x="0" y="0"/>
              <a:chExt cx="812800" cy="812800"/>
            </a:xfrm>
          </p:grpSpPr>
          <p:sp>
            <p:nvSpPr>
              <p:cNvPr id="14" name="Freeform 1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5" name="TextBox 1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6" name="Group 16"/>
            <p:cNvGrpSpPr/>
            <p:nvPr/>
          </p:nvGrpSpPr>
          <p:grpSpPr>
            <a:xfrm>
              <a:off x="0" y="2305141"/>
              <a:ext cx="2818993" cy="2818993"/>
              <a:chOff x="0" y="0"/>
              <a:chExt cx="812800" cy="812800"/>
            </a:xfrm>
          </p:grpSpPr>
          <p:sp>
            <p:nvSpPr>
              <p:cNvPr id="17" name="Freeform 1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8" name="TextBox 1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9" name="Group 19"/>
            <p:cNvGrpSpPr/>
            <p:nvPr/>
          </p:nvGrpSpPr>
          <p:grpSpPr>
            <a:xfrm>
              <a:off x="1288359" y="501056"/>
              <a:ext cx="2151813" cy="2151813"/>
              <a:chOff x="0" y="0"/>
              <a:chExt cx="812800" cy="812800"/>
            </a:xfrm>
          </p:grpSpPr>
          <p:sp>
            <p:nvSpPr>
              <p:cNvPr id="20" name="Freeform 2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1" name="TextBox 2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2" name="Group 22"/>
            <p:cNvGrpSpPr/>
            <p:nvPr/>
          </p:nvGrpSpPr>
          <p:grpSpPr>
            <a:xfrm>
              <a:off x="3798555" y="3304238"/>
              <a:ext cx="2151813" cy="2151813"/>
              <a:chOff x="0" y="0"/>
              <a:chExt cx="812800" cy="812800"/>
            </a:xfrm>
          </p:grpSpPr>
          <p:sp>
            <p:nvSpPr>
              <p:cNvPr id="23" name="Freeform 2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4" name="TextBox 2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5" name="Freeform 25"/>
            <p:cNvSpPr/>
            <p:nvPr/>
          </p:nvSpPr>
          <p:spPr>
            <a:xfrm rot="1957934">
              <a:off x="7125234" y="596641"/>
              <a:ext cx="2532298" cy="1091190"/>
            </a:xfrm>
            <a:custGeom>
              <a:avLst/>
              <a:gdLst/>
              <a:ahLst/>
              <a:cxnLst/>
              <a:rect l="l" t="t" r="r" b="b"/>
              <a:pathLst>
                <a:path w="2532298" h="1091190">
                  <a:moveTo>
                    <a:pt x="0" y="0"/>
                  </a:moveTo>
                  <a:lnTo>
                    <a:pt x="2532297" y="0"/>
                  </a:lnTo>
                  <a:lnTo>
                    <a:pt x="2532297" y="1091191"/>
                  </a:lnTo>
                  <a:lnTo>
                    <a:pt x="0" y="109119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6" name="Freeform 26"/>
            <p:cNvSpPr/>
            <p:nvPr/>
          </p:nvSpPr>
          <p:spPr>
            <a:xfrm flipH="1">
              <a:off x="33529" y="1006233"/>
              <a:ext cx="1068820" cy="1141458"/>
            </a:xfrm>
            <a:custGeom>
              <a:avLst/>
              <a:gdLst/>
              <a:ahLst/>
              <a:cxnLst/>
              <a:rect l="l" t="t" r="r" b="b"/>
              <a:pathLst>
                <a:path w="1068820" h="1141458">
                  <a:moveTo>
                    <a:pt x="1068821" y="0"/>
                  </a:moveTo>
                  <a:lnTo>
                    <a:pt x="0" y="0"/>
                  </a:lnTo>
                  <a:lnTo>
                    <a:pt x="0" y="1141458"/>
                  </a:lnTo>
                  <a:lnTo>
                    <a:pt x="1068821" y="1141458"/>
                  </a:lnTo>
                  <a:lnTo>
                    <a:pt x="1068821"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7" name="Freeform 27"/>
            <p:cNvSpPr/>
            <p:nvPr/>
          </p:nvSpPr>
          <p:spPr>
            <a:xfrm>
              <a:off x="7231120" y="3237316"/>
              <a:ext cx="1426879" cy="1523852"/>
            </a:xfrm>
            <a:custGeom>
              <a:avLst/>
              <a:gdLst/>
              <a:ahLst/>
              <a:cxnLst/>
              <a:rect l="l" t="t" r="r" b="b"/>
              <a:pathLst>
                <a:path w="1426879" h="1523852">
                  <a:moveTo>
                    <a:pt x="0" y="0"/>
                  </a:moveTo>
                  <a:lnTo>
                    <a:pt x="1426880" y="0"/>
                  </a:lnTo>
                  <a:lnTo>
                    <a:pt x="1426880" y="1523851"/>
                  </a:lnTo>
                  <a:lnTo>
                    <a:pt x="0" y="1523851"/>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grpSp>
      <p:sp>
        <p:nvSpPr>
          <p:cNvPr id="28" name="Freeform 28"/>
          <p:cNvSpPr/>
          <p:nvPr/>
        </p:nvSpPr>
        <p:spPr>
          <a:xfrm>
            <a:off x="1327376" y="4286679"/>
            <a:ext cx="5071487" cy="2822173"/>
          </a:xfrm>
          <a:custGeom>
            <a:avLst/>
            <a:gdLst/>
            <a:ahLst/>
            <a:cxnLst/>
            <a:rect l="l" t="t" r="r" b="b"/>
            <a:pathLst>
              <a:path w="5071487" h="2822173">
                <a:moveTo>
                  <a:pt x="0" y="0"/>
                </a:moveTo>
                <a:lnTo>
                  <a:pt x="5071487" y="0"/>
                </a:lnTo>
                <a:lnTo>
                  <a:pt x="5071487" y="2822173"/>
                </a:lnTo>
                <a:lnTo>
                  <a:pt x="0" y="2822173"/>
                </a:lnTo>
                <a:lnTo>
                  <a:pt x="0" y="0"/>
                </a:lnTo>
                <a:close/>
              </a:path>
            </a:pathLst>
          </a:custGeom>
          <a:blipFill>
            <a:blip r:embed="rId8"/>
            <a:stretch>
              <a:fillRect/>
            </a:stretch>
          </a:blipFill>
        </p:spPr>
      </p:sp>
      <p:grpSp>
        <p:nvGrpSpPr>
          <p:cNvPr id="30" name="Group 30"/>
          <p:cNvGrpSpPr/>
          <p:nvPr/>
        </p:nvGrpSpPr>
        <p:grpSpPr>
          <a:xfrm>
            <a:off x="7714133" y="3915176"/>
            <a:ext cx="4939751" cy="1634165"/>
            <a:chOff x="0" y="0"/>
            <a:chExt cx="6586334" cy="2178886"/>
          </a:xfrm>
        </p:grpSpPr>
        <p:sp>
          <p:nvSpPr>
            <p:cNvPr id="31" name="Freeform 31"/>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2" name="Group 32"/>
            <p:cNvGrpSpPr/>
            <p:nvPr/>
          </p:nvGrpSpPr>
          <p:grpSpPr>
            <a:xfrm>
              <a:off x="918473" y="0"/>
              <a:ext cx="5667860" cy="703858"/>
              <a:chOff x="0" y="0"/>
              <a:chExt cx="3272560" cy="406400"/>
            </a:xfrm>
          </p:grpSpPr>
          <p:sp>
            <p:nvSpPr>
              <p:cNvPr id="33" name="Freeform 33"/>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4" name="TextBox 34"/>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35" name="TextBox 35"/>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Resistance to Change</a:t>
              </a:r>
            </a:p>
            <a:p>
              <a:pPr algn="l">
                <a:lnSpc>
                  <a:spcPts val="2800"/>
                </a:lnSpc>
                <a:spcBef>
                  <a:spcPct val="0"/>
                </a:spcBef>
              </a:pPr>
              <a:endParaRPr lang="en-US" sz="2000">
                <a:solidFill>
                  <a:srgbClr val="1E302C"/>
                </a:solidFill>
                <a:latin typeface="Times New Roman"/>
              </a:endParaRPr>
            </a:p>
          </p:txBody>
        </p:sp>
        <p:sp>
          <p:nvSpPr>
            <p:cNvPr id="36" name="Freeform 36"/>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37" name="Group 37"/>
            <p:cNvGrpSpPr/>
            <p:nvPr/>
          </p:nvGrpSpPr>
          <p:grpSpPr>
            <a:xfrm>
              <a:off x="918473" y="1130126"/>
              <a:ext cx="5667860" cy="703858"/>
              <a:chOff x="0" y="0"/>
              <a:chExt cx="3272560" cy="406400"/>
            </a:xfrm>
          </p:grpSpPr>
          <p:sp>
            <p:nvSpPr>
              <p:cNvPr id="38" name="Freeform 38"/>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9" name="TextBox 39"/>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0" name="TextBox 40"/>
            <p:cNvSpPr txBox="1"/>
            <p:nvPr/>
          </p:nvSpPr>
          <p:spPr>
            <a:xfrm>
              <a:off x="1298279" y="1221094"/>
              <a:ext cx="5288055"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Technical Challenges</a:t>
              </a:r>
            </a:p>
            <a:p>
              <a:pPr algn="l">
                <a:lnSpc>
                  <a:spcPts val="2800"/>
                </a:lnSpc>
                <a:spcBef>
                  <a:spcPct val="0"/>
                </a:spcBef>
              </a:pPr>
              <a:endParaRPr lang="en-US" sz="2000" dirty="0">
                <a:solidFill>
                  <a:srgbClr val="1E302C"/>
                </a:solidFill>
                <a:latin typeface="Times New Roman"/>
              </a:endParaRPr>
            </a:p>
          </p:txBody>
        </p:sp>
      </p:grpSp>
      <p:sp>
        <p:nvSpPr>
          <p:cNvPr id="41" name="TextBox 41"/>
          <p:cNvSpPr txBox="1"/>
          <p:nvPr/>
        </p:nvSpPr>
        <p:spPr>
          <a:xfrm>
            <a:off x="8012889" y="2748680"/>
            <a:ext cx="2257425" cy="1166496"/>
          </a:xfrm>
          <a:prstGeom prst="rect">
            <a:avLst/>
          </a:prstGeom>
        </p:spPr>
        <p:txBody>
          <a:bodyPr lIns="0" tIns="0" rIns="0" bIns="0" rtlCol="0" anchor="t">
            <a:spAutoFit/>
          </a:bodyPr>
          <a:lstStyle/>
          <a:p>
            <a:pPr algn="ctr">
              <a:lnSpc>
                <a:spcPts val="4479"/>
              </a:lnSpc>
            </a:pPr>
            <a:r>
              <a:rPr lang="en-US" sz="3199">
                <a:solidFill>
                  <a:srgbClr val="1E302C"/>
                </a:solidFill>
                <a:latin typeface="Times New Roman"/>
              </a:rPr>
              <a:t> Limitations:</a:t>
            </a:r>
          </a:p>
          <a:p>
            <a:pPr algn="ctr">
              <a:lnSpc>
                <a:spcPts val="4479"/>
              </a:lnSpc>
              <a:spcBef>
                <a:spcPct val="0"/>
              </a:spcBef>
            </a:pPr>
            <a:endParaRPr lang="en-US" sz="3199">
              <a:solidFill>
                <a:srgbClr val="1E302C"/>
              </a:solidFill>
              <a:latin typeface="Times New Roman"/>
            </a:endParaRPr>
          </a:p>
        </p:txBody>
      </p:sp>
      <p:grpSp>
        <p:nvGrpSpPr>
          <p:cNvPr id="42" name="Group 42"/>
          <p:cNvGrpSpPr/>
          <p:nvPr/>
        </p:nvGrpSpPr>
        <p:grpSpPr>
          <a:xfrm>
            <a:off x="12875514" y="4326418"/>
            <a:ext cx="4939750" cy="1634164"/>
            <a:chOff x="0" y="0"/>
            <a:chExt cx="6586333" cy="2178885"/>
          </a:xfrm>
        </p:grpSpPr>
        <p:sp>
          <p:nvSpPr>
            <p:cNvPr id="43" name="Freeform 43"/>
            <p:cNvSpPr/>
            <p:nvPr/>
          </p:nvSpPr>
          <p:spPr>
            <a:xfrm>
              <a:off x="0" y="0"/>
              <a:ext cx="703858" cy="703858"/>
            </a:xfrm>
            <a:custGeom>
              <a:avLst/>
              <a:gdLst/>
              <a:ahLst/>
              <a:cxnLst/>
              <a:rect l="l" t="t" r="r" b="b"/>
              <a:pathLst>
                <a:path w="703858" h="703858">
                  <a:moveTo>
                    <a:pt x="0" y="0"/>
                  </a:moveTo>
                  <a:lnTo>
                    <a:pt x="703858" y="0"/>
                  </a:lnTo>
                  <a:lnTo>
                    <a:pt x="703858" y="703858"/>
                  </a:lnTo>
                  <a:lnTo>
                    <a:pt x="0" y="70385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44" name="Group 44"/>
            <p:cNvGrpSpPr/>
            <p:nvPr/>
          </p:nvGrpSpPr>
          <p:grpSpPr>
            <a:xfrm>
              <a:off x="918473" y="0"/>
              <a:ext cx="5667860" cy="703858"/>
              <a:chOff x="0" y="0"/>
              <a:chExt cx="3272560" cy="406400"/>
            </a:xfrm>
          </p:grpSpPr>
          <p:sp>
            <p:nvSpPr>
              <p:cNvPr id="45" name="Freeform 45"/>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6" name="TextBox 46"/>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47" name="TextBox 47"/>
            <p:cNvSpPr txBox="1"/>
            <p:nvPr/>
          </p:nvSpPr>
          <p:spPr>
            <a:xfrm>
              <a:off x="1298278" y="90967"/>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Resource Allocation</a:t>
              </a:r>
            </a:p>
            <a:p>
              <a:pPr algn="l">
                <a:lnSpc>
                  <a:spcPts val="2800"/>
                </a:lnSpc>
                <a:spcBef>
                  <a:spcPct val="0"/>
                </a:spcBef>
              </a:pPr>
              <a:endParaRPr lang="en-US" sz="2000">
                <a:solidFill>
                  <a:srgbClr val="1E302C"/>
                </a:solidFill>
                <a:latin typeface="Times New Roman"/>
              </a:endParaRPr>
            </a:p>
          </p:txBody>
        </p:sp>
        <p:sp>
          <p:nvSpPr>
            <p:cNvPr id="48" name="Freeform 48"/>
            <p:cNvSpPr/>
            <p:nvPr/>
          </p:nvSpPr>
          <p:spPr>
            <a:xfrm>
              <a:off x="0" y="1130126"/>
              <a:ext cx="703858" cy="703858"/>
            </a:xfrm>
            <a:custGeom>
              <a:avLst/>
              <a:gdLst/>
              <a:ahLst/>
              <a:cxnLst/>
              <a:rect l="l" t="t" r="r" b="b"/>
              <a:pathLst>
                <a:path w="703858" h="703858">
                  <a:moveTo>
                    <a:pt x="0" y="0"/>
                  </a:moveTo>
                  <a:lnTo>
                    <a:pt x="703858" y="0"/>
                  </a:lnTo>
                  <a:lnTo>
                    <a:pt x="703858" y="703859"/>
                  </a:lnTo>
                  <a:lnTo>
                    <a:pt x="0" y="703859"/>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grpSp>
          <p:nvGrpSpPr>
            <p:cNvPr id="49" name="Group 49"/>
            <p:cNvGrpSpPr/>
            <p:nvPr/>
          </p:nvGrpSpPr>
          <p:grpSpPr>
            <a:xfrm>
              <a:off x="918473" y="1130126"/>
              <a:ext cx="5667860" cy="703858"/>
              <a:chOff x="0" y="0"/>
              <a:chExt cx="3272560" cy="406400"/>
            </a:xfrm>
          </p:grpSpPr>
          <p:sp>
            <p:nvSpPr>
              <p:cNvPr id="50" name="Freeform 50"/>
              <p:cNvSpPr/>
              <p:nvPr/>
            </p:nvSpPr>
            <p:spPr>
              <a:xfrm>
                <a:off x="0" y="0"/>
                <a:ext cx="3272560" cy="406400"/>
              </a:xfrm>
              <a:custGeom>
                <a:avLst/>
                <a:gdLst/>
                <a:ahLst/>
                <a:cxnLst/>
                <a:rect l="l" t="t" r="r" b="b"/>
                <a:pathLst>
                  <a:path w="3272560" h="406400">
                    <a:moveTo>
                      <a:pt x="3069360" y="0"/>
                    </a:moveTo>
                    <a:cubicBezTo>
                      <a:pt x="3181584" y="0"/>
                      <a:pt x="3272560" y="90976"/>
                      <a:pt x="3272560" y="203200"/>
                    </a:cubicBezTo>
                    <a:cubicBezTo>
                      <a:pt x="3272560" y="315424"/>
                      <a:pt x="3181584" y="406400"/>
                      <a:pt x="3069360"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1" name="TextBox 51"/>
              <p:cNvSpPr txBox="1"/>
              <p:nvPr/>
            </p:nvSpPr>
            <p:spPr>
              <a:xfrm>
                <a:off x="0" y="-85725"/>
                <a:ext cx="3272560" cy="492125"/>
              </a:xfrm>
              <a:prstGeom prst="rect">
                <a:avLst/>
              </a:prstGeom>
            </p:spPr>
            <p:txBody>
              <a:bodyPr lIns="50800" tIns="50800" rIns="50800" bIns="50800" rtlCol="0" anchor="ctr"/>
              <a:lstStyle/>
              <a:p>
                <a:pPr algn="ctr">
                  <a:lnSpc>
                    <a:spcPts val="2800"/>
                  </a:lnSpc>
                </a:pPr>
                <a:endParaRPr/>
              </a:p>
            </p:txBody>
          </p:sp>
        </p:grpSp>
        <p:sp>
          <p:nvSpPr>
            <p:cNvPr id="52" name="TextBox 52"/>
            <p:cNvSpPr txBox="1"/>
            <p:nvPr/>
          </p:nvSpPr>
          <p:spPr>
            <a:xfrm>
              <a:off x="1298278" y="1221094"/>
              <a:ext cx="5288056" cy="957792"/>
            </a:xfrm>
            <a:prstGeom prst="rect">
              <a:avLst/>
            </a:prstGeom>
          </p:spPr>
          <p:txBody>
            <a:bodyPr lIns="0" tIns="0" rIns="0" bIns="0" rtlCol="0" anchor="t">
              <a:spAutoFit/>
            </a:bodyPr>
            <a:lstStyle/>
            <a:p>
              <a:pPr algn="l">
                <a:lnSpc>
                  <a:spcPts val="2800"/>
                </a:lnSpc>
              </a:pPr>
              <a:r>
                <a:rPr lang="en-US" sz="2000">
                  <a:solidFill>
                    <a:srgbClr val="1E302C"/>
                  </a:solidFill>
                  <a:latin typeface="Times New Roman"/>
                </a:rPr>
                <a:t>Continuous Training</a:t>
              </a:r>
            </a:p>
            <a:p>
              <a:pPr algn="l">
                <a:lnSpc>
                  <a:spcPts val="2800"/>
                </a:lnSpc>
                <a:spcBef>
                  <a:spcPct val="0"/>
                </a:spcBef>
              </a:pPr>
              <a:endParaRPr lang="en-US" sz="2000">
                <a:solidFill>
                  <a:srgbClr val="1E302C"/>
                </a:solidFill>
                <a:latin typeface="Times New Roman"/>
              </a:endParaRPr>
            </a:p>
          </p:txBody>
        </p:sp>
      </p:grpSp>
      <p:sp>
        <p:nvSpPr>
          <p:cNvPr id="53" name="Rectangle 52"/>
          <p:cNvSpPr/>
          <p:nvPr/>
        </p:nvSpPr>
        <p:spPr>
          <a:xfrm>
            <a:off x="1327376" y="651928"/>
            <a:ext cx="4248279" cy="2092881"/>
          </a:xfrm>
          <a:prstGeom prst="rect">
            <a:avLst/>
          </a:prstGeom>
        </p:spPr>
        <p:txBody>
          <a:bodyPr wrap="none">
            <a:spAutoFit/>
          </a:bodyPr>
          <a:lstStyle/>
          <a:p>
            <a:r>
              <a:rPr lang="en-US" sz="6000" dirty="0">
                <a:solidFill>
                  <a:srgbClr val="1E302C"/>
                </a:solidFill>
                <a:latin typeface="Amsterdam Four"/>
              </a:rPr>
              <a:t>-</a:t>
            </a:r>
          </a:p>
          <a:p>
            <a:r>
              <a:rPr lang="en-US" sz="7000" dirty="0">
                <a:solidFill>
                  <a:srgbClr val="1E302C"/>
                </a:solidFill>
                <a:latin typeface="Amsterdam Four"/>
              </a:rPr>
              <a:t>Discussion</a:t>
            </a:r>
            <a:endParaRPr lang="en-US" sz="7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294000" y="3094273"/>
            <a:ext cx="2822718" cy="1945305"/>
            <a:chOff x="0" y="0"/>
            <a:chExt cx="751987" cy="518240"/>
          </a:xfrm>
        </p:grpSpPr>
        <p:sp>
          <p:nvSpPr>
            <p:cNvPr id="13" name="Freeform 13"/>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14" name="TextBox 14"/>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15" name="Freeform 15"/>
          <p:cNvSpPr/>
          <p:nvPr/>
        </p:nvSpPr>
        <p:spPr>
          <a:xfrm>
            <a:off x="6431854" y="2877013"/>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16" name="Group 16"/>
          <p:cNvGrpSpPr/>
          <p:nvPr/>
        </p:nvGrpSpPr>
        <p:grpSpPr>
          <a:xfrm>
            <a:off x="7454086" y="3094273"/>
            <a:ext cx="2822718" cy="1945305"/>
            <a:chOff x="0" y="0"/>
            <a:chExt cx="751987" cy="518240"/>
          </a:xfrm>
        </p:grpSpPr>
        <p:sp>
          <p:nvSpPr>
            <p:cNvPr id="17" name="Freeform 17"/>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18" name="TextBox 18"/>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19" name="Freeform 19"/>
          <p:cNvSpPr/>
          <p:nvPr/>
        </p:nvSpPr>
        <p:spPr>
          <a:xfrm>
            <a:off x="9591939" y="2877013"/>
            <a:ext cx="476948" cy="476948"/>
          </a:xfrm>
          <a:custGeom>
            <a:avLst/>
            <a:gdLst/>
            <a:ahLst/>
            <a:cxnLst/>
            <a:rect l="l" t="t" r="r" b="b"/>
            <a:pathLst>
              <a:path w="476948" h="476948">
                <a:moveTo>
                  <a:pt x="0" y="0"/>
                </a:moveTo>
                <a:lnTo>
                  <a:pt x="476949" y="0"/>
                </a:lnTo>
                <a:lnTo>
                  <a:pt x="476949" y="476949"/>
                </a:lnTo>
                <a:lnTo>
                  <a:pt x="0" y="47694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20" name="Group 20"/>
          <p:cNvGrpSpPr/>
          <p:nvPr/>
        </p:nvGrpSpPr>
        <p:grpSpPr>
          <a:xfrm>
            <a:off x="1028700" y="3094273"/>
            <a:ext cx="2822718" cy="1945305"/>
            <a:chOff x="0" y="0"/>
            <a:chExt cx="751987" cy="518240"/>
          </a:xfrm>
        </p:grpSpPr>
        <p:sp>
          <p:nvSpPr>
            <p:cNvPr id="21" name="Freeform 21"/>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22" name="TextBox 22"/>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23" name="Freeform 23"/>
          <p:cNvSpPr/>
          <p:nvPr/>
        </p:nvSpPr>
        <p:spPr>
          <a:xfrm>
            <a:off x="3166554" y="2877013"/>
            <a:ext cx="476948" cy="476948"/>
          </a:xfrm>
          <a:custGeom>
            <a:avLst/>
            <a:gdLst/>
            <a:ahLst/>
            <a:cxnLst/>
            <a:rect l="l" t="t" r="r" b="b"/>
            <a:pathLst>
              <a:path w="476948" h="476948">
                <a:moveTo>
                  <a:pt x="0" y="0"/>
                </a:moveTo>
                <a:lnTo>
                  <a:pt x="476948" y="0"/>
                </a:lnTo>
                <a:lnTo>
                  <a:pt x="476948" y="476949"/>
                </a:lnTo>
                <a:lnTo>
                  <a:pt x="0" y="47694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24" name="Group 24"/>
          <p:cNvGrpSpPr/>
          <p:nvPr/>
        </p:nvGrpSpPr>
        <p:grpSpPr>
          <a:xfrm>
            <a:off x="4294000" y="6190213"/>
            <a:ext cx="2822718" cy="1945305"/>
            <a:chOff x="0" y="0"/>
            <a:chExt cx="751987" cy="518240"/>
          </a:xfrm>
        </p:grpSpPr>
        <p:sp>
          <p:nvSpPr>
            <p:cNvPr id="25" name="Freeform 25"/>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26" name="TextBox 26"/>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27" name="Freeform 27"/>
          <p:cNvSpPr/>
          <p:nvPr/>
        </p:nvSpPr>
        <p:spPr>
          <a:xfrm>
            <a:off x="6431854" y="5972953"/>
            <a:ext cx="476948" cy="476948"/>
          </a:xfrm>
          <a:custGeom>
            <a:avLst/>
            <a:gdLst/>
            <a:ahLst/>
            <a:cxnLst/>
            <a:rect l="l" t="t" r="r" b="b"/>
            <a:pathLst>
              <a:path w="476948" h="476948">
                <a:moveTo>
                  <a:pt x="0" y="0"/>
                </a:moveTo>
                <a:lnTo>
                  <a:pt x="476948" y="0"/>
                </a:lnTo>
                <a:lnTo>
                  <a:pt x="476948" y="476948"/>
                </a:lnTo>
                <a:lnTo>
                  <a:pt x="0" y="4769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28" name="Group 28"/>
          <p:cNvGrpSpPr/>
          <p:nvPr/>
        </p:nvGrpSpPr>
        <p:grpSpPr>
          <a:xfrm>
            <a:off x="7454086" y="6190213"/>
            <a:ext cx="2822718" cy="1945305"/>
            <a:chOff x="0" y="0"/>
            <a:chExt cx="751987" cy="518240"/>
          </a:xfrm>
        </p:grpSpPr>
        <p:sp>
          <p:nvSpPr>
            <p:cNvPr id="29" name="Freeform 29"/>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0" name="TextBox 30"/>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31" name="Freeform 31"/>
          <p:cNvSpPr/>
          <p:nvPr/>
        </p:nvSpPr>
        <p:spPr>
          <a:xfrm>
            <a:off x="9591939" y="5972953"/>
            <a:ext cx="476948" cy="476948"/>
          </a:xfrm>
          <a:custGeom>
            <a:avLst/>
            <a:gdLst/>
            <a:ahLst/>
            <a:cxnLst/>
            <a:rect l="l" t="t" r="r" b="b"/>
            <a:pathLst>
              <a:path w="476948" h="476948">
                <a:moveTo>
                  <a:pt x="0" y="0"/>
                </a:moveTo>
                <a:lnTo>
                  <a:pt x="476949" y="0"/>
                </a:lnTo>
                <a:lnTo>
                  <a:pt x="476949" y="476948"/>
                </a:lnTo>
                <a:lnTo>
                  <a:pt x="0" y="4769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2" name="Group 32"/>
          <p:cNvGrpSpPr/>
          <p:nvPr/>
        </p:nvGrpSpPr>
        <p:grpSpPr>
          <a:xfrm>
            <a:off x="1028700" y="6190213"/>
            <a:ext cx="2822718" cy="1945305"/>
            <a:chOff x="0" y="0"/>
            <a:chExt cx="751987" cy="518240"/>
          </a:xfrm>
        </p:grpSpPr>
        <p:sp>
          <p:nvSpPr>
            <p:cNvPr id="33" name="Freeform 33"/>
            <p:cNvSpPr/>
            <p:nvPr/>
          </p:nvSpPr>
          <p:spPr>
            <a:xfrm>
              <a:off x="0" y="0"/>
              <a:ext cx="751987" cy="518240"/>
            </a:xfrm>
            <a:custGeom>
              <a:avLst/>
              <a:gdLst/>
              <a:ahLst/>
              <a:cxnLst/>
              <a:rect l="l" t="t" r="r" b="b"/>
              <a:pathLst>
                <a:path w="751987" h="518240">
                  <a:moveTo>
                    <a:pt x="54854" y="0"/>
                  </a:moveTo>
                  <a:lnTo>
                    <a:pt x="697133" y="0"/>
                  </a:lnTo>
                  <a:cubicBezTo>
                    <a:pt x="711681" y="0"/>
                    <a:pt x="725634" y="5779"/>
                    <a:pt x="735921" y="16066"/>
                  </a:cubicBezTo>
                  <a:cubicBezTo>
                    <a:pt x="746208" y="26354"/>
                    <a:pt x="751987" y="40306"/>
                    <a:pt x="751987" y="54854"/>
                  </a:cubicBezTo>
                  <a:lnTo>
                    <a:pt x="751987" y="463385"/>
                  </a:lnTo>
                  <a:cubicBezTo>
                    <a:pt x="751987" y="477934"/>
                    <a:pt x="746208" y="491886"/>
                    <a:pt x="735921" y="502173"/>
                  </a:cubicBezTo>
                  <a:cubicBezTo>
                    <a:pt x="725634" y="512460"/>
                    <a:pt x="711681" y="518240"/>
                    <a:pt x="697133" y="518240"/>
                  </a:cubicBezTo>
                  <a:lnTo>
                    <a:pt x="54854" y="518240"/>
                  </a:lnTo>
                  <a:cubicBezTo>
                    <a:pt x="40306" y="518240"/>
                    <a:pt x="26354" y="512460"/>
                    <a:pt x="16066" y="502173"/>
                  </a:cubicBezTo>
                  <a:cubicBezTo>
                    <a:pt x="5779" y="491886"/>
                    <a:pt x="0" y="477934"/>
                    <a:pt x="0" y="463385"/>
                  </a:cubicBezTo>
                  <a:lnTo>
                    <a:pt x="0" y="54854"/>
                  </a:lnTo>
                  <a:cubicBezTo>
                    <a:pt x="0" y="40306"/>
                    <a:pt x="5779" y="26354"/>
                    <a:pt x="16066" y="16066"/>
                  </a:cubicBezTo>
                  <a:cubicBezTo>
                    <a:pt x="26354" y="5779"/>
                    <a:pt x="40306" y="0"/>
                    <a:pt x="54854" y="0"/>
                  </a:cubicBezTo>
                  <a:close/>
                </a:path>
              </a:pathLst>
            </a:custGeom>
            <a:solidFill>
              <a:srgbClr val="8F6234"/>
            </a:solidFill>
          </p:spPr>
        </p:sp>
        <p:sp>
          <p:nvSpPr>
            <p:cNvPr id="34" name="TextBox 34"/>
            <p:cNvSpPr txBox="1"/>
            <p:nvPr/>
          </p:nvSpPr>
          <p:spPr>
            <a:xfrm>
              <a:off x="0" y="-95250"/>
              <a:ext cx="751987" cy="613490"/>
            </a:xfrm>
            <a:prstGeom prst="rect">
              <a:avLst/>
            </a:prstGeom>
          </p:spPr>
          <p:txBody>
            <a:bodyPr lIns="50800" tIns="50800" rIns="50800" bIns="50800" rtlCol="0" anchor="ctr"/>
            <a:lstStyle/>
            <a:p>
              <a:pPr algn="ctr">
                <a:lnSpc>
                  <a:spcPts val="3499"/>
                </a:lnSpc>
              </a:pPr>
              <a:endParaRPr/>
            </a:p>
          </p:txBody>
        </p:sp>
      </p:grpSp>
      <p:sp>
        <p:nvSpPr>
          <p:cNvPr id="35" name="Freeform 35"/>
          <p:cNvSpPr/>
          <p:nvPr/>
        </p:nvSpPr>
        <p:spPr>
          <a:xfrm>
            <a:off x="3166554" y="5972953"/>
            <a:ext cx="476948" cy="476948"/>
          </a:xfrm>
          <a:custGeom>
            <a:avLst/>
            <a:gdLst/>
            <a:ahLst/>
            <a:cxnLst/>
            <a:rect l="l" t="t" r="r" b="b"/>
            <a:pathLst>
              <a:path w="476948" h="476948">
                <a:moveTo>
                  <a:pt x="0" y="0"/>
                </a:moveTo>
                <a:lnTo>
                  <a:pt x="476948" y="0"/>
                </a:lnTo>
                <a:lnTo>
                  <a:pt x="476948" y="476948"/>
                </a:lnTo>
                <a:lnTo>
                  <a:pt x="0" y="47694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6" name="Group 36"/>
          <p:cNvGrpSpPr/>
          <p:nvPr/>
        </p:nvGrpSpPr>
        <p:grpSpPr>
          <a:xfrm>
            <a:off x="10819729" y="2290314"/>
            <a:ext cx="7252951" cy="4315243"/>
            <a:chOff x="0" y="0"/>
            <a:chExt cx="9670601" cy="5753658"/>
          </a:xfrm>
        </p:grpSpPr>
        <p:grpSp>
          <p:nvGrpSpPr>
            <p:cNvPr id="37" name="Group 37"/>
            <p:cNvGrpSpPr/>
            <p:nvPr/>
          </p:nvGrpSpPr>
          <p:grpSpPr>
            <a:xfrm>
              <a:off x="4008685" y="1234763"/>
              <a:ext cx="4518894" cy="4518894"/>
              <a:chOff x="0" y="0"/>
              <a:chExt cx="812800" cy="812800"/>
            </a:xfrm>
          </p:grpSpPr>
          <p:sp>
            <p:nvSpPr>
              <p:cNvPr id="38" name="Freeform 3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39" name="TextBox 3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40" name="Group 40"/>
            <p:cNvGrpSpPr/>
            <p:nvPr/>
          </p:nvGrpSpPr>
          <p:grpSpPr>
            <a:xfrm>
              <a:off x="957943" y="79648"/>
              <a:ext cx="4006293" cy="4006293"/>
              <a:chOff x="0" y="0"/>
              <a:chExt cx="812800" cy="812800"/>
            </a:xfrm>
          </p:grpSpPr>
          <p:sp>
            <p:nvSpPr>
              <p:cNvPr id="41" name="Freeform 4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42" name="TextBox 4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43" name="Freeform 43"/>
            <p:cNvSpPr/>
            <p:nvPr/>
          </p:nvSpPr>
          <p:spPr>
            <a:xfrm rot="-6698292">
              <a:off x="-212369" y="2688034"/>
              <a:ext cx="1840986" cy="793298"/>
            </a:xfrm>
            <a:custGeom>
              <a:avLst/>
              <a:gdLst/>
              <a:ahLst/>
              <a:cxnLst/>
              <a:rect l="l" t="t" r="r" b="b"/>
              <a:pathLst>
                <a:path w="1840986" h="793298">
                  <a:moveTo>
                    <a:pt x="0" y="0"/>
                  </a:moveTo>
                  <a:lnTo>
                    <a:pt x="1840986" y="0"/>
                  </a:lnTo>
                  <a:lnTo>
                    <a:pt x="1840986" y="793298"/>
                  </a:lnTo>
                  <a:lnTo>
                    <a:pt x="0" y="79329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4" name="Freeform 44"/>
            <p:cNvSpPr/>
            <p:nvPr/>
          </p:nvSpPr>
          <p:spPr>
            <a:xfrm rot="2811967">
              <a:off x="7831304" y="546279"/>
              <a:ext cx="1840986" cy="793298"/>
            </a:xfrm>
            <a:custGeom>
              <a:avLst/>
              <a:gdLst/>
              <a:ahLst/>
              <a:cxnLst/>
              <a:rect l="l" t="t" r="r" b="b"/>
              <a:pathLst>
                <a:path w="1840986" h="793298">
                  <a:moveTo>
                    <a:pt x="0" y="0"/>
                  </a:moveTo>
                  <a:lnTo>
                    <a:pt x="1840986" y="0"/>
                  </a:lnTo>
                  <a:lnTo>
                    <a:pt x="1840986" y="793298"/>
                  </a:lnTo>
                  <a:lnTo>
                    <a:pt x="0" y="79329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5" name="Freeform 45"/>
            <p:cNvSpPr/>
            <p:nvPr/>
          </p:nvSpPr>
          <p:spPr>
            <a:xfrm>
              <a:off x="4617233" y="2683567"/>
              <a:ext cx="1760336" cy="1879970"/>
            </a:xfrm>
            <a:custGeom>
              <a:avLst/>
              <a:gdLst/>
              <a:ahLst/>
              <a:cxnLst/>
              <a:rect l="l" t="t" r="r" b="b"/>
              <a:pathLst>
                <a:path w="1760336" h="1879970">
                  <a:moveTo>
                    <a:pt x="0" y="0"/>
                  </a:moveTo>
                  <a:lnTo>
                    <a:pt x="1760336" y="0"/>
                  </a:lnTo>
                  <a:lnTo>
                    <a:pt x="1760336" y="1879970"/>
                  </a:lnTo>
                  <a:lnTo>
                    <a:pt x="0" y="187997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46" name="Freeform 46"/>
            <p:cNvSpPr/>
            <p:nvPr/>
          </p:nvSpPr>
          <p:spPr>
            <a:xfrm flipH="1">
              <a:off x="8337661" y="4956582"/>
              <a:ext cx="746352" cy="797075"/>
            </a:xfrm>
            <a:custGeom>
              <a:avLst/>
              <a:gdLst/>
              <a:ahLst/>
              <a:cxnLst/>
              <a:rect l="l" t="t" r="r" b="b"/>
              <a:pathLst>
                <a:path w="746352" h="797075">
                  <a:moveTo>
                    <a:pt x="746353" y="0"/>
                  </a:moveTo>
                  <a:lnTo>
                    <a:pt x="0" y="0"/>
                  </a:lnTo>
                  <a:lnTo>
                    <a:pt x="0" y="797076"/>
                  </a:lnTo>
                  <a:lnTo>
                    <a:pt x="746353" y="797076"/>
                  </a:lnTo>
                  <a:lnTo>
                    <a:pt x="746353"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47" name="Freeform 47"/>
            <p:cNvSpPr/>
            <p:nvPr/>
          </p:nvSpPr>
          <p:spPr>
            <a:xfrm>
              <a:off x="393700" y="329741"/>
              <a:ext cx="746352" cy="797075"/>
            </a:xfrm>
            <a:custGeom>
              <a:avLst/>
              <a:gdLst/>
              <a:ahLst/>
              <a:cxnLst/>
              <a:rect l="l" t="t" r="r" b="b"/>
              <a:pathLst>
                <a:path w="746352" h="797075">
                  <a:moveTo>
                    <a:pt x="0" y="0"/>
                  </a:moveTo>
                  <a:lnTo>
                    <a:pt x="746352" y="0"/>
                  </a:lnTo>
                  <a:lnTo>
                    <a:pt x="746352" y="797075"/>
                  </a:lnTo>
                  <a:lnTo>
                    <a:pt x="0" y="79707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sp>
        <p:nvSpPr>
          <p:cNvPr id="48" name="Freeform 48"/>
          <p:cNvSpPr/>
          <p:nvPr/>
        </p:nvSpPr>
        <p:spPr>
          <a:xfrm>
            <a:off x="12259235" y="1800923"/>
            <a:ext cx="3748642" cy="4944253"/>
          </a:xfrm>
          <a:custGeom>
            <a:avLst/>
            <a:gdLst/>
            <a:ahLst/>
            <a:cxnLst/>
            <a:rect l="l" t="t" r="r" b="b"/>
            <a:pathLst>
              <a:path w="3748642" h="4944253">
                <a:moveTo>
                  <a:pt x="0" y="0"/>
                </a:moveTo>
                <a:lnTo>
                  <a:pt x="3748642" y="0"/>
                </a:lnTo>
                <a:lnTo>
                  <a:pt x="3748642" y="4944253"/>
                </a:lnTo>
                <a:lnTo>
                  <a:pt x="0" y="4944253"/>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
        <p:nvSpPr>
          <p:cNvPr id="49" name="TextBox 49"/>
          <p:cNvSpPr txBox="1"/>
          <p:nvPr/>
        </p:nvSpPr>
        <p:spPr>
          <a:xfrm>
            <a:off x="1278946" y="11541"/>
            <a:ext cx="7153753" cy="2385268"/>
          </a:xfrm>
          <a:prstGeom prst="rect">
            <a:avLst/>
          </a:prstGeom>
        </p:spPr>
        <p:txBody>
          <a:bodyPr lIns="0" tIns="0" rIns="0" bIns="0" rtlCol="0" anchor="t">
            <a:spAutoFit/>
          </a:bodyPr>
          <a:lstStyle/>
          <a:p>
            <a:pPr algn="just">
              <a:lnSpc>
                <a:spcPts val="9261"/>
              </a:lnSpc>
              <a:spcBef>
                <a:spcPct val="0"/>
              </a:spcBef>
            </a:pPr>
            <a:r>
              <a:rPr lang="en-US" sz="6615" dirty="0">
                <a:solidFill>
                  <a:srgbClr val="1E302C"/>
                </a:solidFill>
                <a:latin typeface="Amsterdam Four"/>
              </a:rPr>
              <a:t>-</a:t>
            </a:r>
          </a:p>
          <a:p>
            <a:pPr algn="just">
              <a:lnSpc>
                <a:spcPts val="9261"/>
              </a:lnSpc>
              <a:spcBef>
                <a:spcPct val="0"/>
              </a:spcBef>
            </a:pPr>
            <a:r>
              <a:rPr lang="en-US" sz="6615" dirty="0">
                <a:solidFill>
                  <a:srgbClr val="1E302C"/>
                </a:solidFill>
                <a:latin typeface="Amsterdam Four"/>
              </a:rPr>
              <a:t>Recommendations</a:t>
            </a:r>
          </a:p>
        </p:txBody>
      </p:sp>
      <p:sp>
        <p:nvSpPr>
          <p:cNvPr id="50" name="TextBox 50"/>
          <p:cNvSpPr txBox="1"/>
          <p:nvPr/>
        </p:nvSpPr>
        <p:spPr>
          <a:xfrm>
            <a:off x="4688411" y="3419699"/>
            <a:ext cx="2033896"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Technology Integration</a:t>
            </a:r>
          </a:p>
          <a:p>
            <a:pPr algn="ctr">
              <a:lnSpc>
                <a:spcPts val="3499"/>
              </a:lnSpc>
              <a:spcBef>
                <a:spcPct val="0"/>
              </a:spcBef>
            </a:pPr>
            <a:endParaRPr lang="en-US" sz="2499">
              <a:solidFill>
                <a:srgbClr val="FFF7EF"/>
              </a:solidFill>
              <a:latin typeface="Times New Roman"/>
            </a:endParaRPr>
          </a:p>
        </p:txBody>
      </p:sp>
      <p:sp>
        <p:nvSpPr>
          <p:cNvPr id="51" name="TextBox 51"/>
          <p:cNvSpPr txBox="1"/>
          <p:nvPr/>
        </p:nvSpPr>
        <p:spPr>
          <a:xfrm>
            <a:off x="7729260" y="3586663"/>
            <a:ext cx="2272370"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Resource Allocation</a:t>
            </a:r>
          </a:p>
          <a:p>
            <a:pPr algn="ctr">
              <a:lnSpc>
                <a:spcPts val="3499"/>
              </a:lnSpc>
              <a:spcBef>
                <a:spcPct val="0"/>
              </a:spcBef>
            </a:pPr>
            <a:endParaRPr lang="en-US" sz="2499">
              <a:solidFill>
                <a:srgbClr val="FFF7EF"/>
              </a:solidFill>
              <a:latin typeface="Times New Roman"/>
            </a:endParaRPr>
          </a:p>
        </p:txBody>
      </p:sp>
      <p:sp>
        <p:nvSpPr>
          <p:cNvPr id="52" name="TextBox 52"/>
          <p:cNvSpPr txBox="1"/>
          <p:nvPr/>
        </p:nvSpPr>
        <p:spPr>
          <a:xfrm>
            <a:off x="1132658" y="3447044"/>
            <a:ext cx="2614802"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Enhanced Training Programs</a:t>
            </a:r>
          </a:p>
          <a:p>
            <a:pPr algn="ctr">
              <a:lnSpc>
                <a:spcPts val="3499"/>
              </a:lnSpc>
              <a:spcBef>
                <a:spcPct val="0"/>
              </a:spcBef>
            </a:pPr>
            <a:endParaRPr lang="en-US" sz="2499">
              <a:solidFill>
                <a:srgbClr val="FFF7EF"/>
              </a:solidFill>
              <a:latin typeface="Times New Roman"/>
            </a:endParaRPr>
          </a:p>
        </p:txBody>
      </p:sp>
      <p:sp>
        <p:nvSpPr>
          <p:cNvPr id="53" name="TextBox 53"/>
          <p:cNvSpPr txBox="1"/>
          <p:nvPr/>
        </p:nvSpPr>
        <p:spPr>
          <a:xfrm>
            <a:off x="4635804" y="6319903"/>
            <a:ext cx="2033896" cy="1346200"/>
          </a:xfrm>
          <a:prstGeom prst="rect">
            <a:avLst/>
          </a:prstGeom>
        </p:spPr>
        <p:txBody>
          <a:bodyPr lIns="0" tIns="0" rIns="0" bIns="0" rtlCol="0" anchor="t">
            <a:spAutoFit/>
          </a:bodyPr>
          <a:lstStyle/>
          <a:p>
            <a:pPr algn="ctr">
              <a:lnSpc>
                <a:spcPts val="3499"/>
              </a:lnSpc>
              <a:spcBef>
                <a:spcPct val="0"/>
              </a:spcBef>
            </a:pPr>
            <a:r>
              <a:rPr lang="en-US" sz="2499">
                <a:solidFill>
                  <a:srgbClr val="FFF7EF"/>
                </a:solidFill>
                <a:latin typeface="Times New Roman"/>
              </a:rPr>
              <a:t>Advanced Technology Exploration</a:t>
            </a:r>
          </a:p>
        </p:txBody>
      </p:sp>
      <p:sp>
        <p:nvSpPr>
          <p:cNvPr id="54" name="TextBox 54"/>
          <p:cNvSpPr txBox="1"/>
          <p:nvPr/>
        </p:nvSpPr>
        <p:spPr>
          <a:xfrm>
            <a:off x="7848497" y="6761359"/>
            <a:ext cx="2033896" cy="90805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Policy Review</a:t>
            </a:r>
          </a:p>
          <a:p>
            <a:pPr algn="ctr">
              <a:lnSpc>
                <a:spcPts val="3499"/>
              </a:lnSpc>
              <a:spcBef>
                <a:spcPct val="0"/>
              </a:spcBef>
            </a:pPr>
            <a:endParaRPr lang="en-US" sz="2499">
              <a:solidFill>
                <a:srgbClr val="FFF7EF"/>
              </a:solidFill>
              <a:latin typeface="Times New Roman"/>
            </a:endParaRPr>
          </a:p>
        </p:txBody>
      </p:sp>
      <p:sp>
        <p:nvSpPr>
          <p:cNvPr id="55" name="TextBox 55"/>
          <p:cNvSpPr txBox="1"/>
          <p:nvPr/>
        </p:nvSpPr>
        <p:spPr>
          <a:xfrm>
            <a:off x="1303874" y="6649926"/>
            <a:ext cx="2272370" cy="1346200"/>
          </a:xfrm>
          <a:prstGeom prst="rect">
            <a:avLst/>
          </a:prstGeom>
        </p:spPr>
        <p:txBody>
          <a:bodyPr lIns="0" tIns="0" rIns="0" bIns="0" rtlCol="0" anchor="t">
            <a:spAutoFit/>
          </a:bodyPr>
          <a:lstStyle/>
          <a:p>
            <a:pPr algn="ctr">
              <a:lnSpc>
                <a:spcPts val="3499"/>
              </a:lnSpc>
            </a:pPr>
            <a:r>
              <a:rPr lang="en-US" sz="2499">
                <a:solidFill>
                  <a:srgbClr val="FFF7EF"/>
                </a:solidFill>
                <a:latin typeface="Times New Roman"/>
              </a:rPr>
              <a:t>Impact Assessment</a:t>
            </a:r>
          </a:p>
          <a:p>
            <a:pPr algn="ctr">
              <a:lnSpc>
                <a:spcPts val="3499"/>
              </a:lnSpc>
              <a:spcBef>
                <a:spcPct val="0"/>
              </a:spcBef>
            </a:pPr>
            <a:endParaRPr lang="en-US" sz="2499">
              <a:solidFill>
                <a:srgbClr val="FFF7EF"/>
              </a:solidFill>
              <a:latin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0" y="9053545"/>
            <a:ext cx="1828800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13112659" y="3385295"/>
            <a:ext cx="4484627" cy="4484627"/>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1377381" y="1652749"/>
            <a:ext cx="4275928" cy="4275928"/>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8" name="TextBox 18"/>
          <p:cNvSpPr txBox="1"/>
          <p:nvPr/>
        </p:nvSpPr>
        <p:spPr>
          <a:xfrm>
            <a:off x="-55075" y="78330"/>
            <a:ext cx="13570420" cy="1967219"/>
          </a:xfrm>
          <a:prstGeom prst="rect">
            <a:avLst/>
          </a:prstGeom>
        </p:spPr>
        <p:txBody>
          <a:bodyPr lIns="0" tIns="0" rIns="0" bIns="0" rtlCol="0" anchor="t">
            <a:spAutoFit/>
          </a:bodyPr>
          <a:lstStyle/>
          <a:p>
            <a:pPr algn="l">
              <a:lnSpc>
                <a:spcPts val="14420"/>
              </a:lnSpc>
              <a:spcBef>
                <a:spcPct val="0"/>
              </a:spcBef>
            </a:pPr>
            <a:r>
              <a:rPr lang="en-US" sz="10300">
                <a:solidFill>
                  <a:srgbClr val="8F6234"/>
                </a:solidFill>
                <a:latin typeface="Times New Roman"/>
              </a:rPr>
              <a:t> FUTURE VISION</a:t>
            </a:r>
          </a:p>
        </p:txBody>
      </p:sp>
      <p:grpSp>
        <p:nvGrpSpPr>
          <p:cNvPr id="19" name="Group 19"/>
          <p:cNvGrpSpPr/>
          <p:nvPr/>
        </p:nvGrpSpPr>
        <p:grpSpPr>
          <a:xfrm>
            <a:off x="611167" y="3610960"/>
            <a:ext cx="10046816" cy="1311525"/>
            <a:chOff x="0" y="0"/>
            <a:chExt cx="2676525" cy="349397"/>
          </a:xfrm>
        </p:grpSpPr>
        <p:sp>
          <p:nvSpPr>
            <p:cNvPr id="20" name="Freeform 20"/>
            <p:cNvSpPr/>
            <p:nvPr/>
          </p:nvSpPr>
          <p:spPr>
            <a:xfrm>
              <a:off x="0" y="0"/>
              <a:ext cx="2676525" cy="349397"/>
            </a:xfrm>
            <a:custGeom>
              <a:avLst/>
              <a:gdLst/>
              <a:ahLst/>
              <a:cxnLst/>
              <a:rect l="l" t="t" r="r" b="b"/>
              <a:pathLst>
                <a:path w="2676525" h="349397">
                  <a:moveTo>
                    <a:pt x="15412" y="0"/>
                  </a:moveTo>
                  <a:lnTo>
                    <a:pt x="2661114" y="0"/>
                  </a:lnTo>
                  <a:cubicBezTo>
                    <a:pt x="2665201" y="0"/>
                    <a:pt x="2669121" y="1624"/>
                    <a:pt x="2672012" y="4514"/>
                  </a:cubicBezTo>
                  <a:cubicBezTo>
                    <a:pt x="2674902" y="7404"/>
                    <a:pt x="2676525" y="11324"/>
                    <a:pt x="2676525" y="15412"/>
                  </a:cubicBezTo>
                  <a:lnTo>
                    <a:pt x="2676525" y="333986"/>
                  </a:lnTo>
                  <a:cubicBezTo>
                    <a:pt x="2676525" y="342497"/>
                    <a:pt x="2669625" y="349397"/>
                    <a:pt x="2661114" y="349397"/>
                  </a:cubicBezTo>
                  <a:lnTo>
                    <a:pt x="15412" y="349397"/>
                  </a:lnTo>
                  <a:cubicBezTo>
                    <a:pt x="6900" y="349397"/>
                    <a:pt x="0" y="342497"/>
                    <a:pt x="0" y="333986"/>
                  </a:cubicBezTo>
                  <a:lnTo>
                    <a:pt x="0" y="15412"/>
                  </a:lnTo>
                  <a:cubicBezTo>
                    <a:pt x="0" y="6900"/>
                    <a:pt x="6900" y="0"/>
                    <a:pt x="15412" y="0"/>
                  </a:cubicBezTo>
                  <a:close/>
                </a:path>
              </a:pathLst>
            </a:custGeom>
            <a:solidFill>
              <a:srgbClr val="D1DAD3"/>
            </a:solidFill>
          </p:spPr>
        </p:sp>
        <p:sp>
          <p:nvSpPr>
            <p:cNvPr id="21" name="TextBox 21"/>
            <p:cNvSpPr txBox="1"/>
            <p:nvPr/>
          </p:nvSpPr>
          <p:spPr>
            <a:xfrm>
              <a:off x="0" y="-47625"/>
              <a:ext cx="2676525" cy="397022"/>
            </a:xfrm>
            <a:prstGeom prst="rect">
              <a:avLst/>
            </a:prstGeom>
          </p:spPr>
          <p:txBody>
            <a:bodyPr lIns="50800" tIns="50800" rIns="50800" bIns="50800" rtlCol="0" anchor="ctr"/>
            <a:lstStyle/>
            <a:p>
              <a:pPr algn="ctr">
                <a:lnSpc>
                  <a:spcPts val="2659"/>
                </a:lnSpc>
              </a:pPr>
              <a:endParaRPr/>
            </a:p>
          </p:txBody>
        </p:sp>
      </p:grpSp>
      <p:sp>
        <p:nvSpPr>
          <p:cNvPr id="22" name="TextBox 22"/>
          <p:cNvSpPr txBox="1"/>
          <p:nvPr/>
        </p:nvSpPr>
        <p:spPr>
          <a:xfrm>
            <a:off x="913095" y="3807924"/>
            <a:ext cx="9442961" cy="1205202"/>
          </a:xfrm>
          <a:prstGeom prst="rect">
            <a:avLst/>
          </a:prstGeom>
        </p:spPr>
        <p:txBody>
          <a:bodyPr lIns="0" tIns="0" rIns="0" bIns="0" rtlCol="0" anchor="t">
            <a:spAutoFit/>
          </a:bodyPr>
          <a:lstStyle/>
          <a:p>
            <a:pPr algn="just">
              <a:lnSpc>
                <a:spcPts val="2380"/>
              </a:lnSpc>
            </a:pPr>
            <a:r>
              <a:rPr lang="en-US" sz="2500" dirty="0">
                <a:solidFill>
                  <a:srgbClr val="000000"/>
                </a:solidFill>
                <a:latin typeface="Times New Roman" panose="02020603050405020304" pitchFamily="18" charset="0"/>
                <a:cs typeface="Times New Roman" panose="02020603050405020304" pitchFamily="18" charset="0"/>
              </a:rPr>
              <a:t>•Integrating Admission and Registration Department at An-Najah National University with the Ministry of Interior and the Ministry of Education and Higher Education</a:t>
            </a:r>
          </a:p>
          <a:p>
            <a:pPr algn="just">
              <a:lnSpc>
                <a:spcPts val="2380"/>
              </a:lnSpc>
              <a:spcBef>
                <a:spcPct val="0"/>
              </a:spcBef>
            </a:pPr>
            <a:endParaRPr lang="en-US" sz="1700" dirty="0">
              <a:solidFill>
                <a:srgbClr val="000000"/>
              </a:solidFill>
              <a:latin typeface="Times New Roman"/>
            </a:endParaRPr>
          </a:p>
        </p:txBody>
      </p:sp>
      <p:sp>
        <p:nvSpPr>
          <p:cNvPr id="23" name="Freeform 23"/>
          <p:cNvSpPr/>
          <p:nvPr/>
        </p:nvSpPr>
        <p:spPr>
          <a:xfrm rot="1903489">
            <a:off x="15712399" y="2536959"/>
            <a:ext cx="1980059" cy="853226"/>
          </a:xfrm>
          <a:custGeom>
            <a:avLst/>
            <a:gdLst/>
            <a:ahLst/>
            <a:cxnLst/>
            <a:rect l="l" t="t" r="r" b="b"/>
            <a:pathLst>
              <a:path w="1980059" h="853226">
                <a:moveTo>
                  <a:pt x="0" y="0"/>
                </a:moveTo>
                <a:lnTo>
                  <a:pt x="1980059" y="0"/>
                </a:lnTo>
                <a:lnTo>
                  <a:pt x="1980059" y="853225"/>
                </a:lnTo>
                <a:lnTo>
                  <a:pt x="0" y="85322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4" name="Freeform 24"/>
          <p:cNvSpPr/>
          <p:nvPr/>
        </p:nvSpPr>
        <p:spPr>
          <a:xfrm flipH="1">
            <a:off x="11540084" y="1436676"/>
            <a:ext cx="1572574" cy="1679448"/>
          </a:xfrm>
          <a:custGeom>
            <a:avLst/>
            <a:gdLst/>
            <a:ahLst/>
            <a:cxnLst/>
            <a:rect l="l" t="t" r="r" b="b"/>
            <a:pathLst>
              <a:path w="1572574" h="1679448">
                <a:moveTo>
                  <a:pt x="1572575" y="0"/>
                </a:moveTo>
                <a:lnTo>
                  <a:pt x="0" y="0"/>
                </a:lnTo>
                <a:lnTo>
                  <a:pt x="0" y="1679448"/>
                </a:lnTo>
                <a:lnTo>
                  <a:pt x="1572575" y="1679448"/>
                </a:lnTo>
                <a:lnTo>
                  <a:pt x="1572575"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5" name="Freeform 25"/>
          <p:cNvSpPr/>
          <p:nvPr/>
        </p:nvSpPr>
        <p:spPr>
          <a:xfrm>
            <a:off x="15314203" y="1392780"/>
            <a:ext cx="643585" cy="687324"/>
          </a:xfrm>
          <a:custGeom>
            <a:avLst/>
            <a:gdLst/>
            <a:ahLst/>
            <a:cxnLst/>
            <a:rect l="l" t="t" r="r" b="b"/>
            <a:pathLst>
              <a:path w="643585" h="687324">
                <a:moveTo>
                  <a:pt x="0" y="0"/>
                </a:moveTo>
                <a:lnTo>
                  <a:pt x="643586" y="0"/>
                </a:lnTo>
                <a:lnTo>
                  <a:pt x="643586" y="687324"/>
                </a:lnTo>
                <a:lnTo>
                  <a:pt x="0" y="68732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6" name="Freeform 26"/>
          <p:cNvSpPr/>
          <p:nvPr/>
        </p:nvSpPr>
        <p:spPr>
          <a:xfrm>
            <a:off x="12871760" y="7147449"/>
            <a:ext cx="643585" cy="687324"/>
          </a:xfrm>
          <a:custGeom>
            <a:avLst/>
            <a:gdLst/>
            <a:ahLst/>
            <a:cxnLst/>
            <a:rect l="l" t="t" r="r" b="b"/>
            <a:pathLst>
              <a:path w="643585" h="687324">
                <a:moveTo>
                  <a:pt x="0" y="0"/>
                </a:moveTo>
                <a:lnTo>
                  <a:pt x="643585" y="0"/>
                </a:lnTo>
                <a:lnTo>
                  <a:pt x="643585" y="687324"/>
                </a:lnTo>
                <a:lnTo>
                  <a:pt x="0" y="68732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27" name="Group 27"/>
          <p:cNvGrpSpPr/>
          <p:nvPr/>
        </p:nvGrpSpPr>
        <p:grpSpPr>
          <a:xfrm>
            <a:off x="611167" y="5627609"/>
            <a:ext cx="10046816" cy="1311525"/>
            <a:chOff x="0" y="0"/>
            <a:chExt cx="2676525" cy="349397"/>
          </a:xfrm>
        </p:grpSpPr>
        <p:sp>
          <p:nvSpPr>
            <p:cNvPr id="28" name="Freeform 28"/>
            <p:cNvSpPr/>
            <p:nvPr/>
          </p:nvSpPr>
          <p:spPr>
            <a:xfrm>
              <a:off x="0" y="0"/>
              <a:ext cx="2676525" cy="349397"/>
            </a:xfrm>
            <a:custGeom>
              <a:avLst/>
              <a:gdLst/>
              <a:ahLst/>
              <a:cxnLst/>
              <a:rect l="l" t="t" r="r" b="b"/>
              <a:pathLst>
                <a:path w="2676525" h="349397">
                  <a:moveTo>
                    <a:pt x="15412" y="0"/>
                  </a:moveTo>
                  <a:lnTo>
                    <a:pt x="2661114" y="0"/>
                  </a:lnTo>
                  <a:cubicBezTo>
                    <a:pt x="2665201" y="0"/>
                    <a:pt x="2669121" y="1624"/>
                    <a:pt x="2672012" y="4514"/>
                  </a:cubicBezTo>
                  <a:cubicBezTo>
                    <a:pt x="2674902" y="7404"/>
                    <a:pt x="2676525" y="11324"/>
                    <a:pt x="2676525" y="15412"/>
                  </a:cubicBezTo>
                  <a:lnTo>
                    <a:pt x="2676525" y="333986"/>
                  </a:lnTo>
                  <a:cubicBezTo>
                    <a:pt x="2676525" y="342497"/>
                    <a:pt x="2669625" y="349397"/>
                    <a:pt x="2661114" y="349397"/>
                  </a:cubicBezTo>
                  <a:lnTo>
                    <a:pt x="15412" y="349397"/>
                  </a:lnTo>
                  <a:cubicBezTo>
                    <a:pt x="6900" y="349397"/>
                    <a:pt x="0" y="342497"/>
                    <a:pt x="0" y="333986"/>
                  </a:cubicBezTo>
                  <a:lnTo>
                    <a:pt x="0" y="15412"/>
                  </a:lnTo>
                  <a:cubicBezTo>
                    <a:pt x="0" y="6900"/>
                    <a:pt x="6900" y="0"/>
                    <a:pt x="15412" y="0"/>
                  </a:cubicBezTo>
                  <a:close/>
                </a:path>
              </a:pathLst>
            </a:custGeom>
            <a:solidFill>
              <a:srgbClr val="D1DAD3"/>
            </a:solidFill>
          </p:spPr>
        </p:sp>
        <p:sp>
          <p:nvSpPr>
            <p:cNvPr id="29" name="TextBox 29"/>
            <p:cNvSpPr txBox="1"/>
            <p:nvPr/>
          </p:nvSpPr>
          <p:spPr>
            <a:xfrm>
              <a:off x="0" y="-47625"/>
              <a:ext cx="2676525" cy="397022"/>
            </a:xfrm>
            <a:prstGeom prst="rect">
              <a:avLst/>
            </a:prstGeom>
          </p:spPr>
          <p:txBody>
            <a:bodyPr lIns="50800" tIns="50800" rIns="50800" bIns="50800" rtlCol="0" anchor="ctr"/>
            <a:lstStyle/>
            <a:p>
              <a:pPr algn="ctr">
                <a:lnSpc>
                  <a:spcPts val="2659"/>
                </a:lnSpc>
              </a:pPr>
              <a:endParaRPr/>
            </a:p>
          </p:txBody>
        </p:sp>
      </p:grpSp>
      <p:sp>
        <p:nvSpPr>
          <p:cNvPr id="30" name="TextBox 30"/>
          <p:cNvSpPr txBox="1"/>
          <p:nvPr/>
        </p:nvSpPr>
        <p:spPr>
          <a:xfrm>
            <a:off x="777065" y="5852477"/>
            <a:ext cx="10046816" cy="620554"/>
          </a:xfrm>
          <a:prstGeom prst="rect">
            <a:avLst/>
          </a:prstGeom>
        </p:spPr>
        <p:txBody>
          <a:bodyPr lIns="0" tIns="0" rIns="0" bIns="0" rtlCol="0" anchor="t">
            <a:spAutoFit/>
          </a:bodyPr>
          <a:lstStyle/>
          <a:p>
            <a:pPr algn="just">
              <a:lnSpc>
                <a:spcPts val="2380"/>
              </a:lnSpc>
            </a:pPr>
            <a:r>
              <a:rPr lang="en-US" sz="2500" dirty="0">
                <a:solidFill>
                  <a:srgbClr val="1E302C"/>
                </a:solidFill>
                <a:latin typeface="+mj-lt"/>
              </a:rPr>
              <a:t>•</a:t>
            </a:r>
            <a:r>
              <a:rPr lang="en-US" sz="2500" dirty="0">
                <a:solidFill>
                  <a:srgbClr val="000000"/>
                </a:solidFill>
                <a:latin typeface="Times New Roman" panose="02020603050405020304" pitchFamily="18" charset="0"/>
                <a:cs typeface="Times New Roman" panose="02020603050405020304" pitchFamily="18" charset="0"/>
              </a:rPr>
              <a:t>Creating an AI system to assist students in choosing their university major</a:t>
            </a:r>
          </a:p>
          <a:p>
            <a:pPr algn="just">
              <a:lnSpc>
                <a:spcPts val="2520"/>
              </a:lnSpc>
              <a:spcBef>
                <a:spcPct val="0"/>
              </a:spcBef>
            </a:pPr>
            <a:endParaRPr lang="en-US" sz="1800" dirty="0">
              <a:solidFill>
                <a:srgbClr val="1E302C"/>
              </a:solidFill>
              <a:latin typeface="ITC Franklin Gothic LT"/>
            </a:endParaRPr>
          </a:p>
        </p:txBody>
      </p:sp>
      <p:sp>
        <p:nvSpPr>
          <p:cNvPr id="31" name="Freeform 31"/>
          <p:cNvSpPr/>
          <p:nvPr/>
        </p:nvSpPr>
        <p:spPr>
          <a:xfrm>
            <a:off x="11898850" y="2872618"/>
            <a:ext cx="5360450" cy="4541763"/>
          </a:xfrm>
          <a:custGeom>
            <a:avLst/>
            <a:gdLst/>
            <a:ahLst/>
            <a:cxnLst/>
            <a:rect l="l" t="t" r="r" b="b"/>
            <a:pathLst>
              <a:path w="5360450" h="4541763">
                <a:moveTo>
                  <a:pt x="0" y="0"/>
                </a:moveTo>
                <a:lnTo>
                  <a:pt x="5360450" y="0"/>
                </a:lnTo>
                <a:lnTo>
                  <a:pt x="5360450" y="4541764"/>
                </a:lnTo>
                <a:lnTo>
                  <a:pt x="0" y="45417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4917956" y="5085847"/>
            <a:ext cx="3827651" cy="3827651"/>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14039" y="1672355"/>
            <a:ext cx="3389171" cy="338917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004805" y="4038431"/>
            <a:ext cx="2094831" cy="209483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5784365" y="2991016"/>
            <a:ext cx="2094831" cy="209483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557510" y="-889891"/>
            <a:ext cx="19403020" cy="1779782"/>
            <a:chOff x="0" y="0"/>
            <a:chExt cx="5110260" cy="468749"/>
          </a:xfrm>
        </p:grpSpPr>
        <p:sp>
          <p:nvSpPr>
            <p:cNvPr id="15" name="Freeform 15"/>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6" name="TextBox 16"/>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557510" y="9397109"/>
            <a:ext cx="19403020" cy="1779782"/>
            <a:chOff x="0" y="0"/>
            <a:chExt cx="5110260" cy="468749"/>
          </a:xfrm>
        </p:grpSpPr>
        <p:sp>
          <p:nvSpPr>
            <p:cNvPr id="18" name="Freeform 18"/>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19" name="TextBox 19"/>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rot="1627902">
            <a:off x="6335051" y="2326537"/>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1" name="Freeform 21"/>
          <p:cNvSpPr/>
          <p:nvPr/>
        </p:nvSpPr>
        <p:spPr>
          <a:xfrm rot="1627902" flipV="1">
            <a:off x="747928" y="7642829"/>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2" name="Freeform 22"/>
          <p:cNvSpPr/>
          <p:nvPr/>
        </p:nvSpPr>
        <p:spPr>
          <a:xfrm>
            <a:off x="824566" y="6133262"/>
            <a:ext cx="632667" cy="675664"/>
          </a:xfrm>
          <a:custGeom>
            <a:avLst/>
            <a:gdLst/>
            <a:ahLst/>
            <a:cxnLst/>
            <a:rect l="l" t="t" r="r" b="b"/>
            <a:pathLst>
              <a:path w="632667" h="675664">
                <a:moveTo>
                  <a:pt x="0" y="0"/>
                </a:moveTo>
                <a:lnTo>
                  <a:pt x="632667" y="0"/>
                </a:lnTo>
                <a:lnTo>
                  <a:pt x="632667" y="675664"/>
                </a:lnTo>
                <a:lnTo>
                  <a:pt x="0" y="67566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23" name="Group 23"/>
          <p:cNvGrpSpPr/>
          <p:nvPr/>
        </p:nvGrpSpPr>
        <p:grpSpPr>
          <a:xfrm>
            <a:off x="13832247" y="4855785"/>
            <a:ext cx="3827651" cy="3827651"/>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25" name="TextBox 2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6" name="Group 26"/>
          <p:cNvGrpSpPr/>
          <p:nvPr/>
        </p:nvGrpSpPr>
        <p:grpSpPr>
          <a:xfrm>
            <a:off x="9628330" y="1442293"/>
            <a:ext cx="3389171" cy="3389171"/>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28" name="TextBox 2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9" name="Group 29"/>
          <p:cNvGrpSpPr/>
          <p:nvPr/>
        </p:nvGrpSpPr>
        <p:grpSpPr>
          <a:xfrm>
            <a:off x="9919097" y="3808370"/>
            <a:ext cx="2094831" cy="2094831"/>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31" name="TextBox 3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2" name="Group 32"/>
          <p:cNvGrpSpPr/>
          <p:nvPr/>
        </p:nvGrpSpPr>
        <p:grpSpPr>
          <a:xfrm>
            <a:off x="14698657" y="2760954"/>
            <a:ext cx="2094831" cy="2094831"/>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34" name="TextBox 3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35" name="Freeform 35"/>
          <p:cNvSpPr/>
          <p:nvPr/>
        </p:nvSpPr>
        <p:spPr>
          <a:xfrm rot="1627902">
            <a:off x="15249342" y="2096476"/>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6" name="Freeform 36"/>
          <p:cNvSpPr/>
          <p:nvPr/>
        </p:nvSpPr>
        <p:spPr>
          <a:xfrm rot="1627902" flipV="1">
            <a:off x="9662220" y="7412767"/>
            <a:ext cx="2254244" cy="971374"/>
          </a:xfrm>
          <a:custGeom>
            <a:avLst/>
            <a:gdLst/>
            <a:ahLst/>
            <a:cxnLst/>
            <a:rect l="l" t="t" r="r" b="b"/>
            <a:pathLst>
              <a:path w="2254244" h="971374">
                <a:moveTo>
                  <a:pt x="0" y="971374"/>
                </a:moveTo>
                <a:lnTo>
                  <a:pt x="2254244" y="971374"/>
                </a:lnTo>
                <a:lnTo>
                  <a:pt x="2254244" y="0"/>
                </a:lnTo>
                <a:lnTo>
                  <a:pt x="0" y="0"/>
                </a:lnTo>
                <a:lnTo>
                  <a:pt x="0" y="971374"/>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7" name="Freeform 37"/>
          <p:cNvSpPr/>
          <p:nvPr/>
        </p:nvSpPr>
        <p:spPr>
          <a:xfrm>
            <a:off x="9738858" y="5903201"/>
            <a:ext cx="632667" cy="675664"/>
          </a:xfrm>
          <a:custGeom>
            <a:avLst/>
            <a:gdLst/>
            <a:ahLst/>
            <a:cxnLst/>
            <a:rect l="l" t="t" r="r" b="b"/>
            <a:pathLst>
              <a:path w="632667" h="675664">
                <a:moveTo>
                  <a:pt x="0" y="0"/>
                </a:moveTo>
                <a:lnTo>
                  <a:pt x="632666" y="0"/>
                </a:lnTo>
                <a:lnTo>
                  <a:pt x="632666" y="675663"/>
                </a:lnTo>
                <a:lnTo>
                  <a:pt x="0" y="6756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38" name="TextBox 38"/>
          <p:cNvSpPr txBox="1"/>
          <p:nvPr/>
        </p:nvSpPr>
        <p:spPr>
          <a:xfrm>
            <a:off x="6831781" y="895350"/>
            <a:ext cx="4457700" cy="1071248"/>
          </a:xfrm>
          <a:prstGeom prst="rect">
            <a:avLst/>
          </a:prstGeom>
        </p:spPr>
        <p:txBody>
          <a:bodyPr lIns="0" tIns="0" rIns="0" bIns="0" rtlCol="0" anchor="t">
            <a:spAutoFit/>
          </a:bodyPr>
          <a:lstStyle/>
          <a:p>
            <a:pPr algn="ctr">
              <a:lnSpc>
                <a:spcPts val="8679"/>
              </a:lnSpc>
              <a:spcBef>
                <a:spcPct val="0"/>
              </a:spcBef>
            </a:pPr>
            <a:r>
              <a:rPr lang="en-US" sz="6199">
                <a:solidFill>
                  <a:srgbClr val="8DAFA8"/>
                </a:solidFill>
                <a:latin typeface="Bernoru"/>
              </a:rPr>
              <a:t>The Team </a:t>
            </a:r>
          </a:p>
        </p:txBody>
      </p:sp>
      <p:grpSp>
        <p:nvGrpSpPr>
          <p:cNvPr id="39" name="Group 39"/>
          <p:cNvGrpSpPr>
            <a:grpSpLocks noChangeAspect="1"/>
          </p:cNvGrpSpPr>
          <p:nvPr/>
        </p:nvGrpSpPr>
        <p:grpSpPr>
          <a:xfrm>
            <a:off x="2132712" y="2894814"/>
            <a:ext cx="4104875" cy="4104858"/>
            <a:chOff x="0" y="0"/>
            <a:chExt cx="6350000" cy="6349975"/>
          </a:xfrm>
        </p:grpSpPr>
        <p:sp>
          <p:nvSpPr>
            <p:cNvPr id="40" name="Freeform 4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12034" t="-56854" r="-13840"/>
              </a:stretch>
            </a:blipFill>
          </p:spPr>
        </p:sp>
      </p:grpSp>
      <p:grpSp>
        <p:nvGrpSpPr>
          <p:cNvPr id="41" name="Group 41"/>
          <p:cNvGrpSpPr/>
          <p:nvPr/>
        </p:nvGrpSpPr>
        <p:grpSpPr>
          <a:xfrm>
            <a:off x="2374629" y="6715374"/>
            <a:ext cx="3457161" cy="933778"/>
            <a:chOff x="0" y="0"/>
            <a:chExt cx="1427909" cy="385678"/>
          </a:xfrm>
        </p:grpSpPr>
        <p:sp>
          <p:nvSpPr>
            <p:cNvPr id="42" name="Freeform 42"/>
            <p:cNvSpPr/>
            <p:nvPr/>
          </p:nvSpPr>
          <p:spPr>
            <a:xfrm>
              <a:off x="0" y="0"/>
              <a:ext cx="1427909" cy="385678"/>
            </a:xfrm>
            <a:custGeom>
              <a:avLst/>
              <a:gdLst/>
              <a:ahLst/>
              <a:cxnLst/>
              <a:rect l="l" t="t" r="r" b="b"/>
              <a:pathLst>
                <a:path w="1427909" h="385678">
                  <a:moveTo>
                    <a:pt x="192839" y="0"/>
                  </a:moveTo>
                  <a:lnTo>
                    <a:pt x="1235070" y="0"/>
                  </a:lnTo>
                  <a:cubicBezTo>
                    <a:pt x="1341572" y="0"/>
                    <a:pt x="1427909" y="86337"/>
                    <a:pt x="1427909" y="192839"/>
                  </a:cubicBezTo>
                  <a:lnTo>
                    <a:pt x="1427909" y="192839"/>
                  </a:lnTo>
                  <a:cubicBezTo>
                    <a:pt x="1427909" y="299341"/>
                    <a:pt x="1341572" y="385678"/>
                    <a:pt x="1235070" y="385678"/>
                  </a:cubicBezTo>
                  <a:lnTo>
                    <a:pt x="192839" y="385678"/>
                  </a:lnTo>
                  <a:cubicBezTo>
                    <a:pt x="86337" y="385678"/>
                    <a:pt x="0" y="299341"/>
                    <a:pt x="0" y="192839"/>
                  </a:cubicBezTo>
                  <a:lnTo>
                    <a:pt x="0" y="192839"/>
                  </a:lnTo>
                  <a:cubicBezTo>
                    <a:pt x="0" y="86337"/>
                    <a:pt x="86337" y="0"/>
                    <a:pt x="192839" y="0"/>
                  </a:cubicBezTo>
                  <a:close/>
                </a:path>
              </a:pathLst>
            </a:custGeom>
            <a:solidFill>
              <a:srgbClr val="F5D5B6"/>
            </a:solidFill>
          </p:spPr>
        </p:sp>
        <p:sp>
          <p:nvSpPr>
            <p:cNvPr id="43" name="TextBox 43"/>
            <p:cNvSpPr txBox="1"/>
            <p:nvPr/>
          </p:nvSpPr>
          <p:spPr>
            <a:xfrm>
              <a:off x="0" y="-38100"/>
              <a:ext cx="1427909" cy="423778"/>
            </a:xfrm>
            <a:prstGeom prst="rect">
              <a:avLst/>
            </a:prstGeom>
          </p:spPr>
          <p:txBody>
            <a:bodyPr lIns="50800" tIns="50800" rIns="50800" bIns="50800" rtlCol="0" anchor="ctr"/>
            <a:lstStyle/>
            <a:p>
              <a:pPr algn="ctr">
                <a:lnSpc>
                  <a:spcPts val="2659"/>
                </a:lnSpc>
              </a:pPr>
              <a:endParaRPr/>
            </a:p>
          </p:txBody>
        </p:sp>
      </p:grpSp>
      <p:sp>
        <p:nvSpPr>
          <p:cNvPr id="44" name="TextBox 44"/>
          <p:cNvSpPr txBox="1"/>
          <p:nvPr/>
        </p:nvSpPr>
        <p:spPr>
          <a:xfrm>
            <a:off x="2374629" y="6780962"/>
            <a:ext cx="3457161" cy="630556"/>
          </a:xfrm>
          <a:prstGeom prst="rect">
            <a:avLst/>
          </a:prstGeom>
        </p:spPr>
        <p:txBody>
          <a:bodyPr lIns="0" tIns="0" rIns="0" bIns="0" rtlCol="0" anchor="t">
            <a:spAutoFit/>
          </a:bodyPr>
          <a:lstStyle/>
          <a:p>
            <a:pPr algn="ctr">
              <a:lnSpc>
                <a:spcPts val="4619"/>
              </a:lnSpc>
              <a:spcBef>
                <a:spcPct val="0"/>
              </a:spcBef>
            </a:pPr>
            <a:r>
              <a:rPr lang="en-US" sz="3299">
                <a:solidFill>
                  <a:srgbClr val="000000"/>
                </a:solidFill>
                <a:latin typeface="Times New Roman"/>
              </a:rPr>
              <a:t>Hala Habash</a:t>
            </a:r>
          </a:p>
        </p:txBody>
      </p:sp>
      <p:grpSp>
        <p:nvGrpSpPr>
          <p:cNvPr id="45" name="Group 45"/>
          <p:cNvGrpSpPr>
            <a:grpSpLocks noChangeAspect="1"/>
          </p:cNvGrpSpPr>
          <p:nvPr/>
        </p:nvGrpSpPr>
        <p:grpSpPr>
          <a:xfrm>
            <a:off x="11456063" y="2946133"/>
            <a:ext cx="4236148" cy="4236131"/>
            <a:chOff x="0" y="0"/>
            <a:chExt cx="6350000" cy="6349975"/>
          </a:xfrm>
        </p:grpSpPr>
        <p:sp>
          <p:nvSpPr>
            <p:cNvPr id="46" name="Freeform 4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t="-8130" b="-25203"/>
              </a:stretch>
            </a:blipFill>
          </p:spPr>
        </p:sp>
      </p:grpSp>
      <p:grpSp>
        <p:nvGrpSpPr>
          <p:cNvPr id="47" name="Group 47"/>
          <p:cNvGrpSpPr/>
          <p:nvPr/>
        </p:nvGrpSpPr>
        <p:grpSpPr>
          <a:xfrm>
            <a:off x="11694718" y="6578864"/>
            <a:ext cx="3457161" cy="933778"/>
            <a:chOff x="0" y="0"/>
            <a:chExt cx="1427909" cy="385678"/>
          </a:xfrm>
        </p:grpSpPr>
        <p:sp>
          <p:nvSpPr>
            <p:cNvPr id="48" name="Freeform 48"/>
            <p:cNvSpPr/>
            <p:nvPr/>
          </p:nvSpPr>
          <p:spPr>
            <a:xfrm>
              <a:off x="0" y="0"/>
              <a:ext cx="1427909" cy="385678"/>
            </a:xfrm>
            <a:custGeom>
              <a:avLst/>
              <a:gdLst/>
              <a:ahLst/>
              <a:cxnLst/>
              <a:rect l="l" t="t" r="r" b="b"/>
              <a:pathLst>
                <a:path w="1427909" h="385678">
                  <a:moveTo>
                    <a:pt x="192839" y="0"/>
                  </a:moveTo>
                  <a:lnTo>
                    <a:pt x="1235070" y="0"/>
                  </a:lnTo>
                  <a:cubicBezTo>
                    <a:pt x="1341572" y="0"/>
                    <a:pt x="1427909" y="86337"/>
                    <a:pt x="1427909" y="192839"/>
                  </a:cubicBezTo>
                  <a:lnTo>
                    <a:pt x="1427909" y="192839"/>
                  </a:lnTo>
                  <a:cubicBezTo>
                    <a:pt x="1427909" y="299341"/>
                    <a:pt x="1341572" y="385678"/>
                    <a:pt x="1235070" y="385678"/>
                  </a:cubicBezTo>
                  <a:lnTo>
                    <a:pt x="192839" y="385678"/>
                  </a:lnTo>
                  <a:cubicBezTo>
                    <a:pt x="86337" y="385678"/>
                    <a:pt x="0" y="299341"/>
                    <a:pt x="0" y="192839"/>
                  </a:cubicBezTo>
                  <a:lnTo>
                    <a:pt x="0" y="192839"/>
                  </a:lnTo>
                  <a:cubicBezTo>
                    <a:pt x="0" y="86337"/>
                    <a:pt x="86337" y="0"/>
                    <a:pt x="192839" y="0"/>
                  </a:cubicBezTo>
                  <a:close/>
                </a:path>
              </a:pathLst>
            </a:custGeom>
            <a:solidFill>
              <a:srgbClr val="F5D5B6"/>
            </a:solidFill>
          </p:spPr>
        </p:sp>
        <p:sp>
          <p:nvSpPr>
            <p:cNvPr id="49" name="TextBox 49"/>
            <p:cNvSpPr txBox="1"/>
            <p:nvPr/>
          </p:nvSpPr>
          <p:spPr>
            <a:xfrm>
              <a:off x="0" y="-38100"/>
              <a:ext cx="1427909" cy="423778"/>
            </a:xfrm>
            <a:prstGeom prst="rect">
              <a:avLst/>
            </a:prstGeom>
          </p:spPr>
          <p:txBody>
            <a:bodyPr lIns="50800" tIns="50800" rIns="50800" bIns="50800" rtlCol="0" anchor="ctr"/>
            <a:lstStyle/>
            <a:p>
              <a:pPr algn="ctr">
                <a:lnSpc>
                  <a:spcPts val="2659"/>
                </a:lnSpc>
              </a:pPr>
              <a:endParaRPr/>
            </a:p>
          </p:txBody>
        </p:sp>
      </p:grpSp>
      <p:sp>
        <p:nvSpPr>
          <p:cNvPr id="50" name="TextBox 50"/>
          <p:cNvSpPr txBox="1"/>
          <p:nvPr/>
        </p:nvSpPr>
        <p:spPr>
          <a:xfrm>
            <a:off x="12017370" y="6704151"/>
            <a:ext cx="2819400" cy="512445"/>
          </a:xfrm>
          <a:prstGeom prst="rect">
            <a:avLst/>
          </a:prstGeom>
        </p:spPr>
        <p:txBody>
          <a:bodyPr lIns="0" tIns="0" rIns="0" bIns="0" rtlCol="0" anchor="t">
            <a:spAutoFit/>
          </a:bodyPr>
          <a:lstStyle/>
          <a:p>
            <a:pPr algn="ctr">
              <a:lnSpc>
                <a:spcPts val="3780"/>
              </a:lnSpc>
              <a:spcBef>
                <a:spcPct val="0"/>
              </a:spcBef>
            </a:pPr>
            <a:r>
              <a:rPr lang="en-US" sz="2700">
                <a:solidFill>
                  <a:srgbClr val="000000"/>
                </a:solidFill>
                <a:latin typeface="Times New Roman"/>
              </a:rPr>
              <a:t>Abdullah Janajreh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889891"/>
            <a:ext cx="19403020" cy="1779782"/>
            <a:chOff x="0" y="0"/>
            <a:chExt cx="5110260" cy="468749"/>
          </a:xfrm>
        </p:grpSpPr>
        <p:sp>
          <p:nvSpPr>
            <p:cNvPr id="3" name="Freeform 3"/>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4" name="TextBox 4"/>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557510" y="9397109"/>
            <a:ext cx="19403020" cy="1779782"/>
            <a:chOff x="0" y="0"/>
            <a:chExt cx="5110260" cy="468749"/>
          </a:xfrm>
        </p:grpSpPr>
        <p:sp>
          <p:nvSpPr>
            <p:cNvPr id="6" name="Freeform 6"/>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7" name="TextBox 7"/>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6894673" y="2263728"/>
            <a:ext cx="9524165" cy="4105280"/>
            <a:chOff x="0" y="0"/>
            <a:chExt cx="12698887" cy="5473707"/>
          </a:xfrm>
        </p:grpSpPr>
        <p:sp>
          <p:nvSpPr>
            <p:cNvPr id="9" name="TextBox 9"/>
            <p:cNvSpPr txBox="1"/>
            <p:nvPr/>
          </p:nvSpPr>
          <p:spPr>
            <a:xfrm>
              <a:off x="0" y="-400050"/>
              <a:ext cx="12698887" cy="4654503"/>
            </a:xfrm>
            <a:prstGeom prst="rect">
              <a:avLst/>
            </a:prstGeom>
          </p:spPr>
          <p:txBody>
            <a:bodyPr lIns="0" tIns="0" rIns="0" bIns="0" rtlCol="0" anchor="t">
              <a:spAutoFit/>
            </a:bodyPr>
            <a:lstStyle/>
            <a:p>
              <a:pPr algn="l">
                <a:lnSpc>
                  <a:spcPts val="29398"/>
                </a:lnSpc>
                <a:spcBef>
                  <a:spcPct val="0"/>
                </a:spcBef>
              </a:pPr>
              <a:r>
                <a:rPr lang="en-US" sz="20999">
                  <a:solidFill>
                    <a:srgbClr val="8F6234"/>
                  </a:solidFill>
                  <a:latin typeface="League Gothic"/>
                </a:rPr>
                <a:t>THANK</a:t>
              </a:r>
            </a:p>
          </p:txBody>
        </p:sp>
        <p:sp>
          <p:nvSpPr>
            <p:cNvPr id="10" name="TextBox 10"/>
            <p:cNvSpPr txBox="1"/>
            <p:nvPr/>
          </p:nvSpPr>
          <p:spPr>
            <a:xfrm>
              <a:off x="0" y="2797182"/>
              <a:ext cx="10064884" cy="2676525"/>
            </a:xfrm>
            <a:prstGeom prst="rect">
              <a:avLst/>
            </a:prstGeom>
          </p:spPr>
          <p:txBody>
            <a:bodyPr lIns="0" tIns="0" rIns="0" bIns="0" rtlCol="0" anchor="t">
              <a:spAutoFit/>
            </a:bodyPr>
            <a:lstStyle/>
            <a:p>
              <a:pPr algn="l">
                <a:lnSpc>
                  <a:spcPts val="16800"/>
                </a:lnSpc>
                <a:spcBef>
                  <a:spcPct val="0"/>
                </a:spcBef>
              </a:pPr>
              <a:r>
                <a:rPr lang="en-US" sz="12000">
                  <a:solidFill>
                    <a:srgbClr val="1E302C"/>
                  </a:solidFill>
                  <a:latin typeface="Amsterdam Four"/>
                </a:rPr>
                <a:t>You</a:t>
              </a:r>
            </a:p>
          </p:txBody>
        </p:sp>
      </p:grpSp>
      <p:grpSp>
        <p:nvGrpSpPr>
          <p:cNvPr id="11" name="Group 11"/>
          <p:cNvGrpSpPr/>
          <p:nvPr/>
        </p:nvGrpSpPr>
        <p:grpSpPr>
          <a:xfrm>
            <a:off x="5979505" y="1801137"/>
            <a:ext cx="6684726" cy="6684726"/>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4" name="Group 14"/>
          <p:cNvGrpSpPr/>
          <p:nvPr/>
        </p:nvGrpSpPr>
        <p:grpSpPr>
          <a:xfrm>
            <a:off x="3843584" y="2263728"/>
            <a:ext cx="3729774" cy="3729774"/>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0279246" y="4820377"/>
            <a:ext cx="3373245" cy="3373245"/>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9" name="TextBox 1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0" name="Freeform 20"/>
          <p:cNvSpPr/>
          <p:nvPr/>
        </p:nvSpPr>
        <p:spPr>
          <a:xfrm rot="-8491720">
            <a:off x="3043510" y="5439189"/>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1" name="Freeform 21"/>
          <p:cNvSpPr/>
          <p:nvPr/>
        </p:nvSpPr>
        <p:spPr>
          <a:xfrm rot="3134415">
            <a:off x="12212882" y="1939820"/>
            <a:ext cx="1503369" cy="647815"/>
          </a:xfrm>
          <a:custGeom>
            <a:avLst/>
            <a:gdLst/>
            <a:ahLst/>
            <a:cxnLst/>
            <a:rect l="l" t="t" r="r" b="b"/>
            <a:pathLst>
              <a:path w="1503369" h="647815">
                <a:moveTo>
                  <a:pt x="0" y="0"/>
                </a:moveTo>
                <a:lnTo>
                  <a:pt x="1503369" y="0"/>
                </a:lnTo>
                <a:lnTo>
                  <a:pt x="1503369" y="647816"/>
                </a:lnTo>
                <a:lnTo>
                  <a:pt x="0" y="64781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2" name="Freeform 22"/>
          <p:cNvSpPr/>
          <p:nvPr/>
        </p:nvSpPr>
        <p:spPr>
          <a:xfrm>
            <a:off x="3767287" y="1884479"/>
            <a:ext cx="1941184" cy="2073109"/>
          </a:xfrm>
          <a:custGeom>
            <a:avLst/>
            <a:gdLst/>
            <a:ahLst/>
            <a:cxnLst/>
            <a:rect l="l" t="t" r="r" b="b"/>
            <a:pathLst>
              <a:path w="1941184" h="2073109">
                <a:moveTo>
                  <a:pt x="0" y="0"/>
                </a:moveTo>
                <a:lnTo>
                  <a:pt x="1941184" y="0"/>
                </a:lnTo>
                <a:lnTo>
                  <a:pt x="1941184" y="2073109"/>
                </a:lnTo>
                <a:lnTo>
                  <a:pt x="0" y="207310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3" name="Freeform 23"/>
          <p:cNvSpPr/>
          <p:nvPr/>
        </p:nvSpPr>
        <p:spPr>
          <a:xfrm flipH="1">
            <a:off x="10995277" y="6043056"/>
            <a:ext cx="1941184" cy="2073109"/>
          </a:xfrm>
          <a:custGeom>
            <a:avLst/>
            <a:gdLst/>
            <a:ahLst/>
            <a:cxnLst/>
            <a:rect l="l" t="t" r="r" b="b"/>
            <a:pathLst>
              <a:path w="1941184" h="2073109">
                <a:moveTo>
                  <a:pt x="1941184" y="0"/>
                </a:moveTo>
                <a:lnTo>
                  <a:pt x="0" y="0"/>
                </a:lnTo>
                <a:lnTo>
                  <a:pt x="0" y="2073109"/>
                </a:lnTo>
                <a:lnTo>
                  <a:pt x="1941184" y="2073109"/>
                </a:lnTo>
                <a:lnTo>
                  <a:pt x="1941184" y="0"/>
                </a:lnTo>
                <a:close/>
              </a:path>
            </a:pathLst>
          </a:custGeom>
          <a:blipFill>
            <a:blip r:embed="rId6">
              <a:extLst>
                <a:ext uri="{96DAC541-7B7A-43D3-8B79-37D633B846F1}">
                  <asvg:svgBlip xmlns:asvg="http://schemas.microsoft.com/office/drawing/2016/SVG/main" r:embed="rId7"/>
                </a:ext>
              </a:extLst>
            </a:blip>
            <a:stretch>
              <a:fillRect/>
            </a:stretch>
          </a:blipFill>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8838729" y="2062005"/>
            <a:ext cx="5019419" cy="5019419"/>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4" name="TextBox 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3870532" y="4788403"/>
            <a:ext cx="3388768" cy="3388768"/>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324675" y="2248316"/>
            <a:ext cx="2480481" cy="2480481"/>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0307454" y="6571116"/>
            <a:ext cx="2480481" cy="24804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0621779" y="1495133"/>
            <a:ext cx="5597343" cy="7382587"/>
          </a:xfrm>
          <a:custGeom>
            <a:avLst/>
            <a:gdLst/>
            <a:ahLst/>
            <a:cxnLst/>
            <a:rect l="l" t="t" r="r" b="b"/>
            <a:pathLst>
              <a:path w="5597343" h="7382587">
                <a:moveTo>
                  <a:pt x="0" y="0"/>
                </a:moveTo>
                <a:lnTo>
                  <a:pt x="5597343" y="0"/>
                </a:lnTo>
                <a:lnTo>
                  <a:pt x="5597343" y="7382586"/>
                </a:lnTo>
                <a:lnTo>
                  <a:pt x="0" y="73825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15" name="Group 15"/>
          <p:cNvGrpSpPr/>
          <p:nvPr/>
        </p:nvGrpSpPr>
        <p:grpSpPr>
          <a:xfrm>
            <a:off x="2068878" y="5186426"/>
            <a:ext cx="441907" cy="441907"/>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2068878" y="5696734"/>
            <a:ext cx="441907" cy="441907"/>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2068878" y="6207042"/>
            <a:ext cx="441907" cy="441907"/>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2068878" y="6717349"/>
            <a:ext cx="441907" cy="441907"/>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6" name="TextBox 2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2068878" y="7227657"/>
            <a:ext cx="441907" cy="441907"/>
            <a:chOff x="0" y="0"/>
            <a:chExt cx="812800" cy="812800"/>
          </a:xfrm>
        </p:grpSpPr>
        <p:sp>
          <p:nvSpPr>
            <p:cNvPr id="28" name="Freeform 2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29" name="TextBox 2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2068878" y="7735265"/>
            <a:ext cx="441907" cy="441907"/>
            <a:chOff x="0" y="0"/>
            <a:chExt cx="812800" cy="812800"/>
          </a:xfrm>
        </p:grpSpPr>
        <p:sp>
          <p:nvSpPr>
            <p:cNvPr id="31" name="Freeform 3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2" name="TextBox 3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3" name="Group 33"/>
          <p:cNvGrpSpPr/>
          <p:nvPr/>
        </p:nvGrpSpPr>
        <p:grpSpPr>
          <a:xfrm>
            <a:off x="2068878" y="8242872"/>
            <a:ext cx="441907" cy="441907"/>
            <a:chOff x="0" y="0"/>
            <a:chExt cx="812800" cy="812800"/>
          </a:xfrm>
        </p:grpSpPr>
        <p:sp>
          <p:nvSpPr>
            <p:cNvPr id="34" name="Freeform 3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35" name="TextBox 3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36" name="Group 36"/>
          <p:cNvGrpSpPr/>
          <p:nvPr/>
        </p:nvGrpSpPr>
        <p:grpSpPr>
          <a:xfrm>
            <a:off x="-557510" y="9397109"/>
            <a:ext cx="19403020" cy="1779782"/>
            <a:chOff x="0" y="0"/>
            <a:chExt cx="5110260" cy="468749"/>
          </a:xfrm>
        </p:grpSpPr>
        <p:sp>
          <p:nvSpPr>
            <p:cNvPr id="37" name="Freeform 37"/>
            <p:cNvSpPr/>
            <p:nvPr/>
          </p:nvSpPr>
          <p:spPr>
            <a:xfrm>
              <a:off x="0" y="0"/>
              <a:ext cx="5110261" cy="468749"/>
            </a:xfrm>
            <a:custGeom>
              <a:avLst/>
              <a:gdLst/>
              <a:ahLst/>
              <a:cxnLst/>
              <a:rect l="l" t="t" r="r" b="b"/>
              <a:pathLst>
                <a:path w="5110261" h="468749">
                  <a:moveTo>
                    <a:pt x="0" y="0"/>
                  </a:moveTo>
                  <a:lnTo>
                    <a:pt x="5110261" y="0"/>
                  </a:lnTo>
                  <a:lnTo>
                    <a:pt x="5110261" y="468749"/>
                  </a:lnTo>
                  <a:lnTo>
                    <a:pt x="0" y="468749"/>
                  </a:lnTo>
                  <a:close/>
                </a:path>
              </a:pathLst>
            </a:custGeom>
            <a:solidFill>
              <a:srgbClr val="8DAFA8"/>
            </a:solidFill>
          </p:spPr>
        </p:sp>
        <p:sp>
          <p:nvSpPr>
            <p:cNvPr id="38" name="TextBox 38"/>
            <p:cNvSpPr txBox="1"/>
            <p:nvPr/>
          </p:nvSpPr>
          <p:spPr>
            <a:xfrm>
              <a:off x="0" y="-47625"/>
              <a:ext cx="5110260" cy="516374"/>
            </a:xfrm>
            <a:prstGeom prst="rect">
              <a:avLst/>
            </a:prstGeom>
          </p:spPr>
          <p:txBody>
            <a:bodyPr lIns="50800" tIns="50800" rIns="50800" bIns="50800" rtlCol="0" anchor="ctr"/>
            <a:lstStyle/>
            <a:p>
              <a:pPr algn="ctr">
                <a:lnSpc>
                  <a:spcPts val="2659"/>
                </a:lnSpc>
              </a:pPr>
              <a:endParaRPr/>
            </a:p>
          </p:txBody>
        </p:sp>
      </p:grpSp>
      <p:sp>
        <p:nvSpPr>
          <p:cNvPr id="39" name="TextBox 39"/>
          <p:cNvSpPr txBox="1"/>
          <p:nvPr/>
        </p:nvSpPr>
        <p:spPr>
          <a:xfrm>
            <a:off x="2068878" y="676275"/>
            <a:ext cx="8238576" cy="3112559"/>
          </a:xfrm>
          <a:prstGeom prst="rect">
            <a:avLst/>
          </a:prstGeom>
        </p:spPr>
        <p:txBody>
          <a:bodyPr lIns="0" tIns="0" rIns="0" bIns="0" rtlCol="0" anchor="t">
            <a:spAutoFit/>
          </a:bodyPr>
          <a:lstStyle/>
          <a:p>
            <a:pPr algn="l">
              <a:lnSpc>
                <a:spcPts val="25430"/>
              </a:lnSpc>
              <a:spcBef>
                <a:spcPct val="0"/>
              </a:spcBef>
            </a:pPr>
            <a:r>
              <a:rPr lang="en-US" sz="18164">
                <a:solidFill>
                  <a:srgbClr val="8F6234"/>
                </a:solidFill>
                <a:latin typeface="League Gothic"/>
              </a:rPr>
              <a:t>TABLE OF</a:t>
            </a:r>
          </a:p>
        </p:txBody>
      </p:sp>
      <p:sp>
        <p:nvSpPr>
          <p:cNvPr id="40" name="TextBox 40"/>
          <p:cNvSpPr txBox="1"/>
          <p:nvPr/>
        </p:nvSpPr>
        <p:spPr>
          <a:xfrm>
            <a:off x="2068878" y="2521545"/>
            <a:ext cx="7043217" cy="2207252"/>
          </a:xfrm>
          <a:prstGeom prst="rect">
            <a:avLst/>
          </a:prstGeom>
        </p:spPr>
        <p:txBody>
          <a:bodyPr lIns="0" tIns="0" rIns="0" bIns="0" rtlCol="0" anchor="t">
            <a:spAutoFit/>
          </a:bodyPr>
          <a:lstStyle/>
          <a:p>
            <a:pPr algn="l">
              <a:lnSpc>
                <a:spcPts val="18165"/>
              </a:lnSpc>
              <a:spcBef>
                <a:spcPct val="0"/>
              </a:spcBef>
            </a:pPr>
            <a:r>
              <a:rPr lang="en-US" sz="12975">
                <a:solidFill>
                  <a:srgbClr val="1E302C"/>
                </a:solidFill>
                <a:latin typeface="Amsterdam Four"/>
              </a:rPr>
              <a:t>Contents</a:t>
            </a:r>
          </a:p>
        </p:txBody>
      </p:sp>
      <p:sp>
        <p:nvSpPr>
          <p:cNvPr id="41" name="TextBox 41"/>
          <p:cNvSpPr txBox="1"/>
          <p:nvPr/>
        </p:nvSpPr>
        <p:spPr>
          <a:xfrm>
            <a:off x="2789536" y="5137126"/>
            <a:ext cx="6887830" cy="528619"/>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Introduction</a:t>
            </a:r>
          </a:p>
        </p:txBody>
      </p:sp>
      <p:sp>
        <p:nvSpPr>
          <p:cNvPr id="42" name="TextBox 42"/>
          <p:cNvSpPr txBox="1"/>
          <p:nvPr/>
        </p:nvSpPr>
        <p:spPr>
          <a:xfrm>
            <a:off x="2104292" y="525539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01</a:t>
            </a:r>
          </a:p>
        </p:txBody>
      </p:sp>
      <p:sp>
        <p:nvSpPr>
          <p:cNvPr id="43" name="TextBox 43"/>
          <p:cNvSpPr txBox="1"/>
          <p:nvPr/>
        </p:nvSpPr>
        <p:spPr>
          <a:xfrm>
            <a:off x="2104292" y="5765704"/>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02</a:t>
            </a:r>
          </a:p>
        </p:txBody>
      </p:sp>
      <p:sp>
        <p:nvSpPr>
          <p:cNvPr id="44" name="TextBox 44"/>
          <p:cNvSpPr txBox="1"/>
          <p:nvPr/>
        </p:nvSpPr>
        <p:spPr>
          <a:xfrm>
            <a:off x="2104292" y="6276012"/>
            <a:ext cx="371078" cy="282129"/>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03</a:t>
            </a:r>
          </a:p>
        </p:txBody>
      </p:sp>
      <p:sp>
        <p:nvSpPr>
          <p:cNvPr id="45" name="TextBox 45"/>
          <p:cNvSpPr txBox="1"/>
          <p:nvPr/>
        </p:nvSpPr>
        <p:spPr>
          <a:xfrm>
            <a:off x="2104292" y="6786320"/>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04</a:t>
            </a:r>
          </a:p>
        </p:txBody>
      </p:sp>
      <p:sp>
        <p:nvSpPr>
          <p:cNvPr id="46" name="TextBox 46"/>
          <p:cNvSpPr txBox="1"/>
          <p:nvPr/>
        </p:nvSpPr>
        <p:spPr>
          <a:xfrm>
            <a:off x="2104292" y="7296628"/>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05</a:t>
            </a:r>
          </a:p>
        </p:txBody>
      </p:sp>
      <p:sp>
        <p:nvSpPr>
          <p:cNvPr id="47" name="TextBox 47"/>
          <p:cNvSpPr txBox="1"/>
          <p:nvPr/>
        </p:nvSpPr>
        <p:spPr>
          <a:xfrm>
            <a:off x="2104292" y="7806936"/>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06</a:t>
            </a:r>
          </a:p>
        </p:txBody>
      </p:sp>
      <p:sp>
        <p:nvSpPr>
          <p:cNvPr id="48" name="TextBox 48"/>
          <p:cNvSpPr txBox="1"/>
          <p:nvPr/>
        </p:nvSpPr>
        <p:spPr>
          <a:xfrm>
            <a:off x="2104292" y="8317243"/>
            <a:ext cx="371078" cy="295104"/>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07</a:t>
            </a:r>
          </a:p>
        </p:txBody>
      </p:sp>
      <p:sp>
        <p:nvSpPr>
          <p:cNvPr id="49" name="TextBox 49"/>
          <p:cNvSpPr txBox="1"/>
          <p:nvPr/>
        </p:nvSpPr>
        <p:spPr>
          <a:xfrm>
            <a:off x="2789536" y="5647434"/>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Problem statement</a:t>
            </a:r>
          </a:p>
        </p:txBody>
      </p:sp>
      <p:sp>
        <p:nvSpPr>
          <p:cNvPr id="50" name="TextBox 50"/>
          <p:cNvSpPr txBox="1"/>
          <p:nvPr/>
        </p:nvSpPr>
        <p:spPr>
          <a:xfrm>
            <a:off x="2789536" y="6157742"/>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Objective</a:t>
            </a:r>
          </a:p>
        </p:txBody>
      </p:sp>
      <p:sp>
        <p:nvSpPr>
          <p:cNvPr id="51" name="TextBox 51"/>
          <p:cNvSpPr txBox="1"/>
          <p:nvPr/>
        </p:nvSpPr>
        <p:spPr>
          <a:xfrm>
            <a:off x="2789536" y="6668050"/>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Literature Review </a:t>
            </a:r>
          </a:p>
        </p:txBody>
      </p:sp>
      <p:sp>
        <p:nvSpPr>
          <p:cNvPr id="52" name="TextBox 52"/>
          <p:cNvSpPr txBox="1"/>
          <p:nvPr/>
        </p:nvSpPr>
        <p:spPr>
          <a:xfrm>
            <a:off x="2789536" y="7178358"/>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Methodology</a:t>
            </a:r>
          </a:p>
        </p:txBody>
      </p:sp>
      <p:sp>
        <p:nvSpPr>
          <p:cNvPr id="53" name="TextBox 53"/>
          <p:cNvSpPr txBox="1"/>
          <p:nvPr/>
        </p:nvSpPr>
        <p:spPr>
          <a:xfrm>
            <a:off x="2789536" y="7688665"/>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Results &amp; analysis </a:t>
            </a:r>
          </a:p>
        </p:txBody>
      </p:sp>
      <p:sp>
        <p:nvSpPr>
          <p:cNvPr id="54" name="TextBox 54"/>
          <p:cNvSpPr txBox="1"/>
          <p:nvPr/>
        </p:nvSpPr>
        <p:spPr>
          <a:xfrm>
            <a:off x="2789536" y="8198973"/>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Discussion </a:t>
            </a:r>
          </a:p>
        </p:txBody>
      </p:sp>
      <p:sp>
        <p:nvSpPr>
          <p:cNvPr id="55" name="Freeform 55"/>
          <p:cNvSpPr/>
          <p:nvPr/>
        </p:nvSpPr>
        <p:spPr>
          <a:xfrm rot="2526190">
            <a:off x="15599687" y="1762629"/>
            <a:ext cx="2254244" cy="971374"/>
          </a:xfrm>
          <a:custGeom>
            <a:avLst/>
            <a:gdLst/>
            <a:ahLst/>
            <a:cxnLst/>
            <a:rect l="l" t="t" r="r" b="b"/>
            <a:pathLst>
              <a:path w="2254244" h="971374">
                <a:moveTo>
                  <a:pt x="0" y="0"/>
                </a:moveTo>
                <a:lnTo>
                  <a:pt x="2254244" y="0"/>
                </a:lnTo>
                <a:lnTo>
                  <a:pt x="2254244" y="971374"/>
                </a:lnTo>
                <a:lnTo>
                  <a:pt x="0" y="97137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6" name="Freeform 56"/>
          <p:cNvSpPr/>
          <p:nvPr/>
        </p:nvSpPr>
        <p:spPr>
          <a:xfrm flipH="1">
            <a:off x="8655525" y="6648948"/>
            <a:ext cx="1320252" cy="1409978"/>
          </a:xfrm>
          <a:custGeom>
            <a:avLst/>
            <a:gdLst/>
            <a:ahLst/>
            <a:cxnLst/>
            <a:rect l="l" t="t" r="r" b="b"/>
            <a:pathLst>
              <a:path w="1320252" h="1409978">
                <a:moveTo>
                  <a:pt x="1320252" y="0"/>
                </a:moveTo>
                <a:lnTo>
                  <a:pt x="0" y="0"/>
                </a:lnTo>
                <a:lnTo>
                  <a:pt x="0" y="1409978"/>
                </a:lnTo>
                <a:lnTo>
                  <a:pt x="1320252" y="1409978"/>
                </a:lnTo>
                <a:lnTo>
                  <a:pt x="1320252"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7" name="Freeform 57"/>
          <p:cNvSpPr/>
          <p:nvPr/>
        </p:nvSpPr>
        <p:spPr>
          <a:xfrm>
            <a:off x="9705217" y="3293720"/>
            <a:ext cx="1833125" cy="1957706"/>
          </a:xfrm>
          <a:custGeom>
            <a:avLst/>
            <a:gdLst/>
            <a:ahLst/>
            <a:cxnLst/>
            <a:rect l="l" t="t" r="r" b="b"/>
            <a:pathLst>
              <a:path w="1833125" h="1957706">
                <a:moveTo>
                  <a:pt x="0" y="0"/>
                </a:moveTo>
                <a:lnTo>
                  <a:pt x="1833125" y="0"/>
                </a:lnTo>
                <a:lnTo>
                  <a:pt x="1833125" y="1957706"/>
                </a:lnTo>
                <a:lnTo>
                  <a:pt x="0" y="195770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58" name="Group 58"/>
          <p:cNvGrpSpPr/>
          <p:nvPr/>
        </p:nvGrpSpPr>
        <p:grpSpPr>
          <a:xfrm>
            <a:off x="2068878" y="8816393"/>
            <a:ext cx="441907" cy="441907"/>
            <a:chOff x="0" y="0"/>
            <a:chExt cx="812800" cy="812800"/>
          </a:xfrm>
        </p:grpSpPr>
        <p:sp>
          <p:nvSpPr>
            <p:cNvPr id="59" name="Freeform 5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F6234"/>
            </a:solidFill>
          </p:spPr>
        </p:sp>
        <p:sp>
          <p:nvSpPr>
            <p:cNvPr id="60" name="TextBox 6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61" name="TextBox 61"/>
          <p:cNvSpPr txBox="1"/>
          <p:nvPr/>
        </p:nvSpPr>
        <p:spPr>
          <a:xfrm>
            <a:off x="2104292" y="8890765"/>
            <a:ext cx="371078" cy="295153"/>
          </a:xfrm>
          <a:prstGeom prst="rect">
            <a:avLst/>
          </a:prstGeom>
        </p:spPr>
        <p:txBody>
          <a:bodyPr lIns="0" tIns="0" rIns="0" bIns="0" rtlCol="0" anchor="t">
            <a:spAutoFit/>
          </a:bodyPr>
          <a:lstStyle/>
          <a:p>
            <a:pPr algn="ctr">
              <a:lnSpc>
                <a:spcPts val="2157"/>
              </a:lnSpc>
              <a:spcBef>
                <a:spcPct val="0"/>
              </a:spcBef>
            </a:pPr>
            <a:r>
              <a:rPr lang="en-US" sz="1540">
                <a:solidFill>
                  <a:srgbClr val="FFF7EF"/>
                </a:solidFill>
                <a:latin typeface="ITC Franklin Gothic LT"/>
              </a:rPr>
              <a:t>08</a:t>
            </a:r>
          </a:p>
        </p:txBody>
      </p:sp>
      <p:sp>
        <p:nvSpPr>
          <p:cNvPr id="62" name="TextBox 62"/>
          <p:cNvSpPr txBox="1"/>
          <p:nvPr/>
        </p:nvSpPr>
        <p:spPr>
          <a:xfrm>
            <a:off x="2744251" y="8715863"/>
            <a:ext cx="6887830" cy="528668"/>
          </a:xfrm>
          <a:prstGeom prst="rect">
            <a:avLst/>
          </a:prstGeom>
        </p:spPr>
        <p:txBody>
          <a:bodyPr lIns="0" tIns="0" rIns="0" bIns="0" rtlCol="0" anchor="t">
            <a:spAutoFit/>
          </a:bodyPr>
          <a:lstStyle/>
          <a:p>
            <a:pPr algn="l">
              <a:lnSpc>
                <a:spcPts val="3806"/>
              </a:lnSpc>
              <a:spcBef>
                <a:spcPct val="0"/>
              </a:spcBef>
            </a:pPr>
            <a:r>
              <a:rPr lang="en-US" sz="2718">
                <a:solidFill>
                  <a:srgbClr val="1E302C"/>
                </a:solidFill>
                <a:latin typeface="ITC Franklin Gothic LT"/>
              </a:rPr>
              <a:t> Recommendations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sp>
        <p:nvSpPr>
          <p:cNvPr id="5" name="AutoShape 5"/>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6" name="Group 6"/>
          <p:cNvGrpSpPr/>
          <p:nvPr/>
        </p:nvGrpSpPr>
        <p:grpSpPr>
          <a:xfrm>
            <a:off x="1215025" y="1854364"/>
            <a:ext cx="5194714" cy="5194714"/>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4615892" y="5090855"/>
            <a:ext cx="3010647" cy="301064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1" name="TextBox 1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215025" y="883249"/>
            <a:ext cx="2316520" cy="231652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5" name="Freeform 15"/>
          <p:cNvSpPr/>
          <p:nvPr/>
        </p:nvSpPr>
        <p:spPr>
          <a:xfrm>
            <a:off x="1028700" y="1499603"/>
            <a:ext cx="7709224" cy="6601899"/>
          </a:xfrm>
          <a:custGeom>
            <a:avLst/>
            <a:gdLst/>
            <a:ahLst/>
            <a:cxnLst/>
            <a:rect l="l" t="t" r="r" b="b"/>
            <a:pathLst>
              <a:path w="7709224" h="6601899">
                <a:moveTo>
                  <a:pt x="0" y="0"/>
                </a:moveTo>
                <a:lnTo>
                  <a:pt x="7709224" y="0"/>
                </a:lnTo>
                <a:lnTo>
                  <a:pt x="7709224" y="6601899"/>
                </a:lnTo>
                <a:lnTo>
                  <a:pt x="0" y="660189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16" name="TextBox 16"/>
          <p:cNvSpPr txBox="1"/>
          <p:nvPr/>
        </p:nvSpPr>
        <p:spPr>
          <a:xfrm>
            <a:off x="9497636" y="1337678"/>
            <a:ext cx="8013304" cy="2096728"/>
          </a:xfrm>
          <a:prstGeom prst="rect">
            <a:avLst/>
          </a:prstGeom>
        </p:spPr>
        <p:txBody>
          <a:bodyPr lIns="0" tIns="0" rIns="0" bIns="0" rtlCol="0" anchor="t">
            <a:spAutoFit/>
          </a:bodyPr>
          <a:lstStyle/>
          <a:p>
            <a:pPr algn="l">
              <a:lnSpc>
                <a:spcPts val="18165"/>
              </a:lnSpc>
              <a:spcBef>
                <a:spcPct val="0"/>
              </a:spcBef>
            </a:pPr>
            <a:r>
              <a:rPr lang="en-US" sz="9000" dirty="0">
                <a:solidFill>
                  <a:srgbClr val="1E302C"/>
                </a:solidFill>
                <a:latin typeface="Amsterdam Four"/>
              </a:rPr>
              <a:t>Introduction</a:t>
            </a:r>
          </a:p>
        </p:txBody>
      </p:sp>
      <p:sp>
        <p:nvSpPr>
          <p:cNvPr id="17" name="TextBox 17"/>
          <p:cNvSpPr txBox="1"/>
          <p:nvPr/>
        </p:nvSpPr>
        <p:spPr>
          <a:xfrm>
            <a:off x="9497636" y="4375521"/>
            <a:ext cx="7761664" cy="2848793"/>
          </a:xfrm>
          <a:prstGeom prst="rect">
            <a:avLst/>
          </a:prstGeom>
        </p:spPr>
        <p:txBody>
          <a:bodyPr lIns="0" tIns="0" rIns="0" bIns="0" rtlCol="0" anchor="t">
            <a:spAutoFit/>
          </a:bodyPr>
          <a:lstStyle/>
          <a:p>
            <a:pPr algn="just">
              <a:lnSpc>
                <a:spcPts val="2799"/>
              </a:lnSpc>
              <a:spcBef>
                <a:spcPct val="0"/>
              </a:spcBef>
            </a:pPr>
            <a:r>
              <a:rPr lang="en-US" sz="1950">
                <a:solidFill>
                  <a:srgbClr val="1E302C"/>
                </a:solidFill>
                <a:ea typeface="+mn-lt"/>
                <a:cs typeface="+mn-lt"/>
              </a:rPr>
              <a:t>An-Najah National University is committed to advancing our educational and administrative processes to the highest standards. As part of this commitment, we have developed a comprehensive Procedure Manual for the Admissions and Registration Department. This manual optimizes and standardizes departmental operations, enhancing clarity and efficiency. It is designed to equip staff with a definitive guide that minimizes errors and accelerates the onboarding of new personnel, thereby significantly elevating the quality of service we provide to our stakeholders.</a:t>
            </a:r>
            <a:endParaRPr lang="en-US" sz="1950">
              <a:ea typeface="+mn-lt"/>
              <a:cs typeface="+mn-lt"/>
            </a:endParaRPr>
          </a:p>
        </p:txBody>
      </p:sp>
      <p:sp>
        <p:nvSpPr>
          <p:cNvPr id="18" name="AutoShape 18"/>
          <p:cNvSpPr/>
          <p:nvPr/>
        </p:nvSpPr>
        <p:spPr>
          <a:xfrm>
            <a:off x="11142432" y="3870084"/>
            <a:ext cx="6116868" cy="0"/>
          </a:xfrm>
          <a:prstGeom prst="line">
            <a:avLst/>
          </a:prstGeom>
          <a:ln w="47625" cap="rnd">
            <a:solidFill>
              <a:srgbClr val="8DAFA8"/>
            </a:solidFill>
            <a:prstDash val="lgDash"/>
            <a:headEnd type="none" w="sm" len="sm"/>
            <a:tailEnd type="oval" w="lg" len="lg"/>
          </a:ln>
        </p:spPr>
      </p:sp>
      <p:sp>
        <p:nvSpPr>
          <p:cNvPr id="19" name="Freeform 19"/>
          <p:cNvSpPr/>
          <p:nvPr/>
        </p:nvSpPr>
        <p:spPr>
          <a:xfrm rot="-6773629">
            <a:off x="707018" y="6999908"/>
            <a:ext cx="1637417" cy="705578"/>
          </a:xfrm>
          <a:custGeom>
            <a:avLst/>
            <a:gdLst/>
            <a:ahLst/>
            <a:cxnLst/>
            <a:rect l="l" t="t" r="r" b="b"/>
            <a:pathLst>
              <a:path w="1637417" h="705578">
                <a:moveTo>
                  <a:pt x="0" y="0"/>
                </a:moveTo>
                <a:lnTo>
                  <a:pt x="1637417" y="0"/>
                </a:lnTo>
                <a:lnTo>
                  <a:pt x="1637417" y="705577"/>
                </a:lnTo>
                <a:lnTo>
                  <a:pt x="0" y="70557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0" name="Freeform 20"/>
          <p:cNvSpPr/>
          <p:nvPr/>
        </p:nvSpPr>
        <p:spPr>
          <a:xfrm flipH="1">
            <a:off x="7976453" y="794614"/>
            <a:ext cx="1167547" cy="1246895"/>
          </a:xfrm>
          <a:custGeom>
            <a:avLst/>
            <a:gdLst/>
            <a:ahLst/>
            <a:cxnLst/>
            <a:rect l="l" t="t" r="r" b="b"/>
            <a:pathLst>
              <a:path w="1167547" h="1246895">
                <a:moveTo>
                  <a:pt x="1167547" y="0"/>
                </a:moveTo>
                <a:lnTo>
                  <a:pt x="0" y="0"/>
                </a:lnTo>
                <a:lnTo>
                  <a:pt x="0" y="1246895"/>
                </a:lnTo>
                <a:lnTo>
                  <a:pt x="1167547" y="1246895"/>
                </a:lnTo>
                <a:lnTo>
                  <a:pt x="1167547" y="0"/>
                </a:lnTo>
                <a:close/>
              </a:path>
            </a:pathLst>
          </a:custGeom>
          <a:blipFill>
            <a:blip r:embed="rId6">
              <a:extLst>
                <a:ext uri="{96DAC541-7B7A-43D3-8B79-37D633B846F1}">
                  <asvg:svgBlip xmlns:asvg="http://schemas.microsoft.com/office/drawing/2016/SVG/main" r:embed="rId7"/>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sp>
        <p:nvSpPr>
          <p:cNvPr id="5" name="AutoShape 5"/>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6" name="Group 6"/>
          <p:cNvGrpSpPr/>
          <p:nvPr/>
        </p:nvGrpSpPr>
        <p:grpSpPr>
          <a:xfrm>
            <a:off x="1215025" y="1854364"/>
            <a:ext cx="5194714" cy="5194714"/>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4615892" y="5090855"/>
            <a:ext cx="3010647" cy="301064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1" name="TextBox 11"/>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215025" y="883249"/>
            <a:ext cx="2316520" cy="2316520"/>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9497636" y="1464376"/>
            <a:ext cx="8942764" cy="1644681"/>
          </a:xfrm>
          <a:prstGeom prst="rect">
            <a:avLst/>
          </a:prstGeom>
        </p:spPr>
        <p:txBody>
          <a:bodyPr wrap="square" lIns="0" tIns="0" rIns="0" bIns="0" rtlCol="0" anchor="t">
            <a:spAutoFit/>
          </a:bodyPr>
          <a:lstStyle/>
          <a:p>
            <a:pPr algn="l">
              <a:lnSpc>
                <a:spcPts val="13546"/>
              </a:lnSpc>
              <a:spcBef>
                <a:spcPct val="0"/>
              </a:spcBef>
            </a:pPr>
            <a:r>
              <a:rPr lang="en-US" sz="9000" dirty="0">
                <a:solidFill>
                  <a:srgbClr val="1E302C"/>
                </a:solidFill>
                <a:latin typeface="Amsterdam Four"/>
              </a:rPr>
              <a:t>Problem Statement</a:t>
            </a:r>
          </a:p>
        </p:txBody>
      </p:sp>
      <p:sp>
        <p:nvSpPr>
          <p:cNvPr id="17" name="TextBox 17"/>
          <p:cNvSpPr txBox="1"/>
          <p:nvPr/>
        </p:nvSpPr>
        <p:spPr>
          <a:xfrm>
            <a:off x="9497636" y="4375521"/>
            <a:ext cx="7761664" cy="3197225"/>
          </a:xfrm>
          <a:prstGeom prst="rect">
            <a:avLst/>
          </a:prstGeom>
        </p:spPr>
        <p:txBody>
          <a:bodyPr lIns="0" tIns="0" rIns="0" bIns="0" rtlCol="0" anchor="t">
            <a:spAutoFit/>
          </a:bodyPr>
          <a:lstStyle/>
          <a:p>
            <a:pPr marL="431799" lvl="1" indent="-215899" algn="just">
              <a:lnSpc>
                <a:spcPts val="2799"/>
              </a:lnSpc>
              <a:buFont typeface="Arial"/>
              <a:buChar char="•"/>
            </a:pPr>
            <a:r>
              <a:rPr lang="en-US" sz="1999" dirty="0">
                <a:solidFill>
                  <a:srgbClr val="1E302C"/>
                </a:solidFill>
                <a:latin typeface="Times New Roman"/>
              </a:rPr>
              <a:t>Description of Current Issues: Manual processes are time-consuming and error-prone, leading to inefficiency and student dissatisfaction.</a:t>
            </a:r>
          </a:p>
          <a:p>
            <a:pPr marL="431799" lvl="1" indent="-215899" algn="just">
              <a:lnSpc>
                <a:spcPts val="2799"/>
              </a:lnSpc>
              <a:buFont typeface="Arial"/>
              <a:buChar char="•"/>
            </a:pPr>
            <a:r>
              <a:rPr lang="en-US" sz="1999" dirty="0">
                <a:solidFill>
                  <a:srgbClr val="1E302C"/>
                </a:solidFill>
                <a:latin typeface="Times New Roman"/>
              </a:rPr>
              <a:t>Impact on Students and Administration: Limited access to registration information, scheduling conflicts, and inability to archive student data long-term.</a:t>
            </a:r>
          </a:p>
          <a:p>
            <a:pPr marL="431799" lvl="1" indent="-215899" algn="just">
              <a:lnSpc>
                <a:spcPts val="2799"/>
              </a:lnSpc>
              <a:buFont typeface="Arial"/>
              <a:buChar char="•"/>
            </a:pPr>
            <a:r>
              <a:rPr lang="en-US" sz="1999" dirty="0">
                <a:solidFill>
                  <a:srgbClr val="1E302C"/>
                </a:solidFill>
                <a:latin typeface="Times New Roman"/>
              </a:rPr>
              <a:t>Need for Standardized Procedures: To streamline operations, reduce errors, improve efficiency, and ensure compliance with university policies.</a:t>
            </a:r>
          </a:p>
        </p:txBody>
      </p:sp>
      <p:sp>
        <p:nvSpPr>
          <p:cNvPr id="18" name="AutoShape 18"/>
          <p:cNvSpPr/>
          <p:nvPr/>
        </p:nvSpPr>
        <p:spPr>
          <a:xfrm>
            <a:off x="11142432" y="3870084"/>
            <a:ext cx="6116868" cy="0"/>
          </a:xfrm>
          <a:prstGeom prst="line">
            <a:avLst/>
          </a:prstGeom>
          <a:ln w="47625" cap="rnd">
            <a:solidFill>
              <a:srgbClr val="8DAFA8"/>
            </a:solidFill>
            <a:prstDash val="lgDash"/>
            <a:headEnd type="none" w="sm" len="sm"/>
            <a:tailEnd type="oval" w="lg" len="lg"/>
          </a:ln>
        </p:spPr>
      </p:sp>
      <p:sp>
        <p:nvSpPr>
          <p:cNvPr id="19" name="Freeform 19"/>
          <p:cNvSpPr/>
          <p:nvPr/>
        </p:nvSpPr>
        <p:spPr>
          <a:xfrm rot="-6773629">
            <a:off x="707018" y="6999908"/>
            <a:ext cx="1637417" cy="705578"/>
          </a:xfrm>
          <a:custGeom>
            <a:avLst/>
            <a:gdLst/>
            <a:ahLst/>
            <a:cxnLst/>
            <a:rect l="l" t="t" r="r" b="b"/>
            <a:pathLst>
              <a:path w="1637417" h="705578">
                <a:moveTo>
                  <a:pt x="0" y="0"/>
                </a:moveTo>
                <a:lnTo>
                  <a:pt x="1637417" y="0"/>
                </a:lnTo>
                <a:lnTo>
                  <a:pt x="1637417" y="705577"/>
                </a:lnTo>
                <a:lnTo>
                  <a:pt x="0" y="70557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0" name="Freeform 20"/>
          <p:cNvSpPr/>
          <p:nvPr/>
        </p:nvSpPr>
        <p:spPr>
          <a:xfrm flipH="1">
            <a:off x="6072078" y="1520676"/>
            <a:ext cx="1167547" cy="1246895"/>
          </a:xfrm>
          <a:custGeom>
            <a:avLst/>
            <a:gdLst/>
            <a:ahLst/>
            <a:cxnLst/>
            <a:rect l="l" t="t" r="r" b="b"/>
            <a:pathLst>
              <a:path w="1167547" h="1246895">
                <a:moveTo>
                  <a:pt x="1167547" y="0"/>
                </a:moveTo>
                <a:lnTo>
                  <a:pt x="0" y="0"/>
                </a:lnTo>
                <a:lnTo>
                  <a:pt x="0" y="1246895"/>
                </a:lnTo>
                <a:lnTo>
                  <a:pt x="1167547" y="1246895"/>
                </a:lnTo>
                <a:lnTo>
                  <a:pt x="1167547"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3" name="Freeform 31"/>
          <p:cNvSpPr/>
          <p:nvPr/>
        </p:nvSpPr>
        <p:spPr>
          <a:xfrm>
            <a:off x="1786869" y="2925816"/>
            <a:ext cx="5360450" cy="4541763"/>
          </a:xfrm>
          <a:custGeom>
            <a:avLst/>
            <a:gdLst/>
            <a:ahLst/>
            <a:cxnLst/>
            <a:rect l="l" t="t" r="r" b="b"/>
            <a:pathLst>
              <a:path w="5360450" h="4541763">
                <a:moveTo>
                  <a:pt x="0" y="0"/>
                </a:moveTo>
                <a:lnTo>
                  <a:pt x="5360450" y="0"/>
                </a:lnTo>
                <a:lnTo>
                  <a:pt x="5360450" y="4541764"/>
                </a:lnTo>
                <a:lnTo>
                  <a:pt x="0" y="45417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575041" y="5322804"/>
            <a:ext cx="3053192" cy="3053192"/>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028700" y="5989554"/>
            <a:ext cx="2050916" cy="2050916"/>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1966026" y="4677019"/>
            <a:ext cx="1565519" cy="1565519"/>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3792282" y="6716432"/>
            <a:ext cx="1565519" cy="1565519"/>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Freeform 24"/>
          <p:cNvSpPr/>
          <p:nvPr/>
        </p:nvSpPr>
        <p:spPr>
          <a:xfrm>
            <a:off x="1830698" y="4610344"/>
            <a:ext cx="4628098" cy="4114800"/>
          </a:xfrm>
          <a:custGeom>
            <a:avLst/>
            <a:gdLst/>
            <a:ahLst/>
            <a:cxnLst/>
            <a:rect l="l" t="t" r="r" b="b"/>
            <a:pathLst>
              <a:path w="4628098" h="4114800">
                <a:moveTo>
                  <a:pt x="0" y="0"/>
                </a:moveTo>
                <a:lnTo>
                  <a:pt x="4628098" y="0"/>
                </a:lnTo>
                <a:lnTo>
                  <a:pt x="4628098"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25" name="Group 25"/>
          <p:cNvGrpSpPr/>
          <p:nvPr/>
        </p:nvGrpSpPr>
        <p:grpSpPr>
          <a:xfrm>
            <a:off x="8571208" y="3437721"/>
            <a:ext cx="4229076" cy="2260045"/>
            <a:chOff x="0" y="0"/>
            <a:chExt cx="1113831" cy="595238"/>
          </a:xfrm>
        </p:grpSpPr>
        <p:sp>
          <p:nvSpPr>
            <p:cNvPr id="26" name="Freeform 2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27" name="TextBox 2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28" name="Group 28"/>
          <p:cNvGrpSpPr/>
          <p:nvPr/>
        </p:nvGrpSpPr>
        <p:grpSpPr>
          <a:xfrm>
            <a:off x="9071219" y="3228018"/>
            <a:ext cx="3229055" cy="419406"/>
            <a:chOff x="0" y="0"/>
            <a:chExt cx="850451" cy="110461"/>
          </a:xfrm>
        </p:grpSpPr>
        <p:sp>
          <p:nvSpPr>
            <p:cNvPr id="29" name="Freeform 2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30" name="TextBox 3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31" name="TextBox 31"/>
          <p:cNvSpPr txBox="1"/>
          <p:nvPr/>
        </p:nvSpPr>
        <p:spPr>
          <a:xfrm>
            <a:off x="1028700" y="641645"/>
            <a:ext cx="7092683" cy="1919153"/>
          </a:xfrm>
          <a:prstGeom prst="rect">
            <a:avLst/>
          </a:prstGeom>
        </p:spPr>
        <p:txBody>
          <a:bodyPr lIns="0" tIns="0" rIns="0" bIns="0" rtlCol="0" anchor="t">
            <a:spAutoFit/>
          </a:bodyPr>
          <a:lstStyle/>
          <a:p>
            <a:pPr algn="l">
              <a:lnSpc>
                <a:spcPts val="15668"/>
              </a:lnSpc>
              <a:spcBef>
                <a:spcPct val="0"/>
              </a:spcBef>
            </a:pPr>
            <a:r>
              <a:rPr lang="en-US" sz="11191">
                <a:solidFill>
                  <a:srgbClr val="8F6234"/>
                </a:solidFill>
                <a:latin typeface="League Gothic"/>
              </a:rPr>
              <a:t>UNDERSTANDING</a:t>
            </a:r>
          </a:p>
        </p:txBody>
      </p:sp>
      <p:sp>
        <p:nvSpPr>
          <p:cNvPr id="32" name="TextBox 32"/>
          <p:cNvSpPr txBox="1"/>
          <p:nvPr/>
        </p:nvSpPr>
        <p:spPr>
          <a:xfrm>
            <a:off x="1028700" y="2064186"/>
            <a:ext cx="7092683" cy="1540883"/>
          </a:xfrm>
          <a:prstGeom prst="rect">
            <a:avLst/>
          </a:prstGeom>
        </p:spPr>
        <p:txBody>
          <a:bodyPr lIns="0" tIns="0" rIns="0" bIns="0" rtlCol="0" anchor="t">
            <a:spAutoFit/>
          </a:bodyPr>
          <a:lstStyle/>
          <a:p>
            <a:pPr algn="l">
              <a:lnSpc>
                <a:spcPts val="12655"/>
              </a:lnSpc>
              <a:spcBef>
                <a:spcPct val="0"/>
              </a:spcBef>
            </a:pPr>
            <a:r>
              <a:rPr lang="en-US" sz="9039">
                <a:solidFill>
                  <a:srgbClr val="1E302C"/>
                </a:solidFill>
                <a:latin typeface="Amsterdam Four"/>
              </a:rPr>
              <a:t>Your Goals</a:t>
            </a:r>
          </a:p>
        </p:txBody>
      </p:sp>
      <p:sp>
        <p:nvSpPr>
          <p:cNvPr id="33" name="TextBox 33"/>
          <p:cNvSpPr txBox="1"/>
          <p:nvPr/>
        </p:nvSpPr>
        <p:spPr>
          <a:xfrm>
            <a:off x="9620649" y="3250687"/>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3</a:t>
            </a:r>
          </a:p>
        </p:txBody>
      </p:sp>
      <p:sp>
        <p:nvSpPr>
          <p:cNvPr id="34" name="TextBox 34"/>
          <p:cNvSpPr txBox="1"/>
          <p:nvPr/>
        </p:nvSpPr>
        <p:spPr>
          <a:xfrm>
            <a:off x="8829782" y="3752199"/>
            <a:ext cx="3799159" cy="1204595"/>
          </a:xfrm>
          <a:prstGeom prst="rect">
            <a:avLst/>
          </a:prstGeom>
        </p:spPr>
        <p:txBody>
          <a:bodyPr lIns="0" tIns="0" rIns="0" bIns="0" rtlCol="0" anchor="t">
            <a:spAutoFit/>
          </a:bodyPr>
          <a:lstStyle/>
          <a:p>
            <a:pPr algn="just">
              <a:lnSpc>
                <a:spcPts val="2380"/>
              </a:lnSpc>
            </a:pPr>
            <a:r>
              <a:rPr lang="en-US" sz="1700">
                <a:solidFill>
                  <a:srgbClr val="1E302C"/>
                </a:solidFill>
                <a:latin typeface="Times New Roman"/>
              </a:rPr>
              <a:t>•Facilitating quick access to procedures and simplifying training and qualification processes</a:t>
            </a:r>
          </a:p>
          <a:p>
            <a:pPr algn="just">
              <a:lnSpc>
                <a:spcPts val="2380"/>
              </a:lnSpc>
              <a:spcBef>
                <a:spcPct val="0"/>
              </a:spcBef>
            </a:pPr>
            <a:endParaRPr lang="en-US" sz="1700">
              <a:solidFill>
                <a:srgbClr val="1E302C"/>
              </a:solidFill>
              <a:latin typeface="Times New Roman"/>
            </a:endParaRPr>
          </a:p>
        </p:txBody>
      </p:sp>
      <p:grpSp>
        <p:nvGrpSpPr>
          <p:cNvPr id="35" name="Group 35"/>
          <p:cNvGrpSpPr/>
          <p:nvPr/>
        </p:nvGrpSpPr>
        <p:grpSpPr>
          <a:xfrm>
            <a:off x="13030224" y="3437721"/>
            <a:ext cx="4229076" cy="2260045"/>
            <a:chOff x="0" y="0"/>
            <a:chExt cx="1113831" cy="595238"/>
          </a:xfrm>
        </p:grpSpPr>
        <p:sp>
          <p:nvSpPr>
            <p:cNvPr id="36" name="Freeform 3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37" name="TextBox 3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38" name="Group 38"/>
          <p:cNvGrpSpPr/>
          <p:nvPr/>
        </p:nvGrpSpPr>
        <p:grpSpPr>
          <a:xfrm>
            <a:off x="13530235" y="3228018"/>
            <a:ext cx="3229055" cy="419406"/>
            <a:chOff x="0" y="0"/>
            <a:chExt cx="850451" cy="110461"/>
          </a:xfrm>
        </p:grpSpPr>
        <p:sp>
          <p:nvSpPr>
            <p:cNvPr id="39" name="Freeform 3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40" name="TextBox 4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41" name="TextBox 41"/>
          <p:cNvSpPr txBox="1"/>
          <p:nvPr/>
        </p:nvSpPr>
        <p:spPr>
          <a:xfrm>
            <a:off x="14079665" y="3250687"/>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4</a:t>
            </a:r>
          </a:p>
        </p:txBody>
      </p:sp>
      <p:sp>
        <p:nvSpPr>
          <p:cNvPr id="42" name="TextBox 42"/>
          <p:cNvSpPr txBox="1"/>
          <p:nvPr/>
        </p:nvSpPr>
        <p:spPr>
          <a:xfrm>
            <a:off x="13245183" y="3736746"/>
            <a:ext cx="3799159" cy="694690"/>
          </a:xfrm>
          <a:prstGeom prst="rect">
            <a:avLst/>
          </a:prstGeom>
        </p:spPr>
        <p:txBody>
          <a:bodyPr lIns="0" tIns="0" rIns="0" bIns="0" rtlCol="0" anchor="t">
            <a:spAutoFit/>
          </a:bodyPr>
          <a:lstStyle/>
          <a:p>
            <a:pPr algn="just">
              <a:lnSpc>
                <a:spcPts val="2659"/>
              </a:lnSpc>
            </a:pPr>
            <a:r>
              <a:rPr lang="en-US" sz="1899">
                <a:solidFill>
                  <a:srgbClr val="1E302C"/>
                </a:solidFill>
                <a:latin typeface="Times New Roman"/>
              </a:rPr>
              <a:t>•Continuous improvement</a:t>
            </a:r>
          </a:p>
          <a:p>
            <a:pPr algn="just">
              <a:lnSpc>
                <a:spcPts val="2659"/>
              </a:lnSpc>
              <a:spcBef>
                <a:spcPct val="0"/>
              </a:spcBef>
            </a:pPr>
            <a:endParaRPr lang="en-US" sz="1899">
              <a:solidFill>
                <a:srgbClr val="1E302C"/>
              </a:solidFill>
              <a:latin typeface="Times New Roman"/>
            </a:endParaRPr>
          </a:p>
        </p:txBody>
      </p:sp>
      <p:grpSp>
        <p:nvGrpSpPr>
          <p:cNvPr id="43" name="Group 43"/>
          <p:cNvGrpSpPr/>
          <p:nvPr/>
        </p:nvGrpSpPr>
        <p:grpSpPr>
          <a:xfrm>
            <a:off x="10729361" y="5964466"/>
            <a:ext cx="4229076" cy="2469748"/>
            <a:chOff x="0" y="0"/>
            <a:chExt cx="5638768" cy="3292998"/>
          </a:xfrm>
        </p:grpSpPr>
        <p:grpSp>
          <p:nvGrpSpPr>
            <p:cNvPr id="44" name="Group 44"/>
            <p:cNvGrpSpPr/>
            <p:nvPr/>
          </p:nvGrpSpPr>
          <p:grpSpPr>
            <a:xfrm>
              <a:off x="0" y="279604"/>
              <a:ext cx="5638768" cy="3013393"/>
              <a:chOff x="0" y="0"/>
              <a:chExt cx="1113831" cy="595238"/>
            </a:xfrm>
          </p:grpSpPr>
          <p:sp>
            <p:nvSpPr>
              <p:cNvPr id="45" name="Freeform 45"/>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46" name="TextBox 46"/>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47" name="Group 47"/>
            <p:cNvGrpSpPr/>
            <p:nvPr/>
          </p:nvGrpSpPr>
          <p:grpSpPr>
            <a:xfrm>
              <a:off x="666681" y="0"/>
              <a:ext cx="4305406" cy="559208"/>
              <a:chOff x="0" y="0"/>
              <a:chExt cx="850451" cy="110461"/>
            </a:xfrm>
          </p:grpSpPr>
          <p:sp>
            <p:nvSpPr>
              <p:cNvPr id="48" name="Freeform 48"/>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49" name="TextBox 49"/>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50" name="TextBox 50"/>
            <p:cNvSpPr txBox="1"/>
            <p:nvPr/>
          </p:nvSpPr>
          <p:spPr>
            <a:xfrm>
              <a:off x="1399254" y="58800"/>
              <a:ext cx="2840260" cy="487852"/>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5</a:t>
              </a:r>
            </a:p>
          </p:txBody>
        </p:sp>
        <p:sp>
          <p:nvSpPr>
            <p:cNvPr id="51" name="TextBox 51"/>
            <p:cNvSpPr txBox="1"/>
            <p:nvPr/>
          </p:nvSpPr>
          <p:spPr>
            <a:xfrm>
              <a:off x="286611" y="703705"/>
              <a:ext cx="5065545" cy="900853"/>
            </a:xfrm>
            <a:prstGeom prst="rect">
              <a:avLst/>
            </a:prstGeom>
          </p:spPr>
          <p:txBody>
            <a:bodyPr lIns="0" tIns="0" rIns="0" bIns="0" rtlCol="0" anchor="t">
              <a:spAutoFit/>
            </a:bodyPr>
            <a:lstStyle/>
            <a:p>
              <a:pPr algn="just">
                <a:lnSpc>
                  <a:spcPts val="2659"/>
                </a:lnSpc>
              </a:pPr>
              <a:r>
                <a:rPr lang="en-US" sz="1899">
                  <a:solidFill>
                    <a:srgbClr val="1E302C"/>
                  </a:solidFill>
                  <a:latin typeface="Times New Roman"/>
                </a:rPr>
                <a:t>• Create an organizational structure</a:t>
              </a:r>
            </a:p>
            <a:p>
              <a:pPr algn="just">
                <a:lnSpc>
                  <a:spcPts val="2659"/>
                </a:lnSpc>
                <a:spcBef>
                  <a:spcPct val="0"/>
                </a:spcBef>
              </a:pPr>
              <a:endParaRPr lang="en-US" sz="1899">
                <a:solidFill>
                  <a:srgbClr val="1E302C"/>
                </a:solidFill>
                <a:latin typeface="Times New Roman"/>
              </a:endParaRPr>
            </a:p>
          </p:txBody>
        </p:sp>
      </p:grpSp>
      <p:sp>
        <p:nvSpPr>
          <p:cNvPr id="52" name="Freeform 52"/>
          <p:cNvSpPr/>
          <p:nvPr/>
        </p:nvSpPr>
        <p:spPr>
          <a:xfrm rot="1957934">
            <a:off x="6212558" y="4746560"/>
            <a:ext cx="1842335" cy="793879"/>
          </a:xfrm>
          <a:custGeom>
            <a:avLst/>
            <a:gdLst/>
            <a:ahLst/>
            <a:cxnLst/>
            <a:rect l="l" t="t" r="r" b="b"/>
            <a:pathLst>
              <a:path w="1842335" h="793879">
                <a:moveTo>
                  <a:pt x="0" y="0"/>
                </a:moveTo>
                <a:lnTo>
                  <a:pt x="1842335" y="0"/>
                </a:lnTo>
                <a:lnTo>
                  <a:pt x="1842335" y="793880"/>
                </a:lnTo>
                <a:lnTo>
                  <a:pt x="0" y="79388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53" name="Freeform 53"/>
          <p:cNvSpPr/>
          <p:nvPr/>
        </p:nvSpPr>
        <p:spPr>
          <a:xfrm flipH="1">
            <a:off x="1053094" y="5044553"/>
            <a:ext cx="777604" cy="830451"/>
          </a:xfrm>
          <a:custGeom>
            <a:avLst/>
            <a:gdLst/>
            <a:ahLst/>
            <a:cxnLst/>
            <a:rect l="l" t="t" r="r" b="b"/>
            <a:pathLst>
              <a:path w="777604" h="830451">
                <a:moveTo>
                  <a:pt x="777604" y="0"/>
                </a:moveTo>
                <a:lnTo>
                  <a:pt x="0" y="0"/>
                </a:lnTo>
                <a:lnTo>
                  <a:pt x="0" y="830451"/>
                </a:lnTo>
                <a:lnTo>
                  <a:pt x="777604" y="830451"/>
                </a:lnTo>
                <a:lnTo>
                  <a:pt x="777604"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54" name="Freeform 54"/>
          <p:cNvSpPr/>
          <p:nvPr/>
        </p:nvSpPr>
        <p:spPr>
          <a:xfrm>
            <a:off x="6289594" y="6667744"/>
            <a:ext cx="1038105" cy="1108655"/>
          </a:xfrm>
          <a:custGeom>
            <a:avLst/>
            <a:gdLst/>
            <a:ahLst/>
            <a:cxnLst/>
            <a:rect l="l" t="t" r="r" b="b"/>
            <a:pathLst>
              <a:path w="1038105" h="1108655">
                <a:moveTo>
                  <a:pt x="0" y="0"/>
                </a:moveTo>
                <a:lnTo>
                  <a:pt x="1038105" y="0"/>
                </a:lnTo>
                <a:lnTo>
                  <a:pt x="1038105" y="1108655"/>
                </a:lnTo>
                <a:lnTo>
                  <a:pt x="0" y="1108655"/>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grpSp>
        <p:nvGrpSpPr>
          <p:cNvPr id="55" name="Group 55"/>
          <p:cNvGrpSpPr/>
          <p:nvPr/>
        </p:nvGrpSpPr>
        <p:grpSpPr>
          <a:xfrm>
            <a:off x="8571208" y="806048"/>
            <a:ext cx="4229076" cy="2260045"/>
            <a:chOff x="0" y="0"/>
            <a:chExt cx="1113831" cy="595238"/>
          </a:xfrm>
        </p:grpSpPr>
        <p:sp>
          <p:nvSpPr>
            <p:cNvPr id="56" name="Freeform 56"/>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57" name="TextBox 57"/>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58" name="Group 58"/>
          <p:cNvGrpSpPr/>
          <p:nvPr/>
        </p:nvGrpSpPr>
        <p:grpSpPr>
          <a:xfrm>
            <a:off x="9071219" y="596344"/>
            <a:ext cx="3229055" cy="419406"/>
            <a:chOff x="0" y="0"/>
            <a:chExt cx="850451" cy="110461"/>
          </a:xfrm>
        </p:grpSpPr>
        <p:sp>
          <p:nvSpPr>
            <p:cNvPr id="59" name="Freeform 59"/>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60" name="TextBox 60"/>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61" name="TextBox 61"/>
          <p:cNvSpPr txBox="1"/>
          <p:nvPr/>
        </p:nvSpPr>
        <p:spPr>
          <a:xfrm>
            <a:off x="9620649" y="619013"/>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1</a:t>
            </a:r>
          </a:p>
        </p:txBody>
      </p:sp>
      <p:sp>
        <p:nvSpPr>
          <p:cNvPr id="62" name="TextBox 62"/>
          <p:cNvSpPr txBox="1"/>
          <p:nvPr/>
        </p:nvSpPr>
        <p:spPr>
          <a:xfrm>
            <a:off x="8786167" y="1105073"/>
            <a:ext cx="3799159" cy="1082675"/>
          </a:xfrm>
          <a:prstGeom prst="rect">
            <a:avLst/>
          </a:prstGeom>
        </p:spPr>
        <p:txBody>
          <a:bodyPr lIns="0" tIns="0" rIns="0" bIns="0" rtlCol="0" anchor="t">
            <a:spAutoFit/>
          </a:bodyPr>
          <a:lstStyle/>
          <a:p>
            <a:pPr algn="just">
              <a:lnSpc>
                <a:spcPts val="2799"/>
              </a:lnSpc>
            </a:pPr>
            <a:r>
              <a:rPr lang="en-US" sz="1999">
                <a:solidFill>
                  <a:srgbClr val="1E302C"/>
                </a:solidFill>
                <a:latin typeface="ITC Franklin Gothic LT"/>
              </a:rPr>
              <a:t>•Standardizing Operations within the department</a:t>
            </a:r>
          </a:p>
          <a:p>
            <a:pPr algn="just">
              <a:lnSpc>
                <a:spcPts val="2799"/>
              </a:lnSpc>
              <a:spcBef>
                <a:spcPct val="0"/>
              </a:spcBef>
            </a:pPr>
            <a:endParaRPr lang="en-US" sz="1999">
              <a:solidFill>
                <a:srgbClr val="1E302C"/>
              </a:solidFill>
              <a:latin typeface="ITC Franklin Gothic LT"/>
            </a:endParaRPr>
          </a:p>
        </p:txBody>
      </p:sp>
      <p:grpSp>
        <p:nvGrpSpPr>
          <p:cNvPr id="63" name="Group 63"/>
          <p:cNvGrpSpPr/>
          <p:nvPr/>
        </p:nvGrpSpPr>
        <p:grpSpPr>
          <a:xfrm>
            <a:off x="12843899" y="796523"/>
            <a:ext cx="4229076" cy="2260045"/>
            <a:chOff x="0" y="0"/>
            <a:chExt cx="1113831" cy="595238"/>
          </a:xfrm>
        </p:grpSpPr>
        <p:sp>
          <p:nvSpPr>
            <p:cNvPr id="64" name="Freeform 64"/>
            <p:cNvSpPr/>
            <p:nvPr/>
          </p:nvSpPr>
          <p:spPr>
            <a:xfrm>
              <a:off x="0" y="0"/>
              <a:ext cx="1113831" cy="595238"/>
            </a:xfrm>
            <a:custGeom>
              <a:avLst/>
              <a:gdLst/>
              <a:ahLst/>
              <a:cxnLst/>
              <a:rect l="l" t="t" r="r" b="b"/>
              <a:pathLst>
                <a:path w="1113831" h="595238">
                  <a:moveTo>
                    <a:pt x="36613" y="0"/>
                  </a:moveTo>
                  <a:lnTo>
                    <a:pt x="1077218" y="0"/>
                  </a:lnTo>
                  <a:cubicBezTo>
                    <a:pt x="1097439" y="0"/>
                    <a:pt x="1113831" y="16392"/>
                    <a:pt x="1113831" y="36613"/>
                  </a:cubicBezTo>
                  <a:lnTo>
                    <a:pt x="1113831" y="558625"/>
                  </a:lnTo>
                  <a:cubicBezTo>
                    <a:pt x="1113831" y="578846"/>
                    <a:pt x="1097439" y="595238"/>
                    <a:pt x="1077218" y="595238"/>
                  </a:cubicBezTo>
                  <a:lnTo>
                    <a:pt x="36613" y="595238"/>
                  </a:lnTo>
                  <a:cubicBezTo>
                    <a:pt x="16392" y="595238"/>
                    <a:pt x="0" y="578846"/>
                    <a:pt x="0" y="558625"/>
                  </a:cubicBezTo>
                  <a:lnTo>
                    <a:pt x="0" y="36613"/>
                  </a:lnTo>
                  <a:cubicBezTo>
                    <a:pt x="0" y="16392"/>
                    <a:pt x="16392" y="0"/>
                    <a:pt x="36613" y="0"/>
                  </a:cubicBezTo>
                  <a:close/>
                </a:path>
              </a:pathLst>
            </a:custGeom>
            <a:solidFill>
              <a:srgbClr val="FFEFD4"/>
            </a:solidFill>
            <a:ln cap="sq">
              <a:noFill/>
              <a:prstDash val="solid"/>
              <a:miter/>
            </a:ln>
          </p:spPr>
        </p:sp>
        <p:sp>
          <p:nvSpPr>
            <p:cNvPr id="65" name="TextBox 65"/>
            <p:cNvSpPr txBox="1"/>
            <p:nvPr/>
          </p:nvSpPr>
          <p:spPr>
            <a:xfrm>
              <a:off x="0" y="-47625"/>
              <a:ext cx="1113831" cy="642863"/>
            </a:xfrm>
            <a:prstGeom prst="rect">
              <a:avLst/>
            </a:prstGeom>
          </p:spPr>
          <p:txBody>
            <a:bodyPr lIns="50800" tIns="50800" rIns="50800" bIns="50800" rtlCol="0" anchor="ctr"/>
            <a:lstStyle/>
            <a:p>
              <a:pPr algn="ctr">
                <a:lnSpc>
                  <a:spcPts val="2659"/>
                </a:lnSpc>
              </a:pPr>
              <a:endParaRPr/>
            </a:p>
          </p:txBody>
        </p:sp>
      </p:grpSp>
      <p:grpSp>
        <p:nvGrpSpPr>
          <p:cNvPr id="66" name="Group 66"/>
          <p:cNvGrpSpPr/>
          <p:nvPr/>
        </p:nvGrpSpPr>
        <p:grpSpPr>
          <a:xfrm>
            <a:off x="13343910" y="586819"/>
            <a:ext cx="3229055" cy="419406"/>
            <a:chOff x="0" y="0"/>
            <a:chExt cx="850451" cy="110461"/>
          </a:xfrm>
        </p:grpSpPr>
        <p:sp>
          <p:nvSpPr>
            <p:cNvPr id="67" name="Freeform 67"/>
            <p:cNvSpPr/>
            <p:nvPr/>
          </p:nvSpPr>
          <p:spPr>
            <a:xfrm>
              <a:off x="0" y="0"/>
              <a:ext cx="850451" cy="110461"/>
            </a:xfrm>
            <a:custGeom>
              <a:avLst/>
              <a:gdLst/>
              <a:ahLst/>
              <a:cxnLst/>
              <a:rect l="l" t="t" r="r" b="b"/>
              <a:pathLst>
                <a:path w="850451" h="110461">
                  <a:moveTo>
                    <a:pt x="47952" y="0"/>
                  </a:moveTo>
                  <a:lnTo>
                    <a:pt x="802499" y="0"/>
                  </a:lnTo>
                  <a:cubicBezTo>
                    <a:pt x="815217" y="0"/>
                    <a:pt x="827413" y="5052"/>
                    <a:pt x="836406" y="14045"/>
                  </a:cubicBezTo>
                  <a:cubicBezTo>
                    <a:pt x="845399" y="23037"/>
                    <a:pt x="850451" y="35234"/>
                    <a:pt x="850451" y="47952"/>
                  </a:cubicBezTo>
                  <a:lnTo>
                    <a:pt x="850451" y="62509"/>
                  </a:lnTo>
                  <a:cubicBezTo>
                    <a:pt x="850451" y="88992"/>
                    <a:pt x="828982" y="110461"/>
                    <a:pt x="802499" y="110461"/>
                  </a:cubicBezTo>
                  <a:lnTo>
                    <a:pt x="47952" y="110461"/>
                  </a:lnTo>
                  <a:cubicBezTo>
                    <a:pt x="35234" y="110461"/>
                    <a:pt x="23037" y="105409"/>
                    <a:pt x="14045" y="96416"/>
                  </a:cubicBezTo>
                  <a:cubicBezTo>
                    <a:pt x="5052" y="87424"/>
                    <a:pt x="0" y="75227"/>
                    <a:pt x="0" y="62509"/>
                  </a:cubicBezTo>
                  <a:lnTo>
                    <a:pt x="0" y="47952"/>
                  </a:lnTo>
                  <a:cubicBezTo>
                    <a:pt x="0" y="35234"/>
                    <a:pt x="5052" y="23037"/>
                    <a:pt x="14045" y="14045"/>
                  </a:cubicBezTo>
                  <a:cubicBezTo>
                    <a:pt x="23037" y="5052"/>
                    <a:pt x="35234" y="0"/>
                    <a:pt x="47952" y="0"/>
                  </a:cubicBezTo>
                  <a:close/>
                </a:path>
              </a:pathLst>
            </a:custGeom>
            <a:solidFill>
              <a:srgbClr val="8F6234"/>
            </a:solidFill>
          </p:spPr>
        </p:sp>
        <p:sp>
          <p:nvSpPr>
            <p:cNvPr id="68" name="TextBox 68"/>
            <p:cNvSpPr txBox="1"/>
            <p:nvPr/>
          </p:nvSpPr>
          <p:spPr>
            <a:xfrm>
              <a:off x="0" y="-47625"/>
              <a:ext cx="850451" cy="158086"/>
            </a:xfrm>
            <a:prstGeom prst="rect">
              <a:avLst/>
            </a:prstGeom>
          </p:spPr>
          <p:txBody>
            <a:bodyPr lIns="50800" tIns="50800" rIns="50800" bIns="50800" rtlCol="0" anchor="ctr"/>
            <a:lstStyle/>
            <a:p>
              <a:pPr algn="ctr">
                <a:lnSpc>
                  <a:spcPts val="2659"/>
                </a:lnSpc>
              </a:pPr>
              <a:endParaRPr/>
            </a:p>
          </p:txBody>
        </p:sp>
      </p:grpSp>
      <p:sp>
        <p:nvSpPr>
          <p:cNvPr id="69" name="TextBox 69"/>
          <p:cNvSpPr txBox="1"/>
          <p:nvPr/>
        </p:nvSpPr>
        <p:spPr>
          <a:xfrm>
            <a:off x="13893339" y="609488"/>
            <a:ext cx="2130195" cy="387320"/>
          </a:xfrm>
          <a:prstGeom prst="rect">
            <a:avLst/>
          </a:prstGeom>
        </p:spPr>
        <p:txBody>
          <a:bodyPr lIns="0" tIns="0" rIns="0" bIns="0" rtlCol="0" anchor="t">
            <a:spAutoFit/>
          </a:bodyPr>
          <a:lstStyle/>
          <a:p>
            <a:pPr algn="ctr">
              <a:lnSpc>
                <a:spcPts val="2801"/>
              </a:lnSpc>
              <a:spcBef>
                <a:spcPct val="0"/>
              </a:spcBef>
            </a:pPr>
            <a:r>
              <a:rPr lang="en-US" sz="2001">
                <a:solidFill>
                  <a:srgbClr val="FFF7EF"/>
                </a:solidFill>
                <a:latin typeface="ITC Franklin Gothic LT Semi-Bold"/>
              </a:rPr>
              <a:t>2</a:t>
            </a:r>
          </a:p>
        </p:txBody>
      </p:sp>
      <p:sp>
        <p:nvSpPr>
          <p:cNvPr id="70" name="TextBox 70"/>
          <p:cNvSpPr txBox="1"/>
          <p:nvPr/>
        </p:nvSpPr>
        <p:spPr>
          <a:xfrm>
            <a:off x="13058858" y="1105073"/>
            <a:ext cx="3799159" cy="614045"/>
          </a:xfrm>
          <a:prstGeom prst="rect">
            <a:avLst/>
          </a:prstGeom>
        </p:spPr>
        <p:txBody>
          <a:bodyPr lIns="0" tIns="0" rIns="0" bIns="0" rtlCol="0" anchor="t">
            <a:spAutoFit/>
          </a:bodyPr>
          <a:lstStyle/>
          <a:p>
            <a:pPr algn="just">
              <a:lnSpc>
                <a:spcPts val="2380"/>
              </a:lnSpc>
            </a:pPr>
            <a:r>
              <a:rPr lang="en-US" sz="1700">
                <a:solidFill>
                  <a:srgbClr val="1E302C"/>
                </a:solidFill>
                <a:latin typeface="ITC Franklin Gothic LT"/>
              </a:rPr>
              <a:t>•Ensuring Compliance</a:t>
            </a:r>
          </a:p>
          <a:p>
            <a:pPr algn="just">
              <a:lnSpc>
                <a:spcPts val="2380"/>
              </a:lnSpc>
              <a:spcBef>
                <a:spcPct val="0"/>
              </a:spcBef>
            </a:pPr>
            <a:endParaRPr lang="en-US" sz="1700">
              <a:solidFill>
                <a:srgbClr val="1E302C"/>
              </a:solidFill>
              <a:latin typeface="ITC Franklin Gothic 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518059"/>
            <a:ext cx="16230600" cy="1218565"/>
          </a:xfrm>
          <a:prstGeom prst="rect">
            <a:avLst/>
          </a:prstGeom>
        </p:spPr>
        <p:txBody>
          <a:bodyPr lIns="0" tIns="0" rIns="0" bIns="0" rtlCol="0" anchor="t">
            <a:spAutoFit/>
          </a:bodyPr>
          <a:lstStyle/>
          <a:p>
            <a:pPr algn="ctr">
              <a:lnSpc>
                <a:spcPts val="8959"/>
              </a:lnSpc>
              <a:spcBef>
                <a:spcPct val="0"/>
              </a:spcBef>
            </a:pPr>
            <a:r>
              <a:rPr lang="en-US" sz="6399">
                <a:solidFill>
                  <a:srgbClr val="8F6234"/>
                </a:solidFill>
                <a:latin typeface="Times New Roman"/>
              </a:rPr>
              <a:t>LITERATURE REVIEW </a:t>
            </a:r>
          </a:p>
        </p:txBody>
      </p:sp>
      <p:sp>
        <p:nvSpPr>
          <p:cNvPr id="13" name="TextBox 13"/>
          <p:cNvSpPr txBox="1"/>
          <p:nvPr/>
        </p:nvSpPr>
        <p:spPr>
          <a:xfrm>
            <a:off x="8298994" y="3546475"/>
            <a:ext cx="7482429" cy="3098800"/>
          </a:xfrm>
          <a:prstGeom prst="rect">
            <a:avLst/>
          </a:prstGeom>
        </p:spPr>
        <p:txBody>
          <a:bodyPr lIns="0" tIns="0" rIns="0" bIns="0" rtlCol="0" anchor="t">
            <a:spAutoFit/>
          </a:bodyPr>
          <a:lstStyle/>
          <a:p>
            <a:pPr algn="just">
              <a:lnSpc>
                <a:spcPts val="3499"/>
              </a:lnSpc>
            </a:pPr>
            <a:r>
              <a:rPr lang="en-US" sz="2499">
                <a:solidFill>
                  <a:srgbClr val="1E302C"/>
                </a:solidFill>
                <a:latin typeface="Times New Roman"/>
              </a:rPr>
              <a:t>•The project investigates SOPs in An-Najah University's administration, focusing on Lean and Six Sigma methodologies for process efficiency. It also examines the impact of ISO 9001:2015 on quality management, employing data analysis and interviews to enhance university administrative services</a:t>
            </a:r>
          </a:p>
          <a:p>
            <a:pPr algn="just">
              <a:lnSpc>
                <a:spcPts val="3499"/>
              </a:lnSpc>
              <a:spcBef>
                <a:spcPct val="0"/>
              </a:spcBef>
            </a:pPr>
            <a:endParaRPr lang="en-US" sz="2499">
              <a:solidFill>
                <a:srgbClr val="1E302C"/>
              </a:solidFill>
              <a:latin typeface="Times New Roman"/>
            </a:endParaRPr>
          </a:p>
        </p:txBody>
      </p:sp>
      <p:grpSp>
        <p:nvGrpSpPr>
          <p:cNvPr id="14" name="Group 14"/>
          <p:cNvGrpSpPr/>
          <p:nvPr/>
        </p:nvGrpSpPr>
        <p:grpSpPr>
          <a:xfrm>
            <a:off x="4634492" y="5859064"/>
            <a:ext cx="2740577" cy="2740577"/>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6" name="TextBox 16"/>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7" name="Group 17"/>
          <p:cNvGrpSpPr/>
          <p:nvPr/>
        </p:nvGrpSpPr>
        <p:grpSpPr>
          <a:xfrm>
            <a:off x="1380077" y="4770953"/>
            <a:ext cx="2740577" cy="2740577"/>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9" name="TextBox 19"/>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0" name="Group 20"/>
          <p:cNvGrpSpPr/>
          <p:nvPr/>
        </p:nvGrpSpPr>
        <p:grpSpPr>
          <a:xfrm>
            <a:off x="2272960" y="6141242"/>
            <a:ext cx="2094831" cy="2094831"/>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2" name="TextBox 22"/>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4802907" y="2941535"/>
            <a:ext cx="1926929" cy="1926929"/>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5" name="TextBox 25"/>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6" name="Freeform 26"/>
          <p:cNvSpPr/>
          <p:nvPr/>
        </p:nvSpPr>
        <p:spPr>
          <a:xfrm rot="-2166887">
            <a:off x="1389000" y="2886130"/>
            <a:ext cx="2254244" cy="971374"/>
          </a:xfrm>
          <a:custGeom>
            <a:avLst/>
            <a:gdLst/>
            <a:ahLst/>
            <a:cxnLst/>
            <a:rect l="l" t="t" r="r" b="b"/>
            <a:pathLst>
              <a:path w="2254244" h="971374">
                <a:moveTo>
                  <a:pt x="0" y="0"/>
                </a:moveTo>
                <a:lnTo>
                  <a:pt x="2254244" y="0"/>
                </a:lnTo>
                <a:lnTo>
                  <a:pt x="2254244" y="971375"/>
                </a:lnTo>
                <a:lnTo>
                  <a:pt x="0" y="97137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27" name="Freeform 27"/>
          <p:cNvSpPr/>
          <p:nvPr/>
        </p:nvSpPr>
        <p:spPr>
          <a:xfrm flipH="1">
            <a:off x="6425552" y="3558970"/>
            <a:ext cx="814201" cy="869535"/>
          </a:xfrm>
          <a:custGeom>
            <a:avLst/>
            <a:gdLst/>
            <a:ahLst/>
            <a:cxnLst/>
            <a:rect l="l" t="t" r="r" b="b"/>
            <a:pathLst>
              <a:path w="814201" h="869535">
                <a:moveTo>
                  <a:pt x="814201" y="0"/>
                </a:moveTo>
                <a:lnTo>
                  <a:pt x="0" y="0"/>
                </a:lnTo>
                <a:lnTo>
                  <a:pt x="0" y="869535"/>
                </a:lnTo>
                <a:lnTo>
                  <a:pt x="814201" y="869535"/>
                </a:lnTo>
                <a:lnTo>
                  <a:pt x="814201"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28" name="Freeform 28"/>
          <p:cNvSpPr/>
          <p:nvPr/>
        </p:nvSpPr>
        <p:spPr>
          <a:xfrm flipH="1">
            <a:off x="3305820" y="7730106"/>
            <a:ext cx="669085" cy="714557"/>
          </a:xfrm>
          <a:custGeom>
            <a:avLst/>
            <a:gdLst/>
            <a:ahLst/>
            <a:cxnLst/>
            <a:rect l="l" t="t" r="r" b="b"/>
            <a:pathLst>
              <a:path w="669085" h="714557">
                <a:moveTo>
                  <a:pt x="669085" y="0"/>
                </a:moveTo>
                <a:lnTo>
                  <a:pt x="0" y="0"/>
                </a:lnTo>
                <a:lnTo>
                  <a:pt x="0" y="714557"/>
                </a:lnTo>
                <a:lnTo>
                  <a:pt x="669085" y="714557"/>
                </a:lnTo>
                <a:lnTo>
                  <a:pt x="669085"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29" name="Group 29"/>
          <p:cNvGrpSpPr/>
          <p:nvPr/>
        </p:nvGrpSpPr>
        <p:grpSpPr>
          <a:xfrm>
            <a:off x="2280123" y="3371817"/>
            <a:ext cx="4269872" cy="4269855"/>
            <a:chOff x="0" y="0"/>
            <a:chExt cx="6350000" cy="6349975"/>
          </a:xfrm>
        </p:grpSpPr>
        <p:sp>
          <p:nvSpPr>
            <p:cNvPr id="30" name="Freeform 30"/>
            <p:cNvSpPr/>
            <p:nvPr/>
          </p:nvSpPr>
          <p:spPr>
            <a:xfrm>
              <a:off x="0" y="0"/>
              <a:ext cx="6350000" cy="6349975"/>
            </a:xfrm>
            <a:custGeom>
              <a:avLst/>
              <a:gdLst/>
              <a:ahLst/>
              <a:cxnLst/>
              <a:rect l="l" t="t" r="r" b="b"/>
              <a:pathLst>
                <a:path w="6350000" h="6349975">
                  <a:moveTo>
                    <a:pt x="6350000" y="3175025"/>
                  </a:moveTo>
                  <a:cubicBezTo>
                    <a:pt x="6350000" y="4928451"/>
                    <a:pt x="4928476" y="6349975"/>
                    <a:pt x="3175000" y="6349975"/>
                  </a:cubicBezTo>
                  <a:cubicBezTo>
                    <a:pt x="1421498" y="6349975"/>
                    <a:pt x="0" y="4928451"/>
                    <a:pt x="0" y="3175025"/>
                  </a:cubicBezTo>
                  <a:cubicBezTo>
                    <a:pt x="0" y="1421511"/>
                    <a:pt x="1421498" y="0"/>
                    <a:pt x="3175000" y="0"/>
                  </a:cubicBezTo>
                  <a:cubicBezTo>
                    <a:pt x="4928502" y="0"/>
                    <a:pt x="6350000" y="1421511"/>
                    <a:pt x="6350000" y="3175025"/>
                  </a:cubicBezTo>
                  <a:close/>
                </a:path>
              </a:pathLst>
            </a:custGeom>
            <a:blipFill>
              <a:blip r:embed="rId6"/>
              <a:stretch>
                <a:fillRect l="-11015" r="-76374"/>
              </a:stretch>
            </a:blipFill>
          </p:spPr>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grpSp>
        <p:nvGrpSpPr>
          <p:cNvPr id="12" name="Group 12"/>
          <p:cNvGrpSpPr/>
          <p:nvPr/>
        </p:nvGrpSpPr>
        <p:grpSpPr>
          <a:xfrm>
            <a:off x="4720458" y="3354192"/>
            <a:ext cx="3682523" cy="3682523"/>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4" name="TextBox 14"/>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5" name="Group 15"/>
          <p:cNvGrpSpPr/>
          <p:nvPr/>
        </p:nvGrpSpPr>
        <p:grpSpPr>
          <a:xfrm>
            <a:off x="1028700" y="4946499"/>
            <a:ext cx="2694390" cy="269439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DAFA8">
                <a:alpha val="40000"/>
              </a:srgbClr>
            </a:solidFill>
          </p:spPr>
        </p:sp>
        <p:sp>
          <p:nvSpPr>
            <p:cNvPr id="17" name="TextBox 17"/>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18" name="Group 18"/>
          <p:cNvGrpSpPr/>
          <p:nvPr/>
        </p:nvGrpSpPr>
        <p:grpSpPr>
          <a:xfrm>
            <a:off x="6308150" y="5468468"/>
            <a:ext cx="2094831" cy="2094831"/>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0" name="TextBox 20"/>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grpSp>
        <p:nvGrpSpPr>
          <p:cNvPr id="21" name="Group 21"/>
          <p:cNvGrpSpPr/>
          <p:nvPr/>
        </p:nvGrpSpPr>
        <p:grpSpPr>
          <a:xfrm>
            <a:off x="1028700" y="2510966"/>
            <a:ext cx="2094831" cy="2094831"/>
            <a:chOff x="0" y="0"/>
            <a:chExt cx="812800" cy="812800"/>
          </a:xfrm>
        </p:grpSpPr>
        <p:sp>
          <p:nvSpPr>
            <p:cNvPr id="22" name="Freeform 2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A160">
                <a:alpha val="40000"/>
              </a:srgbClr>
            </a:solidFill>
          </p:spPr>
        </p:sp>
        <p:sp>
          <p:nvSpPr>
            <p:cNvPr id="23" name="TextBox 2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24" name="TextBox 24"/>
          <p:cNvSpPr txBox="1"/>
          <p:nvPr/>
        </p:nvSpPr>
        <p:spPr>
          <a:xfrm>
            <a:off x="1028700" y="-406019"/>
            <a:ext cx="16230600" cy="2295525"/>
          </a:xfrm>
          <a:prstGeom prst="rect">
            <a:avLst/>
          </a:prstGeom>
        </p:spPr>
        <p:txBody>
          <a:bodyPr lIns="0" tIns="0" rIns="0" bIns="0" rtlCol="0" anchor="t">
            <a:spAutoFit/>
          </a:bodyPr>
          <a:lstStyle/>
          <a:p>
            <a:pPr algn="ctr">
              <a:lnSpc>
                <a:spcPts val="16800"/>
              </a:lnSpc>
              <a:spcBef>
                <a:spcPct val="0"/>
              </a:spcBef>
            </a:pPr>
            <a:r>
              <a:rPr lang="en-US" sz="12000">
                <a:solidFill>
                  <a:srgbClr val="8F6234"/>
                </a:solidFill>
                <a:latin typeface="Times New Roman"/>
              </a:rPr>
              <a:t>METHODOLOGY</a:t>
            </a:r>
          </a:p>
        </p:txBody>
      </p:sp>
      <p:sp>
        <p:nvSpPr>
          <p:cNvPr id="25" name="Freeform 25"/>
          <p:cNvSpPr/>
          <p:nvPr/>
        </p:nvSpPr>
        <p:spPr>
          <a:xfrm>
            <a:off x="9018275" y="2974813"/>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26" name="Group 26"/>
          <p:cNvGrpSpPr/>
          <p:nvPr/>
        </p:nvGrpSpPr>
        <p:grpSpPr>
          <a:xfrm>
            <a:off x="9928932" y="2974813"/>
            <a:ext cx="6949932" cy="697868"/>
            <a:chOff x="0" y="0"/>
            <a:chExt cx="4047257" cy="406400"/>
          </a:xfrm>
        </p:grpSpPr>
        <p:sp>
          <p:nvSpPr>
            <p:cNvPr id="27" name="Freeform 27"/>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28" name="TextBox 28"/>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29" name="Freeform 29"/>
          <p:cNvSpPr/>
          <p:nvPr/>
        </p:nvSpPr>
        <p:spPr>
          <a:xfrm>
            <a:off x="9018275" y="3872707"/>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0" name="Group 30"/>
          <p:cNvGrpSpPr/>
          <p:nvPr/>
        </p:nvGrpSpPr>
        <p:grpSpPr>
          <a:xfrm>
            <a:off x="9928932" y="3872707"/>
            <a:ext cx="6949932" cy="697868"/>
            <a:chOff x="0" y="0"/>
            <a:chExt cx="4047257" cy="406400"/>
          </a:xfrm>
        </p:grpSpPr>
        <p:sp>
          <p:nvSpPr>
            <p:cNvPr id="31" name="Freeform 31"/>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2" name="TextBox 32"/>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33" name="Freeform 33"/>
          <p:cNvSpPr/>
          <p:nvPr/>
        </p:nvSpPr>
        <p:spPr>
          <a:xfrm>
            <a:off x="9018275" y="4770600"/>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4" name="Group 34"/>
          <p:cNvGrpSpPr/>
          <p:nvPr/>
        </p:nvGrpSpPr>
        <p:grpSpPr>
          <a:xfrm>
            <a:off x="9928932" y="4770600"/>
            <a:ext cx="6949932" cy="697868"/>
            <a:chOff x="0" y="0"/>
            <a:chExt cx="4047257" cy="406400"/>
          </a:xfrm>
        </p:grpSpPr>
        <p:sp>
          <p:nvSpPr>
            <p:cNvPr id="35" name="Freeform 3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36" name="TextBox 3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37" name="Freeform 37"/>
          <p:cNvSpPr/>
          <p:nvPr/>
        </p:nvSpPr>
        <p:spPr>
          <a:xfrm>
            <a:off x="9018275" y="5668493"/>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38" name="Group 38"/>
          <p:cNvGrpSpPr/>
          <p:nvPr/>
        </p:nvGrpSpPr>
        <p:grpSpPr>
          <a:xfrm>
            <a:off x="9928932" y="5668493"/>
            <a:ext cx="6949932" cy="697868"/>
            <a:chOff x="0" y="0"/>
            <a:chExt cx="4047257" cy="406400"/>
          </a:xfrm>
        </p:grpSpPr>
        <p:sp>
          <p:nvSpPr>
            <p:cNvPr id="39" name="Freeform 39"/>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0" name="TextBox 40"/>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41" name="Freeform 41"/>
          <p:cNvSpPr/>
          <p:nvPr/>
        </p:nvSpPr>
        <p:spPr>
          <a:xfrm>
            <a:off x="9018275" y="6566386"/>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42" name="Group 42"/>
          <p:cNvGrpSpPr/>
          <p:nvPr/>
        </p:nvGrpSpPr>
        <p:grpSpPr>
          <a:xfrm>
            <a:off x="9928932" y="6566386"/>
            <a:ext cx="6949932" cy="697868"/>
            <a:chOff x="0" y="0"/>
            <a:chExt cx="4047257" cy="406400"/>
          </a:xfrm>
        </p:grpSpPr>
        <p:sp>
          <p:nvSpPr>
            <p:cNvPr id="43" name="Freeform 43"/>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44" name="TextBox 44"/>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45" name="Freeform 45"/>
          <p:cNvSpPr/>
          <p:nvPr/>
        </p:nvSpPr>
        <p:spPr>
          <a:xfrm rot="1627902">
            <a:off x="6457017" y="2664315"/>
            <a:ext cx="2254244" cy="971374"/>
          </a:xfrm>
          <a:custGeom>
            <a:avLst/>
            <a:gdLst/>
            <a:ahLst/>
            <a:cxnLst/>
            <a:rect l="l" t="t" r="r" b="b"/>
            <a:pathLst>
              <a:path w="2254244" h="971374">
                <a:moveTo>
                  <a:pt x="0" y="0"/>
                </a:moveTo>
                <a:lnTo>
                  <a:pt x="2254245" y="0"/>
                </a:lnTo>
                <a:lnTo>
                  <a:pt x="2254245" y="971374"/>
                </a:lnTo>
                <a:lnTo>
                  <a:pt x="0" y="97137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46" name="Freeform 46"/>
          <p:cNvSpPr/>
          <p:nvPr/>
        </p:nvSpPr>
        <p:spPr>
          <a:xfrm flipH="1">
            <a:off x="647819" y="5154853"/>
            <a:ext cx="1134412" cy="1211508"/>
          </a:xfrm>
          <a:custGeom>
            <a:avLst/>
            <a:gdLst/>
            <a:ahLst/>
            <a:cxnLst/>
            <a:rect l="l" t="t" r="r" b="b"/>
            <a:pathLst>
              <a:path w="1134412" h="1211508">
                <a:moveTo>
                  <a:pt x="1134412" y="0"/>
                </a:moveTo>
                <a:lnTo>
                  <a:pt x="0" y="0"/>
                </a:lnTo>
                <a:lnTo>
                  <a:pt x="0" y="1211508"/>
                </a:lnTo>
                <a:lnTo>
                  <a:pt x="1134412" y="1211508"/>
                </a:lnTo>
                <a:lnTo>
                  <a:pt x="1134412"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47" name="Freeform 47"/>
          <p:cNvSpPr/>
          <p:nvPr/>
        </p:nvSpPr>
        <p:spPr>
          <a:xfrm>
            <a:off x="1980922" y="3396859"/>
            <a:ext cx="5479072" cy="4244029"/>
          </a:xfrm>
          <a:custGeom>
            <a:avLst/>
            <a:gdLst/>
            <a:ahLst/>
            <a:cxnLst/>
            <a:rect l="l" t="t" r="r" b="b"/>
            <a:pathLst>
              <a:path w="5479072" h="4244029">
                <a:moveTo>
                  <a:pt x="0" y="0"/>
                </a:moveTo>
                <a:lnTo>
                  <a:pt x="5479072" y="0"/>
                </a:lnTo>
                <a:lnTo>
                  <a:pt x="5479072" y="4244030"/>
                </a:lnTo>
                <a:lnTo>
                  <a:pt x="0" y="4244030"/>
                </a:lnTo>
                <a:lnTo>
                  <a:pt x="0" y="0"/>
                </a:lnTo>
                <a:close/>
              </a:path>
            </a:pathLst>
          </a:custGeom>
          <a:blipFill>
            <a:blip r:embed="rId8"/>
            <a:stretch>
              <a:fillRect b="-1281"/>
            </a:stretch>
          </a:blipFill>
        </p:spPr>
      </p:sp>
      <p:sp>
        <p:nvSpPr>
          <p:cNvPr id="48" name="TextBox 48"/>
          <p:cNvSpPr txBox="1"/>
          <p:nvPr/>
        </p:nvSpPr>
        <p:spPr>
          <a:xfrm>
            <a:off x="10305504" y="3035702"/>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Interview employees</a:t>
            </a:r>
          </a:p>
        </p:txBody>
      </p:sp>
      <p:sp>
        <p:nvSpPr>
          <p:cNvPr id="49" name="TextBox 49"/>
          <p:cNvSpPr txBox="1"/>
          <p:nvPr/>
        </p:nvSpPr>
        <p:spPr>
          <a:xfrm>
            <a:off x="10305504" y="3934305"/>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Documentation of procedures</a:t>
            </a:r>
          </a:p>
        </p:txBody>
      </p:sp>
      <p:sp>
        <p:nvSpPr>
          <p:cNvPr id="50" name="TextBox 50"/>
          <p:cNvSpPr txBox="1"/>
          <p:nvPr/>
        </p:nvSpPr>
        <p:spPr>
          <a:xfrm>
            <a:off x="10305504" y="4832199"/>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Flow charts </a:t>
            </a:r>
          </a:p>
        </p:txBody>
      </p:sp>
      <p:sp>
        <p:nvSpPr>
          <p:cNvPr id="51" name="TextBox 51"/>
          <p:cNvSpPr txBox="1"/>
          <p:nvPr/>
        </p:nvSpPr>
        <p:spPr>
          <a:xfrm>
            <a:off x="10305504" y="5730092"/>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Develop SOPs</a:t>
            </a:r>
          </a:p>
        </p:txBody>
      </p:sp>
      <p:sp>
        <p:nvSpPr>
          <p:cNvPr id="53" name="Freeform 53"/>
          <p:cNvSpPr/>
          <p:nvPr/>
        </p:nvSpPr>
        <p:spPr>
          <a:xfrm>
            <a:off x="9018275" y="7464279"/>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54" name="Group 54"/>
          <p:cNvGrpSpPr/>
          <p:nvPr/>
        </p:nvGrpSpPr>
        <p:grpSpPr>
          <a:xfrm>
            <a:off x="9928932" y="7464279"/>
            <a:ext cx="6949932" cy="697868"/>
            <a:chOff x="0" y="0"/>
            <a:chExt cx="4047257" cy="406400"/>
          </a:xfrm>
        </p:grpSpPr>
        <p:sp>
          <p:nvSpPr>
            <p:cNvPr id="55" name="Freeform 5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56" name="TextBox 5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57" name="TextBox 57"/>
          <p:cNvSpPr txBox="1"/>
          <p:nvPr/>
        </p:nvSpPr>
        <p:spPr>
          <a:xfrm>
            <a:off x="10120607" y="6651819"/>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Execute tasks</a:t>
            </a:r>
          </a:p>
        </p:txBody>
      </p:sp>
      <p:sp>
        <p:nvSpPr>
          <p:cNvPr id="58" name="Freeform 58"/>
          <p:cNvSpPr/>
          <p:nvPr/>
        </p:nvSpPr>
        <p:spPr>
          <a:xfrm>
            <a:off x="9018275" y="2076920"/>
            <a:ext cx="697868" cy="697868"/>
          </a:xfrm>
          <a:custGeom>
            <a:avLst/>
            <a:gdLst/>
            <a:ahLst/>
            <a:cxnLst/>
            <a:rect l="l" t="t" r="r" b="b"/>
            <a:pathLst>
              <a:path w="697868" h="697868">
                <a:moveTo>
                  <a:pt x="0" y="0"/>
                </a:moveTo>
                <a:lnTo>
                  <a:pt x="697868" y="0"/>
                </a:lnTo>
                <a:lnTo>
                  <a:pt x="697868" y="697868"/>
                </a:lnTo>
                <a:lnTo>
                  <a:pt x="0" y="69786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59" name="Group 59"/>
          <p:cNvGrpSpPr/>
          <p:nvPr/>
        </p:nvGrpSpPr>
        <p:grpSpPr>
          <a:xfrm>
            <a:off x="9928932" y="2076920"/>
            <a:ext cx="6949932" cy="697868"/>
            <a:chOff x="0" y="0"/>
            <a:chExt cx="4047257" cy="406400"/>
          </a:xfrm>
        </p:grpSpPr>
        <p:sp>
          <p:nvSpPr>
            <p:cNvPr id="60" name="Freeform 60"/>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1" name="TextBox 61"/>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62" name="TextBox 62"/>
          <p:cNvSpPr txBox="1"/>
          <p:nvPr/>
        </p:nvSpPr>
        <p:spPr>
          <a:xfrm>
            <a:off x="10305504" y="2138519"/>
            <a:ext cx="6573360" cy="862159"/>
          </a:xfrm>
          <a:prstGeom prst="rect">
            <a:avLst/>
          </a:prstGeom>
        </p:spPr>
        <p:txBody>
          <a:bodyPr lIns="0" tIns="0" rIns="0" bIns="0" rtlCol="0" anchor="t">
            <a:spAutoFit/>
          </a:bodyPr>
          <a:lstStyle/>
          <a:p>
            <a:r>
              <a:rPr lang="en-US" sz="2700" dirty="0">
                <a:solidFill>
                  <a:srgbClr val="1E302C"/>
                </a:solidFill>
                <a:latin typeface="Times New Roman"/>
              </a:rPr>
              <a:t>Explore previous work</a:t>
            </a:r>
            <a:endParaRPr lang="en-US" sz="2700" dirty="0">
              <a:solidFill>
                <a:srgbClr val="000000"/>
              </a:solidFill>
              <a:latin typeface="Times New Roman"/>
            </a:endParaRPr>
          </a:p>
          <a:p>
            <a:pPr algn="l">
              <a:lnSpc>
                <a:spcPts val="3817"/>
              </a:lnSpc>
              <a:spcBef>
                <a:spcPct val="0"/>
              </a:spcBef>
            </a:pPr>
            <a:endParaRPr lang="en-US" sz="2700" dirty="0">
              <a:solidFill>
                <a:srgbClr val="1E302C"/>
              </a:solidFill>
              <a:latin typeface="Times New Roman"/>
              <a:cs typeface="Times New Roman"/>
            </a:endParaRPr>
          </a:p>
        </p:txBody>
      </p:sp>
      <p:sp>
        <p:nvSpPr>
          <p:cNvPr id="63" name="Freeform 63"/>
          <p:cNvSpPr/>
          <p:nvPr/>
        </p:nvSpPr>
        <p:spPr>
          <a:xfrm>
            <a:off x="9018275" y="8258912"/>
            <a:ext cx="697868" cy="697868"/>
          </a:xfrm>
          <a:custGeom>
            <a:avLst/>
            <a:gdLst/>
            <a:ahLst/>
            <a:cxnLst/>
            <a:rect l="l" t="t" r="r" b="b"/>
            <a:pathLst>
              <a:path w="697868" h="697868">
                <a:moveTo>
                  <a:pt x="0" y="0"/>
                </a:moveTo>
                <a:lnTo>
                  <a:pt x="697868" y="0"/>
                </a:lnTo>
                <a:lnTo>
                  <a:pt x="697868" y="697869"/>
                </a:lnTo>
                <a:lnTo>
                  <a:pt x="0" y="69786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grpSp>
        <p:nvGrpSpPr>
          <p:cNvPr id="64" name="Group 64"/>
          <p:cNvGrpSpPr/>
          <p:nvPr/>
        </p:nvGrpSpPr>
        <p:grpSpPr>
          <a:xfrm>
            <a:off x="9928932" y="8258912"/>
            <a:ext cx="6949932" cy="697868"/>
            <a:chOff x="0" y="0"/>
            <a:chExt cx="4047257" cy="406400"/>
          </a:xfrm>
        </p:grpSpPr>
        <p:sp>
          <p:nvSpPr>
            <p:cNvPr id="65" name="Freeform 65"/>
            <p:cNvSpPr/>
            <p:nvPr/>
          </p:nvSpPr>
          <p:spPr>
            <a:xfrm>
              <a:off x="0" y="0"/>
              <a:ext cx="4047257" cy="406400"/>
            </a:xfrm>
            <a:custGeom>
              <a:avLst/>
              <a:gdLst/>
              <a:ahLst/>
              <a:cxnLst/>
              <a:rect l="l" t="t" r="r" b="b"/>
              <a:pathLst>
                <a:path w="4047257" h="406400">
                  <a:moveTo>
                    <a:pt x="3844057" y="0"/>
                  </a:moveTo>
                  <a:cubicBezTo>
                    <a:pt x="3956282" y="0"/>
                    <a:pt x="4047257" y="90976"/>
                    <a:pt x="4047257" y="203200"/>
                  </a:cubicBezTo>
                  <a:cubicBezTo>
                    <a:pt x="4047257" y="315424"/>
                    <a:pt x="3956282" y="406400"/>
                    <a:pt x="3844057"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66" name="TextBox 66"/>
            <p:cNvSpPr txBox="1"/>
            <p:nvPr/>
          </p:nvSpPr>
          <p:spPr>
            <a:xfrm>
              <a:off x="0" y="-76200"/>
              <a:ext cx="4047257" cy="482600"/>
            </a:xfrm>
            <a:prstGeom prst="rect">
              <a:avLst/>
            </a:prstGeom>
          </p:spPr>
          <p:txBody>
            <a:bodyPr lIns="50800" tIns="50800" rIns="50800" bIns="50800" rtlCol="0" anchor="ctr"/>
            <a:lstStyle/>
            <a:p>
              <a:pPr algn="ctr">
                <a:lnSpc>
                  <a:spcPts val="2659"/>
                </a:lnSpc>
              </a:pPr>
              <a:endParaRPr/>
            </a:p>
          </p:txBody>
        </p:sp>
      </p:grpSp>
      <p:sp>
        <p:nvSpPr>
          <p:cNvPr id="67" name="TextBox 67"/>
          <p:cNvSpPr txBox="1"/>
          <p:nvPr/>
        </p:nvSpPr>
        <p:spPr>
          <a:xfrm>
            <a:off x="10120607" y="7564114"/>
            <a:ext cx="6573360" cy="521286"/>
          </a:xfrm>
          <a:prstGeom prst="rect">
            <a:avLst/>
          </a:prstGeom>
        </p:spPr>
        <p:txBody>
          <a:bodyPr lIns="0" tIns="0" rIns="0" bIns="0" rtlCol="0" anchor="t">
            <a:spAutoFit/>
          </a:bodyPr>
          <a:lstStyle/>
          <a:p>
            <a:pPr algn="l">
              <a:lnSpc>
                <a:spcPts val="3817"/>
              </a:lnSpc>
              <a:spcBef>
                <a:spcPct val="0"/>
              </a:spcBef>
            </a:pPr>
            <a:r>
              <a:rPr lang="en-US" sz="2726">
                <a:solidFill>
                  <a:srgbClr val="1E302C"/>
                </a:solidFill>
                <a:latin typeface="Times New Roman"/>
              </a:rPr>
              <a:t>Manage forms</a:t>
            </a:r>
          </a:p>
        </p:txBody>
      </p:sp>
      <p:sp>
        <p:nvSpPr>
          <p:cNvPr id="68" name="TextBox 67">
            <a:extLst>
              <a:ext uri="{FF2B5EF4-FFF2-40B4-BE49-F238E27FC236}">
                <a16:creationId xmlns:a16="http://schemas.microsoft.com/office/drawing/2014/main" id="{36E5F092-64B4-5921-F954-99EEC9F0FC8F}"/>
              </a:ext>
            </a:extLst>
          </p:cNvPr>
          <p:cNvSpPr txBox="1"/>
          <p:nvPr/>
        </p:nvSpPr>
        <p:spPr>
          <a:xfrm>
            <a:off x="10125635" y="8343901"/>
            <a:ext cx="6121773"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700">
                <a:solidFill>
                  <a:srgbClr val="1E302C"/>
                </a:solidFill>
                <a:latin typeface="Times New Roman"/>
                <a:cs typeface="Times New Roman"/>
              </a:rPr>
              <a:t>Explore other practices</a:t>
            </a:r>
            <a:r>
              <a:rPr lang="en-GB" sz="2700">
                <a:latin typeface="Times New Roman"/>
                <a:cs typeface="Times New Roman"/>
              </a:rPr>
              <a:t>​</a:t>
            </a:r>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7EF"/>
        </a:solidFill>
        <a:effectLst/>
      </p:bgPr>
    </p:bg>
    <p:spTree>
      <p:nvGrpSpPr>
        <p:cNvPr id="1" name=""/>
        <p:cNvGrpSpPr/>
        <p:nvPr/>
      </p:nvGrpSpPr>
      <p:grpSpPr>
        <a:xfrm>
          <a:off x="0" y="0"/>
          <a:ext cx="0" cy="0"/>
          <a:chOff x="0" y="0"/>
          <a:chExt cx="0" cy="0"/>
        </a:xfrm>
      </p:grpSpPr>
      <p:grpSp>
        <p:nvGrpSpPr>
          <p:cNvPr id="2" name="Group 2"/>
          <p:cNvGrpSpPr/>
          <p:nvPr/>
        </p:nvGrpSpPr>
        <p:grpSpPr>
          <a:xfrm>
            <a:off x="-557510" y="9053545"/>
            <a:ext cx="19403020" cy="2466909"/>
            <a:chOff x="0" y="0"/>
            <a:chExt cx="5110260" cy="649721"/>
          </a:xfrm>
        </p:grpSpPr>
        <p:sp>
          <p:nvSpPr>
            <p:cNvPr id="3" name="Freeform 3"/>
            <p:cNvSpPr/>
            <p:nvPr/>
          </p:nvSpPr>
          <p:spPr>
            <a:xfrm>
              <a:off x="0" y="0"/>
              <a:ext cx="5110261" cy="649721"/>
            </a:xfrm>
            <a:custGeom>
              <a:avLst/>
              <a:gdLst/>
              <a:ahLst/>
              <a:cxnLst/>
              <a:rect l="l" t="t" r="r" b="b"/>
              <a:pathLst>
                <a:path w="5110261" h="649721">
                  <a:moveTo>
                    <a:pt x="0" y="0"/>
                  </a:moveTo>
                  <a:lnTo>
                    <a:pt x="5110261" y="0"/>
                  </a:lnTo>
                  <a:lnTo>
                    <a:pt x="5110261" y="649721"/>
                  </a:lnTo>
                  <a:lnTo>
                    <a:pt x="0" y="649721"/>
                  </a:lnTo>
                  <a:close/>
                </a:path>
              </a:pathLst>
            </a:custGeom>
            <a:solidFill>
              <a:srgbClr val="8DAFA8"/>
            </a:solidFill>
          </p:spPr>
        </p:sp>
        <p:sp>
          <p:nvSpPr>
            <p:cNvPr id="4" name="TextBox 4"/>
            <p:cNvSpPr txBox="1"/>
            <p:nvPr/>
          </p:nvSpPr>
          <p:spPr>
            <a:xfrm>
              <a:off x="0" y="-47625"/>
              <a:ext cx="5110260" cy="69734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1028700" y="9281937"/>
            <a:ext cx="2502845" cy="384215"/>
            <a:chOff x="0" y="0"/>
            <a:chExt cx="2647365" cy="406400"/>
          </a:xfrm>
        </p:grpSpPr>
        <p:sp>
          <p:nvSpPr>
            <p:cNvPr id="6" name="Freeform 6"/>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7" name="TextBox 7"/>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14756455" y="9281937"/>
            <a:ext cx="2502845" cy="384215"/>
            <a:chOff x="0" y="0"/>
            <a:chExt cx="2647365" cy="406400"/>
          </a:xfrm>
        </p:grpSpPr>
        <p:sp>
          <p:nvSpPr>
            <p:cNvPr id="9" name="Freeform 9"/>
            <p:cNvSpPr/>
            <p:nvPr/>
          </p:nvSpPr>
          <p:spPr>
            <a:xfrm>
              <a:off x="0" y="0"/>
              <a:ext cx="2647365" cy="406400"/>
            </a:xfrm>
            <a:custGeom>
              <a:avLst/>
              <a:gdLst/>
              <a:ahLst/>
              <a:cxnLst/>
              <a:rect l="l" t="t" r="r" b="b"/>
              <a:pathLst>
                <a:path w="2647365" h="406400">
                  <a:moveTo>
                    <a:pt x="2444165" y="0"/>
                  </a:moveTo>
                  <a:cubicBezTo>
                    <a:pt x="2556389" y="0"/>
                    <a:pt x="2647365" y="90976"/>
                    <a:pt x="2647365" y="203200"/>
                  </a:cubicBezTo>
                  <a:cubicBezTo>
                    <a:pt x="2647365" y="315424"/>
                    <a:pt x="2556389" y="406400"/>
                    <a:pt x="2444165" y="406400"/>
                  </a:cubicBezTo>
                  <a:lnTo>
                    <a:pt x="203200" y="406400"/>
                  </a:lnTo>
                  <a:cubicBezTo>
                    <a:pt x="90976" y="406400"/>
                    <a:pt x="0" y="315424"/>
                    <a:pt x="0" y="203200"/>
                  </a:cubicBezTo>
                  <a:cubicBezTo>
                    <a:pt x="0" y="90976"/>
                    <a:pt x="90976" y="0"/>
                    <a:pt x="203200" y="0"/>
                  </a:cubicBezTo>
                  <a:close/>
                </a:path>
              </a:pathLst>
            </a:custGeom>
            <a:solidFill>
              <a:srgbClr val="FFF7EF"/>
            </a:solidFill>
            <a:ln w="19050" cap="sq">
              <a:solidFill>
                <a:srgbClr val="8F6234"/>
              </a:solidFill>
              <a:prstDash val="solid"/>
              <a:miter/>
            </a:ln>
          </p:spPr>
        </p:sp>
        <p:sp>
          <p:nvSpPr>
            <p:cNvPr id="10" name="TextBox 10"/>
            <p:cNvSpPr txBox="1"/>
            <p:nvPr/>
          </p:nvSpPr>
          <p:spPr>
            <a:xfrm>
              <a:off x="0" y="-47625"/>
              <a:ext cx="2647365" cy="454025"/>
            </a:xfrm>
            <a:prstGeom prst="rect">
              <a:avLst/>
            </a:prstGeom>
          </p:spPr>
          <p:txBody>
            <a:bodyPr lIns="50800" tIns="50800" rIns="50800" bIns="50800" rtlCol="0" anchor="ctr"/>
            <a:lstStyle/>
            <a:p>
              <a:pPr algn="ctr">
                <a:lnSpc>
                  <a:spcPts val="2659"/>
                </a:lnSpc>
              </a:pPr>
              <a:endParaRPr/>
            </a:p>
          </p:txBody>
        </p:sp>
      </p:grpSp>
      <p:sp>
        <p:nvSpPr>
          <p:cNvPr id="11" name="AutoShape 11"/>
          <p:cNvSpPr/>
          <p:nvPr/>
        </p:nvSpPr>
        <p:spPr>
          <a:xfrm flipV="1">
            <a:off x="3863119" y="9510252"/>
            <a:ext cx="10561761" cy="0"/>
          </a:xfrm>
          <a:prstGeom prst="line">
            <a:avLst/>
          </a:prstGeom>
          <a:ln w="47625" cap="rnd">
            <a:solidFill>
              <a:srgbClr val="FFEFD4"/>
            </a:solidFill>
            <a:prstDash val="lgDash"/>
            <a:headEnd type="oval" w="lg" len="lg"/>
            <a:tailEnd type="oval" w="lg" len="lg"/>
          </a:ln>
        </p:spPr>
      </p:sp>
      <p:sp>
        <p:nvSpPr>
          <p:cNvPr id="12" name="TextBox 12"/>
          <p:cNvSpPr txBox="1"/>
          <p:nvPr/>
        </p:nvSpPr>
        <p:spPr>
          <a:xfrm>
            <a:off x="1028700" y="-215519"/>
            <a:ext cx="16230600" cy="1369695"/>
          </a:xfrm>
          <a:prstGeom prst="rect">
            <a:avLst/>
          </a:prstGeom>
        </p:spPr>
        <p:txBody>
          <a:bodyPr lIns="0" tIns="0" rIns="0" bIns="0" rtlCol="0" anchor="t">
            <a:spAutoFit/>
          </a:bodyPr>
          <a:lstStyle/>
          <a:p>
            <a:pPr algn="ctr">
              <a:lnSpc>
                <a:spcPts val="10080"/>
              </a:lnSpc>
              <a:spcBef>
                <a:spcPct val="0"/>
              </a:spcBef>
            </a:pPr>
            <a:r>
              <a:rPr lang="en-US" sz="7200">
                <a:solidFill>
                  <a:srgbClr val="8F6234"/>
                </a:solidFill>
                <a:latin typeface="Times New Roman"/>
              </a:rPr>
              <a:t>RESULTS AND ANALYSIS</a:t>
            </a:r>
          </a:p>
        </p:txBody>
      </p:sp>
      <p:sp>
        <p:nvSpPr>
          <p:cNvPr id="13" name="TextBox 13"/>
          <p:cNvSpPr txBox="1"/>
          <p:nvPr/>
        </p:nvSpPr>
        <p:spPr>
          <a:xfrm>
            <a:off x="528338" y="1734802"/>
            <a:ext cx="5483126" cy="1346200"/>
          </a:xfrm>
          <a:prstGeom prst="rect">
            <a:avLst/>
          </a:prstGeom>
        </p:spPr>
        <p:txBody>
          <a:bodyPr lIns="0" tIns="0" rIns="0" bIns="0" rtlCol="0" anchor="t">
            <a:spAutoFit/>
          </a:bodyPr>
          <a:lstStyle/>
          <a:p>
            <a:pPr marL="539746" lvl="1" indent="-269873" algn="l">
              <a:lnSpc>
                <a:spcPts val="3499"/>
              </a:lnSpc>
              <a:buFont typeface="Arial"/>
              <a:buChar char="•"/>
            </a:pPr>
            <a:r>
              <a:rPr lang="en-US" sz="2499" dirty="0">
                <a:solidFill>
                  <a:srgbClr val="8F6234"/>
                </a:solidFill>
                <a:latin typeface="Times New Roman"/>
              </a:rPr>
              <a:t>Undergraduate procedures (16 SOPs)</a:t>
            </a:r>
          </a:p>
          <a:p>
            <a:pPr marL="539746" lvl="1" indent="-269873" algn="l">
              <a:lnSpc>
                <a:spcPts val="3499"/>
              </a:lnSpc>
              <a:buFont typeface="Arial"/>
              <a:buChar char="•"/>
            </a:pPr>
            <a:r>
              <a:rPr lang="en-US" sz="2499" dirty="0">
                <a:solidFill>
                  <a:srgbClr val="8F6234"/>
                </a:solidFill>
                <a:latin typeface="Times New Roman"/>
              </a:rPr>
              <a:t>Postgraduate Procedures (12 SOPs)</a:t>
            </a:r>
          </a:p>
          <a:p>
            <a:pPr marL="539746" lvl="1" indent="-269873" algn="l">
              <a:lnSpc>
                <a:spcPts val="3499"/>
              </a:lnSpc>
              <a:buFont typeface="Arial"/>
              <a:buChar char="•"/>
            </a:pPr>
            <a:r>
              <a:rPr lang="en-US" sz="2499" dirty="0">
                <a:solidFill>
                  <a:srgbClr val="8F6234"/>
                </a:solidFill>
                <a:latin typeface="Times New Roman"/>
              </a:rPr>
              <a:t> Common procedures (11 SOPs)</a:t>
            </a:r>
          </a:p>
        </p:txBody>
      </p:sp>
      <p:graphicFrame>
        <p:nvGraphicFramePr>
          <p:cNvPr id="15" name="Table 14">
            <a:extLst>
              <a:ext uri="{FF2B5EF4-FFF2-40B4-BE49-F238E27FC236}">
                <a16:creationId xmlns:a16="http://schemas.microsoft.com/office/drawing/2014/main" id="{F274C232-F569-4B61-B4F2-89820B89EEB8}"/>
              </a:ext>
            </a:extLst>
          </p:cNvPr>
          <p:cNvGraphicFramePr>
            <a:graphicFrameLocks noGrp="1"/>
          </p:cNvGraphicFramePr>
          <p:nvPr>
            <p:extLst>
              <p:ext uri="{D42A27DB-BD31-4B8C-83A1-F6EECF244321}">
                <p14:modId xmlns:p14="http://schemas.microsoft.com/office/powerpoint/2010/main" val="3416312951"/>
              </p:ext>
            </p:extLst>
          </p:nvPr>
        </p:nvGraphicFramePr>
        <p:xfrm>
          <a:off x="228600" y="3191403"/>
          <a:ext cx="5360410" cy="5698377"/>
        </p:xfrm>
        <a:graphic>
          <a:graphicData uri="http://schemas.openxmlformats.org/drawingml/2006/table">
            <a:tbl>
              <a:tblPr firstRow="1" firstCol="1" bandRow="1">
                <a:tableStyleId>{5C22544A-7EE6-4342-B048-85BDC9FD1C3A}</a:tableStyleId>
              </a:tblPr>
              <a:tblGrid>
                <a:gridCol w="1515591">
                  <a:extLst>
                    <a:ext uri="{9D8B030D-6E8A-4147-A177-3AD203B41FA5}">
                      <a16:colId xmlns:a16="http://schemas.microsoft.com/office/drawing/2014/main" val="1753307291"/>
                    </a:ext>
                  </a:extLst>
                </a:gridCol>
                <a:gridCol w="477164">
                  <a:extLst>
                    <a:ext uri="{9D8B030D-6E8A-4147-A177-3AD203B41FA5}">
                      <a16:colId xmlns:a16="http://schemas.microsoft.com/office/drawing/2014/main" val="2787707906"/>
                    </a:ext>
                  </a:extLst>
                </a:gridCol>
                <a:gridCol w="2772528">
                  <a:extLst>
                    <a:ext uri="{9D8B030D-6E8A-4147-A177-3AD203B41FA5}">
                      <a16:colId xmlns:a16="http://schemas.microsoft.com/office/drawing/2014/main" val="1054452326"/>
                    </a:ext>
                  </a:extLst>
                </a:gridCol>
                <a:gridCol w="595127">
                  <a:extLst>
                    <a:ext uri="{9D8B030D-6E8A-4147-A177-3AD203B41FA5}">
                      <a16:colId xmlns:a16="http://schemas.microsoft.com/office/drawing/2014/main" val="3226316573"/>
                    </a:ext>
                  </a:extLst>
                </a:gridCol>
              </a:tblGrid>
              <a:tr h="476096">
                <a:tc gridSpan="4">
                  <a:txBody>
                    <a:bodyPr/>
                    <a:lstStyle/>
                    <a:p>
                      <a:pPr algn="ctr">
                        <a:lnSpc>
                          <a:spcPct val="116000"/>
                        </a:lnSpc>
                        <a:spcAft>
                          <a:spcPts val="800"/>
                        </a:spcAft>
                      </a:pPr>
                      <a:r>
                        <a:rPr lang="ar-SA" sz="2000" dirty="0">
                          <a:effectLst/>
                          <a:cs typeface="+mj-cs"/>
                        </a:rPr>
                        <a:t>قائمة إجراءات العمل</a:t>
                      </a:r>
                      <a:endParaRPr lang="en-AE" sz="1600" dirty="0">
                        <a:effectLst/>
                        <a:latin typeface="Aptos"/>
                        <a:ea typeface="Times New Roman" panose="02020603050405020304" pitchFamily="18" charset="0"/>
                        <a:cs typeface="+mj-cs"/>
                      </a:endParaRPr>
                    </a:p>
                  </a:txBody>
                  <a:tcPr marL="68580" marR="68580" marT="0" marB="0"/>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628782836"/>
                  </a:ext>
                </a:extLst>
              </a:tr>
              <a:tr h="308251">
                <a:tc gridSpan="2">
                  <a:txBody>
                    <a:bodyPr/>
                    <a:lstStyle/>
                    <a:p>
                      <a:pPr algn="ctr">
                        <a:lnSpc>
                          <a:spcPct val="116000"/>
                        </a:lnSpc>
                        <a:spcAft>
                          <a:spcPts val="800"/>
                        </a:spcAft>
                        <a:tabLst>
                          <a:tab pos="1937385" algn="ctr"/>
                          <a:tab pos="3874770" algn="r"/>
                        </a:tabLst>
                      </a:pPr>
                      <a:r>
                        <a:rPr lang="ar-EG" sz="1800" dirty="0">
                          <a:solidFill>
                            <a:schemeClr val="tx1"/>
                          </a:solidFill>
                          <a:effectLst/>
                          <a:cs typeface="+mj-cs"/>
                        </a:rPr>
                        <a:t>رقم الإجراء</a:t>
                      </a:r>
                      <a:endParaRPr lang="en-AE" sz="1800" dirty="0">
                        <a:solidFill>
                          <a:schemeClr val="tx1"/>
                        </a:solidFill>
                        <a:effectLst/>
                        <a:latin typeface="Aptos"/>
                        <a:ea typeface="Times New Roman" panose="02020603050405020304" pitchFamily="18" charset="0"/>
                        <a:cs typeface="+mj-cs"/>
                      </a:endParaRPr>
                    </a:p>
                  </a:txBody>
                  <a:tcPr marL="68580" marR="68580" marT="0" marB="0">
                    <a:solidFill>
                      <a:schemeClr val="accent1">
                        <a:lumMod val="20000"/>
                        <a:lumOff val="80000"/>
                      </a:schemeClr>
                    </a:solidFill>
                  </a:tcPr>
                </a:tc>
                <a:tc hMerge="1">
                  <a:txBody>
                    <a:bodyPr/>
                    <a:lstStyle/>
                    <a:p>
                      <a:pPr algn="ctr">
                        <a:lnSpc>
                          <a:spcPct val="116000"/>
                        </a:lnSpc>
                        <a:spcAft>
                          <a:spcPts val="800"/>
                        </a:spcAft>
                        <a:tabLst>
                          <a:tab pos="1937385" algn="ctr"/>
                          <a:tab pos="3874770" algn="r"/>
                        </a:tabLst>
                      </a:pPr>
                      <a:endParaRPr lang="en-AE" sz="1200" dirty="0">
                        <a:solidFill>
                          <a:schemeClr val="tx1"/>
                        </a:solidFill>
                        <a:effectLst/>
                        <a:latin typeface="Aptos"/>
                        <a:ea typeface="Times New Roman" panose="02020603050405020304" pitchFamily="18" charset="0"/>
                        <a:cs typeface="+mj-cs"/>
                      </a:endParaRPr>
                    </a:p>
                  </a:txBody>
                  <a:tcPr marL="68580" marR="68580" marT="0" marB="0">
                    <a:solidFill>
                      <a:schemeClr val="accent1">
                        <a:lumMod val="20000"/>
                        <a:lumOff val="80000"/>
                      </a:schemeClr>
                    </a:solidFill>
                  </a:tcPr>
                </a:tc>
                <a:tc>
                  <a:txBody>
                    <a:bodyPr/>
                    <a:lstStyle/>
                    <a:p>
                      <a:pPr algn="ctr">
                        <a:lnSpc>
                          <a:spcPct val="116000"/>
                        </a:lnSpc>
                        <a:spcAft>
                          <a:spcPts val="800"/>
                        </a:spcAft>
                        <a:tabLst>
                          <a:tab pos="1937385" algn="ctr"/>
                          <a:tab pos="3874770" algn="r"/>
                        </a:tabLst>
                      </a:pPr>
                      <a:r>
                        <a:rPr lang="ar-SA" sz="1800" b="1" dirty="0">
                          <a:effectLst/>
                          <a:cs typeface="+mj-cs"/>
                        </a:rPr>
                        <a:t>اسم الإجراء</a:t>
                      </a:r>
                      <a:endParaRPr lang="en-AE" sz="1800" dirty="0">
                        <a:effectLst/>
                        <a:latin typeface="Aptos"/>
                        <a:ea typeface="Times New Roman" panose="02020603050405020304" pitchFamily="18" charset="0"/>
                        <a:cs typeface="Arial" panose="020B0604020202090204" pitchFamily="34" charset="0"/>
                      </a:endParaRPr>
                    </a:p>
                  </a:txBody>
                  <a:tcPr marL="68580" marR="68580" marT="0" marB="0">
                    <a:solidFill>
                      <a:schemeClr val="accent1">
                        <a:lumMod val="20000"/>
                        <a:lumOff val="80000"/>
                      </a:schemeClr>
                    </a:solidFill>
                  </a:tcPr>
                </a:tc>
                <a:tc>
                  <a:txBody>
                    <a:bodyPr/>
                    <a:lstStyle/>
                    <a:p>
                      <a:pPr algn="ctr">
                        <a:lnSpc>
                          <a:spcPct val="116000"/>
                        </a:lnSpc>
                        <a:spcAft>
                          <a:spcPts val="800"/>
                        </a:spcAft>
                        <a:tabLst>
                          <a:tab pos="1937385" algn="ctr"/>
                          <a:tab pos="3874770" algn="r"/>
                        </a:tabLst>
                      </a:pPr>
                      <a:r>
                        <a:rPr lang="ar-SA" sz="1800" dirty="0">
                          <a:effectLst/>
                        </a:rPr>
                        <a:t>رقم</a:t>
                      </a:r>
                      <a:endParaRPr lang="en-AE" sz="1200" dirty="0">
                        <a:effectLst/>
                        <a:latin typeface="Aptos"/>
                        <a:ea typeface="Times New Roman" panose="02020603050405020304" pitchFamily="18" charset="0"/>
                        <a:cs typeface="Arial" panose="020B060402020209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012531771"/>
                  </a:ext>
                </a:extLst>
              </a:tr>
              <a:tr h="411068">
                <a:tc gridSpan="4">
                  <a:txBody>
                    <a:bodyPr/>
                    <a:lstStyle/>
                    <a:p>
                      <a:pPr algn="ctr">
                        <a:lnSpc>
                          <a:spcPct val="116000"/>
                        </a:lnSpc>
                        <a:spcAft>
                          <a:spcPts val="800"/>
                        </a:spcAft>
                        <a:tabLst>
                          <a:tab pos="1937385" algn="ctr"/>
                          <a:tab pos="3874770" algn="r"/>
                        </a:tabLst>
                      </a:pPr>
                      <a:r>
                        <a:rPr lang="ar-EG" sz="2400" b="1" dirty="0">
                          <a:effectLst/>
                          <a:cs typeface="+mj-cs"/>
                        </a:rPr>
                        <a:t>الإجراءات المشتركة </a:t>
                      </a:r>
                      <a:endParaRPr lang="en-AE" sz="2000" b="1" dirty="0">
                        <a:effectLst/>
                        <a:latin typeface="Aptos"/>
                        <a:ea typeface="Times New Roman" panose="02020603050405020304" pitchFamily="18" charset="0"/>
                        <a:cs typeface="+mj-cs"/>
                      </a:endParaRPr>
                    </a:p>
                  </a:txBody>
                  <a:tcPr marL="68580" marR="68580" marT="0" marB="0"/>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2446920349"/>
                  </a:ext>
                </a:extLst>
              </a:tr>
              <a:tr h="378486">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AR-P-01</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أرشفة ملفات الطلبة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أرشفة ملفات الطلبة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541157208"/>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AR-P-02</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إدخال بيانات الطلبة الجدد </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إدخال بيانات الطلبة الجدد </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2</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090384489"/>
                  </a:ext>
                </a:extLst>
              </a:tr>
              <a:tr h="326583">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AR-P-03</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البطاقة الجامعية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rtl="1">
                        <a:lnSpc>
                          <a:spcPct val="116000"/>
                        </a:lnSpc>
                        <a:spcAft>
                          <a:spcPts val="800"/>
                        </a:spcAft>
                      </a:pPr>
                      <a:r>
                        <a:rPr lang="ar-SA" sz="1800" b="1" dirty="0">
                          <a:effectLst/>
                          <a:cs typeface="+mj-cs"/>
                        </a:rPr>
                        <a:t>إصدار البطاقة الجامعية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rtl="1">
                        <a:lnSpc>
                          <a:spcPct val="116000"/>
                        </a:lnSpc>
                        <a:spcAft>
                          <a:spcPts val="800"/>
                        </a:spcAft>
                      </a:pPr>
                      <a:r>
                        <a:rPr lang="ar-SA" sz="1800" b="1">
                          <a:effectLst/>
                          <a:cs typeface="+mj-cs"/>
                        </a:rPr>
                        <a:t>3</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346210462"/>
                  </a:ext>
                </a:extLst>
              </a:tr>
              <a:tr h="352265">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AR-P-04</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 إصدار براءة ذمة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 إصدار براءة ذمة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4</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383289057"/>
                  </a:ext>
                </a:extLst>
              </a:tr>
              <a:tr h="38819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AR-P-05</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شهادة إثبات طالب</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شهادة إثبات طالب</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5</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119950024"/>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AR-P-06</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شهادات الطلبة الخريجين</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شهادات الطلبة الخريجين</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6</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3553069"/>
                  </a:ext>
                </a:extLst>
              </a:tr>
              <a:tr h="40422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AR-P-07</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dirty="0">
                          <a:effectLst/>
                          <a:cs typeface="+mj-cs"/>
                        </a:rPr>
                        <a:t>إصدار قوائم المتوقع تخرجهم</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قوائم المتوقع تخرجهم</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7</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036955254"/>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AR-P-08</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إصدار كشف علامات</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إصدار كشف علامات</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51386543"/>
                  </a:ext>
                </a:extLst>
              </a:tr>
              <a:tr h="404221">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AR-P-09</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تعديل علامة يومية</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تعديل علامة يومية</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616306519"/>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AR-P-10</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a:effectLst/>
                          <a:cs typeface="+mj-cs"/>
                        </a:rPr>
                        <a:t>تنفيذ قرارات عقوبات الطالب</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pPr>
                      <a:r>
                        <a:rPr lang="ar-SA" sz="1800" b="1" dirty="0">
                          <a:effectLst/>
                          <a:cs typeface="+mj-cs"/>
                        </a:rPr>
                        <a:t>تنفيذ قرارات عقوبات الطالب</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10</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29851500"/>
                  </a:ext>
                </a:extLst>
              </a:tr>
              <a:tr h="449799">
                <a:tc>
                  <a:txBody>
                    <a:bodyPr/>
                    <a:lstStyle/>
                    <a:p>
                      <a:pPr algn="ctr">
                        <a:lnSpc>
                          <a:spcPct val="116000"/>
                        </a:lnSpc>
                        <a:spcAft>
                          <a:spcPts val="800"/>
                        </a:spcAft>
                      </a:pPr>
                      <a:r>
                        <a:rPr lang="en-US" sz="1800" dirty="0">
                          <a:effectLst/>
                          <a:latin typeface="Times New Roman" panose="02020603050405020304" pitchFamily="18" charset="0"/>
                          <a:cs typeface="Times New Roman" panose="02020603050405020304" pitchFamily="18" charset="0"/>
                        </a:rPr>
                        <a:t>AR-P-11</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gridSpan="2">
                  <a:txBody>
                    <a:bodyPr/>
                    <a:lstStyle/>
                    <a:p>
                      <a:pPr algn="ctr">
                        <a:lnSpc>
                          <a:spcPct val="116000"/>
                        </a:lnSpc>
                        <a:spcAft>
                          <a:spcPts val="800"/>
                        </a:spcAft>
                      </a:pPr>
                      <a:r>
                        <a:rPr lang="ar-SA" sz="1800" b="1" dirty="0">
                          <a:effectLst/>
                          <a:cs typeface="+mj-cs"/>
                        </a:rPr>
                        <a:t>مراجعة عالمة نهائية (طعن)</a:t>
                      </a:r>
                      <a:r>
                        <a:rPr lang="en-US" sz="1800" b="1" dirty="0">
                          <a:effectLst/>
                          <a:cs typeface="+mj-cs"/>
                        </a:rPr>
                        <a:t>              </a:t>
                      </a:r>
                      <a:endParaRPr lang="en-AE"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gn="r">
                        <a:lnSpc>
                          <a:spcPct val="116000"/>
                        </a:lnSpc>
                        <a:spcAft>
                          <a:spcPts val="800"/>
                        </a:spcAft>
                        <a:tabLst>
                          <a:tab pos="3352800" algn="l"/>
                        </a:tabLst>
                      </a:pPr>
                      <a:r>
                        <a:rPr lang="ar-SA" sz="1800" b="1" dirty="0">
                          <a:effectLst/>
                          <a:cs typeface="+mj-cs"/>
                        </a:rPr>
                        <a:t>مراجعة عالمة نهائية (طعن)</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tabLst>
                          <a:tab pos="3352800" algn="l"/>
                        </a:tabLst>
                      </a:pPr>
                      <a:r>
                        <a:rPr lang="ar-SA" sz="1800" b="1" dirty="0">
                          <a:effectLst/>
                          <a:cs typeface="+mj-cs"/>
                        </a:rPr>
                        <a:t>11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14406447"/>
                  </a:ext>
                </a:extLst>
              </a:tr>
            </a:tbl>
          </a:graphicData>
        </a:graphic>
      </p:graphicFrame>
      <p:graphicFrame>
        <p:nvGraphicFramePr>
          <p:cNvPr id="16" name="Table 15">
            <a:extLst>
              <a:ext uri="{FF2B5EF4-FFF2-40B4-BE49-F238E27FC236}">
                <a16:creationId xmlns:a16="http://schemas.microsoft.com/office/drawing/2014/main" id="{B28F2C8B-98AC-44D4-9391-639C6C66C479}"/>
              </a:ext>
            </a:extLst>
          </p:cNvPr>
          <p:cNvGraphicFramePr>
            <a:graphicFrameLocks noGrp="1"/>
          </p:cNvGraphicFramePr>
          <p:nvPr>
            <p:extLst>
              <p:ext uri="{D42A27DB-BD31-4B8C-83A1-F6EECF244321}">
                <p14:modId xmlns:p14="http://schemas.microsoft.com/office/powerpoint/2010/main" val="2122521237"/>
              </p:ext>
            </p:extLst>
          </p:nvPr>
        </p:nvGraphicFramePr>
        <p:xfrm>
          <a:off x="6042694" y="2524002"/>
          <a:ext cx="5259050" cy="6531829"/>
        </p:xfrm>
        <a:graphic>
          <a:graphicData uri="http://schemas.openxmlformats.org/drawingml/2006/table">
            <a:tbl>
              <a:tblPr firstRow="1" firstCol="1" bandRow="1">
                <a:tableStyleId>{5C22544A-7EE6-4342-B048-85BDC9FD1C3A}</a:tableStyleId>
              </a:tblPr>
              <a:tblGrid>
                <a:gridCol w="1499453">
                  <a:extLst>
                    <a:ext uri="{9D8B030D-6E8A-4147-A177-3AD203B41FA5}">
                      <a16:colId xmlns:a16="http://schemas.microsoft.com/office/drawing/2014/main" val="3248828667"/>
                    </a:ext>
                  </a:extLst>
                </a:gridCol>
                <a:gridCol w="3229590">
                  <a:extLst>
                    <a:ext uri="{9D8B030D-6E8A-4147-A177-3AD203B41FA5}">
                      <a16:colId xmlns:a16="http://schemas.microsoft.com/office/drawing/2014/main" val="28289083"/>
                    </a:ext>
                  </a:extLst>
                </a:gridCol>
                <a:gridCol w="530007">
                  <a:extLst>
                    <a:ext uri="{9D8B030D-6E8A-4147-A177-3AD203B41FA5}">
                      <a16:colId xmlns:a16="http://schemas.microsoft.com/office/drawing/2014/main" val="2613238664"/>
                    </a:ext>
                  </a:extLst>
                </a:gridCol>
              </a:tblGrid>
              <a:tr h="469188">
                <a:tc gridSpan="3">
                  <a:txBody>
                    <a:bodyPr/>
                    <a:lstStyle/>
                    <a:p>
                      <a:pPr algn="ctr"/>
                      <a:r>
                        <a:rPr lang="ar-SA" sz="2400" b="1" dirty="0">
                          <a:effectLst/>
                          <a:cs typeface="+mj-cs"/>
                        </a:rPr>
                        <a:t>إجراءات البكالوريوس</a:t>
                      </a:r>
                      <a:endParaRPr lang="en-AE" sz="2400" b="1" dirty="0">
                        <a:effectLst/>
                        <a:latin typeface="Aptos"/>
                        <a:ea typeface="Aptos"/>
                        <a:cs typeface="+mj-cs"/>
                      </a:endParaRPr>
                    </a:p>
                  </a:txBody>
                  <a:tcPr marL="62371" marR="62371" marT="0" marB="0"/>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929462805"/>
                  </a:ext>
                </a:extLst>
              </a:tr>
              <a:tr h="362973">
                <a:tc>
                  <a:txBody>
                    <a:bodyPr/>
                    <a:lstStyle/>
                    <a:p>
                      <a:pPr algn="ctr">
                        <a:lnSpc>
                          <a:spcPct val="116000"/>
                        </a:lnSpc>
                        <a:spcAft>
                          <a:spcPts val="800"/>
                        </a:spcAft>
                      </a:pPr>
                      <a:r>
                        <a:rPr lang="en-US" sz="1800" b="1" dirty="0">
                          <a:effectLst/>
                          <a:cs typeface="+mj-cs"/>
                        </a:rPr>
                        <a:t>AR-P-12</a:t>
                      </a:r>
                      <a:endParaRPr lang="en-AE" sz="1800" b="1" dirty="0">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إدخال العلامات النهائية</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12</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993341864"/>
                  </a:ext>
                </a:extLst>
              </a:tr>
              <a:tr h="362973">
                <a:tc>
                  <a:txBody>
                    <a:bodyPr/>
                    <a:lstStyle/>
                    <a:p>
                      <a:pPr algn="ctr">
                        <a:lnSpc>
                          <a:spcPct val="116000"/>
                        </a:lnSpc>
                        <a:spcAft>
                          <a:spcPts val="800"/>
                        </a:spcAft>
                      </a:pPr>
                      <a:r>
                        <a:rPr lang="en-US" sz="1800" b="1">
                          <a:effectLst/>
                          <a:cs typeface="+mj-cs"/>
                        </a:rPr>
                        <a:t>AR-P-13</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إعادة احتساب</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13</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484758510"/>
                  </a:ext>
                </a:extLst>
              </a:tr>
              <a:tr h="362973">
                <a:tc>
                  <a:txBody>
                    <a:bodyPr/>
                    <a:lstStyle/>
                    <a:p>
                      <a:pPr algn="ctr">
                        <a:lnSpc>
                          <a:spcPct val="116000"/>
                        </a:lnSpc>
                        <a:spcAft>
                          <a:spcPts val="800"/>
                        </a:spcAft>
                      </a:pPr>
                      <a:r>
                        <a:rPr lang="en-US" sz="1800" b="1">
                          <a:effectLst/>
                          <a:cs typeface="+mj-cs"/>
                        </a:rPr>
                        <a:t>AR-P-14</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الامتحان الاستكمالي</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14</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778252391"/>
                  </a:ext>
                </a:extLst>
              </a:tr>
              <a:tr h="362973">
                <a:tc>
                  <a:txBody>
                    <a:bodyPr/>
                    <a:lstStyle/>
                    <a:p>
                      <a:pPr algn="ctr">
                        <a:lnSpc>
                          <a:spcPct val="116000"/>
                        </a:lnSpc>
                        <a:spcAft>
                          <a:spcPts val="800"/>
                        </a:spcAft>
                      </a:pPr>
                      <a:r>
                        <a:rPr lang="en-US" sz="1800" b="1">
                          <a:effectLst/>
                          <a:cs typeface="+mj-cs"/>
                        </a:rPr>
                        <a:t>AR-P-15</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احتساب المساقات</a:t>
                      </a:r>
                      <a:r>
                        <a:rPr lang="en-US" sz="1800" b="1">
                          <a:effectLst/>
                          <a:cs typeface="+mj-cs"/>
                        </a:rPr>
                        <a:t>      </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15</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023608378"/>
                  </a:ext>
                </a:extLst>
              </a:tr>
              <a:tr h="362973">
                <a:tc>
                  <a:txBody>
                    <a:bodyPr/>
                    <a:lstStyle/>
                    <a:p>
                      <a:pPr algn="ctr">
                        <a:lnSpc>
                          <a:spcPct val="116000"/>
                        </a:lnSpc>
                        <a:spcAft>
                          <a:spcPts val="800"/>
                        </a:spcAft>
                      </a:pPr>
                      <a:r>
                        <a:rPr lang="en-US" sz="1800" b="1">
                          <a:effectLst/>
                          <a:cs typeface="+mj-cs"/>
                        </a:rPr>
                        <a:t>AR-P-16</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التأكد من مصداقية شهادة</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16</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588784944"/>
                  </a:ext>
                </a:extLst>
              </a:tr>
              <a:tr h="362973">
                <a:tc>
                  <a:txBody>
                    <a:bodyPr/>
                    <a:lstStyle/>
                    <a:p>
                      <a:pPr algn="ctr">
                        <a:lnSpc>
                          <a:spcPct val="116000"/>
                        </a:lnSpc>
                        <a:spcAft>
                          <a:spcPts val="800"/>
                        </a:spcAft>
                      </a:pPr>
                      <a:r>
                        <a:rPr lang="en-US" sz="1800" b="1">
                          <a:effectLst/>
                          <a:cs typeface="+mj-cs"/>
                        </a:rPr>
                        <a:t>AR-P-17</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tabLst>
                          <a:tab pos="3248025" algn="l"/>
                        </a:tabLst>
                      </a:pPr>
                      <a:r>
                        <a:rPr lang="ar-SA" sz="1800" b="1">
                          <a:effectLst/>
                          <a:cs typeface="+mj-cs"/>
                        </a:rPr>
                        <a:t>التحويل من برنامج لآخر</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17</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689204669"/>
                  </a:ext>
                </a:extLst>
              </a:tr>
              <a:tr h="362973">
                <a:tc>
                  <a:txBody>
                    <a:bodyPr/>
                    <a:lstStyle/>
                    <a:p>
                      <a:pPr algn="ctr">
                        <a:lnSpc>
                          <a:spcPct val="116000"/>
                        </a:lnSpc>
                        <a:spcAft>
                          <a:spcPts val="800"/>
                        </a:spcAft>
                      </a:pPr>
                      <a:r>
                        <a:rPr lang="en-US" sz="1800" b="1">
                          <a:effectLst/>
                          <a:cs typeface="+mj-cs"/>
                        </a:rPr>
                        <a:t>AR-P-18</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تأجيل فصل دراسي</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18</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1550242700"/>
                  </a:ext>
                </a:extLst>
              </a:tr>
              <a:tr h="362973">
                <a:tc>
                  <a:txBody>
                    <a:bodyPr/>
                    <a:lstStyle/>
                    <a:p>
                      <a:pPr algn="ctr">
                        <a:lnSpc>
                          <a:spcPct val="116000"/>
                        </a:lnSpc>
                        <a:spcAft>
                          <a:spcPts val="800"/>
                        </a:spcAft>
                      </a:pPr>
                      <a:r>
                        <a:rPr lang="en-US" sz="1800" b="1">
                          <a:effectLst/>
                          <a:cs typeface="+mj-cs"/>
                        </a:rPr>
                        <a:t>AR-P-19</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تسجيل الطالب الزائر</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19</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989269099"/>
                  </a:ext>
                </a:extLst>
              </a:tr>
              <a:tr h="362973">
                <a:tc>
                  <a:txBody>
                    <a:bodyPr/>
                    <a:lstStyle/>
                    <a:p>
                      <a:pPr algn="ctr">
                        <a:lnSpc>
                          <a:spcPct val="116000"/>
                        </a:lnSpc>
                        <a:spcAft>
                          <a:spcPts val="800"/>
                        </a:spcAft>
                      </a:pPr>
                      <a:r>
                        <a:rPr lang="en-US" sz="1800" b="1">
                          <a:effectLst/>
                          <a:cs typeface="+mj-cs"/>
                        </a:rPr>
                        <a:t>AR-P-20</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تسجيل الطلاب الجدد البكالوريوس</a:t>
                      </a:r>
                      <a:endParaRPr lang="en-AE" sz="1800" b="1">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20</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93422211"/>
                  </a:ext>
                </a:extLst>
              </a:tr>
              <a:tr h="362973">
                <a:tc>
                  <a:txBody>
                    <a:bodyPr/>
                    <a:lstStyle/>
                    <a:p>
                      <a:pPr algn="ctr">
                        <a:lnSpc>
                          <a:spcPct val="116000"/>
                        </a:lnSpc>
                        <a:spcAft>
                          <a:spcPts val="800"/>
                        </a:spcAft>
                      </a:pPr>
                      <a:r>
                        <a:rPr lang="en-US" sz="1800" b="1">
                          <a:effectLst/>
                          <a:cs typeface="+mj-cs"/>
                        </a:rPr>
                        <a:t>AR-P-21</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تسجيل مساق بديل</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21</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597689230"/>
                  </a:ext>
                </a:extLst>
              </a:tr>
              <a:tr h="362973">
                <a:tc>
                  <a:txBody>
                    <a:bodyPr/>
                    <a:lstStyle/>
                    <a:p>
                      <a:pPr algn="ctr">
                        <a:lnSpc>
                          <a:spcPct val="116000"/>
                        </a:lnSpc>
                        <a:spcAft>
                          <a:spcPts val="800"/>
                        </a:spcAft>
                      </a:pPr>
                      <a:r>
                        <a:rPr lang="en-US" sz="1800" b="1">
                          <a:effectLst/>
                          <a:cs typeface="+mj-cs"/>
                        </a:rPr>
                        <a:t>AR-P-2</a:t>
                      </a:r>
                      <a:r>
                        <a:rPr lang="ar-SA" sz="1800" b="1">
                          <a:effectLst/>
                          <a:cs typeface="+mj-cs"/>
                        </a:rPr>
                        <a:t>2</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تخريج طلبة البكالوريوس</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a:t>
                      </a:r>
                      <a:r>
                        <a:rPr lang="en-US" sz="1800" b="1" dirty="0">
                          <a:effectLst/>
                          <a:cs typeface="+mj-cs"/>
                        </a:rPr>
                        <a:t>2</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4133543569"/>
                  </a:ext>
                </a:extLst>
              </a:tr>
              <a:tr h="362973">
                <a:tc>
                  <a:txBody>
                    <a:bodyPr/>
                    <a:lstStyle/>
                    <a:p>
                      <a:pPr algn="ctr">
                        <a:lnSpc>
                          <a:spcPct val="116000"/>
                        </a:lnSpc>
                        <a:spcAft>
                          <a:spcPts val="800"/>
                        </a:spcAft>
                      </a:pPr>
                      <a:r>
                        <a:rPr lang="en-US" sz="1800" b="1">
                          <a:effectLst/>
                          <a:cs typeface="+mj-cs"/>
                        </a:rPr>
                        <a:t>AR-P-2</a:t>
                      </a:r>
                      <a:r>
                        <a:rPr lang="ar-SA" sz="1800" b="1">
                          <a:effectLst/>
                          <a:cs typeface="+mj-cs"/>
                        </a:rPr>
                        <a:t>3</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تعديل علامة غير مكتمل</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rtl="1">
                        <a:lnSpc>
                          <a:spcPct val="116000"/>
                        </a:lnSpc>
                        <a:spcAft>
                          <a:spcPts val="800"/>
                        </a:spcAft>
                      </a:pPr>
                      <a:r>
                        <a:rPr lang="ar-SA" sz="1800" b="1" dirty="0">
                          <a:effectLst/>
                          <a:cs typeface="+mj-cs"/>
                        </a:rPr>
                        <a:t>2</a:t>
                      </a:r>
                      <a:r>
                        <a:rPr lang="en-US" sz="1800" b="1" dirty="0">
                          <a:effectLst/>
                          <a:cs typeface="+mj-cs"/>
                        </a:rPr>
                        <a:t>3</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3990457540"/>
                  </a:ext>
                </a:extLst>
              </a:tr>
              <a:tr h="362973">
                <a:tc>
                  <a:txBody>
                    <a:bodyPr/>
                    <a:lstStyle/>
                    <a:p>
                      <a:pPr algn="ctr">
                        <a:lnSpc>
                          <a:spcPct val="116000"/>
                        </a:lnSpc>
                        <a:spcAft>
                          <a:spcPts val="800"/>
                        </a:spcAft>
                      </a:pPr>
                      <a:r>
                        <a:rPr lang="en-US" sz="1800" b="1">
                          <a:effectLst/>
                          <a:cs typeface="+mj-cs"/>
                        </a:rPr>
                        <a:t>AR-P-24</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تعديل علامة غير المكتمل للفصل السابق</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24</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265203929"/>
                  </a:ext>
                </a:extLst>
              </a:tr>
              <a:tr h="362973">
                <a:tc>
                  <a:txBody>
                    <a:bodyPr/>
                    <a:lstStyle/>
                    <a:p>
                      <a:pPr algn="ctr">
                        <a:lnSpc>
                          <a:spcPct val="116000"/>
                        </a:lnSpc>
                        <a:spcAft>
                          <a:spcPts val="800"/>
                        </a:spcAft>
                      </a:pPr>
                      <a:r>
                        <a:rPr lang="en-US" sz="1800" b="1">
                          <a:effectLst/>
                          <a:cs typeface="+mj-cs"/>
                        </a:rPr>
                        <a:t>AR-P-25</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dirty="0">
                          <a:effectLst/>
                          <a:cs typeface="+mj-cs"/>
                        </a:rPr>
                        <a:t>سحب مساق دون الحفاظ على الحق المالي</a:t>
                      </a:r>
                      <a:endParaRPr lang="en-AE" sz="1800" b="1" dirty="0">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25</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793692677"/>
                  </a:ext>
                </a:extLst>
              </a:tr>
              <a:tr h="362973">
                <a:tc>
                  <a:txBody>
                    <a:bodyPr/>
                    <a:lstStyle/>
                    <a:p>
                      <a:pPr algn="ctr">
                        <a:lnSpc>
                          <a:spcPct val="116000"/>
                        </a:lnSpc>
                        <a:spcAft>
                          <a:spcPts val="800"/>
                        </a:spcAft>
                      </a:pPr>
                      <a:r>
                        <a:rPr lang="en-US" sz="1800" b="1">
                          <a:effectLst/>
                          <a:cs typeface="+mj-cs"/>
                        </a:rPr>
                        <a:t>AR-P-26</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معاملة الطلبة القادمين من جامعات أخرى</a:t>
                      </a:r>
                      <a:endParaRPr lang="en-AE" sz="1800" b="1">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26</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2082877598"/>
                  </a:ext>
                </a:extLst>
              </a:tr>
              <a:tr h="362973">
                <a:tc>
                  <a:txBody>
                    <a:bodyPr/>
                    <a:lstStyle/>
                    <a:p>
                      <a:pPr algn="ctr">
                        <a:lnSpc>
                          <a:spcPct val="116000"/>
                        </a:lnSpc>
                        <a:spcAft>
                          <a:spcPts val="800"/>
                        </a:spcAft>
                      </a:pPr>
                      <a:r>
                        <a:rPr lang="en-US" sz="1800" b="1">
                          <a:effectLst/>
                          <a:cs typeface="+mj-cs"/>
                        </a:rPr>
                        <a:t>AR-P-27</a:t>
                      </a:r>
                      <a:endParaRPr lang="en-AE" sz="1800" b="1">
                        <a:effectLst/>
                        <a:latin typeface="Aptos"/>
                        <a:ea typeface="Times New Roman" panose="02020603050405020304" pitchFamily="18" charset="0"/>
                        <a:cs typeface="+mj-cs"/>
                      </a:endParaRPr>
                    </a:p>
                  </a:txBody>
                  <a:tcPr marL="62371" marR="62371" marT="0" marB="0"/>
                </a:tc>
                <a:tc>
                  <a:txBody>
                    <a:bodyPr/>
                    <a:lstStyle/>
                    <a:p>
                      <a:pPr algn="r">
                        <a:lnSpc>
                          <a:spcPct val="116000"/>
                        </a:lnSpc>
                        <a:spcAft>
                          <a:spcPts val="800"/>
                        </a:spcAft>
                      </a:pPr>
                      <a:r>
                        <a:rPr lang="ar-SA" sz="1800" b="1">
                          <a:effectLst/>
                          <a:cs typeface="+mj-cs"/>
                        </a:rPr>
                        <a:t>حذف المواد للطلبة المخالفين فوق الحد الأقصى المسموح به</a:t>
                      </a:r>
                      <a:endParaRPr lang="en-AE" sz="1800" b="1">
                        <a:effectLst/>
                        <a:latin typeface="Aptos"/>
                        <a:ea typeface="Times New Roman" panose="02020603050405020304" pitchFamily="18" charset="0"/>
                        <a:cs typeface="+mj-cs"/>
                      </a:endParaRPr>
                    </a:p>
                  </a:txBody>
                  <a:tcPr marL="62371" marR="62371" marT="0" marB="0"/>
                </a:tc>
                <a:tc>
                  <a:txBody>
                    <a:bodyPr/>
                    <a:lstStyle/>
                    <a:p>
                      <a:pPr algn="ctr">
                        <a:lnSpc>
                          <a:spcPct val="116000"/>
                        </a:lnSpc>
                        <a:spcAft>
                          <a:spcPts val="800"/>
                        </a:spcAft>
                      </a:pPr>
                      <a:r>
                        <a:rPr lang="en-US" sz="1800" b="1" dirty="0">
                          <a:effectLst/>
                          <a:cs typeface="+mj-cs"/>
                        </a:rPr>
                        <a:t>27</a:t>
                      </a:r>
                      <a:endParaRPr lang="en-AE" sz="1800" b="1" dirty="0">
                        <a:effectLst/>
                        <a:latin typeface="Aptos"/>
                        <a:ea typeface="Times New Roman" panose="02020603050405020304" pitchFamily="18" charset="0"/>
                        <a:cs typeface="+mj-cs"/>
                      </a:endParaRPr>
                    </a:p>
                  </a:txBody>
                  <a:tcPr marL="62371" marR="62371" marT="0" marB="0"/>
                </a:tc>
                <a:extLst>
                  <a:ext uri="{0D108BD9-81ED-4DB2-BD59-A6C34878D82A}">
                    <a16:rowId xmlns:a16="http://schemas.microsoft.com/office/drawing/2014/main" val="812693333"/>
                  </a:ext>
                </a:extLst>
              </a:tr>
            </a:tbl>
          </a:graphicData>
        </a:graphic>
      </p:graphicFrame>
      <p:graphicFrame>
        <p:nvGraphicFramePr>
          <p:cNvPr id="17" name="Table 16">
            <a:extLst>
              <a:ext uri="{FF2B5EF4-FFF2-40B4-BE49-F238E27FC236}">
                <a16:creationId xmlns:a16="http://schemas.microsoft.com/office/drawing/2014/main" id="{B72C7095-C4AD-4507-90D1-B444F57526AA}"/>
              </a:ext>
            </a:extLst>
          </p:cNvPr>
          <p:cNvGraphicFramePr>
            <a:graphicFrameLocks noGrp="1"/>
          </p:cNvGraphicFramePr>
          <p:nvPr>
            <p:extLst>
              <p:ext uri="{D42A27DB-BD31-4B8C-83A1-F6EECF244321}">
                <p14:modId xmlns:p14="http://schemas.microsoft.com/office/powerpoint/2010/main" val="2040501242"/>
              </p:ext>
            </p:extLst>
          </p:nvPr>
        </p:nvGraphicFramePr>
        <p:xfrm>
          <a:off x="11716287" y="3186304"/>
          <a:ext cx="5809713" cy="5414170"/>
        </p:xfrm>
        <a:graphic>
          <a:graphicData uri="http://schemas.openxmlformats.org/drawingml/2006/table">
            <a:tbl>
              <a:tblPr firstRow="1" firstCol="1" bandRow="1">
                <a:tableStyleId>{5C22544A-7EE6-4342-B048-85BDC9FD1C3A}</a:tableStyleId>
              </a:tblPr>
              <a:tblGrid>
                <a:gridCol w="1515593">
                  <a:extLst>
                    <a:ext uri="{9D8B030D-6E8A-4147-A177-3AD203B41FA5}">
                      <a16:colId xmlns:a16="http://schemas.microsoft.com/office/drawing/2014/main" val="1035067044"/>
                    </a:ext>
                  </a:extLst>
                </a:gridCol>
                <a:gridCol w="3840907">
                  <a:extLst>
                    <a:ext uri="{9D8B030D-6E8A-4147-A177-3AD203B41FA5}">
                      <a16:colId xmlns:a16="http://schemas.microsoft.com/office/drawing/2014/main" val="3317766488"/>
                    </a:ext>
                  </a:extLst>
                </a:gridCol>
                <a:gridCol w="453213">
                  <a:extLst>
                    <a:ext uri="{9D8B030D-6E8A-4147-A177-3AD203B41FA5}">
                      <a16:colId xmlns:a16="http://schemas.microsoft.com/office/drawing/2014/main" val="3564024905"/>
                    </a:ext>
                  </a:extLst>
                </a:gridCol>
              </a:tblGrid>
              <a:tr h="532983">
                <a:tc gridSpan="3">
                  <a:txBody>
                    <a:bodyPr/>
                    <a:lstStyle/>
                    <a:p>
                      <a:pPr algn="ctr"/>
                      <a:r>
                        <a:rPr lang="ar-SA" sz="2400" b="1" dirty="0">
                          <a:effectLst/>
                          <a:cs typeface="+mj-cs"/>
                        </a:rPr>
                        <a:t>إجراءات كلية الدراسات العليا</a:t>
                      </a:r>
                      <a:endParaRPr lang="en-AE" sz="2400" b="1" dirty="0">
                        <a:effectLst/>
                        <a:latin typeface="Aptos"/>
                        <a:ea typeface="Aptos"/>
                        <a:cs typeface="+mj-cs"/>
                      </a:endParaRPr>
                    </a:p>
                  </a:txBody>
                  <a:tcPr marL="68580" marR="68580" marT="0" marB="0"/>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3198190234"/>
                  </a:ext>
                </a:extLst>
              </a:tr>
              <a:tr h="292735">
                <a:tc>
                  <a:txBody>
                    <a:bodyPr/>
                    <a:lstStyle/>
                    <a:p>
                      <a:pPr algn="ctr">
                        <a:lnSpc>
                          <a:spcPct val="116000"/>
                        </a:lnSpc>
                        <a:spcAft>
                          <a:spcPts val="800"/>
                        </a:spcAft>
                      </a:pPr>
                      <a:r>
                        <a:rPr lang="en-US" sz="1800" b="1" dirty="0">
                          <a:effectLst/>
                          <a:cs typeface="+mj-cs"/>
                        </a:rPr>
                        <a:t>AR-P-28</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احتساب المساقات لطلبة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28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75817853"/>
                  </a:ext>
                </a:extLst>
              </a:tr>
              <a:tr h="292735">
                <a:tc>
                  <a:txBody>
                    <a:bodyPr/>
                    <a:lstStyle/>
                    <a:p>
                      <a:pPr algn="ctr">
                        <a:lnSpc>
                          <a:spcPct val="116000"/>
                        </a:lnSpc>
                        <a:spcAft>
                          <a:spcPts val="800"/>
                        </a:spcAft>
                      </a:pPr>
                      <a:r>
                        <a:rPr lang="en-US" sz="1800" b="1" dirty="0">
                          <a:effectLst/>
                          <a:cs typeface="+mj-cs"/>
                        </a:rPr>
                        <a:t>AR-P-29</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tabLst>
                          <a:tab pos="3248025" algn="l"/>
                        </a:tabLst>
                      </a:pPr>
                      <a:r>
                        <a:rPr lang="ar-SA" sz="1800" b="1" dirty="0">
                          <a:effectLst/>
                          <a:cs typeface="+mj-cs"/>
                        </a:rPr>
                        <a:t>استقبال طلبات مناقشة رسالة الماجستير</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29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91227458"/>
                  </a:ext>
                </a:extLst>
              </a:tr>
              <a:tr h="292735">
                <a:tc>
                  <a:txBody>
                    <a:bodyPr/>
                    <a:lstStyle/>
                    <a:p>
                      <a:pPr algn="ctr">
                        <a:lnSpc>
                          <a:spcPct val="116000"/>
                        </a:lnSpc>
                        <a:spcAft>
                          <a:spcPts val="800"/>
                        </a:spcAft>
                      </a:pPr>
                      <a:r>
                        <a:rPr lang="en-US" sz="1800" b="1" dirty="0">
                          <a:effectLst/>
                          <a:cs typeface="+mj-cs"/>
                        </a:rPr>
                        <a:t>AR-P-30</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إنهاء الدبلوم العالي</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30</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981577617"/>
                  </a:ext>
                </a:extLst>
              </a:tr>
              <a:tr h="292735">
                <a:tc>
                  <a:txBody>
                    <a:bodyPr/>
                    <a:lstStyle/>
                    <a:p>
                      <a:pPr algn="ctr">
                        <a:lnSpc>
                          <a:spcPct val="116000"/>
                        </a:lnSpc>
                        <a:spcAft>
                          <a:spcPts val="800"/>
                        </a:spcAft>
                      </a:pPr>
                      <a:r>
                        <a:rPr lang="en-US" sz="1800" b="1" dirty="0">
                          <a:effectLst/>
                          <a:cs typeface="+mj-cs"/>
                        </a:rPr>
                        <a:t>AR-P-31</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تسجيل مساق بديل لطلبة كلية الدراسات العليا      </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31</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766194601"/>
                  </a:ext>
                </a:extLst>
              </a:tr>
              <a:tr h="292735">
                <a:tc>
                  <a:txBody>
                    <a:bodyPr/>
                    <a:lstStyle/>
                    <a:p>
                      <a:pPr algn="ctr">
                        <a:lnSpc>
                          <a:spcPct val="116000"/>
                        </a:lnSpc>
                        <a:spcAft>
                          <a:spcPts val="800"/>
                        </a:spcAft>
                      </a:pPr>
                      <a:r>
                        <a:rPr lang="en-US" sz="1800" b="1">
                          <a:effectLst/>
                          <a:cs typeface="+mj-cs"/>
                        </a:rPr>
                        <a:t>AR-P-32</a:t>
                      </a:r>
                      <a:endParaRPr lang="en-AE" sz="1800" b="1">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تأجيل فصل دراسي لطلبة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32</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432136784"/>
                  </a:ext>
                </a:extLst>
              </a:tr>
              <a:tr h="292735">
                <a:tc>
                  <a:txBody>
                    <a:bodyPr/>
                    <a:lstStyle/>
                    <a:p>
                      <a:pPr algn="ctr">
                        <a:lnSpc>
                          <a:spcPct val="116000"/>
                        </a:lnSpc>
                        <a:spcAft>
                          <a:spcPts val="800"/>
                        </a:spcAft>
                      </a:pPr>
                      <a:r>
                        <a:rPr lang="en-US" sz="1800" b="1" dirty="0">
                          <a:effectLst/>
                          <a:cs typeface="+mj-cs"/>
                        </a:rPr>
                        <a:t>AR-P-33</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a:effectLst/>
                          <a:cs typeface="+mj-cs"/>
                        </a:rPr>
                        <a:t>تحديد مسار الدراسة لطلبة الماجستير (شامل او اطروحة)      </a:t>
                      </a:r>
                      <a:endParaRPr lang="en-AE" sz="1800" b="1">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33</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7935945"/>
                  </a:ext>
                </a:extLst>
              </a:tr>
              <a:tr h="292735">
                <a:tc>
                  <a:txBody>
                    <a:bodyPr/>
                    <a:lstStyle/>
                    <a:p>
                      <a:pPr algn="ctr">
                        <a:lnSpc>
                          <a:spcPct val="116000"/>
                        </a:lnSpc>
                        <a:spcAft>
                          <a:spcPts val="800"/>
                        </a:spcAft>
                      </a:pPr>
                      <a:r>
                        <a:rPr lang="en-US" sz="1800" b="1">
                          <a:effectLst/>
                          <a:cs typeface="+mj-cs"/>
                        </a:rPr>
                        <a:t>AR-P-34</a:t>
                      </a:r>
                      <a:endParaRPr lang="en-AE" sz="1800" b="1">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تعديل علامة الغير مكتمل</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34</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513660160"/>
                  </a:ext>
                </a:extLst>
              </a:tr>
              <a:tr h="222885">
                <a:tc>
                  <a:txBody>
                    <a:bodyPr/>
                    <a:lstStyle/>
                    <a:p>
                      <a:pPr algn="ctr">
                        <a:lnSpc>
                          <a:spcPct val="116000"/>
                        </a:lnSpc>
                        <a:spcAft>
                          <a:spcPts val="800"/>
                        </a:spcAft>
                      </a:pPr>
                      <a:r>
                        <a:rPr lang="en-US" sz="1800" b="1" dirty="0">
                          <a:effectLst/>
                          <a:cs typeface="+mj-cs"/>
                        </a:rPr>
                        <a:t>AR-P-35</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تخريج طلبة مسار امتحان الشامل/ الاطروحة في كلية الدراسات العليا</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a:lnSpc>
                          <a:spcPct val="116000"/>
                        </a:lnSpc>
                        <a:spcAft>
                          <a:spcPts val="800"/>
                        </a:spcAft>
                      </a:pPr>
                      <a:r>
                        <a:rPr lang="en-US" sz="1800" b="1" dirty="0">
                          <a:effectLst/>
                          <a:cs typeface="+mj-cs"/>
                        </a:rPr>
                        <a:t>35</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4193478645"/>
                  </a:ext>
                </a:extLst>
              </a:tr>
              <a:tr h="199390">
                <a:tc>
                  <a:txBody>
                    <a:bodyPr/>
                    <a:lstStyle/>
                    <a:p>
                      <a:pPr algn="ctr">
                        <a:lnSpc>
                          <a:spcPct val="116000"/>
                        </a:lnSpc>
                        <a:spcAft>
                          <a:spcPts val="800"/>
                        </a:spcAft>
                      </a:pPr>
                      <a:r>
                        <a:rPr lang="en-US" sz="1800" b="1" dirty="0">
                          <a:effectLst/>
                          <a:cs typeface="+mj-cs"/>
                        </a:rPr>
                        <a:t>AR-P-36</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تقديم طلب انسحاب من كلية الدراسات العليا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36</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247646635"/>
                  </a:ext>
                </a:extLst>
              </a:tr>
              <a:tr h="249555">
                <a:tc>
                  <a:txBody>
                    <a:bodyPr/>
                    <a:lstStyle/>
                    <a:p>
                      <a:pPr algn="ctr">
                        <a:lnSpc>
                          <a:spcPct val="116000"/>
                        </a:lnSpc>
                        <a:spcAft>
                          <a:spcPts val="800"/>
                        </a:spcAft>
                      </a:pPr>
                      <a:r>
                        <a:rPr lang="en-US" sz="1800" b="1" dirty="0">
                          <a:effectLst/>
                          <a:cs typeface="+mj-cs"/>
                        </a:rPr>
                        <a:t>AR-P-37</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قبول وتسجيل طلبة كلية الدراسات العليا (ورقي والكتروني)</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37</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075924422"/>
                  </a:ext>
                </a:extLst>
              </a:tr>
              <a:tr h="226695">
                <a:tc>
                  <a:txBody>
                    <a:bodyPr/>
                    <a:lstStyle/>
                    <a:p>
                      <a:pPr algn="ctr">
                        <a:lnSpc>
                          <a:spcPct val="116000"/>
                        </a:lnSpc>
                        <a:spcAft>
                          <a:spcPts val="800"/>
                        </a:spcAft>
                      </a:pPr>
                      <a:r>
                        <a:rPr lang="en-US" sz="1800" b="1" dirty="0">
                          <a:effectLst/>
                          <a:cs typeface="+mj-cs"/>
                        </a:rPr>
                        <a:t>AR-P-38</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الفصل من كلية الدراسات العليا (ترك او تاخير)</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38</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1029627549"/>
                  </a:ext>
                </a:extLst>
              </a:tr>
              <a:tr h="194945">
                <a:tc>
                  <a:txBody>
                    <a:bodyPr/>
                    <a:lstStyle/>
                    <a:p>
                      <a:pPr algn="ctr">
                        <a:lnSpc>
                          <a:spcPct val="116000"/>
                        </a:lnSpc>
                        <a:spcAft>
                          <a:spcPts val="800"/>
                        </a:spcAft>
                      </a:pPr>
                      <a:r>
                        <a:rPr lang="en-US" sz="1800" b="1" dirty="0">
                          <a:effectLst/>
                          <a:cs typeface="+mj-cs"/>
                        </a:rPr>
                        <a:t>AR-P-3</a:t>
                      </a:r>
                      <a:r>
                        <a:rPr lang="ar-SA" sz="1800" b="1" dirty="0">
                          <a:effectLst/>
                          <a:cs typeface="+mj-cs"/>
                        </a:rPr>
                        <a:t>9</a:t>
                      </a:r>
                      <a:endParaRPr lang="en-AE" sz="1800" b="1" dirty="0">
                        <a:effectLst/>
                        <a:latin typeface="Aptos"/>
                        <a:ea typeface="Times New Roman" panose="02020603050405020304" pitchFamily="18" charset="0"/>
                        <a:cs typeface="+mj-cs"/>
                      </a:endParaRPr>
                    </a:p>
                  </a:txBody>
                  <a:tcPr marL="68580" marR="68580" marT="0" marB="0"/>
                </a:tc>
                <a:tc>
                  <a:txBody>
                    <a:bodyPr/>
                    <a:lstStyle/>
                    <a:p>
                      <a:pPr algn="r">
                        <a:lnSpc>
                          <a:spcPct val="116000"/>
                        </a:lnSpc>
                        <a:spcAft>
                          <a:spcPts val="800"/>
                        </a:spcAft>
                      </a:pPr>
                      <a:r>
                        <a:rPr lang="ar-SA" sz="1800" b="1" dirty="0">
                          <a:effectLst/>
                          <a:cs typeface="+mj-cs"/>
                        </a:rPr>
                        <a:t>التحويل الى الدبلوم العالي</a:t>
                      </a:r>
                      <a:r>
                        <a:rPr lang="en-US" sz="1800" b="1" dirty="0">
                          <a:effectLst/>
                          <a:cs typeface="+mj-cs"/>
                        </a:rPr>
                        <a:t>     </a:t>
                      </a:r>
                      <a:endParaRPr lang="en-AE" sz="1800" b="1" dirty="0">
                        <a:effectLst/>
                        <a:latin typeface="Aptos"/>
                        <a:ea typeface="Times New Roman" panose="02020603050405020304" pitchFamily="18" charset="0"/>
                        <a:cs typeface="+mj-cs"/>
                      </a:endParaRPr>
                    </a:p>
                  </a:txBody>
                  <a:tcPr marL="68580" marR="68580" marT="0" marB="0"/>
                </a:tc>
                <a:tc>
                  <a:txBody>
                    <a:bodyPr/>
                    <a:lstStyle/>
                    <a:p>
                      <a:pPr algn="ctr" rtl="0">
                        <a:lnSpc>
                          <a:spcPct val="116000"/>
                        </a:lnSpc>
                        <a:spcAft>
                          <a:spcPts val="800"/>
                        </a:spcAft>
                      </a:pPr>
                      <a:r>
                        <a:rPr lang="en-US" sz="1800" b="1" dirty="0">
                          <a:effectLst/>
                          <a:cs typeface="+mj-cs"/>
                        </a:rPr>
                        <a:t>3</a:t>
                      </a:r>
                      <a:r>
                        <a:rPr lang="ar-SA" sz="1800" b="1" dirty="0">
                          <a:effectLst/>
                          <a:cs typeface="+mj-cs"/>
                        </a:rPr>
                        <a:t>9</a:t>
                      </a:r>
                      <a:endParaRPr lang="en-AE" sz="1800" b="1" dirty="0">
                        <a:effectLst/>
                        <a:latin typeface="Aptos"/>
                        <a:ea typeface="Times New Roman" panose="02020603050405020304" pitchFamily="18" charset="0"/>
                        <a:cs typeface="+mj-cs"/>
                      </a:endParaRPr>
                    </a:p>
                  </a:txBody>
                  <a:tcPr marL="68580" marR="68580" marT="0" marB="0"/>
                </a:tc>
                <a:extLst>
                  <a:ext uri="{0D108BD9-81ED-4DB2-BD59-A6C34878D82A}">
                    <a16:rowId xmlns:a16="http://schemas.microsoft.com/office/drawing/2014/main" val="3669254486"/>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1301</Words>
  <Application>Microsoft Office PowerPoint</Application>
  <PresentationFormat>Custom</PresentationFormat>
  <Paragraphs>310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Tosca and Brown Minimalist Illustrated Job Search Strategy Presentation</dc:title>
  <cp:lastModifiedBy>Mood</cp:lastModifiedBy>
  <cp:revision>37</cp:revision>
  <dcterms:created xsi:type="dcterms:W3CDTF">2006-08-16T00:00:00Z</dcterms:created>
  <dcterms:modified xsi:type="dcterms:W3CDTF">2024-06-29T12:36:48Z</dcterms:modified>
  <dc:identifier>DAGJWiqm9FQ</dc:identifier>
</cp:coreProperties>
</file>