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77" r:id="rId22"/>
    <p:sldId id="278" r:id="rId23"/>
    <p:sldId id="280" r:id="rId24"/>
    <p:sldId id="279" r:id="rId25"/>
    <p:sldId id="275"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4" r:id="rId39"/>
    <p:sldId id="293" r:id="rId40"/>
    <p:sldId id="295" r:id="rId41"/>
    <p:sldId id="296" r:id="rId42"/>
    <p:sldId id="297" r:id="rId43"/>
    <p:sldId id="298" r:id="rId44"/>
    <p:sldId id="299" r:id="rId45"/>
    <p:sldId id="300" r:id="rId46"/>
    <p:sldId id="301" r:id="rId47"/>
    <p:sldId id="302"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E7246E-D9E7-4AD5-87B2-C7CE2FFDA015}" type="datetimeFigureOut">
              <a:rPr lang="en-US" smtClean="0"/>
              <a:t>8/31/2013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DDA921-FFB1-4817-9EE2-5BD1A227C1C7}"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DDDA921-FFB1-4817-9EE2-5BD1A227C1C7}" type="slidenum">
              <a:rPr lang="en-US" smtClean="0"/>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2745027-17F2-4749-81FB-7F9D13FCD2B0}" type="datetimeFigureOut">
              <a:rPr lang="en-US" smtClean="0"/>
              <a:t>8/31/2013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176B3-3C30-4E2D-89E1-F5199595566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745027-17F2-4749-81FB-7F9D13FCD2B0}" type="datetimeFigureOut">
              <a:rPr lang="en-US" smtClean="0"/>
              <a:t>8/31/2013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176B3-3C30-4E2D-89E1-F5199595566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745027-17F2-4749-81FB-7F9D13FCD2B0}" type="datetimeFigureOut">
              <a:rPr lang="en-US" smtClean="0"/>
              <a:t>8/31/2013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176B3-3C30-4E2D-89E1-F5199595566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745027-17F2-4749-81FB-7F9D13FCD2B0}" type="datetimeFigureOut">
              <a:rPr lang="en-US" smtClean="0"/>
              <a:t>8/31/2013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176B3-3C30-4E2D-89E1-F5199595566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745027-17F2-4749-81FB-7F9D13FCD2B0}" type="datetimeFigureOut">
              <a:rPr lang="en-US" smtClean="0"/>
              <a:t>8/31/2013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176B3-3C30-4E2D-89E1-F5199595566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2745027-17F2-4749-81FB-7F9D13FCD2B0}" type="datetimeFigureOut">
              <a:rPr lang="en-US" smtClean="0"/>
              <a:t>8/31/2013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6176B3-3C30-4E2D-89E1-F5199595566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2745027-17F2-4749-81FB-7F9D13FCD2B0}" type="datetimeFigureOut">
              <a:rPr lang="en-US" smtClean="0"/>
              <a:t>8/31/2013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6176B3-3C30-4E2D-89E1-F5199595566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2745027-17F2-4749-81FB-7F9D13FCD2B0}" type="datetimeFigureOut">
              <a:rPr lang="en-US" smtClean="0"/>
              <a:t>8/31/2013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6176B3-3C30-4E2D-89E1-F5199595566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45027-17F2-4749-81FB-7F9D13FCD2B0}" type="datetimeFigureOut">
              <a:rPr lang="en-US" smtClean="0"/>
              <a:t>8/31/2013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6176B3-3C30-4E2D-89E1-F5199595566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745027-17F2-4749-81FB-7F9D13FCD2B0}" type="datetimeFigureOut">
              <a:rPr lang="en-US" smtClean="0"/>
              <a:t>8/31/2013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6176B3-3C30-4E2D-89E1-F5199595566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745027-17F2-4749-81FB-7F9D13FCD2B0}" type="datetimeFigureOut">
              <a:rPr lang="en-US" smtClean="0"/>
              <a:t>8/31/2013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6176B3-3C30-4E2D-89E1-F5199595566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745027-17F2-4749-81FB-7F9D13FCD2B0}" type="datetimeFigureOut">
              <a:rPr lang="en-US" smtClean="0"/>
              <a:t>8/31/2013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6176B3-3C30-4E2D-89E1-F5199595566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en.wikipedia.org/wiki/Horizontal_plane" TargetMode="External"/><Relationship Id="rId13" Type="http://schemas.openxmlformats.org/officeDocument/2006/relationships/hyperlink" Target="http://en.wikipedia.org/wiki/Compression_member" TargetMode="External"/><Relationship Id="rId3" Type="http://schemas.openxmlformats.org/officeDocument/2006/relationships/hyperlink" Target="http://en.wikipedia.org/wiki/Structural_load" TargetMode="External"/><Relationship Id="rId7" Type="http://schemas.openxmlformats.org/officeDocument/2006/relationships/hyperlink" Target="http://en.wikipedia.org/wiki/Force" TargetMode="External"/><Relationship Id="rId12" Type="http://schemas.openxmlformats.org/officeDocument/2006/relationships/hyperlink" Target="http://en.wikipedia.org/wiki/Girder" TargetMode="External"/><Relationship Id="rId2" Type="http://schemas.openxmlformats.org/officeDocument/2006/relationships/hyperlink" Target="http://en.wikipedia.org/wiki/List_of_structural_elements" TargetMode="External"/><Relationship Id="rId1" Type="http://schemas.openxmlformats.org/officeDocument/2006/relationships/slideLayout" Target="../slideLayouts/slideLayout2.xml"/><Relationship Id="rId6" Type="http://schemas.openxmlformats.org/officeDocument/2006/relationships/hyperlink" Target="http://en.wikipedia.org/wiki/Gravitational" TargetMode="External"/><Relationship Id="rId11" Type="http://schemas.openxmlformats.org/officeDocument/2006/relationships/hyperlink" Target="http://en.wikipedia.org/wiki/Wall" TargetMode="External"/><Relationship Id="rId5" Type="http://schemas.openxmlformats.org/officeDocument/2006/relationships/hyperlink" Target="http://en.wikipedia.org/wiki/Vertical_direction" TargetMode="External"/><Relationship Id="rId15" Type="http://schemas.openxmlformats.org/officeDocument/2006/relationships/hyperlink" Target="http://en.wikipedia.org/wiki/Joist" TargetMode="External"/><Relationship Id="rId10" Type="http://schemas.openxmlformats.org/officeDocument/2006/relationships/hyperlink" Target="http://en.wikipedia.org/wiki/Column" TargetMode="External"/><Relationship Id="rId4" Type="http://schemas.openxmlformats.org/officeDocument/2006/relationships/hyperlink" Target="http://en.wikipedia.org/wiki/Bending" TargetMode="External"/><Relationship Id="rId9" Type="http://schemas.openxmlformats.org/officeDocument/2006/relationships/hyperlink" Target="http://en.wikipedia.org/wiki/Earthquake" TargetMode="External"/><Relationship Id="rId14" Type="http://schemas.openxmlformats.org/officeDocument/2006/relationships/hyperlink" Target="http://en.wikipedia.org/wiki/Light_frame_construction"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en.wikipedia.org/wiki/Image:Beam_in_Bending.png" TargetMode="Externa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70" name="Rectangle 10"/>
          <p:cNvSpPr>
            <a:spLocks noChangeArrowheads="1"/>
          </p:cNvSpPr>
          <p:nvPr/>
        </p:nvSpPr>
        <p:spPr bwMode="auto">
          <a:xfrm>
            <a:off x="1930091" y="-2864554"/>
            <a:ext cx="5283819" cy="618630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sz="3600" dirty="0">
              <a:solidFill>
                <a:srgbClr val="943634"/>
              </a:solidFill>
              <a:latin typeface="Swis721 LtCn BT"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sz="3600" dirty="0">
              <a:solidFill>
                <a:srgbClr val="943634"/>
              </a:solidFill>
              <a:latin typeface="Swis721 LtCn BT"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sz="3600" dirty="0">
              <a:solidFill>
                <a:srgbClr val="943634"/>
              </a:solidFill>
              <a:latin typeface="Swis721 LtCn BT"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sz="3600" dirty="0">
              <a:solidFill>
                <a:srgbClr val="943634"/>
              </a:solidFill>
              <a:latin typeface="Swis721 LtCn BT" pitchFamily="34" charset="0"/>
              <a:ea typeface="Calibri" pitchFamily="34" charset="0"/>
              <a:cs typeface="Times New Roman" pitchFamily="18" charset="0"/>
            </a:endParaRPr>
          </a:p>
          <a:p>
            <a:pPr marR="0" lvl="0" algn="ctr"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rPr>
              <a:t>Graduation project 2</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3600" b="0" i="0" u="none"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rPr>
              <a:t>Optimization of </a:t>
            </a:r>
            <a:r>
              <a:rPr kumimoji="0" lang="en-US" sz="3600" b="0" i="0" u="none" strike="noStrike" cap="none" normalizeH="0" baseline="0" dirty="0" err="1" smtClean="0">
                <a:ln>
                  <a:noFill/>
                </a:ln>
                <a:solidFill>
                  <a:srgbClr val="943634"/>
                </a:solidFill>
                <a:effectLst/>
                <a:latin typeface="Swis721 LtCn BT" pitchFamily="34" charset="0"/>
                <a:ea typeface="Calibri" pitchFamily="34" charset="0"/>
                <a:cs typeface="Times New Roman" pitchFamily="18" charset="0"/>
              </a:rPr>
              <a:t>rawabi</a:t>
            </a:r>
            <a:r>
              <a:rPr kumimoji="0" lang="en-US" sz="3600" b="0" i="0" u="none"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rPr>
              <a:t> building</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3600" b="0" i="0" u="none"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rPr>
              <a:t>Dr. mother </a:t>
            </a:r>
            <a:r>
              <a:rPr kumimoji="0" lang="en-US" sz="3600" b="0" i="0" u="none" strike="noStrike" cap="none" normalizeH="0" baseline="0" dirty="0" err="1" smtClean="0">
                <a:ln>
                  <a:noFill/>
                </a:ln>
                <a:solidFill>
                  <a:srgbClr val="943634"/>
                </a:solidFill>
                <a:effectLst/>
                <a:latin typeface="Swis721 LtCn BT" pitchFamily="34" charset="0"/>
                <a:ea typeface="Calibri" pitchFamily="34" charset="0"/>
                <a:cs typeface="Times New Roman" pitchFamily="18" charset="0"/>
              </a:rPr>
              <a:t>thiab</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a:t>Chapter Two</a:t>
            </a:r>
            <a:r>
              <a:rPr lang="en-US" dirty="0"/>
              <a:t/>
            </a:r>
            <a:br>
              <a:rPr lang="en-US" dirty="0"/>
            </a:br>
            <a:endParaRPr lang="en-US" dirty="0"/>
          </a:p>
        </p:txBody>
      </p:sp>
      <p:sp>
        <p:nvSpPr>
          <p:cNvPr id="3" name="Content Placeholder 2"/>
          <p:cNvSpPr>
            <a:spLocks noGrp="1"/>
          </p:cNvSpPr>
          <p:nvPr>
            <p:ph idx="1"/>
          </p:nvPr>
        </p:nvSpPr>
        <p:spPr>
          <a:xfrm>
            <a:off x="457200" y="2743201"/>
            <a:ext cx="8229600" cy="2057400"/>
          </a:xfrm>
        </p:spPr>
        <p:txBody>
          <a:bodyPr/>
          <a:lstStyle/>
          <a:p>
            <a:r>
              <a:rPr lang="en-US" b="1" dirty="0"/>
              <a:t>Site , material , loads And program used</a:t>
            </a:r>
            <a:endParaRPr lang="en-US" dirty="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location</a:t>
            </a:r>
            <a:endParaRPr lang="en-US" dirty="0"/>
          </a:p>
        </p:txBody>
      </p:sp>
      <p:sp>
        <p:nvSpPr>
          <p:cNvPr id="3" name="Content Placeholder 2"/>
          <p:cNvSpPr>
            <a:spLocks noGrp="1"/>
          </p:cNvSpPr>
          <p:nvPr>
            <p:ph idx="1"/>
          </p:nvPr>
        </p:nvSpPr>
        <p:spPr/>
        <p:txBody>
          <a:bodyPr/>
          <a:lstStyle/>
          <a:p>
            <a:r>
              <a:rPr lang="en-US" dirty="0"/>
              <a:t>Description of </a:t>
            </a:r>
            <a:r>
              <a:rPr lang="en-US" dirty="0" err="1"/>
              <a:t>rawabi</a:t>
            </a:r>
            <a:r>
              <a:rPr lang="en-US" dirty="0"/>
              <a:t> project:- </a:t>
            </a:r>
            <a:r>
              <a:rPr lang="en-US" dirty="0" err="1"/>
              <a:t>rawabi</a:t>
            </a:r>
            <a:r>
              <a:rPr lang="en-US" dirty="0"/>
              <a:t> is one of the biggest residential building in Palestine , which is constructing in Ramallah city , it has been started in 2007. </a:t>
            </a:r>
            <a:r>
              <a:rPr lang="en-US" dirty="0" err="1"/>
              <a:t>Rawbi</a:t>
            </a:r>
            <a:r>
              <a:rPr lang="en-US" dirty="0"/>
              <a:t> building  consists of seven  stories of total area ,the total height of the building (19..8m).</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Materials of construction</a:t>
            </a:r>
          </a:p>
        </p:txBody>
      </p:sp>
      <p:sp>
        <p:nvSpPr>
          <p:cNvPr id="3" name="Content Placeholder 2"/>
          <p:cNvSpPr>
            <a:spLocks noGrp="1"/>
          </p:cNvSpPr>
          <p:nvPr>
            <p:ph idx="1"/>
          </p:nvPr>
        </p:nvSpPr>
        <p:spPr/>
        <p:txBody>
          <a:bodyPr>
            <a:normAutofit fontScale="92500" lnSpcReduction="10000"/>
          </a:bodyPr>
          <a:lstStyle/>
          <a:p>
            <a:r>
              <a:rPr lang="en-US" dirty="0"/>
              <a:t>Structural materials used locally can be classified into two categories; steel and reinforced concrete. Each type is suitable for certain types of buildings.</a:t>
            </a:r>
          </a:p>
          <a:p>
            <a:r>
              <a:rPr lang="en-US" dirty="0"/>
              <a:t>In this project reinforced concrete is used, this choice is built on several reasons; first of all that concrete has less cost than steel locally , second is the availability of this material in Palestine so there is no need to import it from other countries like steel.</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Concrete:-</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r>
              <a:rPr lang="en-US" dirty="0"/>
              <a:t>Concrete normal weight   </a:t>
            </a:r>
            <a:r>
              <a:rPr lang="en-US" dirty="0" err="1"/>
              <a:t>γc</a:t>
            </a:r>
            <a:r>
              <a:rPr lang="en-US" dirty="0"/>
              <a:t> .</a:t>
            </a:r>
            <a:endParaRPr lang="en-US" sz="2000" dirty="0"/>
          </a:p>
          <a:p>
            <a:r>
              <a:rPr lang="en-US" dirty="0"/>
              <a:t>Concrete compressive strength </a:t>
            </a:r>
            <a:r>
              <a:rPr lang="en-US" dirty="0" err="1"/>
              <a:t>fc</a:t>
            </a:r>
            <a:r>
              <a:rPr lang="en-US" dirty="0"/>
              <a:t>ʹ</a:t>
            </a:r>
            <a:endParaRPr lang="en-US" sz="2000" dirty="0"/>
          </a:p>
          <a:p>
            <a:r>
              <a:rPr lang="en-US" dirty="0"/>
              <a:t>Concrete modulus of elasticity EC</a:t>
            </a:r>
            <a:endParaRPr lang="en-US" sz="2000" dirty="0"/>
          </a:p>
          <a:p>
            <a:r>
              <a:rPr lang="en-US" dirty="0"/>
              <a:t>The rest of the materials are assumed to have the following properties: </a:t>
            </a:r>
            <a:endParaRPr lang="en-US" sz="2000" dirty="0"/>
          </a:p>
          <a:p>
            <a:pPr lvl="3"/>
            <a:r>
              <a:rPr lang="en-US" dirty="0"/>
              <a:t>Density of tiles is .</a:t>
            </a:r>
            <a:endParaRPr lang="en-US" sz="1400" dirty="0"/>
          </a:p>
          <a:p>
            <a:pPr lvl="3"/>
            <a:r>
              <a:rPr lang="en-US" dirty="0"/>
              <a:t>Density of stone is .</a:t>
            </a:r>
            <a:endParaRPr lang="en-US" sz="1400" dirty="0"/>
          </a:p>
          <a:p>
            <a:pPr lvl="3"/>
            <a:r>
              <a:rPr lang="en-US" dirty="0"/>
              <a:t>Density of un-reinforced concrete is .</a:t>
            </a:r>
            <a:endParaRPr lang="en-US" sz="1400" dirty="0"/>
          </a:p>
          <a:p>
            <a:pPr lvl="3"/>
            <a:r>
              <a:rPr lang="en-US" dirty="0"/>
              <a:t>Density of sand is .</a:t>
            </a:r>
            <a:endParaRPr lang="en-US" sz="1400" dirty="0"/>
          </a:p>
          <a:p>
            <a:pPr lvl="3"/>
            <a:r>
              <a:rPr lang="en-US" dirty="0"/>
              <a:t>Density of block is .</a:t>
            </a:r>
            <a:endParaRPr lang="en-US" sz="1400" dirty="0"/>
          </a:p>
          <a:p>
            <a:r>
              <a:rPr lang="en-US" dirty="0"/>
              <a:t> </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Steel Reinforcement</a:t>
            </a:r>
            <a:endParaRPr lang="en-US" dirty="0"/>
          </a:p>
        </p:txBody>
      </p:sp>
      <p:sp>
        <p:nvSpPr>
          <p:cNvPr id="3" name="Content Placeholder 2"/>
          <p:cNvSpPr>
            <a:spLocks noGrp="1"/>
          </p:cNvSpPr>
          <p:nvPr>
            <p:ph idx="1"/>
          </p:nvPr>
        </p:nvSpPr>
        <p:spPr/>
        <p:txBody>
          <a:bodyPr/>
          <a:lstStyle/>
          <a:p>
            <a:r>
              <a:rPr lang="en-US" dirty="0" smtClean="0"/>
              <a:t>The </a:t>
            </a:r>
            <a:r>
              <a:rPr lang="en-US" dirty="0"/>
              <a:t>deformed bars are the type of the bars that were used in this project. Local markets of  building materials provide deformed bars with a 12 m length.</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Loads:</a:t>
            </a:r>
          </a:p>
        </p:txBody>
      </p:sp>
      <p:sp>
        <p:nvSpPr>
          <p:cNvPr id="3" name="Content Placeholder 2"/>
          <p:cNvSpPr>
            <a:spLocks noGrp="1"/>
          </p:cNvSpPr>
          <p:nvPr>
            <p:ph idx="1"/>
          </p:nvPr>
        </p:nvSpPr>
        <p:spPr/>
        <p:txBody>
          <a:bodyPr/>
          <a:lstStyle/>
          <a:p>
            <a:pPr lvl="0" fontAlgn="base"/>
            <a:r>
              <a:rPr lang="en-US" dirty="0"/>
              <a:t>Gravity Loads</a:t>
            </a:r>
          </a:p>
          <a:p>
            <a:pPr lvl="0" fontAlgn="base"/>
            <a:r>
              <a:rPr lang="en-US" dirty="0"/>
              <a:t>Dead Load</a:t>
            </a:r>
          </a:p>
          <a:p>
            <a:pPr lvl="0" fontAlgn="base"/>
            <a:r>
              <a:rPr lang="en-US" dirty="0"/>
              <a:t>Live Loads</a:t>
            </a:r>
          </a:p>
          <a:p>
            <a:pPr lvl="0" fontAlgn="base"/>
            <a:r>
              <a:rPr lang="en-US" dirty="0"/>
              <a:t>Environmental Loads</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Load Combination</a:t>
            </a:r>
            <a:br>
              <a:rPr lang="en-US" dirty="0"/>
            </a:br>
            <a:endParaRPr lang="en-US" dirty="0"/>
          </a:p>
        </p:txBody>
      </p:sp>
      <p:sp>
        <p:nvSpPr>
          <p:cNvPr id="3" name="Content Placeholder 2"/>
          <p:cNvSpPr>
            <a:spLocks noGrp="1"/>
          </p:cNvSpPr>
          <p:nvPr>
            <p:ph idx="1"/>
          </p:nvPr>
        </p:nvSpPr>
        <p:spPr/>
        <p:txBody>
          <a:bodyPr/>
          <a:lstStyle/>
          <a:p>
            <a:endParaRPr lang="en-US" dirty="0"/>
          </a:p>
          <a:p>
            <a:pPr marL="0" marR="0">
              <a:lnSpc>
                <a:spcPct val="150000"/>
              </a:lnSpc>
              <a:spcBef>
                <a:spcPts val="0"/>
              </a:spcBef>
              <a:spcAft>
                <a:spcPts val="0"/>
              </a:spcAft>
            </a:pPr>
            <a:endParaRPr lang="en-US" sz="1400" dirty="0">
              <a:ea typeface="Calibri"/>
              <a:cs typeface="Arial"/>
            </a:endParaRPr>
          </a:p>
          <a:p>
            <a:pPr marL="0" marR="0">
              <a:lnSpc>
                <a:spcPct val="150000"/>
              </a:lnSpc>
              <a:spcBef>
                <a:spcPts val="0"/>
              </a:spcBef>
              <a:spcAft>
                <a:spcPts val="0"/>
              </a:spcAft>
            </a:pPr>
            <a:r>
              <a:rPr lang="en-US" sz="2000" dirty="0" smtClean="0">
                <a:solidFill>
                  <a:srgbClr val="000000"/>
                </a:solidFill>
                <a:latin typeface="Times New Roman"/>
                <a:ea typeface="Calibri"/>
                <a:cs typeface="Arial"/>
              </a:rPr>
              <a:t>  U= 1.2*D.l+1.6*LL</a:t>
            </a:r>
          </a:p>
          <a:p>
            <a:pPr marL="0" marR="0">
              <a:lnSpc>
                <a:spcPct val="150000"/>
              </a:lnSpc>
              <a:spcBef>
                <a:spcPts val="0"/>
              </a:spcBef>
              <a:spcAft>
                <a:spcPts val="0"/>
              </a:spcAft>
            </a:pPr>
            <a:r>
              <a:rPr lang="en-US" sz="2000" dirty="0" smtClean="0">
                <a:solidFill>
                  <a:srgbClr val="000000"/>
                </a:solidFill>
                <a:latin typeface="Times New Roman"/>
                <a:ea typeface="Calibri"/>
                <a:cs typeface="Arial"/>
              </a:rPr>
              <a:t>U=1.2D.l+1.6L.L+.5S</a:t>
            </a:r>
          </a:p>
          <a:p>
            <a:pPr marL="0" marR="0">
              <a:lnSpc>
                <a:spcPct val="150000"/>
              </a:lnSpc>
              <a:spcBef>
                <a:spcPts val="0"/>
              </a:spcBef>
              <a:spcAft>
                <a:spcPts val="0"/>
              </a:spcAft>
            </a:pPr>
            <a:r>
              <a:rPr lang="en-US" sz="2000" dirty="0" smtClean="0">
                <a:solidFill>
                  <a:srgbClr val="000000"/>
                </a:solidFill>
                <a:latin typeface="Times New Roman"/>
                <a:ea typeface="Calibri"/>
                <a:cs typeface="Arial"/>
              </a:rPr>
              <a:t>U= .9D+1.6W+1.6H</a:t>
            </a:r>
            <a:endParaRPr lang="en-US" sz="2000" dirty="0">
              <a:ea typeface="Calibri"/>
              <a:cs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u="sng" dirty="0"/>
              <a:t>Chapter Three</a:t>
            </a:r>
            <a:endParaRPr lang="en-US" dirty="0"/>
          </a:p>
        </p:txBody>
      </p:sp>
      <p:sp>
        <p:nvSpPr>
          <p:cNvPr id="3" name="Content Placeholder 2"/>
          <p:cNvSpPr>
            <a:spLocks noGrp="1"/>
          </p:cNvSpPr>
          <p:nvPr>
            <p:ph idx="1"/>
          </p:nvPr>
        </p:nvSpPr>
        <p:spPr/>
        <p:txBody>
          <a:bodyPr/>
          <a:lstStyle/>
          <a:p>
            <a:r>
              <a:rPr lang="en-US" dirty="0" smtClean="0"/>
              <a:t>Slabs </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 </a:t>
            </a:r>
            <a:endParaRPr lang="en-US" dirty="0"/>
          </a:p>
        </p:txBody>
      </p:sp>
      <p:sp>
        <p:nvSpPr>
          <p:cNvPr id="3" name="Content Placeholder 2"/>
          <p:cNvSpPr>
            <a:spLocks noGrp="1"/>
          </p:cNvSpPr>
          <p:nvPr>
            <p:ph idx="1"/>
          </p:nvPr>
        </p:nvSpPr>
        <p:spPr>
          <a:xfrm>
            <a:off x="381000" y="1371600"/>
            <a:ext cx="8305800" cy="4754563"/>
          </a:xfrm>
        </p:spPr>
        <p:txBody>
          <a:bodyPr>
            <a:normAutofit fontScale="85000" lnSpcReduction="10000"/>
          </a:bodyPr>
          <a:lstStyle/>
          <a:p>
            <a:r>
              <a:rPr lang="en-US" dirty="0"/>
              <a:t>Structural concrete slabs are constructed to provide flat  surfaces, usually horizontal, in building floors, roofs, bridges, and other types of structures. The slab may be supported by walls, by reinforced concrete beams usually cast monolithically with the slab, by structural steel beams, by columns, or by the ground. The depth of the slab is usually very small compared to its Span.</a:t>
            </a:r>
          </a:p>
          <a:p>
            <a:r>
              <a:rPr lang="en-US" dirty="0"/>
              <a:t>      The slabs of this project are divided into panels with one way structural systems and maximum values of moment and shear for each panel is taken as critical value and used in the design of panels.</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1" descr="G:\two way slab.PNG"/>
          <p:cNvPicPr/>
          <p:nvPr/>
        </p:nvPicPr>
        <p:blipFill>
          <a:blip r:embed="rId2" cstate="print"/>
          <a:srcRect/>
          <a:stretch>
            <a:fillRect/>
          </a:stretch>
        </p:blipFill>
        <p:spPr bwMode="auto">
          <a:xfrm>
            <a:off x="1934845" y="1371600"/>
            <a:ext cx="5274310" cy="42672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3176425" y="-3695549"/>
            <a:ext cx="2791149" cy="784830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sz="3600" dirty="0">
              <a:solidFill>
                <a:srgbClr val="943634"/>
              </a:solidFill>
              <a:latin typeface="Swis721 LtCn BT"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sz="3600" dirty="0">
              <a:solidFill>
                <a:srgbClr val="943634"/>
              </a:solidFill>
              <a:latin typeface="Swis721 LtCn BT"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sz="3600" dirty="0">
              <a:solidFill>
                <a:srgbClr val="943634"/>
              </a:solidFill>
              <a:latin typeface="Swis721 LtCn BT"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sz="3600" dirty="0">
              <a:solidFill>
                <a:srgbClr val="943634"/>
              </a:solidFill>
              <a:latin typeface="Swis721 LtCn BT"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err="1" smtClean="0">
                <a:ln>
                  <a:noFill/>
                </a:ln>
                <a:solidFill>
                  <a:srgbClr val="943634"/>
                </a:solidFill>
                <a:effectLst/>
                <a:latin typeface="Swis721 LtCn BT" pitchFamily="34" charset="0"/>
                <a:ea typeface="Calibri" pitchFamily="34" charset="0"/>
                <a:cs typeface="Times New Roman" pitchFamily="18" charset="0"/>
              </a:rPr>
              <a:t>isra</a:t>
            </a:r>
            <a:r>
              <a:rPr kumimoji="0" lang="en-US" sz="3600" b="0" i="0" u="none"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rPr>
              <a:t> Azzam</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rPr>
              <a:t> </a:t>
            </a:r>
            <a:r>
              <a:rPr kumimoji="0" lang="en-US" sz="3600" b="0" i="0" u="none" strike="noStrike" cap="none" normalizeH="0" baseline="0" dirty="0" err="1" smtClean="0">
                <a:ln>
                  <a:noFill/>
                </a:ln>
                <a:solidFill>
                  <a:srgbClr val="943634"/>
                </a:solidFill>
                <a:effectLst/>
                <a:latin typeface="Swis721 LtCn BT" pitchFamily="34" charset="0"/>
                <a:ea typeface="Calibri" pitchFamily="34" charset="0"/>
                <a:cs typeface="Times New Roman" pitchFamily="18" charset="0"/>
              </a:rPr>
              <a:t>asia</a:t>
            </a:r>
            <a:r>
              <a:rPr kumimoji="0" lang="en-US" sz="3600" b="0" i="0" u="none"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rPr>
              <a:t> </a:t>
            </a:r>
            <a:r>
              <a:rPr kumimoji="0" lang="en-US" sz="3600" b="0" i="0" u="none" strike="noStrike" cap="none" normalizeH="0" baseline="0" dirty="0" err="1" smtClean="0">
                <a:ln>
                  <a:noFill/>
                </a:ln>
                <a:solidFill>
                  <a:srgbClr val="943634"/>
                </a:solidFill>
                <a:effectLst/>
                <a:latin typeface="Swis721 LtCn BT" pitchFamily="34" charset="0"/>
                <a:ea typeface="Calibri" pitchFamily="34" charset="0"/>
                <a:cs typeface="Times New Roman" pitchFamily="18" charset="0"/>
              </a:rPr>
              <a:t>hamza</a:t>
            </a:r>
            <a:endParaRPr kumimoji="0" lang="en-US" sz="3600" b="0" i="0" u="none"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rPr>
              <a:t> </a:t>
            </a:r>
            <a:r>
              <a:rPr kumimoji="0" lang="en-US" sz="3600" b="0" i="0" u="none" strike="noStrike" cap="none" normalizeH="0" baseline="0" dirty="0" err="1" smtClean="0">
                <a:ln>
                  <a:noFill/>
                </a:ln>
                <a:solidFill>
                  <a:srgbClr val="943634"/>
                </a:solidFill>
                <a:effectLst/>
                <a:latin typeface="Swis721 LtCn BT" pitchFamily="34" charset="0"/>
                <a:ea typeface="Calibri" pitchFamily="34" charset="0"/>
                <a:cs typeface="Times New Roman" pitchFamily="18" charset="0"/>
              </a:rPr>
              <a:t>rawan</a:t>
            </a:r>
            <a:r>
              <a:rPr kumimoji="0" lang="en-US" sz="3600" b="0" i="0" u="none"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rPr>
              <a:t> </a:t>
            </a:r>
            <a:r>
              <a:rPr kumimoji="0" lang="en-US" sz="3600" b="0" i="0" u="none" strike="noStrike" cap="none" normalizeH="0" baseline="0" dirty="0" err="1" smtClean="0">
                <a:ln>
                  <a:noFill/>
                </a:ln>
                <a:solidFill>
                  <a:srgbClr val="943634"/>
                </a:solidFill>
                <a:effectLst/>
                <a:latin typeface="Swis721 LtCn BT" pitchFamily="34" charset="0"/>
                <a:ea typeface="Calibri" pitchFamily="34" charset="0"/>
                <a:cs typeface="Times New Roman" pitchFamily="18" charset="0"/>
              </a:rPr>
              <a:t>barham</a:t>
            </a:r>
            <a:r>
              <a:rPr kumimoji="0" lang="en-US" sz="3600" b="0" i="0" u="none"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slab design check:</a:t>
            </a:r>
            <a:endParaRPr lang="en-US" dirty="0"/>
          </a:p>
        </p:txBody>
      </p:sp>
      <p:sp>
        <p:nvSpPr>
          <p:cNvPr id="3" name="Content Placeholder 2"/>
          <p:cNvSpPr>
            <a:spLocks noGrp="1"/>
          </p:cNvSpPr>
          <p:nvPr>
            <p:ph idx="1"/>
          </p:nvPr>
        </p:nvSpPr>
        <p:spPr/>
        <p:txBody>
          <a:bodyPr>
            <a:normAutofit fontScale="77500" lnSpcReduction="20000"/>
          </a:bodyPr>
          <a:lstStyle/>
          <a:p>
            <a:r>
              <a:rPr lang="en-US" dirty="0"/>
              <a:t>Slab weight =( .12*.2 + .08*.67)*25+(.55*.2*12)=3.26 </a:t>
            </a:r>
            <a:r>
              <a:rPr lang="en-US" dirty="0" err="1"/>
              <a:t>kn</a:t>
            </a:r>
            <a:r>
              <a:rPr lang="en-US" dirty="0"/>
              <a:t>/m </a:t>
            </a:r>
          </a:p>
          <a:p>
            <a:r>
              <a:rPr lang="en-US" dirty="0"/>
              <a:t>                  Slab weight = 3.26/.67= 4.85kn/m2</a:t>
            </a:r>
          </a:p>
          <a:p>
            <a:r>
              <a:rPr lang="en-US" dirty="0"/>
              <a:t>Wu = 1.2*4.85 +4*1.6= 12.22 </a:t>
            </a:r>
            <a:r>
              <a:rPr lang="en-US" dirty="0" err="1"/>
              <a:t>kn</a:t>
            </a:r>
            <a:r>
              <a:rPr lang="en-US" dirty="0"/>
              <a:t>/m2 </a:t>
            </a:r>
          </a:p>
          <a:p>
            <a:r>
              <a:rPr lang="en-US" dirty="0"/>
              <a:t>After that we draw the bending moment diagram </a:t>
            </a:r>
          </a:p>
          <a:p>
            <a:pPr rtl="1"/>
            <a:r>
              <a:rPr lang="en-US" dirty="0"/>
              <a:t>Mu= 5.28/(5.28+3.39)*(19-7.84)= 6.69kn.m</a:t>
            </a:r>
            <a:br>
              <a:rPr lang="en-US" dirty="0"/>
            </a:br>
            <a:endParaRPr lang="en-US" dirty="0"/>
          </a:p>
          <a:p>
            <a:r>
              <a:rPr lang="en-US" dirty="0"/>
              <a:t> </a:t>
            </a:r>
          </a:p>
          <a:p>
            <a:r>
              <a:rPr lang="en-US" dirty="0"/>
              <a:t> </a:t>
            </a:r>
          </a:p>
          <a:p>
            <a:r>
              <a:rPr lang="en-US" dirty="0"/>
              <a:t>As = 138mm2 top steel =2Φ8 </a:t>
            </a:r>
          </a:p>
          <a:p>
            <a:r>
              <a:rPr lang="en-US" dirty="0"/>
              <a:t>Mu bottom = 19kn.m</a:t>
            </a:r>
          </a:p>
          <a:p>
            <a:r>
              <a:rPr lang="en-US" dirty="0"/>
              <a:t>From interpolation As = 392mm2    (3Φ12) </a:t>
            </a:r>
          </a:p>
          <a:p>
            <a:r>
              <a:rPr lang="en-US" dirty="0"/>
              <a:t>(Which is acceptable as ETABS give us )</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C:\Users\Home\Desktop\t section.PNG"/>
          <p:cNvPicPr/>
          <p:nvPr/>
        </p:nvPicPr>
        <p:blipFill>
          <a:blip r:embed="rId2" cstate="print"/>
          <a:srcRect/>
          <a:stretch>
            <a:fillRect/>
          </a:stretch>
        </p:blipFill>
        <p:spPr bwMode="auto">
          <a:xfrm>
            <a:off x="1857375" y="838200"/>
            <a:ext cx="5429250" cy="3919462"/>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a:t>Chapter four</a:t>
            </a:r>
            <a:r>
              <a:rPr lang="en-US" dirty="0"/>
              <a:t/>
            </a:r>
            <a:br>
              <a:rPr lang="en-US" dirty="0"/>
            </a:br>
            <a:endParaRPr lang="en-US" dirty="0"/>
          </a:p>
        </p:txBody>
      </p:sp>
      <p:sp>
        <p:nvSpPr>
          <p:cNvPr id="3" name="Content Placeholder 2"/>
          <p:cNvSpPr>
            <a:spLocks noGrp="1"/>
          </p:cNvSpPr>
          <p:nvPr>
            <p:ph idx="1"/>
          </p:nvPr>
        </p:nvSpPr>
        <p:spPr/>
        <p:txBody>
          <a:bodyPr/>
          <a:lstStyle/>
          <a:p>
            <a:endParaRPr lang="en-US" b="1" dirty="0" smtClean="0"/>
          </a:p>
          <a:p>
            <a:endParaRPr lang="en-US" b="1" dirty="0"/>
          </a:p>
          <a:p>
            <a:pPr algn="ctr"/>
            <a:r>
              <a:rPr lang="en-US" sz="5400" b="1" dirty="0" smtClean="0"/>
              <a:t>Beams</a:t>
            </a:r>
            <a:endParaRPr lang="en-US" sz="5400" dirty="0"/>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Introduction:-</a:t>
            </a:r>
            <a:br>
              <a:rPr lang="en-US" dirty="0"/>
            </a:br>
            <a:endParaRPr lang="en-US" dirty="0"/>
          </a:p>
        </p:txBody>
      </p:sp>
      <p:sp>
        <p:nvSpPr>
          <p:cNvPr id="3" name="Content Placeholder 2"/>
          <p:cNvSpPr>
            <a:spLocks noGrp="1"/>
          </p:cNvSpPr>
          <p:nvPr>
            <p:ph idx="1"/>
          </p:nvPr>
        </p:nvSpPr>
        <p:spPr/>
        <p:txBody>
          <a:bodyPr>
            <a:normAutofit lnSpcReduction="10000"/>
          </a:bodyPr>
          <a:lstStyle/>
          <a:p>
            <a:r>
              <a:rPr lang="en-US" dirty="0"/>
              <a:t>A beam is a </a:t>
            </a:r>
            <a:r>
              <a:rPr lang="en-US" dirty="0">
                <a:hlinkClick r:id="rId2" tooltip="List of structural elements"/>
              </a:rPr>
              <a:t>structural element</a:t>
            </a:r>
            <a:r>
              <a:rPr lang="en-US" dirty="0"/>
              <a:t> that carries </a:t>
            </a:r>
            <a:r>
              <a:rPr lang="en-US" dirty="0">
                <a:hlinkClick r:id="rId3" tooltip="Structural load"/>
              </a:rPr>
              <a:t>load</a:t>
            </a:r>
            <a:r>
              <a:rPr lang="en-US" dirty="0"/>
              <a:t> primarily in </a:t>
            </a:r>
            <a:r>
              <a:rPr lang="en-US" dirty="0">
                <a:hlinkClick r:id="rId4" tooltip="Bending"/>
              </a:rPr>
              <a:t>bending</a:t>
            </a:r>
            <a:r>
              <a:rPr lang="en-US" dirty="0"/>
              <a:t> (flexure). Beams generally carry </a:t>
            </a:r>
            <a:r>
              <a:rPr lang="en-US" dirty="0">
                <a:hlinkClick r:id="rId5" tooltip="Vertical direction"/>
              </a:rPr>
              <a:t>vertical</a:t>
            </a:r>
            <a:r>
              <a:rPr lang="en-US" dirty="0"/>
              <a:t> </a:t>
            </a:r>
            <a:r>
              <a:rPr lang="en-US" dirty="0">
                <a:hlinkClick r:id="rId6" tooltip="Gravitational"/>
              </a:rPr>
              <a:t>gravitational</a:t>
            </a:r>
            <a:r>
              <a:rPr lang="en-US" dirty="0"/>
              <a:t> </a:t>
            </a:r>
            <a:r>
              <a:rPr lang="en-US" dirty="0">
                <a:hlinkClick r:id="rId7" tooltip="Force"/>
              </a:rPr>
              <a:t>forces</a:t>
            </a:r>
            <a:r>
              <a:rPr lang="en-US" dirty="0"/>
              <a:t> but can also be used to carry </a:t>
            </a:r>
            <a:r>
              <a:rPr lang="en-US" dirty="0">
                <a:hlinkClick r:id="rId8" tooltip="Horizontal plane"/>
              </a:rPr>
              <a:t>horizontal</a:t>
            </a:r>
            <a:r>
              <a:rPr lang="en-US" dirty="0"/>
              <a:t> loads (i.e. loads due to an </a:t>
            </a:r>
            <a:r>
              <a:rPr lang="en-US" dirty="0">
                <a:hlinkClick r:id="rId9" tooltip="Earthquake"/>
              </a:rPr>
              <a:t>earthquake</a:t>
            </a:r>
            <a:r>
              <a:rPr lang="en-US" dirty="0"/>
              <a:t> or wind). The loads carried by a beam are transferred to </a:t>
            </a:r>
            <a:r>
              <a:rPr lang="en-US" dirty="0">
                <a:hlinkClick r:id="rId10" tooltip="Column"/>
              </a:rPr>
              <a:t>columns</a:t>
            </a:r>
            <a:r>
              <a:rPr lang="en-US" dirty="0"/>
              <a:t>, </a:t>
            </a:r>
            <a:r>
              <a:rPr lang="en-US" dirty="0">
                <a:hlinkClick r:id="rId11" tooltip="Wall"/>
              </a:rPr>
              <a:t>walls</a:t>
            </a:r>
            <a:r>
              <a:rPr lang="en-US" dirty="0"/>
              <a:t>, or </a:t>
            </a:r>
            <a:r>
              <a:rPr lang="en-US" dirty="0">
                <a:hlinkClick r:id="rId12" tooltip="Girder"/>
              </a:rPr>
              <a:t>girders</a:t>
            </a:r>
            <a:r>
              <a:rPr lang="en-US" dirty="0"/>
              <a:t>, which then transfer the force to adjacent structural </a:t>
            </a:r>
            <a:r>
              <a:rPr lang="en-US" dirty="0">
                <a:hlinkClick r:id="rId13" tooltip="Compression member"/>
              </a:rPr>
              <a:t>compression members</a:t>
            </a:r>
            <a:r>
              <a:rPr lang="en-US" dirty="0"/>
              <a:t>. In </a:t>
            </a:r>
            <a:r>
              <a:rPr lang="en-US" dirty="0">
                <a:hlinkClick r:id="rId14" tooltip="Light frame construction"/>
              </a:rPr>
              <a:t>Light frame construction</a:t>
            </a:r>
            <a:r>
              <a:rPr lang="en-US" dirty="0"/>
              <a:t> the </a:t>
            </a:r>
            <a:r>
              <a:rPr lang="en-US" dirty="0">
                <a:hlinkClick r:id="rId15" tooltip="Joist"/>
              </a:rPr>
              <a:t>joists</a:t>
            </a:r>
            <a:r>
              <a:rPr lang="en-US" dirty="0"/>
              <a:t> rest on the beam.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statically determinate beam, bending under an evenly distributed load.">
            <a:hlinkClick r:id="rId2" tooltip="&quot;A statically determinate beam, bending under an evenly distributed load.&quot; "/>
          </p:cNvPr>
          <p:cNvPicPr/>
          <p:nvPr/>
        </p:nvPicPr>
        <p:blipFill>
          <a:blip r:embed="rId3" cstate="print"/>
          <a:srcRect/>
          <a:stretch>
            <a:fillRect/>
          </a:stretch>
        </p:blipFill>
        <p:spPr bwMode="auto">
          <a:xfrm>
            <a:off x="1600201" y="1600200"/>
            <a:ext cx="4889126" cy="3886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Beams are classified into two types</a:t>
            </a:r>
          </a:p>
        </p:txBody>
      </p:sp>
      <p:pic>
        <p:nvPicPr>
          <p:cNvPr id="4" name="صورة 1" descr="D:\asia\Graduation Project\rawabi resedantial building\Hidden beams.jpg"/>
          <p:cNvPicPr>
            <a:picLocks noGrp="1"/>
          </p:cNvPicPr>
          <p:nvPr>
            <p:ph idx="1"/>
          </p:nvPr>
        </p:nvPicPr>
        <p:blipFill>
          <a:blip r:embed="rId2" cstate="print"/>
          <a:srcRect/>
          <a:stretch>
            <a:fillRect/>
          </a:stretch>
        </p:blipFill>
        <p:spPr bwMode="auto">
          <a:xfrm>
            <a:off x="2491740" y="2057400"/>
            <a:ext cx="4160520" cy="2905139"/>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Dropped beams </a:t>
            </a:r>
            <a:endParaRPr lang="en-US" dirty="0"/>
          </a:p>
        </p:txBody>
      </p:sp>
      <p:pic>
        <p:nvPicPr>
          <p:cNvPr id="4" name="صورة 2" descr="C:\Users\Asia\Desktop\drop.png"/>
          <p:cNvPicPr>
            <a:picLocks noGrp="1"/>
          </p:cNvPicPr>
          <p:nvPr>
            <p:ph idx="1"/>
          </p:nvPr>
        </p:nvPicPr>
        <p:blipFill>
          <a:blip r:embed="rId2" cstate="print"/>
          <a:srcRect/>
          <a:stretch>
            <a:fillRect/>
          </a:stretch>
        </p:blipFill>
        <p:spPr bwMode="auto">
          <a:xfrm>
            <a:off x="1923680" y="2148442"/>
            <a:ext cx="5296640" cy="3429479"/>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2Beam design check</a:t>
            </a:r>
            <a:endParaRPr lang="en-US" dirty="0"/>
          </a:p>
        </p:txBody>
      </p:sp>
      <p:sp>
        <p:nvSpPr>
          <p:cNvPr id="3" name="Content Placeholder 2"/>
          <p:cNvSpPr>
            <a:spLocks noGrp="1"/>
          </p:cNvSpPr>
          <p:nvPr>
            <p:ph idx="1"/>
          </p:nvPr>
        </p:nvSpPr>
        <p:spPr/>
        <p:txBody>
          <a:bodyPr>
            <a:normAutofit fontScale="70000" lnSpcReduction="20000"/>
          </a:bodyPr>
          <a:lstStyle/>
          <a:p>
            <a:r>
              <a:rPr lang="en-US" dirty="0"/>
              <a:t>The beam name is L 1-B2 </a:t>
            </a:r>
          </a:p>
          <a:p>
            <a:r>
              <a:rPr lang="en-US" dirty="0"/>
              <a:t>L.L =4KN/M2 </a:t>
            </a:r>
          </a:p>
          <a:p>
            <a:r>
              <a:rPr lang="en-US" dirty="0"/>
              <a:t>D.L =load from slab+ load from beam its own weight </a:t>
            </a:r>
          </a:p>
          <a:p>
            <a:r>
              <a:rPr lang="en-US" dirty="0"/>
              <a:t>Weight of the slab =   3.26 </a:t>
            </a:r>
            <a:r>
              <a:rPr lang="en-US" dirty="0" err="1"/>
              <a:t>kn</a:t>
            </a:r>
            <a:r>
              <a:rPr lang="en-US" dirty="0"/>
              <a:t> /m </a:t>
            </a:r>
          </a:p>
          <a:p>
            <a:r>
              <a:rPr lang="en-US" dirty="0"/>
              <a:t>Weight of the beam = .28*.4*25 =2.8kn/m</a:t>
            </a:r>
          </a:p>
          <a:p>
            <a:r>
              <a:rPr lang="en-US" dirty="0"/>
              <a:t>D.L= 3.26*3.17+2.8*3.08=18.9kn</a:t>
            </a:r>
          </a:p>
          <a:p>
            <a:r>
              <a:rPr lang="en-US" dirty="0"/>
              <a:t>Wu= 1.6*4+1.2*18.9= 660 </a:t>
            </a:r>
            <a:r>
              <a:rPr lang="en-US" dirty="0" err="1"/>
              <a:t>kn</a:t>
            </a:r>
            <a:endParaRPr lang="en-US" dirty="0"/>
          </a:p>
          <a:p>
            <a:r>
              <a:rPr lang="en-US" dirty="0"/>
              <a:t>After drawing mu and computing then we compute AS=</a:t>
            </a:r>
            <a:r>
              <a:rPr lang="en-US" dirty="0" err="1"/>
              <a:t>ρbd</a:t>
            </a:r>
            <a:endParaRPr lang="en-US" dirty="0"/>
          </a:p>
          <a:p>
            <a:r>
              <a:rPr lang="en-US" dirty="0"/>
              <a:t>Mu= wL2/8= 29*3.08^2/8= 34.3kn.m </a:t>
            </a:r>
          </a:p>
          <a:p>
            <a:r>
              <a:rPr lang="en-US" dirty="0"/>
              <a:t>As = </a:t>
            </a:r>
            <a:r>
              <a:rPr lang="en-US" dirty="0" err="1"/>
              <a:t>ρbd</a:t>
            </a:r>
            <a:r>
              <a:rPr lang="en-US" dirty="0"/>
              <a:t> = .0035*400*260= 364mm^2</a:t>
            </a:r>
          </a:p>
          <a:p>
            <a:r>
              <a:rPr lang="en-US" dirty="0"/>
              <a:t>3Φ14 ok for beam and all beams done as that </a:t>
            </a:r>
          </a:p>
          <a:p>
            <a:r>
              <a:rPr lang="en-US" dirty="0"/>
              <a:t> </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Chapter 5</a:t>
            </a:r>
            <a:br>
              <a:rPr lang="en-US" dirty="0"/>
            </a:br>
            <a:endParaRPr lang="en-US" dirty="0"/>
          </a:p>
        </p:txBody>
      </p:sp>
      <p:sp>
        <p:nvSpPr>
          <p:cNvPr id="3" name="Content Placeholder 2"/>
          <p:cNvSpPr>
            <a:spLocks noGrp="1"/>
          </p:cNvSpPr>
          <p:nvPr>
            <p:ph idx="1"/>
          </p:nvPr>
        </p:nvSpPr>
        <p:spPr/>
        <p:txBody>
          <a:bodyPr/>
          <a:lstStyle/>
          <a:p>
            <a:r>
              <a:rPr lang="en-US" dirty="0" smtClean="0"/>
              <a:t>Columns </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Introducttion</a:t>
            </a:r>
            <a:r>
              <a:rPr lang="en-US" dirty="0" smtClean="0"/>
              <a:t> </a:t>
            </a:r>
            <a:endParaRPr lang="en-US" dirty="0"/>
          </a:p>
        </p:txBody>
      </p:sp>
      <p:sp>
        <p:nvSpPr>
          <p:cNvPr id="6" name="Content Placeholder 5"/>
          <p:cNvSpPr>
            <a:spLocks noGrp="1"/>
          </p:cNvSpPr>
          <p:nvPr>
            <p:ph idx="1"/>
          </p:nvPr>
        </p:nvSpPr>
        <p:spPr/>
        <p:txBody>
          <a:bodyPr>
            <a:normAutofit fontScale="70000" lnSpcReduction="20000"/>
          </a:bodyPr>
          <a:lstStyle/>
          <a:p>
            <a:r>
              <a:rPr lang="en-US" dirty="0"/>
              <a:t>Columns are vertical compression members of a structural frame intended to support the load carrying beams. They transfer loads from the upper floors to the lower levels and then to the soil through foundations. Failure of one column in a critical location can cause the progressive collapse of the adjoining floors and the ultimate total collapse of the entire structure. </a:t>
            </a:r>
          </a:p>
          <a:p>
            <a:r>
              <a:rPr lang="en-US" dirty="0"/>
              <a:t>In general, the column is a member subjected to an axial compressive force, in addition to bending moments in some cases.</a:t>
            </a:r>
          </a:p>
          <a:p>
            <a:r>
              <a:rPr lang="en-US" dirty="0"/>
              <a:t>Columns can be classified on the basis of the form arrangement of reinforcement as; rectangular or square, circular, and composite columns, the position of load on the cross section, and the length of the column relation to its lateral dimensions.</a:t>
            </a:r>
          </a:p>
          <a:p>
            <a:r>
              <a:rPr lang="en-US" dirty="0"/>
              <a:t>	 Although tied columns are the most commonly used because of lower construction cost, spirally bound columns are also used where more ductility is needed as in earth- quake zones.</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524000" y="822629"/>
            <a:ext cx="58674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600" b="0" i="1" u="sng"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3600" i="1" u="sng" dirty="0">
              <a:solidFill>
                <a:srgbClr val="943634"/>
              </a:solidFill>
              <a:latin typeface="Swis721 LtCn BT"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600" b="0" i="1" u="sng"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3600" i="1" u="sng" dirty="0">
              <a:solidFill>
                <a:srgbClr val="943634"/>
              </a:solidFill>
              <a:latin typeface="Swis721 LtCn BT"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600" b="0" i="1" u="sng"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endParaRPr>
          </a:p>
          <a:p>
            <a:pPr marL="749300" marR="0" lvl="0" indent="-749300" algn="ctr" defTabSz="914400" rtl="0" eaLnBrk="1" fontAlgn="base" latinLnBrk="0" hangingPunct="1">
              <a:lnSpc>
                <a:spcPct val="100000"/>
              </a:lnSpc>
              <a:spcBef>
                <a:spcPct val="0"/>
              </a:spcBef>
              <a:spcAft>
                <a:spcPct val="0"/>
              </a:spcAft>
              <a:buClrTx/>
              <a:buSzTx/>
              <a:buFontTx/>
              <a:buNone/>
              <a:tabLst/>
            </a:pPr>
            <a:r>
              <a:rPr kumimoji="0" lang="en-US" sz="6000" b="0" i="1" u="sng" strike="noStrike" cap="none" normalizeH="0" baseline="0" dirty="0" smtClean="0">
                <a:ln>
                  <a:noFill/>
                </a:ln>
                <a:solidFill>
                  <a:srgbClr val="943634"/>
                </a:solidFill>
                <a:effectLst/>
                <a:latin typeface="Swis721 LtCn BT" pitchFamily="34" charset="0"/>
                <a:ea typeface="Calibri" pitchFamily="34" charset="0"/>
                <a:cs typeface="Times New Roman" pitchFamily="18" charset="0"/>
              </a:rPr>
              <a:t>Chapter One</a:t>
            </a:r>
            <a:endParaRPr kumimoji="0" lang="en-US" sz="6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 of </a:t>
            </a:r>
            <a:r>
              <a:rPr lang="en-US" dirty="0" err="1" smtClean="0"/>
              <a:t>coloumn</a:t>
            </a:r>
            <a:endParaRPr lang="en-US" dirty="0"/>
          </a:p>
        </p:txBody>
      </p:sp>
      <p:pic>
        <p:nvPicPr>
          <p:cNvPr id="4" name="صورة 2" descr="cul.jpg"/>
          <p:cNvPicPr>
            <a:picLocks noGrp="1"/>
          </p:cNvPicPr>
          <p:nvPr>
            <p:ph idx="1"/>
          </p:nvPr>
        </p:nvPicPr>
        <p:blipFill>
          <a:blip r:embed="rId2" cstate="print"/>
          <a:stretch>
            <a:fillRect/>
          </a:stretch>
        </p:blipFill>
        <p:spPr>
          <a:xfrm>
            <a:off x="457200" y="2250144"/>
            <a:ext cx="8229600" cy="32260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t>Chapter 6</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b="1" i="1" dirty="0" smtClean="0"/>
              <a:t>Foundation </a:t>
            </a:r>
            <a:endParaRPr lang="en-US" dirty="0"/>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a:t>
            </a:r>
            <a:endParaRPr lang="en-US" dirty="0"/>
          </a:p>
        </p:txBody>
      </p:sp>
      <p:sp>
        <p:nvSpPr>
          <p:cNvPr id="3" name="Content Placeholder 2"/>
          <p:cNvSpPr>
            <a:spLocks noGrp="1"/>
          </p:cNvSpPr>
          <p:nvPr>
            <p:ph idx="1"/>
          </p:nvPr>
        </p:nvSpPr>
        <p:spPr/>
        <p:txBody>
          <a:bodyPr>
            <a:normAutofit fontScale="70000" lnSpcReduction="20000"/>
          </a:bodyPr>
          <a:lstStyle/>
          <a:p>
            <a:r>
              <a:rPr lang="en-US" dirty="0"/>
              <a:t>Reinforced concrete footings are structural members used to support columns and walls to distribute their loads to the soil .The design is based on the assumption that the footing is rigid so that the variation of the soil pressure under the footing is linear.</a:t>
            </a:r>
          </a:p>
          <a:p>
            <a:r>
              <a:rPr lang="en-US" dirty="0"/>
              <a:t>Foundation used to transmit high concentrated columns , wall reactions and lateral loads from retaining walls to ground without cause unsafe differential settlement of the structural system or soil failure .</a:t>
            </a:r>
          </a:p>
          <a:p>
            <a:r>
              <a:rPr lang="en-US" dirty="0"/>
              <a:t>   </a:t>
            </a:r>
          </a:p>
          <a:p>
            <a:r>
              <a:rPr lang="en-US" dirty="0"/>
              <a:t>Uniform soil pressure is achieved when the column load coincides with the </a:t>
            </a:r>
            <a:r>
              <a:rPr lang="en-US" dirty="0" err="1"/>
              <a:t>centroid</a:t>
            </a:r>
            <a:r>
              <a:rPr lang="en-US" dirty="0"/>
              <a:t> of the footing. Although this assumption is acceptable for rigid footing, such an assumption becomes less accurate as the footing becomes relatively more flexible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Types of footings</a:t>
            </a:r>
            <a:r>
              <a:rPr lang="en-US" dirty="0"/>
              <a:t/>
            </a:r>
            <a:br>
              <a:rPr lang="en-US" dirty="0"/>
            </a:br>
            <a:r>
              <a:rPr lang="en-US" b="1" dirty="0" smtClean="0"/>
              <a:t> </a:t>
            </a:r>
            <a:r>
              <a:rPr lang="en-US" b="1" dirty="0"/>
              <a:t>Depending on depth</a:t>
            </a:r>
            <a:endParaRPr lang="en-US" dirty="0"/>
          </a:p>
        </p:txBody>
      </p:sp>
      <p:sp>
        <p:nvSpPr>
          <p:cNvPr id="3" name="Content Placeholder 2"/>
          <p:cNvSpPr>
            <a:spLocks noGrp="1"/>
          </p:cNvSpPr>
          <p:nvPr>
            <p:ph idx="1"/>
          </p:nvPr>
        </p:nvSpPr>
        <p:spPr/>
        <p:txBody>
          <a:bodyPr/>
          <a:lstStyle/>
          <a:p>
            <a:pPr lvl="0"/>
            <a:r>
              <a:rPr lang="en-US" dirty="0"/>
              <a:t>Sallow footings : its depth is usually D ≤ B, it contains isolated, combined , strip and raft footing .</a:t>
            </a:r>
          </a:p>
          <a:p>
            <a:pPr lvl="0"/>
            <a:r>
              <a:rPr lang="en-US" dirty="0"/>
              <a:t>Deep footings : with D&gt; (4 to 5) B pile footing is one type of deep footing .</a:t>
            </a:r>
          </a:p>
          <a:p>
            <a:r>
              <a:rPr lang="en-US" b="1" dirty="0"/>
              <a:t> </a:t>
            </a:r>
            <a:endParaRPr lang="en-US" dirty="0"/>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Shallow Foundation Types</a:t>
            </a:r>
            <a:r>
              <a:rPr lang="en-US" dirty="0"/>
              <a:t/>
            </a:r>
            <a:br>
              <a:rPr lang="en-US" dirty="0"/>
            </a:br>
            <a:endParaRPr lang="en-US" dirty="0"/>
          </a:p>
        </p:txBody>
      </p:sp>
      <p:sp>
        <p:nvSpPr>
          <p:cNvPr id="3" name="Content Placeholder 2"/>
          <p:cNvSpPr>
            <a:spLocks noGrp="1"/>
          </p:cNvSpPr>
          <p:nvPr>
            <p:ph idx="1"/>
          </p:nvPr>
        </p:nvSpPr>
        <p:spPr/>
        <p:txBody>
          <a:bodyPr>
            <a:normAutofit fontScale="70000" lnSpcReduction="20000"/>
          </a:bodyPr>
          <a:lstStyle/>
          <a:p>
            <a:r>
              <a:rPr lang="en-US" b="1" dirty="0"/>
              <a:t>Continuous  footings</a:t>
            </a:r>
            <a:endParaRPr lang="en-US" dirty="0"/>
          </a:p>
          <a:p>
            <a:r>
              <a:rPr lang="en-US" b="1" dirty="0" smtClean="0"/>
              <a:t>.</a:t>
            </a:r>
            <a:r>
              <a:rPr lang="en-US" b="1" dirty="0"/>
              <a:t> Cantilever or strap footings</a:t>
            </a:r>
            <a:endParaRPr lang="en-US" dirty="0"/>
          </a:p>
          <a:p>
            <a:r>
              <a:rPr lang="en-US" b="1" dirty="0" smtClean="0"/>
              <a:t>-</a:t>
            </a:r>
            <a:r>
              <a:rPr lang="en-US" b="1" dirty="0"/>
              <a:t>Combined</a:t>
            </a:r>
            <a:endParaRPr lang="en-US" dirty="0"/>
          </a:p>
          <a:p>
            <a:r>
              <a:rPr lang="en-US" b="1" dirty="0" smtClean="0"/>
              <a:t>-</a:t>
            </a:r>
            <a:r>
              <a:rPr lang="en-US" b="1" dirty="0"/>
              <a:t>Isolated</a:t>
            </a:r>
            <a:endParaRPr lang="en-US" dirty="0"/>
          </a:p>
          <a:p>
            <a:r>
              <a:rPr lang="en-US" b="1" dirty="0" smtClean="0"/>
              <a:t>Wall </a:t>
            </a:r>
            <a:r>
              <a:rPr lang="en-US" b="1" dirty="0"/>
              <a:t>Footings</a:t>
            </a:r>
            <a:endParaRPr lang="en-US" dirty="0"/>
          </a:p>
          <a:p>
            <a:r>
              <a:rPr lang="en-US" b="1" dirty="0"/>
              <a:t>Raft) footings (Thickened slabs)</a:t>
            </a:r>
            <a:endParaRPr lang="en-US" dirty="0"/>
          </a:p>
          <a:p>
            <a:r>
              <a:rPr lang="en-US" b="1" dirty="0" smtClean="0"/>
              <a:t>Mat </a:t>
            </a:r>
            <a:r>
              <a:rPr lang="en-US" b="1" dirty="0"/>
              <a:t>(</a:t>
            </a:r>
            <a:endParaRPr lang="en-US" dirty="0"/>
          </a:p>
          <a:p>
            <a:r>
              <a:rPr lang="en-US" dirty="0"/>
              <a:t> </a:t>
            </a:r>
          </a:p>
          <a:p>
            <a:r>
              <a:rPr lang="en-US" b="1" dirty="0" smtClean="0"/>
              <a:t>2Deep </a:t>
            </a:r>
            <a:r>
              <a:rPr lang="en-US" b="1" dirty="0"/>
              <a:t>foundations</a:t>
            </a:r>
            <a:endParaRPr lang="en-US" dirty="0"/>
          </a:p>
          <a:p>
            <a:r>
              <a:rPr lang="en-US" b="1" dirty="0"/>
              <a:t>1. Pile foundations</a:t>
            </a:r>
            <a:endParaRPr lang="en-US" dirty="0"/>
          </a:p>
          <a:p>
            <a:r>
              <a:rPr lang="en-US" b="1" dirty="0"/>
              <a:t>2. Piers</a:t>
            </a:r>
            <a:endParaRPr lang="en-US" dirty="0"/>
          </a:p>
          <a:p>
            <a:r>
              <a:rPr lang="en-US" b="1" dirty="0"/>
              <a:t>4. Compensated foundations</a:t>
            </a:r>
            <a:endParaRPr lang="en-US" dirty="0"/>
          </a:p>
          <a:p>
            <a:r>
              <a:rPr lang="en-US" b="1" dirty="0"/>
              <a:t>3. Caissons</a:t>
            </a:r>
            <a:endParaRPr lang="en-US" dirty="0"/>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manual </a:t>
            </a:r>
            <a:r>
              <a:rPr lang="en-US" b="1" dirty="0"/>
              <a:t>design for some type of footing in the project</a:t>
            </a:r>
            <a:endParaRPr lang="en-US" dirty="0"/>
          </a:p>
        </p:txBody>
      </p:sp>
      <p:pic>
        <p:nvPicPr>
          <p:cNvPr id="4" name="صورة 6" descr="C:\Users\Home\Desktop\wallllllllll.PNG"/>
          <p:cNvPicPr>
            <a:picLocks noGrp="1"/>
          </p:cNvPicPr>
          <p:nvPr>
            <p:ph idx="1"/>
          </p:nvPr>
        </p:nvPicPr>
        <p:blipFill>
          <a:blip r:embed="rId2" cstate="print"/>
          <a:srcRect/>
          <a:stretch>
            <a:fillRect/>
          </a:stretch>
        </p:blipFill>
        <p:spPr bwMode="auto">
          <a:xfrm>
            <a:off x="457200" y="1978283"/>
            <a:ext cx="8229600" cy="3769796"/>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US" dirty="0" err="1"/>
              <a:t>Fc</a:t>
            </a:r>
            <a:r>
              <a:rPr lang="en-US" dirty="0"/>
              <a:t>=32Mpa</a:t>
            </a:r>
          </a:p>
          <a:p>
            <a:r>
              <a:rPr lang="en-US" dirty="0" err="1"/>
              <a:t>Fy</a:t>
            </a:r>
            <a:r>
              <a:rPr lang="en-US" dirty="0"/>
              <a:t>=420Mpa</a:t>
            </a:r>
          </a:p>
          <a:p>
            <a:r>
              <a:rPr lang="en-US" dirty="0"/>
              <a:t>We have ribbed slab with thickness 28 cm  </a:t>
            </a:r>
          </a:p>
          <a:p>
            <a:r>
              <a:rPr lang="en-US" dirty="0"/>
              <a:t>Slab own weight = 4.85kn/m^2 was calculated previous </a:t>
            </a:r>
          </a:p>
          <a:p>
            <a:r>
              <a:rPr lang="en-US" dirty="0"/>
              <a:t>Live load = 4kn/m2</a:t>
            </a:r>
          </a:p>
          <a:p>
            <a:r>
              <a:rPr lang="en-US" dirty="0"/>
              <a:t>The tributary area that the column cover =15.5m2 </a:t>
            </a:r>
          </a:p>
          <a:p>
            <a:r>
              <a:rPr lang="en-US" dirty="0"/>
              <a:t>So that :</a:t>
            </a:r>
          </a:p>
          <a:p>
            <a:r>
              <a:rPr lang="en-US" dirty="0"/>
              <a:t>DL= 15.5*4.85=75KN</a:t>
            </a:r>
          </a:p>
          <a:p>
            <a:r>
              <a:rPr lang="en-US" dirty="0"/>
              <a:t>LL=15.5*4=62KN</a:t>
            </a:r>
          </a:p>
          <a:p>
            <a:r>
              <a:rPr lang="en-US" dirty="0"/>
              <a:t>This calculation for  one floor so for 7 floors :</a:t>
            </a:r>
          </a:p>
          <a:p>
            <a:r>
              <a:rPr lang="en-US" dirty="0"/>
              <a:t>P=7*(75+62)=959kn </a:t>
            </a:r>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b="1" dirty="0"/>
              <a:t>To determine the area of footing we need:</a:t>
            </a:r>
            <a:endParaRPr lang="en-US" dirty="0"/>
          </a:p>
          <a:p>
            <a:r>
              <a:rPr lang="en-US" dirty="0"/>
              <a:t> </a:t>
            </a:r>
            <a:r>
              <a:rPr lang="en-US" dirty="0" err="1"/>
              <a:t>qall</a:t>
            </a:r>
            <a:r>
              <a:rPr lang="en-US" dirty="0"/>
              <a:t> for the soil=400knlm2 </a:t>
            </a:r>
          </a:p>
          <a:p>
            <a:r>
              <a:rPr lang="en-US" dirty="0"/>
              <a:t>σ=p/A=400</a:t>
            </a:r>
          </a:p>
          <a:p>
            <a:r>
              <a:rPr lang="en-US" dirty="0"/>
              <a:t>A=959/400=2.4</a:t>
            </a:r>
          </a:p>
          <a:p>
            <a:r>
              <a:rPr lang="en-US" dirty="0"/>
              <a:t>Take    L=1.5    B= 1.5   </a:t>
            </a:r>
          </a:p>
          <a:p>
            <a:r>
              <a:rPr lang="en-US" b="1" dirty="0"/>
              <a:t>Now we want to determine the thickness of the footing</a:t>
            </a:r>
            <a:endParaRPr lang="en-US" dirty="0"/>
          </a:p>
          <a:p>
            <a:r>
              <a:rPr lang="en-US" dirty="0" err="1"/>
              <a:t>Pu</a:t>
            </a:r>
            <a:r>
              <a:rPr lang="en-US" dirty="0"/>
              <a:t>=1.6*75+1.2*62=194.4 </a:t>
            </a:r>
          </a:p>
          <a:p>
            <a:r>
              <a:rPr lang="en-US" dirty="0"/>
              <a:t>D=10√pu=10(194.4)^.5=140  </a:t>
            </a:r>
          </a:p>
          <a:p>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Assume d=320mm ,  h=400mm</a:t>
            </a:r>
          </a:p>
          <a:p>
            <a:r>
              <a:rPr lang="en-US" dirty="0" err="1"/>
              <a:t>Φvc</a:t>
            </a:r>
            <a:r>
              <a:rPr lang="en-US" dirty="0"/>
              <a:t>=.75*(1/6)√32(320)*1.75*10^-3= 396kn </a:t>
            </a:r>
          </a:p>
          <a:p>
            <a:r>
              <a:rPr lang="en-US" dirty="0"/>
              <a:t>Vu=.625*400*1.5=375 </a:t>
            </a:r>
            <a:r>
              <a:rPr lang="en-US" dirty="0" err="1"/>
              <a:t>kn</a:t>
            </a:r>
            <a:r>
              <a:rPr lang="en-US" dirty="0"/>
              <a:t>&lt;396 ok </a:t>
            </a:r>
          </a:p>
          <a:p>
            <a:r>
              <a:rPr lang="en-US" b="1" dirty="0"/>
              <a:t>For punching  also the design is  ok</a:t>
            </a:r>
            <a:endParaRPr lang="en-US" dirty="0"/>
          </a:p>
          <a:p>
            <a:r>
              <a:rPr lang="en-US" dirty="0"/>
              <a:t>Vu=</a:t>
            </a:r>
            <a:r>
              <a:rPr lang="en-US" dirty="0" err="1"/>
              <a:t>pu</a:t>
            </a:r>
            <a:r>
              <a:rPr lang="en-US" dirty="0"/>
              <a:t>*</a:t>
            </a:r>
            <a:r>
              <a:rPr lang="en-US" dirty="0" err="1"/>
              <a:t>bo</a:t>
            </a:r>
            <a:r>
              <a:rPr lang="en-US" dirty="0"/>
              <a:t>*σ=194.4*540*400=42kn&lt;</a:t>
            </a:r>
            <a:r>
              <a:rPr lang="en-US" dirty="0" err="1"/>
              <a:t>Φvc</a:t>
            </a:r>
            <a:r>
              <a:rPr lang="en-US" dirty="0"/>
              <a:t> ok</a:t>
            </a:r>
          </a:p>
          <a:p>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t>Reinforcement :</a:t>
            </a:r>
            <a:r>
              <a:rPr lang="en-US" dirty="0" smtClean="0"/>
              <a:t/>
            </a:r>
            <a:br>
              <a:rPr lang="en-US" dirty="0" smtClean="0"/>
            </a:br>
            <a:endParaRPr lang="en-US" dirty="0"/>
          </a:p>
        </p:txBody>
      </p:sp>
      <p:sp>
        <p:nvSpPr>
          <p:cNvPr id="3" name="Content Placeholder 2"/>
          <p:cNvSpPr>
            <a:spLocks noGrp="1"/>
          </p:cNvSpPr>
          <p:nvPr>
            <p:ph idx="1"/>
          </p:nvPr>
        </p:nvSpPr>
        <p:spPr/>
        <p:txBody>
          <a:bodyPr>
            <a:normAutofit lnSpcReduction="10000"/>
          </a:bodyPr>
          <a:lstStyle/>
          <a:p>
            <a:r>
              <a:rPr lang="en-US" b="1" i="1" dirty="0" smtClean="0"/>
              <a:t>Longitudinal </a:t>
            </a:r>
            <a:r>
              <a:rPr lang="en-US" b="1" i="1" dirty="0"/>
              <a:t>reinforcement:</a:t>
            </a:r>
            <a:endParaRPr lang="en-US" dirty="0"/>
          </a:p>
          <a:p>
            <a:r>
              <a:rPr lang="en-US" dirty="0"/>
              <a:t>Mu=σul^2/2=400*.625^2/2=78.125kn.m/m</a:t>
            </a:r>
          </a:p>
          <a:p>
            <a:r>
              <a:rPr lang="en-US" dirty="0"/>
              <a:t> = 2.079*10^-3</a:t>
            </a:r>
          </a:p>
          <a:p>
            <a:r>
              <a:rPr lang="en-US" dirty="0"/>
              <a:t>As =</a:t>
            </a:r>
            <a:r>
              <a:rPr lang="en-US" dirty="0" err="1"/>
              <a:t>ρbd</a:t>
            </a:r>
            <a:r>
              <a:rPr lang="en-US" dirty="0"/>
              <a:t>=666 mm^2/m(4Φ14)</a:t>
            </a:r>
          </a:p>
          <a:p>
            <a:r>
              <a:rPr lang="en-US" b="1" i="1" dirty="0"/>
              <a:t>Transverse direction :</a:t>
            </a:r>
            <a:endParaRPr lang="en-US" dirty="0"/>
          </a:p>
          <a:p>
            <a:r>
              <a:rPr lang="en-US" dirty="0"/>
              <a:t>l= .625           M= 400*.625^2/2 =55.3kn.m</a:t>
            </a:r>
          </a:p>
          <a:p>
            <a:r>
              <a:rPr lang="en-US" dirty="0"/>
              <a:t>From interpolation we found AS =470mm^2/m(3Φ14)</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introduction</a:t>
            </a:r>
            <a:endParaRPr lang="en-US" dirty="0"/>
          </a:p>
        </p:txBody>
      </p:sp>
      <p:sp>
        <p:nvSpPr>
          <p:cNvPr id="12" name="Content Placeholder 11"/>
          <p:cNvSpPr>
            <a:spLocks noGrp="1"/>
          </p:cNvSpPr>
          <p:nvPr>
            <p:ph idx="1"/>
          </p:nvPr>
        </p:nvSpPr>
        <p:spPr/>
        <p:txBody>
          <a:bodyPr/>
          <a:lstStyle/>
          <a:p>
            <a:r>
              <a:rPr lang="en-US" dirty="0"/>
              <a:t>This project is the final graduation project submitted to the Civil Engineering Department in partial fulfillment of the requirements for the degree of B.Sc. in Civil engineering at AL-</a:t>
            </a:r>
            <a:r>
              <a:rPr lang="en-US" dirty="0" err="1"/>
              <a:t>Najah</a:t>
            </a:r>
            <a:r>
              <a:rPr lang="en-US" dirty="0"/>
              <a:t> National University.</a:t>
            </a:r>
          </a:p>
          <a:p>
            <a:r>
              <a:rPr lang="en-US" dirty="0"/>
              <a:t>The project is </a:t>
            </a:r>
            <a:r>
              <a:rPr lang="en-US" dirty="0" err="1"/>
              <a:t>rawabi</a:t>
            </a:r>
            <a:r>
              <a:rPr lang="en-US" dirty="0"/>
              <a:t> residential building in Ramallah with an overall area =  distributed over existing 7 stories of which 1 is basement.   </a:t>
            </a:r>
          </a:p>
          <a:p>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wall footing </a:t>
            </a:r>
            <a:endParaRPr lang="en-US" dirty="0"/>
          </a:p>
        </p:txBody>
      </p:sp>
      <p:sp>
        <p:nvSpPr>
          <p:cNvPr id="3" name="Content Placeholder 2"/>
          <p:cNvSpPr>
            <a:spLocks noGrp="1"/>
          </p:cNvSpPr>
          <p:nvPr>
            <p:ph idx="1"/>
          </p:nvPr>
        </p:nvSpPr>
        <p:spPr/>
        <p:txBody>
          <a:bodyPr>
            <a:normAutofit fontScale="32500" lnSpcReduction="20000"/>
          </a:bodyPr>
          <a:lstStyle/>
          <a:p>
            <a:r>
              <a:rPr lang="en-US" dirty="0"/>
              <a:t>Shear wall need wall footing design </a:t>
            </a:r>
          </a:p>
          <a:p>
            <a:r>
              <a:rPr lang="en-US" dirty="0"/>
              <a:t>L=1m </a:t>
            </a:r>
          </a:p>
          <a:p>
            <a:r>
              <a:rPr lang="en-US" dirty="0"/>
              <a:t>L.L= 4kn/m2 </a:t>
            </a:r>
          </a:p>
          <a:p>
            <a:r>
              <a:rPr lang="en-US" dirty="0"/>
              <a:t>D.L= weight of the shear wall + weight of the slab </a:t>
            </a:r>
          </a:p>
          <a:p>
            <a:r>
              <a:rPr lang="en-US" dirty="0"/>
              <a:t>Weight of the shear wall= 25*1*.2*3= 15kn /m</a:t>
            </a:r>
          </a:p>
          <a:p>
            <a:r>
              <a:rPr lang="en-US" dirty="0"/>
              <a:t>Weight of the slab= 4.85kn/m</a:t>
            </a:r>
          </a:p>
          <a:p>
            <a:r>
              <a:rPr lang="en-US" dirty="0"/>
              <a:t>D.L=15+4.85= 20 </a:t>
            </a:r>
            <a:r>
              <a:rPr lang="en-US" dirty="0" err="1"/>
              <a:t>kn</a:t>
            </a:r>
            <a:r>
              <a:rPr lang="en-US" dirty="0"/>
              <a:t>/m</a:t>
            </a:r>
          </a:p>
          <a:p>
            <a:r>
              <a:rPr lang="en-US" dirty="0"/>
              <a:t>L.L=4* tributary area= 4*(3.5)=14kn/m</a:t>
            </a:r>
          </a:p>
          <a:p>
            <a:r>
              <a:rPr lang="en-US" dirty="0"/>
              <a:t>D.L=7*20=140kn/m</a:t>
            </a:r>
          </a:p>
          <a:p>
            <a:r>
              <a:rPr lang="en-US" dirty="0"/>
              <a:t>L.L=7*14=98kn/m</a:t>
            </a:r>
          </a:p>
          <a:p>
            <a:r>
              <a:rPr lang="en-US" b="1" dirty="0"/>
              <a:t> </a:t>
            </a:r>
            <a:endParaRPr lang="en-US" dirty="0"/>
          </a:p>
          <a:p>
            <a:r>
              <a:rPr lang="en-US" b="1" dirty="0"/>
              <a:t>Determining B (width of footing)</a:t>
            </a:r>
            <a:endParaRPr lang="en-US" dirty="0"/>
          </a:p>
          <a:p>
            <a:r>
              <a:rPr lang="en-US" dirty="0"/>
              <a:t>σ = L.L+D.L/B+1=400kn/m2</a:t>
            </a:r>
          </a:p>
          <a:p>
            <a:r>
              <a:rPr lang="en-US" dirty="0"/>
              <a:t>=238…………………B=238/400=.6=1m</a:t>
            </a:r>
          </a:p>
          <a:p>
            <a:r>
              <a:rPr lang="en-US" dirty="0" err="1"/>
              <a:t>σu</a:t>
            </a:r>
            <a:r>
              <a:rPr lang="en-US" dirty="0"/>
              <a:t>= 1.2*140+98*1.6/1*1=325kn/m2</a:t>
            </a:r>
          </a:p>
          <a:p>
            <a:r>
              <a:rPr lang="en-US" b="1" dirty="0"/>
              <a:t>determining the thickness by considering the wide beam shear only :</a:t>
            </a:r>
            <a:endParaRPr lang="en-US" dirty="0"/>
          </a:p>
          <a:p>
            <a:r>
              <a:rPr lang="en-US" dirty="0"/>
              <a:t>Vu= </a:t>
            </a:r>
            <a:r>
              <a:rPr lang="en-US" dirty="0" err="1"/>
              <a:t>σu</a:t>
            </a:r>
            <a:r>
              <a:rPr lang="en-US" dirty="0"/>
              <a:t>(.4-d/1000)</a:t>
            </a:r>
          </a:p>
          <a:p>
            <a:r>
              <a:rPr lang="en-US" dirty="0" err="1"/>
              <a:t>Φvc</a:t>
            </a:r>
            <a:r>
              <a:rPr lang="en-US" dirty="0"/>
              <a:t>= .75(1/6)√</a:t>
            </a:r>
            <a:r>
              <a:rPr lang="en-US" dirty="0" err="1"/>
              <a:t>fc</a:t>
            </a:r>
            <a:r>
              <a:rPr lang="en-US" dirty="0"/>
              <a:t>*1000*d/1000=vu</a:t>
            </a:r>
          </a:p>
          <a:p>
            <a:r>
              <a:rPr lang="en-US" dirty="0"/>
              <a:t>From these to equations determine d=150mm</a:t>
            </a:r>
          </a:p>
          <a:p>
            <a:r>
              <a:rPr lang="en-US" dirty="0"/>
              <a:t>H=d+80(cover)=150+80=230mm≈250mm</a:t>
            </a:r>
          </a:p>
          <a:p>
            <a:r>
              <a:rPr lang="en-US" b="1" i="1" dirty="0"/>
              <a:t>The reinforcement :</a:t>
            </a:r>
            <a:endParaRPr lang="en-US" dirty="0"/>
          </a:p>
          <a:p>
            <a:r>
              <a:rPr lang="en-US" dirty="0"/>
              <a:t>M = σ u* L^2/2 = 325*.4^2/2=26kn.m     (b=1000    d=150)     </a:t>
            </a:r>
          </a:p>
          <a:p>
            <a:r>
              <a:rPr lang="en-US" b="1" i="1" dirty="0"/>
              <a:t>Ρ</a:t>
            </a:r>
            <a:r>
              <a:rPr lang="en-US" dirty="0"/>
              <a:t>=3.43*10^-3</a:t>
            </a:r>
          </a:p>
          <a:p>
            <a:r>
              <a:rPr lang="en-US" dirty="0"/>
              <a:t>As =</a:t>
            </a:r>
            <a:r>
              <a:rPr lang="en-US" b="1" i="1" dirty="0"/>
              <a:t> </a:t>
            </a:r>
            <a:r>
              <a:rPr lang="en-US" b="1" i="1" dirty="0" err="1"/>
              <a:t>Ρ</a:t>
            </a:r>
            <a:r>
              <a:rPr lang="en-US" dirty="0" err="1"/>
              <a:t>bd</a:t>
            </a:r>
            <a:r>
              <a:rPr lang="en-US" dirty="0"/>
              <a:t>=515mm^2/m</a:t>
            </a:r>
          </a:p>
          <a:p>
            <a:r>
              <a:rPr lang="en-US" dirty="0" err="1"/>
              <a:t>Asmin</a:t>
            </a:r>
            <a:r>
              <a:rPr lang="en-US" dirty="0"/>
              <a:t>= .0018bH=.0018*1000*250=450 &lt;As use As 5Φ12/m</a:t>
            </a:r>
          </a:p>
          <a:p>
            <a:r>
              <a:rPr lang="en-US" dirty="0"/>
              <a:t>Longitudinal reinforcement :</a:t>
            </a:r>
          </a:p>
          <a:p>
            <a:r>
              <a:rPr lang="en-US" dirty="0"/>
              <a:t>Use </a:t>
            </a:r>
            <a:r>
              <a:rPr lang="en-US" dirty="0" err="1"/>
              <a:t>Asmin</a:t>
            </a:r>
            <a:r>
              <a:rPr lang="en-US" dirty="0"/>
              <a:t>=450mm2</a:t>
            </a:r>
          </a:p>
          <a:p>
            <a:endParaRPr lang="en-US" dirty="0" smtClean="0"/>
          </a:p>
          <a:p>
            <a:endParaRPr lang="en-US" dirty="0"/>
          </a:p>
          <a:p>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a:t>Chapter 7</a:t>
            </a:r>
            <a:r>
              <a:rPr lang="en-US" dirty="0"/>
              <a:t/>
            </a:r>
            <a:br>
              <a:rPr lang="en-US" dirty="0"/>
            </a:br>
            <a:endParaRPr lang="en-US" dirty="0"/>
          </a:p>
        </p:txBody>
      </p:sp>
      <p:sp>
        <p:nvSpPr>
          <p:cNvPr id="3" name="Content Placeholder 2"/>
          <p:cNvSpPr>
            <a:spLocks noGrp="1"/>
          </p:cNvSpPr>
          <p:nvPr>
            <p:ph idx="1"/>
          </p:nvPr>
        </p:nvSpPr>
        <p:spPr/>
        <p:txBody>
          <a:bodyPr/>
          <a:lstStyle/>
          <a:p>
            <a:r>
              <a:rPr lang="en-US" dirty="0" smtClean="0"/>
              <a:t>Modeling </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a:t>The main aim of our project is to choose the most economical design that we can get after taking safety factors in our consideration . so four modals has been done so that to choose the most appropriate one ,and here there are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first modal is  Ribbed slab T-section </a:t>
            </a:r>
            <a:br>
              <a:rPr lang="en-US" dirty="0"/>
            </a:br>
            <a:endParaRPr lang="en-US" dirty="0"/>
          </a:p>
        </p:txBody>
      </p:sp>
      <p:pic>
        <p:nvPicPr>
          <p:cNvPr id="4" name="صورة 4" descr="C:\Users\Home\Desktop\RibBed.T.Section.7.floor.png"/>
          <p:cNvPicPr>
            <a:picLocks noGrp="1"/>
          </p:cNvPicPr>
          <p:nvPr>
            <p:ph idx="1"/>
          </p:nvPr>
        </p:nvPicPr>
        <p:blipFill>
          <a:blip r:embed="rId2" cstate="print"/>
          <a:srcRect/>
          <a:stretch>
            <a:fillRect/>
          </a:stretch>
        </p:blipFill>
        <p:spPr bwMode="auto">
          <a:xfrm>
            <a:off x="457200" y="1995056"/>
            <a:ext cx="8229600" cy="3736251"/>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t>
            </a:r>
            <a:br>
              <a:rPr lang="en-US" dirty="0"/>
            </a:br>
            <a:r>
              <a:rPr lang="en-US" dirty="0"/>
              <a:t>The second model is ribbed slab &amp;slab rectangular </a:t>
            </a:r>
            <a:br>
              <a:rPr lang="en-US" dirty="0"/>
            </a:br>
            <a:endParaRPr lang="en-US" dirty="0"/>
          </a:p>
        </p:txBody>
      </p:sp>
      <p:pic>
        <p:nvPicPr>
          <p:cNvPr id="4" name="صورة 2" descr="C:\Users\Home\Desktop\RibBed Slab.7.floor.slab.&amp;.rectangular.....png"/>
          <p:cNvPicPr>
            <a:picLocks noGrp="1"/>
          </p:cNvPicPr>
          <p:nvPr>
            <p:ph idx="1"/>
          </p:nvPr>
        </p:nvPicPr>
        <p:blipFill>
          <a:blip r:embed="rId2" cstate="print"/>
          <a:srcRect/>
          <a:stretch>
            <a:fillRect/>
          </a:stretch>
        </p:blipFill>
        <p:spPr bwMode="auto">
          <a:xfrm>
            <a:off x="457200" y="1986635"/>
            <a:ext cx="8229600" cy="3753093"/>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third modal is solid slab </a:t>
            </a:r>
            <a:br>
              <a:rPr lang="en-US" dirty="0"/>
            </a:br>
            <a:endParaRPr lang="en-US" dirty="0"/>
          </a:p>
        </p:txBody>
      </p:sp>
      <p:pic>
        <p:nvPicPr>
          <p:cNvPr id="4" name="صورة 3" descr="C:\Users\Home\Desktop\Solid Slab.7floor.png"/>
          <p:cNvPicPr>
            <a:picLocks noGrp="1"/>
          </p:cNvPicPr>
          <p:nvPr>
            <p:ph idx="1"/>
          </p:nvPr>
        </p:nvPicPr>
        <p:blipFill>
          <a:blip r:embed="rId2" cstate="print"/>
          <a:srcRect/>
          <a:stretch>
            <a:fillRect/>
          </a:stretch>
        </p:blipFill>
        <p:spPr bwMode="auto">
          <a:xfrm>
            <a:off x="457200" y="2007971"/>
            <a:ext cx="8229600" cy="3710420"/>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final modal is solid slab set modifiers</a:t>
            </a:r>
            <a:br>
              <a:rPr lang="en-US" dirty="0"/>
            </a:br>
            <a:endParaRPr lang="en-US" dirty="0"/>
          </a:p>
        </p:txBody>
      </p:sp>
      <p:pic>
        <p:nvPicPr>
          <p:cNvPr id="4" name="صورة 5" descr="C:\Users\Home\Desktop\Solid Slab.7floor.SetModifires.png"/>
          <p:cNvPicPr>
            <a:picLocks noGrp="1"/>
          </p:cNvPicPr>
          <p:nvPr>
            <p:ph idx="1"/>
          </p:nvPr>
        </p:nvPicPr>
        <p:blipFill>
          <a:blip r:embed="rId2" cstate="print"/>
          <a:srcRect/>
          <a:stretch>
            <a:fillRect/>
          </a:stretch>
        </p:blipFill>
        <p:spPr bwMode="auto">
          <a:xfrm>
            <a:off x="457200" y="1978137"/>
            <a:ext cx="8229600" cy="3770088"/>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 </a:t>
            </a:r>
            <a:endParaRPr lang="en-US" dirty="0"/>
          </a:p>
        </p:txBody>
      </p:sp>
      <p:sp>
        <p:nvSpPr>
          <p:cNvPr id="3" name="Content Placeholder 2"/>
          <p:cNvSpPr>
            <a:spLocks noGrp="1"/>
          </p:cNvSpPr>
          <p:nvPr>
            <p:ph idx="1"/>
          </p:nvPr>
        </p:nvSpPr>
        <p:spPr/>
        <p:txBody>
          <a:bodyPr/>
          <a:lstStyle/>
          <a:p>
            <a:r>
              <a:rPr lang="en-US" dirty="0" smtClean="0"/>
              <a:t>Happy to listen to any questions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Objectives:</a:t>
            </a:r>
          </a:p>
        </p:txBody>
      </p:sp>
      <p:sp>
        <p:nvSpPr>
          <p:cNvPr id="3" name="Content Placeholder 2"/>
          <p:cNvSpPr>
            <a:spLocks noGrp="1"/>
          </p:cNvSpPr>
          <p:nvPr>
            <p:ph idx="1"/>
          </p:nvPr>
        </p:nvSpPr>
        <p:spPr/>
        <p:txBody>
          <a:bodyPr/>
          <a:lstStyle/>
          <a:p>
            <a:r>
              <a:rPr lang="en-US" dirty="0"/>
              <a:t>In this project we work to apply all concepts of structural Engineering that we are learned over five years. We have studied many courses in the program of the Civil Engineering Department at Al-</a:t>
            </a:r>
            <a:r>
              <a:rPr lang="en-US" dirty="0" err="1"/>
              <a:t>Najah</a:t>
            </a:r>
            <a:r>
              <a:rPr lang="en-US" dirty="0"/>
              <a:t> University. Different types of analysis and design are done in this project in order to choose the most safe and economical type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ctr" rtl="0">
              <a:spcBef>
                <a:spcPct val="0"/>
              </a:spcBef>
            </a:pPr>
            <a:r>
              <a:rPr lang="en-US" sz="3600" dirty="0"/>
              <a:t>Importance</a:t>
            </a:r>
            <a:r>
              <a:rPr lang="en-US" dirty="0"/>
              <a:t>:</a:t>
            </a:r>
            <a:r>
              <a:rPr lang="en-US" sz="1050" dirty="0"/>
              <a:t/>
            </a:r>
            <a:br>
              <a:rPr lang="en-US" sz="1050" dirty="0"/>
            </a:br>
            <a:endParaRPr lang="en-US" dirty="0"/>
          </a:p>
        </p:txBody>
      </p:sp>
      <p:sp>
        <p:nvSpPr>
          <p:cNvPr id="3" name="Content Placeholder 2"/>
          <p:cNvSpPr>
            <a:spLocks noGrp="1"/>
          </p:cNvSpPr>
          <p:nvPr>
            <p:ph idx="1"/>
          </p:nvPr>
        </p:nvSpPr>
        <p:spPr/>
        <p:txBody>
          <a:bodyPr>
            <a:normAutofit lnSpcReduction="10000"/>
          </a:bodyPr>
          <a:lstStyle/>
          <a:p>
            <a:r>
              <a:rPr lang="en-US" dirty="0"/>
              <a:t> The importance of </a:t>
            </a:r>
            <a:r>
              <a:rPr lang="en-US" dirty="0" err="1"/>
              <a:t>rawabi</a:t>
            </a:r>
            <a:r>
              <a:rPr lang="en-US" dirty="0"/>
              <a:t> project: - </a:t>
            </a:r>
            <a:r>
              <a:rPr lang="en-US" dirty="0" err="1"/>
              <a:t>rawabi</a:t>
            </a:r>
            <a:r>
              <a:rPr lang="en-US" dirty="0"/>
              <a:t> is one of the important buildings in the nation in all parts of Palestine.  </a:t>
            </a:r>
            <a:r>
              <a:rPr lang="en-US" dirty="0" err="1"/>
              <a:t>Rawabi</a:t>
            </a:r>
            <a:r>
              <a:rPr lang="en-US" dirty="0"/>
              <a:t> is a new city for Palestinian families it will provide opportunities for affordable home owner ship, employment, education and leisure and an attractive environment in which to live ,work and visit .best of all </a:t>
            </a:r>
            <a:r>
              <a:rPr lang="en-US" dirty="0" err="1"/>
              <a:t>rawabi</a:t>
            </a:r>
            <a:r>
              <a:rPr lang="en-US" dirty="0"/>
              <a:t> is the best quality of life option well within the financial reach of many young Palestinian families .</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building </a:t>
            </a:r>
            <a:endParaRPr lang="en-US" dirty="0"/>
          </a:p>
        </p:txBody>
      </p:sp>
      <p:pic>
        <p:nvPicPr>
          <p:cNvPr id="4" name="صورة 2" descr="C:\Users\Home\Desktop\مشروع التخرج\Arch\CAD\-3-2858319.jpg"/>
          <p:cNvPicPr>
            <a:picLocks noGrp="1"/>
          </p:cNvPicPr>
          <p:nvPr>
            <p:ph idx="1"/>
          </p:nvPr>
        </p:nvPicPr>
        <p:blipFill>
          <a:blip r:embed="rId2" cstate="print"/>
          <a:srcRect/>
          <a:stretch>
            <a:fillRect/>
          </a:stretch>
        </p:blipFill>
        <p:spPr bwMode="auto">
          <a:xfrm>
            <a:off x="3287769" y="1600200"/>
            <a:ext cx="2568461" cy="4525963"/>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Structural systems</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pPr lvl="0"/>
            <a:r>
              <a:rPr lang="en-US" dirty="0"/>
              <a:t>Form – active structures (transfer of loads in single stress, compression </a:t>
            </a:r>
            <a:r>
              <a:rPr lang="en-US" u="sng" dirty="0"/>
              <a:t>or</a:t>
            </a:r>
            <a:r>
              <a:rPr lang="en-US" dirty="0"/>
              <a:t> Tension) </a:t>
            </a:r>
          </a:p>
          <a:p>
            <a:pPr lvl="0"/>
            <a:r>
              <a:rPr lang="en-US" dirty="0"/>
              <a:t>Vector – active structures (transfer of loads in one dimension tension </a:t>
            </a:r>
            <a:r>
              <a:rPr lang="en-US" u="sng" dirty="0"/>
              <a:t>and</a:t>
            </a:r>
            <a:r>
              <a:rPr lang="en-US" dirty="0"/>
              <a:t> compression)</a:t>
            </a:r>
          </a:p>
          <a:p>
            <a:pPr lvl="0"/>
            <a:r>
              <a:rPr lang="en-US" dirty="0"/>
              <a:t>Section – active structures</a:t>
            </a:r>
          </a:p>
          <a:p>
            <a:pPr lvl="0"/>
            <a:r>
              <a:rPr lang="en-US" dirty="0"/>
              <a:t>Surface – active structures (transfer of loads through surfaces)</a:t>
            </a:r>
          </a:p>
          <a:p>
            <a:r>
              <a:rPr lang="en-US" dirty="0"/>
              <a:t>Height – active structures (high – rise structures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 of structure </a:t>
            </a:r>
            <a:endParaRPr lang="en-US" dirty="0"/>
          </a:p>
        </p:txBody>
      </p:sp>
      <p:pic>
        <p:nvPicPr>
          <p:cNvPr id="4" name="صورة 1"/>
          <p:cNvPicPr>
            <a:picLocks noGrp="1"/>
          </p:cNvPicPr>
          <p:nvPr>
            <p:ph idx="1"/>
          </p:nvPr>
        </p:nvPicPr>
        <p:blipFill>
          <a:blip r:embed="rId2" cstate="print"/>
          <a:srcRect/>
          <a:stretch>
            <a:fillRect/>
          </a:stretch>
        </p:blipFill>
        <p:spPr bwMode="auto">
          <a:xfrm>
            <a:off x="2625579" y="1600200"/>
            <a:ext cx="3892841" cy="4525963"/>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TotalTime>
  <Words>1513</Words>
  <Application>Microsoft Office PowerPoint</Application>
  <PresentationFormat>On-screen Show (4:3)</PresentationFormat>
  <Paragraphs>221</Paragraphs>
  <Slides>47</Slides>
  <Notes>1</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Office Theme</vt:lpstr>
      <vt:lpstr>Slide 1</vt:lpstr>
      <vt:lpstr>Slide 2</vt:lpstr>
      <vt:lpstr>Slide 3</vt:lpstr>
      <vt:lpstr>introduction</vt:lpstr>
      <vt:lpstr>Objectives:</vt:lpstr>
      <vt:lpstr>Importance: </vt:lpstr>
      <vt:lpstr>The building </vt:lpstr>
      <vt:lpstr>Structural systems </vt:lpstr>
      <vt:lpstr>Type of structure </vt:lpstr>
      <vt:lpstr>Chapter Two </vt:lpstr>
      <vt:lpstr>location</vt:lpstr>
      <vt:lpstr>Materials of construction</vt:lpstr>
      <vt:lpstr>Concrete:- </vt:lpstr>
      <vt:lpstr>Steel Reinforcement</vt:lpstr>
      <vt:lpstr>Loads:</vt:lpstr>
      <vt:lpstr>Load Combination </vt:lpstr>
      <vt:lpstr>Chapter Three</vt:lpstr>
      <vt:lpstr>Introduction : </vt:lpstr>
      <vt:lpstr>Slide 19</vt:lpstr>
      <vt:lpstr>slab design check:</vt:lpstr>
      <vt:lpstr>Slide 21</vt:lpstr>
      <vt:lpstr>Chapter four </vt:lpstr>
      <vt:lpstr>Introduction:- </vt:lpstr>
      <vt:lpstr>Slide 24</vt:lpstr>
      <vt:lpstr>Beams are classified into two types</vt:lpstr>
      <vt:lpstr>Dropped beams </vt:lpstr>
      <vt:lpstr>2Beam design check</vt:lpstr>
      <vt:lpstr>Chapter 5 </vt:lpstr>
      <vt:lpstr>Introducttion </vt:lpstr>
      <vt:lpstr>Type of coloumn</vt:lpstr>
      <vt:lpstr>Chapter 6 </vt:lpstr>
      <vt:lpstr>Introduction</vt:lpstr>
      <vt:lpstr>Types of footings  Depending on depth</vt:lpstr>
      <vt:lpstr>Shallow Foundation Types </vt:lpstr>
      <vt:lpstr>manual design for some type of footing in the project</vt:lpstr>
      <vt:lpstr>Slide 36</vt:lpstr>
      <vt:lpstr>Slide 37</vt:lpstr>
      <vt:lpstr>Slide 38</vt:lpstr>
      <vt:lpstr>Reinforcement : </vt:lpstr>
      <vt:lpstr>wall footing </vt:lpstr>
      <vt:lpstr>Chapter 7 </vt:lpstr>
      <vt:lpstr>introduction</vt:lpstr>
      <vt:lpstr>The first modal is  Ribbed slab T-section  </vt:lpstr>
      <vt:lpstr>  The second model is ribbed slab &amp;slab rectangular  </vt:lpstr>
      <vt:lpstr>The third modal is solid slab  </vt:lpstr>
      <vt:lpstr>The final modal is solid slab set modifiers </vt:lpstr>
      <vt:lpstr>The end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Khalid Azzam</dc:creator>
  <cp:lastModifiedBy>Khalid Azzam</cp:lastModifiedBy>
  <cp:revision>11</cp:revision>
  <dcterms:created xsi:type="dcterms:W3CDTF">2013-08-31T20:01:53Z</dcterms:created>
  <dcterms:modified xsi:type="dcterms:W3CDTF">2013-08-31T21:11:53Z</dcterms:modified>
</cp:coreProperties>
</file>