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27"/>
  </p:notesMasterIdLst>
  <p:sldIdLst>
    <p:sldId id="256" r:id="rId2"/>
    <p:sldId id="257" r:id="rId3"/>
    <p:sldId id="258" r:id="rId4"/>
    <p:sldId id="263" r:id="rId5"/>
    <p:sldId id="282" r:id="rId6"/>
    <p:sldId id="259" r:id="rId7"/>
    <p:sldId id="261" r:id="rId8"/>
    <p:sldId id="262" r:id="rId9"/>
    <p:sldId id="264" r:id="rId10"/>
    <p:sldId id="265" r:id="rId11"/>
    <p:sldId id="268"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94660"/>
  </p:normalViewPr>
  <p:slideViewPr>
    <p:cSldViewPr>
      <p:cViewPr varScale="1">
        <p:scale>
          <a:sx n="72" d="100"/>
          <a:sy n="72" d="100"/>
        </p:scale>
        <p:origin x="-112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05A56C-58F7-45EB-9695-2933E303D94D}" type="datetimeFigureOut">
              <a:rPr lang="en-US" smtClean="0"/>
              <a:pPr/>
              <a:t>5/22/2012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55EFD8-E75B-494D-8709-DA4E96483CB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55EFD8-E75B-494D-8709-DA4E96483CB6}"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33A7F8CC-9017-4627-AD74-7B268D88CF97}" type="datetimeFigureOut">
              <a:rPr lang="en-US" smtClean="0"/>
              <a:pPr/>
              <a:t>5/22/2012</a:t>
            </a:fld>
            <a:endParaRPr lang="en-US"/>
          </a:p>
        </p:txBody>
      </p:sp>
      <p:sp>
        <p:nvSpPr>
          <p:cNvPr id="16" name="Slide Number Placeholder 15"/>
          <p:cNvSpPr>
            <a:spLocks noGrp="1"/>
          </p:cNvSpPr>
          <p:nvPr>
            <p:ph type="sldNum" sz="quarter" idx="11"/>
          </p:nvPr>
        </p:nvSpPr>
        <p:spPr/>
        <p:txBody>
          <a:bodyPr/>
          <a:lstStyle/>
          <a:p>
            <a:fld id="{C0B6A159-81E3-4198-BBE7-4010F520E861}"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A7F8CC-9017-4627-AD74-7B268D88CF97}"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6A159-81E3-4198-BBE7-4010F520E8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A7F8CC-9017-4627-AD74-7B268D88CF97}"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6A159-81E3-4198-BBE7-4010F520E8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33A7F8CC-9017-4627-AD74-7B268D88CF97}" type="datetimeFigureOut">
              <a:rPr lang="en-US" smtClean="0"/>
              <a:pPr/>
              <a:t>5/22/2012</a:t>
            </a:fld>
            <a:endParaRPr lang="en-US"/>
          </a:p>
        </p:txBody>
      </p:sp>
      <p:sp>
        <p:nvSpPr>
          <p:cNvPr id="15" name="Slide Number Placeholder 14"/>
          <p:cNvSpPr>
            <a:spLocks noGrp="1"/>
          </p:cNvSpPr>
          <p:nvPr>
            <p:ph type="sldNum" sz="quarter" idx="15"/>
          </p:nvPr>
        </p:nvSpPr>
        <p:spPr/>
        <p:txBody>
          <a:bodyPr/>
          <a:lstStyle>
            <a:lvl1pPr algn="ctr">
              <a:defRPr/>
            </a:lvl1pPr>
          </a:lstStyle>
          <a:p>
            <a:fld id="{C0B6A159-81E3-4198-BBE7-4010F520E861}"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3A7F8CC-9017-4627-AD74-7B268D88CF97}"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6A159-81E3-4198-BBE7-4010F520E861}"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3A7F8CC-9017-4627-AD74-7B268D88CF97}"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B6A159-81E3-4198-BBE7-4010F520E86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0B6A159-81E3-4198-BBE7-4010F520E861}"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33A7F8CC-9017-4627-AD74-7B268D88CF97}" type="datetimeFigureOut">
              <a:rPr lang="en-US" smtClean="0"/>
              <a:pPr/>
              <a:t>5/22/2012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3A7F8CC-9017-4627-AD74-7B268D88CF97}" type="datetimeFigureOut">
              <a:rPr lang="en-US" smtClean="0"/>
              <a:pPr/>
              <a:t>5/22/2012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B6A159-81E3-4198-BBE7-4010F520E86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A7F8CC-9017-4627-AD74-7B268D88CF97}" type="datetimeFigureOut">
              <a:rPr lang="en-US" smtClean="0"/>
              <a:pPr/>
              <a:t>5/22/2012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B6A159-81E3-4198-BBE7-4010F520E8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33A7F8CC-9017-4627-AD74-7B268D88CF97}" type="datetimeFigureOut">
              <a:rPr lang="en-US" smtClean="0"/>
              <a:pPr/>
              <a:t>5/22/2012</a:t>
            </a:fld>
            <a:endParaRPr lang="en-US"/>
          </a:p>
        </p:txBody>
      </p:sp>
      <p:sp>
        <p:nvSpPr>
          <p:cNvPr id="9" name="Slide Number Placeholder 8"/>
          <p:cNvSpPr>
            <a:spLocks noGrp="1"/>
          </p:cNvSpPr>
          <p:nvPr>
            <p:ph type="sldNum" sz="quarter" idx="15"/>
          </p:nvPr>
        </p:nvSpPr>
        <p:spPr/>
        <p:txBody>
          <a:bodyPr/>
          <a:lstStyle/>
          <a:p>
            <a:fld id="{C0B6A159-81E3-4198-BBE7-4010F520E861}"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33A7F8CC-9017-4627-AD74-7B268D88CF97}" type="datetimeFigureOut">
              <a:rPr lang="en-US" smtClean="0"/>
              <a:pPr/>
              <a:t>5/22/2012</a:t>
            </a:fld>
            <a:endParaRPr lang="en-US"/>
          </a:p>
        </p:txBody>
      </p:sp>
      <p:sp>
        <p:nvSpPr>
          <p:cNvPr id="9" name="Slide Number Placeholder 8"/>
          <p:cNvSpPr>
            <a:spLocks noGrp="1"/>
          </p:cNvSpPr>
          <p:nvPr>
            <p:ph type="sldNum" sz="quarter" idx="11"/>
          </p:nvPr>
        </p:nvSpPr>
        <p:spPr/>
        <p:txBody>
          <a:bodyPr/>
          <a:lstStyle/>
          <a:p>
            <a:fld id="{C0B6A159-81E3-4198-BBE7-4010F520E86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3A7F8CC-9017-4627-AD74-7B268D88CF97}" type="datetimeFigureOut">
              <a:rPr lang="en-US" smtClean="0"/>
              <a:pPr/>
              <a:t>5/22/2012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0B6A159-81E3-4198-BBE7-4010F520E861}"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648" y="3284984"/>
            <a:ext cx="6400800" cy="3573016"/>
          </a:xfrm>
        </p:spPr>
        <p:txBody>
          <a:bodyPr>
            <a:normAutofit/>
          </a:bodyPr>
          <a:lstStyle/>
          <a:p>
            <a:r>
              <a:rPr lang="en-US" b="1" dirty="0">
                <a:solidFill>
                  <a:schemeClr val="tx1">
                    <a:lumMod val="75000"/>
                    <a:lumOff val="25000"/>
                  </a:schemeClr>
                </a:solidFill>
              </a:rPr>
              <a:t> </a:t>
            </a:r>
            <a:endParaRPr lang="en-US" dirty="0">
              <a:solidFill>
                <a:schemeClr val="tx1">
                  <a:lumMod val="75000"/>
                  <a:lumOff val="25000"/>
                </a:schemeClr>
              </a:solidFill>
            </a:endParaRPr>
          </a:p>
          <a:p>
            <a:pPr algn="ctr"/>
            <a:r>
              <a:rPr lang="en-US" b="1" dirty="0">
                <a:solidFill>
                  <a:schemeClr val="tx1">
                    <a:lumMod val="75000"/>
                    <a:lumOff val="25000"/>
                  </a:schemeClr>
                </a:solidFill>
              </a:rPr>
              <a:t>“ PROTABLE MASSAGE BED “</a:t>
            </a:r>
            <a:endParaRPr lang="en-US" dirty="0">
              <a:solidFill>
                <a:schemeClr val="tx1">
                  <a:lumMod val="75000"/>
                  <a:lumOff val="25000"/>
                </a:schemeClr>
              </a:solidFill>
            </a:endParaRPr>
          </a:p>
          <a:p>
            <a:endParaRPr lang="en-US" sz="2000" dirty="0" smtClean="0"/>
          </a:p>
          <a:p>
            <a:pPr algn="r"/>
            <a:r>
              <a:rPr lang="en-US" sz="2000" dirty="0" smtClean="0">
                <a:solidFill>
                  <a:schemeClr val="tx1">
                    <a:lumMod val="75000"/>
                    <a:lumOff val="25000"/>
                  </a:schemeClr>
                </a:solidFill>
              </a:rPr>
              <a:t>Prepared by :</a:t>
            </a:r>
          </a:p>
          <a:p>
            <a:pPr algn="r"/>
            <a:r>
              <a:rPr lang="en-US" sz="2000" dirty="0" smtClean="0">
                <a:solidFill>
                  <a:schemeClr val="tx1">
                    <a:lumMod val="75000"/>
                    <a:lumOff val="25000"/>
                  </a:schemeClr>
                </a:solidFill>
              </a:rPr>
              <a:t>Mohammed Abu </a:t>
            </a:r>
            <a:r>
              <a:rPr lang="en-US" sz="2000" dirty="0" err="1" smtClean="0">
                <a:solidFill>
                  <a:schemeClr val="tx1">
                    <a:lumMod val="75000"/>
                    <a:lumOff val="25000"/>
                  </a:schemeClr>
                </a:solidFill>
              </a:rPr>
              <a:t>younis</a:t>
            </a:r>
            <a:endParaRPr lang="en-US" sz="2000" dirty="0" smtClean="0">
              <a:solidFill>
                <a:schemeClr val="tx1">
                  <a:lumMod val="75000"/>
                  <a:lumOff val="25000"/>
                </a:schemeClr>
              </a:solidFill>
            </a:endParaRPr>
          </a:p>
          <a:p>
            <a:pPr algn="r"/>
            <a:r>
              <a:rPr lang="en-US" sz="2000" dirty="0" err="1" smtClean="0">
                <a:solidFill>
                  <a:schemeClr val="tx1">
                    <a:lumMod val="75000"/>
                    <a:lumOff val="25000"/>
                  </a:schemeClr>
                </a:solidFill>
              </a:rPr>
              <a:t>Qusay</a:t>
            </a:r>
            <a:r>
              <a:rPr lang="en-US" sz="2000" dirty="0" smtClean="0">
                <a:solidFill>
                  <a:schemeClr val="tx1">
                    <a:lumMod val="75000"/>
                    <a:lumOff val="25000"/>
                  </a:schemeClr>
                </a:solidFill>
              </a:rPr>
              <a:t> </a:t>
            </a:r>
            <a:r>
              <a:rPr lang="en-US" sz="2000" dirty="0" smtClean="0">
                <a:solidFill>
                  <a:schemeClr val="tx1">
                    <a:lumMod val="75000"/>
                    <a:lumOff val="25000"/>
                  </a:schemeClr>
                </a:solidFill>
              </a:rPr>
              <a:t>Abu Al </a:t>
            </a:r>
            <a:r>
              <a:rPr lang="en-US" sz="2000" dirty="0" err="1" smtClean="0">
                <a:solidFill>
                  <a:schemeClr val="tx1">
                    <a:lumMod val="75000"/>
                    <a:lumOff val="25000"/>
                  </a:schemeClr>
                </a:solidFill>
              </a:rPr>
              <a:t>Wafa</a:t>
            </a:r>
            <a:endParaRPr lang="en-US" sz="2000" dirty="0" smtClean="0">
              <a:solidFill>
                <a:schemeClr val="tx1">
                  <a:lumMod val="75000"/>
                  <a:lumOff val="25000"/>
                </a:schemeClr>
              </a:solidFill>
            </a:endParaRPr>
          </a:p>
          <a:p>
            <a:pPr algn="r"/>
            <a:r>
              <a:rPr lang="en-US" sz="2000" dirty="0" smtClean="0">
                <a:solidFill>
                  <a:schemeClr val="tx1">
                    <a:lumMod val="75000"/>
                    <a:lumOff val="25000"/>
                  </a:schemeClr>
                </a:solidFill>
              </a:rPr>
              <a:t>Adel </a:t>
            </a:r>
            <a:r>
              <a:rPr lang="en-US" sz="2000" dirty="0" err="1" smtClean="0">
                <a:solidFill>
                  <a:schemeClr val="tx1">
                    <a:lumMod val="75000"/>
                    <a:lumOff val="25000"/>
                  </a:schemeClr>
                </a:solidFill>
              </a:rPr>
              <a:t>Dwekat</a:t>
            </a:r>
            <a:endParaRPr lang="en-US" sz="2000" dirty="0" smtClean="0">
              <a:solidFill>
                <a:schemeClr val="tx1">
                  <a:lumMod val="75000"/>
                  <a:lumOff val="25000"/>
                </a:schemeClr>
              </a:solidFill>
            </a:endParaRPr>
          </a:p>
          <a:p>
            <a:pPr algn="r"/>
            <a:r>
              <a:rPr lang="en-US" sz="2000" dirty="0" smtClean="0">
                <a:solidFill>
                  <a:schemeClr val="tx1">
                    <a:lumMod val="75000"/>
                    <a:lumOff val="25000"/>
                  </a:schemeClr>
                </a:solidFill>
              </a:rPr>
              <a:t>Ahmed </a:t>
            </a:r>
            <a:r>
              <a:rPr lang="en-US" sz="2000" dirty="0" smtClean="0">
                <a:solidFill>
                  <a:schemeClr val="tx1">
                    <a:lumMod val="75000"/>
                    <a:lumOff val="25000"/>
                  </a:schemeClr>
                </a:solidFill>
              </a:rPr>
              <a:t>Omer</a:t>
            </a:r>
            <a:r>
              <a:rPr lang="en-US" dirty="0" smtClean="0">
                <a:solidFill>
                  <a:schemeClr val="tx1">
                    <a:lumMod val="75000"/>
                    <a:lumOff val="25000"/>
                  </a:schemeClr>
                </a:solidFill>
              </a:rPr>
              <a:t> </a:t>
            </a:r>
            <a:endParaRPr lang="en-US" dirty="0">
              <a:solidFill>
                <a:schemeClr val="tx1">
                  <a:lumMod val="75000"/>
                  <a:lumOff val="25000"/>
                </a:schemeClr>
              </a:solidFill>
            </a:endParaRPr>
          </a:p>
        </p:txBody>
      </p:sp>
      <p:sp>
        <p:nvSpPr>
          <p:cNvPr id="2" name="Title 1"/>
          <p:cNvSpPr>
            <a:spLocks noGrp="1"/>
          </p:cNvSpPr>
          <p:nvPr>
            <p:ph type="ctrTitle"/>
          </p:nvPr>
        </p:nvSpPr>
        <p:spPr/>
        <p:txBody>
          <a:bodyPr>
            <a:normAutofit fontScale="90000"/>
          </a:bodyPr>
          <a:lstStyle/>
          <a:p>
            <a:r>
              <a:rPr lang="en-US" sz="2700" b="1" dirty="0"/>
              <a:t>AN-NAJAH NATIONAL UNIVERSITY</a:t>
            </a:r>
            <a:r>
              <a:rPr lang="en-US" sz="2700" dirty="0"/>
              <a:t/>
            </a:r>
            <a:br>
              <a:rPr lang="en-US" sz="2700" dirty="0"/>
            </a:br>
            <a:r>
              <a:rPr lang="en-US" sz="2700" b="1" dirty="0"/>
              <a:t>FACULTY OF ENGINEERING</a:t>
            </a:r>
            <a:r>
              <a:rPr lang="en-US" sz="2700" dirty="0"/>
              <a:t/>
            </a:r>
            <a:br>
              <a:rPr lang="en-US" sz="2700" dirty="0"/>
            </a:br>
            <a:r>
              <a:rPr lang="en-US" sz="2700" b="1" dirty="0"/>
              <a:t>DEPARTMENT OF MECHANICAL ENGINEERING</a:t>
            </a:r>
            <a:r>
              <a:rPr lang="en-US" dirty="0"/>
              <a:t/>
            </a:r>
            <a:br>
              <a:rPr lang="en-US" dirty="0"/>
            </a:br>
            <a:endParaRPr lang="en-US" dirty="0"/>
          </a:p>
        </p:txBody>
      </p:sp>
      <p:pic>
        <p:nvPicPr>
          <p:cNvPr id="4" name="Picture 3" descr="C:\Users\hammod\Desktop\usp1-ps-blla3a-eda7ea9cec.jpg"/>
          <p:cNvPicPr/>
          <p:nvPr/>
        </p:nvPicPr>
        <p:blipFill>
          <a:blip r:embed="rId2" cstate="print"/>
          <a:srcRect/>
          <a:stretch>
            <a:fillRect/>
          </a:stretch>
        </p:blipFill>
        <p:spPr bwMode="auto">
          <a:xfrm>
            <a:off x="3995936" y="260648"/>
            <a:ext cx="942975" cy="93345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5112568"/>
          </a:xfrm>
        </p:spPr>
        <p:txBody>
          <a:bodyPr/>
          <a:lstStyle/>
          <a:p>
            <a:r>
              <a:rPr lang="en-US" sz="2400" dirty="0" smtClean="0"/>
              <a:t>This section talks about characteristics of every part  in Portable Massage Bed  , and its divided into :</a:t>
            </a:r>
          </a:p>
          <a:p>
            <a:endParaRPr lang="en-US" sz="2800" b="1" dirty="0" smtClean="0">
              <a:solidFill>
                <a:schemeClr val="accent6"/>
              </a:solidFill>
            </a:endParaRPr>
          </a:p>
          <a:p>
            <a:r>
              <a:rPr lang="en-US" sz="2800" b="1" dirty="0" smtClean="0">
                <a:solidFill>
                  <a:schemeClr val="accent6"/>
                </a:solidFill>
              </a:rPr>
              <a:t>1- Frame</a:t>
            </a:r>
          </a:p>
          <a:p>
            <a:endParaRPr lang="en-US" sz="2800" b="1" dirty="0" smtClean="0">
              <a:solidFill>
                <a:schemeClr val="accent6"/>
              </a:solidFill>
            </a:endParaRPr>
          </a:p>
          <a:p>
            <a:pPr>
              <a:buNone/>
            </a:pPr>
            <a:r>
              <a:rPr lang="en-US" sz="2400" dirty="0" smtClean="0"/>
              <a:t>The material that will be used in the outside frame is carbon steel, and this table shows the following characteristics:</a:t>
            </a:r>
          </a:p>
        </p:txBody>
      </p:sp>
      <p:sp>
        <p:nvSpPr>
          <p:cNvPr id="3" name="Title 2"/>
          <p:cNvSpPr>
            <a:spLocks noGrp="1"/>
          </p:cNvSpPr>
          <p:nvPr>
            <p:ph type="title"/>
          </p:nvPr>
        </p:nvSpPr>
        <p:spPr>
          <a:xfrm>
            <a:off x="467544" y="0"/>
            <a:ext cx="8229600" cy="1219200"/>
          </a:xfrm>
        </p:spPr>
        <p:txBody>
          <a:bodyPr/>
          <a:lstStyle/>
          <a:p>
            <a:pPr algn="ctr"/>
            <a:r>
              <a:rPr lang="en-US" b="1" dirty="0" smtClean="0"/>
              <a:t>II -Design of the Bed</a:t>
            </a:r>
            <a:endParaRPr lang="en-US" dirty="0"/>
          </a:p>
        </p:txBody>
      </p:sp>
      <p:pic>
        <p:nvPicPr>
          <p:cNvPr id="5" name="Picture 4" descr="7.PNG"/>
          <p:cNvPicPr>
            <a:picLocks noChangeAspect="1"/>
          </p:cNvPicPr>
          <p:nvPr/>
        </p:nvPicPr>
        <p:blipFill>
          <a:blip r:embed="rId2" cstate="print"/>
          <a:stretch>
            <a:fillRect/>
          </a:stretch>
        </p:blipFill>
        <p:spPr>
          <a:xfrm>
            <a:off x="1259632" y="4653136"/>
            <a:ext cx="6624736" cy="122413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II -Design of the Bed</a:t>
            </a:r>
            <a:r>
              <a:rPr lang="en-US" dirty="0" smtClean="0"/>
              <a:t/>
            </a:r>
            <a:br>
              <a:rPr lang="en-US" dirty="0" smtClean="0"/>
            </a:br>
            <a:endParaRPr lang="en-US" dirty="0"/>
          </a:p>
        </p:txBody>
      </p:sp>
      <p:sp>
        <p:nvSpPr>
          <p:cNvPr id="3" name="Content Placeholder 2"/>
          <p:cNvSpPr>
            <a:spLocks noGrp="1"/>
          </p:cNvSpPr>
          <p:nvPr>
            <p:ph sz="half" idx="1"/>
          </p:nvPr>
        </p:nvSpPr>
        <p:spPr>
          <a:xfrm>
            <a:off x="457200" y="1524000"/>
            <a:ext cx="2530624" cy="4572000"/>
          </a:xfrm>
        </p:spPr>
        <p:txBody>
          <a:bodyPr/>
          <a:lstStyle/>
          <a:p>
            <a:r>
              <a:rPr lang="en-US" sz="2000" dirty="0" smtClean="0"/>
              <a:t>the dimensions for the outside frame are :</a:t>
            </a:r>
          </a:p>
          <a:p>
            <a:endParaRPr lang="en-US" sz="2000" dirty="0" smtClean="0"/>
          </a:p>
          <a:p>
            <a:r>
              <a:rPr lang="en-US" sz="2000" dirty="0" smtClean="0"/>
              <a:t>Height =90 cm</a:t>
            </a:r>
          </a:p>
          <a:p>
            <a:endParaRPr lang="en-US" sz="2000" dirty="0" smtClean="0"/>
          </a:p>
          <a:p>
            <a:r>
              <a:rPr lang="en-US" sz="2000" dirty="0" smtClean="0"/>
              <a:t>Width = 90 cm</a:t>
            </a:r>
          </a:p>
          <a:p>
            <a:endParaRPr lang="en-US" sz="2000" dirty="0" smtClean="0"/>
          </a:p>
          <a:p>
            <a:r>
              <a:rPr lang="en-US" sz="2000" dirty="0" smtClean="0"/>
              <a:t> length = 200 cm</a:t>
            </a:r>
          </a:p>
          <a:p>
            <a:endParaRPr lang="en-US" dirty="0"/>
          </a:p>
        </p:txBody>
      </p:sp>
      <p:pic>
        <p:nvPicPr>
          <p:cNvPr id="5" name="Content Placeholder 3" descr="Untitled.jpg"/>
          <p:cNvPicPr>
            <a:picLocks noGrp="1"/>
          </p:cNvPicPr>
          <p:nvPr>
            <p:ph sz="half" idx="2"/>
          </p:nvPr>
        </p:nvPicPr>
        <p:blipFill>
          <a:blip r:embed="rId2" cstate="print"/>
          <a:stretch>
            <a:fillRect/>
          </a:stretch>
        </p:blipFill>
        <p:spPr>
          <a:xfrm>
            <a:off x="3275856" y="1916832"/>
            <a:ext cx="5503590" cy="399636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4971256"/>
          </a:xfrm>
        </p:spPr>
        <p:txBody>
          <a:bodyPr/>
          <a:lstStyle/>
          <a:p>
            <a:r>
              <a:rPr lang="en-US" dirty="0" smtClean="0">
                <a:solidFill>
                  <a:schemeClr val="accent6"/>
                </a:solidFill>
              </a:rPr>
              <a:t>2- The Weld Process</a:t>
            </a:r>
          </a:p>
          <a:p>
            <a:endParaRPr lang="en-US" sz="2000" dirty="0" smtClean="0"/>
          </a:p>
          <a:p>
            <a:r>
              <a:rPr lang="en-US" sz="2000" dirty="0" smtClean="0"/>
              <a:t>The objective of this phase is to install surface bed columns that carry the bed and this is done through a process of welding on the cross sectional area for the column.</a:t>
            </a:r>
          </a:p>
          <a:p>
            <a:r>
              <a:rPr lang="en-US" sz="2000" dirty="0" smtClean="0"/>
              <a:t>The process of connecting the parts of the frame with </a:t>
            </a:r>
            <a:r>
              <a:rPr lang="en-US" sz="2000" dirty="0" smtClean="0">
                <a:solidFill>
                  <a:srgbClr val="FFFF00"/>
                </a:solidFill>
              </a:rPr>
              <a:t>E40XX welding </a:t>
            </a:r>
            <a:r>
              <a:rPr lang="en-US" sz="2000" dirty="0" smtClean="0"/>
              <a:t>type and it has the following characteristics, shown in Table </a:t>
            </a:r>
          </a:p>
          <a:p>
            <a:endParaRPr lang="en-US" dirty="0"/>
          </a:p>
        </p:txBody>
      </p:sp>
      <p:sp>
        <p:nvSpPr>
          <p:cNvPr id="3" name="Title 2"/>
          <p:cNvSpPr>
            <a:spLocks noGrp="1"/>
          </p:cNvSpPr>
          <p:nvPr>
            <p:ph type="title"/>
          </p:nvPr>
        </p:nvSpPr>
        <p:spPr/>
        <p:txBody>
          <a:bodyPr>
            <a:normAutofit fontScale="90000"/>
          </a:bodyPr>
          <a:lstStyle/>
          <a:p>
            <a:pPr algn="ctr"/>
            <a:r>
              <a:rPr lang="en-US" b="1" dirty="0" smtClean="0"/>
              <a:t>II -Design of the Bed</a:t>
            </a:r>
            <a:r>
              <a:rPr lang="en-US" dirty="0" smtClean="0"/>
              <a:t/>
            </a:r>
            <a:br>
              <a:rPr lang="en-US" dirty="0" smtClean="0"/>
            </a:br>
            <a:endParaRPr lang="en-US" dirty="0"/>
          </a:p>
        </p:txBody>
      </p:sp>
      <p:pic>
        <p:nvPicPr>
          <p:cNvPr id="7" name="Picture 6" descr="9.PNG"/>
          <p:cNvPicPr>
            <a:picLocks noChangeAspect="1"/>
          </p:cNvPicPr>
          <p:nvPr/>
        </p:nvPicPr>
        <p:blipFill>
          <a:blip r:embed="rId2" cstate="print"/>
          <a:stretch>
            <a:fillRect/>
          </a:stretch>
        </p:blipFill>
        <p:spPr>
          <a:xfrm>
            <a:off x="683568" y="4365104"/>
            <a:ext cx="7560840" cy="151216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4971256"/>
          </a:xfrm>
        </p:spPr>
        <p:txBody>
          <a:bodyPr/>
          <a:lstStyle/>
          <a:p>
            <a:r>
              <a:rPr lang="en-US" dirty="0" smtClean="0">
                <a:solidFill>
                  <a:schemeClr val="accent6"/>
                </a:solidFill>
              </a:rPr>
              <a:t>3- The Slider Design</a:t>
            </a:r>
          </a:p>
          <a:p>
            <a:r>
              <a:rPr lang="en-US" sz="2000" dirty="0" smtClean="0"/>
              <a:t>The slider is designed  in a way to comfort the back area and make the bearings movements easier .</a:t>
            </a:r>
          </a:p>
          <a:p>
            <a:endParaRPr lang="en-US" sz="2000" dirty="0"/>
          </a:p>
        </p:txBody>
      </p:sp>
      <p:sp>
        <p:nvSpPr>
          <p:cNvPr id="3" name="Title 2"/>
          <p:cNvSpPr>
            <a:spLocks noGrp="1"/>
          </p:cNvSpPr>
          <p:nvPr>
            <p:ph type="title"/>
          </p:nvPr>
        </p:nvSpPr>
        <p:spPr/>
        <p:txBody>
          <a:bodyPr>
            <a:normAutofit fontScale="90000"/>
          </a:bodyPr>
          <a:lstStyle/>
          <a:p>
            <a:pPr algn="ctr"/>
            <a:r>
              <a:rPr lang="en-US" b="1" dirty="0" smtClean="0"/>
              <a:t>II -Design of the Bed</a:t>
            </a:r>
            <a:r>
              <a:rPr lang="en-US" dirty="0" smtClean="0"/>
              <a:t/>
            </a:r>
            <a:br>
              <a:rPr lang="en-US" dirty="0" smtClean="0"/>
            </a:br>
            <a:endParaRPr lang="en-US" dirty="0"/>
          </a:p>
        </p:txBody>
      </p:sp>
      <p:pic>
        <p:nvPicPr>
          <p:cNvPr id="4" name="صورة 1" descr="D:\gcfg.jpg"/>
          <p:cNvPicPr/>
          <p:nvPr/>
        </p:nvPicPr>
        <p:blipFill>
          <a:blip r:embed="rId2" cstate="print"/>
          <a:srcRect/>
          <a:stretch>
            <a:fillRect/>
          </a:stretch>
        </p:blipFill>
        <p:spPr bwMode="auto">
          <a:xfrm>
            <a:off x="1259632" y="2852936"/>
            <a:ext cx="6480720" cy="32970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4971256"/>
          </a:xfrm>
        </p:spPr>
        <p:txBody>
          <a:bodyPr/>
          <a:lstStyle/>
          <a:p>
            <a:r>
              <a:rPr lang="en-US" dirty="0" smtClean="0">
                <a:solidFill>
                  <a:schemeClr val="accent6"/>
                </a:solidFill>
              </a:rPr>
              <a:t>4- Rod Design </a:t>
            </a:r>
          </a:p>
          <a:p>
            <a:r>
              <a:rPr lang="en-US" sz="2000" dirty="0" smtClean="0"/>
              <a:t>The most important part and the primary process in the slider  is the Rod , which carries the weight and the rollers , and this table shows the characteristics of the rod :</a:t>
            </a:r>
          </a:p>
          <a:p>
            <a:r>
              <a:rPr lang="en-US" sz="2000" dirty="0" smtClean="0"/>
              <a:t> </a:t>
            </a:r>
          </a:p>
          <a:p>
            <a:endParaRPr lang="en-US" sz="2000" dirty="0" smtClean="0"/>
          </a:p>
          <a:p>
            <a:endParaRPr lang="en-US" sz="2000" dirty="0" smtClean="0"/>
          </a:p>
          <a:p>
            <a:endParaRPr lang="en-US" sz="2000" dirty="0" smtClean="0"/>
          </a:p>
          <a:p>
            <a:endParaRPr lang="en-US" sz="2000" dirty="0" smtClean="0"/>
          </a:p>
          <a:p>
            <a:endParaRPr lang="en-US" sz="2000" dirty="0" smtClean="0"/>
          </a:p>
          <a:p>
            <a:r>
              <a:rPr lang="en-US" sz="2000" dirty="0" smtClean="0"/>
              <a:t>The length of the rod is chosen according to Physiotherapy Doctors</a:t>
            </a:r>
            <a:endParaRPr lang="en-US" sz="2000" dirty="0"/>
          </a:p>
        </p:txBody>
      </p:sp>
      <p:sp>
        <p:nvSpPr>
          <p:cNvPr id="3" name="Title 2"/>
          <p:cNvSpPr>
            <a:spLocks noGrp="1"/>
          </p:cNvSpPr>
          <p:nvPr>
            <p:ph type="title"/>
          </p:nvPr>
        </p:nvSpPr>
        <p:spPr/>
        <p:txBody>
          <a:bodyPr>
            <a:normAutofit fontScale="90000"/>
          </a:bodyPr>
          <a:lstStyle/>
          <a:p>
            <a:pPr algn="ctr"/>
            <a:r>
              <a:rPr lang="en-US" b="1" dirty="0" smtClean="0"/>
              <a:t>II -Design of the Bed</a:t>
            </a:r>
            <a:r>
              <a:rPr lang="en-US" dirty="0" smtClean="0"/>
              <a:t/>
            </a:r>
            <a:br>
              <a:rPr lang="en-US" dirty="0" smtClean="0"/>
            </a:br>
            <a:endParaRPr lang="en-US" dirty="0"/>
          </a:p>
        </p:txBody>
      </p:sp>
      <p:pic>
        <p:nvPicPr>
          <p:cNvPr id="4" name="Picture 3" descr="3.PNG"/>
          <p:cNvPicPr>
            <a:picLocks noChangeAspect="1"/>
          </p:cNvPicPr>
          <p:nvPr/>
        </p:nvPicPr>
        <p:blipFill>
          <a:blip r:embed="rId2" cstate="print"/>
          <a:stretch>
            <a:fillRect/>
          </a:stretch>
        </p:blipFill>
        <p:spPr>
          <a:xfrm>
            <a:off x="1187624" y="2780928"/>
            <a:ext cx="6768752" cy="129614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accent6"/>
                </a:solidFill>
              </a:rPr>
              <a:t>5- Bearing Design </a:t>
            </a:r>
          </a:p>
          <a:p>
            <a:r>
              <a:rPr lang="en-US" sz="2000" dirty="0" smtClean="0"/>
              <a:t>The bearings are designed and chosen according to their abilities of carrying loads, and this table shows the characteristics of the Bearing :</a:t>
            </a:r>
            <a:endParaRPr lang="en-US" sz="2000" dirty="0">
              <a:solidFill>
                <a:schemeClr val="accent6"/>
              </a:solidFill>
            </a:endParaRPr>
          </a:p>
        </p:txBody>
      </p:sp>
      <p:sp>
        <p:nvSpPr>
          <p:cNvPr id="3" name="Title 2"/>
          <p:cNvSpPr>
            <a:spLocks noGrp="1"/>
          </p:cNvSpPr>
          <p:nvPr>
            <p:ph type="title"/>
          </p:nvPr>
        </p:nvSpPr>
        <p:spPr/>
        <p:txBody>
          <a:bodyPr/>
          <a:lstStyle/>
          <a:p>
            <a:pPr algn="ctr"/>
            <a:r>
              <a:rPr lang="en-US" b="1" dirty="0" smtClean="0"/>
              <a:t>II -Design of the Bed</a:t>
            </a:r>
            <a:endParaRPr lang="en-US" dirty="0"/>
          </a:p>
        </p:txBody>
      </p:sp>
      <p:pic>
        <p:nvPicPr>
          <p:cNvPr id="4" name="Picture 3" descr="4.PNG"/>
          <p:cNvPicPr>
            <a:picLocks noChangeAspect="1"/>
          </p:cNvPicPr>
          <p:nvPr/>
        </p:nvPicPr>
        <p:blipFill>
          <a:blip r:embed="rId2" cstate="print"/>
          <a:stretch>
            <a:fillRect/>
          </a:stretch>
        </p:blipFill>
        <p:spPr>
          <a:xfrm>
            <a:off x="683568" y="2996952"/>
            <a:ext cx="7776864" cy="165618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2776"/>
            <a:ext cx="8229600" cy="4683224"/>
          </a:xfrm>
        </p:spPr>
        <p:txBody>
          <a:bodyPr/>
          <a:lstStyle/>
          <a:p>
            <a:r>
              <a:rPr lang="en-US" dirty="0" smtClean="0">
                <a:solidFill>
                  <a:schemeClr val="accent6"/>
                </a:solidFill>
              </a:rPr>
              <a:t>6- Roller Design </a:t>
            </a:r>
          </a:p>
          <a:p>
            <a:r>
              <a:rPr lang="en-US" sz="2000" dirty="0" smtClean="0"/>
              <a:t>According to physiotherapy doctors , the points at the back area that must be massaged were determined for all the back area (40-50 cm).</a:t>
            </a:r>
          </a:p>
          <a:p>
            <a:r>
              <a:rPr lang="en-US" sz="2000" dirty="0" smtClean="0"/>
              <a:t>There were three points on every side of the back area and according to that roller has the following shape: </a:t>
            </a:r>
            <a:endParaRPr lang="en-US" dirty="0" smtClean="0"/>
          </a:p>
          <a:p>
            <a:endParaRPr lang="en-US" dirty="0">
              <a:solidFill>
                <a:schemeClr val="accent6"/>
              </a:solidFill>
            </a:endParaRPr>
          </a:p>
        </p:txBody>
      </p:sp>
      <p:sp>
        <p:nvSpPr>
          <p:cNvPr id="3" name="Title 2"/>
          <p:cNvSpPr>
            <a:spLocks noGrp="1"/>
          </p:cNvSpPr>
          <p:nvPr>
            <p:ph type="title"/>
          </p:nvPr>
        </p:nvSpPr>
        <p:spPr/>
        <p:txBody>
          <a:bodyPr/>
          <a:lstStyle/>
          <a:p>
            <a:pPr algn="ctr"/>
            <a:r>
              <a:rPr lang="en-US" b="1" dirty="0" smtClean="0"/>
              <a:t>II -Design of the Bed</a:t>
            </a:r>
            <a:endParaRPr lang="en-US" dirty="0"/>
          </a:p>
        </p:txBody>
      </p:sp>
      <p:pic>
        <p:nvPicPr>
          <p:cNvPr id="4" name="Picture 3" descr="Untitledds.jpg"/>
          <p:cNvPicPr/>
          <p:nvPr/>
        </p:nvPicPr>
        <p:blipFill>
          <a:blip r:embed="rId2" cstate="print"/>
          <a:stretch>
            <a:fillRect/>
          </a:stretch>
        </p:blipFill>
        <p:spPr>
          <a:xfrm>
            <a:off x="2267744" y="3501008"/>
            <a:ext cx="4608512" cy="3071969"/>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chemeClr val="accent6"/>
                </a:solidFill>
              </a:rPr>
              <a:t>1 Introduction</a:t>
            </a:r>
          </a:p>
          <a:p>
            <a:endParaRPr lang="en-US" b="1" dirty="0" smtClean="0"/>
          </a:p>
          <a:p>
            <a:r>
              <a:rPr lang="en-US" sz="2000" dirty="0" smtClean="0"/>
              <a:t>In Portable Massage Bed, two D.C. motors of continues current will be used in order to make the massage operation, The D.C. motors that must deal with converting electrical energy into rotational energy. </a:t>
            </a:r>
          </a:p>
          <a:p>
            <a:endParaRPr lang="en-US" dirty="0"/>
          </a:p>
        </p:txBody>
      </p:sp>
      <p:sp>
        <p:nvSpPr>
          <p:cNvPr id="3" name="Title 2"/>
          <p:cNvSpPr>
            <a:spLocks noGrp="1"/>
          </p:cNvSpPr>
          <p:nvPr>
            <p:ph type="title"/>
          </p:nvPr>
        </p:nvSpPr>
        <p:spPr/>
        <p:txBody>
          <a:bodyPr>
            <a:noAutofit/>
          </a:bodyPr>
          <a:lstStyle/>
          <a:p>
            <a:pPr algn="ctr"/>
            <a:r>
              <a:rPr lang="en-US" sz="3200" b="1" dirty="0" smtClean="0"/>
              <a:t>IV - ELECTRICAL CIRCUIT AND CONTROL</a:t>
            </a:r>
            <a:br>
              <a:rPr lang="en-US" sz="3200" b="1" dirty="0" smtClean="0"/>
            </a:br>
            <a:endParaRPr lang="en-US" sz="32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74320" lvl="1">
              <a:spcBef>
                <a:spcPts val="600"/>
              </a:spcBef>
              <a:buClr>
                <a:schemeClr val="accent2"/>
              </a:buClr>
            </a:pPr>
            <a:r>
              <a:rPr lang="en-US" b="1" dirty="0" smtClean="0">
                <a:solidFill>
                  <a:schemeClr val="accent6"/>
                </a:solidFill>
              </a:rPr>
              <a:t>2- Motor Characteristics</a:t>
            </a:r>
            <a:r>
              <a:rPr lang="en-US" sz="2000" b="1" dirty="0" smtClean="0">
                <a:solidFill>
                  <a:schemeClr val="accent6"/>
                </a:solidFill>
              </a:rPr>
              <a:t> </a:t>
            </a:r>
            <a:endParaRPr lang="en-US" b="1" dirty="0" smtClean="0">
              <a:solidFill>
                <a:schemeClr val="accent6"/>
              </a:solidFill>
            </a:endParaRPr>
          </a:p>
          <a:p>
            <a:endParaRPr lang="en-US" sz="2400" dirty="0" smtClean="0"/>
          </a:p>
          <a:p>
            <a:r>
              <a:rPr lang="en-US" sz="2000" dirty="0" smtClean="0"/>
              <a:t>Torque\speed carves </a:t>
            </a:r>
            <a:endParaRPr lang="en-US" sz="2000" dirty="0"/>
          </a:p>
        </p:txBody>
      </p:sp>
      <p:sp>
        <p:nvSpPr>
          <p:cNvPr id="3" name="Title 2"/>
          <p:cNvSpPr>
            <a:spLocks noGrp="1"/>
          </p:cNvSpPr>
          <p:nvPr>
            <p:ph type="title"/>
          </p:nvPr>
        </p:nvSpPr>
        <p:spPr/>
        <p:txBody>
          <a:bodyPr>
            <a:noAutofit/>
          </a:bodyPr>
          <a:lstStyle/>
          <a:p>
            <a:r>
              <a:rPr lang="en-US" sz="3200" b="1" dirty="0" smtClean="0"/>
              <a:t>IV - ELECTRICAL CIRCUIT AND CONTROL</a:t>
            </a:r>
            <a:br>
              <a:rPr lang="en-US" sz="3200" b="1" dirty="0" smtClean="0"/>
            </a:br>
            <a:endParaRPr lang="en-US" sz="3200" dirty="0"/>
          </a:p>
        </p:txBody>
      </p:sp>
      <p:pic>
        <p:nvPicPr>
          <p:cNvPr id="4" name="صورة 21" descr="[Characteristic Torque/Speed Curve for a D.C. Motor]"/>
          <p:cNvPicPr/>
          <p:nvPr/>
        </p:nvPicPr>
        <p:blipFill>
          <a:blip r:embed="rId2" cstate="print"/>
          <a:srcRect/>
          <a:stretch>
            <a:fillRect/>
          </a:stretch>
        </p:blipFill>
        <p:spPr bwMode="auto">
          <a:xfrm>
            <a:off x="4139952" y="2492896"/>
            <a:ext cx="3810000" cy="3486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4827240"/>
          </a:xfrm>
        </p:spPr>
        <p:txBody>
          <a:bodyPr/>
          <a:lstStyle/>
          <a:p>
            <a:r>
              <a:rPr lang="en-US" b="1" dirty="0" smtClean="0">
                <a:solidFill>
                  <a:schemeClr val="accent6"/>
                </a:solidFill>
              </a:rPr>
              <a:t>3- Type of DC Motor</a:t>
            </a:r>
          </a:p>
          <a:p>
            <a:r>
              <a:rPr lang="en-US" sz="2000" dirty="0" smtClean="0"/>
              <a:t>In Portable Massage Bed , a D.C. motor of type </a:t>
            </a:r>
            <a:r>
              <a:rPr lang="en-US" sz="2000" dirty="0" smtClean="0">
                <a:solidFill>
                  <a:srgbClr val="FFC000"/>
                </a:solidFill>
              </a:rPr>
              <a:t>BOSCH</a:t>
            </a:r>
            <a:r>
              <a:rPr lang="en-US" sz="2000" dirty="0" smtClean="0"/>
              <a:t> will be used in order to rotate the rollers to make the massage process  </a:t>
            </a:r>
          </a:p>
          <a:p>
            <a:r>
              <a:rPr lang="en-US" sz="2000" dirty="0" smtClean="0"/>
              <a:t> </a:t>
            </a:r>
            <a:endParaRPr lang="en-US" sz="2000" dirty="0"/>
          </a:p>
        </p:txBody>
      </p:sp>
      <p:sp>
        <p:nvSpPr>
          <p:cNvPr id="3" name="Title 2"/>
          <p:cNvSpPr>
            <a:spLocks noGrp="1"/>
          </p:cNvSpPr>
          <p:nvPr>
            <p:ph type="title"/>
          </p:nvPr>
        </p:nvSpPr>
        <p:spPr>
          <a:xfrm>
            <a:off x="467544" y="-171400"/>
            <a:ext cx="8229600" cy="1219200"/>
          </a:xfrm>
        </p:spPr>
        <p:txBody>
          <a:bodyPr>
            <a:normAutofit/>
          </a:bodyPr>
          <a:lstStyle/>
          <a:p>
            <a:pPr algn="ctr"/>
            <a:r>
              <a:rPr lang="en-US" sz="3200" b="1" dirty="0" smtClean="0"/>
              <a:t>IV - ELECTRICAL CIRCUIT AND CONTROL</a:t>
            </a:r>
            <a:endParaRPr lang="en-US" sz="3200" dirty="0"/>
          </a:p>
        </p:txBody>
      </p:sp>
      <p:pic>
        <p:nvPicPr>
          <p:cNvPr id="4" name="Picture 3" descr="DC.PNG"/>
          <p:cNvPicPr/>
          <p:nvPr/>
        </p:nvPicPr>
        <p:blipFill>
          <a:blip r:embed="rId2" cstate="print"/>
          <a:stretch>
            <a:fillRect/>
          </a:stretch>
        </p:blipFill>
        <p:spPr>
          <a:xfrm>
            <a:off x="2339752" y="3212976"/>
            <a:ext cx="4495800" cy="24955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r>
              <a:rPr lang="en-US" dirty="0" smtClean="0"/>
              <a:t>1- Introduction</a:t>
            </a:r>
          </a:p>
          <a:p>
            <a:endParaRPr lang="en-US" dirty="0" smtClean="0"/>
          </a:p>
          <a:p>
            <a:r>
              <a:rPr lang="en-US" dirty="0" smtClean="0"/>
              <a:t>2- The Bed Design </a:t>
            </a:r>
          </a:p>
          <a:p>
            <a:endParaRPr lang="en-US" dirty="0" smtClean="0"/>
          </a:p>
          <a:p>
            <a:r>
              <a:rPr lang="en-US" dirty="0" smtClean="0"/>
              <a:t>3- Electrical Circuit and Control </a:t>
            </a:r>
          </a:p>
          <a:p>
            <a:endParaRPr lang="en-US" dirty="0" smtClean="0"/>
          </a:p>
          <a:p>
            <a:r>
              <a:rPr lang="en-US" dirty="0" smtClean="0"/>
              <a:t>4- The Calculations</a:t>
            </a:r>
            <a:endParaRPr lang="en-US" dirty="0"/>
          </a:p>
        </p:txBody>
      </p:sp>
      <p:sp>
        <p:nvSpPr>
          <p:cNvPr id="2" name="Title 1"/>
          <p:cNvSpPr>
            <a:spLocks noGrp="1"/>
          </p:cNvSpPr>
          <p:nvPr>
            <p:ph type="title"/>
          </p:nvPr>
        </p:nvSpPr>
        <p:spPr/>
        <p:txBody>
          <a:bodyPr>
            <a:normAutofit fontScale="90000"/>
          </a:bodyPr>
          <a:lstStyle/>
          <a:p>
            <a:r>
              <a:rPr lang="en-US" dirty="0" smtClean="0"/>
              <a:t>The presentation is divided into 4 main parts </a:t>
            </a:r>
            <a:endParaRPr lang="en-US" dirty="0"/>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768"/>
            <a:ext cx="8229600" cy="4755232"/>
          </a:xfrm>
        </p:spPr>
        <p:txBody>
          <a:bodyPr/>
          <a:lstStyle/>
          <a:p>
            <a:r>
              <a:rPr lang="en-US" sz="2800" dirty="0" smtClean="0">
                <a:solidFill>
                  <a:schemeClr val="accent6"/>
                </a:solidFill>
              </a:rPr>
              <a:t>1- Calculations Of The Columns </a:t>
            </a:r>
          </a:p>
          <a:p>
            <a:endParaRPr lang="en-US" sz="2000" dirty="0" smtClean="0"/>
          </a:p>
          <a:p>
            <a:r>
              <a:rPr lang="en-US" sz="2000" dirty="0" smtClean="0"/>
              <a:t>the maximum loading = </a:t>
            </a:r>
            <a:r>
              <a:rPr lang="en-US" sz="2000" dirty="0" err="1" smtClean="0"/>
              <a:t>P</a:t>
            </a:r>
            <a:r>
              <a:rPr lang="en-US" sz="2000" baseline="-25000" dirty="0" err="1" smtClean="0"/>
              <a:t>max</a:t>
            </a:r>
            <a:r>
              <a:rPr lang="en-US" sz="2000" baseline="-25000" dirty="0" smtClean="0"/>
              <a:t> </a:t>
            </a:r>
            <a:r>
              <a:rPr lang="en-US" sz="2000" dirty="0" smtClean="0"/>
              <a:t>= 2000 N = 2 KN</a:t>
            </a:r>
          </a:p>
          <a:p>
            <a:r>
              <a:rPr lang="en-US" sz="2000" dirty="0" err="1" smtClean="0"/>
              <a:t>P</a:t>
            </a:r>
            <a:r>
              <a:rPr lang="en-US" sz="2000" baseline="-25000" dirty="0" err="1" smtClean="0"/>
              <a:t>critical</a:t>
            </a:r>
            <a:r>
              <a:rPr lang="en-US" sz="2000" dirty="0" smtClean="0"/>
              <a:t>= 600 N </a:t>
            </a:r>
          </a:p>
          <a:p>
            <a:r>
              <a:rPr lang="en-US" sz="2000" dirty="0" smtClean="0">
                <a:solidFill>
                  <a:schemeClr val="tx2"/>
                </a:solidFill>
              </a:rPr>
              <a:t>From these values and by using </a:t>
            </a:r>
            <a:r>
              <a:rPr lang="en-US" sz="2000" dirty="0" smtClean="0"/>
              <a:t>Jonson's equation </a:t>
            </a:r>
          </a:p>
          <a:p>
            <a:r>
              <a:rPr lang="en-US" sz="2000" dirty="0" smtClean="0"/>
              <a:t>P = 560 KN  &gt;  </a:t>
            </a:r>
            <a:r>
              <a:rPr lang="en-US" sz="2000" dirty="0" err="1" smtClean="0"/>
              <a:t>P</a:t>
            </a:r>
            <a:r>
              <a:rPr lang="en-US" sz="2000" baseline="-25000" dirty="0" err="1" smtClean="0"/>
              <a:t>critical</a:t>
            </a:r>
            <a:r>
              <a:rPr lang="en-US" sz="2000" baseline="-25000" dirty="0" smtClean="0"/>
              <a:t>    </a:t>
            </a:r>
            <a:r>
              <a:rPr lang="en-US" sz="2000" dirty="0" smtClean="0"/>
              <a:t>  </a:t>
            </a:r>
            <a:r>
              <a:rPr lang="en-US" sz="2000" dirty="0" smtClean="0">
                <a:sym typeface="Wingdings"/>
              </a:rPr>
              <a:t></a:t>
            </a:r>
            <a:r>
              <a:rPr lang="en-US" sz="2000" dirty="0" smtClean="0"/>
              <a:t> a = 0.0219 m will be used </a:t>
            </a:r>
            <a:endParaRPr lang="en-US" sz="2000" dirty="0">
              <a:solidFill>
                <a:schemeClr val="tx2"/>
              </a:solidFill>
            </a:endParaRPr>
          </a:p>
        </p:txBody>
      </p:sp>
      <p:sp>
        <p:nvSpPr>
          <p:cNvPr id="3" name="Title 2"/>
          <p:cNvSpPr>
            <a:spLocks noGrp="1"/>
          </p:cNvSpPr>
          <p:nvPr>
            <p:ph type="title"/>
          </p:nvPr>
        </p:nvSpPr>
        <p:spPr>
          <a:xfrm>
            <a:off x="467544" y="0"/>
            <a:ext cx="8229600" cy="1110952"/>
          </a:xfrm>
        </p:spPr>
        <p:txBody>
          <a:bodyPr/>
          <a:lstStyle/>
          <a:p>
            <a:pPr algn="ctr"/>
            <a:r>
              <a:rPr lang="en-US" dirty="0" smtClean="0"/>
              <a:t>V – The Calculations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accent6"/>
                </a:solidFill>
              </a:rPr>
              <a:t>2-The Welding Calculations </a:t>
            </a:r>
          </a:p>
          <a:p>
            <a:endParaRPr lang="en-US" dirty="0" smtClean="0">
              <a:solidFill>
                <a:schemeClr val="accent6"/>
              </a:solidFill>
            </a:endParaRPr>
          </a:p>
          <a:p>
            <a:r>
              <a:rPr lang="en-US" sz="2000" dirty="0" smtClean="0"/>
              <a:t>The welded joints are in Torsion </a:t>
            </a:r>
            <a:endParaRPr lang="en-US" sz="2000" dirty="0" smtClean="0">
              <a:solidFill>
                <a:schemeClr val="accent6"/>
              </a:solidFill>
            </a:endParaRPr>
          </a:p>
          <a:p>
            <a:endParaRPr lang="en-US" dirty="0"/>
          </a:p>
        </p:txBody>
      </p:sp>
      <p:sp>
        <p:nvSpPr>
          <p:cNvPr id="3" name="Title 2"/>
          <p:cNvSpPr>
            <a:spLocks noGrp="1"/>
          </p:cNvSpPr>
          <p:nvPr>
            <p:ph type="title"/>
          </p:nvPr>
        </p:nvSpPr>
        <p:spPr>
          <a:xfrm>
            <a:off x="467544" y="0"/>
            <a:ext cx="8229600" cy="1219200"/>
          </a:xfrm>
        </p:spPr>
        <p:txBody>
          <a:bodyPr/>
          <a:lstStyle/>
          <a:p>
            <a:pPr algn="ctr"/>
            <a:r>
              <a:rPr lang="en-US" dirty="0" smtClean="0"/>
              <a:t>V – The Calculations </a:t>
            </a:r>
            <a:endParaRPr lang="en-US" dirty="0"/>
          </a:p>
        </p:txBody>
      </p:sp>
      <p:pic>
        <p:nvPicPr>
          <p:cNvPr id="4" name="Picture 3" descr="welded.PNG"/>
          <p:cNvPicPr/>
          <p:nvPr/>
        </p:nvPicPr>
        <p:blipFill>
          <a:blip r:embed="rId3" cstate="print"/>
          <a:stretch>
            <a:fillRect/>
          </a:stretch>
        </p:blipFill>
        <p:spPr>
          <a:xfrm>
            <a:off x="3923928" y="3573016"/>
            <a:ext cx="4536504" cy="1866900"/>
          </a:xfrm>
          <a:prstGeom prst="rect">
            <a:avLst/>
          </a:prstGeom>
        </p:spPr>
      </p:pic>
      <p:pic>
        <p:nvPicPr>
          <p:cNvPr id="5" name="Picture 4" descr="5.PNG"/>
          <p:cNvPicPr>
            <a:picLocks noChangeAspect="1"/>
          </p:cNvPicPr>
          <p:nvPr/>
        </p:nvPicPr>
        <p:blipFill>
          <a:blip r:embed="rId4" cstate="print"/>
          <a:stretch>
            <a:fillRect/>
          </a:stretch>
        </p:blipFill>
        <p:spPr>
          <a:xfrm>
            <a:off x="899592" y="3068960"/>
            <a:ext cx="2238688" cy="295316"/>
          </a:xfrm>
          <a:prstGeom prst="rect">
            <a:avLst/>
          </a:prstGeom>
        </p:spPr>
      </p:pic>
      <p:pic>
        <p:nvPicPr>
          <p:cNvPr id="6" name="Picture 5" descr="6.PNG"/>
          <p:cNvPicPr>
            <a:picLocks noChangeAspect="1"/>
          </p:cNvPicPr>
          <p:nvPr/>
        </p:nvPicPr>
        <p:blipFill>
          <a:blip r:embed="rId5" cstate="print"/>
          <a:stretch>
            <a:fillRect/>
          </a:stretch>
        </p:blipFill>
        <p:spPr>
          <a:xfrm>
            <a:off x="899592" y="3861048"/>
            <a:ext cx="1657581" cy="133368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4899248"/>
          </a:xfrm>
        </p:spPr>
        <p:txBody>
          <a:bodyPr/>
          <a:lstStyle/>
          <a:p>
            <a:r>
              <a:rPr lang="en-US" dirty="0" smtClean="0">
                <a:solidFill>
                  <a:schemeClr val="accent6"/>
                </a:solidFill>
              </a:rPr>
              <a:t>3-The Deflection of the Beam</a:t>
            </a:r>
          </a:p>
          <a:p>
            <a:endParaRPr lang="en-US" dirty="0" smtClean="0">
              <a:solidFill>
                <a:schemeClr val="accent6"/>
              </a:solidFill>
            </a:endParaRPr>
          </a:p>
          <a:p>
            <a:endParaRPr lang="en-US" dirty="0" smtClean="0">
              <a:solidFill>
                <a:schemeClr val="accent6"/>
              </a:solidFill>
            </a:endParaRPr>
          </a:p>
          <a:p>
            <a:endParaRPr lang="en-US" dirty="0" smtClean="0">
              <a:solidFill>
                <a:schemeClr val="accent6"/>
              </a:solidFill>
            </a:endParaRPr>
          </a:p>
          <a:p>
            <a:endParaRPr lang="en-US" dirty="0" smtClean="0">
              <a:solidFill>
                <a:schemeClr val="accent6"/>
              </a:solidFill>
            </a:endParaRPr>
          </a:p>
          <a:p>
            <a:endParaRPr lang="en-US" dirty="0" smtClean="0">
              <a:solidFill>
                <a:schemeClr val="accent6"/>
              </a:solidFill>
            </a:endParaRPr>
          </a:p>
          <a:p>
            <a:r>
              <a:rPr lang="en-US" dirty="0" smtClean="0">
                <a:sym typeface="Wingdings"/>
              </a:rPr>
              <a:t></a:t>
            </a:r>
            <a:r>
              <a:rPr lang="en-US" dirty="0" smtClean="0"/>
              <a:t> y = </a:t>
            </a:r>
            <a:r>
              <a:rPr lang="en-US" dirty="0" err="1" smtClean="0"/>
              <a:t>wX</a:t>
            </a:r>
            <a:r>
              <a:rPr lang="en-US" dirty="0" smtClean="0"/>
              <a:t> / 24 EI [ 2LX</a:t>
            </a:r>
            <a:r>
              <a:rPr lang="en-US" baseline="30000" dirty="0" smtClean="0"/>
              <a:t>2 </a:t>
            </a:r>
            <a:r>
              <a:rPr lang="en-US" dirty="0" smtClean="0"/>
              <a:t>– X</a:t>
            </a:r>
            <a:r>
              <a:rPr lang="en-US" baseline="30000" dirty="0" smtClean="0"/>
              <a:t>3</a:t>
            </a:r>
            <a:r>
              <a:rPr lang="en-US" dirty="0" smtClean="0"/>
              <a:t> – L</a:t>
            </a:r>
            <a:r>
              <a:rPr lang="en-US" baseline="30000" dirty="0" smtClean="0"/>
              <a:t>3</a:t>
            </a:r>
            <a:r>
              <a:rPr lang="en-US" dirty="0" smtClean="0"/>
              <a:t> ]  </a:t>
            </a:r>
            <a:r>
              <a:rPr lang="en-US" dirty="0" smtClean="0">
                <a:sym typeface="Wingdings"/>
              </a:rPr>
              <a:t></a:t>
            </a:r>
            <a:r>
              <a:rPr lang="en-US" dirty="0" smtClean="0"/>
              <a:t> y = -5.96 * 10</a:t>
            </a:r>
            <a:r>
              <a:rPr lang="en-US" baseline="30000" dirty="0" smtClean="0"/>
              <a:t>-7 </a:t>
            </a:r>
            <a:r>
              <a:rPr lang="en-US" dirty="0" smtClean="0"/>
              <a:t>m </a:t>
            </a:r>
          </a:p>
          <a:p>
            <a:r>
              <a:rPr lang="en-US" dirty="0" smtClean="0">
                <a:sym typeface="Wingdings"/>
              </a:rPr>
              <a:t></a:t>
            </a:r>
            <a:r>
              <a:rPr lang="en-US" dirty="0" err="1" smtClean="0"/>
              <a:t>y</a:t>
            </a:r>
            <a:r>
              <a:rPr lang="en-US" baseline="-25000" dirty="0" err="1" smtClean="0"/>
              <a:t>max</a:t>
            </a:r>
            <a:r>
              <a:rPr lang="en-US" baseline="-25000" dirty="0" smtClean="0"/>
              <a:t>  </a:t>
            </a:r>
            <a:r>
              <a:rPr lang="en-US" dirty="0" smtClean="0"/>
              <a:t>= 5wL</a:t>
            </a:r>
            <a:r>
              <a:rPr lang="en-US" baseline="30000" dirty="0" smtClean="0"/>
              <a:t>4</a:t>
            </a:r>
            <a:r>
              <a:rPr lang="en-US" dirty="0" smtClean="0"/>
              <a:t> / 384EI = 7.45 *10</a:t>
            </a:r>
            <a:r>
              <a:rPr lang="en-US" baseline="30000" dirty="0" smtClean="0"/>
              <a:t>-7 </a:t>
            </a:r>
            <a:r>
              <a:rPr lang="en-US" dirty="0" smtClean="0"/>
              <a:t> m  </a:t>
            </a:r>
          </a:p>
          <a:p>
            <a:endParaRPr lang="en-US" dirty="0">
              <a:solidFill>
                <a:schemeClr val="accent6"/>
              </a:solidFill>
            </a:endParaRPr>
          </a:p>
        </p:txBody>
      </p:sp>
      <p:sp>
        <p:nvSpPr>
          <p:cNvPr id="3" name="Title 2"/>
          <p:cNvSpPr>
            <a:spLocks noGrp="1"/>
          </p:cNvSpPr>
          <p:nvPr>
            <p:ph type="title"/>
          </p:nvPr>
        </p:nvSpPr>
        <p:spPr>
          <a:xfrm>
            <a:off x="539552" y="-171400"/>
            <a:ext cx="8229600" cy="1219200"/>
          </a:xfrm>
        </p:spPr>
        <p:txBody>
          <a:bodyPr/>
          <a:lstStyle/>
          <a:p>
            <a:pPr algn="ctr"/>
            <a:r>
              <a:rPr lang="en-US" dirty="0" smtClean="0"/>
              <a:t>V – The Calculations </a:t>
            </a:r>
            <a:endParaRPr lang="en-US" dirty="0"/>
          </a:p>
        </p:txBody>
      </p:sp>
      <p:pic>
        <p:nvPicPr>
          <p:cNvPr id="4" name="Picture 3" descr="Roller.PNG"/>
          <p:cNvPicPr/>
          <p:nvPr/>
        </p:nvPicPr>
        <p:blipFill>
          <a:blip r:embed="rId2" cstate="print"/>
          <a:stretch>
            <a:fillRect/>
          </a:stretch>
        </p:blipFill>
        <p:spPr>
          <a:xfrm>
            <a:off x="3563888" y="2060848"/>
            <a:ext cx="2114845" cy="146705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4971256"/>
          </a:xfrm>
        </p:spPr>
        <p:txBody>
          <a:bodyPr/>
          <a:lstStyle/>
          <a:p>
            <a:r>
              <a:rPr lang="en-US" dirty="0" smtClean="0">
                <a:solidFill>
                  <a:schemeClr val="accent6"/>
                </a:solidFill>
              </a:rPr>
              <a:t>4- The Calculation for the Bearing</a:t>
            </a:r>
          </a:p>
          <a:p>
            <a:endParaRPr lang="en-US" dirty="0" smtClean="0">
              <a:solidFill>
                <a:schemeClr val="accent6"/>
              </a:solidFill>
            </a:endParaRPr>
          </a:p>
          <a:p>
            <a:r>
              <a:rPr lang="en-US" sz="2000" dirty="0" smtClean="0"/>
              <a:t>[</a:t>
            </a:r>
            <a:r>
              <a:rPr lang="en-US" sz="2000" dirty="0" err="1" smtClean="0"/>
              <a:t>C</a:t>
            </a:r>
            <a:r>
              <a:rPr lang="en-US" sz="2000" baseline="-25000" dirty="0" err="1" smtClean="0"/>
              <a:t>d</a:t>
            </a:r>
            <a:r>
              <a:rPr lang="en-US" sz="2000" dirty="0" smtClean="0"/>
              <a:t> ( R ) ]</a:t>
            </a:r>
            <a:r>
              <a:rPr lang="en-US" sz="2000" baseline="-25000" dirty="0" err="1" smtClean="0"/>
              <a:t>req</a:t>
            </a:r>
            <a:r>
              <a:rPr lang="en-US" sz="2000" dirty="0" smtClean="0"/>
              <a:t> = {L</a:t>
            </a:r>
            <a:r>
              <a:rPr lang="en-US" sz="2000" baseline="-25000" dirty="0" smtClean="0"/>
              <a:t>d</a:t>
            </a:r>
            <a:r>
              <a:rPr lang="en-US" sz="2000" dirty="0" smtClean="0"/>
              <a:t> /K</a:t>
            </a:r>
            <a:r>
              <a:rPr lang="en-US" sz="2000" baseline="-25000" dirty="0" smtClean="0"/>
              <a:t>r</a:t>
            </a:r>
            <a:r>
              <a:rPr lang="en-US" sz="2000" dirty="0" smtClean="0"/>
              <a:t>*10</a:t>
            </a:r>
            <a:r>
              <a:rPr lang="en-US" sz="2000" baseline="30000" dirty="0" smtClean="0"/>
              <a:t>6</a:t>
            </a:r>
            <a:r>
              <a:rPr lang="en-US" sz="2000" dirty="0" smtClean="0"/>
              <a:t>}</a:t>
            </a:r>
            <a:r>
              <a:rPr lang="en-US" sz="2000" baseline="30000" dirty="0" smtClean="0"/>
              <a:t>1/a</a:t>
            </a:r>
            <a:r>
              <a:rPr lang="en-US" sz="2000" dirty="0" smtClean="0"/>
              <a:t> (I</a:t>
            </a:r>
            <a:r>
              <a:rPr lang="en-US" sz="2000" baseline="-25000" dirty="0" smtClean="0"/>
              <a:t>f</a:t>
            </a:r>
            <a:r>
              <a:rPr lang="en-US" sz="2000" dirty="0" smtClean="0"/>
              <a:t>) </a:t>
            </a:r>
            <a:r>
              <a:rPr lang="en-US" sz="2000" dirty="0" err="1" smtClean="0"/>
              <a:t>P</a:t>
            </a:r>
            <a:r>
              <a:rPr lang="en-US" sz="2000" baseline="-25000" dirty="0" err="1" smtClean="0"/>
              <a:t>e</a:t>
            </a:r>
            <a:r>
              <a:rPr lang="en-US" sz="2000" dirty="0" smtClean="0"/>
              <a:t>  = 908,03 N </a:t>
            </a:r>
          </a:p>
          <a:p>
            <a:endParaRPr lang="en-US" sz="2000" dirty="0" smtClean="0">
              <a:solidFill>
                <a:schemeClr val="accent6"/>
              </a:solidFill>
            </a:endParaRPr>
          </a:p>
          <a:p>
            <a:r>
              <a:rPr lang="en-US" sz="2000" dirty="0" smtClean="0"/>
              <a:t>Choose P</a:t>
            </a:r>
            <a:r>
              <a:rPr lang="en-US" sz="2000" baseline="-25000" dirty="0" smtClean="0"/>
              <a:t>se1</a:t>
            </a:r>
            <a:r>
              <a:rPr lang="en-US" sz="2000" dirty="0" smtClean="0"/>
              <a:t> , from table 11.5 the bearing number is chosen with 6206 , which have inner diameter = 15 mm  , and outer diameter = 35 mm </a:t>
            </a:r>
            <a:endParaRPr lang="en-US" sz="2000" dirty="0">
              <a:solidFill>
                <a:schemeClr val="accent6"/>
              </a:solidFill>
            </a:endParaRPr>
          </a:p>
        </p:txBody>
      </p:sp>
      <p:sp>
        <p:nvSpPr>
          <p:cNvPr id="3" name="Title 2"/>
          <p:cNvSpPr>
            <a:spLocks noGrp="1"/>
          </p:cNvSpPr>
          <p:nvPr>
            <p:ph type="title"/>
          </p:nvPr>
        </p:nvSpPr>
        <p:spPr>
          <a:xfrm>
            <a:off x="395536" y="-171400"/>
            <a:ext cx="8229600" cy="1219200"/>
          </a:xfrm>
        </p:spPr>
        <p:txBody>
          <a:bodyPr/>
          <a:lstStyle/>
          <a:p>
            <a:pPr algn="ctr"/>
            <a:r>
              <a:rPr lang="en-US" dirty="0" smtClean="0"/>
              <a:t>V – The Calculations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4827240"/>
          </a:xfrm>
        </p:spPr>
        <p:txBody>
          <a:bodyPr/>
          <a:lstStyle/>
          <a:p>
            <a:r>
              <a:rPr lang="en-US" dirty="0" smtClean="0">
                <a:solidFill>
                  <a:schemeClr val="accent6"/>
                </a:solidFill>
              </a:rPr>
              <a:t>5- The Calculation of the Roller Chain</a:t>
            </a:r>
          </a:p>
          <a:p>
            <a:endParaRPr lang="en-US" sz="2000" dirty="0" smtClean="0">
              <a:sym typeface="Wingdings"/>
            </a:endParaRPr>
          </a:p>
          <a:p>
            <a:r>
              <a:rPr lang="en-US" sz="2000" dirty="0" smtClean="0">
                <a:sym typeface="Wingdings"/>
              </a:rPr>
              <a:t></a:t>
            </a:r>
            <a:r>
              <a:rPr lang="en-US" sz="2000" dirty="0" smtClean="0"/>
              <a:t> the nominal power H</a:t>
            </a:r>
            <a:r>
              <a:rPr lang="en-US" sz="2000" baseline="-25000" dirty="0" smtClean="0"/>
              <a:t>1</a:t>
            </a:r>
            <a:r>
              <a:rPr lang="en-US" sz="2000" dirty="0" smtClean="0"/>
              <a:t> = (0.003N</a:t>
            </a:r>
            <a:r>
              <a:rPr lang="en-US" sz="2000" baseline="-25000" dirty="0" smtClean="0"/>
              <a:t>1</a:t>
            </a:r>
            <a:r>
              <a:rPr lang="en-US" sz="2000" baseline="30000" dirty="0" smtClean="0"/>
              <a:t>1.08 </a:t>
            </a:r>
            <a:r>
              <a:rPr lang="en-US" sz="2000" dirty="0" smtClean="0"/>
              <a:t>) (n</a:t>
            </a:r>
            <a:r>
              <a:rPr lang="en-US" sz="2000" baseline="-25000" dirty="0" smtClean="0"/>
              <a:t>1</a:t>
            </a:r>
            <a:r>
              <a:rPr lang="en-US" sz="2000" baseline="30000" dirty="0" smtClean="0"/>
              <a:t>0.9</a:t>
            </a:r>
            <a:r>
              <a:rPr lang="en-US" sz="2000" dirty="0" smtClean="0"/>
              <a:t>) *[ P/25.4</a:t>
            </a:r>
            <a:r>
              <a:rPr lang="en-US" sz="2000" baseline="30000" dirty="0" smtClean="0"/>
              <a:t>(3-0.07P/25.4)</a:t>
            </a:r>
            <a:r>
              <a:rPr lang="en-US" sz="2000" dirty="0" smtClean="0"/>
              <a:t>]</a:t>
            </a:r>
          </a:p>
          <a:p>
            <a:r>
              <a:rPr lang="en-US" sz="2000" dirty="0" smtClean="0">
                <a:sym typeface="Wingdings"/>
              </a:rPr>
              <a:t></a:t>
            </a:r>
            <a:r>
              <a:rPr lang="en-US" sz="2000" dirty="0" smtClean="0"/>
              <a:t> H</a:t>
            </a:r>
            <a:r>
              <a:rPr lang="en-US" sz="2000" baseline="-25000" dirty="0" smtClean="0"/>
              <a:t>1</a:t>
            </a:r>
            <a:r>
              <a:rPr lang="en-US" sz="2000" dirty="0" smtClean="0"/>
              <a:t> = 14.7 w</a:t>
            </a:r>
          </a:p>
          <a:p>
            <a:r>
              <a:rPr lang="en-US" sz="2000" dirty="0" smtClean="0"/>
              <a:t>The nominal power H</a:t>
            </a:r>
            <a:r>
              <a:rPr lang="en-US" sz="2000" baseline="-25000" dirty="0" smtClean="0"/>
              <a:t>2</a:t>
            </a:r>
            <a:r>
              <a:rPr lang="en-US" sz="2000" dirty="0" smtClean="0"/>
              <a:t> = [746 Kr N</a:t>
            </a:r>
            <a:r>
              <a:rPr lang="en-US" sz="2000" baseline="-25000" dirty="0" smtClean="0"/>
              <a:t>1</a:t>
            </a:r>
            <a:r>
              <a:rPr lang="en-US" sz="2000" baseline="30000" dirty="0" smtClean="0"/>
              <a:t>1.5</a:t>
            </a:r>
            <a:r>
              <a:rPr lang="en-US" sz="2000" dirty="0" smtClean="0"/>
              <a:t> (P/25.4</a:t>
            </a:r>
            <a:r>
              <a:rPr lang="en-US" sz="2000" baseline="30000" dirty="0" smtClean="0"/>
              <a:t>0.8</a:t>
            </a:r>
            <a:r>
              <a:rPr lang="en-US" sz="2000" dirty="0" smtClean="0"/>
              <a:t>) ] / (n</a:t>
            </a:r>
            <a:r>
              <a:rPr lang="en-US" sz="2000" baseline="-25000" dirty="0" smtClean="0"/>
              <a:t>1</a:t>
            </a:r>
            <a:r>
              <a:rPr lang="en-US" sz="2000" dirty="0" smtClean="0"/>
              <a:t>)</a:t>
            </a:r>
            <a:r>
              <a:rPr lang="en-US" sz="2000" baseline="30000" dirty="0" smtClean="0"/>
              <a:t>1.5</a:t>
            </a:r>
            <a:endParaRPr lang="en-US" sz="2000" dirty="0" smtClean="0"/>
          </a:p>
          <a:p>
            <a:r>
              <a:rPr lang="en-US" sz="2000" dirty="0" smtClean="0"/>
              <a:t>H</a:t>
            </a:r>
            <a:r>
              <a:rPr lang="en-US" sz="2000" baseline="-25000" dirty="0" smtClean="0"/>
              <a:t>2  </a:t>
            </a:r>
            <a:r>
              <a:rPr lang="en-US" sz="2000" dirty="0" smtClean="0"/>
              <a:t>= 3.22 </a:t>
            </a:r>
            <a:r>
              <a:rPr lang="en-US" sz="2000" dirty="0" err="1" smtClean="0"/>
              <a:t>Kw</a:t>
            </a:r>
            <a:endParaRPr lang="en-US" sz="2000" dirty="0" smtClean="0"/>
          </a:p>
          <a:p>
            <a:endParaRPr lang="en-US" dirty="0" smtClean="0">
              <a:solidFill>
                <a:schemeClr val="accent6"/>
              </a:solidFill>
            </a:endParaRPr>
          </a:p>
          <a:p>
            <a:r>
              <a:rPr lang="en-US" sz="2400" dirty="0" smtClean="0"/>
              <a:t>The center to center distance = C = 0.715 m </a:t>
            </a:r>
          </a:p>
          <a:p>
            <a:r>
              <a:rPr lang="en-US" sz="2400" dirty="0" err="1" smtClean="0"/>
              <a:t>H</a:t>
            </a:r>
            <a:r>
              <a:rPr lang="en-US" sz="2400" baseline="-25000" dirty="0" err="1" smtClean="0"/>
              <a:t>tab</a:t>
            </a:r>
            <a:r>
              <a:rPr lang="en-US" sz="2400" baseline="-25000" dirty="0" smtClean="0"/>
              <a:t> </a:t>
            </a:r>
            <a:r>
              <a:rPr lang="en-US" sz="2400" dirty="0" smtClean="0"/>
              <a:t>= </a:t>
            </a:r>
            <a:r>
              <a:rPr lang="en-US" sz="2400" dirty="0" err="1" smtClean="0"/>
              <a:t>n</a:t>
            </a:r>
            <a:r>
              <a:rPr lang="en-US" sz="2400" baseline="-25000" dirty="0" err="1" smtClean="0"/>
              <a:t>d</a:t>
            </a:r>
            <a:r>
              <a:rPr lang="en-US" sz="2400" dirty="0" smtClean="0"/>
              <a:t>*</a:t>
            </a:r>
            <a:r>
              <a:rPr lang="en-US" sz="2400" dirty="0" err="1" smtClean="0"/>
              <a:t>H</a:t>
            </a:r>
            <a:r>
              <a:rPr lang="en-US" sz="2400" baseline="-25000" dirty="0" err="1" smtClean="0"/>
              <a:t>nominal</a:t>
            </a:r>
            <a:r>
              <a:rPr lang="en-US" sz="2400" dirty="0" smtClean="0"/>
              <a:t> * K</a:t>
            </a:r>
            <a:r>
              <a:rPr lang="en-US" sz="2400" baseline="-25000" dirty="0" smtClean="0"/>
              <a:t>s</a:t>
            </a:r>
            <a:r>
              <a:rPr lang="en-US" sz="2400" dirty="0" smtClean="0"/>
              <a:t> / K</a:t>
            </a:r>
            <a:r>
              <a:rPr lang="en-US" sz="2400" baseline="-25000" dirty="0" smtClean="0"/>
              <a:t>1</a:t>
            </a:r>
            <a:r>
              <a:rPr lang="en-US" sz="2400" dirty="0" smtClean="0"/>
              <a:t>*K</a:t>
            </a:r>
            <a:r>
              <a:rPr lang="en-US" sz="2400" baseline="-25000" dirty="0" smtClean="0"/>
              <a:t>2</a:t>
            </a:r>
            <a:r>
              <a:rPr lang="en-US" sz="2400" dirty="0" smtClean="0"/>
              <a:t> =3.84 w</a:t>
            </a:r>
          </a:p>
          <a:p>
            <a:endParaRPr lang="en-US" sz="2400" dirty="0"/>
          </a:p>
        </p:txBody>
      </p:sp>
      <p:sp>
        <p:nvSpPr>
          <p:cNvPr id="3" name="Title 2"/>
          <p:cNvSpPr>
            <a:spLocks noGrp="1"/>
          </p:cNvSpPr>
          <p:nvPr>
            <p:ph type="title"/>
          </p:nvPr>
        </p:nvSpPr>
        <p:spPr>
          <a:xfrm>
            <a:off x="467544" y="-243408"/>
            <a:ext cx="8229600" cy="1219200"/>
          </a:xfrm>
        </p:spPr>
        <p:txBody>
          <a:bodyPr/>
          <a:lstStyle/>
          <a:p>
            <a:pPr algn="ctr"/>
            <a:r>
              <a:rPr lang="en-US" dirty="0" smtClean="0"/>
              <a:t>V – The Calculations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32656"/>
            <a:ext cx="8229600" cy="5763344"/>
          </a:xfrm>
        </p:spPr>
        <p:txBody>
          <a:bodyPr>
            <a:normAutofit/>
          </a:bodyPr>
          <a:lstStyle/>
          <a:p>
            <a:pPr algn="ctr"/>
            <a:endParaRPr lang="en-US" sz="5400" dirty="0" smtClean="0"/>
          </a:p>
          <a:p>
            <a:pPr algn="ctr"/>
            <a:endParaRPr lang="en-US" sz="5400" dirty="0" smtClean="0"/>
          </a:p>
          <a:p>
            <a:pPr algn="ctr"/>
            <a:endParaRPr lang="en-US" sz="5400" dirty="0" smtClean="0"/>
          </a:p>
          <a:p>
            <a:pPr algn="ctr"/>
            <a:r>
              <a:rPr lang="en-US" sz="5400" dirty="0" smtClean="0">
                <a:solidFill>
                  <a:srgbClr val="FFFF00"/>
                </a:solidFill>
              </a:rPr>
              <a:t>Thank You For Your Time</a:t>
            </a:r>
            <a:endParaRPr lang="en-US" sz="5400"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Portable Massage Bed Definition</a:t>
            </a:r>
          </a:p>
          <a:p>
            <a:pPr>
              <a:buNone/>
            </a:pPr>
            <a:endParaRPr lang="en-US" dirty="0" smtClean="0"/>
          </a:p>
          <a:p>
            <a:r>
              <a:rPr lang="en-US" dirty="0" smtClean="0"/>
              <a:t>The idea of chosen Portable Massage Bed </a:t>
            </a:r>
          </a:p>
          <a:p>
            <a:pPr>
              <a:buNone/>
            </a:pPr>
            <a:r>
              <a:rPr lang="en-US" dirty="0" smtClean="0"/>
              <a:t>    Project</a:t>
            </a:r>
          </a:p>
          <a:p>
            <a:endParaRPr lang="en-US" dirty="0" smtClean="0"/>
          </a:p>
          <a:p>
            <a:r>
              <a:rPr lang="en-US" dirty="0" smtClean="0"/>
              <a:t>Problems that we will try to solve in Portable Massage Bed project . </a:t>
            </a:r>
          </a:p>
          <a:p>
            <a:endParaRPr lang="en-US" dirty="0"/>
          </a:p>
        </p:txBody>
      </p:sp>
      <p:sp>
        <p:nvSpPr>
          <p:cNvPr id="2" name="Title 1"/>
          <p:cNvSpPr>
            <a:spLocks noGrp="1"/>
          </p:cNvSpPr>
          <p:nvPr>
            <p:ph type="title"/>
          </p:nvPr>
        </p:nvSpPr>
        <p:spPr/>
        <p:txBody>
          <a:bodyPr/>
          <a:lstStyle/>
          <a:p>
            <a:pPr algn="ctr"/>
            <a:r>
              <a:rPr lang="en-US" dirty="0" smtClean="0"/>
              <a:t>I -Introduction </a:t>
            </a:r>
            <a:endParaRPr lang="en-US" dirty="0"/>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pPr>
              <a:buNone/>
            </a:pPr>
            <a:r>
              <a:rPr lang="en-US" dirty="0" smtClean="0">
                <a:solidFill>
                  <a:srgbClr val="FFC000"/>
                </a:solidFill>
              </a:rPr>
              <a:t>Massage Procedure</a:t>
            </a:r>
            <a:endParaRPr lang="en-US" dirty="0" smtClean="0">
              <a:solidFill>
                <a:srgbClr val="FFC000"/>
              </a:solidFill>
            </a:endParaRPr>
          </a:p>
          <a:p>
            <a:r>
              <a:rPr lang="ar-JO" dirty="0" smtClean="0"/>
              <a:t>قصي هون صورة لل رولرات الي راح تعمل دوران طيب؟؟؟؟</a:t>
            </a:r>
            <a:endParaRPr lang="en-US" dirty="0"/>
          </a:p>
        </p:txBody>
      </p:sp>
      <p:sp>
        <p:nvSpPr>
          <p:cNvPr id="3" name="Title 2"/>
          <p:cNvSpPr>
            <a:spLocks noGrp="1"/>
          </p:cNvSpPr>
          <p:nvPr>
            <p:ph type="title"/>
          </p:nvPr>
        </p:nvSpPr>
        <p:spPr/>
        <p:txBody>
          <a:bodyPr>
            <a:normAutofit fontScale="90000"/>
          </a:bodyPr>
          <a:lstStyle/>
          <a:p>
            <a:r>
              <a:rPr lang="en-US" dirty="0" smtClean="0"/>
              <a:t>Mechanism of the Portable Massage Bed: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solidFill>
                <a:srgbClr val="FFC000"/>
              </a:solidFill>
            </a:endParaRPr>
          </a:p>
          <a:p>
            <a:pPr>
              <a:buNone/>
            </a:pPr>
            <a:endParaRPr lang="en-US" dirty="0" smtClean="0">
              <a:solidFill>
                <a:srgbClr val="FFC000"/>
              </a:solidFill>
            </a:endParaRPr>
          </a:p>
          <a:p>
            <a:pPr>
              <a:buNone/>
            </a:pPr>
            <a:r>
              <a:rPr lang="en-US" dirty="0" smtClean="0">
                <a:solidFill>
                  <a:srgbClr val="FFC000"/>
                </a:solidFill>
              </a:rPr>
              <a:t>Operating and Safety </a:t>
            </a:r>
            <a:endParaRPr lang="en-US" dirty="0">
              <a:solidFill>
                <a:srgbClr val="FFC000"/>
              </a:solidFill>
            </a:endParaRPr>
          </a:p>
        </p:txBody>
      </p:sp>
      <p:sp>
        <p:nvSpPr>
          <p:cNvPr id="3" name="Title 2"/>
          <p:cNvSpPr>
            <a:spLocks noGrp="1"/>
          </p:cNvSpPr>
          <p:nvPr>
            <p:ph type="title"/>
          </p:nvPr>
        </p:nvSpPr>
        <p:spPr/>
        <p:txBody>
          <a:bodyPr>
            <a:normAutofit fontScale="90000"/>
          </a:bodyPr>
          <a:lstStyle/>
          <a:p>
            <a:r>
              <a:rPr lang="en-US" dirty="0" smtClean="0"/>
              <a:t>Mechanism of the Portable Massage Bed: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628800"/>
            <a:ext cx="3312368" cy="4525963"/>
          </a:xfrm>
        </p:spPr>
        <p:txBody>
          <a:bodyPr/>
          <a:lstStyle/>
          <a:p>
            <a:r>
              <a:rPr lang="en-US" dirty="0"/>
              <a:t> 1- treatment using </a:t>
            </a:r>
            <a:r>
              <a:rPr lang="en-US" dirty="0">
                <a:solidFill>
                  <a:srgbClr val="FFC000"/>
                </a:solidFill>
              </a:rPr>
              <a:t>drugs </a:t>
            </a:r>
            <a:r>
              <a:rPr lang="en-US" dirty="0" smtClean="0">
                <a:solidFill>
                  <a:srgbClr val="FFC000"/>
                </a:solidFill>
              </a:rPr>
              <a:t> and medications </a:t>
            </a:r>
            <a:endParaRPr lang="en-US" dirty="0">
              <a:solidFill>
                <a:srgbClr val="FFC000"/>
              </a:solidFill>
            </a:endParaRPr>
          </a:p>
          <a:p>
            <a:endParaRPr lang="en-US" dirty="0" smtClean="0"/>
          </a:p>
        </p:txBody>
      </p:sp>
      <p:sp>
        <p:nvSpPr>
          <p:cNvPr id="2" name="Title 1"/>
          <p:cNvSpPr>
            <a:spLocks noGrp="1"/>
          </p:cNvSpPr>
          <p:nvPr>
            <p:ph type="title"/>
          </p:nvPr>
        </p:nvSpPr>
        <p:spPr/>
        <p:txBody>
          <a:bodyPr/>
          <a:lstStyle/>
          <a:p>
            <a:r>
              <a:rPr lang="en-US" b="1" i="1" dirty="0"/>
              <a:t>Back </a:t>
            </a:r>
            <a:r>
              <a:rPr lang="en-US" b="1" i="1" dirty="0" smtClean="0"/>
              <a:t>Pain Treatment</a:t>
            </a:r>
            <a:endParaRPr lang="en-US" dirty="0"/>
          </a:p>
        </p:txBody>
      </p:sp>
      <p:pic>
        <p:nvPicPr>
          <p:cNvPr id="4" name="Picture 3" descr="antibiotics2513.jpg"/>
          <p:cNvPicPr>
            <a:picLocks noChangeAspect="1"/>
          </p:cNvPicPr>
          <p:nvPr/>
        </p:nvPicPr>
        <p:blipFill>
          <a:blip r:embed="rId2" cstate="print"/>
          <a:stretch>
            <a:fillRect/>
          </a:stretch>
        </p:blipFill>
        <p:spPr>
          <a:xfrm>
            <a:off x="4139952" y="1556792"/>
            <a:ext cx="3995936" cy="450912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042792" cy="4525963"/>
          </a:xfrm>
        </p:spPr>
        <p:txBody>
          <a:bodyPr/>
          <a:lstStyle/>
          <a:p>
            <a:r>
              <a:rPr lang="en-US" dirty="0" smtClean="0"/>
              <a:t>2- treatment using </a:t>
            </a:r>
            <a:r>
              <a:rPr lang="en-US" dirty="0" smtClean="0">
                <a:solidFill>
                  <a:srgbClr val="FFC000"/>
                </a:solidFill>
              </a:rPr>
              <a:t>surgery  </a:t>
            </a:r>
            <a:endParaRPr lang="en-US" dirty="0">
              <a:solidFill>
                <a:srgbClr val="FFC000"/>
              </a:solidFill>
            </a:endParaRPr>
          </a:p>
        </p:txBody>
      </p:sp>
      <p:sp>
        <p:nvSpPr>
          <p:cNvPr id="2" name="Title 1"/>
          <p:cNvSpPr>
            <a:spLocks noGrp="1"/>
          </p:cNvSpPr>
          <p:nvPr>
            <p:ph type="title"/>
          </p:nvPr>
        </p:nvSpPr>
        <p:spPr/>
        <p:txBody>
          <a:bodyPr/>
          <a:lstStyle/>
          <a:p>
            <a:r>
              <a:rPr lang="en-US" b="1" i="1" dirty="0" smtClean="0"/>
              <a:t>Back Pain Treatment</a:t>
            </a:r>
            <a:endParaRPr lang="en-US" dirty="0"/>
          </a:p>
        </p:txBody>
      </p:sp>
      <p:pic>
        <p:nvPicPr>
          <p:cNvPr id="4" name="Content Placeholder 7" descr="mri.jpg"/>
          <p:cNvPicPr>
            <a:picLocks noChangeAspect="1"/>
          </p:cNvPicPr>
          <p:nvPr/>
        </p:nvPicPr>
        <p:blipFill>
          <a:blip r:embed="rId2" cstate="print"/>
          <a:stretch>
            <a:fillRect/>
          </a:stretch>
        </p:blipFill>
        <p:spPr>
          <a:xfrm>
            <a:off x="5004048" y="1700808"/>
            <a:ext cx="3475176" cy="394176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394720" cy="4525963"/>
          </a:xfrm>
        </p:spPr>
        <p:txBody>
          <a:bodyPr/>
          <a:lstStyle/>
          <a:p>
            <a:r>
              <a:rPr lang="en-US" dirty="0" smtClean="0"/>
              <a:t>Treatment using </a:t>
            </a:r>
            <a:r>
              <a:rPr lang="en-US" dirty="0" smtClean="0">
                <a:solidFill>
                  <a:srgbClr val="FFC000"/>
                </a:solidFill>
              </a:rPr>
              <a:t>physiotherapy </a:t>
            </a:r>
            <a:endParaRPr lang="en-US" dirty="0">
              <a:solidFill>
                <a:srgbClr val="FFC000"/>
              </a:solidFill>
            </a:endParaRPr>
          </a:p>
        </p:txBody>
      </p:sp>
      <p:sp>
        <p:nvSpPr>
          <p:cNvPr id="2" name="Title 1"/>
          <p:cNvSpPr>
            <a:spLocks noGrp="1"/>
          </p:cNvSpPr>
          <p:nvPr>
            <p:ph type="title"/>
          </p:nvPr>
        </p:nvSpPr>
        <p:spPr/>
        <p:txBody>
          <a:bodyPr/>
          <a:lstStyle/>
          <a:p>
            <a:r>
              <a:rPr lang="en-US" b="1" i="1" dirty="0" smtClean="0"/>
              <a:t>Back Pain Treatment</a:t>
            </a:r>
            <a:endParaRPr lang="en-US" dirty="0"/>
          </a:p>
        </p:txBody>
      </p:sp>
      <p:pic>
        <p:nvPicPr>
          <p:cNvPr id="5" name="Picture 4" descr="earthlite-DX1.jpg"/>
          <p:cNvPicPr/>
          <p:nvPr/>
        </p:nvPicPr>
        <p:blipFill>
          <a:blip r:embed="rId2" cstate="print"/>
          <a:stretch>
            <a:fillRect/>
          </a:stretch>
        </p:blipFill>
        <p:spPr>
          <a:xfrm>
            <a:off x="3851920" y="2348880"/>
            <a:ext cx="4104456" cy="331236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b="1" u="sng" dirty="0" smtClean="0">
                <a:solidFill>
                  <a:srgbClr val="FFFF00"/>
                </a:solidFill>
              </a:rPr>
              <a:t>Introduction  </a:t>
            </a:r>
            <a:endParaRPr lang="en-US" dirty="0" smtClean="0"/>
          </a:p>
          <a:p>
            <a:r>
              <a:rPr lang="en-US" sz="2000" dirty="0" smtClean="0"/>
              <a:t>In Designing any model, The mechanical properties must be known such as :</a:t>
            </a:r>
          </a:p>
          <a:p>
            <a:pPr>
              <a:buNone/>
            </a:pPr>
            <a:r>
              <a:rPr lang="en-US" sz="2000" dirty="0" smtClean="0"/>
              <a:t>     1-Elasticity</a:t>
            </a:r>
          </a:p>
          <a:p>
            <a:pPr>
              <a:buNone/>
            </a:pPr>
            <a:r>
              <a:rPr lang="en-US" sz="2000" dirty="0" smtClean="0"/>
              <a:t>     2-Rigidity </a:t>
            </a:r>
          </a:p>
          <a:p>
            <a:pPr>
              <a:buNone/>
            </a:pPr>
            <a:r>
              <a:rPr lang="en-US" sz="2000" dirty="0" smtClean="0"/>
              <a:t>     3-Tensile Strength </a:t>
            </a:r>
          </a:p>
          <a:p>
            <a:pPr>
              <a:buNone/>
            </a:pPr>
            <a:r>
              <a:rPr lang="en-US" sz="2000" dirty="0" smtClean="0"/>
              <a:t>     4-Yield Strength </a:t>
            </a:r>
          </a:p>
          <a:p>
            <a:endParaRPr lang="en-US" sz="2000" dirty="0" smtClean="0"/>
          </a:p>
          <a:p>
            <a:r>
              <a:rPr lang="en-US" sz="2000" dirty="0" smtClean="0"/>
              <a:t>The loads and safety factor must be known </a:t>
            </a:r>
          </a:p>
        </p:txBody>
      </p:sp>
      <p:sp>
        <p:nvSpPr>
          <p:cNvPr id="3" name="Title 2"/>
          <p:cNvSpPr>
            <a:spLocks noGrp="1"/>
          </p:cNvSpPr>
          <p:nvPr>
            <p:ph type="title"/>
          </p:nvPr>
        </p:nvSpPr>
        <p:spPr/>
        <p:txBody>
          <a:bodyPr>
            <a:normAutofit fontScale="90000"/>
          </a:bodyPr>
          <a:lstStyle/>
          <a:p>
            <a:pPr algn="ctr"/>
            <a:r>
              <a:rPr lang="en-US" b="1" dirty="0" smtClean="0"/>
              <a:t>II -Design of the Bed</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590</TotalTime>
  <Words>789</Words>
  <Application>Microsoft Office PowerPoint</Application>
  <PresentationFormat>On-screen Show (4:3)</PresentationFormat>
  <Paragraphs>140</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Paper</vt:lpstr>
      <vt:lpstr>AN-NAJAH NATIONAL UNIVERSITY FACULTY OF ENGINEERING DEPARTMENT OF MECHANICAL ENGINEERING </vt:lpstr>
      <vt:lpstr>The presentation is divided into 4 main parts </vt:lpstr>
      <vt:lpstr>I -Introduction </vt:lpstr>
      <vt:lpstr>Mechanism of the Portable Massage Bed:</vt:lpstr>
      <vt:lpstr>Mechanism of the Portable Massage Bed:</vt:lpstr>
      <vt:lpstr>Back Pain Treatment</vt:lpstr>
      <vt:lpstr>Back Pain Treatment</vt:lpstr>
      <vt:lpstr>Back Pain Treatment</vt:lpstr>
      <vt:lpstr>II -Design of the Bed </vt:lpstr>
      <vt:lpstr>II -Design of the Bed</vt:lpstr>
      <vt:lpstr>II -Design of the Bed </vt:lpstr>
      <vt:lpstr>II -Design of the Bed </vt:lpstr>
      <vt:lpstr>II -Design of the Bed </vt:lpstr>
      <vt:lpstr>II -Design of the Bed </vt:lpstr>
      <vt:lpstr>II -Design of the Bed</vt:lpstr>
      <vt:lpstr>II -Design of the Bed</vt:lpstr>
      <vt:lpstr>IV - ELECTRICAL CIRCUIT AND CONTROL </vt:lpstr>
      <vt:lpstr>IV - ELECTRICAL CIRCUIT AND CONTROL </vt:lpstr>
      <vt:lpstr>IV - ELECTRICAL CIRCUIT AND CONTROL</vt:lpstr>
      <vt:lpstr>V – The Calculations </vt:lpstr>
      <vt:lpstr>V – The Calculations </vt:lpstr>
      <vt:lpstr>V – The Calculations </vt:lpstr>
      <vt:lpstr>V – The Calculations </vt:lpstr>
      <vt:lpstr>V – The Calculations </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DEPARTMENT OF MECHANICAL ENGINEERING</dc:title>
  <dc:creator>hammod</dc:creator>
  <cp:lastModifiedBy>hammod</cp:lastModifiedBy>
  <cp:revision>46</cp:revision>
  <dcterms:created xsi:type="dcterms:W3CDTF">2012-05-16T13:01:55Z</dcterms:created>
  <dcterms:modified xsi:type="dcterms:W3CDTF">2012-05-22T15:27:28Z</dcterms:modified>
</cp:coreProperties>
</file>