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4"/>
  </p:sldMasterIdLst>
  <p:notesMasterIdLst>
    <p:notesMasterId r:id="rId118"/>
  </p:notesMasterIdLst>
  <p:handoutMasterIdLst>
    <p:handoutMasterId r:id="rId119"/>
  </p:handoutMasterIdLst>
  <p:sldIdLst>
    <p:sldId id="265" r:id="rId5"/>
    <p:sldId id="327" r:id="rId6"/>
    <p:sldId id="270" r:id="rId7"/>
    <p:sldId id="313" r:id="rId8"/>
    <p:sldId id="287" r:id="rId9"/>
    <p:sldId id="271" r:id="rId10"/>
    <p:sldId id="337" r:id="rId11"/>
    <p:sldId id="458" r:id="rId12"/>
    <p:sldId id="459" r:id="rId13"/>
    <p:sldId id="333" r:id="rId14"/>
    <p:sldId id="336" r:id="rId15"/>
    <p:sldId id="334" r:id="rId16"/>
    <p:sldId id="335" r:id="rId17"/>
    <p:sldId id="269" r:id="rId18"/>
    <p:sldId id="338" r:id="rId19"/>
    <p:sldId id="339" r:id="rId20"/>
    <p:sldId id="340" r:id="rId21"/>
    <p:sldId id="341" r:id="rId22"/>
    <p:sldId id="342" r:id="rId23"/>
    <p:sldId id="437" r:id="rId24"/>
    <p:sldId id="438" r:id="rId25"/>
    <p:sldId id="439" r:id="rId26"/>
    <p:sldId id="440" r:id="rId27"/>
    <p:sldId id="441" r:id="rId28"/>
    <p:sldId id="476" r:id="rId29"/>
    <p:sldId id="442" r:id="rId30"/>
    <p:sldId id="443" r:id="rId31"/>
    <p:sldId id="477" r:id="rId32"/>
    <p:sldId id="478" r:id="rId33"/>
    <p:sldId id="479" r:id="rId34"/>
    <p:sldId id="445" r:id="rId35"/>
    <p:sldId id="446" r:id="rId36"/>
    <p:sldId id="447" r:id="rId37"/>
    <p:sldId id="448" r:id="rId38"/>
    <p:sldId id="449" r:id="rId39"/>
    <p:sldId id="450" r:id="rId40"/>
    <p:sldId id="451" r:id="rId41"/>
    <p:sldId id="452" r:id="rId42"/>
    <p:sldId id="453" r:id="rId43"/>
    <p:sldId id="454" r:id="rId44"/>
    <p:sldId id="455" r:id="rId45"/>
    <p:sldId id="456" r:id="rId46"/>
    <p:sldId id="457" r:id="rId47"/>
    <p:sldId id="357" r:id="rId48"/>
    <p:sldId id="359" r:id="rId49"/>
    <p:sldId id="500" r:id="rId50"/>
    <p:sldId id="501" r:id="rId51"/>
    <p:sldId id="502" r:id="rId52"/>
    <p:sldId id="503" r:id="rId53"/>
    <p:sldId id="504" r:id="rId54"/>
    <p:sldId id="505" r:id="rId55"/>
    <p:sldId id="506" r:id="rId56"/>
    <p:sldId id="507" r:id="rId57"/>
    <p:sldId id="508" r:id="rId58"/>
    <p:sldId id="509" r:id="rId59"/>
    <p:sldId id="511" r:id="rId60"/>
    <p:sldId id="513" r:id="rId61"/>
    <p:sldId id="510" r:id="rId62"/>
    <p:sldId id="377" r:id="rId63"/>
    <p:sldId id="369" r:id="rId64"/>
    <p:sldId id="371" r:id="rId65"/>
    <p:sldId id="372" r:id="rId66"/>
    <p:sldId id="375" r:id="rId67"/>
    <p:sldId id="376" r:id="rId68"/>
    <p:sldId id="379" r:id="rId69"/>
    <p:sldId id="381" r:id="rId70"/>
    <p:sldId id="382" r:id="rId71"/>
    <p:sldId id="383" r:id="rId72"/>
    <p:sldId id="384" r:id="rId73"/>
    <p:sldId id="385" r:id="rId74"/>
    <p:sldId id="480" r:id="rId75"/>
    <p:sldId id="386" r:id="rId76"/>
    <p:sldId id="481" r:id="rId77"/>
    <p:sldId id="482" r:id="rId78"/>
    <p:sldId id="483" r:id="rId79"/>
    <p:sldId id="484" r:id="rId80"/>
    <p:sldId id="486" r:id="rId81"/>
    <p:sldId id="487" r:id="rId82"/>
    <p:sldId id="488" r:id="rId83"/>
    <p:sldId id="489" r:id="rId84"/>
    <p:sldId id="490" r:id="rId85"/>
    <p:sldId id="391" r:id="rId86"/>
    <p:sldId id="491" r:id="rId87"/>
    <p:sldId id="492" r:id="rId88"/>
    <p:sldId id="493" r:id="rId89"/>
    <p:sldId id="392" r:id="rId90"/>
    <p:sldId id="393" r:id="rId91"/>
    <p:sldId id="494" r:id="rId92"/>
    <p:sldId id="495" r:id="rId93"/>
    <p:sldId id="496" r:id="rId94"/>
    <p:sldId id="497" r:id="rId95"/>
    <p:sldId id="498" r:id="rId96"/>
    <p:sldId id="421" r:id="rId97"/>
    <p:sldId id="422" r:id="rId98"/>
    <p:sldId id="423" r:id="rId99"/>
    <p:sldId id="424" r:id="rId100"/>
    <p:sldId id="425" r:id="rId101"/>
    <p:sldId id="426" r:id="rId102"/>
    <p:sldId id="427" r:id="rId103"/>
    <p:sldId id="428" r:id="rId104"/>
    <p:sldId id="429" r:id="rId105"/>
    <p:sldId id="430" r:id="rId106"/>
    <p:sldId id="431" r:id="rId107"/>
    <p:sldId id="432" r:id="rId108"/>
    <p:sldId id="433" r:id="rId109"/>
    <p:sldId id="434" r:id="rId110"/>
    <p:sldId id="435" r:id="rId111"/>
    <p:sldId id="436" r:id="rId112"/>
    <p:sldId id="469" r:id="rId113"/>
    <p:sldId id="470" r:id="rId114"/>
    <p:sldId id="471" r:id="rId115"/>
    <p:sldId id="468" r:id="rId116"/>
    <p:sldId id="321" r:id="rId1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1D58"/>
    <a:srgbClr val="00113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15" autoAdjust="0"/>
    <p:restoredTop sz="95332" autoAdjust="0"/>
  </p:normalViewPr>
  <p:slideViewPr>
    <p:cSldViewPr snapToGrid="0" showGuides="1">
      <p:cViewPr varScale="1">
        <p:scale>
          <a:sx n="88" d="100"/>
          <a:sy n="88" d="100"/>
        </p:scale>
        <p:origin x="355" y="2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76" d="100"/>
          <a:sy n="76" d="100"/>
        </p:scale>
        <p:origin x="2412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2.xml"/><Relationship Id="rId117" Type="http://schemas.openxmlformats.org/officeDocument/2006/relationships/slide" Target="slides/slide113.xml"/><Relationship Id="rId21" Type="http://schemas.openxmlformats.org/officeDocument/2006/relationships/slide" Target="slides/slide17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63" Type="http://schemas.openxmlformats.org/officeDocument/2006/relationships/slide" Target="slides/slide59.xml"/><Relationship Id="rId68" Type="http://schemas.openxmlformats.org/officeDocument/2006/relationships/slide" Target="slides/slide64.xml"/><Relationship Id="rId84" Type="http://schemas.openxmlformats.org/officeDocument/2006/relationships/slide" Target="slides/slide80.xml"/><Relationship Id="rId89" Type="http://schemas.openxmlformats.org/officeDocument/2006/relationships/slide" Target="slides/slide85.xml"/><Relationship Id="rId112" Type="http://schemas.openxmlformats.org/officeDocument/2006/relationships/slide" Target="slides/slide108.xml"/><Relationship Id="rId16" Type="http://schemas.openxmlformats.org/officeDocument/2006/relationships/slide" Target="slides/slide12.xml"/><Relationship Id="rId107" Type="http://schemas.openxmlformats.org/officeDocument/2006/relationships/slide" Target="slides/slide103.xml"/><Relationship Id="rId11" Type="http://schemas.openxmlformats.org/officeDocument/2006/relationships/slide" Target="slides/slide7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53" Type="http://schemas.openxmlformats.org/officeDocument/2006/relationships/slide" Target="slides/slide49.xml"/><Relationship Id="rId58" Type="http://schemas.openxmlformats.org/officeDocument/2006/relationships/slide" Target="slides/slide54.xml"/><Relationship Id="rId74" Type="http://schemas.openxmlformats.org/officeDocument/2006/relationships/slide" Target="slides/slide70.xml"/><Relationship Id="rId79" Type="http://schemas.openxmlformats.org/officeDocument/2006/relationships/slide" Target="slides/slide75.xml"/><Relationship Id="rId102" Type="http://schemas.openxmlformats.org/officeDocument/2006/relationships/slide" Target="slides/slide98.xml"/><Relationship Id="rId123" Type="http://schemas.openxmlformats.org/officeDocument/2006/relationships/tableStyles" Target="tableStyles.xml"/><Relationship Id="rId5" Type="http://schemas.openxmlformats.org/officeDocument/2006/relationships/slide" Target="slides/slide1.xml"/><Relationship Id="rId90" Type="http://schemas.openxmlformats.org/officeDocument/2006/relationships/slide" Target="slides/slide86.xml"/><Relationship Id="rId95" Type="http://schemas.openxmlformats.org/officeDocument/2006/relationships/slide" Target="slides/slide91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64" Type="http://schemas.openxmlformats.org/officeDocument/2006/relationships/slide" Target="slides/slide60.xml"/><Relationship Id="rId69" Type="http://schemas.openxmlformats.org/officeDocument/2006/relationships/slide" Target="slides/slide65.xml"/><Relationship Id="rId113" Type="http://schemas.openxmlformats.org/officeDocument/2006/relationships/slide" Target="slides/slide109.xml"/><Relationship Id="rId118" Type="http://schemas.openxmlformats.org/officeDocument/2006/relationships/notesMaster" Target="notesMasters/notesMaster1.xml"/><Relationship Id="rId80" Type="http://schemas.openxmlformats.org/officeDocument/2006/relationships/slide" Target="slides/slide76.xml"/><Relationship Id="rId85" Type="http://schemas.openxmlformats.org/officeDocument/2006/relationships/slide" Target="slides/slide81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59" Type="http://schemas.openxmlformats.org/officeDocument/2006/relationships/slide" Target="slides/slide55.xml"/><Relationship Id="rId103" Type="http://schemas.openxmlformats.org/officeDocument/2006/relationships/slide" Target="slides/slide99.xml"/><Relationship Id="rId108" Type="http://schemas.openxmlformats.org/officeDocument/2006/relationships/slide" Target="slides/slide104.xml"/><Relationship Id="rId54" Type="http://schemas.openxmlformats.org/officeDocument/2006/relationships/slide" Target="slides/slide50.xml"/><Relationship Id="rId70" Type="http://schemas.openxmlformats.org/officeDocument/2006/relationships/slide" Target="slides/slide66.xml"/><Relationship Id="rId75" Type="http://schemas.openxmlformats.org/officeDocument/2006/relationships/slide" Target="slides/slide71.xml"/><Relationship Id="rId91" Type="http://schemas.openxmlformats.org/officeDocument/2006/relationships/slide" Target="slides/slide87.xml"/><Relationship Id="rId96" Type="http://schemas.openxmlformats.org/officeDocument/2006/relationships/slide" Target="slides/slide9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49" Type="http://schemas.openxmlformats.org/officeDocument/2006/relationships/slide" Target="slides/slide45.xml"/><Relationship Id="rId114" Type="http://schemas.openxmlformats.org/officeDocument/2006/relationships/slide" Target="slides/slide110.xml"/><Relationship Id="rId119" Type="http://schemas.openxmlformats.org/officeDocument/2006/relationships/handoutMaster" Target="handoutMasters/handoutMaster1.xml"/><Relationship Id="rId44" Type="http://schemas.openxmlformats.org/officeDocument/2006/relationships/slide" Target="slides/slide40.xml"/><Relationship Id="rId60" Type="http://schemas.openxmlformats.org/officeDocument/2006/relationships/slide" Target="slides/slide56.xml"/><Relationship Id="rId65" Type="http://schemas.openxmlformats.org/officeDocument/2006/relationships/slide" Target="slides/slide61.xml"/><Relationship Id="rId81" Type="http://schemas.openxmlformats.org/officeDocument/2006/relationships/slide" Target="slides/slide77.xml"/><Relationship Id="rId86" Type="http://schemas.openxmlformats.org/officeDocument/2006/relationships/slide" Target="slides/slide82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9" Type="http://schemas.openxmlformats.org/officeDocument/2006/relationships/slide" Target="slides/slide35.xml"/><Relationship Id="rId109" Type="http://schemas.openxmlformats.org/officeDocument/2006/relationships/slide" Target="slides/slide105.xml"/><Relationship Id="rId34" Type="http://schemas.openxmlformats.org/officeDocument/2006/relationships/slide" Target="slides/slide30.xml"/><Relationship Id="rId50" Type="http://schemas.openxmlformats.org/officeDocument/2006/relationships/slide" Target="slides/slide46.xml"/><Relationship Id="rId55" Type="http://schemas.openxmlformats.org/officeDocument/2006/relationships/slide" Target="slides/slide51.xml"/><Relationship Id="rId76" Type="http://schemas.openxmlformats.org/officeDocument/2006/relationships/slide" Target="slides/slide72.xml"/><Relationship Id="rId97" Type="http://schemas.openxmlformats.org/officeDocument/2006/relationships/slide" Target="slides/slide93.xml"/><Relationship Id="rId104" Type="http://schemas.openxmlformats.org/officeDocument/2006/relationships/slide" Target="slides/slide100.xml"/><Relationship Id="rId120" Type="http://schemas.openxmlformats.org/officeDocument/2006/relationships/presProps" Target="presProps.xml"/><Relationship Id="rId7" Type="http://schemas.openxmlformats.org/officeDocument/2006/relationships/slide" Target="slides/slide3.xml"/><Relationship Id="rId71" Type="http://schemas.openxmlformats.org/officeDocument/2006/relationships/slide" Target="slides/slide67.xml"/><Relationship Id="rId92" Type="http://schemas.openxmlformats.org/officeDocument/2006/relationships/slide" Target="slides/slide88.xml"/><Relationship Id="rId2" Type="http://schemas.openxmlformats.org/officeDocument/2006/relationships/customXml" Target="../customXml/item2.xml"/><Relationship Id="rId29" Type="http://schemas.openxmlformats.org/officeDocument/2006/relationships/slide" Target="slides/slide25.xml"/><Relationship Id="rId24" Type="http://schemas.openxmlformats.org/officeDocument/2006/relationships/slide" Target="slides/slide20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66" Type="http://schemas.openxmlformats.org/officeDocument/2006/relationships/slide" Target="slides/slide62.xml"/><Relationship Id="rId87" Type="http://schemas.openxmlformats.org/officeDocument/2006/relationships/slide" Target="slides/slide83.xml"/><Relationship Id="rId110" Type="http://schemas.openxmlformats.org/officeDocument/2006/relationships/slide" Target="slides/slide106.xml"/><Relationship Id="rId115" Type="http://schemas.openxmlformats.org/officeDocument/2006/relationships/slide" Target="slides/slide111.xml"/><Relationship Id="rId61" Type="http://schemas.openxmlformats.org/officeDocument/2006/relationships/slide" Target="slides/slide57.xml"/><Relationship Id="rId82" Type="http://schemas.openxmlformats.org/officeDocument/2006/relationships/slide" Target="slides/slide78.xml"/><Relationship Id="rId19" Type="http://schemas.openxmlformats.org/officeDocument/2006/relationships/slide" Target="slides/slide15.xml"/><Relationship Id="rId14" Type="http://schemas.openxmlformats.org/officeDocument/2006/relationships/slide" Target="slides/slide10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56" Type="http://schemas.openxmlformats.org/officeDocument/2006/relationships/slide" Target="slides/slide52.xml"/><Relationship Id="rId77" Type="http://schemas.openxmlformats.org/officeDocument/2006/relationships/slide" Target="slides/slide73.xml"/><Relationship Id="rId100" Type="http://schemas.openxmlformats.org/officeDocument/2006/relationships/slide" Target="slides/slide96.xml"/><Relationship Id="rId105" Type="http://schemas.openxmlformats.org/officeDocument/2006/relationships/slide" Target="slides/slide101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72" Type="http://schemas.openxmlformats.org/officeDocument/2006/relationships/slide" Target="slides/slide68.xml"/><Relationship Id="rId93" Type="http://schemas.openxmlformats.org/officeDocument/2006/relationships/slide" Target="slides/slide89.xml"/><Relationship Id="rId98" Type="http://schemas.openxmlformats.org/officeDocument/2006/relationships/slide" Target="slides/slide94.xml"/><Relationship Id="rId121" Type="http://schemas.openxmlformats.org/officeDocument/2006/relationships/viewProps" Target="viewProps.xml"/><Relationship Id="rId3" Type="http://schemas.openxmlformats.org/officeDocument/2006/relationships/customXml" Target="../customXml/item3.xml"/><Relationship Id="rId25" Type="http://schemas.openxmlformats.org/officeDocument/2006/relationships/slide" Target="slides/slide21.xml"/><Relationship Id="rId46" Type="http://schemas.openxmlformats.org/officeDocument/2006/relationships/slide" Target="slides/slide42.xml"/><Relationship Id="rId67" Type="http://schemas.openxmlformats.org/officeDocument/2006/relationships/slide" Target="slides/slide63.xml"/><Relationship Id="rId116" Type="http://schemas.openxmlformats.org/officeDocument/2006/relationships/slide" Target="slides/slide112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62" Type="http://schemas.openxmlformats.org/officeDocument/2006/relationships/slide" Target="slides/slide58.xml"/><Relationship Id="rId83" Type="http://schemas.openxmlformats.org/officeDocument/2006/relationships/slide" Target="slides/slide79.xml"/><Relationship Id="rId88" Type="http://schemas.openxmlformats.org/officeDocument/2006/relationships/slide" Target="slides/slide84.xml"/><Relationship Id="rId111" Type="http://schemas.openxmlformats.org/officeDocument/2006/relationships/slide" Target="slides/slide107.xml"/><Relationship Id="rId15" Type="http://schemas.openxmlformats.org/officeDocument/2006/relationships/slide" Target="slides/slide11.xml"/><Relationship Id="rId36" Type="http://schemas.openxmlformats.org/officeDocument/2006/relationships/slide" Target="slides/slide32.xml"/><Relationship Id="rId57" Type="http://schemas.openxmlformats.org/officeDocument/2006/relationships/slide" Target="slides/slide53.xml"/><Relationship Id="rId106" Type="http://schemas.openxmlformats.org/officeDocument/2006/relationships/slide" Target="slides/slide102.xml"/><Relationship Id="rId10" Type="http://schemas.openxmlformats.org/officeDocument/2006/relationships/slide" Target="slides/slide6.xml"/><Relationship Id="rId31" Type="http://schemas.openxmlformats.org/officeDocument/2006/relationships/slide" Target="slides/slide27.xml"/><Relationship Id="rId52" Type="http://schemas.openxmlformats.org/officeDocument/2006/relationships/slide" Target="slides/slide48.xml"/><Relationship Id="rId73" Type="http://schemas.openxmlformats.org/officeDocument/2006/relationships/slide" Target="slides/slide69.xml"/><Relationship Id="rId78" Type="http://schemas.openxmlformats.org/officeDocument/2006/relationships/slide" Target="slides/slide74.xml"/><Relationship Id="rId94" Type="http://schemas.openxmlformats.org/officeDocument/2006/relationships/slide" Target="slides/slide90.xml"/><Relationship Id="rId99" Type="http://schemas.openxmlformats.org/officeDocument/2006/relationships/slide" Target="slides/slide95.xml"/><Relationship Id="rId101" Type="http://schemas.openxmlformats.org/officeDocument/2006/relationships/slide" Target="slides/slide97.xml"/><Relationship Id="rId1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658A34-83F4-4B2E-BC5A-DE51EE8822F9}" type="datetimeFigureOut">
              <a:rPr lang="en-US" smtClean="0"/>
              <a:t>7/21/2020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8FE58C-C1A6-4C4C-90C2-B7F5B0504B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46050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2E1917-0BAF-4687-978A-82FFF05559C3}" type="datetimeFigureOut">
              <a:rPr lang="en-US" smtClean="0"/>
              <a:t>7/21/2020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0E1E9A-E921-4174-A0FC-51868D7AC5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7860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1400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accent3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BA73D-D051-4FE1-B428-8748AB3B74D6}" type="datetime1">
              <a:rPr lang="en-US" smtClean="0"/>
              <a:t>7/21/2020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67056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62100" y="1825625"/>
            <a:ext cx="9791700" cy="43513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256233-6F47-45E6-8244-99B91A733F95}" type="datetime1">
              <a:rPr lang="en-US" smtClean="0"/>
              <a:t>7/21/2020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885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62100" y="365125"/>
            <a:ext cx="70104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BEC3-B1E5-44C1-A231-2A271CF2C1F8}" type="datetime1">
              <a:rPr lang="en-US" smtClean="0"/>
              <a:t>7/21/2020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830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562100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 descr="An empty placeholder to add an image. Click on the placeholder and select the image that you wish to add"/>
          <p:cNvSpPr>
            <a:spLocks noGrp="1"/>
          </p:cNvSpPr>
          <p:nvPr>
            <p:ph type="pic" idx="1"/>
          </p:nvPr>
        </p:nvSpPr>
        <p:spPr>
          <a:xfrm>
            <a:off x="5678904" y="987425"/>
            <a:ext cx="5678424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562100" y="2101850"/>
            <a:ext cx="3932237" cy="3759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EE2B7-9E48-4706-8A5B-6F595808271F}" type="datetime1">
              <a:rPr lang="en-US" smtClean="0"/>
              <a:t>7/21/2020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38888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0FF1A0-173A-4561-81E9-56E8A62733E2}" type="datetime1">
              <a:rPr lang="en-US" smtClean="0"/>
              <a:t>7/21/2020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8793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41658" y="1709738"/>
            <a:ext cx="10105791" cy="2862262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41658" y="4589463"/>
            <a:ext cx="10105791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12994-6487-4C9C-8B42-C0143C91DAE8}" type="datetime1">
              <a:rPr lang="en-US" smtClean="0"/>
              <a:t>7/21/2020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7686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69700" y="1825625"/>
            <a:ext cx="475488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5325" y="1825625"/>
            <a:ext cx="475488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DF5FA-9A42-4288-9E0C-D8634E9DF3C7}" type="datetime1">
              <a:rPr lang="en-US" smtClean="0"/>
              <a:t>7/21/2020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36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24100" y="274638"/>
            <a:ext cx="902335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2100" y="1489075"/>
            <a:ext cx="4754880" cy="641350"/>
          </a:xfrm>
          <a:noFill/>
          <a:ln>
            <a:noFill/>
          </a:ln>
        </p:spPr>
        <p:txBody>
          <a:bodyPr anchor="b"/>
          <a:lstStyle>
            <a:lvl1pPr marL="0" indent="0">
              <a:buNone/>
              <a:defRPr sz="2400" b="0">
                <a:solidFill>
                  <a:schemeClr val="accent3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62100" y="2193925"/>
            <a:ext cx="4754880" cy="3978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98920" y="1489075"/>
            <a:ext cx="4754880" cy="641350"/>
          </a:xfrm>
          <a:noFill/>
          <a:ln>
            <a:noFill/>
          </a:ln>
        </p:spPr>
        <p:txBody>
          <a:bodyPr anchor="b"/>
          <a:lstStyle>
            <a:lvl1pPr marL="0" indent="0">
              <a:buNone/>
              <a:defRPr sz="2400" b="0">
                <a:solidFill>
                  <a:schemeClr val="accent3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98920" y="2193925"/>
            <a:ext cx="4754880" cy="3978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FF01D-6DD1-4E0F-8AF2-C9E8987BF337}" type="datetime1">
              <a:rPr lang="en-US" smtClean="0"/>
              <a:t>7/21/2020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1661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67F22-04BC-45BF-9595-5A64C89A9969}" type="datetime1">
              <a:rPr lang="en-US" smtClean="0"/>
              <a:t>7/21/2020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0586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5744D5-3E5F-4D51-910E-EB2C1CDD49DC}" type="datetime1">
              <a:rPr lang="en-US" smtClean="0"/>
              <a:t>7/21/2020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5141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2100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78905" y="987425"/>
            <a:ext cx="567648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62100" y="2101850"/>
            <a:ext cx="3932237" cy="3759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11079-6EFD-4165-8E9E-F3D0920873C8}" type="datetime1">
              <a:rPr lang="en-US" smtClean="0"/>
              <a:t>7/21/2020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8712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562100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 descr="An empty placeholder to add an image. Click on the placeholder and select the image that you wish to add"/>
          <p:cNvSpPr>
            <a:spLocks noGrp="1"/>
          </p:cNvSpPr>
          <p:nvPr>
            <p:ph type="pic" idx="1"/>
          </p:nvPr>
        </p:nvSpPr>
        <p:spPr>
          <a:xfrm>
            <a:off x="5678904" y="987425"/>
            <a:ext cx="5678424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562100" y="2101850"/>
            <a:ext cx="3932237" cy="3759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8466B-1B7B-4F9C-AA62-5F01316FD304}" type="datetime1">
              <a:rPr lang="en-US" smtClean="0"/>
              <a:t>7/21/2020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9359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ltGray"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324100" y="365125"/>
            <a:ext cx="9029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2100" y="1825625"/>
            <a:ext cx="9791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562100" y="6356350"/>
            <a:ext cx="25527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72489380-2ABB-4F08-8C63-8D7DCFF8F794}" type="datetime1">
              <a:rPr lang="en-US" smtClean="0"/>
              <a:t>7/21/2020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8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77200" y="6356350"/>
            <a:ext cx="3276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71B7BAC7-FE87-40F6-AA24-4F4685D1B0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93672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81" r:id="rId12"/>
  </p:sldLayoutIdLst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  <p:hf hdr="0" ftr="0" dt="0"/>
  <p:txStyles>
    <p:titleStyle>
      <a:lvl1pPr algn="l" defTabSz="914400" rtl="0" eaLnBrk="1" latinLnBrk="0" hangingPunct="1">
        <a:spcBef>
          <a:spcPct val="0"/>
        </a:spcBef>
        <a:buNone/>
        <a:defRPr sz="44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3"/>
        </a:buClr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3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3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3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3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0" orient="horz" pos="2160" userDrawn="1">
          <p15:clr>
            <a:srgbClr val="F26B43"/>
          </p15:clr>
        </p15:guide>
        <p15:guide id="1" pos="3840" userDrawn="1">
          <p15:clr>
            <a:srgbClr val="F26B43"/>
          </p15:clr>
        </p15:guide>
        <p15:guide id="2" pos="1464" userDrawn="1">
          <p15:clr>
            <a:srgbClr val="F26B43"/>
          </p15:clr>
        </p15:guide>
        <p15:guide id="3" pos="7152" userDrawn="1">
          <p15:clr>
            <a:srgbClr val="F26B43"/>
          </p15:clr>
        </p15:guide>
        <p15:guide id="4" pos="984" userDrawn="1">
          <p15:clr>
            <a:srgbClr val="F26B43"/>
          </p15:clr>
        </p15:guide>
        <p15:guide id="5" orient="horz" pos="388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0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2.xml"/></Relationships>
</file>

<file path=ppt/slides/_rels/slide10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2.xml"/></Relationships>
</file>

<file path=ppt/slides/_rels/slide10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/Relationships>
</file>

<file path=ppt/slides/_rels/slide10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2.xml"/></Relationships>
</file>

<file path=ppt/slides/_rels/slide10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2.xml"/></Relationships>
</file>

<file path=ppt/slides/_rels/slide10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2.xml"/></Relationships>
</file>

<file path=ppt/slides/_rels/slide10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2.xml"/></Relationships>
</file>

<file path=ppt/slides/_rels/slide10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2.xml"/></Relationships>
</file>

<file path=ppt/slides/_rels/slide10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2.xml"/></Relationships>
</file>

<file path=ppt/slides/_rels/slide10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2.xml"/></Relationships>
</file>

<file path=ppt/slides/_rels/slide1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2.xml"/></Relationships>
</file>

<file path=ppt/slides/_rels/slide1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PNG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emf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1.png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jpg"/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jpeg"/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2.xml"/></Relationships>
</file>

<file path=ppt/slides/_rels/slide9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/Relationships>
</file>

<file path=ppt/slides/_rels/slide9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2.xml"/></Relationships>
</file>

<file path=ppt/slides/_rels/slide9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2.xml"/></Relationships>
</file>

<file path=ppt/slides/_rels/slide9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E4A60104-AB7F-4508-988F-25D9CEC4C6D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11084" y="320876"/>
            <a:ext cx="1387879" cy="1387879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A93AC4F1-E660-4136-8466-5BC37B27137A}"/>
              </a:ext>
            </a:extLst>
          </p:cNvPr>
          <p:cNvSpPr/>
          <p:nvPr/>
        </p:nvSpPr>
        <p:spPr>
          <a:xfrm>
            <a:off x="2189104" y="1842236"/>
            <a:ext cx="7631837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solidFill>
                  <a:srgbClr val="002060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An-Najah National University</a:t>
            </a:r>
            <a:endParaRPr lang="en-US" dirty="0">
              <a:solidFill>
                <a:srgbClr val="002060"/>
              </a:solidFill>
              <a:latin typeface="Bookman Old Style" panose="020506040505050202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ar-SA" dirty="0">
                <a:solidFill>
                  <a:srgbClr val="001132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      </a:t>
            </a:r>
            <a:r>
              <a:rPr lang="en-US" dirty="0">
                <a:solidFill>
                  <a:srgbClr val="001D5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Faculty of Engineering and</a:t>
            </a:r>
            <a:r>
              <a:rPr lang="ar-SA" dirty="0">
                <a:solidFill>
                  <a:srgbClr val="001D5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solidFill>
                  <a:srgbClr val="001D5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Information Technology</a:t>
            </a:r>
            <a:endParaRPr lang="ar-SA" dirty="0">
              <a:solidFill>
                <a:srgbClr val="001D58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ar-SA" dirty="0">
                <a:solidFill>
                  <a:srgbClr val="001D5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dirty="0">
                <a:solidFill>
                  <a:srgbClr val="001D5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Building Engineering Department</a:t>
            </a:r>
          </a:p>
          <a:p>
            <a:pPr algn="ctr"/>
            <a:r>
              <a:rPr lang="en-US" dirty="0">
                <a:solidFill>
                  <a:srgbClr val="001D5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Graduation Project - II </a:t>
            </a:r>
          </a:p>
          <a:p>
            <a:pPr algn="ctr"/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endParaRPr lang="en-US" dirty="0">
              <a:solidFill>
                <a:srgbClr val="002060"/>
              </a:solidFill>
              <a:latin typeface="Bookman Old Style" panose="020506040505050202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F5ECE3F5-3A66-41CD-A11F-BD56AE02A464}"/>
              </a:ext>
            </a:extLst>
          </p:cNvPr>
          <p:cNvSpPr/>
          <p:nvPr/>
        </p:nvSpPr>
        <p:spPr>
          <a:xfrm>
            <a:off x="2854169" y="2995276"/>
            <a:ext cx="8492970" cy="8079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105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r>
              <a:rPr lang="en-US" dirty="0">
                <a:solidFill>
                  <a:srgbClr val="C00000"/>
                </a:solidFill>
                <a:latin typeface="Times New Roman" panose="02020603050405020304" pitchFamily="18" charset="0"/>
              </a:rPr>
              <a:t> </a:t>
            </a:r>
            <a:r>
              <a:rPr lang="en-US" sz="3600" b="1" dirty="0">
                <a:solidFill>
                  <a:srgbClr val="C00000"/>
                </a:solidFill>
                <a:latin typeface="Times New Roman" panose="02020603050405020304" pitchFamily="18" charset="0"/>
              </a:rPr>
              <a:t>Integrated Design of Basic School </a:t>
            </a:r>
            <a:endParaRPr lang="en-US" sz="3600" dirty="0">
              <a:solidFill>
                <a:srgbClr val="C00000"/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EACC6FA3-F641-4884-A179-EA0C8114F23E}"/>
              </a:ext>
            </a:extLst>
          </p:cNvPr>
          <p:cNvSpPr/>
          <p:nvPr/>
        </p:nvSpPr>
        <p:spPr>
          <a:xfrm>
            <a:off x="2658860" y="4138600"/>
            <a:ext cx="2578965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140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r>
              <a:rPr lang="en-US" b="1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Supervisor:                           </a:t>
            </a:r>
          </a:p>
          <a:p>
            <a:r>
              <a:rPr lang="en-US" sz="20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en-US" sz="2000" b="1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Dr.Hind</a:t>
            </a:r>
            <a:r>
              <a:rPr lang="en-US" sz="20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en-US" sz="2000" b="1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Tubelih</a:t>
            </a:r>
            <a:r>
              <a:rPr lang="en-US" sz="20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.  </a:t>
            </a:r>
            <a:endParaRPr lang="en-US" sz="2000" b="1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7A962BD-70DC-4E27-A467-61801704E388}"/>
              </a:ext>
            </a:extLst>
          </p:cNvPr>
          <p:cNvSpPr/>
          <p:nvPr/>
        </p:nvSpPr>
        <p:spPr>
          <a:xfrm>
            <a:off x="6698963" y="4329189"/>
            <a:ext cx="19052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Students’ Names: 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A40EF7D6-3D6F-4E31-83B7-A9C25046D152}"/>
              </a:ext>
            </a:extLst>
          </p:cNvPr>
          <p:cNvSpPr/>
          <p:nvPr/>
        </p:nvSpPr>
        <p:spPr>
          <a:xfrm>
            <a:off x="6698963" y="4384821"/>
            <a:ext cx="6096000" cy="1600438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US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r>
              <a:rPr lang="en-US" sz="20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1. Muheeb </a:t>
            </a:r>
            <a:r>
              <a:rPr lang="en-US" sz="2000" b="1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saddouq</a:t>
            </a:r>
            <a:r>
              <a:rPr lang="en-US" sz="20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. </a:t>
            </a:r>
          </a:p>
          <a:p>
            <a:r>
              <a:rPr lang="en-US" sz="20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2. Mohammad </a:t>
            </a:r>
            <a:r>
              <a:rPr lang="en-US" sz="2000" b="1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rabaea</a:t>
            </a:r>
            <a:r>
              <a:rPr lang="en-US" sz="20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.</a:t>
            </a:r>
          </a:p>
          <a:p>
            <a:r>
              <a:rPr lang="en-US" sz="20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3. Mohammad </a:t>
            </a:r>
            <a:r>
              <a:rPr lang="en-US" sz="2000" b="1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melhim</a:t>
            </a:r>
            <a:r>
              <a:rPr lang="en-US" sz="20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. </a:t>
            </a:r>
          </a:p>
          <a:p>
            <a:r>
              <a:rPr lang="en-US" sz="20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4. Mahmoud Nadeem.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D63C5A0F-1E22-4169-B3EE-65359B21CA87}"/>
              </a:ext>
            </a:extLst>
          </p:cNvPr>
          <p:cNvSpPr/>
          <p:nvPr/>
        </p:nvSpPr>
        <p:spPr>
          <a:xfrm>
            <a:off x="4603564" y="5921571"/>
            <a:ext cx="6096000" cy="615553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US" sz="160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r>
              <a:rPr lang="en-US" sz="1600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en-US" b="1" dirty="0">
                <a:solidFill>
                  <a:srgbClr val="002060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Date: 2.June.2020.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30780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4859DB09-95B2-41F8-ADE2-C2215466A2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95121" y="0"/>
            <a:ext cx="9029700" cy="1325563"/>
          </a:xfrm>
        </p:spPr>
        <p:txBody>
          <a:bodyPr/>
          <a:lstStyle/>
          <a:p>
            <a:r>
              <a:rPr lang="en-US" b="1" dirty="0">
                <a:solidFill>
                  <a:srgbClr val="001D58"/>
                </a:solidFill>
              </a:rPr>
              <a:t>Architectural Design 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751849C5-34EB-43E0-B97D-5A49705268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1244" y="984601"/>
            <a:ext cx="9791700" cy="331384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Ground floor</a:t>
            </a:r>
          </a:p>
          <a:p>
            <a:pPr marL="0" indent="0">
              <a:buNone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Area =  m²</a:t>
            </a:r>
          </a:p>
          <a:p>
            <a:pPr marL="0" indent="0">
              <a:buNone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Floor height = 5 m</a:t>
            </a:r>
          </a:p>
          <a:p>
            <a:pPr marL="0" indent="0">
              <a:buNone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D99D7DA-6DDF-438A-9D5C-48ADBFBD7586}"/>
              </a:ext>
            </a:extLst>
          </p:cNvPr>
          <p:cNvSpPr/>
          <p:nvPr/>
        </p:nvSpPr>
        <p:spPr>
          <a:xfrm>
            <a:off x="6096000" y="6317662"/>
            <a:ext cx="29845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>
                <a:solidFill>
                  <a:srgbClr val="0070C0"/>
                </a:solidFill>
                <a:latin typeface="Times New Roman" panose="02020603050405020304" pitchFamily="18" charset="0"/>
              </a:rPr>
              <a:t>Figure 6: Basement floor plan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10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68034" y="1325563"/>
            <a:ext cx="6842080" cy="49271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4272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D6BBC933-BDC7-4CAD-BF10-43DFB013B9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90935" y="0"/>
            <a:ext cx="9029700" cy="1325563"/>
          </a:xfrm>
        </p:spPr>
        <p:txBody>
          <a:bodyPr/>
          <a:lstStyle/>
          <a:p>
            <a:r>
              <a:rPr lang="en-US" b="1" dirty="0">
                <a:solidFill>
                  <a:srgbClr val="001D58"/>
                </a:solidFill>
              </a:rPr>
              <a:t>Electrical Design</a:t>
            </a:r>
            <a:endParaRPr lang="en-US" b="1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C9239BF-1A58-4F12-B6FB-82AB2D1ECBC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2235" y="1173040"/>
            <a:ext cx="10058400" cy="5238750"/>
          </a:xfrm>
          <a:prstGeom prst="rect">
            <a:avLst/>
          </a:prstGeom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79875825-1D10-4CA1-82DA-0A608AA47C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0536" y="1047143"/>
            <a:ext cx="9791700" cy="4351338"/>
          </a:xfrm>
        </p:spPr>
        <p:txBody>
          <a:bodyPr/>
          <a:lstStyle/>
          <a:p>
            <a:pPr marL="0" indent="0">
              <a:buNone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Lighting System</a:t>
            </a:r>
          </a:p>
          <a:p>
            <a:pPr marL="0" indent="0">
              <a:buNone/>
            </a:pPr>
            <a:endParaRPr lang="en-US" sz="1800" i="1" dirty="0">
              <a:solidFill>
                <a:srgbClr val="0070C0"/>
              </a:solidFill>
              <a:latin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1800" i="1" dirty="0">
                <a:solidFill>
                  <a:srgbClr val="0070C0"/>
                </a:solidFill>
                <a:latin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ED3E07B-C69F-4485-AC32-F589CD5CDC5E}"/>
              </a:ext>
            </a:extLst>
          </p:cNvPr>
          <p:cNvSpPr/>
          <p:nvPr/>
        </p:nvSpPr>
        <p:spPr>
          <a:xfrm>
            <a:off x="3726052" y="6469070"/>
            <a:ext cx="42028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>
                <a:solidFill>
                  <a:srgbClr val="0070C0"/>
                </a:solidFill>
                <a:latin typeface="Times New Roman" panose="02020603050405020304" pitchFamily="18" charset="0"/>
              </a:rPr>
              <a:t>Figure 71: Lighting design for second floor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100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84410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DC2DE179-73E1-4199-865A-181CC978D7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90935" y="0"/>
            <a:ext cx="9029700" cy="1325563"/>
          </a:xfrm>
        </p:spPr>
        <p:txBody>
          <a:bodyPr/>
          <a:lstStyle/>
          <a:p>
            <a:r>
              <a:rPr lang="en-US" b="1" dirty="0">
                <a:solidFill>
                  <a:srgbClr val="001D58"/>
                </a:solidFill>
              </a:rPr>
              <a:t>Electrical Design</a:t>
            </a:r>
            <a:endParaRPr lang="en-US" b="1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BD610E3-0FEC-4ABC-A656-345980A5CB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5118" y="1325563"/>
            <a:ext cx="4110882" cy="549812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FCA96F8-D591-444A-BF26-7A8420C082D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85522" y="1325563"/>
            <a:ext cx="5381625" cy="5162550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578E3252-8E1A-4449-A579-0B43EF0C46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5182" y="871297"/>
            <a:ext cx="9791700" cy="4351338"/>
          </a:xfrm>
        </p:spPr>
        <p:txBody>
          <a:bodyPr/>
          <a:lstStyle/>
          <a:p>
            <a:pPr marL="0" indent="0">
              <a:buNone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Lighting System</a:t>
            </a:r>
          </a:p>
          <a:p>
            <a:pPr marL="0" indent="0">
              <a:buNone/>
            </a:pPr>
            <a:endParaRPr lang="en-US" sz="1800" i="1" dirty="0">
              <a:solidFill>
                <a:srgbClr val="0070C0"/>
              </a:solidFill>
              <a:latin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1800" i="1" dirty="0">
                <a:solidFill>
                  <a:srgbClr val="0070C0"/>
                </a:solidFill>
                <a:latin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F34C620-6CE7-4DB3-9AB8-DA01EC92E494}"/>
              </a:ext>
            </a:extLst>
          </p:cNvPr>
          <p:cNvSpPr/>
          <p:nvPr/>
        </p:nvSpPr>
        <p:spPr>
          <a:xfrm>
            <a:off x="3911915" y="956231"/>
            <a:ext cx="47146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en-US" dirty="0">
                <a:solidFill>
                  <a:srgbClr val="4472C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Table 18 : Summary of results</a:t>
            </a:r>
            <a:r>
              <a:rPr lang="ar-SA" dirty="0">
                <a:solidFill>
                  <a:srgbClr val="4472C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solidFill>
                  <a:srgbClr val="4472C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of lighting design 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101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0428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54ECD95A-AE3D-4B16-ADC1-BA9D81B80E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90935" y="0"/>
            <a:ext cx="9029700" cy="1325563"/>
          </a:xfrm>
        </p:spPr>
        <p:txBody>
          <a:bodyPr/>
          <a:lstStyle/>
          <a:p>
            <a:r>
              <a:rPr lang="en-US" b="1" dirty="0">
                <a:solidFill>
                  <a:srgbClr val="001D58"/>
                </a:solidFill>
              </a:rPr>
              <a:t>Electrical Design</a:t>
            </a:r>
            <a:endParaRPr lang="en-US" b="1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5BAF0FC7-DB29-4478-A508-04C19EB9A0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5182" y="871297"/>
            <a:ext cx="9791700" cy="4351338"/>
          </a:xfrm>
        </p:spPr>
        <p:txBody>
          <a:bodyPr/>
          <a:lstStyle/>
          <a:p>
            <a:pPr marL="0" indent="0">
              <a:buNone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Outlet Socket</a:t>
            </a:r>
          </a:p>
          <a:p>
            <a:pPr marL="0" indent="0">
              <a:buNone/>
            </a:pPr>
            <a:endParaRPr lang="en-US" sz="1800" i="1" dirty="0">
              <a:solidFill>
                <a:srgbClr val="0070C0"/>
              </a:solidFill>
              <a:latin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1800" i="1" dirty="0">
                <a:solidFill>
                  <a:srgbClr val="0070C0"/>
                </a:solidFill>
                <a:latin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A45D1D5-DE2B-403C-A96F-342DB53AF27B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789966" y="1325563"/>
            <a:ext cx="9029700" cy="4831789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06D6BEAC-20FE-479E-A875-4D566FA07F44}"/>
              </a:ext>
            </a:extLst>
          </p:cNvPr>
          <p:cNvSpPr/>
          <p:nvPr/>
        </p:nvSpPr>
        <p:spPr>
          <a:xfrm>
            <a:off x="3726052" y="6363532"/>
            <a:ext cx="48632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>
                <a:solidFill>
                  <a:srgbClr val="0070C0"/>
                </a:solidFill>
                <a:latin typeface="Times New Roman" panose="02020603050405020304" pitchFamily="18" charset="0"/>
              </a:rPr>
              <a:t>Figure 72: Outlet socket design for basement floor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102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88793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6E117743-0876-42B0-B597-2E8A1FCFB1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90935" y="0"/>
            <a:ext cx="9029700" cy="1325563"/>
          </a:xfrm>
        </p:spPr>
        <p:txBody>
          <a:bodyPr/>
          <a:lstStyle/>
          <a:p>
            <a:r>
              <a:rPr lang="en-US" b="1" dirty="0">
                <a:solidFill>
                  <a:srgbClr val="001D58"/>
                </a:solidFill>
              </a:rPr>
              <a:t>Electrical Design</a:t>
            </a:r>
            <a:endParaRPr lang="en-US" b="1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0692E8D-96A5-4E06-B10B-7B34CB4EC9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3687" y="1055932"/>
            <a:ext cx="10315575" cy="5410200"/>
          </a:xfrm>
          <a:prstGeom prst="rect">
            <a:avLst/>
          </a:prstGeom>
        </p:spPr>
      </p:pic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C1FF5AD7-75CC-4029-8398-82D07B7AB5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5182" y="871297"/>
            <a:ext cx="9791700" cy="4351338"/>
          </a:xfrm>
        </p:spPr>
        <p:txBody>
          <a:bodyPr/>
          <a:lstStyle/>
          <a:p>
            <a:pPr marL="0" indent="0">
              <a:buNone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Outlet Socket</a:t>
            </a:r>
          </a:p>
          <a:p>
            <a:pPr marL="0" indent="0">
              <a:buNone/>
            </a:pPr>
            <a:endParaRPr lang="en-US" sz="1800" i="1" dirty="0">
              <a:solidFill>
                <a:srgbClr val="0070C0"/>
              </a:solidFill>
              <a:latin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1800" i="1" dirty="0">
                <a:solidFill>
                  <a:srgbClr val="0070C0"/>
                </a:solidFill>
                <a:latin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C20FF3A-C9D9-4293-971E-D74A117F07A7}"/>
              </a:ext>
            </a:extLst>
          </p:cNvPr>
          <p:cNvSpPr/>
          <p:nvPr/>
        </p:nvSpPr>
        <p:spPr>
          <a:xfrm>
            <a:off x="4253590" y="6355622"/>
            <a:ext cx="47007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>
                <a:solidFill>
                  <a:srgbClr val="0070C0"/>
                </a:solidFill>
                <a:latin typeface="Times New Roman" panose="02020603050405020304" pitchFamily="18" charset="0"/>
              </a:rPr>
              <a:t>Figure 73: Outlet socket design for Ground floor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103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14409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20ABDF35-A045-4CDC-900B-9D26B96BB4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90935" y="0"/>
            <a:ext cx="9029700" cy="1325563"/>
          </a:xfrm>
        </p:spPr>
        <p:txBody>
          <a:bodyPr/>
          <a:lstStyle/>
          <a:p>
            <a:r>
              <a:rPr lang="en-US" b="1" dirty="0">
                <a:solidFill>
                  <a:srgbClr val="001D58"/>
                </a:solidFill>
              </a:rPr>
              <a:t>Electrical Design</a:t>
            </a:r>
            <a:endParaRPr lang="en-US" b="1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A5DDFD2-3037-4D16-9FC7-42F922FA36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9818" y="1130545"/>
            <a:ext cx="10106025" cy="5276850"/>
          </a:xfrm>
          <a:prstGeom prst="rect">
            <a:avLst/>
          </a:prstGeom>
        </p:spPr>
      </p:pic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AEB71B80-8F4E-4A6D-A965-BBFC0DB7AF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5182" y="871297"/>
            <a:ext cx="9791700" cy="4351338"/>
          </a:xfrm>
        </p:spPr>
        <p:txBody>
          <a:bodyPr/>
          <a:lstStyle/>
          <a:p>
            <a:pPr marL="0" indent="0">
              <a:buNone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Outlet Socket</a:t>
            </a:r>
          </a:p>
          <a:p>
            <a:pPr marL="0" indent="0">
              <a:buNone/>
            </a:pPr>
            <a:endParaRPr lang="en-US" sz="1800" i="1" dirty="0">
              <a:solidFill>
                <a:srgbClr val="0070C0"/>
              </a:solidFill>
              <a:latin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1800" i="1" dirty="0">
                <a:solidFill>
                  <a:srgbClr val="0070C0"/>
                </a:solidFill>
                <a:latin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4302EE6-82C7-4CF0-B469-ED32DBE86847}"/>
              </a:ext>
            </a:extLst>
          </p:cNvPr>
          <p:cNvSpPr/>
          <p:nvPr/>
        </p:nvSpPr>
        <p:spPr>
          <a:xfrm>
            <a:off x="4253590" y="6355622"/>
            <a:ext cx="444006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>
                <a:solidFill>
                  <a:srgbClr val="0070C0"/>
                </a:solidFill>
                <a:latin typeface="Times New Roman" panose="02020603050405020304" pitchFamily="18" charset="0"/>
              </a:rPr>
              <a:t>Figure 74: Outlet socket design for First floor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104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0626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91328773-B214-42B8-9174-084A912390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90935" y="0"/>
            <a:ext cx="9029700" cy="1325563"/>
          </a:xfrm>
        </p:spPr>
        <p:txBody>
          <a:bodyPr/>
          <a:lstStyle/>
          <a:p>
            <a:r>
              <a:rPr lang="en-US" b="1" dirty="0">
                <a:solidFill>
                  <a:srgbClr val="001D58"/>
                </a:solidFill>
              </a:rPr>
              <a:t>Electrical Design</a:t>
            </a:r>
            <a:endParaRPr lang="en-US" b="1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14E3769-3318-4F72-93A2-0B4ABDC907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1305" y="970818"/>
            <a:ext cx="10263188" cy="5509810"/>
          </a:xfrm>
          <a:prstGeom prst="rect">
            <a:avLst/>
          </a:prstGeom>
        </p:spPr>
      </p:pic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FCAC83F7-6DD1-4494-8F0F-7E093E4607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5182" y="871297"/>
            <a:ext cx="9791700" cy="4351338"/>
          </a:xfrm>
        </p:spPr>
        <p:txBody>
          <a:bodyPr/>
          <a:lstStyle/>
          <a:p>
            <a:pPr marL="0" indent="0">
              <a:buNone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Outlet Socket</a:t>
            </a:r>
          </a:p>
          <a:p>
            <a:pPr marL="0" indent="0">
              <a:buNone/>
            </a:pPr>
            <a:endParaRPr lang="en-US" sz="1800" i="1" dirty="0">
              <a:solidFill>
                <a:srgbClr val="0070C0"/>
              </a:solidFill>
              <a:latin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1800" i="1" dirty="0">
                <a:solidFill>
                  <a:srgbClr val="0070C0"/>
                </a:solidFill>
                <a:latin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1B5F9AD-E068-4DA0-BF90-94B50049CF54}"/>
              </a:ext>
            </a:extLst>
          </p:cNvPr>
          <p:cNvSpPr/>
          <p:nvPr/>
        </p:nvSpPr>
        <p:spPr>
          <a:xfrm>
            <a:off x="4253590" y="6355622"/>
            <a:ext cx="46580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>
                <a:solidFill>
                  <a:srgbClr val="0070C0"/>
                </a:solidFill>
                <a:latin typeface="Times New Roman" panose="02020603050405020304" pitchFamily="18" charset="0"/>
              </a:rPr>
              <a:t>Figure 75: Outlet socket design for Second floor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105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6697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5E196F45-01D1-47B8-A362-8CB407EEEC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90935" y="0"/>
            <a:ext cx="9029700" cy="1325563"/>
          </a:xfrm>
        </p:spPr>
        <p:txBody>
          <a:bodyPr/>
          <a:lstStyle/>
          <a:p>
            <a:r>
              <a:rPr lang="en-US" b="1" dirty="0">
                <a:solidFill>
                  <a:srgbClr val="001D58"/>
                </a:solidFill>
              </a:rPr>
              <a:t>Electrical Design</a:t>
            </a:r>
            <a:endParaRPr lang="en-US" b="1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4562B828-C8F4-45FE-9264-9B291691E4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5182" y="871297"/>
            <a:ext cx="9791700" cy="4351338"/>
          </a:xfrm>
        </p:spPr>
        <p:txBody>
          <a:bodyPr/>
          <a:lstStyle/>
          <a:p>
            <a:pPr marL="0" indent="0">
              <a:buNone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Power Calculations</a:t>
            </a:r>
          </a:p>
          <a:p>
            <a:pPr marL="0" indent="0">
              <a:buNone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Basement Floor</a:t>
            </a:r>
          </a:p>
          <a:p>
            <a:pPr marL="0" indent="0">
              <a:buNone/>
            </a:pPr>
            <a:endParaRPr lang="en-US" sz="1800" i="1" dirty="0">
              <a:solidFill>
                <a:srgbClr val="0070C0"/>
              </a:solidFill>
              <a:latin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1800" i="1" dirty="0">
                <a:solidFill>
                  <a:srgbClr val="0070C0"/>
                </a:solidFill>
                <a:latin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CBC146F-FDB3-439E-BDAB-F1F847805245}"/>
              </a:ext>
            </a:extLst>
          </p:cNvPr>
          <p:cNvSpPr/>
          <p:nvPr/>
        </p:nvSpPr>
        <p:spPr>
          <a:xfrm>
            <a:off x="3459677" y="2539483"/>
            <a:ext cx="57163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>
                <a:solidFill>
                  <a:srgbClr val="0070C0"/>
                </a:solidFill>
                <a:latin typeface="Times New Roman" panose="02020603050405020304" pitchFamily="18" charset="0"/>
              </a:rPr>
              <a:t>Table 19: Summary of power calculation for basement floor</a:t>
            </a:r>
            <a:endParaRPr lang="en-US" dirty="0">
              <a:solidFill>
                <a:srgbClr val="0070C0"/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9D20AD0B-BAE1-43B6-A2FA-E9BA03C9A13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9727" y="2908815"/>
            <a:ext cx="10302753" cy="2313820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106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88824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5E196F45-01D1-47B8-A362-8CB407EEEC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90935" y="0"/>
            <a:ext cx="9029700" cy="1325563"/>
          </a:xfrm>
        </p:spPr>
        <p:txBody>
          <a:bodyPr/>
          <a:lstStyle/>
          <a:p>
            <a:r>
              <a:rPr lang="en-US" b="1" dirty="0">
                <a:solidFill>
                  <a:srgbClr val="001D58"/>
                </a:solidFill>
              </a:rPr>
              <a:t>Electrical Design</a:t>
            </a:r>
            <a:endParaRPr lang="en-US" b="1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4562B828-C8F4-45FE-9264-9B291691E4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5182" y="871297"/>
            <a:ext cx="9791700" cy="4351338"/>
          </a:xfrm>
        </p:spPr>
        <p:txBody>
          <a:bodyPr/>
          <a:lstStyle/>
          <a:p>
            <a:pPr marL="0" indent="0">
              <a:buNone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Power Calculations</a:t>
            </a:r>
          </a:p>
          <a:p>
            <a:pPr marL="0" indent="0">
              <a:buNone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Ground Floor</a:t>
            </a:r>
          </a:p>
          <a:p>
            <a:pPr marL="0" indent="0">
              <a:buNone/>
            </a:pPr>
            <a:endParaRPr lang="en-US" sz="1800" i="1" dirty="0">
              <a:solidFill>
                <a:srgbClr val="0070C0"/>
              </a:solidFill>
              <a:latin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1800" i="1" dirty="0">
                <a:solidFill>
                  <a:srgbClr val="0070C0"/>
                </a:solidFill>
                <a:latin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CBC146F-FDB3-439E-BDAB-F1F847805245}"/>
              </a:ext>
            </a:extLst>
          </p:cNvPr>
          <p:cNvSpPr/>
          <p:nvPr/>
        </p:nvSpPr>
        <p:spPr>
          <a:xfrm>
            <a:off x="3402442" y="2539306"/>
            <a:ext cx="55025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>
                <a:solidFill>
                  <a:srgbClr val="0070C0"/>
                </a:solidFill>
                <a:latin typeface="Times New Roman" panose="02020603050405020304" pitchFamily="18" charset="0"/>
              </a:rPr>
              <a:t>Table 20: Summary of power calculation for ground floor</a:t>
            </a:r>
            <a:endParaRPr lang="en-US" dirty="0">
              <a:solidFill>
                <a:srgbClr val="0070C0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12DF6A9-4A63-4C92-8E93-CB74967575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7396" y="2908638"/>
            <a:ext cx="10453427" cy="2439133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107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2929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5E196F45-01D1-47B8-A362-8CB407EEEC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90935" y="0"/>
            <a:ext cx="9029700" cy="1325563"/>
          </a:xfrm>
        </p:spPr>
        <p:txBody>
          <a:bodyPr/>
          <a:lstStyle/>
          <a:p>
            <a:r>
              <a:rPr lang="en-US" b="1" dirty="0">
                <a:solidFill>
                  <a:srgbClr val="001D58"/>
                </a:solidFill>
              </a:rPr>
              <a:t>Electrical Design</a:t>
            </a:r>
            <a:endParaRPr lang="en-US" b="1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4562B828-C8F4-45FE-9264-9B291691E4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5182" y="871297"/>
            <a:ext cx="9791700" cy="4351338"/>
          </a:xfrm>
        </p:spPr>
        <p:txBody>
          <a:bodyPr/>
          <a:lstStyle/>
          <a:p>
            <a:pPr marL="0" indent="0">
              <a:buNone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Power Calculations</a:t>
            </a:r>
          </a:p>
          <a:p>
            <a:pPr marL="0" indent="0">
              <a:buNone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First and Second Floors</a:t>
            </a:r>
          </a:p>
          <a:p>
            <a:pPr marL="0" indent="0">
              <a:buNone/>
            </a:pPr>
            <a:endParaRPr lang="en-US" sz="1800" i="1" dirty="0">
              <a:solidFill>
                <a:srgbClr val="0070C0"/>
              </a:solidFill>
              <a:latin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1800" i="1" dirty="0">
                <a:solidFill>
                  <a:srgbClr val="0070C0"/>
                </a:solidFill>
                <a:latin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CBC146F-FDB3-439E-BDAB-F1F847805245}"/>
              </a:ext>
            </a:extLst>
          </p:cNvPr>
          <p:cNvSpPr/>
          <p:nvPr/>
        </p:nvSpPr>
        <p:spPr>
          <a:xfrm>
            <a:off x="2979536" y="2417197"/>
            <a:ext cx="65113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>
                <a:solidFill>
                  <a:srgbClr val="0070C0"/>
                </a:solidFill>
                <a:latin typeface="Times New Roman" panose="02020603050405020304" pitchFamily="18" charset="0"/>
              </a:rPr>
              <a:t>Table 21: Summary of power calculation for First and Second floors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28431AB-7FE6-4DD6-BD86-6EB7724E83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44812" y="2786529"/>
            <a:ext cx="10432006" cy="2304195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108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9677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109</a:t>
            </a:fld>
            <a:endParaRPr 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5E196F45-01D1-47B8-A362-8CB407EEEC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04790" y="-90846"/>
            <a:ext cx="9029700" cy="1325563"/>
          </a:xfrm>
        </p:spPr>
        <p:txBody>
          <a:bodyPr/>
          <a:lstStyle/>
          <a:p>
            <a:r>
              <a:rPr lang="en-US" b="1" dirty="0">
                <a:solidFill>
                  <a:srgbClr val="001D58"/>
                </a:solidFill>
              </a:rPr>
              <a:t>Electrical Design</a:t>
            </a:r>
            <a:endParaRPr lang="en-US" b="1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4562B828-C8F4-45FE-9264-9B291691E4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5182" y="871297"/>
            <a:ext cx="9791700" cy="4351338"/>
          </a:xfrm>
        </p:spPr>
        <p:txBody>
          <a:bodyPr/>
          <a:lstStyle/>
          <a:p>
            <a:pPr marL="0" indent="0">
              <a:buNone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Power Calculations</a:t>
            </a:r>
          </a:p>
          <a:p>
            <a:pPr marL="0" indent="0">
              <a:buNone/>
            </a:pPr>
            <a:endParaRPr lang="en-US" sz="1800" i="1" dirty="0">
              <a:solidFill>
                <a:srgbClr val="0070C0"/>
              </a:solidFill>
              <a:latin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1800" i="1" dirty="0">
                <a:solidFill>
                  <a:srgbClr val="0070C0"/>
                </a:solidFill>
                <a:latin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5377" y="1745840"/>
            <a:ext cx="6870123" cy="4975635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4220579" y="1376508"/>
            <a:ext cx="41197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>
                <a:solidFill>
                  <a:srgbClr val="0070C0"/>
                </a:solidFill>
                <a:latin typeface="Times New Roman" panose="02020603050405020304" pitchFamily="18" charset="0"/>
              </a:rPr>
              <a:t>Table 22: Summary of Power Calculations</a:t>
            </a:r>
          </a:p>
        </p:txBody>
      </p:sp>
    </p:spTree>
    <p:extLst>
      <p:ext uri="{BB962C8B-B14F-4D97-AF65-F5344CB8AC3E}">
        <p14:creationId xmlns:p14="http://schemas.microsoft.com/office/powerpoint/2010/main" val="2546947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F5F16C0F-2284-4C68-A666-B6E86811C5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95121" y="0"/>
            <a:ext cx="9029700" cy="1325563"/>
          </a:xfrm>
        </p:spPr>
        <p:txBody>
          <a:bodyPr/>
          <a:lstStyle/>
          <a:p>
            <a:r>
              <a:rPr lang="en-US" b="1" dirty="0">
                <a:solidFill>
                  <a:srgbClr val="001D58"/>
                </a:solidFill>
              </a:rPr>
              <a:t>Architectural Design 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9F90DFA2-0EB3-48E9-974C-59FA6117A5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1244" y="984601"/>
            <a:ext cx="9791700" cy="331384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First 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floor</a:t>
            </a:r>
          </a:p>
          <a:p>
            <a:pPr marL="0" indent="0">
              <a:buNone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Floor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height =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3.50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</a:p>
          <a:p>
            <a:pPr marL="0" indent="0">
              <a:buNone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7C7EC3B-BE93-43A9-9415-388D7DE23ADA}"/>
              </a:ext>
            </a:extLst>
          </p:cNvPr>
          <p:cNvSpPr/>
          <p:nvPr/>
        </p:nvSpPr>
        <p:spPr>
          <a:xfrm>
            <a:off x="6096000" y="6406215"/>
            <a:ext cx="28114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>
                <a:solidFill>
                  <a:srgbClr val="0070C0"/>
                </a:solidFill>
                <a:latin typeface="Times New Roman" panose="02020603050405020304" pitchFamily="18" charset="0"/>
              </a:rPr>
              <a:t>Figure 9: Second  floor plan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11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35606" y="967440"/>
            <a:ext cx="5200650" cy="5438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2569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110</a:t>
            </a:fld>
            <a:endParaRPr 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5E196F45-01D1-47B8-A362-8CB407EEEC11}"/>
              </a:ext>
            </a:extLst>
          </p:cNvPr>
          <p:cNvSpPr txBox="1">
            <a:spLocks/>
          </p:cNvSpPr>
          <p:nvPr/>
        </p:nvSpPr>
        <p:spPr>
          <a:xfrm>
            <a:off x="2190935" y="0"/>
            <a:ext cx="9029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>
                <a:solidFill>
                  <a:srgbClr val="001D58"/>
                </a:solidFill>
              </a:rPr>
              <a:t>Electrical Design</a:t>
            </a:r>
            <a:endParaRPr lang="en-US" b="1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4562B828-C8F4-45FE-9264-9B291691E4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5182" y="871297"/>
            <a:ext cx="9791700" cy="4351338"/>
          </a:xfrm>
        </p:spPr>
        <p:txBody>
          <a:bodyPr/>
          <a:lstStyle/>
          <a:p>
            <a:pPr marL="0" indent="0">
              <a:buNone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Main Circuit Breaker </a:t>
            </a:r>
          </a:p>
          <a:p>
            <a:pPr marL="0" indent="0">
              <a:buNone/>
            </a:pPr>
            <a:endParaRPr lang="en-US" sz="1800" i="1" dirty="0">
              <a:solidFill>
                <a:srgbClr val="0070C0"/>
              </a:solidFill>
              <a:latin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1800" i="1" dirty="0">
                <a:solidFill>
                  <a:srgbClr val="0070C0"/>
                </a:solidFill>
                <a:latin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1294" y="1480612"/>
            <a:ext cx="7941252" cy="469009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4321478" y="6223688"/>
            <a:ext cx="32687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>
                <a:solidFill>
                  <a:srgbClr val="0070C0"/>
                </a:solidFill>
                <a:latin typeface="Times New Roman" panose="02020603050405020304" pitchFamily="18" charset="0"/>
              </a:rPr>
              <a:t>Figure 76: Main Circuit Breaker </a:t>
            </a:r>
          </a:p>
        </p:txBody>
      </p:sp>
    </p:spTree>
    <p:extLst>
      <p:ext uri="{BB962C8B-B14F-4D97-AF65-F5344CB8AC3E}">
        <p14:creationId xmlns:p14="http://schemas.microsoft.com/office/powerpoint/2010/main" val="2634260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111</a:t>
            </a:fld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23BC50DF-D8BB-4632-9010-6EBF7932FE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18309" y="0"/>
            <a:ext cx="9029700" cy="1325563"/>
          </a:xfrm>
        </p:spPr>
        <p:txBody>
          <a:bodyPr/>
          <a:lstStyle/>
          <a:p>
            <a:r>
              <a:rPr lang="en-US" b="1" dirty="0">
                <a:solidFill>
                  <a:srgbClr val="001D58"/>
                </a:solidFill>
              </a:rPr>
              <a:t>Safety Design 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9EA84047-D158-48A0-82C9-5B132E064B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5181" y="1164373"/>
            <a:ext cx="9791700" cy="405239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Egress Route</a:t>
            </a:r>
            <a:r>
              <a:rPr lang="en-US" i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endParaRPr lang="en-US" i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i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b="1" i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dirty="0">
              <a:latin typeface="Times New Roman" panose="02020603050405020304" pitchFamily="18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529356" y="6453169"/>
            <a:ext cx="410868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>
                <a:solidFill>
                  <a:srgbClr val="0070C0"/>
                </a:solidFill>
                <a:latin typeface="Times New Roman" panose="02020603050405020304" pitchFamily="18" charset="0"/>
              </a:rPr>
              <a:t>Figure 81: Egress Route  for ground  floor</a:t>
            </a:r>
          </a:p>
          <a:p>
            <a:endParaRPr lang="en-US" i="1" dirty="0">
              <a:solidFill>
                <a:srgbClr val="0070C0"/>
              </a:solidFill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790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112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23BC50DF-D8BB-4632-9010-6EBF7932FE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18309" y="0"/>
            <a:ext cx="9029700" cy="1325563"/>
          </a:xfrm>
        </p:spPr>
        <p:txBody>
          <a:bodyPr/>
          <a:lstStyle/>
          <a:p>
            <a:r>
              <a:rPr lang="en-US" b="1" dirty="0">
                <a:solidFill>
                  <a:srgbClr val="001D58"/>
                </a:solidFill>
              </a:rPr>
              <a:t>Cost Estimation</a:t>
            </a:r>
          </a:p>
        </p:txBody>
      </p:sp>
      <p:sp>
        <p:nvSpPr>
          <p:cNvPr id="8" name="Rectangle 7"/>
          <p:cNvSpPr/>
          <p:nvPr/>
        </p:nvSpPr>
        <p:spPr>
          <a:xfrm>
            <a:off x="0" y="1899101"/>
            <a:ext cx="6096000" cy="126323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Total cost =</a:t>
            </a:r>
            <a:r>
              <a:rPr lang="en-US" sz="20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1290208 US$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US" sz="20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20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Total cost for each squared meter = 636.9US$/m</a:t>
            </a:r>
            <a:r>
              <a:rPr lang="en-US" sz="2000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0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20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241761" y="1140897"/>
            <a:ext cx="36708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>
                <a:solidFill>
                  <a:srgbClr val="0070C0"/>
                </a:solidFill>
                <a:latin typeface="Times New Roman" panose="02020603050405020304" pitchFamily="18" charset="0"/>
              </a:rPr>
              <a:t>Table 23: Summary of cost estimation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08274" y="1758107"/>
            <a:ext cx="4712616" cy="39810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7641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7774DB-8E93-4D5E-884E-4F0895B1B1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65133" y="2766218"/>
            <a:ext cx="9029700" cy="1325563"/>
          </a:xfrm>
        </p:spPr>
        <p:txBody>
          <a:bodyPr>
            <a:normAutofit fontScale="90000"/>
          </a:bodyPr>
          <a:lstStyle/>
          <a:p>
            <a:r>
              <a:rPr lang="en-US" sz="8800" b="1" dirty="0">
                <a:solidFill>
                  <a:srgbClr val="C00000"/>
                </a:solidFill>
              </a:rPr>
              <a:t>Thank You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113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2589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1E2FE338-D2FD-4372-AE90-D44A0091A4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95121" y="0"/>
            <a:ext cx="9029700" cy="1325563"/>
          </a:xfrm>
        </p:spPr>
        <p:txBody>
          <a:bodyPr/>
          <a:lstStyle/>
          <a:p>
            <a:r>
              <a:rPr lang="en-US" b="1" dirty="0">
                <a:solidFill>
                  <a:srgbClr val="001D58"/>
                </a:solidFill>
              </a:rPr>
              <a:t>Architectural Design 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1A79EE6E-6B7D-4F5F-A9CA-4AD9283E89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1244" y="984601"/>
            <a:ext cx="9791700" cy="331384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Second 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floor</a:t>
            </a:r>
          </a:p>
          <a:p>
            <a:pPr marL="0" indent="0">
              <a:buNone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Floor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height =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3.5m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B3BDA31-5E81-4A90-83FB-0E0D112B2185}"/>
              </a:ext>
            </a:extLst>
          </p:cNvPr>
          <p:cNvSpPr/>
          <p:nvPr/>
        </p:nvSpPr>
        <p:spPr>
          <a:xfrm>
            <a:off x="6096000" y="6317662"/>
            <a:ext cx="28541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>
                <a:solidFill>
                  <a:srgbClr val="0070C0"/>
                </a:solidFill>
                <a:latin typeface="Times New Roman" panose="02020603050405020304" pitchFamily="18" charset="0"/>
              </a:rPr>
              <a:t>Figure 7: Ground  floor plan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12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58368" y="750094"/>
            <a:ext cx="6000750" cy="54591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2902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566DE520-B313-4A1A-AAFA-2B383DEAFC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95121" y="0"/>
            <a:ext cx="9029700" cy="1325563"/>
          </a:xfrm>
        </p:spPr>
        <p:txBody>
          <a:bodyPr/>
          <a:lstStyle/>
          <a:p>
            <a:r>
              <a:rPr lang="en-US" b="1" dirty="0">
                <a:solidFill>
                  <a:srgbClr val="001D58"/>
                </a:solidFill>
              </a:rPr>
              <a:t>Architectural Design 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6DC9E408-72B2-4234-9C5A-D3E1761A2D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1244" y="984601"/>
            <a:ext cx="9791700" cy="331384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Third 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floor</a:t>
            </a:r>
          </a:p>
          <a:p>
            <a:pPr marL="0" indent="0">
              <a:buNone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Floor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height = 3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.50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</a:p>
          <a:p>
            <a:pPr marL="0" indent="0">
              <a:buNone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EAA89C2-8B1C-4BD2-B34A-54A338493277}"/>
              </a:ext>
            </a:extLst>
          </p:cNvPr>
          <p:cNvSpPr/>
          <p:nvPr/>
        </p:nvSpPr>
        <p:spPr>
          <a:xfrm>
            <a:off x="6096000" y="6317662"/>
            <a:ext cx="26078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>
                <a:solidFill>
                  <a:srgbClr val="0070C0"/>
                </a:solidFill>
                <a:latin typeface="Times New Roman" panose="02020603050405020304" pitchFamily="18" charset="0"/>
              </a:rPr>
              <a:t>Figure 8: First  floor</a:t>
            </a:r>
            <a:r>
              <a:rPr lang="ar-SA" i="1" dirty="0">
                <a:solidFill>
                  <a:srgbClr val="0070C0"/>
                </a:solidFill>
                <a:latin typeface="Times New Roman" panose="02020603050405020304" pitchFamily="18" charset="0"/>
              </a:rPr>
              <a:t> </a:t>
            </a:r>
            <a:r>
              <a:rPr lang="en-US" i="1" dirty="0">
                <a:solidFill>
                  <a:srgbClr val="0070C0"/>
                </a:solidFill>
                <a:latin typeface="Times New Roman" panose="02020603050405020304" pitchFamily="18" charset="0"/>
              </a:rPr>
              <a:t>plan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13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95650" y="762000"/>
            <a:ext cx="5600700" cy="533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5153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89402FB5-F0E4-4A87-86B0-6DA2F775D6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95121" y="0"/>
            <a:ext cx="9029700" cy="1325563"/>
          </a:xfrm>
        </p:spPr>
        <p:txBody>
          <a:bodyPr/>
          <a:lstStyle/>
          <a:p>
            <a:r>
              <a:rPr lang="en-US" b="1" dirty="0">
                <a:solidFill>
                  <a:srgbClr val="001D58"/>
                </a:solidFill>
              </a:rPr>
              <a:t>Architectural Design </a:t>
            </a: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3BCB8B6A-4A5A-4486-AAF5-8E7E0E0806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1244" y="984601"/>
            <a:ext cx="9791700" cy="331384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South Elevation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EA8E3ED-0B85-4D48-9031-8625E00E4633}"/>
              </a:ext>
            </a:extLst>
          </p:cNvPr>
          <p:cNvSpPr/>
          <p:nvPr/>
        </p:nvSpPr>
        <p:spPr>
          <a:xfrm>
            <a:off x="5237094" y="6074144"/>
            <a:ext cx="26959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>
                <a:solidFill>
                  <a:srgbClr val="0070C0"/>
                </a:solidFill>
                <a:latin typeface="Times New Roman" panose="02020603050405020304" pitchFamily="18" charset="0"/>
              </a:rPr>
              <a:t>Figure 10: South Elevation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14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22691" y="1089025"/>
            <a:ext cx="7924800" cy="49198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9580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197F8A65-040F-477A-B076-EB25F0474E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1244" y="984601"/>
            <a:ext cx="9791700" cy="331384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North Elevation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06C23BD-AFB2-41E6-AE64-BC09C19DB46B}"/>
              </a:ext>
            </a:extLst>
          </p:cNvPr>
          <p:cNvSpPr/>
          <p:nvPr/>
        </p:nvSpPr>
        <p:spPr>
          <a:xfrm>
            <a:off x="4918868" y="6171684"/>
            <a:ext cx="269169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>
                <a:solidFill>
                  <a:srgbClr val="0070C0"/>
                </a:solidFill>
                <a:latin typeface="Times New Roman" panose="02020603050405020304" pitchFamily="18" charset="0"/>
              </a:rPr>
              <a:t>Figure 11: North Elevation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15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83329" y="984601"/>
            <a:ext cx="8305800" cy="5105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3051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3051DE94-1C30-46BD-8B87-CF00BD17C3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1244" y="984601"/>
            <a:ext cx="9791700" cy="331384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East Elevation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377F9DC-51E8-4D8A-83CB-4C11F0069573}"/>
              </a:ext>
            </a:extLst>
          </p:cNvPr>
          <p:cNvSpPr/>
          <p:nvPr/>
        </p:nvSpPr>
        <p:spPr>
          <a:xfrm>
            <a:off x="5237094" y="6460744"/>
            <a:ext cx="25805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>
                <a:solidFill>
                  <a:srgbClr val="0070C0"/>
                </a:solidFill>
                <a:latin typeface="Times New Roman" panose="02020603050405020304" pitchFamily="18" charset="0"/>
              </a:rPr>
              <a:t>Figure 12: East Elevation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16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41257" y="984601"/>
            <a:ext cx="8772525" cy="5191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4856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602E45BE-0ECB-40C1-A642-4F02D808A9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1244" y="984601"/>
            <a:ext cx="9791700" cy="331384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West Elevation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71328C1-5E3B-43AC-B8CF-EA3B31565B2B}"/>
              </a:ext>
            </a:extLst>
          </p:cNvPr>
          <p:cNvSpPr/>
          <p:nvPr/>
        </p:nvSpPr>
        <p:spPr>
          <a:xfrm>
            <a:off x="5237094" y="6460744"/>
            <a:ext cx="25978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>
                <a:solidFill>
                  <a:srgbClr val="0070C0"/>
                </a:solidFill>
                <a:latin typeface="Times New Roman" panose="02020603050405020304" pitchFamily="18" charset="0"/>
              </a:rPr>
              <a:t>Figure 13: West Elevation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17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67803" y="698119"/>
            <a:ext cx="8867775" cy="5762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2936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1659BBAF-FBD4-425D-9C14-D5CF1C4169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1244" y="984601"/>
            <a:ext cx="9791700" cy="331384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Section A-A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F8726A0-69D9-4621-BADD-3B8DDC28F299}"/>
              </a:ext>
            </a:extLst>
          </p:cNvPr>
          <p:cNvSpPr/>
          <p:nvPr/>
        </p:nvSpPr>
        <p:spPr>
          <a:xfrm>
            <a:off x="5365347" y="5987018"/>
            <a:ext cx="23199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>
                <a:solidFill>
                  <a:srgbClr val="0070C0"/>
                </a:solidFill>
                <a:latin typeface="Times New Roman" panose="02020603050405020304" pitchFamily="18" charset="0"/>
              </a:rPr>
              <a:t>Figure 14: Section A-A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18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57735" y="984601"/>
            <a:ext cx="8380231" cy="5084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387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F3C318A2-4EC4-4937-9CEE-8B672208AF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1244" y="984601"/>
            <a:ext cx="9791700" cy="331384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Section B-B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EF2A1AC-097A-4247-B502-7429BF83E462}"/>
              </a:ext>
            </a:extLst>
          </p:cNvPr>
          <p:cNvSpPr/>
          <p:nvPr/>
        </p:nvSpPr>
        <p:spPr>
          <a:xfrm>
            <a:off x="5084694" y="6480133"/>
            <a:ext cx="23240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>
                <a:solidFill>
                  <a:srgbClr val="0070C0"/>
                </a:solidFill>
                <a:latin typeface="Times New Roman" panose="02020603050405020304" pitchFamily="18" charset="0"/>
              </a:rPr>
              <a:t>Figure 15: Section B-B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19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23172" y="783227"/>
            <a:ext cx="8486775" cy="5448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4165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AE115016-FDA2-4D00-B0FB-79B6A0AA2A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82057" y="0"/>
            <a:ext cx="9029700" cy="1325563"/>
          </a:xfrm>
        </p:spPr>
        <p:txBody>
          <a:bodyPr/>
          <a:lstStyle/>
          <a:p>
            <a:r>
              <a:rPr lang="en-US" b="1" dirty="0">
                <a:solidFill>
                  <a:srgbClr val="001D58"/>
                </a:solidFill>
              </a:rPr>
              <a:t>Contents: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E6C410F0-0F84-4D1F-8037-1AB6AEC2A5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35972" y="1189607"/>
            <a:ext cx="9791700" cy="6001305"/>
          </a:xfrm>
        </p:spPr>
        <p:txBody>
          <a:bodyPr>
            <a:noAutofit/>
          </a:bodyPr>
          <a:lstStyle/>
          <a:p>
            <a:r>
              <a:rPr lang="en-US" sz="1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Introduction </a:t>
            </a:r>
          </a:p>
          <a:p>
            <a:pPr marL="0" indent="0">
              <a:buNone/>
            </a:pPr>
            <a:endParaRPr lang="en-US" sz="18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Site Analysis</a:t>
            </a:r>
          </a:p>
          <a:p>
            <a:pPr marL="0" indent="0">
              <a:buNone/>
            </a:pPr>
            <a:endParaRPr lang="en-US" sz="18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Architectural Design</a:t>
            </a:r>
          </a:p>
          <a:p>
            <a:endParaRPr lang="en-US" sz="18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Structural Design</a:t>
            </a:r>
          </a:p>
          <a:p>
            <a:pPr marL="0" indent="0">
              <a:buNone/>
            </a:pPr>
            <a:endParaRPr lang="en-US" sz="18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Environmental Design</a:t>
            </a:r>
          </a:p>
          <a:p>
            <a:pPr marL="0" indent="0">
              <a:buNone/>
            </a:pPr>
            <a:endParaRPr lang="en-US" sz="18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Mechanical Design</a:t>
            </a:r>
          </a:p>
          <a:p>
            <a:endParaRPr lang="en-US" sz="18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Electrical Design</a:t>
            </a:r>
            <a:endParaRPr lang="ar-SA" sz="18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18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Cost Estimation</a:t>
            </a:r>
          </a:p>
          <a:p>
            <a:pPr marL="0" indent="0">
              <a:buNone/>
            </a:pPr>
            <a:endParaRPr lang="en-US" sz="18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800" b="1" dirty="0">
              <a:solidFill>
                <a:srgbClr val="001D58"/>
              </a:solidFill>
            </a:endParaRPr>
          </a:p>
          <a:p>
            <a:pPr marL="0" indent="0">
              <a:buNone/>
            </a:pPr>
            <a:r>
              <a:rPr lang="en-US" sz="1800" b="1" dirty="0">
                <a:solidFill>
                  <a:srgbClr val="001D58"/>
                </a:solidFill>
              </a:rPr>
              <a:t> </a:t>
            </a:r>
            <a:endParaRPr lang="en-US" sz="1800" b="1" dirty="0"/>
          </a:p>
          <a:p>
            <a:pPr marL="0" indent="0">
              <a:buNone/>
            </a:pPr>
            <a:r>
              <a:rPr lang="en-US" sz="1800" b="1" dirty="0">
                <a:solidFill>
                  <a:srgbClr val="001D58"/>
                </a:solidFill>
              </a:rPr>
              <a:t> </a:t>
            </a:r>
          </a:p>
          <a:p>
            <a:pPr marL="0" indent="0">
              <a:buNone/>
            </a:pPr>
            <a:endParaRPr lang="en-US" sz="1800" b="1" dirty="0">
              <a:solidFill>
                <a:srgbClr val="001D58"/>
              </a:solidFill>
            </a:endParaRPr>
          </a:p>
          <a:p>
            <a:pPr marL="0" indent="0">
              <a:buNone/>
            </a:pPr>
            <a:endParaRPr lang="en-US" sz="1800" b="1" dirty="0">
              <a:solidFill>
                <a:srgbClr val="001D58"/>
              </a:solidFill>
            </a:endParaRPr>
          </a:p>
          <a:p>
            <a:pPr marL="0" indent="0">
              <a:buNone/>
            </a:pPr>
            <a:endParaRPr lang="en-US" sz="1800" b="1" dirty="0">
              <a:solidFill>
                <a:srgbClr val="001D58"/>
              </a:solidFill>
            </a:endParaRPr>
          </a:p>
          <a:p>
            <a:pPr marL="0" indent="0">
              <a:buNone/>
            </a:pPr>
            <a:endParaRPr lang="en-US" sz="1800" b="1" dirty="0">
              <a:solidFill>
                <a:srgbClr val="001D58"/>
              </a:solidFill>
            </a:endParaRPr>
          </a:p>
          <a:p>
            <a:pPr marL="0" indent="0">
              <a:buNone/>
            </a:pPr>
            <a:endParaRPr lang="en-US" sz="1800" b="1" dirty="0">
              <a:solidFill>
                <a:srgbClr val="001D58"/>
              </a:solidFill>
            </a:endParaRPr>
          </a:p>
          <a:p>
            <a:pPr marL="0" indent="0">
              <a:buNone/>
            </a:pP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791882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800">
        <p15:prstTrans prst="peelOff"/>
      </p:transition>
    </mc:Choice>
    <mc:Fallback xmlns="">
      <p:transition spd="slow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889C2569-BC33-46A6-9D6C-9888AAAEA4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18309" y="0"/>
            <a:ext cx="9029700" cy="1325563"/>
          </a:xfrm>
        </p:spPr>
        <p:txBody>
          <a:bodyPr/>
          <a:lstStyle/>
          <a:p>
            <a:r>
              <a:rPr lang="en-US" b="1" dirty="0">
                <a:solidFill>
                  <a:srgbClr val="001D58"/>
                </a:solidFill>
              </a:rPr>
              <a:t>Structural Design 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6A76D23-4737-48AB-AE07-85359BDC14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5181" y="1164373"/>
            <a:ext cx="11284450" cy="5787412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General Information</a:t>
            </a:r>
          </a:p>
          <a:p>
            <a:pPr marL="0" indent="0">
              <a:buNone/>
            </a:pPr>
            <a:r>
              <a:rPr lang="en-US" i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 code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American Concrete Institute ACI 2014 for design.</a:t>
            </a:r>
          </a:p>
          <a:p>
            <a:pPr marL="0" indent="0">
              <a:buNone/>
            </a:pPr>
            <a:endParaRPr lang="en-US" sz="2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Uniform Building Code (UBC 97) is adopted the code in Earthquake Analysis.</a:t>
            </a:r>
          </a:p>
          <a:p>
            <a:pPr marL="0" indent="0">
              <a:buNone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r>
              <a:rPr lang="en-US" i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Materials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Concrete.</a:t>
            </a:r>
          </a:p>
          <a:p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f´c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32 </a:t>
            </a:r>
            <a:r>
              <a:rPr lang="en-US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Mpa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for columns, walls and footings</a:t>
            </a:r>
          </a:p>
          <a:p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f´c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24 </a:t>
            </a:r>
            <a:r>
              <a:rPr lang="en-US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Mpa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for slabs and beams</a:t>
            </a:r>
          </a:p>
          <a:p>
            <a:endParaRPr lang="en-US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Reinforcement steel (</a:t>
            </a:r>
            <a:r>
              <a:rPr lang="en-US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Fy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420 </a:t>
            </a:r>
            <a:r>
              <a:rPr lang="en-US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Mpa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0" indent="0">
              <a:buNone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ar-SA" sz="18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ar-SA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i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endParaRPr lang="en-US" i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i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b="1" i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dirty="0">
              <a:latin typeface="Times New Roman" panose="02020603050405020304" pitchFamily="18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6728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889C2569-BC33-46A6-9D6C-9888AAAEA4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18309" y="0"/>
            <a:ext cx="9029700" cy="1325563"/>
          </a:xfrm>
        </p:spPr>
        <p:txBody>
          <a:bodyPr/>
          <a:lstStyle/>
          <a:p>
            <a:r>
              <a:rPr lang="en-US" b="1" dirty="0">
                <a:solidFill>
                  <a:srgbClr val="001D58"/>
                </a:solidFill>
              </a:rPr>
              <a:t>Structural Design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2446FA-E81E-4895-B961-BBE675D522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5181" y="1164373"/>
            <a:ext cx="11284450" cy="5787412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General Information</a:t>
            </a:r>
          </a:p>
          <a:p>
            <a:pPr marL="0" indent="0">
              <a:buNone/>
            </a:pPr>
            <a:r>
              <a:rPr lang="en-US" i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Loads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Live Load= 5 KN/m² </a:t>
            </a:r>
          </a:p>
          <a:p>
            <a:pPr marL="0" indent="0">
              <a:buNone/>
            </a:pPr>
            <a:endParaRPr lang="en-US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Superimposed dead load = 4 KN/m² </a:t>
            </a:r>
          </a:p>
          <a:p>
            <a:pPr marL="0" indent="0">
              <a:buNone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r>
              <a:rPr lang="en-US" i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Properties of Materials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specific weight of Reinforced concrete = 25 KN/m³ </a:t>
            </a:r>
          </a:p>
          <a:p>
            <a:pPr marL="0" indent="0">
              <a:buNone/>
            </a:pPr>
            <a:endParaRPr lang="en-US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Weight of Masonry wall = 21 KN/m </a:t>
            </a:r>
          </a:p>
          <a:p>
            <a:pPr marL="0" indent="0">
              <a:buNone/>
            </a:pPr>
            <a:endParaRPr lang="en-US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Weight of glass wall = 0.6 KN/m </a:t>
            </a:r>
          </a:p>
          <a:p>
            <a:pPr marL="0" indent="0">
              <a:buNone/>
            </a:pPr>
            <a:endParaRPr lang="en-US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Specific weight of block = 12 KN/ m³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ar-SA" sz="18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ar-SA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i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endParaRPr lang="en-US" i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i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b="1" i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dirty="0">
              <a:latin typeface="Times New Roman" panose="02020603050405020304" pitchFamily="18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6490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889C2569-BC33-46A6-9D6C-9888AAAEA4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18309" y="0"/>
            <a:ext cx="9029700" cy="1325563"/>
          </a:xfrm>
        </p:spPr>
        <p:txBody>
          <a:bodyPr/>
          <a:lstStyle/>
          <a:p>
            <a:r>
              <a:rPr lang="en-US" b="1" dirty="0">
                <a:solidFill>
                  <a:srgbClr val="001D58"/>
                </a:solidFill>
              </a:rPr>
              <a:t>Structural Design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C8B44C-CBF4-4C67-8566-369D9F6369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5181" y="1164373"/>
            <a:ext cx="11284450" cy="578741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Slab Structural System </a:t>
            </a:r>
          </a:p>
          <a:p>
            <a:pPr marL="0" indent="0">
              <a:buNone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One way solid slab with 250 mm thickness  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This  type was designed with drop beams </a:t>
            </a:r>
          </a:p>
          <a:p>
            <a:pPr marL="0" indent="0">
              <a:buNone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ar-SA" sz="18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ar-SA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i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endParaRPr lang="en-US" i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i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b="1" i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dirty="0">
              <a:latin typeface="Times New Roman" panose="02020603050405020304" pitchFamily="18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5959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889C2569-BC33-46A6-9D6C-9888AAAEA4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18309" y="0"/>
            <a:ext cx="9029700" cy="1325563"/>
          </a:xfrm>
        </p:spPr>
        <p:txBody>
          <a:bodyPr/>
          <a:lstStyle/>
          <a:p>
            <a:r>
              <a:rPr lang="en-US" b="1" dirty="0">
                <a:solidFill>
                  <a:srgbClr val="001D58"/>
                </a:solidFill>
              </a:rPr>
              <a:t>Structural Design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2061BC-A4EF-4D23-BEF6-9540794066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5181" y="1164373"/>
            <a:ext cx="11284450" cy="578741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Structural Models </a:t>
            </a:r>
          </a:p>
          <a:p>
            <a:pPr marL="0" indent="0">
              <a:buNone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Since the school building is not tall and has a uniform design, there is no need to use joints to separate the building into sections.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ar-SA" sz="18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ar-SA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i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endParaRPr lang="en-US" i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i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b="1" i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dirty="0">
              <a:latin typeface="Times New Roman" panose="02020603050405020304" pitchFamily="18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7439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889C2569-BC33-46A6-9D6C-9888AAAEA4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18309" y="0"/>
            <a:ext cx="9029700" cy="1325563"/>
          </a:xfrm>
        </p:spPr>
        <p:txBody>
          <a:bodyPr/>
          <a:lstStyle/>
          <a:p>
            <a:r>
              <a:rPr lang="en-US" b="1" dirty="0">
                <a:solidFill>
                  <a:srgbClr val="001D58"/>
                </a:solidFill>
              </a:rPr>
              <a:t>Structural Design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595669-2F2B-491B-ACE9-BD8044F07F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5181" y="1164373"/>
            <a:ext cx="11284450" cy="578741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Structural Models </a:t>
            </a:r>
          </a:p>
          <a:p>
            <a:pPr marL="0" indent="0">
              <a:buNone/>
            </a:pPr>
            <a:r>
              <a:rPr lang="en-US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Seismic joint</a:t>
            </a:r>
          </a:p>
          <a:p>
            <a:pPr marL="0" indent="0">
              <a:buNone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ar-SA" sz="18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ar-SA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i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endParaRPr lang="en-US" i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i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b="1" i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dirty="0">
              <a:latin typeface="Times New Roman" panose="02020603050405020304" pitchFamily="18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1406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3E0F72DB-FC59-48B4-AA20-D2CF7A026A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18309" y="0"/>
            <a:ext cx="9029700" cy="1325563"/>
          </a:xfrm>
        </p:spPr>
        <p:txBody>
          <a:bodyPr/>
          <a:lstStyle/>
          <a:p>
            <a:r>
              <a:rPr lang="en-US" b="1" dirty="0">
                <a:solidFill>
                  <a:srgbClr val="001D58"/>
                </a:solidFill>
              </a:rPr>
              <a:t>Structural Design 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7FEFA02-C09B-4A8D-86AE-EC2BF88A515C}"/>
              </a:ext>
            </a:extLst>
          </p:cNvPr>
          <p:cNvSpPr/>
          <p:nvPr/>
        </p:nvSpPr>
        <p:spPr>
          <a:xfrm>
            <a:off x="637159" y="1195583"/>
            <a:ext cx="6096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Structural Models </a:t>
            </a:r>
          </a:p>
        </p:txBody>
      </p:sp>
      <p:sp>
        <p:nvSpPr>
          <p:cNvPr id="2" name="Rectangle 1"/>
          <p:cNvSpPr/>
          <p:nvPr/>
        </p:nvSpPr>
        <p:spPr>
          <a:xfrm>
            <a:off x="4043309" y="6274458"/>
            <a:ext cx="25677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>
                <a:solidFill>
                  <a:srgbClr val="0070C0"/>
                </a:solidFill>
                <a:latin typeface="Times New Roman" panose="02020603050405020304" pitchFamily="18" charset="0"/>
              </a:rPr>
              <a:t>Figure 16: Seismic layout</a:t>
            </a:r>
          </a:p>
        </p:txBody>
      </p:sp>
    </p:spTree>
    <p:extLst>
      <p:ext uri="{BB962C8B-B14F-4D97-AF65-F5344CB8AC3E}">
        <p14:creationId xmlns:p14="http://schemas.microsoft.com/office/powerpoint/2010/main" val="11840195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889C2569-BC33-46A6-9D6C-9888AAAEA4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18309" y="0"/>
            <a:ext cx="9029700" cy="1325563"/>
          </a:xfrm>
        </p:spPr>
        <p:txBody>
          <a:bodyPr/>
          <a:lstStyle/>
          <a:p>
            <a:r>
              <a:rPr lang="en-US" b="1" dirty="0">
                <a:solidFill>
                  <a:srgbClr val="001D58"/>
                </a:solidFill>
              </a:rPr>
              <a:t>Structural Design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241E2D-EA07-4C54-847E-7221473B35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5181" y="1164373"/>
            <a:ext cx="11284450" cy="578741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Structural Models</a:t>
            </a:r>
          </a:p>
          <a:p>
            <a:pPr marL="0" indent="0">
              <a:buNone/>
            </a:pPr>
            <a:r>
              <a:rPr lang="en-US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ETABS Model  </a:t>
            </a:r>
          </a:p>
          <a:p>
            <a:pPr marL="0" indent="0">
              <a:buNone/>
            </a:pPr>
            <a:endParaRPr lang="en-US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ar-SA" sz="18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ar-SA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i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endParaRPr lang="en-US" i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i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b="1" i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dirty="0">
              <a:latin typeface="Times New Roman" panose="02020603050405020304" pitchFamily="18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E3FA33E-4C46-4873-8200-9E3EA817E6E2}"/>
              </a:ext>
            </a:extLst>
          </p:cNvPr>
          <p:cNvSpPr/>
          <p:nvPr/>
        </p:nvSpPr>
        <p:spPr>
          <a:xfrm>
            <a:off x="1248986" y="5846027"/>
            <a:ext cx="2056973" cy="4580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dirty="0">
                <a:solidFill>
                  <a:srgbClr val="4472C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Figure 17:3D model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1183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889C2569-BC33-46A6-9D6C-9888AAAEA4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18309" y="0"/>
            <a:ext cx="9029700" cy="1325563"/>
          </a:xfrm>
        </p:spPr>
        <p:txBody>
          <a:bodyPr/>
          <a:lstStyle/>
          <a:p>
            <a:r>
              <a:rPr lang="en-US" b="1" dirty="0">
                <a:solidFill>
                  <a:srgbClr val="001D58"/>
                </a:solidFill>
              </a:rPr>
              <a:t>Structural Design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492007-E921-4218-9E77-3E8B1C76B8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6474" y="2125664"/>
            <a:ext cx="11284450" cy="4732335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endParaRPr lang="en-US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sz="2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compatibility check</a:t>
            </a:r>
          </a:p>
          <a:p>
            <a:pPr>
              <a:buFont typeface="Wingdings" panose="05000000000000000000" pitchFamily="2" charset="2"/>
              <a:buChar char="Ø"/>
            </a:pPr>
            <a:endParaRPr lang="ar-SA" sz="2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sz="2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Equilibrium check</a:t>
            </a:r>
          </a:p>
          <a:p>
            <a:endParaRPr lang="en-US" sz="2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internal force check</a:t>
            </a:r>
          </a:p>
          <a:p>
            <a:endParaRPr lang="en-US" sz="2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sz="2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period check</a:t>
            </a:r>
          </a:p>
          <a:p>
            <a:endParaRPr lang="en-US" sz="2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sz="2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deflection check</a:t>
            </a:r>
          </a:p>
          <a:p>
            <a:endParaRPr lang="en-US" sz="2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sz="2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drift check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sz="2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sz="2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Modal mass participate ratio check (MPMR)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sz="2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All checks were done for the three parts and all were </a:t>
            </a:r>
            <a:r>
              <a:rPr lang="en-US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acceptable.</a:t>
            </a:r>
          </a:p>
          <a:p>
            <a:pPr marL="0" indent="0">
              <a:buNone/>
            </a:pPr>
            <a:endParaRPr lang="en-US" i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i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b="1" i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dirty="0">
              <a:latin typeface="Times New Roman" panose="02020603050405020304" pitchFamily="18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93324DBD-F945-4C7C-9D3E-185E658BD92D}"/>
              </a:ext>
            </a:extLst>
          </p:cNvPr>
          <p:cNvSpPr txBox="1">
            <a:spLocks/>
          </p:cNvSpPr>
          <p:nvPr/>
        </p:nvSpPr>
        <p:spPr>
          <a:xfrm>
            <a:off x="415181" y="1164373"/>
            <a:ext cx="11284450" cy="1098181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3"/>
              </a:buClr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3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3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3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3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Structural Models</a:t>
            </a:r>
          </a:p>
          <a:p>
            <a:pPr marL="0" indent="0">
              <a:buNone/>
            </a:pPr>
            <a:r>
              <a:rPr lang="en-US" sz="112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ETABS Checks</a:t>
            </a:r>
          </a:p>
          <a:p>
            <a:pPr marL="0" indent="0">
              <a:buNone/>
            </a:pPr>
            <a:r>
              <a:rPr lang="en-US" sz="8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ensure that the calculation is done correctly and to adopt the design results from ETABS; some checks are required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endParaRPr lang="en-US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24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ar-SA" sz="18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ar-SA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US" i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i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i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2400" b="1" i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2400" dirty="0">
              <a:latin typeface="Times New Roman" panose="02020603050405020304" pitchFamily="18" charset="0"/>
              <a:cs typeface="Arial" panose="020B060402020202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48921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998BACA6-1D32-44B6-BEB1-7FC5F510E2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18309" y="0"/>
            <a:ext cx="9029700" cy="1325563"/>
          </a:xfrm>
        </p:spPr>
        <p:txBody>
          <a:bodyPr/>
          <a:lstStyle/>
          <a:p>
            <a:r>
              <a:rPr lang="en-US" b="1" dirty="0">
                <a:solidFill>
                  <a:srgbClr val="001D58"/>
                </a:solidFill>
              </a:rPr>
              <a:t>Structural Design 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A7CDB5F-1329-403A-AE5E-6FE86E19397E}"/>
              </a:ext>
            </a:extLst>
          </p:cNvPr>
          <p:cNvSpPr/>
          <p:nvPr/>
        </p:nvSpPr>
        <p:spPr>
          <a:xfrm>
            <a:off x="637159" y="1157048"/>
            <a:ext cx="6096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Structural Models</a:t>
            </a:r>
          </a:p>
          <a:p>
            <a:r>
              <a:rPr lang="en-US" sz="28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Compatibility check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E3FA33E-4C46-4873-8200-9E3EA817E6E2}"/>
              </a:ext>
            </a:extLst>
          </p:cNvPr>
          <p:cNvSpPr/>
          <p:nvPr/>
        </p:nvSpPr>
        <p:spPr>
          <a:xfrm>
            <a:off x="843410" y="5803689"/>
            <a:ext cx="3025187" cy="4580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dirty="0">
                <a:solidFill>
                  <a:srgbClr val="4472C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Figure 20:compatibility check </a:t>
            </a:r>
          </a:p>
        </p:txBody>
      </p:sp>
    </p:spTree>
    <p:extLst>
      <p:ext uri="{BB962C8B-B14F-4D97-AF65-F5344CB8AC3E}">
        <p14:creationId xmlns:p14="http://schemas.microsoft.com/office/powerpoint/2010/main" val="38525292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23C66B-F59D-49CA-B45D-61D33E75A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18309" y="0"/>
            <a:ext cx="9029700" cy="1325563"/>
          </a:xfrm>
        </p:spPr>
        <p:txBody>
          <a:bodyPr/>
          <a:lstStyle/>
          <a:p>
            <a:r>
              <a:rPr lang="en-US" b="1" dirty="0">
                <a:solidFill>
                  <a:srgbClr val="001D58"/>
                </a:solidFill>
              </a:rPr>
              <a:t>Structural Design 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C133DA3-0B53-474B-BEF7-4A8ABD13C76B}"/>
              </a:ext>
            </a:extLst>
          </p:cNvPr>
          <p:cNvSpPr/>
          <p:nvPr/>
        </p:nvSpPr>
        <p:spPr>
          <a:xfrm>
            <a:off x="943991" y="1325563"/>
            <a:ext cx="6096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Structural Models</a:t>
            </a:r>
          </a:p>
          <a:p>
            <a:r>
              <a:rPr lang="en-US" sz="28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Equilibrium check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E3FA33E-4C46-4873-8200-9E3EA817E6E2}"/>
              </a:ext>
            </a:extLst>
          </p:cNvPr>
          <p:cNvSpPr/>
          <p:nvPr/>
        </p:nvSpPr>
        <p:spPr>
          <a:xfrm>
            <a:off x="1531898" y="2296695"/>
            <a:ext cx="2778260" cy="4580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dirty="0">
                <a:solidFill>
                  <a:srgbClr val="4472C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Table 2:Equilibrium check </a:t>
            </a:r>
          </a:p>
        </p:txBody>
      </p:sp>
    </p:spTree>
    <p:extLst>
      <p:ext uri="{BB962C8B-B14F-4D97-AF65-F5344CB8AC3E}">
        <p14:creationId xmlns:p14="http://schemas.microsoft.com/office/powerpoint/2010/main" val="3336911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D4892-7B04-4C83-909C-7861CBFE30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82057" y="0"/>
            <a:ext cx="9029700" cy="1325563"/>
          </a:xfrm>
        </p:spPr>
        <p:txBody>
          <a:bodyPr/>
          <a:lstStyle/>
          <a:p>
            <a:r>
              <a:rPr lang="en-US" b="1" dirty="0">
                <a:solidFill>
                  <a:srgbClr val="001D58"/>
                </a:solidFill>
              </a:rPr>
              <a:t>Introduction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99AAB4-C269-4301-928E-144EB70E1EF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Font typeface="Wingdings" panose="05000000000000000000" pitchFamily="2" charset="2"/>
              <a:buChar char="Ø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 innovative concept was produced in this project for a school that keeps up with age growth and satisfies the core educational needs, as well as extracurricular programs and functions.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ar-SA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4098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9A66D51-2716-4DB7-A57C-E813FB2F4F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5181" y="1164373"/>
            <a:ext cx="11284450" cy="578741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3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of structural elements</a:t>
            </a:r>
          </a:p>
          <a:p>
            <a:pPr marL="0" indent="0">
              <a:buNone/>
            </a:pPr>
            <a:r>
              <a:rPr lang="en-US" sz="30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Slabs</a:t>
            </a:r>
            <a:endParaRPr lang="ar-SA" sz="30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30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3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3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ar-SA" sz="18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ar-SA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i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endParaRPr lang="en-US" i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i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b="1" i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dirty="0">
              <a:latin typeface="Times New Roman" panose="02020603050405020304" pitchFamily="18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B0423AED-B6F2-40B8-97C3-1A090C857B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18309" y="0"/>
            <a:ext cx="9029700" cy="1325563"/>
          </a:xfrm>
        </p:spPr>
        <p:txBody>
          <a:bodyPr/>
          <a:lstStyle/>
          <a:p>
            <a:r>
              <a:rPr lang="en-US" b="1" dirty="0">
                <a:solidFill>
                  <a:srgbClr val="001D58"/>
                </a:solidFill>
              </a:rPr>
              <a:t>Structural Design 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99A5BAB-1B6F-4FAB-ADBB-FAB8763BC9E3}"/>
              </a:ext>
            </a:extLst>
          </p:cNvPr>
          <p:cNvSpPr/>
          <p:nvPr/>
        </p:nvSpPr>
        <p:spPr>
          <a:xfrm>
            <a:off x="1582643" y="4963371"/>
            <a:ext cx="3307316" cy="4580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dirty="0">
                <a:solidFill>
                  <a:srgbClr val="4472C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Figure 23:section of one way slab</a:t>
            </a:r>
          </a:p>
        </p:txBody>
      </p:sp>
    </p:spTree>
    <p:extLst>
      <p:ext uri="{BB962C8B-B14F-4D97-AF65-F5344CB8AC3E}">
        <p14:creationId xmlns:p14="http://schemas.microsoft.com/office/powerpoint/2010/main" val="3737816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889C2569-BC33-46A6-9D6C-9888AAAEA4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18309" y="0"/>
            <a:ext cx="9029700" cy="1325563"/>
          </a:xfrm>
        </p:spPr>
        <p:txBody>
          <a:bodyPr/>
          <a:lstStyle/>
          <a:p>
            <a:r>
              <a:rPr lang="en-US" b="1" dirty="0">
                <a:solidFill>
                  <a:srgbClr val="001D58"/>
                </a:solidFill>
              </a:rPr>
              <a:t>Structural Design 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92B372E-0809-492E-81BB-70A3AF419534}"/>
              </a:ext>
            </a:extLst>
          </p:cNvPr>
          <p:cNvSpPr/>
          <p:nvPr/>
        </p:nvSpPr>
        <p:spPr>
          <a:xfrm>
            <a:off x="637157" y="1140853"/>
            <a:ext cx="11369311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of structural elements</a:t>
            </a:r>
          </a:p>
          <a:p>
            <a:r>
              <a:rPr lang="en-US" sz="28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Beams</a:t>
            </a:r>
          </a:p>
          <a:p>
            <a:r>
              <a:rPr lang="en-U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We have </a:t>
            </a:r>
            <a:r>
              <a:rPr lang="en-US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five</a:t>
            </a:r>
            <a:r>
              <a:rPr lang="en-U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different sections of Beams in building: </a:t>
            </a:r>
          </a:p>
          <a:p>
            <a:endParaRPr lang="ar-SA" sz="28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361DE83-0114-43AC-BF6E-EC63A2041390}"/>
              </a:ext>
            </a:extLst>
          </p:cNvPr>
          <p:cNvSpPr txBox="1"/>
          <p:nvPr/>
        </p:nvSpPr>
        <p:spPr>
          <a:xfrm>
            <a:off x="1319136" y="5317790"/>
            <a:ext cx="4626632" cy="369332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 rtlCol="0" anchor="ctr" anchorCtr="1">
            <a:spAutoFit/>
          </a:bodyPr>
          <a:lstStyle/>
          <a:p>
            <a:r>
              <a:rPr lang="en-US" dirty="0">
                <a:solidFill>
                  <a:srgbClr val="4472C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Table 6: Forces and capacities for Beam B1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31</a:t>
            </a:fld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99A5BAB-1B6F-4FAB-ADBB-FAB8763BC9E3}"/>
              </a:ext>
            </a:extLst>
          </p:cNvPr>
          <p:cNvSpPr/>
          <p:nvPr/>
        </p:nvSpPr>
        <p:spPr>
          <a:xfrm>
            <a:off x="7931051" y="6309875"/>
            <a:ext cx="2422459" cy="4580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dirty="0">
                <a:solidFill>
                  <a:srgbClr val="4472C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Figure 25: beams layout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E3FA33E-4C46-4873-8200-9E3EA817E6E2}"/>
              </a:ext>
            </a:extLst>
          </p:cNvPr>
          <p:cNvSpPr/>
          <p:nvPr/>
        </p:nvSpPr>
        <p:spPr>
          <a:xfrm>
            <a:off x="2312812" y="2466416"/>
            <a:ext cx="2290948" cy="4580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dirty="0">
                <a:solidFill>
                  <a:srgbClr val="4472C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Table 5: beams section</a:t>
            </a:r>
          </a:p>
        </p:txBody>
      </p:sp>
    </p:spTree>
    <p:extLst>
      <p:ext uri="{BB962C8B-B14F-4D97-AF65-F5344CB8AC3E}">
        <p14:creationId xmlns:p14="http://schemas.microsoft.com/office/powerpoint/2010/main" val="18273267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889C2569-BC33-46A6-9D6C-9888AAAEA4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18309" y="0"/>
            <a:ext cx="9029700" cy="1325563"/>
          </a:xfrm>
        </p:spPr>
        <p:txBody>
          <a:bodyPr/>
          <a:lstStyle/>
          <a:p>
            <a:r>
              <a:rPr lang="en-US" b="1" dirty="0">
                <a:solidFill>
                  <a:srgbClr val="001D58"/>
                </a:solidFill>
              </a:rPr>
              <a:t>Structural Design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D6A8A9B-ED4B-4F23-88F0-3877456D79E9}"/>
              </a:ext>
            </a:extLst>
          </p:cNvPr>
          <p:cNvSpPr txBox="1"/>
          <p:nvPr/>
        </p:nvSpPr>
        <p:spPr>
          <a:xfrm>
            <a:off x="4196925" y="2831839"/>
            <a:ext cx="3798147" cy="369332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 rtlCol="0" anchor="ctr" anchorCtr="1">
            <a:spAutoFit/>
          </a:bodyPr>
          <a:lstStyle/>
          <a:p>
            <a:r>
              <a:rPr lang="en-US" dirty="0">
                <a:solidFill>
                  <a:srgbClr val="4472C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Table 7: Reinforcement for B1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ACAF521-747E-4D53-B307-C1AC503CBE4E}"/>
              </a:ext>
            </a:extLst>
          </p:cNvPr>
          <p:cNvSpPr/>
          <p:nvPr/>
        </p:nvSpPr>
        <p:spPr>
          <a:xfrm>
            <a:off x="637159" y="1182803"/>
            <a:ext cx="6096000" cy="126188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of structural elements</a:t>
            </a:r>
          </a:p>
          <a:p>
            <a:r>
              <a:rPr lang="en-US" sz="28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Beams</a:t>
            </a:r>
          </a:p>
          <a:p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Reinforcement for Beam B1</a:t>
            </a:r>
            <a:endParaRPr lang="ar-SA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27178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889C2569-BC33-46A6-9D6C-9888AAAEA4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18309" y="-39757"/>
            <a:ext cx="9029700" cy="1325563"/>
          </a:xfrm>
        </p:spPr>
        <p:txBody>
          <a:bodyPr/>
          <a:lstStyle/>
          <a:p>
            <a:r>
              <a:rPr lang="en-US" b="1" dirty="0">
                <a:solidFill>
                  <a:srgbClr val="001D58"/>
                </a:solidFill>
              </a:rPr>
              <a:t>Structural Design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27C4D06-ADC0-4919-8760-1DBE4BE8EEA6}"/>
              </a:ext>
            </a:extLst>
          </p:cNvPr>
          <p:cNvSpPr txBox="1"/>
          <p:nvPr/>
        </p:nvSpPr>
        <p:spPr>
          <a:xfrm>
            <a:off x="1865810" y="5080251"/>
            <a:ext cx="3817335" cy="369332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 rtlCol="0" anchor="ctr" anchorCtr="1">
            <a:spAutoFit/>
          </a:bodyPr>
          <a:lstStyle/>
          <a:p>
            <a:r>
              <a:rPr lang="en-US" dirty="0">
                <a:solidFill>
                  <a:srgbClr val="4472C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Figure 26: Detailing for B1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8F2A524-73A8-4A21-9F22-641A196C9563}"/>
              </a:ext>
            </a:extLst>
          </p:cNvPr>
          <p:cNvSpPr txBox="1"/>
          <p:nvPr/>
        </p:nvSpPr>
        <p:spPr>
          <a:xfrm>
            <a:off x="8207522" y="5025473"/>
            <a:ext cx="3817335" cy="369332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 rtlCol="0" anchor="ctr" anchorCtr="1">
            <a:spAutoFit/>
          </a:bodyPr>
          <a:lstStyle/>
          <a:p>
            <a:r>
              <a:rPr lang="en-US" dirty="0">
                <a:solidFill>
                  <a:srgbClr val="4472C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Figure 27: Section B-B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D68937A-EB68-4795-A1BF-7C7C2311D886}"/>
              </a:ext>
            </a:extLst>
          </p:cNvPr>
          <p:cNvSpPr/>
          <p:nvPr/>
        </p:nvSpPr>
        <p:spPr>
          <a:xfrm>
            <a:off x="450574" y="1241153"/>
            <a:ext cx="6096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of structural elements</a:t>
            </a:r>
          </a:p>
          <a:p>
            <a:r>
              <a:rPr lang="en-US" sz="28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Beams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86493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889C2569-BC33-46A6-9D6C-9888AAAEA4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18309" y="0"/>
            <a:ext cx="9029700" cy="1325563"/>
          </a:xfrm>
        </p:spPr>
        <p:txBody>
          <a:bodyPr/>
          <a:lstStyle/>
          <a:p>
            <a:r>
              <a:rPr lang="en-US" b="1" dirty="0">
                <a:solidFill>
                  <a:srgbClr val="001D58"/>
                </a:solidFill>
              </a:rPr>
              <a:t>Structural Design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4F1B2A-604B-4B5F-B3CE-A73FCAA602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5181" y="1164373"/>
            <a:ext cx="11284450" cy="5787412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3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of structural elements</a:t>
            </a:r>
          </a:p>
          <a:p>
            <a:pPr marL="0" indent="0">
              <a:buNone/>
            </a:pPr>
            <a:r>
              <a:rPr lang="en-US" sz="30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Columns</a:t>
            </a:r>
            <a:endParaRPr lang="ar-SA" sz="30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We have different sections of columns in building </a:t>
            </a:r>
          </a:p>
          <a:p>
            <a:pPr marL="0" indent="0">
              <a:buNone/>
            </a:pPr>
            <a:endParaRPr lang="en-US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30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3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3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ar-SA" sz="18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ar-SA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i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endParaRPr lang="en-US" i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i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b="1" i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dirty="0">
              <a:latin typeface="Times New Roman" panose="02020603050405020304" pitchFamily="18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F8C0C0AE-E3A7-4C81-90C3-CEDE71D3878C}"/>
              </a:ext>
            </a:extLst>
          </p:cNvPr>
          <p:cNvSpPr/>
          <p:nvPr/>
        </p:nvSpPr>
        <p:spPr>
          <a:xfrm>
            <a:off x="4679445" y="4254214"/>
            <a:ext cx="2922595" cy="4580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dirty="0">
                <a:solidFill>
                  <a:srgbClr val="4472C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Figure 28:Column C1 section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4CAD22D-7C81-4091-AD33-EF43106F9D0E}"/>
              </a:ext>
            </a:extLst>
          </p:cNvPr>
          <p:cNvSpPr/>
          <p:nvPr/>
        </p:nvSpPr>
        <p:spPr>
          <a:xfrm>
            <a:off x="8485632" y="4254214"/>
            <a:ext cx="2922595" cy="4580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dirty="0">
                <a:solidFill>
                  <a:srgbClr val="4472C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Figure 29:Column C2 section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1B1BAE2-0DAB-4833-866E-49247086BEEC}"/>
              </a:ext>
            </a:extLst>
          </p:cNvPr>
          <p:cNvSpPr/>
          <p:nvPr/>
        </p:nvSpPr>
        <p:spPr>
          <a:xfrm>
            <a:off x="4596107" y="6293130"/>
            <a:ext cx="2922596" cy="4580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dirty="0">
                <a:solidFill>
                  <a:srgbClr val="4472C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Figure 30:Column C3 section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4DD1951-562D-43E1-8D9D-0B809484E9C5}"/>
              </a:ext>
            </a:extLst>
          </p:cNvPr>
          <p:cNvSpPr/>
          <p:nvPr/>
        </p:nvSpPr>
        <p:spPr>
          <a:xfrm>
            <a:off x="8427799" y="6293130"/>
            <a:ext cx="2922596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dirty="0">
                <a:solidFill>
                  <a:srgbClr val="4472C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Figure 31:Column C4 section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C092C0D-1429-43D3-8557-4A59C862FD7F}"/>
              </a:ext>
            </a:extLst>
          </p:cNvPr>
          <p:cNvSpPr/>
          <p:nvPr/>
        </p:nvSpPr>
        <p:spPr>
          <a:xfrm>
            <a:off x="638275" y="3314691"/>
            <a:ext cx="2630784" cy="4580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dirty="0">
                <a:solidFill>
                  <a:srgbClr val="4472C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Table 8:Columns detailing</a:t>
            </a: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34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94991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D46D89A1-BC28-4545-A464-92AD0B86424B}"/>
              </a:ext>
            </a:extLst>
          </p:cNvPr>
          <p:cNvSpPr txBox="1">
            <a:spLocks/>
          </p:cNvSpPr>
          <p:nvPr/>
        </p:nvSpPr>
        <p:spPr>
          <a:xfrm>
            <a:off x="2370709" y="152400"/>
            <a:ext cx="9029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>
                <a:solidFill>
                  <a:srgbClr val="001D58"/>
                </a:solidFill>
              </a:rPr>
              <a:t>Structural Design </a:t>
            </a:r>
            <a:endParaRPr lang="en-US" b="1" dirty="0">
              <a:solidFill>
                <a:srgbClr val="001D58"/>
              </a:solidFill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44ED03B-6254-4DA9-89FA-89BBE515EB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5181" y="1164373"/>
            <a:ext cx="11284450" cy="578741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3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of structural elements</a:t>
            </a:r>
          </a:p>
          <a:p>
            <a:pPr marL="0" indent="0">
              <a:buNone/>
            </a:pPr>
            <a:r>
              <a:rPr lang="en-US" sz="30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Columns</a:t>
            </a:r>
            <a:endParaRPr lang="ar-SA" sz="30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30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3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3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ar-SA" sz="18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ar-SA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i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endParaRPr lang="en-US" i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i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b="1" i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dirty="0">
              <a:latin typeface="Times New Roman" panose="02020603050405020304" pitchFamily="18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08825DB-BAA6-4D58-BAF7-40E879C9C352}"/>
              </a:ext>
            </a:extLst>
          </p:cNvPr>
          <p:cNvSpPr/>
          <p:nvPr/>
        </p:nvSpPr>
        <p:spPr>
          <a:xfrm>
            <a:off x="4509548" y="6399926"/>
            <a:ext cx="3095720" cy="4580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dirty="0">
                <a:solidFill>
                  <a:srgbClr val="4472C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Figure 32:Columns distribution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7391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889C2569-BC33-46A6-9D6C-9888AAAEA4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18309" y="0"/>
            <a:ext cx="9029700" cy="1325563"/>
          </a:xfrm>
        </p:spPr>
        <p:txBody>
          <a:bodyPr/>
          <a:lstStyle/>
          <a:p>
            <a:r>
              <a:rPr lang="en-US" b="1" dirty="0">
                <a:solidFill>
                  <a:srgbClr val="001D58"/>
                </a:solidFill>
              </a:rPr>
              <a:t>Structural Design 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699B3F4-3CD1-4E76-938E-3E38EAC4D359}"/>
              </a:ext>
            </a:extLst>
          </p:cNvPr>
          <p:cNvSpPr/>
          <p:nvPr/>
        </p:nvSpPr>
        <p:spPr>
          <a:xfrm>
            <a:off x="1153559" y="1325563"/>
            <a:ext cx="4661854" cy="13849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of structural elements</a:t>
            </a:r>
          </a:p>
          <a:p>
            <a:r>
              <a:rPr lang="en-US" sz="28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Walls</a:t>
            </a:r>
          </a:p>
          <a:p>
            <a:endParaRPr lang="en-US" sz="28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36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08825DB-BAA6-4D58-BAF7-40E879C9C352}"/>
              </a:ext>
            </a:extLst>
          </p:cNvPr>
          <p:cNvSpPr/>
          <p:nvPr/>
        </p:nvSpPr>
        <p:spPr>
          <a:xfrm>
            <a:off x="6923557" y="5936823"/>
            <a:ext cx="2262159" cy="4580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dirty="0">
                <a:solidFill>
                  <a:srgbClr val="4472C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Figure 33:walls layout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E3FA33E-4C46-4873-8200-9E3EA817E6E2}"/>
              </a:ext>
            </a:extLst>
          </p:cNvPr>
          <p:cNvSpPr/>
          <p:nvPr/>
        </p:nvSpPr>
        <p:spPr>
          <a:xfrm>
            <a:off x="1204855" y="2562490"/>
            <a:ext cx="2188356" cy="4580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dirty="0">
                <a:solidFill>
                  <a:srgbClr val="4472C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Table 9: walls section</a:t>
            </a:r>
          </a:p>
        </p:txBody>
      </p:sp>
    </p:spTree>
    <p:extLst>
      <p:ext uri="{BB962C8B-B14F-4D97-AF65-F5344CB8AC3E}">
        <p14:creationId xmlns:p14="http://schemas.microsoft.com/office/powerpoint/2010/main" val="850355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EFE55920-3D59-4822-9AF5-5F6DE3E81C04}"/>
              </a:ext>
            </a:extLst>
          </p:cNvPr>
          <p:cNvSpPr/>
          <p:nvPr/>
        </p:nvSpPr>
        <p:spPr>
          <a:xfrm>
            <a:off x="943991" y="1325563"/>
            <a:ext cx="6096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of structural elements</a:t>
            </a:r>
          </a:p>
          <a:p>
            <a:r>
              <a:rPr lang="en-US" sz="28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Shear walls 1and2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188052E6-168F-45D9-95DE-7DECDF3154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18309" y="0"/>
            <a:ext cx="9029700" cy="1325563"/>
          </a:xfrm>
        </p:spPr>
        <p:txBody>
          <a:bodyPr/>
          <a:lstStyle/>
          <a:p>
            <a:r>
              <a:rPr lang="en-US" b="1" dirty="0">
                <a:solidFill>
                  <a:srgbClr val="001D58"/>
                </a:solidFill>
              </a:rPr>
              <a:t>Structural Design 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37</a:t>
            </a:fld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8C0C0AE-E3A7-4C81-90C3-CEDE71D3878C}"/>
              </a:ext>
            </a:extLst>
          </p:cNvPr>
          <p:cNvSpPr/>
          <p:nvPr/>
        </p:nvSpPr>
        <p:spPr>
          <a:xfrm>
            <a:off x="2439525" y="5200945"/>
            <a:ext cx="2480167" cy="4580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dirty="0">
                <a:solidFill>
                  <a:srgbClr val="4472C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Figure 34: wall 1 section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8C0C0AE-E3A7-4C81-90C3-CEDE71D3878C}"/>
              </a:ext>
            </a:extLst>
          </p:cNvPr>
          <p:cNvSpPr/>
          <p:nvPr/>
        </p:nvSpPr>
        <p:spPr>
          <a:xfrm>
            <a:off x="7589499" y="5200945"/>
            <a:ext cx="2480166" cy="4580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dirty="0">
                <a:solidFill>
                  <a:srgbClr val="4472C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Figure 35: wall 2 section</a:t>
            </a:r>
          </a:p>
        </p:txBody>
      </p:sp>
    </p:spTree>
    <p:extLst>
      <p:ext uri="{BB962C8B-B14F-4D97-AF65-F5344CB8AC3E}">
        <p14:creationId xmlns:p14="http://schemas.microsoft.com/office/powerpoint/2010/main" val="3092949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BC9718D0-B8A9-4689-A346-51D4120A584D}"/>
              </a:ext>
            </a:extLst>
          </p:cNvPr>
          <p:cNvSpPr/>
          <p:nvPr/>
        </p:nvSpPr>
        <p:spPr>
          <a:xfrm>
            <a:off x="637159" y="1068162"/>
            <a:ext cx="6096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of structural elements</a:t>
            </a:r>
          </a:p>
          <a:p>
            <a:r>
              <a:rPr lang="en-US" sz="28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Cantilever retaining wall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7834289E-3FBB-4C40-B5EA-53E03D87AE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18309" y="0"/>
            <a:ext cx="9029700" cy="1325563"/>
          </a:xfrm>
        </p:spPr>
        <p:txBody>
          <a:bodyPr/>
          <a:lstStyle/>
          <a:p>
            <a:r>
              <a:rPr lang="en-US" b="1" dirty="0">
                <a:solidFill>
                  <a:srgbClr val="001D58"/>
                </a:solidFill>
              </a:rPr>
              <a:t>Structural Design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38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3214555" y="6356267"/>
            <a:ext cx="56797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4472C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Figure 36: Cantilever retaining wall dimensions and checks</a:t>
            </a:r>
          </a:p>
        </p:txBody>
      </p:sp>
    </p:spTree>
    <p:extLst>
      <p:ext uri="{BB962C8B-B14F-4D97-AF65-F5344CB8AC3E}">
        <p14:creationId xmlns:p14="http://schemas.microsoft.com/office/powerpoint/2010/main" val="400820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59A08FE0-8557-492A-94CD-86DCC3A9C6C0}"/>
              </a:ext>
            </a:extLst>
          </p:cNvPr>
          <p:cNvSpPr/>
          <p:nvPr/>
        </p:nvSpPr>
        <p:spPr>
          <a:xfrm>
            <a:off x="497032" y="1193780"/>
            <a:ext cx="6096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of structural elements</a:t>
            </a:r>
          </a:p>
          <a:p>
            <a:r>
              <a:rPr lang="en-US" sz="28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Cantilever retaining wall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8234B724-B512-45A5-A718-6E7D3B544C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18309" y="0"/>
            <a:ext cx="9029700" cy="1325563"/>
          </a:xfrm>
        </p:spPr>
        <p:txBody>
          <a:bodyPr/>
          <a:lstStyle/>
          <a:p>
            <a:r>
              <a:rPr lang="en-US" b="1" dirty="0">
                <a:solidFill>
                  <a:srgbClr val="001D58"/>
                </a:solidFill>
              </a:rPr>
              <a:t>Structural Design 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39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6840270" y="6188009"/>
            <a:ext cx="43588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4472C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Figure 37: Cantilever retaining wall detailing</a:t>
            </a:r>
          </a:p>
        </p:txBody>
      </p:sp>
      <p:sp>
        <p:nvSpPr>
          <p:cNvPr id="8" name="Rectangle 7"/>
          <p:cNvSpPr/>
          <p:nvPr/>
        </p:nvSpPr>
        <p:spPr>
          <a:xfrm>
            <a:off x="1326100" y="3066530"/>
            <a:ext cx="49019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4472C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Table 10: Cantilever retaining wall reinforcement</a:t>
            </a:r>
          </a:p>
        </p:txBody>
      </p:sp>
    </p:spTree>
    <p:extLst>
      <p:ext uri="{BB962C8B-B14F-4D97-AF65-F5344CB8AC3E}">
        <p14:creationId xmlns:p14="http://schemas.microsoft.com/office/powerpoint/2010/main" val="137252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C6CC02-5BBC-4F16-BE74-82E610A620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7599" y="1479396"/>
            <a:ext cx="9791700" cy="4351338"/>
          </a:xfrm>
        </p:spPr>
        <p:txBody>
          <a:bodyPr/>
          <a:lstStyle/>
          <a:p>
            <a:pPr marL="0" indent="0">
              <a:buNone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Location</a:t>
            </a:r>
            <a:r>
              <a:rPr lang="en-US" dirty="0"/>
              <a:t> </a:t>
            </a:r>
          </a:p>
          <a:p>
            <a:pPr marL="0" indent="0">
              <a:buNone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land on which the school will be built locates in wadi Al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faraa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Neighborhood in Tubas city.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EC6A9676-458A-4B55-AB16-D1A2A4B91E22}"/>
              </a:ext>
            </a:extLst>
          </p:cNvPr>
          <p:cNvSpPr txBox="1">
            <a:spLocks/>
          </p:cNvSpPr>
          <p:nvPr/>
        </p:nvSpPr>
        <p:spPr>
          <a:xfrm>
            <a:off x="2190935" y="0"/>
            <a:ext cx="9029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solidFill>
                  <a:srgbClr val="001D58"/>
                </a:solidFill>
              </a:rPr>
              <a:t>Site Analysis</a:t>
            </a:r>
            <a:endParaRPr lang="en-US" b="1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6225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EA44849D-59A3-4E2E-AE7D-1DF2A956F32B}"/>
              </a:ext>
            </a:extLst>
          </p:cNvPr>
          <p:cNvSpPr/>
          <p:nvPr/>
        </p:nvSpPr>
        <p:spPr>
          <a:xfrm>
            <a:off x="943991" y="1325563"/>
            <a:ext cx="6096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of structural elements</a:t>
            </a:r>
          </a:p>
          <a:p>
            <a:r>
              <a:rPr lang="en-US" sz="28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Footings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A0225A06-E8BD-4B0E-9769-CABE8E620C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18309" y="0"/>
            <a:ext cx="9029700" cy="1325563"/>
          </a:xfrm>
        </p:spPr>
        <p:txBody>
          <a:bodyPr/>
          <a:lstStyle/>
          <a:p>
            <a:r>
              <a:rPr lang="en-US" b="1" dirty="0">
                <a:solidFill>
                  <a:srgbClr val="001D58"/>
                </a:solidFill>
              </a:rPr>
              <a:t>Structural Design 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40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3445907" y="5987018"/>
            <a:ext cx="35958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4472C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Figure 38: isolated footing detailing</a:t>
            </a:r>
          </a:p>
        </p:txBody>
      </p:sp>
    </p:spTree>
    <p:extLst>
      <p:ext uri="{BB962C8B-B14F-4D97-AF65-F5344CB8AC3E}">
        <p14:creationId xmlns:p14="http://schemas.microsoft.com/office/powerpoint/2010/main" val="4130022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B3B787C7-6EC9-4B14-BFDF-183CF6564951}"/>
              </a:ext>
            </a:extLst>
          </p:cNvPr>
          <p:cNvSpPr/>
          <p:nvPr/>
        </p:nvSpPr>
        <p:spPr>
          <a:xfrm>
            <a:off x="943991" y="1325563"/>
            <a:ext cx="6096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of structural elements</a:t>
            </a:r>
          </a:p>
          <a:p>
            <a:r>
              <a:rPr lang="en-US" sz="28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Wall footing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1D503BF0-5976-4D83-B401-2F405617A3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18309" y="0"/>
            <a:ext cx="9029700" cy="1325563"/>
          </a:xfrm>
        </p:spPr>
        <p:txBody>
          <a:bodyPr/>
          <a:lstStyle/>
          <a:p>
            <a:r>
              <a:rPr lang="en-US" b="1" dirty="0">
                <a:solidFill>
                  <a:srgbClr val="001D58"/>
                </a:solidFill>
              </a:rPr>
              <a:t>Structural Design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41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4609689" y="5343299"/>
            <a:ext cx="31854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4472C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Figure 39: wall footing detailing</a:t>
            </a:r>
          </a:p>
        </p:txBody>
      </p:sp>
    </p:spTree>
    <p:extLst>
      <p:ext uri="{BB962C8B-B14F-4D97-AF65-F5344CB8AC3E}">
        <p14:creationId xmlns:p14="http://schemas.microsoft.com/office/powerpoint/2010/main" val="3833097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85046D1B-28F9-4E7D-99B9-633F336C064F}"/>
              </a:ext>
            </a:extLst>
          </p:cNvPr>
          <p:cNvSpPr/>
          <p:nvPr/>
        </p:nvSpPr>
        <p:spPr>
          <a:xfrm>
            <a:off x="943991" y="1325563"/>
            <a:ext cx="6096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of structural elements</a:t>
            </a:r>
          </a:p>
          <a:p>
            <a:r>
              <a:rPr lang="en-US" sz="28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Stairs 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CF012A5C-3FAF-4329-B898-2D1D1E1927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18309" y="0"/>
            <a:ext cx="9029700" cy="1325563"/>
          </a:xfrm>
        </p:spPr>
        <p:txBody>
          <a:bodyPr/>
          <a:lstStyle/>
          <a:p>
            <a:r>
              <a:rPr lang="en-US" b="1" dirty="0">
                <a:solidFill>
                  <a:srgbClr val="001D58"/>
                </a:solidFill>
              </a:rPr>
              <a:t>Structural Design 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42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2559216" y="5731227"/>
            <a:ext cx="24481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4472C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Figure 40: internal stairs</a:t>
            </a:r>
          </a:p>
        </p:txBody>
      </p:sp>
    </p:spTree>
    <p:extLst>
      <p:ext uri="{BB962C8B-B14F-4D97-AF65-F5344CB8AC3E}">
        <p14:creationId xmlns:p14="http://schemas.microsoft.com/office/powerpoint/2010/main" val="726813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4F97CE38-768A-42EC-8805-EB8AD0C6C880}"/>
              </a:ext>
            </a:extLst>
          </p:cNvPr>
          <p:cNvSpPr/>
          <p:nvPr/>
        </p:nvSpPr>
        <p:spPr>
          <a:xfrm>
            <a:off x="943991" y="1325563"/>
            <a:ext cx="6096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of structural elements</a:t>
            </a:r>
          </a:p>
          <a:p>
            <a:r>
              <a:rPr lang="en-US" sz="28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Stairs 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021D023A-53AC-4090-9270-5CAA62247A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18309" y="0"/>
            <a:ext cx="9029700" cy="1325563"/>
          </a:xfrm>
        </p:spPr>
        <p:txBody>
          <a:bodyPr/>
          <a:lstStyle/>
          <a:p>
            <a:r>
              <a:rPr lang="en-US" b="1" dirty="0">
                <a:solidFill>
                  <a:srgbClr val="001D58"/>
                </a:solidFill>
              </a:rPr>
              <a:t>Structural Design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43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543885" y="6307088"/>
            <a:ext cx="24865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4472C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Figure 41: external stairs</a:t>
            </a:r>
          </a:p>
        </p:txBody>
      </p:sp>
      <p:sp>
        <p:nvSpPr>
          <p:cNvPr id="8" name="Rectangle 7"/>
          <p:cNvSpPr/>
          <p:nvPr/>
        </p:nvSpPr>
        <p:spPr>
          <a:xfrm>
            <a:off x="7639860" y="6043653"/>
            <a:ext cx="25506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4472C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Figure 42: stairs detailing</a:t>
            </a:r>
          </a:p>
        </p:txBody>
      </p:sp>
    </p:spTree>
    <p:extLst>
      <p:ext uri="{BB962C8B-B14F-4D97-AF65-F5344CB8AC3E}">
        <p14:creationId xmlns:p14="http://schemas.microsoft.com/office/powerpoint/2010/main" val="1513018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535ADB83-0AB5-4CF3-85CE-A54B6DCCE3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08690" y="12821"/>
            <a:ext cx="9029700" cy="1325563"/>
          </a:xfrm>
        </p:spPr>
        <p:txBody>
          <a:bodyPr/>
          <a:lstStyle/>
          <a:p>
            <a:r>
              <a:rPr lang="en-US" b="1" dirty="0">
                <a:solidFill>
                  <a:srgbClr val="001D58"/>
                </a:solidFill>
              </a:rPr>
              <a:t>Environmental Design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06C956E-F3F6-4CD3-A422-8F0B434E77FF}"/>
              </a:ext>
            </a:extLst>
          </p:cNvPr>
          <p:cNvSpPr/>
          <p:nvPr/>
        </p:nvSpPr>
        <p:spPr>
          <a:xfrm>
            <a:off x="1078523" y="1441158"/>
            <a:ext cx="96012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As any aspect , environmental design is very important and it should be taken into consideration </a:t>
            </a:r>
            <a:endParaRPr lang="en-US" sz="2000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3DED7A4-C9F7-4C3B-BE23-09FBEF0762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78523" y="2051538"/>
            <a:ext cx="10341902" cy="4595444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Ø"/>
            </a:pP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Acoustical systems design </a:t>
            </a:r>
          </a:p>
          <a:p>
            <a:pPr marL="0" indent="0">
              <a:buNone/>
            </a:pP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Photovoltaic system design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9654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761910DA-659E-4665-BB2E-D40EA2ADA3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08690" y="12821"/>
            <a:ext cx="9029700" cy="1325563"/>
          </a:xfrm>
        </p:spPr>
        <p:txBody>
          <a:bodyPr/>
          <a:lstStyle/>
          <a:p>
            <a:r>
              <a:rPr lang="en-US" b="1" dirty="0">
                <a:solidFill>
                  <a:srgbClr val="001D58"/>
                </a:solidFill>
              </a:rPr>
              <a:t>Environmental Design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5B35E384-31AB-4EA0-8527-453567133F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5182" y="871297"/>
            <a:ext cx="9791700" cy="90765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Acoustical system</a:t>
            </a:r>
          </a:p>
          <a:p>
            <a:pPr marL="0" indent="0">
              <a:buNone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45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581109" y="1409618"/>
            <a:ext cx="1014152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</a:rPr>
              <a:t>Acoustical system design and calculations were applied on Meeting hall and Classroom and corridors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2447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84662" y="243841"/>
            <a:ext cx="10082349" cy="1271452"/>
          </a:xfrm>
        </p:spPr>
        <p:txBody>
          <a:bodyPr/>
          <a:lstStyle/>
          <a:p>
            <a:r>
              <a:rPr lang="en-US" b="1" dirty="0">
                <a:solidFill>
                  <a:srgbClr val="001D58"/>
                </a:solidFill>
              </a:rPr>
              <a:t>Environmental Aspects Acoustic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5063" y="1515292"/>
            <a:ext cx="10578737" cy="5342708"/>
          </a:xfrm>
        </p:spPr>
        <p:txBody>
          <a:bodyPr>
            <a:normAutofit/>
          </a:bodyPr>
          <a:lstStyle/>
          <a:p>
            <a:pPr marL="0" marR="0">
              <a:lnSpc>
                <a:spcPct val="107000"/>
              </a:lnSpc>
              <a:spcBef>
                <a:spcPts val="1200"/>
              </a:spcBef>
              <a:spcAft>
                <a:spcPts val="0"/>
              </a:spcAft>
            </a:pPr>
            <a:r>
              <a:rPr lang="en-US" dirty="0">
                <a:solidFill>
                  <a:srgbClr val="2E74B5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Acoustical standard and value :</a:t>
            </a:r>
            <a:endParaRPr lang="en-US" sz="18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514350" indent="-514350">
              <a:buFont typeface="+mj-lt"/>
              <a:buAutoNum type="arabicParenR"/>
            </a:pPr>
            <a:r>
              <a:rPr lang="en-US" b="1" dirty="0"/>
              <a:t>Sound pressure level(SPL)</a:t>
            </a:r>
          </a:p>
          <a:p>
            <a:pPr marL="514350" indent="-514350">
              <a:buFont typeface="+mj-lt"/>
              <a:buAutoNum type="arabicParenR"/>
            </a:pPr>
            <a:r>
              <a:rPr lang="en-US" b="1" dirty="0"/>
              <a:t>Back ground noise </a:t>
            </a:r>
            <a:endParaRPr lang="en-US" dirty="0"/>
          </a:p>
          <a:p>
            <a:pPr marL="514350" indent="-514350">
              <a:buFont typeface="+mj-lt"/>
              <a:buAutoNum type="arabicParenR"/>
            </a:pPr>
            <a:r>
              <a:rPr lang="en-US" b="1" dirty="0"/>
              <a:t>Noise rating (NR): </a:t>
            </a:r>
            <a:r>
              <a:rPr lang="en-US" b="1" dirty="0">
                <a:solidFill>
                  <a:schemeClr val="accent6"/>
                </a:solidFill>
              </a:rPr>
              <a:t>difference between the sound intensity levels in the two rooms</a:t>
            </a:r>
            <a:endParaRPr lang="en-US" dirty="0">
              <a:solidFill>
                <a:schemeClr val="accent6"/>
              </a:solidFill>
            </a:endParaRPr>
          </a:p>
          <a:p>
            <a:pPr marL="514350" indent="-514350">
              <a:buFont typeface="+mj-lt"/>
              <a:buAutoNum type="arabicParenR"/>
            </a:pPr>
            <a:r>
              <a:rPr lang="en-US" b="1" dirty="0"/>
              <a:t>Sound Transmission Class (STC):</a:t>
            </a:r>
            <a:r>
              <a:rPr lang="en-US" b="1" dirty="0">
                <a:solidFill>
                  <a:schemeClr val="accent6"/>
                </a:solidFill>
              </a:rPr>
              <a:t> the sound transmission loss between adjacent closed rooms. </a:t>
            </a:r>
          </a:p>
          <a:p>
            <a:pPr marL="514350" indent="-514350">
              <a:buFont typeface="+mj-lt"/>
              <a:buAutoNum type="arabicParenR"/>
            </a:pPr>
            <a:r>
              <a:rPr lang="en-US" b="1" dirty="0"/>
              <a:t>Impact Insulation Class (IIC): </a:t>
            </a:r>
            <a:r>
              <a:rPr lang="en-US" b="1" dirty="0">
                <a:solidFill>
                  <a:schemeClr val="accent6"/>
                </a:solidFill>
              </a:rPr>
              <a:t>provides a means of comparing the acoustical performance of floor-ceiling assemblies</a:t>
            </a:r>
          </a:p>
          <a:p>
            <a:pPr marL="514350" indent="-514350">
              <a:buFont typeface="+mj-lt"/>
              <a:buAutoNum type="arabicParenR"/>
            </a:pPr>
            <a:r>
              <a:rPr lang="en-US" b="1" dirty="0"/>
              <a:t>Reverberation time(RT60) </a:t>
            </a:r>
          </a:p>
          <a:p>
            <a:pPr marL="0" indent="0">
              <a:buNone/>
            </a:pPr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74169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17434188-B5CE-4A6D-BFD3-06829A865E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08690" y="12821"/>
            <a:ext cx="9029700" cy="1325563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rgbClr val="001D58"/>
                </a:solidFill>
              </a:rPr>
              <a:t>Environmental Aspects Acoustic </a:t>
            </a:r>
          </a:p>
        </p:txBody>
      </p:sp>
      <p:sp>
        <p:nvSpPr>
          <p:cNvPr id="13" name="Rectangle 1">
            <a:extLst>
              <a:ext uri="{FF2B5EF4-FFF2-40B4-BE49-F238E27FC236}">
                <a16:creationId xmlns:a16="http://schemas.microsoft.com/office/drawing/2014/main" id="{EFA45469-B807-4D4F-9B0E-66B78A3BF3BE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07728"/>
            <a:ext cx="65" cy="241744"/>
          </a:xfrm>
          <a:prstGeom prst="rect">
            <a:avLst/>
          </a:prstGeom>
          <a:solidFill>
            <a:srgbClr val="F8F9F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-17457" rIns="0" bIns="-17457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" name="Rectangle 2">
            <a:extLst>
              <a:ext uri="{FF2B5EF4-FFF2-40B4-BE49-F238E27FC236}">
                <a16:creationId xmlns:a16="http://schemas.microsoft.com/office/drawing/2014/main" id="{786D9168-A39D-44E3-B6B2-B06754B2CE7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260128"/>
            <a:ext cx="65" cy="241744"/>
          </a:xfrm>
          <a:prstGeom prst="rect">
            <a:avLst/>
          </a:prstGeom>
          <a:solidFill>
            <a:srgbClr val="F8F9F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-17457" rIns="0" bIns="-17457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/>
          </p:nvPr>
        </p:nvGraphicFramePr>
        <p:xfrm>
          <a:off x="1753326" y="1254036"/>
          <a:ext cx="8127999" cy="3644242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5418666">
                  <a:extLst>
                    <a:ext uri="{9D8B030D-6E8A-4147-A177-3AD203B41FA5}">
                      <a16:colId xmlns:a16="http://schemas.microsoft.com/office/drawing/2014/main" val="3130978858"/>
                    </a:ext>
                  </a:extLst>
                </a:gridCol>
                <a:gridCol w="2709333">
                  <a:extLst>
                    <a:ext uri="{9D8B030D-6E8A-4147-A177-3AD203B41FA5}">
                      <a16:colId xmlns:a16="http://schemas.microsoft.com/office/drawing/2014/main" val="3299078126"/>
                    </a:ext>
                  </a:extLst>
                </a:gridCol>
              </a:tblGrid>
              <a:tr h="519310">
                <a:tc>
                  <a:txBody>
                    <a:bodyPr/>
                    <a:lstStyle/>
                    <a:p>
                      <a:r>
                        <a:rPr lang="en-US" dirty="0"/>
                        <a:t>Name</a:t>
                      </a:r>
                      <a:r>
                        <a:rPr lang="en-US" baseline="0" dirty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Value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68444235"/>
                  </a:ext>
                </a:extLst>
              </a:tr>
              <a:tr h="52082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</a:rPr>
                        <a:t>IIC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</a:rPr>
                        <a:t>45-70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17901831"/>
                  </a:ext>
                </a:extLst>
              </a:tr>
              <a:tr h="52082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</a:rPr>
                        <a:t>STC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kumimoji="0" lang="en-US" sz="18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45-60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3850787"/>
                  </a:ext>
                </a:extLst>
              </a:tr>
              <a:tr h="52082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</a:rPr>
                        <a:t>RT60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</a:rPr>
                        <a:t>0.6-0.8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766907"/>
                  </a:ext>
                </a:extLst>
              </a:tr>
              <a:tr h="52082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</a:rPr>
                        <a:t>Back ground noise 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</a:rPr>
                        <a:t>35 </a:t>
                      </a:r>
                      <a:r>
                        <a:rPr lang="en-US" sz="1800" dirty="0" err="1">
                          <a:effectLst/>
                        </a:rPr>
                        <a:t>db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1581017"/>
                  </a:ext>
                </a:extLst>
              </a:tr>
              <a:tr h="52082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</a:rPr>
                        <a:t>SPL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</a:rPr>
                        <a:t>40-105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3328005"/>
                  </a:ext>
                </a:extLst>
              </a:tr>
              <a:tr h="52082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</a:rPr>
                        <a:t>NR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</a:rPr>
                        <a:t>35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26516348"/>
                  </a:ext>
                </a:extLst>
              </a:tr>
            </a:tbl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7990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6287" y="0"/>
            <a:ext cx="9300754" cy="6561908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21606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1353800" cy="1184365"/>
          </a:xfrm>
        </p:spPr>
        <p:txBody>
          <a:bodyPr/>
          <a:lstStyle/>
          <a:p>
            <a:r>
              <a:rPr lang="en-US" dirty="0"/>
              <a:t>Use </a:t>
            </a:r>
            <a:r>
              <a:rPr lang="en-US" dirty="0" err="1"/>
              <a:t>insul</a:t>
            </a:r>
            <a:r>
              <a:rPr lang="en-US" dirty="0"/>
              <a:t> program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7714" y="1027611"/>
            <a:ext cx="11136086" cy="5149352"/>
          </a:xfrm>
        </p:spPr>
        <p:txBody>
          <a:bodyPr/>
          <a:lstStyle/>
          <a:p>
            <a:r>
              <a:rPr lang="en-US" dirty="0"/>
              <a:t>STC-45 if the adjacent space is a corridor, staircase, office or conference room 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269968" y="2137547"/>
            <a:ext cx="4086225" cy="4048125"/>
          </a:xfrm>
          <a:prstGeom prst="rect">
            <a:avLst/>
          </a:prstGeom>
        </p:spPr>
      </p:pic>
      <p:pic>
        <p:nvPicPr>
          <p:cNvPr id="5" name="Picture 4"/>
          <p:cNvPicPr/>
          <p:nvPr/>
        </p:nvPicPr>
        <p:blipFill>
          <a:blip r:embed="rId3"/>
          <a:stretch>
            <a:fillRect/>
          </a:stretch>
        </p:blipFill>
        <p:spPr>
          <a:xfrm>
            <a:off x="5418910" y="1584908"/>
            <a:ext cx="5231674" cy="5135983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49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1819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901F06-FB44-4BFE-8A49-66B441E667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37669" y="0"/>
            <a:ext cx="9029700" cy="1325563"/>
          </a:xfrm>
        </p:spPr>
        <p:txBody>
          <a:bodyPr/>
          <a:lstStyle/>
          <a:p>
            <a:r>
              <a:rPr lang="en-US" b="1" dirty="0">
                <a:solidFill>
                  <a:srgbClr val="001D58"/>
                </a:solidFill>
              </a:rPr>
              <a:t>Site Analysis</a:t>
            </a:r>
            <a:endParaRPr lang="en-US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E52011-269C-4C94-AB9D-746735F45E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0536" y="1047143"/>
            <a:ext cx="9791700" cy="4351338"/>
          </a:xfrm>
        </p:spPr>
        <p:txBody>
          <a:bodyPr/>
          <a:lstStyle/>
          <a:p>
            <a:pPr marL="0" indent="0">
              <a:buNone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Areas and slope</a:t>
            </a:r>
          </a:p>
          <a:p>
            <a:pPr marL="0" indent="0">
              <a:buNone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Area of land which school is built on equals to</a:t>
            </a:r>
            <a:r>
              <a:rPr lang="ar-AE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3341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m² with slope </a:t>
            </a:r>
            <a:r>
              <a:rPr lang="ar-AE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4% approximately </a:t>
            </a:r>
          </a:p>
          <a:p>
            <a:pPr marL="0" indent="0">
              <a:buNone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school building is built on </a:t>
            </a:r>
            <a:r>
              <a:rPr lang="ar-AE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536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m².</a:t>
            </a:r>
          </a:p>
          <a:p>
            <a:pPr marL="0" indent="0">
              <a:buNone/>
            </a:pP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00C7684-307C-4D1B-BDD1-5FDBBC0D81F0}"/>
              </a:ext>
            </a:extLst>
          </p:cNvPr>
          <p:cNvSpPr/>
          <p:nvPr/>
        </p:nvSpPr>
        <p:spPr>
          <a:xfrm>
            <a:off x="4658486" y="6488668"/>
            <a:ext cx="28867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>
                <a:solidFill>
                  <a:srgbClr val="0070C0"/>
                </a:solidFill>
                <a:latin typeface="Times New Roman" panose="02020603050405020304" pitchFamily="18" charset="0"/>
              </a:rPr>
              <a:t>Figure </a:t>
            </a:r>
            <a:r>
              <a:rPr lang="ar-SA" i="1" dirty="0">
                <a:solidFill>
                  <a:srgbClr val="0070C0"/>
                </a:solidFill>
                <a:latin typeface="Times New Roman" panose="02020603050405020304" pitchFamily="18" charset="0"/>
              </a:rPr>
              <a:t>5</a:t>
            </a:r>
            <a:r>
              <a:rPr lang="en-US" i="1" dirty="0">
                <a:solidFill>
                  <a:srgbClr val="0070C0"/>
                </a:solidFill>
                <a:latin typeface="Times New Roman" panose="02020603050405020304" pitchFamily="18" charset="0"/>
              </a:rPr>
              <a:t>: Site plan od school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5</a:t>
            </a:fld>
            <a:endParaRPr lang="en-US"/>
          </a:p>
        </p:txBody>
      </p:sp>
      <p:pic>
        <p:nvPicPr>
          <p:cNvPr id="7" name="Picture 6"/>
          <p:cNvPicPr/>
          <p:nvPr/>
        </p:nvPicPr>
        <p:blipFill>
          <a:blip r:embed="rId2"/>
          <a:stretch>
            <a:fillRect/>
          </a:stretch>
        </p:blipFill>
        <p:spPr>
          <a:xfrm>
            <a:off x="5263106" y="1876425"/>
            <a:ext cx="5819775" cy="4479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45048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11353800" cy="6176963"/>
          </a:xfrm>
        </p:spPr>
        <p:txBody>
          <a:bodyPr/>
          <a:lstStyle/>
          <a:p>
            <a:r>
              <a:rPr lang="en-US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STC-50 if the adjacent space is </a:t>
            </a:r>
            <a:br>
              <a:rPr lang="en-US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en-US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another core learning space, speech clinic ,health care room or outdoors</a:t>
            </a:r>
          </a:p>
          <a:p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1906633"/>
            <a:ext cx="5943600" cy="3131820"/>
          </a:xfrm>
          <a:prstGeom prst="rect">
            <a:avLst/>
          </a:prstGeom>
        </p:spPr>
      </p:pic>
      <p:pic>
        <p:nvPicPr>
          <p:cNvPr id="5" name="Picture 4"/>
          <p:cNvPicPr/>
          <p:nvPr/>
        </p:nvPicPr>
        <p:blipFill>
          <a:blip r:embed="rId3"/>
          <a:stretch>
            <a:fillRect/>
          </a:stretch>
        </p:blipFill>
        <p:spPr>
          <a:xfrm>
            <a:off x="6065520" y="1071153"/>
            <a:ext cx="5943600" cy="5786847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50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8996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11353800" cy="6176963"/>
          </a:xfrm>
        </p:spPr>
        <p:txBody>
          <a:bodyPr/>
          <a:lstStyle/>
          <a:p>
            <a:r>
              <a:rPr lang="en-US" dirty="0"/>
              <a:t>STC-53 if the adjacent space is a restroom</a:t>
            </a:r>
          </a:p>
          <a:p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69672" y="1725249"/>
            <a:ext cx="5373189" cy="3320415"/>
          </a:xfrm>
          <a:prstGeom prst="rect">
            <a:avLst/>
          </a:prstGeom>
        </p:spPr>
      </p:pic>
      <p:pic>
        <p:nvPicPr>
          <p:cNvPr id="5" name="Picture 4"/>
          <p:cNvPicPr/>
          <p:nvPr/>
        </p:nvPicPr>
        <p:blipFill>
          <a:blip r:embed="rId3"/>
          <a:stretch>
            <a:fillRect/>
          </a:stretch>
        </p:blipFill>
        <p:spPr>
          <a:xfrm>
            <a:off x="5789022" y="409302"/>
            <a:ext cx="5943600" cy="6448697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51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30204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02971" y="574765"/>
            <a:ext cx="8665029" cy="1088571"/>
          </a:xfrm>
        </p:spPr>
        <p:txBody>
          <a:bodyPr>
            <a:normAutofit fontScale="90000"/>
          </a:bodyPr>
          <a:lstStyle/>
          <a:p>
            <a:r>
              <a:rPr lang="en-US" dirty="0"/>
              <a:t>IIC (impact insulation class) 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84366" y="1793965"/>
            <a:ext cx="10169434" cy="4382997"/>
          </a:xfrm>
        </p:spPr>
        <p:txBody>
          <a:bodyPr/>
          <a:lstStyle/>
          <a:p>
            <a:r>
              <a:rPr lang="en-US" dirty="0"/>
              <a:t>IIC ratings for floor-ceiling assemblies above  core learning spaces should be at least IIC-45 and preferably IIC-50 (measured without carpeting on the floor).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52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62647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/>
          <p:nvPr/>
        </p:nvPicPr>
        <p:blipFill>
          <a:blip r:embed="rId2"/>
          <a:stretch>
            <a:fillRect/>
          </a:stretch>
        </p:blipFill>
        <p:spPr>
          <a:xfrm>
            <a:off x="3278771" y="50981"/>
            <a:ext cx="5943600" cy="6798310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53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81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2271" y="193062"/>
            <a:ext cx="9791700" cy="762000"/>
          </a:xfrm>
        </p:spPr>
        <p:txBody>
          <a:bodyPr/>
          <a:lstStyle/>
          <a:p>
            <a:r>
              <a:rPr lang="en-US" dirty="0" err="1"/>
              <a:t>Ecotect</a:t>
            </a:r>
            <a:r>
              <a:rPr lang="en-US" dirty="0"/>
              <a:t> program to calculate RT60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7020" y="955062"/>
            <a:ext cx="10199724" cy="5693932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54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3564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505" y="52323"/>
            <a:ext cx="5944829" cy="680567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88229" y="1003650"/>
            <a:ext cx="8225102" cy="4345601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55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47590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CC009B9E-FFDA-4F24-A2B0-FFCABF0235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08690" y="12821"/>
            <a:ext cx="9029700" cy="1325563"/>
          </a:xfrm>
        </p:spPr>
        <p:txBody>
          <a:bodyPr/>
          <a:lstStyle/>
          <a:p>
            <a:r>
              <a:rPr lang="en-US" b="1" dirty="0">
                <a:solidFill>
                  <a:srgbClr val="001D58"/>
                </a:solidFill>
              </a:rPr>
              <a:t>Environmental Design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508C4290-DE53-44B1-BC5E-284246A365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5182" y="871297"/>
            <a:ext cx="9791700" cy="4351338"/>
          </a:xfrm>
        </p:spPr>
        <p:txBody>
          <a:bodyPr/>
          <a:lstStyle/>
          <a:p>
            <a:pPr marL="0" indent="0">
              <a:buNone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Acoustical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system</a:t>
            </a:r>
          </a:p>
          <a:p>
            <a:pPr marL="0" indent="0">
              <a:buNone/>
            </a:pP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We used ease program to analyzed the sound </a:t>
            </a:r>
          </a:p>
          <a:p>
            <a:pPr marL="0" indent="0">
              <a:buNone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dirty="0"/>
              <a:t>We took the </a:t>
            </a:r>
            <a:r>
              <a:rPr lang="en-US" dirty="0" smtClean="0"/>
              <a:t>court </a:t>
            </a:r>
            <a:r>
              <a:rPr lang="en-US" dirty="0"/>
              <a:t>area.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C60C37F-B9DC-4A2E-9E0F-E40CFE0DA2E9}"/>
              </a:ext>
            </a:extLst>
          </p:cNvPr>
          <p:cNvSpPr/>
          <p:nvPr/>
        </p:nvSpPr>
        <p:spPr>
          <a:xfrm>
            <a:off x="8050231" y="5848519"/>
            <a:ext cx="2435283" cy="4580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dirty="0">
                <a:solidFill>
                  <a:srgbClr val="4472C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Figure </a:t>
            </a:r>
            <a:r>
              <a:rPr lang="en-US" dirty="0" smtClean="0">
                <a:solidFill>
                  <a:srgbClr val="4472C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43:ease program </a:t>
            </a:r>
            <a:endParaRPr lang="en-US" dirty="0">
              <a:solidFill>
                <a:srgbClr val="4472C4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56</a:t>
            </a:fld>
            <a:endParaRPr lang="en-US"/>
          </a:p>
        </p:txBody>
      </p:sp>
      <p:pic>
        <p:nvPicPr>
          <p:cNvPr id="9" name="Picture 8"/>
          <p:cNvPicPr/>
          <p:nvPr/>
        </p:nvPicPr>
        <p:blipFill>
          <a:blip r:embed="rId2"/>
          <a:stretch>
            <a:fillRect/>
          </a:stretch>
        </p:blipFill>
        <p:spPr>
          <a:xfrm>
            <a:off x="7296830" y="1949359"/>
            <a:ext cx="4269105" cy="3028950"/>
          </a:xfrm>
          <a:prstGeom prst="rect">
            <a:avLst/>
          </a:prstGeom>
        </p:spPr>
      </p:pic>
      <p:pic>
        <p:nvPicPr>
          <p:cNvPr id="10" name="Picture 9" descr="C:\Users\Technipal\Pictures\Screenshots\Screenshot (68)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182" y="3006407"/>
            <a:ext cx="5943600" cy="353250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41915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CC009B9E-FFDA-4F24-A2B0-FFCABF0235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08690" y="12821"/>
            <a:ext cx="9029700" cy="1325563"/>
          </a:xfrm>
        </p:spPr>
        <p:txBody>
          <a:bodyPr/>
          <a:lstStyle/>
          <a:p>
            <a:r>
              <a:rPr lang="en-US" b="1" dirty="0">
                <a:solidFill>
                  <a:srgbClr val="001D58"/>
                </a:solidFill>
              </a:rPr>
              <a:t>Environmental Design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508C4290-DE53-44B1-BC5E-284246A365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5182" y="871297"/>
            <a:ext cx="9791700" cy="4351338"/>
          </a:xfrm>
        </p:spPr>
        <p:txBody>
          <a:bodyPr/>
          <a:lstStyle/>
          <a:p>
            <a:pPr marL="0" indent="0">
              <a:buNone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Acoustical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system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C60C37F-B9DC-4A2E-9E0F-E40CFE0DA2E9}"/>
              </a:ext>
            </a:extLst>
          </p:cNvPr>
          <p:cNvSpPr/>
          <p:nvPr/>
        </p:nvSpPr>
        <p:spPr>
          <a:xfrm>
            <a:off x="7312853" y="5848519"/>
            <a:ext cx="3910045" cy="4580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dirty="0">
                <a:solidFill>
                  <a:srgbClr val="4472C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Figure </a:t>
            </a:r>
            <a:r>
              <a:rPr lang="en-US" dirty="0" smtClean="0">
                <a:solidFill>
                  <a:srgbClr val="4472C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43: the result from ease program </a:t>
            </a:r>
            <a:endParaRPr lang="en-US" dirty="0">
              <a:solidFill>
                <a:srgbClr val="4472C4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57</a:t>
            </a:fld>
            <a:endParaRPr lang="en-US"/>
          </a:p>
        </p:txBody>
      </p:sp>
      <p:pic>
        <p:nvPicPr>
          <p:cNvPr id="11" name="Picture 10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1783" y="1436605"/>
            <a:ext cx="9642566" cy="455489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155982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04833D24-FDB9-4187-9F3B-ED4C1B29CC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08690" y="12821"/>
            <a:ext cx="9029700" cy="1325563"/>
          </a:xfrm>
        </p:spPr>
        <p:txBody>
          <a:bodyPr/>
          <a:lstStyle/>
          <a:p>
            <a:r>
              <a:rPr lang="en-US" b="1" dirty="0">
                <a:solidFill>
                  <a:srgbClr val="001D58"/>
                </a:solidFill>
              </a:rPr>
              <a:t>Environmental Design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5516D8-5886-48E2-A164-07CB6FEB2E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5182" y="871297"/>
            <a:ext cx="9791700" cy="4351338"/>
          </a:xfrm>
        </p:spPr>
        <p:txBody>
          <a:bodyPr/>
          <a:lstStyle/>
          <a:p>
            <a:pPr marL="0" indent="0">
              <a:buNone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Photovoltaic system design 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165823AB-CEEC-4F19-A4B6-6A11FD49503E}"/>
              </a:ext>
            </a:extLst>
          </p:cNvPr>
          <p:cNvSpPr/>
          <p:nvPr/>
        </p:nvSpPr>
        <p:spPr>
          <a:xfrm>
            <a:off x="415182" y="1635365"/>
            <a:ext cx="59777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</a:rPr>
              <a:t>We will design solar cells by the PV syst program as described</a:t>
            </a:r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BC276D2-7E71-47AD-A22A-F89E2338BED3}"/>
              </a:ext>
            </a:extLst>
          </p:cNvPr>
          <p:cNvSpPr/>
          <p:nvPr/>
        </p:nvSpPr>
        <p:spPr>
          <a:xfrm>
            <a:off x="627540" y="2420166"/>
            <a:ext cx="6096000" cy="2062103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lnSpc>
                <a:spcPct val="150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The number of modules = </a:t>
            </a:r>
            <a:r>
              <a:rPr lang="ar-JO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24</a:t>
            </a:r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panel 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50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The maximum KWP generated = </a:t>
            </a:r>
            <a:r>
              <a:rPr lang="ar-JO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8</a:t>
            </a:r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.8 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KWP.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50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Number of invertors = </a:t>
            </a:r>
            <a:r>
              <a:rPr lang="ar-JO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4</a:t>
            </a:r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invertors.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50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Area of system </a:t>
            </a:r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= </a:t>
            </a:r>
            <a:r>
              <a:rPr lang="ar-JO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50</a:t>
            </a:r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m</a:t>
            </a:r>
            <a:r>
              <a:rPr lang="en-US" baseline="30000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2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B130651-FDFE-4ED3-BCD2-2318C8448397}"/>
              </a:ext>
            </a:extLst>
          </p:cNvPr>
          <p:cNvSpPr/>
          <p:nvPr/>
        </p:nvSpPr>
        <p:spPr>
          <a:xfrm>
            <a:off x="7149251" y="5852074"/>
            <a:ext cx="3309560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dirty="0">
                <a:solidFill>
                  <a:srgbClr val="4472C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Figure </a:t>
            </a:r>
            <a:r>
              <a:rPr lang="en-US" dirty="0" smtClean="0">
                <a:solidFill>
                  <a:srgbClr val="4472C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44: </a:t>
            </a:r>
            <a:r>
              <a:rPr lang="en-US" dirty="0">
                <a:solidFill>
                  <a:srgbClr val="4472C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PV system distribution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58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9251" y="1527761"/>
            <a:ext cx="3481118" cy="39627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2004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F0684578-6DFD-4FBC-9331-7439F10281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18309" y="0"/>
            <a:ext cx="9029700" cy="1325563"/>
          </a:xfrm>
        </p:spPr>
        <p:txBody>
          <a:bodyPr/>
          <a:lstStyle/>
          <a:p>
            <a:r>
              <a:rPr lang="en-US" b="1" dirty="0">
                <a:solidFill>
                  <a:srgbClr val="001D58"/>
                </a:solidFill>
              </a:rPr>
              <a:t>Mechanical Design 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59</a:t>
            </a:fld>
            <a:endParaRPr lang="en-US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3DED7A4-C9F7-4C3B-BE23-09FBEF0762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41435" y="1325563"/>
            <a:ext cx="10341902" cy="4595444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Ø"/>
            </a:pP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Plumping Works.</a:t>
            </a:r>
          </a:p>
          <a:p>
            <a:pPr marL="0" indent="0">
              <a:buNone/>
            </a:pP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Fire Fighting Works.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HVAC Works.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Ventilation System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41882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B6CB5017-9963-4B9F-A7B2-A54D77F341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95121" y="0"/>
            <a:ext cx="9029700" cy="1325563"/>
          </a:xfrm>
        </p:spPr>
        <p:txBody>
          <a:bodyPr/>
          <a:lstStyle/>
          <a:p>
            <a:r>
              <a:rPr lang="en-US" b="1" dirty="0">
                <a:solidFill>
                  <a:srgbClr val="001D58"/>
                </a:solidFill>
              </a:rPr>
              <a:t>Architectural Design 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FD80EC01-8404-4475-9305-7593250309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82919" y="1253330"/>
            <a:ext cx="10341902" cy="5217807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General Information</a:t>
            </a:r>
          </a:p>
          <a:p>
            <a:pPr marL="0" indent="0">
              <a:buNone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Floors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Elevations</a:t>
            </a:r>
          </a:p>
          <a:p>
            <a:pPr marL="0" indent="0">
              <a:buNone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Sections</a:t>
            </a:r>
          </a:p>
          <a:p>
            <a:pPr marL="0" indent="0">
              <a:buNone/>
            </a:pP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40541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C7A49551-EF98-44B9-83F8-6F39256839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18309" y="0"/>
            <a:ext cx="9029700" cy="1325563"/>
          </a:xfrm>
        </p:spPr>
        <p:txBody>
          <a:bodyPr/>
          <a:lstStyle/>
          <a:p>
            <a:r>
              <a:rPr lang="en-US" b="1" dirty="0">
                <a:solidFill>
                  <a:srgbClr val="001D58"/>
                </a:solidFill>
              </a:rPr>
              <a:t>Mechanical Design 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DA927FC8-619B-40ED-B6B6-C0ADCAC22A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5181" y="1164374"/>
            <a:ext cx="9791700" cy="160032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Plumping works.</a:t>
            </a:r>
          </a:p>
          <a:p>
            <a:pPr marL="0" indent="0">
              <a:buNone/>
            </a:pPr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altLang="en-US" dirty="0">
                <a:solidFill>
                  <a:srgbClr val="FF0000"/>
                </a:solidFill>
              </a:rPr>
              <a:t>Procedure</a:t>
            </a:r>
            <a:r>
              <a:rPr lang="en-US" altLang="en-US" b="1" dirty="0">
                <a:solidFill>
                  <a:srgbClr val="FF0000"/>
                </a:solidFill>
              </a:rPr>
              <a:t> </a:t>
            </a:r>
            <a:r>
              <a:rPr lang="en-US" altLang="en-US" dirty="0">
                <a:solidFill>
                  <a:srgbClr val="FF0000"/>
                </a:solidFill>
              </a:rPr>
              <a:t>of the </a:t>
            </a:r>
            <a:r>
              <a:rPr lang="en-US" altLang="en-US" b="1" dirty="0">
                <a:solidFill>
                  <a:srgbClr val="FF0000"/>
                </a:solidFill>
              </a:rPr>
              <a:t>IPC Code </a:t>
            </a:r>
            <a:r>
              <a:rPr lang="en-US" altLang="en-US" dirty="0">
                <a:solidFill>
                  <a:srgbClr val="FF0000"/>
                </a:solidFill>
              </a:rPr>
              <a:t>of Water Supply and </a:t>
            </a:r>
            <a:r>
              <a:rPr lang="en-US" altLang="en-US" dirty="0" err="1">
                <a:solidFill>
                  <a:srgbClr val="FF0000"/>
                </a:solidFill>
              </a:rPr>
              <a:t>drainge</a:t>
            </a:r>
            <a:r>
              <a:rPr lang="en-US" altLang="en-US" dirty="0">
                <a:solidFill>
                  <a:srgbClr val="FF0000"/>
                </a:solidFill>
              </a:rPr>
              <a:t> Systems.</a:t>
            </a:r>
          </a:p>
          <a:p>
            <a:pPr marL="0" indent="0">
              <a:buNone/>
            </a:pPr>
            <a:endParaRPr lang="en-US" altLang="en-US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dirty="0">
              <a:latin typeface="Times New Roman" panose="02020603050405020304" pitchFamily="18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F7F60B8-059E-4954-83C8-986E71FCD69C}"/>
              </a:ext>
            </a:extLst>
          </p:cNvPr>
          <p:cNvSpPr/>
          <p:nvPr/>
        </p:nvSpPr>
        <p:spPr>
          <a:xfrm>
            <a:off x="415181" y="1964537"/>
            <a:ext cx="11679837" cy="64983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marR="0" indent="-285750" algn="just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  <a:buFont typeface="Wingdings" panose="05000000000000000000" pitchFamily="2" charset="2"/>
              <a:buChar char="Ø"/>
            </a:pPr>
            <a:endParaRPr lang="en-US" sz="2400" dirty="0">
              <a:solidFill>
                <a:srgbClr val="21212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742950" marR="0" indent="-285750" algn="just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  <a:buFont typeface="Wingdings" panose="05000000000000000000" pitchFamily="2" charset="2"/>
              <a:buChar char="Ø"/>
            </a:pPr>
            <a:endParaRPr lang="en-US" sz="2400" dirty="0">
              <a:solidFill>
                <a:srgbClr val="21212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742950" marR="0" indent="-285750" algn="just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21212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The capacity of underground storage tank </a:t>
            </a:r>
            <a:r>
              <a:rPr lang="en-US" sz="2400" b="1" dirty="0">
                <a:solidFill>
                  <a:srgbClr val="21212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=40.2 </a:t>
            </a:r>
            <a:r>
              <a:rPr lang="en-US" dirty="0"/>
              <a:t>m</a:t>
            </a:r>
            <a:r>
              <a:rPr lang="en-US" baseline="30000" dirty="0"/>
              <a:t>3</a:t>
            </a:r>
            <a:r>
              <a:rPr lang="en-US" sz="2400" b="1" dirty="0">
                <a:solidFill>
                  <a:srgbClr val="21212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 </a:t>
            </a:r>
            <a:endParaRPr lang="en-US" sz="2400" b="1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742950" marR="0" indent="-285750" algn="just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21212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For the roof tank capacity = 20.1</a:t>
            </a:r>
            <a:r>
              <a:rPr lang="en-US" sz="2400" dirty="0"/>
              <a:t> m</a:t>
            </a:r>
            <a:r>
              <a:rPr lang="en-US" sz="2400" baseline="30000" dirty="0"/>
              <a:t>3</a:t>
            </a:r>
            <a:endParaRPr lang="en-US" sz="2400" b="1" dirty="0">
              <a:solidFill>
                <a:srgbClr val="21212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742950" indent="-285750" algn="just">
              <a:lnSpc>
                <a:spcPct val="150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212121"/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  <a:t>The amount of rain water collection = 89.2</a:t>
            </a:r>
            <a:r>
              <a:rPr lang="en-US" sz="2400" dirty="0"/>
              <a:t>m</a:t>
            </a:r>
            <a:r>
              <a:rPr lang="en-US" sz="2400" baseline="30000" dirty="0"/>
              <a:t>3</a:t>
            </a:r>
            <a:r>
              <a:rPr lang="en-US" sz="2400" dirty="0">
                <a:solidFill>
                  <a:srgbClr val="212121"/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  <a:t> </a:t>
            </a:r>
          </a:p>
          <a:p>
            <a:pPr marL="742950" indent="-285750" algn="just">
              <a:lnSpc>
                <a:spcPct val="150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212121"/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  <a:t>The capacity of Storm Tank =13.44 </a:t>
            </a:r>
            <a:r>
              <a:rPr lang="en-US" sz="2400" dirty="0"/>
              <a:t>m</a:t>
            </a:r>
            <a:r>
              <a:rPr lang="en-US" sz="2400" baseline="30000" dirty="0"/>
              <a:t>3</a:t>
            </a:r>
            <a:r>
              <a:rPr lang="en-US" sz="2400" dirty="0">
                <a:solidFill>
                  <a:srgbClr val="212121"/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  <a:t> .</a:t>
            </a:r>
          </a:p>
          <a:p>
            <a:pPr marL="742950" indent="-285750" algn="just">
              <a:lnSpc>
                <a:spcPct val="150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212121"/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  <a:t>Lift pump Flow in GPM =100</a:t>
            </a:r>
          </a:p>
          <a:p>
            <a:pPr marL="742950" indent="-285750" algn="just">
              <a:lnSpc>
                <a:spcPct val="150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endParaRPr lang="en-US" sz="2400" dirty="0">
              <a:solidFill>
                <a:srgbClr val="212121"/>
              </a:solidFill>
              <a:latin typeface="Times New Roman" panose="02020603050405020304" pitchFamily="18" charset="0"/>
              <a:cs typeface="Arial" panose="020B0604020202020204" pitchFamily="34" charset="0"/>
            </a:endParaRPr>
          </a:p>
          <a:p>
            <a:pPr marL="742950" indent="-285750" algn="just">
              <a:lnSpc>
                <a:spcPct val="150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endParaRPr lang="en-US" sz="2400" dirty="0">
              <a:solidFill>
                <a:srgbClr val="212121"/>
              </a:solidFill>
              <a:latin typeface="Times New Roman" panose="02020603050405020304" pitchFamily="18" charset="0"/>
              <a:cs typeface="Arial" panose="020B0604020202020204" pitchFamily="34" charset="0"/>
            </a:endParaRPr>
          </a:p>
          <a:p>
            <a:pPr marL="457200" marR="0" algn="just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</a:pPr>
            <a:endParaRPr lang="en-US" sz="24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60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7580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C7A49551-EF98-44B9-83F8-6F39256839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18309" y="0"/>
            <a:ext cx="9029700" cy="1325563"/>
          </a:xfrm>
        </p:spPr>
        <p:txBody>
          <a:bodyPr/>
          <a:lstStyle/>
          <a:p>
            <a:r>
              <a:rPr lang="en-US" b="1" dirty="0">
                <a:solidFill>
                  <a:srgbClr val="001D58"/>
                </a:solidFill>
              </a:rPr>
              <a:t>Mechanical Design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AA62FC-85F5-40AB-A55B-BF1BE3F306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5181" y="1164373"/>
            <a:ext cx="9791700" cy="405239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Water Supply System</a:t>
            </a:r>
          </a:p>
          <a:p>
            <a:pPr marL="0" indent="0">
              <a:buNone/>
            </a:pPr>
            <a:endParaRPr lang="en-US" sz="2400" b="1" i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We have two type systems </a:t>
            </a:r>
          </a:p>
          <a:p>
            <a:pPr marL="0" indent="0">
              <a:buNone/>
            </a:pPr>
            <a:endParaRPr lang="en-US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flush tank from storm tank 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other functions from fresh tank </a:t>
            </a:r>
          </a:p>
          <a:p>
            <a:pPr marL="0" indent="0">
              <a:buNone/>
            </a:pPr>
            <a:endParaRPr lang="en-US" sz="2400" dirty="0">
              <a:latin typeface="Times New Roman" panose="02020603050405020304" pitchFamily="18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61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7967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C7A49551-EF98-44B9-83F8-6F39256839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18309" y="0"/>
            <a:ext cx="9029700" cy="1325563"/>
          </a:xfrm>
        </p:spPr>
        <p:txBody>
          <a:bodyPr/>
          <a:lstStyle/>
          <a:p>
            <a:r>
              <a:rPr lang="en-US" b="1" dirty="0">
                <a:solidFill>
                  <a:srgbClr val="001D58"/>
                </a:solidFill>
              </a:rPr>
              <a:t>Mechanical Design 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1B195B5F-A5A5-4CBB-A2A6-12081BBC87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5181" y="1164373"/>
            <a:ext cx="9791700" cy="405239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Water Supply System</a:t>
            </a:r>
          </a:p>
          <a:p>
            <a:pPr marL="0" indent="0">
              <a:buNone/>
            </a:pPr>
            <a:r>
              <a:rPr lang="en-US" i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Pipes Diameters</a:t>
            </a:r>
          </a:p>
          <a:p>
            <a:pPr marL="0" indent="0">
              <a:buNone/>
            </a:pPr>
            <a:endParaRPr lang="en-US" i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Types of pipes: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Stainless Steel for Vertical pipes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PVC for horizontal and branch pipes</a:t>
            </a:r>
          </a:p>
          <a:p>
            <a:pPr marL="0" indent="0">
              <a:buNone/>
            </a:pPr>
            <a:endParaRPr lang="en-US" i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b="1" i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dirty="0">
              <a:latin typeface="Times New Roman" panose="02020603050405020304" pitchFamily="18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62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89748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C7A49551-EF98-44B9-83F8-6F39256839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18309" y="0"/>
            <a:ext cx="9029700" cy="1325563"/>
          </a:xfrm>
        </p:spPr>
        <p:txBody>
          <a:bodyPr/>
          <a:lstStyle/>
          <a:p>
            <a:r>
              <a:rPr lang="en-US" b="1" dirty="0">
                <a:solidFill>
                  <a:srgbClr val="001D58"/>
                </a:solidFill>
              </a:rPr>
              <a:t>Mechanical Design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B4AAFE-2E4A-48AD-9031-A87C6A4D29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5181" y="1164373"/>
            <a:ext cx="9791700" cy="405239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Water Supply System</a:t>
            </a:r>
          </a:p>
          <a:p>
            <a:pPr marL="0" indent="0">
              <a:buNone/>
            </a:pPr>
            <a:r>
              <a:rPr lang="en-US" i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Ground Floor</a:t>
            </a:r>
          </a:p>
          <a:p>
            <a:pPr marL="0" indent="0">
              <a:buNone/>
            </a:pPr>
            <a:endParaRPr lang="en-US" i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i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i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i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i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i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i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i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b="1" i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dirty="0">
              <a:latin typeface="Times New Roman" panose="02020603050405020304" pitchFamily="18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36BAF15-57E4-4F58-ADE7-524D77217ABA}"/>
              </a:ext>
            </a:extLst>
          </p:cNvPr>
          <p:cNvSpPr/>
          <p:nvPr/>
        </p:nvSpPr>
        <p:spPr>
          <a:xfrm>
            <a:off x="2218309" y="2439837"/>
            <a:ext cx="726432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en-US" dirty="0">
                <a:solidFill>
                  <a:srgbClr val="4472C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Table 12: Pipes diameters for ground floor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63</a:t>
            </a:fld>
            <a:endParaRPr lang="en-US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2CAEF5B5-9098-40F8-A939-43175D56815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1049755"/>
              </p:ext>
            </p:extLst>
          </p:nvPr>
        </p:nvGraphicFramePr>
        <p:xfrm>
          <a:off x="1020418" y="2822368"/>
          <a:ext cx="9356036" cy="110107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99395">
                  <a:extLst>
                    <a:ext uri="{9D8B030D-6E8A-4147-A177-3AD203B41FA5}">
                      <a16:colId xmlns:a16="http://schemas.microsoft.com/office/drawing/2014/main" val="1587485765"/>
                    </a:ext>
                  </a:extLst>
                </a:gridCol>
                <a:gridCol w="1247472">
                  <a:extLst>
                    <a:ext uri="{9D8B030D-6E8A-4147-A177-3AD203B41FA5}">
                      <a16:colId xmlns:a16="http://schemas.microsoft.com/office/drawing/2014/main" val="2779557361"/>
                    </a:ext>
                  </a:extLst>
                </a:gridCol>
                <a:gridCol w="1254559">
                  <a:extLst>
                    <a:ext uri="{9D8B030D-6E8A-4147-A177-3AD203B41FA5}">
                      <a16:colId xmlns:a16="http://schemas.microsoft.com/office/drawing/2014/main" val="2691937285"/>
                    </a:ext>
                  </a:extLst>
                </a:gridCol>
                <a:gridCol w="1254559">
                  <a:extLst>
                    <a:ext uri="{9D8B030D-6E8A-4147-A177-3AD203B41FA5}">
                      <a16:colId xmlns:a16="http://schemas.microsoft.com/office/drawing/2014/main" val="4080397728"/>
                    </a:ext>
                  </a:extLst>
                </a:gridCol>
                <a:gridCol w="1254559">
                  <a:extLst>
                    <a:ext uri="{9D8B030D-6E8A-4147-A177-3AD203B41FA5}">
                      <a16:colId xmlns:a16="http://schemas.microsoft.com/office/drawing/2014/main" val="2164020810"/>
                    </a:ext>
                  </a:extLst>
                </a:gridCol>
                <a:gridCol w="878901">
                  <a:extLst>
                    <a:ext uri="{9D8B030D-6E8A-4147-A177-3AD203B41FA5}">
                      <a16:colId xmlns:a16="http://schemas.microsoft.com/office/drawing/2014/main" val="1798036441"/>
                    </a:ext>
                  </a:extLst>
                </a:gridCol>
                <a:gridCol w="1134065">
                  <a:extLst>
                    <a:ext uri="{9D8B030D-6E8A-4147-A177-3AD203B41FA5}">
                      <a16:colId xmlns:a16="http://schemas.microsoft.com/office/drawing/2014/main" val="1791940311"/>
                    </a:ext>
                  </a:extLst>
                </a:gridCol>
                <a:gridCol w="1332526">
                  <a:extLst>
                    <a:ext uri="{9D8B030D-6E8A-4147-A177-3AD203B41FA5}">
                      <a16:colId xmlns:a16="http://schemas.microsoft.com/office/drawing/2014/main" val="416358379"/>
                    </a:ext>
                  </a:extLst>
                </a:gridCol>
              </a:tblGrid>
              <a:tr h="164431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       Riser  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3380875902"/>
                  </a:ext>
                </a:extLst>
              </a:tr>
              <a:tr h="475022"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SERV</a:t>
                      </a:r>
                      <a:endParaRPr lang="en-US" sz="10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Type</a:t>
                      </a:r>
                      <a:endParaRPr lang="en-US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WFU</a:t>
                      </a:r>
                      <a:endParaRPr lang="en-US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GPM</a:t>
                      </a:r>
                      <a:endParaRPr lang="en-US" sz="10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Size</a:t>
                      </a:r>
                      <a:endParaRPr lang="en-US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Pipe Length</a:t>
                      </a:r>
                      <a:endParaRPr lang="en-US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Pressure Drop (PSI)</a:t>
                      </a:r>
                      <a:endParaRPr lang="en-US" sz="10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3700467695"/>
                  </a:ext>
                </a:extLst>
              </a:tr>
              <a:tr h="230811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G.F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CW</a:t>
                      </a:r>
                      <a:endParaRPr lang="en-US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FT</a:t>
                      </a:r>
                      <a:endParaRPr lang="en-US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160</a:t>
                      </a:r>
                      <a:endParaRPr lang="en-US" sz="1000" b="0" i="0" u="none" strike="noStrike">
                        <a:solidFill>
                          <a:srgbClr val="3333CC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56.26</a:t>
                      </a:r>
                      <a:endParaRPr lang="en-US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11/4"</a:t>
                      </a:r>
                      <a:endParaRPr lang="en-US" sz="10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1044</a:t>
                      </a:r>
                      <a:endParaRPr lang="en-US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10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611492721"/>
                  </a:ext>
                </a:extLst>
              </a:tr>
              <a:tr h="23081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HW</a:t>
                      </a:r>
                      <a:endParaRPr lang="en-US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FT</a:t>
                      </a:r>
                      <a:endParaRPr lang="en-US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160</a:t>
                      </a:r>
                      <a:endParaRPr lang="en-US" sz="1000" b="0" i="0" u="none" strike="noStrike" dirty="0">
                        <a:solidFill>
                          <a:srgbClr val="3333CC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56.26</a:t>
                      </a:r>
                      <a:endParaRPr lang="en-US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2-1/2"</a:t>
                      </a:r>
                      <a:endParaRPr lang="en-US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1044</a:t>
                      </a:r>
                      <a:endParaRPr lang="en-US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10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553940426"/>
                  </a:ext>
                </a:extLst>
              </a:tr>
            </a:tbl>
          </a:graphicData>
        </a:graphic>
      </p:graphicFrame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E90D748B-8CB1-43AB-B206-EBD86A665DD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2863653"/>
              </p:ext>
            </p:extLst>
          </p:nvPr>
        </p:nvGraphicFramePr>
        <p:xfrm>
          <a:off x="1020417" y="3923444"/>
          <a:ext cx="9356036" cy="110107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99395">
                  <a:extLst>
                    <a:ext uri="{9D8B030D-6E8A-4147-A177-3AD203B41FA5}">
                      <a16:colId xmlns:a16="http://schemas.microsoft.com/office/drawing/2014/main" val="837592150"/>
                    </a:ext>
                  </a:extLst>
                </a:gridCol>
                <a:gridCol w="1247472">
                  <a:extLst>
                    <a:ext uri="{9D8B030D-6E8A-4147-A177-3AD203B41FA5}">
                      <a16:colId xmlns:a16="http://schemas.microsoft.com/office/drawing/2014/main" val="4070349606"/>
                    </a:ext>
                  </a:extLst>
                </a:gridCol>
                <a:gridCol w="1254559">
                  <a:extLst>
                    <a:ext uri="{9D8B030D-6E8A-4147-A177-3AD203B41FA5}">
                      <a16:colId xmlns:a16="http://schemas.microsoft.com/office/drawing/2014/main" val="2580098834"/>
                    </a:ext>
                  </a:extLst>
                </a:gridCol>
                <a:gridCol w="1254559">
                  <a:extLst>
                    <a:ext uri="{9D8B030D-6E8A-4147-A177-3AD203B41FA5}">
                      <a16:colId xmlns:a16="http://schemas.microsoft.com/office/drawing/2014/main" val="586774932"/>
                    </a:ext>
                  </a:extLst>
                </a:gridCol>
                <a:gridCol w="1254559">
                  <a:extLst>
                    <a:ext uri="{9D8B030D-6E8A-4147-A177-3AD203B41FA5}">
                      <a16:colId xmlns:a16="http://schemas.microsoft.com/office/drawing/2014/main" val="2280003818"/>
                    </a:ext>
                  </a:extLst>
                </a:gridCol>
                <a:gridCol w="878901">
                  <a:extLst>
                    <a:ext uri="{9D8B030D-6E8A-4147-A177-3AD203B41FA5}">
                      <a16:colId xmlns:a16="http://schemas.microsoft.com/office/drawing/2014/main" val="17809555"/>
                    </a:ext>
                  </a:extLst>
                </a:gridCol>
                <a:gridCol w="1134065">
                  <a:extLst>
                    <a:ext uri="{9D8B030D-6E8A-4147-A177-3AD203B41FA5}">
                      <a16:colId xmlns:a16="http://schemas.microsoft.com/office/drawing/2014/main" val="3637114657"/>
                    </a:ext>
                  </a:extLst>
                </a:gridCol>
                <a:gridCol w="1332526">
                  <a:extLst>
                    <a:ext uri="{9D8B030D-6E8A-4147-A177-3AD203B41FA5}">
                      <a16:colId xmlns:a16="http://schemas.microsoft.com/office/drawing/2014/main" val="2001937702"/>
                    </a:ext>
                  </a:extLst>
                </a:gridCol>
              </a:tblGrid>
              <a:tr h="220214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Horizontal pipe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410807692"/>
                  </a:ext>
                </a:extLst>
              </a:tr>
              <a:tr h="440432"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SERV</a:t>
                      </a:r>
                      <a:endParaRPr lang="en-US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Type</a:t>
                      </a:r>
                      <a:endParaRPr lang="en-US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WFU</a:t>
                      </a:r>
                      <a:endParaRPr lang="en-US" sz="10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GPM</a:t>
                      </a:r>
                      <a:endParaRPr lang="en-US" sz="10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Size</a:t>
                      </a:r>
                      <a:endParaRPr lang="en-US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Pipe Length</a:t>
                      </a:r>
                      <a:endParaRPr lang="en-US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Pressure Drop (PSI)</a:t>
                      </a:r>
                      <a:endParaRPr lang="en-US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436922135"/>
                  </a:ext>
                </a:extLst>
              </a:tr>
              <a:tr h="220214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G.F</a:t>
                      </a:r>
                      <a:endParaRPr lang="en-US" sz="10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CW</a:t>
                      </a:r>
                      <a:endParaRPr lang="en-US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FT</a:t>
                      </a:r>
                      <a:endParaRPr lang="en-US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32</a:t>
                      </a:r>
                      <a:endParaRPr lang="en-US" sz="1000" b="0" i="0" u="none" strike="noStrike">
                        <a:solidFill>
                          <a:srgbClr val="3333CC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20.55</a:t>
                      </a:r>
                      <a:endParaRPr lang="en-US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1-1/2"</a:t>
                      </a:r>
                      <a:endParaRPr lang="en-US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225</a:t>
                      </a:r>
                      <a:endParaRPr lang="en-US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7.44</a:t>
                      </a:r>
                      <a:endParaRPr lang="en-US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738628517"/>
                  </a:ext>
                </a:extLst>
              </a:tr>
              <a:tr h="22021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HW</a:t>
                      </a:r>
                      <a:endParaRPr lang="en-US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FT</a:t>
                      </a:r>
                      <a:endParaRPr lang="en-US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32</a:t>
                      </a:r>
                      <a:endParaRPr lang="en-US" sz="1000" b="0" i="0" u="none" strike="noStrike">
                        <a:solidFill>
                          <a:srgbClr val="3333CC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20.55</a:t>
                      </a:r>
                      <a:endParaRPr lang="en-US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1-1/2"</a:t>
                      </a:r>
                      <a:endParaRPr lang="en-US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225</a:t>
                      </a:r>
                      <a:endParaRPr lang="en-US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7.44</a:t>
                      </a:r>
                      <a:endParaRPr lang="en-US" sz="10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249953266"/>
                  </a:ext>
                </a:extLst>
              </a:tr>
            </a:tbl>
          </a:graphicData>
        </a:graphic>
      </p:graphicFrame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9A149691-B63D-471C-A1AB-8BBD8506A41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1522708"/>
              </p:ext>
            </p:extLst>
          </p:nvPr>
        </p:nvGraphicFramePr>
        <p:xfrm>
          <a:off x="1020417" y="5024519"/>
          <a:ext cx="9356035" cy="135662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357203">
                  <a:extLst>
                    <a:ext uri="{9D8B030D-6E8A-4147-A177-3AD203B41FA5}">
                      <a16:colId xmlns:a16="http://schemas.microsoft.com/office/drawing/2014/main" val="3060188439"/>
                    </a:ext>
                  </a:extLst>
                </a:gridCol>
                <a:gridCol w="1694098">
                  <a:extLst>
                    <a:ext uri="{9D8B030D-6E8A-4147-A177-3AD203B41FA5}">
                      <a16:colId xmlns:a16="http://schemas.microsoft.com/office/drawing/2014/main" val="2121029970"/>
                    </a:ext>
                  </a:extLst>
                </a:gridCol>
                <a:gridCol w="1703722">
                  <a:extLst>
                    <a:ext uri="{9D8B030D-6E8A-4147-A177-3AD203B41FA5}">
                      <a16:colId xmlns:a16="http://schemas.microsoft.com/office/drawing/2014/main" val="109323359"/>
                    </a:ext>
                  </a:extLst>
                </a:gridCol>
                <a:gridCol w="1703722">
                  <a:extLst>
                    <a:ext uri="{9D8B030D-6E8A-4147-A177-3AD203B41FA5}">
                      <a16:colId xmlns:a16="http://schemas.microsoft.com/office/drawing/2014/main" val="2831521287"/>
                    </a:ext>
                  </a:extLst>
                </a:gridCol>
                <a:gridCol w="1703722">
                  <a:extLst>
                    <a:ext uri="{9D8B030D-6E8A-4147-A177-3AD203B41FA5}">
                      <a16:colId xmlns:a16="http://schemas.microsoft.com/office/drawing/2014/main" val="2060023591"/>
                    </a:ext>
                  </a:extLst>
                </a:gridCol>
                <a:gridCol w="1193568">
                  <a:extLst>
                    <a:ext uri="{9D8B030D-6E8A-4147-A177-3AD203B41FA5}">
                      <a16:colId xmlns:a16="http://schemas.microsoft.com/office/drawing/2014/main" val="839849887"/>
                    </a:ext>
                  </a:extLst>
                </a:gridCol>
              </a:tblGrid>
              <a:tr h="310144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Riser at second collector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740157025"/>
                  </a:ext>
                </a:extLst>
              </a:tr>
              <a:tr h="426193"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SERV</a:t>
                      </a:r>
                      <a:endParaRPr lang="en-US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Type</a:t>
                      </a:r>
                      <a:endParaRPr lang="en-US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WFU</a:t>
                      </a:r>
                      <a:endParaRPr lang="en-US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GPM</a:t>
                      </a:r>
                      <a:endParaRPr lang="en-US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Size</a:t>
                      </a:r>
                      <a:endParaRPr lang="en-US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200108621"/>
                  </a:ext>
                </a:extLst>
              </a:tr>
              <a:tr h="310144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G.F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CW</a:t>
                      </a:r>
                      <a:endParaRPr lang="en-US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FT</a:t>
                      </a:r>
                      <a:endParaRPr lang="en-US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12</a:t>
                      </a:r>
                      <a:endParaRPr lang="en-US" sz="1000" b="0" i="0" u="none" strike="noStrike">
                        <a:solidFill>
                          <a:srgbClr val="3333CC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8.75</a:t>
                      </a:r>
                      <a:endParaRPr lang="en-US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1"</a:t>
                      </a:r>
                      <a:endParaRPr lang="en-US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832525764"/>
                  </a:ext>
                </a:extLst>
              </a:tr>
              <a:tr h="31014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HW</a:t>
                      </a:r>
                      <a:endParaRPr lang="en-US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FT</a:t>
                      </a:r>
                      <a:endParaRPr lang="en-US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12</a:t>
                      </a:r>
                      <a:endParaRPr lang="en-US" sz="1000" b="0" i="0" u="none" strike="noStrike">
                        <a:solidFill>
                          <a:srgbClr val="3333CC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8.75</a:t>
                      </a:r>
                      <a:endParaRPr lang="en-US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1"</a:t>
                      </a:r>
                      <a:endParaRPr lang="en-US" sz="10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85859312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42228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C7A49551-EF98-44B9-83F8-6F39256839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18309" y="0"/>
            <a:ext cx="9029700" cy="1325563"/>
          </a:xfrm>
        </p:spPr>
        <p:txBody>
          <a:bodyPr/>
          <a:lstStyle/>
          <a:p>
            <a:r>
              <a:rPr lang="en-US" b="1" dirty="0">
                <a:solidFill>
                  <a:srgbClr val="001D58"/>
                </a:solidFill>
              </a:rPr>
              <a:t>Mechanical Design 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C479C3B3-3EBA-4BE1-A126-1ABE371FA0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5181" y="1164373"/>
            <a:ext cx="9791700" cy="405239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Water Supply System</a:t>
            </a:r>
          </a:p>
          <a:p>
            <a:pPr marL="0" indent="0">
              <a:buNone/>
            </a:pPr>
            <a:r>
              <a:rPr lang="en-US" i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Ground Floor</a:t>
            </a:r>
          </a:p>
          <a:p>
            <a:pPr marL="0" indent="0">
              <a:buNone/>
            </a:pPr>
            <a:endParaRPr lang="en-US" i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i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b="1" i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dirty="0">
              <a:latin typeface="Times New Roman" panose="02020603050405020304" pitchFamily="18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CA5798D-A1C9-40C7-998F-3F545BC8D675}"/>
              </a:ext>
            </a:extLst>
          </p:cNvPr>
          <p:cNvSpPr/>
          <p:nvPr/>
        </p:nvSpPr>
        <p:spPr>
          <a:xfrm>
            <a:off x="2833478" y="6050674"/>
            <a:ext cx="726432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en-US" dirty="0">
                <a:solidFill>
                  <a:srgbClr val="4472C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Figure 50: Pipes distribution for Ground floor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64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E51969F-B4FB-43A1-B6E3-45EC01A2A56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019" y="2159468"/>
            <a:ext cx="4929808" cy="324148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748D214-A295-4C91-BB16-F919B5F88E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47861" y="2159468"/>
            <a:ext cx="3617843" cy="324148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7462EC92-236E-40E1-BCED-2BCA2945D5C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70504" y="2159467"/>
            <a:ext cx="2915477" cy="32414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9574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C7A49551-EF98-44B9-83F8-6F39256839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18309" y="0"/>
            <a:ext cx="9029700" cy="1325563"/>
          </a:xfrm>
        </p:spPr>
        <p:txBody>
          <a:bodyPr/>
          <a:lstStyle/>
          <a:p>
            <a:r>
              <a:rPr lang="en-US" b="1" dirty="0">
                <a:solidFill>
                  <a:srgbClr val="001D58"/>
                </a:solidFill>
              </a:rPr>
              <a:t>Mechanical Design 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45A6664-95A1-4419-B391-903F8219F81D}"/>
              </a:ext>
            </a:extLst>
          </p:cNvPr>
          <p:cNvSpPr/>
          <p:nvPr/>
        </p:nvSpPr>
        <p:spPr>
          <a:xfrm>
            <a:off x="-1" y="6088487"/>
            <a:ext cx="848139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en-US" dirty="0">
                <a:solidFill>
                  <a:srgbClr val="4472C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Figure 51: Pipes distribution for first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BC5D73DF-D1E4-4034-86B8-05D74476F2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5181" y="1164373"/>
            <a:ext cx="9791700" cy="405239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Water Supply System</a:t>
            </a:r>
          </a:p>
          <a:p>
            <a:pPr marL="0" indent="0">
              <a:buNone/>
            </a:pPr>
            <a:r>
              <a:rPr lang="en-US" i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First Floor</a:t>
            </a:r>
          </a:p>
          <a:p>
            <a:pPr marL="0" indent="0">
              <a:buNone/>
            </a:pPr>
            <a:endParaRPr lang="en-US" i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i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b="1" i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dirty="0">
              <a:latin typeface="Times New Roman" panose="02020603050405020304" pitchFamily="18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65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153F2FD-E846-4F8D-898C-15850008EDE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95418" y="2421775"/>
            <a:ext cx="4401164" cy="36390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3585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C7A49551-EF98-44B9-83F8-6F39256839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18309" y="0"/>
            <a:ext cx="9029700" cy="1325563"/>
          </a:xfrm>
        </p:spPr>
        <p:txBody>
          <a:bodyPr/>
          <a:lstStyle/>
          <a:p>
            <a:r>
              <a:rPr lang="en-US" b="1" dirty="0">
                <a:solidFill>
                  <a:srgbClr val="001D58"/>
                </a:solidFill>
              </a:rPr>
              <a:t>Mechanical Design 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CA1DEE57-C74D-4A8E-B6DF-976BF5D82B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5181" y="1164373"/>
            <a:ext cx="9791700" cy="405239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Water Supply System</a:t>
            </a:r>
          </a:p>
          <a:p>
            <a:pPr marL="0" indent="0">
              <a:buNone/>
            </a:pPr>
            <a:r>
              <a:rPr lang="en-US" i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Second Floor</a:t>
            </a:r>
          </a:p>
          <a:p>
            <a:pPr marL="0" indent="0">
              <a:buNone/>
            </a:pPr>
            <a:endParaRPr lang="en-US" i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i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b="1" i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dirty="0">
              <a:latin typeface="Times New Roman" panose="02020603050405020304" pitchFamily="18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5F91E6E-5349-4C31-87A5-C97E9B438275}"/>
              </a:ext>
            </a:extLst>
          </p:cNvPr>
          <p:cNvSpPr/>
          <p:nvPr/>
        </p:nvSpPr>
        <p:spPr>
          <a:xfrm>
            <a:off x="1590261" y="6255411"/>
            <a:ext cx="662608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ar-AE" dirty="0">
                <a:solidFill>
                  <a:srgbClr val="4472C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</a:t>
            </a:r>
            <a:r>
              <a:rPr lang="en-US" dirty="0">
                <a:solidFill>
                  <a:srgbClr val="4472C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Figure 53: Pipes distribution for second floor-West side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66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7DDCEB4-5D5B-4602-9BEA-94227A5BDD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73287" y="2809788"/>
            <a:ext cx="5499652" cy="2756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28524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C7A49551-EF98-44B9-83F8-6F39256839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18309" y="0"/>
            <a:ext cx="9029700" cy="1325563"/>
          </a:xfrm>
        </p:spPr>
        <p:txBody>
          <a:bodyPr/>
          <a:lstStyle/>
          <a:p>
            <a:r>
              <a:rPr lang="en-US" b="1" dirty="0">
                <a:solidFill>
                  <a:srgbClr val="001D58"/>
                </a:solidFill>
              </a:rPr>
              <a:t>Mechanical Design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B69067-BE3F-44F5-84DA-3691CA59BF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5181" y="1164373"/>
            <a:ext cx="10463834" cy="536538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Water Drainage System</a:t>
            </a:r>
          </a:p>
          <a:p>
            <a:pPr marL="0" indent="0">
              <a:buNone/>
            </a:pP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Three types of drainage water systems:</a:t>
            </a:r>
          </a:p>
          <a:p>
            <a:pPr marL="0" indent="0">
              <a:buNone/>
            </a:pPr>
            <a:endParaRPr lang="en-US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Black water</a:t>
            </a:r>
          </a:p>
          <a:p>
            <a:pPr marL="0" indent="0"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 use 4 inch stakes with slope 1% for all WC's.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Grey water </a:t>
            </a:r>
          </a:p>
          <a:p>
            <a:pPr marL="0" indent="0"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 use 2 inch with slope 2% for lavatories.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Rain water </a:t>
            </a:r>
          </a:p>
          <a:p>
            <a:pPr marL="0" indent="0"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 use 4 inch with slope 1%</a:t>
            </a:r>
          </a:p>
          <a:p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 use 6 inch with slope 1% between manholes.</a:t>
            </a:r>
          </a:p>
          <a:p>
            <a:pPr marL="0" indent="0"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i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i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b="1" i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dirty="0">
              <a:latin typeface="Times New Roman" panose="02020603050405020304" pitchFamily="18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67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1885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C7A49551-EF98-44B9-83F8-6F39256839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18309" y="0"/>
            <a:ext cx="9029700" cy="1325563"/>
          </a:xfrm>
        </p:spPr>
        <p:txBody>
          <a:bodyPr/>
          <a:lstStyle/>
          <a:p>
            <a:r>
              <a:rPr lang="en-US" b="1" dirty="0">
                <a:solidFill>
                  <a:srgbClr val="001D58"/>
                </a:solidFill>
              </a:rPr>
              <a:t>Mechanical Design 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EFCE611-B983-442C-A020-B40B811F0A36}"/>
              </a:ext>
            </a:extLst>
          </p:cNvPr>
          <p:cNvSpPr/>
          <p:nvPr/>
        </p:nvSpPr>
        <p:spPr>
          <a:xfrm>
            <a:off x="2218309" y="6104270"/>
            <a:ext cx="726432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en-US" dirty="0">
                <a:solidFill>
                  <a:srgbClr val="4472C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Figure 55: drainage system for ground floor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AF61A639-4D7D-4AA9-989B-F47421A977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5181" y="1164373"/>
            <a:ext cx="9791700" cy="405239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Water Drainage System</a:t>
            </a:r>
          </a:p>
          <a:p>
            <a:pPr marL="0" indent="0">
              <a:buNone/>
            </a:pPr>
            <a:r>
              <a:rPr lang="en-US" i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Ground floor</a:t>
            </a:r>
          </a:p>
          <a:p>
            <a:pPr marL="0" indent="0">
              <a:buNone/>
            </a:pPr>
            <a:endParaRPr lang="en-US" i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i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b="1" i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dirty="0">
              <a:latin typeface="Times New Roman" panose="02020603050405020304" pitchFamily="18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68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9BBB19E-B033-4EB6-9B51-5AF6A2AC95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7723" y="2559465"/>
            <a:ext cx="3072399" cy="313416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5CBD98F-2591-4792-ACC3-77AF038134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56155" y="2741287"/>
            <a:ext cx="3353268" cy="31151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5823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C7A49551-EF98-44B9-83F8-6F39256839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18309" y="0"/>
            <a:ext cx="9029700" cy="1325563"/>
          </a:xfrm>
        </p:spPr>
        <p:txBody>
          <a:bodyPr/>
          <a:lstStyle/>
          <a:p>
            <a:r>
              <a:rPr lang="en-US" b="1" dirty="0">
                <a:solidFill>
                  <a:srgbClr val="001D58"/>
                </a:solidFill>
              </a:rPr>
              <a:t>Mechanical Design 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AA664905-3785-4807-BEE3-BA1DEE7B01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5181" y="1164373"/>
            <a:ext cx="9791700" cy="405239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Water Drainage System</a:t>
            </a:r>
          </a:p>
          <a:p>
            <a:pPr marL="0" indent="0">
              <a:buNone/>
            </a:pPr>
            <a:r>
              <a:rPr lang="en-US" i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First floor</a:t>
            </a:r>
          </a:p>
          <a:p>
            <a:pPr marL="0" indent="0">
              <a:buNone/>
            </a:pPr>
            <a:endParaRPr lang="en-US" i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i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b="1" i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dirty="0">
              <a:latin typeface="Times New Roman" panose="02020603050405020304" pitchFamily="18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FD9A94E-52CB-46AE-9B0A-42A8E7E7FE14}"/>
              </a:ext>
            </a:extLst>
          </p:cNvPr>
          <p:cNvSpPr/>
          <p:nvPr/>
        </p:nvSpPr>
        <p:spPr>
          <a:xfrm>
            <a:off x="1205947" y="6463277"/>
            <a:ext cx="727544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ar-AE" dirty="0">
                <a:solidFill>
                  <a:srgbClr val="4472C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      </a:t>
            </a:r>
            <a:r>
              <a:rPr lang="en-US" dirty="0">
                <a:solidFill>
                  <a:srgbClr val="4472C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Figure 56: drainage system for first floor-West side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69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E764566-1A2C-43E6-A0B7-11B76A429F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66728" y="2416570"/>
            <a:ext cx="5163271" cy="3277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5109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127D1AB9-1234-4E19-8B5F-76E70A5576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95121" y="0"/>
            <a:ext cx="9029700" cy="1325563"/>
          </a:xfrm>
        </p:spPr>
        <p:txBody>
          <a:bodyPr/>
          <a:lstStyle/>
          <a:p>
            <a:r>
              <a:rPr lang="en-US" b="1" dirty="0">
                <a:solidFill>
                  <a:srgbClr val="001D58"/>
                </a:solidFill>
              </a:rPr>
              <a:t>Architectural Design 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37881076-43BC-4495-A099-0F049265FA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0536" y="1047142"/>
            <a:ext cx="11452172" cy="6537689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General Information</a:t>
            </a:r>
          </a:p>
          <a:p>
            <a:pPr marL="0" indent="0">
              <a:buNone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school is composed of four floors.</a:t>
            </a:r>
            <a:endParaRPr lang="ar-AE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Total area of school building = </a:t>
            </a:r>
            <a:r>
              <a:rPr lang="ar-AE" sz="2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2026</a:t>
            </a:r>
            <a:r>
              <a:rPr lang="en-US" sz="2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m².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School has two entrances and exit scattered across ground.</a:t>
            </a:r>
            <a:endParaRPr lang="ar-AE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School contains </a:t>
            </a:r>
            <a:r>
              <a:rPr lang="en-US" sz="2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two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staircases.  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7</a:t>
            </a:fld>
            <a:endParaRPr lang="en-US"/>
          </a:p>
        </p:txBody>
      </p:sp>
      <p:pic>
        <p:nvPicPr>
          <p:cNvPr id="6" name="Picture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1047142"/>
            <a:ext cx="4495800" cy="247982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26806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C7A49551-EF98-44B9-83F8-6F39256839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18309" y="0"/>
            <a:ext cx="9029700" cy="1325563"/>
          </a:xfrm>
        </p:spPr>
        <p:txBody>
          <a:bodyPr/>
          <a:lstStyle/>
          <a:p>
            <a:r>
              <a:rPr lang="en-US" b="1" dirty="0">
                <a:solidFill>
                  <a:srgbClr val="001D58"/>
                </a:solidFill>
              </a:rPr>
              <a:t>Mechanical Design 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AA664905-3785-4807-BEE3-BA1DEE7B01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5181" y="1164373"/>
            <a:ext cx="9791700" cy="405239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Water Drainage System</a:t>
            </a:r>
          </a:p>
          <a:p>
            <a:pPr marL="0" indent="0">
              <a:buNone/>
            </a:pPr>
            <a:r>
              <a:rPr lang="en-US" i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Second floor</a:t>
            </a:r>
          </a:p>
          <a:p>
            <a:pPr marL="0" indent="0">
              <a:buNone/>
            </a:pPr>
            <a:endParaRPr lang="en-US" i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i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b="1" i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dirty="0">
              <a:latin typeface="Times New Roman" panose="02020603050405020304" pitchFamily="18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FD9A94E-52CB-46AE-9B0A-42A8E7E7FE14}"/>
              </a:ext>
            </a:extLst>
          </p:cNvPr>
          <p:cNvSpPr/>
          <p:nvPr/>
        </p:nvSpPr>
        <p:spPr>
          <a:xfrm>
            <a:off x="838200" y="6313530"/>
            <a:ext cx="785522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ar-AE" dirty="0">
                <a:solidFill>
                  <a:srgbClr val="4472C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</a:t>
            </a:r>
            <a:r>
              <a:rPr lang="en-US" dirty="0">
                <a:solidFill>
                  <a:srgbClr val="4472C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Figure 58: drainage system for second floor-West side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70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AC63E02-651C-4290-A535-1E0636E300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37113" y="2422325"/>
            <a:ext cx="3286539" cy="34786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90428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E2F4C1-2151-4571-9AEF-0C850E8943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Site plan derange with septic tank.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F9BB33AF-14A8-458F-9883-D9C1F7DC34B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07096" y="1825625"/>
            <a:ext cx="8706677" cy="4351338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56D3F2A-A0A5-4065-ACF9-43D3C721AB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71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01156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CADBF63-890C-440E-ADC4-40025768C1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18309" y="0"/>
            <a:ext cx="9029700" cy="1325563"/>
          </a:xfrm>
        </p:spPr>
        <p:txBody>
          <a:bodyPr/>
          <a:lstStyle/>
          <a:p>
            <a:r>
              <a:rPr lang="en-US" b="1" dirty="0">
                <a:solidFill>
                  <a:srgbClr val="001D58"/>
                </a:solidFill>
              </a:rPr>
              <a:t>Mechanical Design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D7B7D6-6636-4D73-B15F-2CE56F9CBC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5181" y="1164373"/>
            <a:ext cx="9791700" cy="405239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Water Drainage System</a:t>
            </a:r>
          </a:p>
          <a:p>
            <a:pPr marL="0" indent="0">
              <a:buNone/>
            </a:pPr>
            <a:r>
              <a:rPr lang="en-US" i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Rain Water drainage </a:t>
            </a:r>
          </a:p>
          <a:p>
            <a:pPr marL="0" indent="0">
              <a:buNone/>
            </a:pPr>
            <a:endParaRPr lang="en-US" i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i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i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b="1" i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dirty="0">
              <a:latin typeface="Times New Roman" panose="02020603050405020304" pitchFamily="18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72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4927315" y="6381141"/>
            <a:ext cx="39002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4472C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Figure 60: Rain Water drainage system 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674795D-75F5-4213-B5A7-C1147FE88C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51603" y="2074879"/>
            <a:ext cx="4904432" cy="4052396"/>
          </a:xfrm>
          <a:prstGeom prst="rect">
            <a:avLst/>
          </a:prstGeom>
        </p:spPr>
      </p:pic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D5191735-7B56-401A-B65A-E427673CC26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6209054"/>
              </p:ext>
            </p:extLst>
          </p:nvPr>
        </p:nvGraphicFramePr>
        <p:xfrm>
          <a:off x="40532" y="2219017"/>
          <a:ext cx="4080895" cy="347461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22554">
                  <a:extLst>
                    <a:ext uri="{9D8B030D-6E8A-4147-A177-3AD203B41FA5}">
                      <a16:colId xmlns:a16="http://schemas.microsoft.com/office/drawing/2014/main" val="1094531398"/>
                    </a:ext>
                  </a:extLst>
                </a:gridCol>
                <a:gridCol w="622554">
                  <a:extLst>
                    <a:ext uri="{9D8B030D-6E8A-4147-A177-3AD203B41FA5}">
                      <a16:colId xmlns:a16="http://schemas.microsoft.com/office/drawing/2014/main" val="1751941989"/>
                    </a:ext>
                  </a:extLst>
                </a:gridCol>
                <a:gridCol w="622554">
                  <a:extLst>
                    <a:ext uri="{9D8B030D-6E8A-4147-A177-3AD203B41FA5}">
                      <a16:colId xmlns:a16="http://schemas.microsoft.com/office/drawing/2014/main" val="2769903450"/>
                    </a:ext>
                  </a:extLst>
                </a:gridCol>
                <a:gridCol w="622554">
                  <a:extLst>
                    <a:ext uri="{9D8B030D-6E8A-4147-A177-3AD203B41FA5}">
                      <a16:colId xmlns:a16="http://schemas.microsoft.com/office/drawing/2014/main" val="2474307833"/>
                    </a:ext>
                  </a:extLst>
                </a:gridCol>
                <a:gridCol w="722796">
                  <a:extLst>
                    <a:ext uri="{9D8B030D-6E8A-4147-A177-3AD203B41FA5}">
                      <a16:colId xmlns:a16="http://schemas.microsoft.com/office/drawing/2014/main" val="1081903864"/>
                    </a:ext>
                  </a:extLst>
                </a:gridCol>
                <a:gridCol w="867883">
                  <a:extLst>
                    <a:ext uri="{9D8B030D-6E8A-4147-A177-3AD203B41FA5}">
                      <a16:colId xmlns:a16="http://schemas.microsoft.com/office/drawing/2014/main" val="505394298"/>
                    </a:ext>
                  </a:extLst>
                </a:gridCol>
              </a:tblGrid>
              <a:tr h="579102">
                <a:tc gridSpan="3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Diameter of Horizontal pipe 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4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Inch.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056359444"/>
                  </a:ext>
                </a:extLst>
              </a:tr>
              <a:tr h="579102">
                <a:tc gridSpan="4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Get Maximum GPM in Conductors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78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GPM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1392256"/>
                  </a:ext>
                </a:extLst>
              </a:tr>
              <a:tr h="579102"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069287326"/>
                  </a:ext>
                </a:extLst>
              </a:tr>
              <a:tr h="579102">
                <a:tc gridSpan="3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Diameter of roof Gutters drain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4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Inch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917935445"/>
                  </a:ext>
                </a:extLst>
              </a:tr>
              <a:tr h="579102">
                <a:tc gridSpan="3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Maximum GPM for Gutters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8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GPM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176571804"/>
                  </a:ext>
                </a:extLst>
              </a:tr>
              <a:tr h="579102">
                <a:tc gridSpan="3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NO. of Gutters Required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GUILTERS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50325472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204638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24D477-FF93-41D7-87FD-7537C51070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Roof Tank layout.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BF488A16-A547-438D-B63B-6C333482ED6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38548" y="2047874"/>
            <a:ext cx="4209253" cy="4351338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AF9420D-8506-4E14-9929-BC7707C328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73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D8D2AC8-2739-4B93-91B5-D0B19F46D43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43408" y="2047874"/>
            <a:ext cx="3467584" cy="43084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00095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CDED47-A5FA-40BB-AD06-C9C4A30BF0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2088" y="1612561"/>
            <a:ext cx="9791700" cy="4351338"/>
          </a:xfrm>
        </p:spPr>
        <p:txBody>
          <a:bodyPr/>
          <a:lstStyle/>
          <a:p>
            <a:pPr marL="0" indent="0">
              <a:buNone/>
            </a:pP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Fire protection system</a:t>
            </a:r>
          </a:p>
          <a:p>
            <a:pPr marL="0" indent="0">
              <a:buNone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most common systems used in schools is: </a:t>
            </a:r>
          </a:p>
          <a:p>
            <a:pPr marL="0" indent="0">
              <a:buNone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3897725-57E7-4050-8ACE-43F59EB618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3053328"/>
            <a:ext cx="2002617" cy="2573964"/>
          </a:xfrm>
          <a:prstGeom prst="rect">
            <a:avLst/>
          </a:prstGeom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23BC50DF-D8BB-4632-9010-6EBF7932FE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18309" y="0"/>
            <a:ext cx="9029700" cy="1325563"/>
          </a:xfrm>
        </p:spPr>
        <p:txBody>
          <a:bodyPr/>
          <a:lstStyle/>
          <a:p>
            <a:r>
              <a:rPr lang="en-US" b="1" dirty="0">
                <a:solidFill>
                  <a:srgbClr val="001D58"/>
                </a:solidFill>
              </a:rPr>
              <a:t>Fire protection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74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6F366BD-B67D-4E29-981C-9F9921A5B56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80312" y="3053328"/>
            <a:ext cx="4492487" cy="23403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74096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9B51EA-50F2-427F-95C0-57A9352749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5181" y="1164373"/>
            <a:ext cx="9791700" cy="405239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Fire Protection System</a:t>
            </a:r>
          </a:p>
          <a:p>
            <a:pPr marL="0" indent="0">
              <a:buNone/>
            </a:pPr>
            <a:r>
              <a:rPr lang="en-US" i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u="sng" dirty="0"/>
              <a:t>First: Sprinkler’s</a:t>
            </a:r>
            <a:r>
              <a:rPr lang="ar-AE" b="1" u="sng" dirty="0"/>
              <a:t>:</a:t>
            </a:r>
            <a:r>
              <a:rPr lang="en-US" sz="1400" dirty="0"/>
              <a:t>This type was used in areas with no electrical appliances due to its low price and ease of use</a:t>
            </a:r>
            <a:r>
              <a:rPr lang="ar-AE" sz="1400" b="1" u="sng" dirty="0"/>
              <a:t>  :</a:t>
            </a:r>
          </a:p>
          <a:p>
            <a:pPr marL="0" indent="0">
              <a:buNone/>
            </a:pPr>
            <a:r>
              <a:rPr lang="en-US" dirty="0">
                <a:solidFill>
                  <a:srgbClr val="FF0000"/>
                </a:solidFill>
              </a:rPr>
              <a:t>We used Elite software </a:t>
            </a:r>
            <a:endParaRPr lang="ar-AE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ar-AE" b="1" u="sng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i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i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b="1" i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dirty="0">
              <a:latin typeface="Times New Roman" panose="02020603050405020304" pitchFamily="18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75</a:t>
            </a:fld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23BC50DF-D8BB-4632-9010-6EBF7932FE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18309" y="0"/>
            <a:ext cx="9029700" cy="1325563"/>
          </a:xfrm>
        </p:spPr>
        <p:txBody>
          <a:bodyPr/>
          <a:lstStyle/>
          <a:p>
            <a:r>
              <a:rPr lang="en-US" b="1" dirty="0">
                <a:solidFill>
                  <a:srgbClr val="001D58"/>
                </a:solidFill>
              </a:rPr>
              <a:t>Fire Fighting</a:t>
            </a:r>
          </a:p>
        </p:txBody>
      </p:sp>
      <p:sp>
        <p:nvSpPr>
          <p:cNvPr id="8" name="Rectangle 7"/>
          <p:cNvSpPr/>
          <p:nvPr/>
        </p:nvSpPr>
        <p:spPr>
          <a:xfrm>
            <a:off x="4435158" y="645211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i="1" dirty="0">
              <a:solidFill>
                <a:srgbClr val="0070C0"/>
              </a:solidFill>
              <a:latin typeface="Times New Roman" panose="02020603050405020304" pitchFamily="18" charset="0"/>
            </a:endParaRP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3CC765BE-B0C4-4281-9026-F31B234AA24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2617235"/>
              </p:ext>
            </p:extLst>
          </p:nvPr>
        </p:nvGraphicFramePr>
        <p:xfrm>
          <a:off x="415182" y="2889737"/>
          <a:ext cx="8980610" cy="298097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275305">
                  <a:extLst>
                    <a:ext uri="{9D8B030D-6E8A-4147-A177-3AD203B41FA5}">
                      <a16:colId xmlns:a16="http://schemas.microsoft.com/office/drawing/2014/main" val="3573173096"/>
                    </a:ext>
                  </a:extLst>
                </a:gridCol>
                <a:gridCol w="1175217">
                  <a:extLst>
                    <a:ext uri="{9D8B030D-6E8A-4147-A177-3AD203B41FA5}">
                      <a16:colId xmlns:a16="http://schemas.microsoft.com/office/drawing/2014/main" val="3479550685"/>
                    </a:ext>
                  </a:extLst>
                </a:gridCol>
                <a:gridCol w="530088">
                  <a:extLst>
                    <a:ext uri="{9D8B030D-6E8A-4147-A177-3AD203B41FA5}">
                      <a16:colId xmlns:a16="http://schemas.microsoft.com/office/drawing/2014/main" val="4093732235"/>
                    </a:ext>
                  </a:extLst>
                </a:gridCol>
              </a:tblGrid>
              <a:tr h="27262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</a:rPr>
                        <a:t>Number Of Unique Pipe Sections:</a:t>
                      </a:r>
                      <a:endParaRPr lang="en-US" sz="11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50">
                          <a:effectLst/>
                        </a:rPr>
                        <a:t>8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5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760267958"/>
                  </a:ext>
                </a:extLst>
              </a:tr>
              <a:tr h="27262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5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3387979343"/>
                  </a:ext>
                </a:extLst>
              </a:tr>
              <a:tr h="53927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</a:rPr>
                        <a:t>Pipe System Water Volume:</a:t>
                      </a:r>
                      <a:endParaRPr lang="en-US" sz="11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50">
                          <a:effectLst/>
                        </a:rPr>
                        <a:t>21.33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381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50">
                          <a:effectLst/>
                        </a:rPr>
                        <a:t>gal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859035347"/>
                  </a:ext>
                </a:extLst>
              </a:tr>
              <a:tr h="53927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</a:rPr>
                        <a:t>Sprinkler Flow:</a:t>
                      </a:r>
                      <a:endParaRPr lang="en-US" sz="11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50">
                          <a:effectLst/>
                        </a:rPr>
                        <a:t>209.69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508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50">
                          <a:effectLst/>
                        </a:rPr>
                        <a:t>gpm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892036636"/>
                  </a:ext>
                </a:extLst>
              </a:tr>
              <a:tr h="27262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508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3094053690"/>
                  </a:ext>
                </a:extLst>
              </a:tr>
              <a:tr h="53927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</a:rPr>
                        <a:t>Minimum Required Residual Pressure At System Inflow</a:t>
                      </a:r>
                      <a:endParaRPr lang="en-US" sz="11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 rowSpan="2"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50">
                          <a:effectLst/>
                        </a:rPr>
                        <a:t>15.56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 rowSpan="2">
                  <a:txBody>
                    <a:bodyPr/>
                    <a:lstStyle/>
                    <a:p>
                      <a:pPr marL="508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50">
                          <a:effectLst/>
                        </a:rPr>
                        <a:t>psi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773110337"/>
                  </a:ext>
                </a:extLst>
              </a:tr>
              <a:tr h="47829">
                <a:tc row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</a:rPr>
                        <a:t>Node:</a:t>
                      </a:r>
                      <a:endParaRPr lang="en-US" sz="1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8458405"/>
                  </a:ext>
                </a:extLst>
              </a:tr>
              <a:tr h="22479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45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45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3108552191"/>
                  </a:ext>
                </a:extLst>
              </a:tr>
              <a:tr h="27262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</a:rPr>
                        <a:t>Demand Flow At System Inflow Node:</a:t>
                      </a:r>
                      <a:endParaRPr lang="en-US" sz="11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50">
                          <a:effectLst/>
                        </a:rPr>
                        <a:t>207.04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381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50" dirty="0" err="1">
                          <a:effectLst/>
                        </a:rPr>
                        <a:t>gpm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3942710191"/>
                  </a:ext>
                </a:extLst>
              </a:tr>
            </a:tbl>
          </a:graphicData>
        </a:graphic>
      </p:graphicFrame>
      <p:sp>
        <p:nvSpPr>
          <p:cNvPr id="6" name="Rectangle 2">
            <a:extLst>
              <a:ext uri="{FF2B5EF4-FFF2-40B4-BE49-F238E27FC236}">
                <a16:creationId xmlns:a16="http://schemas.microsoft.com/office/drawing/2014/main" id="{BF761C2D-4DCC-4511-A6D5-812ECBC4A8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54525" y="2889737"/>
            <a:ext cx="512864" cy="1097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253920" tIns="507840" rIns="25392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5359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5359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5359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5359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5359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359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359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359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359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359400" algn="l"/>
              </a:tabLst>
            </a:pPr>
            <a:r>
              <a:rPr kumimoji="0" lang="en-US" altLang="en-US" sz="900" b="1" i="0" u="none" strike="noStrike" cap="none" normalizeH="0" baseline="0" dirty="0">
                <a:ln>
                  <a:noFill/>
                </a:ln>
                <a:solidFill>
                  <a:srgbClr val="00008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/>
            </a:r>
            <a:br>
              <a:rPr kumimoji="0" lang="en-US" altLang="en-US" sz="900" b="1" i="0" u="none" strike="noStrike" cap="none" normalizeH="0" baseline="0" dirty="0">
                <a:ln>
                  <a:noFill/>
                </a:ln>
                <a:solidFill>
                  <a:srgbClr val="00008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</a:br>
            <a:endParaRPr kumimoji="0" lang="en-US" altLang="en-US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359400" algn="l"/>
              </a:tabLst>
            </a:pP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" name="Rectangle 3">
            <a:extLst>
              <a:ext uri="{FF2B5EF4-FFF2-40B4-BE49-F238E27FC236}">
                <a16:creationId xmlns:a16="http://schemas.microsoft.com/office/drawing/2014/main" id="{92094E3E-1E94-41A1-AE5D-48771F82106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17988" y="366712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endParaRPr kumimoji="0" lang="en-US" altLang="en-US" sz="11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6881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B5280F-577B-4F61-B8F8-43E32C8B8D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5181" y="1164373"/>
            <a:ext cx="9791700" cy="405239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Fire Protection System</a:t>
            </a:r>
          </a:p>
          <a:p>
            <a:pPr marL="0" indent="0">
              <a:buNone/>
            </a:pPr>
            <a:r>
              <a:rPr lang="en-US" b="1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Fire pump</a:t>
            </a:r>
          </a:p>
          <a:p>
            <a:pPr marL="0" indent="0">
              <a:buNone/>
            </a:pPr>
            <a:r>
              <a:rPr lang="en-US" sz="16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 used National pump selector software.</a:t>
            </a:r>
          </a:p>
          <a:p>
            <a:pPr marL="0" indent="0">
              <a:buNone/>
            </a:pPr>
            <a:endParaRPr lang="en-US" sz="16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i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i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b="1" i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dirty="0">
              <a:latin typeface="Times New Roman" panose="02020603050405020304" pitchFamily="18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76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23BC50DF-D8BB-4632-9010-6EBF7932FE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18309" y="0"/>
            <a:ext cx="9029700" cy="1325563"/>
          </a:xfrm>
        </p:spPr>
        <p:txBody>
          <a:bodyPr/>
          <a:lstStyle/>
          <a:p>
            <a:r>
              <a:rPr lang="en-US" b="1" dirty="0">
                <a:solidFill>
                  <a:srgbClr val="001D58"/>
                </a:solidFill>
              </a:rPr>
              <a:t>Fire Fighting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B4EFD1C-5C0F-40BB-B67B-96C37D226B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9220" y="2516796"/>
            <a:ext cx="6630325" cy="299610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E35DEB8-E5BA-4E9E-BDBE-33330B62975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45506" y="2489935"/>
            <a:ext cx="5146494" cy="1512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28426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B5280F-577B-4F61-B8F8-43E32C8B8D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5439" y="1205818"/>
            <a:ext cx="9791700" cy="4015960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Fire Protection System</a:t>
            </a:r>
            <a:endParaRPr lang="ar-AE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b="1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i="1" u="sng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Second:FM</a:t>
            </a:r>
            <a:r>
              <a:rPr lang="en-US" b="1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 200:</a:t>
            </a:r>
            <a:r>
              <a:rPr lang="en-US" sz="1400" dirty="0"/>
              <a:t>This device is also used in electrical control and distribution booths to extinguish fires of electricity, </a:t>
            </a:r>
            <a:endParaRPr lang="en-US" sz="1400" b="1" i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16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1600" b="1" u="sng" dirty="0">
                <a:solidFill>
                  <a:srgbClr val="FF0000"/>
                </a:solidFill>
              </a:rPr>
              <a:t>FM200 Clean Agent Calculations.</a:t>
            </a:r>
            <a:endParaRPr lang="ar-AE" sz="1600" b="1" u="sng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dirty="0"/>
              <a:t>Sample calculation :</a:t>
            </a:r>
          </a:p>
          <a:p>
            <a:r>
              <a:rPr lang="en-US" dirty="0"/>
              <a:t>Room Name (Space): ,head master room.</a:t>
            </a:r>
          </a:p>
          <a:p>
            <a:r>
              <a:rPr lang="en-US" dirty="0"/>
              <a:t>Hazard Level: Class “C” (Electrical)-AUTOMATICALLY ACTIVATED-Medium Hazard</a:t>
            </a:r>
          </a:p>
          <a:p>
            <a:pPr marL="0" indent="0">
              <a:buNone/>
            </a:pPr>
            <a:endParaRPr lang="ar-AE" sz="1600" b="1" u="sng" dirty="0">
              <a:solidFill>
                <a:srgbClr val="FF0000"/>
              </a:solidFill>
            </a:endParaRPr>
          </a:p>
          <a:p>
            <a:r>
              <a:rPr lang="en-US" dirty="0"/>
              <a:t>Volume = 145.75 m3</a:t>
            </a:r>
          </a:p>
          <a:p>
            <a:r>
              <a:rPr lang="en-US" dirty="0"/>
              <a:t>Concentration Ratio = 7 %</a:t>
            </a:r>
          </a:p>
          <a:p>
            <a:r>
              <a:rPr lang="en-US" dirty="0"/>
              <a:t>Design Temperature = 20°C</a:t>
            </a:r>
          </a:p>
          <a:p>
            <a:r>
              <a:rPr lang="en-US" dirty="0"/>
              <a:t>Specific Volume = 0.1373 kg/m3</a:t>
            </a:r>
          </a:p>
          <a:p>
            <a:r>
              <a:rPr lang="en-US" dirty="0"/>
              <a:t>Altitude = 31.9 m, From Sea Level</a:t>
            </a:r>
          </a:p>
          <a:p>
            <a:r>
              <a:rPr lang="en-US" dirty="0"/>
              <a:t>Altitude Correction Factor = 0.1373</a:t>
            </a:r>
          </a:p>
          <a:p>
            <a:r>
              <a:rPr lang="en-US" dirty="0"/>
              <a:t>Flooding Correction Factor = 0 [ w = (V/s) X (c/(100-c) ] kg w = 79.9011661145439 kg</a:t>
            </a:r>
          </a:p>
          <a:p>
            <a:r>
              <a:rPr lang="en-US" dirty="0"/>
              <a:t>w = 80 kg</a:t>
            </a:r>
          </a:p>
          <a:p>
            <a:r>
              <a:rPr lang="en-US" dirty="0"/>
              <a:t>Number of Cylinders = 1</a:t>
            </a:r>
          </a:p>
          <a:p>
            <a:r>
              <a:rPr lang="en-US" dirty="0"/>
              <a:t>Size of Cylinder = 87 Lit.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sz="1600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i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i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b="1" i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dirty="0">
              <a:latin typeface="Times New Roman" panose="02020603050405020304" pitchFamily="18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77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23BC50DF-D8BB-4632-9010-6EBF7932FE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18309" y="0"/>
            <a:ext cx="9029700" cy="1325563"/>
          </a:xfrm>
        </p:spPr>
        <p:txBody>
          <a:bodyPr/>
          <a:lstStyle/>
          <a:p>
            <a:r>
              <a:rPr lang="en-US" b="1" dirty="0">
                <a:solidFill>
                  <a:srgbClr val="001D58"/>
                </a:solidFill>
              </a:rPr>
              <a:t>Fire Fighting</a:t>
            </a:r>
          </a:p>
        </p:txBody>
      </p:sp>
      <p:pic>
        <p:nvPicPr>
          <p:cNvPr id="3076" name="Picture 4">
            <a:extLst>
              <a:ext uri="{FF2B5EF4-FFF2-40B4-BE49-F238E27FC236}">
                <a16:creationId xmlns:a16="http://schemas.microsoft.com/office/drawing/2014/main" id="{DC1621A2-A76D-49B8-8CC1-870945C0C7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122" y="5132628"/>
            <a:ext cx="2093843" cy="10866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5">
            <a:extLst>
              <a:ext uri="{FF2B5EF4-FFF2-40B4-BE49-F238E27FC236}">
                <a16:creationId xmlns:a16="http://schemas.microsoft.com/office/drawing/2014/main" id="{9378F322-CE16-417F-9887-9E59EF4EAE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1222" y="5109341"/>
            <a:ext cx="4229100" cy="96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Picture 6">
            <a:extLst>
              <a:ext uri="{FF2B5EF4-FFF2-40B4-BE49-F238E27FC236}">
                <a16:creationId xmlns:a16="http://schemas.microsoft.com/office/drawing/2014/main" id="{522229A2-061F-4044-86F4-9F6118EEE4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6023" y="4510087"/>
            <a:ext cx="2181225" cy="2028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03187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9B51EA-50F2-427F-95C0-57A9352749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5181" y="1164373"/>
            <a:ext cx="9791700" cy="405239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Fire Protection System</a:t>
            </a:r>
          </a:p>
          <a:p>
            <a:pPr marL="0" indent="0">
              <a:buNone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i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endParaRPr lang="en-US" i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i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b="1" i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dirty="0">
              <a:latin typeface="Times New Roman" panose="02020603050405020304" pitchFamily="18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78</a:t>
            </a:fld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23BC50DF-D8BB-4632-9010-6EBF7932FE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18309" y="0"/>
            <a:ext cx="9029700" cy="1325563"/>
          </a:xfrm>
        </p:spPr>
        <p:txBody>
          <a:bodyPr/>
          <a:lstStyle/>
          <a:p>
            <a:r>
              <a:rPr lang="en-US" b="1" dirty="0">
                <a:solidFill>
                  <a:srgbClr val="001D58"/>
                </a:solidFill>
              </a:rPr>
              <a:t>Fire Fighting</a:t>
            </a:r>
          </a:p>
        </p:txBody>
      </p:sp>
      <p:sp>
        <p:nvSpPr>
          <p:cNvPr id="8" name="Rectangle 7"/>
          <p:cNvSpPr/>
          <p:nvPr/>
        </p:nvSpPr>
        <p:spPr>
          <a:xfrm>
            <a:off x="4435158" y="6452114"/>
            <a:ext cx="488877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>
                <a:solidFill>
                  <a:srgbClr val="0070C0"/>
                </a:solidFill>
                <a:latin typeface="Times New Roman" panose="02020603050405020304" pitchFamily="18" charset="0"/>
              </a:rPr>
              <a:t>Figure 77: Fire Protection System for ground floor</a:t>
            </a:r>
          </a:p>
          <a:p>
            <a:endParaRPr lang="en-US" i="1" dirty="0">
              <a:solidFill>
                <a:srgbClr val="0070C0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0CD2A75-C4AF-40B5-BA2F-F4C2DF4120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92558" y="1754883"/>
            <a:ext cx="6387546" cy="45535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1215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9B51EA-50F2-427F-95C0-57A9352749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5181" y="1164373"/>
            <a:ext cx="9791700" cy="405239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Fire Protection System</a:t>
            </a:r>
          </a:p>
          <a:p>
            <a:pPr marL="0" indent="0">
              <a:buNone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i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endParaRPr lang="en-US" i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i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b="1" i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dirty="0">
              <a:latin typeface="Times New Roman" panose="02020603050405020304" pitchFamily="18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79</a:t>
            </a:fld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23BC50DF-D8BB-4632-9010-6EBF7932FE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18309" y="0"/>
            <a:ext cx="9029700" cy="1325563"/>
          </a:xfrm>
        </p:spPr>
        <p:txBody>
          <a:bodyPr/>
          <a:lstStyle/>
          <a:p>
            <a:r>
              <a:rPr lang="en-US" b="1" dirty="0">
                <a:solidFill>
                  <a:srgbClr val="001D58"/>
                </a:solidFill>
              </a:rPr>
              <a:t>Fire Fighting</a:t>
            </a:r>
          </a:p>
        </p:txBody>
      </p:sp>
      <p:sp>
        <p:nvSpPr>
          <p:cNvPr id="8" name="Rectangle 7"/>
          <p:cNvSpPr/>
          <p:nvPr/>
        </p:nvSpPr>
        <p:spPr>
          <a:xfrm>
            <a:off x="4435158" y="6452114"/>
            <a:ext cx="518590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>
                <a:solidFill>
                  <a:srgbClr val="0070C0"/>
                </a:solidFill>
                <a:latin typeface="Times New Roman" panose="02020603050405020304" pitchFamily="18" charset="0"/>
              </a:rPr>
              <a:t>Figure 77: Fire Protection System for First floor floor</a:t>
            </a:r>
          </a:p>
          <a:p>
            <a:endParaRPr lang="en-US" i="1" dirty="0">
              <a:solidFill>
                <a:srgbClr val="0070C0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E95A97A-63FF-4D2C-8D4D-61B35A6E4F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17843" y="1917080"/>
            <a:ext cx="5075583" cy="44392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86702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8</a:t>
            </a:fld>
            <a:endParaRPr 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115A0686-23CB-4D86-806E-E243710EBA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84403" y="0"/>
            <a:ext cx="9029700" cy="1325563"/>
          </a:xfrm>
        </p:spPr>
        <p:txBody>
          <a:bodyPr/>
          <a:lstStyle/>
          <a:p>
            <a:r>
              <a:rPr lang="en-US" b="1" dirty="0">
                <a:solidFill>
                  <a:srgbClr val="001D58"/>
                </a:solidFill>
              </a:rPr>
              <a:t>Architectural Design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2293122-980D-449F-8C08-E357865D0D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46922"/>
            <a:ext cx="12032974" cy="58110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4090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9B51EA-50F2-427F-95C0-57A9352749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5181" y="1164373"/>
            <a:ext cx="9791700" cy="405239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Fire Protection System</a:t>
            </a:r>
          </a:p>
          <a:p>
            <a:pPr marL="0" indent="0">
              <a:buNone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i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endParaRPr lang="en-US" i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i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b="1" i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dirty="0">
              <a:latin typeface="Times New Roman" panose="02020603050405020304" pitchFamily="18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80</a:t>
            </a:fld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23BC50DF-D8BB-4632-9010-6EBF7932FE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18309" y="0"/>
            <a:ext cx="9029700" cy="1325563"/>
          </a:xfrm>
        </p:spPr>
        <p:txBody>
          <a:bodyPr/>
          <a:lstStyle/>
          <a:p>
            <a:r>
              <a:rPr lang="en-US" b="1" dirty="0">
                <a:solidFill>
                  <a:srgbClr val="001D58"/>
                </a:solidFill>
              </a:rPr>
              <a:t>Fire Fighting</a:t>
            </a:r>
          </a:p>
        </p:txBody>
      </p:sp>
      <p:sp>
        <p:nvSpPr>
          <p:cNvPr id="8" name="Rectangle 7"/>
          <p:cNvSpPr/>
          <p:nvPr/>
        </p:nvSpPr>
        <p:spPr>
          <a:xfrm>
            <a:off x="4435158" y="6452114"/>
            <a:ext cx="487171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>
                <a:solidFill>
                  <a:srgbClr val="0070C0"/>
                </a:solidFill>
                <a:latin typeface="Times New Roman" panose="02020603050405020304" pitchFamily="18" charset="0"/>
              </a:rPr>
              <a:t>Figure 77: Fire Protection System for second floor</a:t>
            </a:r>
          </a:p>
          <a:p>
            <a:endParaRPr lang="en-US" i="1" dirty="0">
              <a:solidFill>
                <a:srgbClr val="0070C0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A11A4BF-2EA7-4689-A73D-976AC2794B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84104" y="1641232"/>
            <a:ext cx="5155096" cy="47151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2924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9B51EA-50F2-427F-95C0-57A9352749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5181" y="1164373"/>
            <a:ext cx="9791700" cy="405239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Fire Protection System</a:t>
            </a:r>
          </a:p>
          <a:p>
            <a:pPr marL="0" indent="0">
              <a:buNone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i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endParaRPr lang="en-US" i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i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b="1" i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dirty="0">
              <a:latin typeface="Times New Roman" panose="02020603050405020304" pitchFamily="18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81</a:t>
            </a:fld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23BC50DF-D8BB-4632-9010-6EBF7932FE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18309" y="0"/>
            <a:ext cx="9029700" cy="1325563"/>
          </a:xfrm>
        </p:spPr>
        <p:txBody>
          <a:bodyPr/>
          <a:lstStyle/>
          <a:p>
            <a:r>
              <a:rPr lang="en-US" b="1" dirty="0">
                <a:solidFill>
                  <a:srgbClr val="001D58"/>
                </a:solidFill>
              </a:rPr>
              <a:t>Fire Fighting</a:t>
            </a:r>
          </a:p>
        </p:txBody>
      </p:sp>
      <p:sp>
        <p:nvSpPr>
          <p:cNvPr id="8" name="Rectangle 7"/>
          <p:cNvSpPr/>
          <p:nvPr/>
        </p:nvSpPr>
        <p:spPr>
          <a:xfrm>
            <a:off x="4435158" y="6452114"/>
            <a:ext cx="467076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>
                <a:solidFill>
                  <a:srgbClr val="0070C0"/>
                </a:solidFill>
                <a:latin typeface="Times New Roman" panose="02020603050405020304" pitchFamily="18" charset="0"/>
              </a:rPr>
              <a:t>Figure 77: Fire Protection System for third floor</a:t>
            </a:r>
          </a:p>
          <a:p>
            <a:endParaRPr lang="en-US" i="1" dirty="0">
              <a:solidFill>
                <a:srgbClr val="0070C0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D0C8F8D-5E76-4F71-AB33-3B15B84B2E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19061" y="1749288"/>
            <a:ext cx="5486400" cy="46318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90485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CADBF63-890C-440E-ADC4-40025768C1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18309" y="0"/>
            <a:ext cx="9029700" cy="1325563"/>
          </a:xfrm>
        </p:spPr>
        <p:txBody>
          <a:bodyPr/>
          <a:lstStyle/>
          <a:p>
            <a:r>
              <a:rPr lang="en-US" b="1" dirty="0">
                <a:solidFill>
                  <a:srgbClr val="001D58"/>
                </a:solidFill>
              </a:rPr>
              <a:t>Mechanical Design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946E69-5DF4-4A6D-B759-E3BB742061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0418" y="1410615"/>
            <a:ext cx="9791700" cy="384654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HVAC system.</a:t>
            </a:r>
            <a:endParaRPr lang="ar-AE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1800" b="1" u="sng" dirty="0"/>
              <a:t>VRF (FLOW REFRIGERANTE VARIABLE):</a:t>
            </a:r>
            <a:r>
              <a:rPr lang="en-US" sz="1400" dirty="0"/>
              <a:t>This system consists of one piece of OUTDOOR and the INDOOR kit can be INDOOR wall, ceiling, concealed or floor etc.</a:t>
            </a:r>
          </a:p>
          <a:p>
            <a:pPr marL="0" indent="0">
              <a:buNone/>
            </a:pPr>
            <a:endParaRPr lang="en-US" sz="1400" dirty="0"/>
          </a:p>
          <a:p>
            <a:pPr marL="0" indent="0">
              <a:buNone/>
            </a:pPr>
            <a:endParaRPr lang="en-US" i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i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i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b="1" i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dirty="0">
              <a:latin typeface="Times New Roman" panose="02020603050405020304" pitchFamily="18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82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4483866" y="6390997"/>
            <a:ext cx="23349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4472C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Figure 61 VRF system </a:t>
            </a:r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0EBA7B98-B62D-421A-8760-7075B19857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0464" y="2691991"/>
            <a:ext cx="5210175" cy="36255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52983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CADBF63-890C-440E-ADC4-40025768C1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18309" y="0"/>
            <a:ext cx="9029700" cy="1325563"/>
          </a:xfrm>
        </p:spPr>
        <p:txBody>
          <a:bodyPr/>
          <a:lstStyle/>
          <a:p>
            <a:r>
              <a:rPr lang="en-US" b="1" dirty="0">
                <a:solidFill>
                  <a:srgbClr val="001D58"/>
                </a:solidFill>
              </a:rPr>
              <a:t>Mechanical Design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946E69-5DF4-4A6D-B759-E3BB742061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0418" y="1410615"/>
            <a:ext cx="9791700" cy="3846546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HVAC system.</a:t>
            </a:r>
            <a:endParaRPr lang="ar-AE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b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System component :</a:t>
            </a:r>
          </a:p>
          <a:p>
            <a:pPr marL="0" indent="0">
              <a:buNone/>
            </a:pPr>
            <a:r>
              <a:rPr lang="en-US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1.Out door unit .</a:t>
            </a:r>
          </a:p>
          <a:p>
            <a:pPr marL="0" indent="0">
              <a:buNone/>
            </a:pPr>
            <a:endParaRPr lang="en-US" b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2.Indoor units.</a:t>
            </a:r>
          </a:p>
          <a:p>
            <a:pPr marL="0" indent="0">
              <a:buNone/>
            </a:pPr>
            <a:endParaRPr lang="en-US" b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3.Ducts.</a:t>
            </a:r>
          </a:p>
          <a:p>
            <a:pPr marL="0" indent="0">
              <a:buNone/>
            </a:pPr>
            <a:endParaRPr lang="en-US" b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4.Diffusers,</a:t>
            </a:r>
            <a:endParaRPr lang="ar-AE" b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1400" dirty="0"/>
          </a:p>
          <a:p>
            <a:pPr marL="0" indent="0">
              <a:buNone/>
            </a:pPr>
            <a:endParaRPr lang="en-US" i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i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i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b="1" i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dirty="0">
              <a:latin typeface="Times New Roman" panose="02020603050405020304" pitchFamily="18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83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4483866" y="6390997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dirty="0">
              <a:solidFill>
                <a:srgbClr val="4472C4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6705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CADBF63-890C-440E-ADC4-40025768C1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18309" y="0"/>
            <a:ext cx="9029700" cy="1325563"/>
          </a:xfrm>
        </p:spPr>
        <p:txBody>
          <a:bodyPr/>
          <a:lstStyle/>
          <a:p>
            <a:r>
              <a:rPr lang="en-US" b="1" dirty="0">
                <a:solidFill>
                  <a:srgbClr val="001D58"/>
                </a:solidFill>
              </a:rPr>
              <a:t>Mechanical Design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946E69-5DF4-4A6D-B759-E3BB742061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5655" y="1208311"/>
            <a:ext cx="9791700" cy="384654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HVAC system.</a:t>
            </a:r>
            <a:endParaRPr lang="ar-AE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1400" b="1" u="sng" dirty="0">
                <a:solidFill>
                  <a:srgbClr val="FF0000"/>
                </a:solidFill>
              </a:rPr>
              <a:t>Sample of calculation for class room.</a:t>
            </a:r>
          </a:p>
          <a:p>
            <a:pPr marL="0" indent="0">
              <a:buNone/>
            </a:pPr>
            <a:endParaRPr lang="en-US" sz="1400" b="1" u="sng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1400" b="1" u="sng" dirty="0"/>
              <a:t>We used HAP software to Find Air system information</a:t>
            </a:r>
          </a:p>
          <a:p>
            <a:pPr marL="0" indent="0">
              <a:buNone/>
            </a:pPr>
            <a:r>
              <a:rPr lang="en-US" sz="1400" b="1" u="sng" dirty="0"/>
              <a:t> </a:t>
            </a:r>
          </a:p>
          <a:p>
            <a:pPr marL="0" indent="0">
              <a:buNone/>
            </a:pPr>
            <a:endParaRPr lang="en-US" i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i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i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1600" b="1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we used </a:t>
            </a:r>
            <a:r>
              <a:rPr lang="en-US" sz="1600" b="1" i="1" u="sng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Ductilator</a:t>
            </a:r>
            <a:r>
              <a:rPr lang="en-US" sz="1600" b="1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software to find “duct dimension”</a:t>
            </a:r>
          </a:p>
          <a:p>
            <a:pPr marL="0" indent="0">
              <a:buNone/>
            </a:pPr>
            <a:endParaRPr lang="en-US" sz="1600" b="1" i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dirty="0">
              <a:latin typeface="Times New Roman" panose="02020603050405020304" pitchFamily="18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84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4483866" y="6390997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dirty="0">
              <a:solidFill>
                <a:srgbClr val="4472C4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2" name="Picture 2">
            <a:extLst>
              <a:ext uri="{FF2B5EF4-FFF2-40B4-BE49-F238E27FC236}">
                <a16:creationId xmlns:a16="http://schemas.microsoft.com/office/drawing/2014/main" id="{2C833059-CEA4-4BFE-BA68-47BAD4DE91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4887" y="2650434"/>
            <a:ext cx="8534400" cy="1444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>
            <a:extLst>
              <a:ext uri="{FF2B5EF4-FFF2-40B4-BE49-F238E27FC236}">
                <a16:creationId xmlns:a16="http://schemas.microsoft.com/office/drawing/2014/main" id="{7EF50A50-A1A3-44D5-8DEB-BE09ACE6C3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131" y="4576071"/>
            <a:ext cx="3848100" cy="22819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223176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CADBF63-890C-440E-ADC4-40025768C1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18309" y="0"/>
            <a:ext cx="9029700" cy="1325563"/>
          </a:xfrm>
        </p:spPr>
        <p:txBody>
          <a:bodyPr/>
          <a:lstStyle/>
          <a:p>
            <a:r>
              <a:rPr lang="en-US" b="1" dirty="0">
                <a:solidFill>
                  <a:srgbClr val="001D58"/>
                </a:solidFill>
              </a:rPr>
              <a:t>Mechanical Design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946E69-5DF4-4A6D-B759-E3BB742061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5655" y="1208311"/>
            <a:ext cx="9791700" cy="3846546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HVAC system.</a:t>
            </a:r>
            <a:endParaRPr lang="ar-AE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1400" b="1" u="sng" dirty="0">
                <a:solidFill>
                  <a:srgbClr val="FF0000"/>
                </a:solidFill>
              </a:rPr>
              <a:t>Sample of calculation for class room.</a:t>
            </a:r>
          </a:p>
          <a:p>
            <a:pPr marL="0" indent="0">
              <a:buNone/>
            </a:pPr>
            <a:endParaRPr lang="en-US" sz="1600" b="1" i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b="1" u="sng" dirty="0"/>
              <a:t>Diffuser </a:t>
            </a:r>
            <a:endParaRPr lang="en-US" dirty="0"/>
          </a:p>
          <a:p>
            <a:r>
              <a:rPr lang="en-US" u="sng" dirty="0"/>
              <a:t>Supply and return calculation </a:t>
            </a:r>
            <a:endParaRPr lang="en-US" dirty="0"/>
          </a:p>
          <a:p>
            <a:endParaRPr lang="en-US" dirty="0"/>
          </a:p>
          <a:p>
            <a:r>
              <a:rPr lang="en-US" dirty="0"/>
              <a:t>Air flow=A*V</a:t>
            </a:r>
          </a:p>
          <a:p>
            <a:pPr marL="0" indent="0">
              <a:buNone/>
            </a:pPr>
            <a:r>
              <a:rPr lang="en-US" dirty="0"/>
              <a:t> </a:t>
            </a:r>
          </a:p>
          <a:p>
            <a:r>
              <a:rPr lang="ar-AE" dirty="0"/>
              <a:t>.0</a:t>
            </a:r>
            <a:r>
              <a:rPr lang="en-US" dirty="0"/>
              <a:t>.</a:t>
            </a:r>
            <a:r>
              <a:rPr lang="ar-AE" dirty="0"/>
              <a:t>7</a:t>
            </a:r>
            <a:r>
              <a:rPr lang="en-US" dirty="0"/>
              <a:t>=”X*Y”*</a:t>
            </a:r>
            <a:r>
              <a:rPr lang="ar-AE" dirty="0"/>
              <a:t>3</a:t>
            </a:r>
            <a:r>
              <a:rPr lang="en-US" dirty="0"/>
              <a:t>.25</a:t>
            </a:r>
          </a:p>
          <a:p>
            <a:pPr marL="0" indent="0">
              <a:buNone/>
            </a:pPr>
            <a:r>
              <a:rPr lang="ar-AE" dirty="0"/>
              <a:t> </a:t>
            </a:r>
            <a:endParaRPr lang="en-US" dirty="0"/>
          </a:p>
          <a:p>
            <a:r>
              <a:rPr lang="en-US" dirty="0"/>
              <a:t>0.</a:t>
            </a:r>
            <a:r>
              <a:rPr lang="ar-AE" dirty="0"/>
              <a:t>7</a:t>
            </a:r>
            <a:r>
              <a:rPr lang="en-US" dirty="0"/>
              <a:t>/325</a:t>
            </a:r>
          </a:p>
          <a:p>
            <a:pPr marL="0" indent="0">
              <a:buNone/>
            </a:pPr>
            <a:r>
              <a:rPr lang="en-US" dirty="0"/>
              <a:t>  </a:t>
            </a:r>
          </a:p>
          <a:p>
            <a:r>
              <a:rPr lang="en-US" dirty="0"/>
              <a:t>Square diffuser = 0.</a:t>
            </a:r>
            <a:r>
              <a:rPr lang="ar-AE" dirty="0"/>
              <a:t>5</a:t>
            </a:r>
            <a:r>
              <a:rPr lang="en-US" dirty="0"/>
              <a:t> *0.</a:t>
            </a:r>
            <a:r>
              <a:rPr lang="ar-AE" dirty="0"/>
              <a:t>5</a:t>
            </a:r>
            <a:r>
              <a:rPr lang="en-US" dirty="0"/>
              <a:t> m</a:t>
            </a:r>
          </a:p>
          <a:p>
            <a:pPr marL="0" indent="0">
              <a:buNone/>
            </a:pP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dirty="0">
              <a:latin typeface="Times New Roman" panose="02020603050405020304" pitchFamily="18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b="1" u="sng" dirty="0"/>
              <a:t>Selection of Air condition</a:t>
            </a:r>
            <a:endParaRPr lang="en-US" dirty="0"/>
          </a:p>
          <a:p>
            <a:pPr marL="0" indent="0">
              <a:buNone/>
            </a:pPr>
            <a:r>
              <a:rPr lang="en-US" sz="2200" dirty="0">
                <a:solidFill>
                  <a:srgbClr val="FF0000"/>
                </a:solidFill>
              </a:rPr>
              <a:t>We used selection VRV tools to select model of VRV system.</a:t>
            </a:r>
          </a:p>
          <a:p>
            <a:pPr marL="0" indent="0">
              <a:buNone/>
            </a:pPr>
            <a:endParaRPr lang="en-US" sz="2200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sz="2200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85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4483866" y="6390997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dirty="0">
              <a:solidFill>
                <a:srgbClr val="4472C4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6" name="Picture 2">
            <a:extLst>
              <a:ext uri="{FF2B5EF4-FFF2-40B4-BE49-F238E27FC236}">
                <a16:creationId xmlns:a16="http://schemas.microsoft.com/office/drawing/2014/main" id="{546CDD8D-CBDF-47EB-A3F7-582A1AF790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776" y="4862512"/>
            <a:ext cx="7258050" cy="167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831416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C71B1F-149A-4F36-82AF-A405F71BF9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18309" y="0"/>
            <a:ext cx="9029700" cy="1325563"/>
          </a:xfrm>
        </p:spPr>
        <p:txBody>
          <a:bodyPr/>
          <a:lstStyle/>
          <a:p>
            <a:r>
              <a:rPr lang="en-US" b="1" dirty="0">
                <a:solidFill>
                  <a:srgbClr val="001D58"/>
                </a:solidFill>
              </a:rPr>
              <a:t>Mechanical Design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4FC298-1851-449E-B966-4789C766C8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5180" y="1164372"/>
            <a:ext cx="11542358" cy="5998427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HVAC system.</a:t>
            </a:r>
          </a:p>
          <a:p>
            <a:pPr marL="0" indent="0">
              <a:buNone/>
            </a:pPr>
            <a:endParaRPr lang="en-US" sz="2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ar-SA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ar-SA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i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endParaRPr lang="en-US" i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i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b="1" i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dirty="0">
              <a:latin typeface="Times New Roman" panose="02020603050405020304" pitchFamily="18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86</a:t>
            </a:fld>
            <a:endParaRPr lang="en-US"/>
          </a:p>
        </p:txBody>
      </p:sp>
      <p:pic>
        <p:nvPicPr>
          <p:cNvPr id="7170" name="Picture 2">
            <a:extLst>
              <a:ext uri="{FF2B5EF4-FFF2-40B4-BE49-F238E27FC236}">
                <a16:creationId xmlns:a16="http://schemas.microsoft.com/office/drawing/2014/main" id="{D881D92D-EA48-4EC5-B1AA-5789C6F958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2576" y="1774031"/>
            <a:ext cx="5629275" cy="21883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3">
            <a:extLst>
              <a:ext uri="{FF2B5EF4-FFF2-40B4-BE49-F238E27FC236}">
                <a16:creationId xmlns:a16="http://schemas.microsoft.com/office/drawing/2014/main" id="{89E8A611-515F-485D-A31F-E5114CCCB3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2700" y="4068417"/>
            <a:ext cx="5748918" cy="27895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203734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6408B9-DD9F-4A07-8BBA-F7E9250962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18309" y="0"/>
            <a:ext cx="9029700" cy="1325563"/>
          </a:xfrm>
        </p:spPr>
        <p:txBody>
          <a:bodyPr/>
          <a:lstStyle/>
          <a:p>
            <a:r>
              <a:rPr lang="en-US" b="1" dirty="0">
                <a:solidFill>
                  <a:srgbClr val="001D58"/>
                </a:solidFill>
              </a:rPr>
              <a:t>Mechanical Design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569B13-F3C5-4FF8-BEB2-4CE177D4BD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5181" y="1164373"/>
            <a:ext cx="11284450" cy="5787412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ar-SA" sz="18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ar-SA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i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endParaRPr lang="en-US" i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i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b="1" i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dirty="0">
              <a:latin typeface="Times New Roman" panose="02020603050405020304" pitchFamily="18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DAA3F83-2C3D-41F5-BB2D-3E988A0D2F38}"/>
              </a:ext>
            </a:extLst>
          </p:cNvPr>
          <p:cNvSpPr/>
          <p:nvPr/>
        </p:nvSpPr>
        <p:spPr>
          <a:xfrm>
            <a:off x="3445827" y="6119446"/>
            <a:ext cx="4111190" cy="4580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dirty="0">
                <a:solidFill>
                  <a:srgbClr val="4472C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Figure 62: HVAC system for ground floor.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87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B3B3B23-D57E-4474-9952-763A061A3B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20278" y="1450475"/>
            <a:ext cx="4346713" cy="45440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37327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6408B9-DD9F-4A07-8BBA-F7E9250962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18309" y="0"/>
            <a:ext cx="9029700" cy="1325563"/>
          </a:xfrm>
        </p:spPr>
        <p:txBody>
          <a:bodyPr/>
          <a:lstStyle/>
          <a:p>
            <a:r>
              <a:rPr lang="en-US" b="1" dirty="0">
                <a:solidFill>
                  <a:srgbClr val="001D58"/>
                </a:solidFill>
              </a:rPr>
              <a:t>Mechanical Design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569B13-F3C5-4FF8-BEB2-4CE177D4BD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5181" y="1164373"/>
            <a:ext cx="11284450" cy="5787412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ar-SA" sz="18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ar-SA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i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endParaRPr lang="en-US" i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i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b="1" i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dirty="0">
              <a:latin typeface="Times New Roman" panose="02020603050405020304" pitchFamily="18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DAA3F83-2C3D-41F5-BB2D-3E988A0D2F38}"/>
              </a:ext>
            </a:extLst>
          </p:cNvPr>
          <p:cNvSpPr/>
          <p:nvPr/>
        </p:nvSpPr>
        <p:spPr>
          <a:xfrm>
            <a:off x="3532390" y="6119446"/>
            <a:ext cx="3938066" cy="4580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dirty="0">
                <a:solidFill>
                  <a:srgbClr val="4472C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Figure 62: HVAC system for First  floor.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88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21A88F2-38CD-4591-B874-73EA1D6690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81739" y="1164374"/>
            <a:ext cx="4982818" cy="48349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57472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6408B9-DD9F-4A07-8BBA-F7E9250962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18309" y="0"/>
            <a:ext cx="9029700" cy="1325563"/>
          </a:xfrm>
        </p:spPr>
        <p:txBody>
          <a:bodyPr/>
          <a:lstStyle/>
          <a:p>
            <a:r>
              <a:rPr lang="en-US" b="1" dirty="0">
                <a:solidFill>
                  <a:srgbClr val="001D58"/>
                </a:solidFill>
              </a:rPr>
              <a:t>Mechanical Design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569B13-F3C5-4FF8-BEB2-4CE177D4BD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5181" y="1164373"/>
            <a:ext cx="11284450" cy="5787412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ar-SA" sz="18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ar-SA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i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endParaRPr lang="en-US" i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i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b="1" i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dirty="0">
              <a:latin typeface="Times New Roman" panose="02020603050405020304" pitchFamily="18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DAA3F83-2C3D-41F5-BB2D-3E988A0D2F38}"/>
              </a:ext>
            </a:extLst>
          </p:cNvPr>
          <p:cNvSpPr/>
          <p:nvPr/>
        </p:nvSpPr>
        <p:spPr>
          <a:xfrm>
            <a:off x="3423386" y="6119446"/>
            <a:ext cx="4156074" cy="4580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dirty="0">
                <a:solidFill>
                  <a:srgbClr val="4472C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Figure 62: HVAC system for second  floor.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89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1BF37AB-590F-4B00-B249-2750157F02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15478" y="1164373"/>
            <a:ext cx="4969565" cy="48635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56195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9</a:t>
            </a:fld>
            <a:endParaRPr 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115A0686-23CB-4D86-806E-E243710EBA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84403" y="0"/>
            <a:ext cx="9029700" cy="1325563"/>
          </a:xfrm>
        </p:spPr>
        <p:txBody>
          <a:bodyPr/>
          <a:lstStyle/>
          <a:p>
            <a:r>
              <a:rPr lang="en-US" b="1" dirty="0">
                <a:solidFill>
                  <a:srgbClr val="001D58"/>
                </a:solidFill>
              </a:rPr>
              <a:t>Architectural Design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3D6BB10-CF32-4C21-A83A-826555131C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14400"/>
            <a:ext cx="11794434" cy="5943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8678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6408B9-DD9F-4A07-8BBA-F7E9250962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18309" y="0"/>
            <a:ext cx="9029700" cy="1325563"/>
          </a:xfrm>
        </p:spPr>
        <p:txBody>
          <a:bodyPr/>
          <a:lstStyle/>
          <a:p>
            <a:r>
              <a:rPr lang="en-US" b="1" dirty="0">
                <a:solidFill>
                  <a:srgbClr val="001D58"/>
                </a:solidFill>
              </a:rPr>
              <a:t>Mechanical Design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569B13-F3C5-4FF8-BEB2-4CE177D4BD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5181" y="1164373"/>
            <a:ext cx="11284450" cy="5787412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ar-SA" sz="18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ar-SA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i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endParaRPr lang="en-US" i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i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b="1" i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dirty="0">
              <a:latin typeface="Times New Roman" panose="02020603050405020304" pitchFamily="18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DAA3F83-2C3D-41F5-BB2D-3E988A0D2F38}"/>
              </a:ext>
            </a:extLst>
          </p:cNvPr>
          <p:cNvSpPr/>
          <p:nvPr/>
        </p:nvSpPr>
        <p:spPr>
          <a:xfrm>
            <a:off x="3390204" y="6119446"/>
            <a:ext cx="4222438" cy="4580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dirty="0">
                <a:solidFill>
                  <a:srgbClr val="4472C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Figure 62: HVAC system for Third   floor.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90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7B2A903-D4CE-4354-B655-B3D1E115FE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7913" y="1201122"/>
            <a:ext cx="5406887" cy="4682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19824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6408B9-DD9F-4A07-8BBA-F7E9250962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18309" y="0"/>
            <a:ext cx="9029700" cy="1325563"/>
          </a:xfrm>
        </p:spPr>
        <p:txBody>
          <a:bodyPr/>
          <a:lstStyle/>
          <a:p>
            <a:r>
              <a:rPr lang="en-US" b="1" dirty="0">
                <a:solidFill>
                  <a:srgbClr val="001D58"/>
                </a:solidFill>
              </a:rPr>
              <a:t>Mechanical Design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569B13-F3C5-4FF8-BEB2-4CE177D4BD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5181" y="1164373"/>
            <a:ext cx="11284450" cy="5787412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ar-SA" sz="18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ar-SA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sz="20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Mechanical Ventilation </a:t>
            </a:r>
          </a:p>
          <a:p>
            <a:pPr marL="0" indent="0">
              <a:buNone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sz="20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Exhaust Fan</a:t>
            </a:r>
          </a:p>
          <a:p>
            <a:pPr marL="0" indent="0">
              <a:buNone/>
            </a:pPr>
            <a:r>
              <a:rPr lang="en-US" sz="20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CFM= 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 * ACH  /  1.7</a:t>
            </a:r>
          </a:p>
          <a:p>
            <a:pPr marL="0" indent="0">
              <a:buNone/>
            </a:pP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= 8 * 19    / 1.7   </a:t>
            </a:r>
          </a:p>
          <a:p>
            <a:pPr marL="0" indent="0">
              <a:buNone/>
            </a:pP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=100 CFM.</a:t>
            </a:r>
          </a:p>
          <a:p>
            <a:pPr marL="0" indent="0">
              <a:buNone/>
            </a:pPr>
            <a:r>
              <a:rPr lang="en-US" sz="20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</a:p>
          <a:p>
            <a:pPr marL="0" indent="0">
              <a:buNone/>
            </a:pPr>
            <a:endParaRPr lang="en-US" sz="2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20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CFM  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          8  *  48   / 1.7 </a:t>
            </a:r>
          </a:p>
          <a:p>
            <a:pPr marL="0" indent="0">
              <a:buNone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=          300 CFM.             </a:t>
            </a:r>
            <a:endParaRPr lang="en-US" i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i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i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b="1" i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dirty="0">
              <a:latin typeface="Times New Roman" panose="02020603050405020304" pitchFamily="18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91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A8410C4-0944-4294-B642-B4B1AF0FAA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41892" y="2245716"/>
            <a:ext cx="2991267" cy="173379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2AC3E89-9912-4A2A-83F7-07D59522D0A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41892" y="4174829"/>
            <a:ext cx="4222665" cy="25816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2097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6408B9-DD9F-4A07-8BBA-F7E9250962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18309" y="0"/>
            <a:ext cx="9029700" cy="1325563"/>
          </a:xfrm>
        </p:spPr>
        <p:txBody>
          <a:bodyPr/>
          <a:lstStyle/>
          <a:p>
            <a:r>
              <a:rPr lang="en-US" b="1" dirty="0">
                <a:solidFill>
                  <a:srgbClr val="001D58"/>
                </a:solidFill>
              </a:rPr>
              <a:t>Mechanical Design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569B13-F3C5-4FF8-BEB2-4CE177D4BD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5181" y="1164373"/>
            <a:ext cx="11284450" cy="5787412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ar-SA" sz="18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ar-SA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sz="20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Mechanical Ventilation </a:t>
            </a:r>
          </a:p>
          <a:p>
            <a:pPr marL="0" indent="0">
              <a:buNone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sz="20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Exhaust Fan</a:t>
            </a:r>
          </a:p>
          <a:p>
            <a:pPr marL="0" indent="0">
              <a:buNone/>
            </a:pPr>
            <a:r>
              <a:rPr lang="en-US" sz="20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CFM= 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 * ACH  /  1.7</a:t>
            </a:r>
          </a:p>
          <a:p>
            <a:pPr marL="0" indent="0">
              <a:buNone/>
            </a:pP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= 10 * 48 /1.7 </a:t>
            </a:r>
          </a:p>
          <a:p>
            <a:pPr marL="0" indent="0">
              <a:buNone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=300 CFM.           </a:t>
            </a:r>
          </a:p>
          <a:p>
            <a:pPr marL="0" indent="0">
              <a:buNone/>
            </a:pPr>
            <a:endParaRPr lang="en-US" sz="2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20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CFM  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          10  *  48   / 1.7 </a:t>
            </a:r>
          </a:p>
          <a:p>
            <a:pPr marL="0" indent="0">
              <a:buNone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=          300 CFM.                   </a:t>
            </a:r>
            <a:endParaRPr lang="en-US" i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i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i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b="1" i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dirty="0">
              <a:latin typeface="Times New Roman" panose="02020603050405020304" pitchFamily="18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92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3784654-D715-4FB3-88E9-F735D76EBD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14801" y="4222452"/>
            <a:ext cx="4639322" cy="213389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3BD0DDA-0ED1-4ABE-8EDF-3818488CF75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5900889" y="870046"/>
            <a:ext cx="1325562" cy="43809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6175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B3A5B649-5DA6-4409-B678-C5B1AF90AD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90935" y="0"/>
            <a:ext cx="9029700" cy="1325563"/>
          </a:xfrm>
        </p:spPr>
        <p:txBody>
          <a:bodyPr/>
          <a:lstStyle/>
          <a:p>
            <a:r>
              <a:rPr lang="en-US" b="1" dirty="0">
                <a:solidFill>
                  <a:srgbClr val="001D58"/>
                </a:solidFill>
              </a:rPr>
              <a:t>Electrical Design</a:t>
            </a:r>
            <a:endParaRPr lang="en-US" b="1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B3FF68A-0A9A-40DC-90CA-138BE3CC0B94}"/>
              </a:ext>
            </a:extLst>
          </p:cNvPr>
          <p:cNvSpPr/>
          <p:nvPr/>
        </p:nvSpPr>
        <p:spPr>
          <a:xfrm>
            <a:off x="1477107" y="1208332"/>
            <a:ext cx="923778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The Electrical systems is one of the significant systems in the building</a:t>
            </a:r>
            <a:endParaRPr lang="en-US" sz="2000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28E47F04-3F6C-4BF1-879A-252AB09BA6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82919" y="1758462"/>
            <a:ext cx="10341902" cy="4595444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Lighting System</a:t>
            </a:r>
          </a:p>
          <a:p>
            <a:pPr marL="0" indent="0">
              <a:buNone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Outlets Socket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Power Calculations </a:t>
            </a:r>
          </a:p>
          <a:p>
            <a:pPr marL="0" indent="0">
              <a:buNone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93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11697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20EF0846-D1D2-40F8-820E-589B88EC28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90935" y="0"/>
            <a:ext cx="9029700" cy="1325563"/>
          </a:xfrm>
        </p:spPr>
        <p:txBody>
          <a:bodyPr/>
          <a:lstStyle/>
          <a:p>
            <a:r>
              <a:rPr lang="en-US" b="1" dirty="0">
                <a:solidFill>
                  <a:srgbClr val="001D58"/>
                </a:solidFill>
              </a:rPr>
              <a:t>Electrical Design</a:t>
            </a:r>
            <a:endParaRPr lang="en-US" b="1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6201C69B-DFF1-4C2C-8A27-4DD8A8F773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0536" y="1047143"/>
            <a:ext cx="9791700" cy="4351338"/>
          </a:xfrm>
        </p:spPr>
        <p:txBody>
          <a:bodyPr/>
          <a:lstStyle/>
          <a:p>
            <a:pPr marL="0" indent="0">
              <a:buNone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Lighting System </a:t>
            </a:r>
          </a:p>
          <a:p>
            <a:pPr marL="0" indent="0">
              <a:buNone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DIALux program was used to design lighting system in school </a:t>
            </a:r>
          </a:p>
          <a:p>
            <a:pPr marL="0" indent="0">
              <a:buNone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5418FEE-C364-4839-A85C-BE073F413F3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5253"/>
          <a:stretch/>
        </p:blipFill>
        <p:spPr>
          <a:xfrm>
            <a:off x="1643970" y="2057399"/>
            <a:ext cx="8566829" cy="4160033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BCA30B3B-7137-44EC-8320-EE6DF30EC9DB}"/>
              </a:ext>
            </a:extLst>
          </p:cNvPr>
          <p:cNvSpPr/>
          <p:nvPr/>
        </p:nvSpPr>
        <p:spPr>
          <a:xfrm>
            <a:off x="4372900" y="6260958"/>
            <a:ext cx="35616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>
                <a:solidFill>
                  <a:srgbClr val="0070C0"/>
                </a:solidFill>
                <a:latin typeface="Times New Roman" panose="02020603050405020304" pitchFamily="18" charset="0"/>
              </a:rPr>
              <a:t>Figure 65: School model in DIALux 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94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27960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3A49BE3-1B9E-43B4-BE8E-F58F9F3196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0536" y="1047143"/>
            <a:ext cx="9791700" cy="4351338"/>
          </a:xfrm>
        </p:spPr>
        <p:txBody>
          <a:bodyPr/>
          <a:lstStyle/>
          <a:p>
            <a:pPr marL="0" indent="0">
              <a:buNone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Lighting System</a:t>
            </a:r>
          </a:p>
          <a:p>
            <a:pPr marL="0" indent="0">
              <a:buNone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Some of spaces in school </a:t>
            </a:r>
          </a:p>
          <a:p>
            <a:pPr marL="0" indent="0">
              <a:buNone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3980098D-323A-48EA-9855-22D69AD74B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90935" y="0"/>
            <a:ext cx="9029700" cy="1325563"/>
          </a:xfrm>
        </p:spPr>
        <p:txBody>
          <a:bodyPr/>
          <a:lstStyle/>
          <a:p>
            <a:r>
              <a:rPr lang="en-US" b="1" dirty="0">
                <a:solidFill>
                  <a:srgbClr val="001D58"/>
                </a:solidFill>
              </a:rPr>
              <a:t>Electrical Design</a:t>
            </a:r>
            <a:endParaRPr lang="en-US" b="1" dirty="0"/>
          </a:p>
        </p:txBody>
      </p:sp>
      <p:pic>
        <p:nvPicPr>
          <p:cNvPr id="6" name="Picture 5" descr="C:\Users\USER\Desktop\EVO\w,,,,,,,v\class 3.jpg">
            <a:extLst>
              <a:ext uri="{FF2B5EF4-FFF2-40B4-BE49-F238E27FC236}">
                <a16:creationId xmlns:a16="http://schemas.microsoft.com/office/drawing/2014/main" id="{72B6B194-BA8E-4A7E-BA45-D1331AD439F1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935" y="2372706"/>
            <a:ext cx="3858174" cy="30257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 descr="C:\Users\USER\Desktop\EVO\w,,,,,,,v\meeting hall.jpg">
            <a:extLst>
              <a:ext uri="{FF2B5EF4-FFF2-40B4-BE49-F238E27FC236}">
                <a16:creationId xmlns:a16="http://schemas.microsoft.com/office/drawing/2014/main" id="{5074CD93-6E7F-4477-9ADC-CA00BFB2BDEA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5955" y="2372706"/>
            <a:ext cx="3767675" cy="3045806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A3E0A71B-99EB-4EC1-91AB-2E923975385B}"/>
              </a:ext>
            </a:extLst>
          </p:cNvPr>
          <p:cNvSpPr/>
          <p:nvPr/>
        </p:nvSpPr>
        <p:spPr>
          <a:xfrm>
            <a:off x="1493765" y="5542287"/>
            <a:ext cx="2219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>
                <a:solidFill>
                  <a:srgbClr val="0070C0"/>
                </a:solidFill>
                <a:latin typeface="Times New Roman" panose="02020603050405020304" pitchFamily="18" charset="0"/>
              </a:rPr>
              <a:t>Figure 66: Classroom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BDF4EEF-9B16-40AD-8F7B-D9F586B8B124}"/>
              </a:ext>
            </a:extLst>
          </p:cNvPr>
          <p:cNvSpPr/>
          <p:nvPr/>
        </p:nvSpPr>
        <p:spPr>
          <a:xfrm>
            <a:off x="6386979" y="5542287"/>
            <a:ext cx="24010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>
                <a:solidFill>
                  <a:srgbClr val="0070C0"/>
                </a:solidFill>
                <a:latin typeface="Times New Roman" panose="02020603050405020304" pitchFamily="18" charset="0"/>
              </a:rPr>
              <a:t>Figure 67: Meeting hall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95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5888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5DA8F4CE-651C-4DB4-BCC2-F1F4BAAB7E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90935" y="0"/>
            <a:ext cx="9029700" cy="1325563"/>
          </a:xfrm>
        </p:spPr>
        <p:txBody>
          <a:bodyPr/>
          <a:lstStyle/>
          <a:p>
            <a:r>
              <a:rPr lang="en-US" b="1" dirty="0">
                <a:solidFill>
                  <a:srgbClr val="001D58"/>
                </a:solidFill>
              </a:rPr>
              <a:t>Electrical Design</a:t>
            </a:r>
            <a:endParaRPr lang="en-US" b="1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241AD90B-C289-4478-900A-3DC991B688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0536" y="1047143"/>
            <a:ext cx="9791700" cy="4351338"/>
          </a:xfrm>
        </p:spPr>
        <p:txBody>
          <a:bodyPr/>
          <a:lstStyle/>
          <a:p>
            <a:pPr marL="0" indent="0">
              <a:buNone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Lighting System</a:t>
            </a:r>
          </a:p>
          <a:p>
            <a:pPr marL="0" indent="0">
              <a:buNone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Eight types of luminaire was used in lighting system design </a:t>
            </a:r>
          </a:p>
          <a:p>
            <a:pPr marL="0" indent="0">
              <a:buNone/>
            </a:pPr>
            <a:endParaRPr lang="en-US" sz="1800" i="1" dirty="0">
              <a:solidFill>
                <a:srgbClr val="0070C0"/>
              </a:solidFill>
              <a:latin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1800" i="1" dirty="0">
                <a:solidFill>
                  <a:srgbClr val="0070C0"/>
                </a:solidFill>
                <a:latin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5A83EC2-D342-4ED4-8180-BCCF2851EC56}"/>
              </a:ext>
            </a:extLst>
          </p:cNvPr>
          <p:cNvSpPr/>
          <p:nvPr/>
        </p:nvSpPr>
        <p:spPr>
          <a:xfrm>
            <a:off x="4232836" y="1997874"/>
            <a:ext cx="53358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>
                <a:solidFill>
                  <a:srgbClr val="0070C0"/>
                </a:solidFill>
                <a:latin typeface="Times New Roman" panose="02020603050405020304" pitchFamily="18" charset="0"/>
              </a:rPr>
              <a:t>Table 17: Number of lamps that were used in the school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96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34209" y="2367206"/>
            <a:ext cx="5057503" cy="40972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48112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CEF254C7-A085-408B-AB95-3B017963E5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90935" y="0"/>
            <a:ext cx="9029700" cy="1325563"/>
          </a:xfrm>
        </p:spPr>
        <p:txBody>
          <a:bodyPr/>
          <a:lstStyle/>
          <a:p>
            <a:r>
              <a:rPr lang="en-US" b="1" dirty="0">
                <a:solidFill>
                  <a:srgbClr val="001D58"/>
                </a:solidFill>
              </a:rPr>
              <a:t>Electrical Design</a:t>
            </a:r>
            <a:endParaRPr lang="en-US" b="1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A6111D8-E192-452D-B3DD-33AA0D5288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5563" y="1215171"/>
            <a:ext cx="9605072" cy="5209076"/>
          </a:xfrm>
          <a:prstGeom prst="rect">
            <a:avLst/>
          </a:prstGeom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CC94F76D-0C8D-4230-AF8F-12FE8DEF85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0536" y="1047143"/>
            <a:ext cx="9791700" cy="4351338"/>
          </a:xfrm>
        </p:spPr>
        <p:txBody>
          <a:bodyPr/>
          <a:lstStyle/>
          <a:p>
            <a:pPr marL="0" indent="0">
              <a:buNone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Lighting System</a:t>
            </a:r>
          </a:p>
          <a:p>
            <a:pPr marL="0" indent="0">
              <a:buNone/>
            </a:pPr>
            <a:endParaRPr lang="en-US" sz="1800" i="1" dirty="0">
              <a:solidFill>
                <a:srgbClr val="0070C0"/>
              </a:solidFill>
              <a:latin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1800" i="1" dirty="0">
                <a:solidFill>
                  <a:srgbClr val="0070C0"/>
                </a:solidFill>
                <a:latin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15AE133-17E7-4824-95F0-FC3E5080B624}"/>
              </a:ext>
            </a:extLst>
          </p:cNvPr>
          <p:cNvSpPr/>
          <p:nvPr/>
        </p:nvSpPr>
        <p:spPr>
          <a:xfrm>
            <a:off x="3726052" y="6469070"/>
            <a:ext cx="44336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>
                <a:solidFill>
                  <a:srgbClr val="0070C0"/>
                </a:solidFill>
                <a:latin typeface="Times New Roman" panose="02020603050405020304" pitchFamily="18" charset="0"/>
              </a:rPr>
              <a:t>Figure 68: Lighting design for basement floor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97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0487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9FA3EF62-72C9-4693-87F8-BFDC3F7F0D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90935" y="0"/>
            <a:ext cx="9029700" cy="1325563"/>
          </a:xfrm>
        </p:spPr>
        <p:txBody>
          <a:bodyPr/>
          <a:lstStyle/>
          <a:p>
            <a:r>
              <a:rPr lang="en-US" b="1" dirty="0">
                <a:solidFill>
                  <a:srgbClr val="001D58"/>
                </a:solidFill>
              </a:rPr>
              <a:t>Electrical Design</a:t>
            </a:r>
            <a:endParaRPr lang="en-US" b="1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C2CCB44-D667-4378-AD5F-3C73C91936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365" y="1101236"/>
            <a:ext cx="10267950" cy="5429250"/>
          </a:xfrm>
          <a:prstGeom prst="rect">
            <a:avLst/>
          </a:prstGeom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777E7E33-AE5F-4A7D-8EAE-9683B0592D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0536" y="1047143"/>
            <a:ext cx="9791700" cy="4351338"/>
          </a:xfrm>
        </p:spPr>
        <p:txBody>
          <a:bodyPr/>
          <a:lstStyle/>
          <a:p>
            <a:pPr marL="0" indent="0">
              <a:buNone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Lighting System</a:t>
            </a:r>
          </a:p>
          <a:p>
            <a:pPr marL="0" indent="0">
              <a:buNone/>
            </a:pPr>
            <a:endParaRPr lang="en-US" sz="1800" i="1" dirty="0">
              <a:solidFill>
                <a:srgbClr val="0070C0"/>
              </a:solidFill>
              <a:latin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1800" i="1" dirty="0">
                <a:solidFill>
                  <a:srgbClr val="0070C0"/>
                </a:solidFill>
                <a:latin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A18B19A-0087-4FA0-8631-1DD103F913E5}"/>
              </a:ext>
            </a:extLst>
          </p:cNvPr>
          <p:cNvSpPr/>
          <p:nvPr/>
        </p:nvSpPr>
        <p:spPr>
          <a:xfrm>
            <a:off x="3726052" y="6469070"/>
            <a:ext cx="42198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>
                <a:solidFill>
                  <a:srgbClr val="0070C0"/>
                </a:solidFill>
                <a:latin typeface="Times New Roman" panose="02020603050405020304" pitchFamily="18" charset="0"/>
              </a:rPr>
              <a:t>Figure 69: Lighting design for ground floor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98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5555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8E8B406C-8ED3-4C57-8047-4D3B0083AB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90935" y="0"/>
            <a:ext cx="9029700" cy="1325563"/>
          </a:xfrm>
        </p:spPr>
        <p:txBody>
          <a:bodyPr/>
          <a:lstStyle/>
          <a:p>
            <a:r>
              <a:rPr lang="en-US" b="1" dirty="0">
                <a:solidFill>
                  <a:srgbClr val="001D58"/>
                </a:solidFill>
              </a:rPr>
              <a:t>Electrical Design</a:t>
            </a:r>
            <a:endParaRPr lang="en-US" b="1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75ABFB3-0CA8-47CA-9572-6FF3C78864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6800" y="1325563"/>
            <a:ext cx="10058400" cy="5143500"/>
          </a:xfrm>
          <a:prstGeom prst="rect">
            <a:avLst/>
          </a:prstGeom>
        </p:spPr>
      </p:pic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552B3DAC-D35B-4A54-9BB4-BC403DAFF7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0536" y="1047143"/>
            <a:ext cx="9791700" cy="4351338"/>
          </a:xfrm>
        </p:spPr>
        <p:txBody>
          <a:bodyPr/>
          <a:lstStyle/>
          <a:p>
            <a:pPr marL="0" indent="0">
              <a:buNone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Lighting System</a:t>
            </a:r>
          </a:p>
          <a:p>
            <a:pPr marL="0" indent="0">
              <a:buNone/>
            </a:pPr>
            <a:endParaRPr lang="en-US" sz="1800" i="1" dirty="0">
              <a:solidFill>
                <a:srgbClr val="0070C0"/>
              </a:solidFill>
              <a:latin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1800" i="1" dirty="0">
                <a:solidFill>
                  <a:srgbClr val="0070C0"/>
                </a:solidFill>
                <a:latin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BA8C373-6DBE-4FC9-910D-DB429816BD83}"/>
              </a:ext>
            </a:extLst>
          </p:cNvPr>
          <p:cNvSpPr/>
          <p:nvPr/>
        </p:nvSpPr>
        <p:spPr>
          <a:xfrm>
            <a:off x="3726052" y="6469070"/>
            <a:ext cx="39335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>
                <a:solidFill>
                  <a:srgbClr val="0070C0"/>
                </a:solidFill>
                <a:latin typeface="Times New Roman" panose="02020603050405020304" pitchFamily="18" charset="0"/>
              </a:rPr>
              <a:t>Figure 70: Lighting design for first floor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99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6208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pull/>
      </p:transition>
    </mc:Choice>
    <mc:Fallback xmlns="">
      <p:transition spd="med">
        <p:pull/>
      </p:transition>
    </mc:Fallback>
  </mc:AlternateContent>
</p:sld>
</file>

<file path=ppt/theme/theme1.xml><?xml version="1.0" encoding="utf-8"?>
<a:theme xmlns:a="http://schemas.openxmlformats.org/drawingml/2006/main" name="Cloud skipper design templat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mbria-Calibri">
      <a:majorFont>
        <a:latin typeface="Cambria" panose="02040503050406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9TopShadow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3975" dist="41275" dir="14700000" algn="t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dirty="0"/>
        </a:defPPr>
      </a:lstStyle>
      <a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a:style>
    </a:spDef>
    <a:lnDef>
      <a:spPr/>
      <a:bodyPr/>
      <a:lstStyle/>
      <a:style>
        <a:lnRef idx="1">
          <a:schemeClr val="accent2"/>
        </a:lnRef>
        <a:fillRef idx="0">
          <a:schemeClr val="accent2"/>
        </a:fillRef>
        <a:effectRef idx="0">
          <a:schemeClr val="accent2"/>
        </a:effectRef>
        <a:fontRef idx="minor">
          <a:schemeClr val="tx1"/>
        </a:fontRef>
      </a:style>
    </a:lnDef>
    <a:txDef>
      <a:spPr>
        <a:noFill/>
        <a:ln>
          <a:solidFill>
            <a:schemeClr val="bg2"/>
          </a:solidFill>
        </a:ln>
      </a:spPr>
      <a:bodyPr wrap="square" rtlCol="0" anchor="ctr" anchorCtr="1">
        <a:spAutoFit/>
      </a:bodyPr>
      <a:lstStyle>
        <a:defPPr>
          <a:defRPr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Cloud skipper design slides.potx" id="{E8493412-85DD-4641-9E8A-937B29FD6AA2}" vid="{77E91E09-5010-404D-ADF4-B79FA46D727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mbria-Calibri">
      <a:majorFont>
        <a:latin typeface="Cambria" panose="02040503050406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9TopShadow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3975" dist="41275" dir="14700000" algn="t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mbria-Calibri">
      <a:majorFont>
        <a:latin typeface="Cambria" panose="02040503050406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9TopShadow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3975" dist="41275" dir="14700000" algn="t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VSO_x0020_item_x0020_id xmlns="40262f94-9f35-4ac3-9a90-690165a166b7" xsi:nil="true"/>
    <Assetid_x0020_ xmlns="40262f94-9f35-4ac3-9a90-690165a166b7" xsi:nil="true"/>
    <Item_x0020_Details xmlns="40262f94-9f35-4ac3-9a90-690165a166b7" xsi:nil="true"/>
    <Template_x0020_details xmlns="40262f94-9f35-4ac3-9a90-690165a166b7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A3F7D94069FF64A86F7DFF56D60E3BE" ma:contentTypeVersion="6" ma:contentTypeDescription="Create a new document." ma:contentTypeScope="" ma:versionID="c32302c77d4085ecf495bdddb7f5e889">
  <xsd:schema xmlns:xsd="http://www.w3.org/2001/XMLSchema" xmlns:xs="http://www.w3.org/2001/XMLSchema" xmlns:p="http://schemas.microsoft.com/office/2006/metadata/properties" xmlns:ns2="a4f35948-e619-41b3-aa29-22878b09cfd2" xmlns:ns3="40262f94-9f35-4ac3-9a90-690165a166b7" targetNamespace="http://schemas.microsoft.com/office/2006/metadata/properties" ma:root="true" ma:fieldsID="4ab5ae46be95f9d0be6107e8200be7a2" ns2:_="" ns3:_="">
    <xsd:import namespace="a4f35948-e619-41b3-aa29-22878b09cfd2"/>
    <xsd:import namespace="40262f94-9f35-4ac3-9a90-690165a166b7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VSO_x0020_item_x0020_id" minOccurs="0"/>
                <xsd:element ref="ns3:Item_x0020_Details" minOccurs="0"/>
                <xsd:element ref="ns3:Template_x0020_details" minOccurs="0"/>
                <xsd:element ref="ns3:Assetid_x0020_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4f35948-e619-41b3-aa29-22878b09cfd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262f94-9f35-4ac3-9a90-690165a166b7" elementFormDefault="qualified">
    <xsd:import namespace="http://schemas.microsoft.com/office/2006/documentManagement/types"/>
    <xsd:import namespace="http://schemas.microsoft.com/office/infopath/2007/PartnerControls"/>
    <xsd:element name="VSO_x0020_item_x0020_id" ma:index="10" nillable="true" ma:displayName="VSO item id" ma:description="Please add the bug number to refer to VSO items." ma:internalName="VSO_x0020_item_x0020_id">
      <xsd:simpleType>
        <xsd:restriction base="dms:Text">
          <xsd:maxLength value="255"/>
        </xsd:restriction>
      </xsd:simpleType>
    </xsd:element>
    <xsd:element name="Item_x0020_Details" ma:index="11" nillable="true" ma:displayName="Item Details" ma:internalName="Item_x0020_Details">
      <xsd:simpleType>
        <xsd:restriction base="dms:Note">
          <xsd:maxLength value="255"/>
        </xsd:restriction>
      </xsd:simpleType>
    </xsd:element>
    <xsd:element name="Template_x0020_details" ma:index="12" nillable="true" ma:displayName="Template details" ma:internalName="Template_x0020_details">
      <xsd:simpleType>
        <xsd:restriction base="dms:Text"/>
      </xsd:simpleType>
    </xsd:element>
    <xsd:element name="Assetid_x0020_" ma:index="13" nillable="true" ma:displayName="Assetid " ma:internalName="Assetid_x0020_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EDD01B8-816B-49B7-8C81-03AB51D87C54}">
  <ds:schemaRefs>
    <ds:schemaRef ds:uri="a4f35948-e619-41b3-aa29-22878b09cfd2"/>
    <ds:schemaRef ds:uri="http://purl.org/dc/dcmitype/"/>
    <ds:schemaRef ds:uri="http://schemas.microsoft.com/office/2006/metadata/properties"/>
    <ds:schemaRef ds:uri="http://purl.org/dc/elements/1.1/"/>
    <ds:schemaRef ds:uri="http://purl.org/dc/terms/"/>
    <ds:schemaRef ds:uri="http://schemas.microsoft.com/office/infopath/2007/PartnerControls"/>
    <ds:schemaRef ds:uri="http://schemas.openxmlformats.org/package/2006/metadata/core-properties"/>
    <ds:schemaRef ds:uri="http://schemas.microsoft.com/office/2006/documentManagement/types"/>
    <ds:schemaRef ds:uri="40262f94-9f35-4ac3-9a90-690165a166b7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B024FD56-CE1B-42FC-9E83-BFBF160724C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253D857-4181-4777-8893-6E45A690F9F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4f35948-e619-41b3-aa29-22878b09cfd2"/>
    <ds:schemaRef ds:uri="40262f94-9f35-4ac3-9a90-690165a166b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Cloud skipper design slides</Template>
  <TotalTime>6019</TotalTime>
  <Words>2578</Words>
  <Application>Microsoft Office PowerPoint</Application>
  <PresentationFormat>Widescreen</PresentationFormat>
  <Paragraphs>1190</Paragraphs>
  <Slides>113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113</vt:i4>
      </vt:variant>
    </vt:vector>
  </HeadingPairs>
  <TitlesOfParts>
    <vt:vector size="122" baseType="lpstr">
      <vt:lpstr>Arial</vt:lpstr>
      <vt:lpstr>Bookman Old Style</vt:lpstr>
      <vt:lpstr>Calibri</vt:lpstr>
      <vt:lpstr>Calibri Light</vt:lpstr>
      <vt:lpstr>Cambria</vt:lpstr>
      <vt:lpstr>Tahoma</vt:lpstr>
      <vt:lpstr>Times New Roman</vt:lpstr>
      <vt:lpstr>Wingdings</vt:lpstr>
      <vt:lpstr>Cloud skipper design template</vt:lpstr>
      <vt:lpstr>PowerPoint Presentation</vt:lpstr>
      <vt:lpstr>Contents:</vt:lpstr>
      <vt:lpstr>Introduction</vt:lpstr>
      <vt:lpstr>PowerPoint Presentation</vt:lpstr>
      <vt:lpstr>Site Analysis</vt:lpstr>
      <vt:lpstr>Architectural Design </vt:lpstr>
      <vt:lpstr>Architectural Design </vt:lpstr>
      <vt:lpstr>Architectural Design</vt:lpstr>
      <vt:lpstr>Architectural Design</vt:lpstr>
      <vt:lpstr>Architectural Design </vt:lpstr>
      <vt:lpstr>Architectural Design </vt:lpstr>
      <vt:lpstr>Architectural Design </vt:lpstr>
      <vt:lpstr>Architectural Design </vt:lpstr>
      <vt:lpstr>Architectural Design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Structural Design </vt:lpstr>
      <vt:lpstr>Structural Design </vt:lpstr>
      <vt:lpstr>Structural Design </vt:lpstr>
      <vt:lpstr>Structural Design </vt:lpstr>
      <vt:lpstr>Structural Design </vt:lpstr>
      <vt:lpstr>Structural Design </vt:lpstr>
      <vt:lpstr>Structural Design </vt:lpstr>
      <vt:lpstr>Structural Design </vt:lpstr>
      <vt:lpstr>Structural Design </vt:lpstr>
      <vt:lpstr>Structural Design </vt:lpstr>
      <vt:lpstr>Structural Design </vt:lpstr>
      <vt:lpstr>Structural Design </vt:lpstr>
      <vt:lpstr>Structural Design </vt:lpstr>
      <vt:lpstr>Structural Design </vt:lpstr>
      <vt:lpstr>Structural Design </vt:lpstr>
      <vt:lpstr>PowerPoint Presentation</vt:lpstr>
      <vt:lpstr>Structural Design </vt:lpstr>
      <vt:lpstr>Structural Design </vt:lpstr>
      <vt:lpstr>Structural Design </vt:lpstr>
      <vt:lpstr>Structural Design </vt:lpstr>
      <vt:lpstr>Structural Design </vt:lpstr>
      <vt:lpstr>Structural Design </vt:lpstr>
      <vt:lpstr>Structural Design </vt:lpstr>
      <vt:lpstr>Structural Design </vt:lpstr>
      <vt:lpstr>Environmental Design</vt:lpstr>
      <vt:lpstr>Environmental Design</vt:lpstr>
      <vt:lpstr>Environmental Aspects Acoustic </vt:lpstr>
      <vt:lpstr>Environmental Aspects Acoustic </vt:lpstr>
      <vt:lpstr>PowerPoint Presentation</vt:lpstr>
      <vt:lpstr>Use insul program </vt:lpstr>
      <vt:lpstr>PowerPoint Presentation</vt:lpstr>
      <vt:lpstr>PowerPoint Presentation</vt:lpstr>
      <vt:lpstr>IIC (impact insulation class)  </vt:lpstr>
      <vt:lpstr>PowerPoint Presentation</vt:lpstr>
      <vt:lpstr>PowerPoint Presentation</vt:lpstr>
      <vt:lpstr>PowerPoint Presentation</vt:lpstr>
      <vt:lpstr>Environmental Design</vt:lpstr>
      <vt:lpstr>Environmental Design</vt:lpstr>
      <vt:lpstr>Environmental Design</vt:lpstr>
      <vt:lpstr>Mechanical Design </vt:lpstr>
      <vt:lpstr>Mechanical Design </vt:lpstr>
      <vt:lpstr>Mechanical Design </vt:lpstr>
      <vt:lpstr>Mechanical Design </vt:lpstr>
      <vt:lpstr>Mechanical Design </vt:lpstr>
      <vt:lpstr>Mechanical Design </vt:lpstr>
      <vt:lpstr>Mechanical Design </vt:lpstr>
      <vt:lpstr>Mechanical Design </vt:lpstr>
      <vt:lpstr>Mechanical Design </vt:lpstr>
      <vt:lpstr>Mechanical Design </vt:lpstr>
      <vt:lpstr>Mechanical Design </vt:lpstr>
      <vt:lpstr>Mechanical Design </vt:lpstr>
      <vt:lpstr>Site plan derange with septic tank.</vt:lpstr>
      <vt:lpstr>Mechanical Design </vt:lpstr>
      <vt:lpstr>Roof Tank layout.</vt:lpstr>
      <vt:lpstr>Fire protection</vt:lpstr>
      <vt:lpstr>Fire Fighting</vt:lpstr>
      <vt:lpstr>Fire Fighting</vt:lpstr>
      <vt:lpstr>Fire Fighting</vt:lpstr>
      <vt:lpstr>Fire Fighting</vt:lpstr>
      <vt:lpstr>Fire Fighting</vt:lpstr>
      <vt:lpstr>Fire Fighting</vt:lpstr>
      <vt:lpstr>Fire Fighting</vt:lpstr>
      <vt:lpstr>Mechanical Design </vt:lpstr>
      <vt:lpstr>Mechanical Design </vt:lpstr>
      <vt:lpstr>Mechanical Design </vt:lpstr>
      <vt:lpstr>Mechanical Design </vt:lpstr>
      <vt:lpstr>Mechanical Design </vt:lpstr>
      <vt:lpstr>Mechanical Design </vt:lpstr>
      <vt:lpstr>Mechanical Design </vt:lpstr>
      <vt:lpstr>Mechanical Design </vt:lpstr>
      <vt:lpstr>Mechanical Design </vt:lpstr>
      <vt:lpstr>Mechanical Design </vt:lpstr>
      <vt:lpstr>Mechanical Design </vt:lpstr>
      <vt:lpstr>Electrical Design</vt:lpstr>
      <vt:lpstr>Electrical Design</vt:lpstr>
      <vt:lpstr>Electrical Design</vt:lpstr>
      <vt:lpstr>Electrical Design</vt:lpstr>
      <vt:lpstr>Electrical Design</vt:lpstr>
      <vt:lpstr>Electrical Design</vt:lpstr>
      <vt:lpstr>Electrical Design</vt:lpstr>
      <vt:lpstr>Electrical Design</vt:lpstr>
      <vt:lpstr>Electrical Design</vt:lpstr>
      <vt:lpstr>Electrical Design</vt:lpstr>
      <vt:lpstr>Electrical Design</vt:lpstr>
      <vt:lpstr>Electrical Design</vt:lpstr>
      <vt:lpstr>Electrical Design</vt:lpstr>
      <vt:lpstr>Electrical Design</vt:lpstr>
      <vt:lpstr>Electrical Design</vt:lpstr>
      <vt:lpstr>Electrical Design</vt:lpstr>
      <vt:lpstr>Electrical Design</vt:lpstr>
      <vt:lpstr>PowerPoint Presentation</vt:lpstr>
      <vt:lpstr>Safety Design </vt:lpstr>
      <vt:lpstr>Cost Estimation</vt:lpstr>
      <vt:lpstr>Thank You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SALEH</dc:creator>
  <cp:lastModifiedBy>Technipal</cp:lastModifiedBy>
  <cp:revision>331</cp:revision>
  <dcterms:created xsi:type="dcterms:W3CDTF">2018-12-17T23:41:29Z</dcterms:created>
  <dcterms:modified xsi:type="dcterms:W3CDTF">2020-07-21T09:16:14Z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0x010100AA3F7D94069FF64A86F7DFF56D60E3BE</vt:lpwstr>
  </property>
  <property fmtid="{D5CDD505-2E9C-101B-9397-08002B2CF9AE}" pid="3" name="Order">
    <vt:r8>74062900</vt:r8>
  </property>
  <property fmtid="{D5CDD505-2E9C-101B-9397-08002B2CF9AE}" pid="4" name="HiddenCategoryTags">
    <vt:lpwstr/>
  </property>
  <property fmtid="{D5CDD505-2E9C-101B-9397-08002B2CF9AE}" pid="5" name="InternalTags">
    <vt:lpwstr/>
  </property>
  <property fmtid="{D5CDD505-2E9C-101B-9397-08002B2CF9AE}" pid="6" name="FeatureTags">
    <vt:lpwstr/>
  </property>
  <property fmtid="{D5CDD505-2E9C-101B-9397-08002B2CF9AE}" pid="7" name="LocalizationTags">
    <vt:lpwstr/>
  </property>
  <property fmtid="{D5CDD505-2E9C-101B-9397-08002B2CF9AE}" pid="8" name="CategoryTags">
    <vt:lpwstr/>
  </property>
  <property fmtid="{D5CDD505-2E9C-101B-9397-08002B2CF9AE}" pid="9" name="Applications">
    <vt:lpwstr/>
  </property>
  <property fmtid="{D5CDD505-2E9C-101B-9397-08002B2CF9AE}" pid="10" name="CampaignTags">
    <vt:lpwstr/>
  </property>
  <property fmtid="{D5CDD505-2E9C-101B-9397-08002B2CF9AE}" pid="11" name="ScenarioTags">
    <vt:lpwstr/>
  </property>
</Properties>
</file>