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25"/>
  </p:notesMasterIdLst>
  <p:handoutMasterIdLst>
    <p:handoutMasterId r:id="rId26"/>
  </p:handoutMasterIdLst>
  <p:sldIdLst>
    <p:sldId id="259" r:id="rId2"/>
    <p:sldId id="289" r:id="rId3"/>
    <p:sldId id="290" r:id="rId4"/>
    <p:sldId id="303" r:id="rId5"/>
    <p:sldId id="282" r:id="rId6"/>
    <p:sldId id="283" r:id="rId7"/>
    <p:sldId id="296" r:id="rId8"/>
    <p:sldId id="284" r:id="rId9"/>
    <p:sldId id="288" r:id="rId10"/>
    <p:sldId id="294" r:id="rId11"/>
    <p:sldId id="281" r:id="rId12"/>
    <p:sldId id="297" r:id="rId13"/>
    <p:sldId id="298" r:id="rId14"/>
    <p:sldId id="301" r:id="rId15"/>
    <p:sldId id="299" r:id="rId16"/>
    <p:sldId id="308" r:id="rId17"/>
    <p:sldId id="302" r:id="rId18"/>
    <p:sldId id="300" r:id="rId19"/>
    <p:sldId id="307" r:id="rId20"/>
    <p:sldId id="287" r:id="rId21"/>
    <p:sldId id="291" r:id="rId22"/>
    <p:sldId id="306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81"/>
            <p14:sldId id="282"/>
            <p14:sldId id="283"/>
            <p14:sldId id="284"/>
            <p14:sldId id="262"/>
            <p14:sldId id="288"/>
            <p14:sldId id="287"/>
          </p14:sldIdLst>
        </p14:section>
        <p14:section name="Sample Slides for Visuals" id="{BAB3A466-96C9-4230-9978-795378D75699}">
          <p14:sldIdLst/>
        </p14:section>
        <p14:section name="Topic 1" id="{6D9936A3-3945-4757-BC8B-B5C252D8E036}">
          <p14:sldIdLst>
            <p14:sldId id="270"/>
            <p14:sldId id="286"/>
          </p14:sldIdLst>
        </p14:section>
        <p14:section name="Case Study" id="{8C0305C9-B152-4FBA-A789-FE1976D53990}">
          <p14:sldIdLst>
            <p14:sldId id="277"/>
            <p14:sldId id="272"/>
          </p14:sldIdLst>
        </p14:section>
        <p14:section name="Appendix" id="{3F78B471-41DA-46F2-A8E4-97E471896AB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="" xmlns:p14="http://schemas.microsoft.com/office/powerpoint/2010/main" val="1"/>
    </p:ext>
    <p:ext uri="{D31A062A-798A-4329-ABDD-BBA856620510}">
      <p14:defaultImageDpi xmlns=""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978" autoAdjust="0"/>
    <p:restoredTop sz="84034" autoAdjust="0"/>
  </p:normalViewPr>
  <p:slideViewPr>
    <p:cSldViewPr>
      <p:cViewPr>
        <p:scale>
          <a:sx n="66" d="100"/>
          <a:sy n="66" d="100"/>
        </p:scale>
        <p:origin x="-10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5874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82366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6494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12/27/2013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650" r:id="rId16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923928" y="4365104"/>
            <a:ext cx="4772528" cy="936104"/>
          </a:xfrm>
        </p:spPr>
        <p:txBody>
          <a:bodyPr>
            <a:noAutofit/>
          </a:bodyPr>
          <a:lstStyle/>
          <a:p>
            <a:endParaRPr lang="en-US" sz="32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14847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 Distribution Network of Anabta   </a:t>
            </a:r>
            <a:endParaRPr lang="en-US" dirty="0"/>
          </a:p>
        </p:txBody>
      </p:sp>
      <p:pic>
        <p:nvPicPr>
          <p:cNvPr id="6" name="Picture 5" descr="ال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-127322"/>
            <a:ext cx="9144000" cy="70567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rot="21004672" flipH="1">
            <a:off x="7561249" y="-1092438"/>
            <a:ext cx="2555894" cy="8172582"/>
          </a:xfrm>
          <a:prstGeom prst="rect">
            <a:avLst/>
          </a:prstGeom>
        </p:spPr>
      </p:pic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928670"/>
            <a:ext cx="5272350" cy="5357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500042"/>
            <a:ext cx="33575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Velocity in pipes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57290" y="2428868"/>
            <a:ext cx="6781800" cy="38087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sz="60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-1380063"/>
            <a:ext cx="7765662" cy="16476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69269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Design Criteria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9984" y="1421160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41277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1556792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1142984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Velocity  (0.6 – 3 ) m3/s</a:t>
            </a:r>
          </a:p>
          <a:p>
            <a:pPr marL="342900" indent="-34290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Pressure ( 20 – 80 ) m.H20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3143248"/>
            <a:ext cx="307183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Assumptions 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3929066"/>
            <a:ext cx="328614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Growth rate = 1.9 %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Future demand = 120 L/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c.d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Density is not constant 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Demand pattern </a:t>
            </a:r>
          </a:p>
          <a:p>
            <a:pPr marL="342900" indent="-342900"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5" descr="FGT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43512"/>
            <a:ext cx="9144000" cy="85725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714356"/>
            <a:ext cx="21431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Unit price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0" y="1397000"/>
          <a:ext cx="6096000" cy="2961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Unit</a:t>
                      </a:r>
                      <a:r>
                        <a:rPr lang="en-US" baseline="0" dirty="0" smtClean="0"/>
                        <a:t> price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component</a:t>
                      </a:r>
                      <a:endParaRPr lang="ar-SA" dirty="0"/>
                    </a:p>
                  </a:txBody>
                  <a:tcPr/>
                </a:tc>
              </a:tr>
              <a:tr h="160962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40</a:t>
                      </a:r>
                      <a:r>
                        <a:rPr lang="en-US" baseline="0" dirty="0" smtClean="0"/>
                        <a:t> $/ 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2” ductile iron pipe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45 $/m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3” ductile iron pipe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58</a:t>
                      </a:r>
                      <a:r>
                        <a:rPr lang="en-US" baseline="0" dirty="0" smtClean="0"/>
                        <a:t> $/m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4” ductile iron pipe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75$/m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6” ductile iron pipe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95 $/m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8” ductile iron pipe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200 $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4” PRV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300 $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6” PRV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-2714668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0"/>
            <a:ext cx="392909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Network design :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nw.png"/>
          <p:cNvPicPr>
            <a:picLocks noChangeAspect="1"/>
          </p:cNvPicPr>
          <p:nvPr/>
        </p:nvPicPr>
        <p:blipFill>
          <a:blip r:embed="rId2"/>
          <a:srcRect t="1782"/>
          <a:stretch>
            <a:fillRect/>
          </a:stretch>
        </p:blipFill>
        <p:spPr>
          <a:xfrm>
            <a:off x="0" y="2643182"/>
            <a:ext cx="7500958" cy="3936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928670"/>
            <a:ext cx="214314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Model 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Looped system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Nodes  191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Pipes  243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= 1,415,289$.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-3071858"/>
            <a:ext cx="7337034" cy="164761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d 1.png"/>
          <p:cNvPicPr>
            <a:picLocks noChangeAspect="1"/>
          </p:cNvPicPr>
          <p:nvPr/>
        </p:nvPicPr>
        <p:blipFill>
          <a:blip r:embed="rId2"/>
          <a:srcRect l="11111"/>
          <a:stretch>
            <a:fillRect/>
          </a:stretch>
        </p:blipFill>
        <p:spPr>
          <a:xfrm>
            <a:off x="0" y="500043"/>
            <a:ext cx="4786315" cy="6143668"/>
          </a:xfrm>
          <a:prstGeom prst="rect">
            <a:avLst/>
          </a:prstGeom>
        </p:spPr>
      </p:pic>
      <p:pic>
        <p:nvPicPr>
          <p:cNvPr id="7" name="Picture 6" descr="mod 1 p.png"/>
          <p:cNvPicPr>
            <a:picLocks noChangeAspect="1"/>
          </p:cNvPicPr>
          <p:nvPr/>
        </p:nvPicPr>
        <p:blipFill>
          <a:blip r:embed="rId3"/>
          <a:srcRect l="79309"/>
          <a:stretch>
            <a:fillRect/>
          </a:stretch>
        </p:blipFill>
        <p:spPr>
          <a:xfrm>
            <a:off x="5643570" y="500042"/>
            <a:ext cx="2143140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428604"/>
            <a:ext cx="321471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Model 2</a:t>
            </a:r>
            <a:endParaRPr lang="ar-SA" sz="2400" b="1" dirty="0"/>
          </a:p>
        </p:txBody>
      </p:sp>
      <p:pic>
        <p:nvPicPr>
          <p:cNvPr id="3" name="Picture 2" descr="n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000240"/>
            <a:ext cx="7038435" cy="46288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166" y="1000108"/>
            <a:ext cx="592935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Looped system with constructing new reservoir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Nodes 193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pipes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246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=1 ,660,931 $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86510" y="-6786634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ONES 1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9" y="1000108"/>
            <a:ext cx="9030961" cy="5715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750099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Pressure zones 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5.png"/>
          <p:cNvPicPr>
            <a:picLocks noChangeAspect="1"/>
          </p:cNvPicPr>
          <p:nvPr/>
        </p:nvPicPr>
        <p:blipFill>
          <a:blip r:embed="rId2"/>
          <a:srcRect l="21879" t="-1275"/>
          <a:stretch>
            <a:fillRect/>
          </a:stretch>
        </p:blipFill>
        <p:spPr>
          <a:xfrm>
            <a:off x="357158" y="85258"/>
            <a:ext cx="5358305" cy="6772742"/>
          </a:xfrm>
          <a:prstGeom prst="rect">
            <a:avLst/>
          </a:prstGeom>
        </p:spPr>
      </p:pic>
      <p:pic>
        <p:nvPicPr>
          <p:cNvPr id="4" name="Picture 3" descr="pip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214290"/>
            <a:ext cx="2267267" cy="642942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071678"/>
            <a:ext cx="8572528" cy="47863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571480"/>
            <a:ext cx="385765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Model 3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071546"/>
            <a:ext cx="592935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branched system with constructing new reservoir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Nodes 193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pipes 200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= 1,501,102 $ 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3.png"/>
          <p:cNvPicPr>
            <a:picLocks noChangeAspect="1"/>
          </p:cNvPicPr>
          <p:nvPr/>
        </p:nvPicPr>
        <p:blipFill>
          <a:blip r:embed="rId2"/>
          <a:srcRect l="21523" t="-1791"/>
          <a:stretch>
            <a:fillRect/>
          </a:stretch>
        </p:blipFill>
        <p:spPr>
          <a:xfrm>
            <a:off x="285720" y="118601"/>
            <a:ext cx="5315436" cy="6739399"/>
          </a:xfrm>
          <a:prstGeom prst="rect">
            <a:avLst/>
          </a:prstGeom>
        </p:spPr>
      </p:pic>
      <p:pic>
        <p:nvPicPr>
          <p:cNvPr id="4" name="Picture 3" descr="P5.png"/>
          <p:cNvPicPr>
            <a:picLocks noChangeAspect="1"/>
          </p:cNvPicPr>
          <p:nvPr/>
        </p:nvPicPr>
        <p:blipFill>
          <a:blip r:embed="rId3"/>
          <a:srcRect l="78125" t="-548"/>
          <a:stretch>
            <a:fillRect/>
          </a:stretch>
        </p:blipFill>
        <p:spPr>
          <a:xfrm>
            <a:off x="6572264" y="214290"/>
            <a:ext cx="2000232" cy="664371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836712"/>
            <a:ext cx="4721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2492896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L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Objective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Study area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Analysis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Design criteria and assumptions 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Conclusion and recommendations</a:t>
            </a:r>
          </a:p>
          <a:p>
            <a:pPr marL="400050" indent="-400050">
              <a:buFont typeface="+mj-lt"/>
              <a:buAutoNum type="romanL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Halt and difficulties </a:t>
            </a:r>
          </a:p>
          <a:p>
            <a:pPr marL="400050" indent="-40005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/>
          </a:p>
          <a:p>
            <a:pPr marL="400050" indent="-400050">
              <a:buFont typeface="+mj-lt"/>
              <a:buAutoNum type="romanLcPeriod"/>
            </a:pPr>
            <a:endParaRPr lang="en-US" dirty="0" smtClean="0"/>
          </a:p>
          <a:p>
            <a:pPr marL="400050" indent="-400050">
              <a:buFont typeface="+mj-lt"/>
              <a:buAutoNum type="romanLcPeriod"/>
            </a:pPr>
            <a:endParaRPr lang="en-US" dirty="0" smtClean="0"/>
          </a:p>
          <a:p>
            <a:pPr marL="400050" indent="-400050">
              <a:buFont typeface="+mj-lt"/>
              <a:buAutoNum type="romanLcPeriod"/>
            </a:pPr>
            <a:endParaRPr lang="en-US" dirty="0" smtClean="0"/>
          </a:p>
          <a:p>
            <a:pPr marL="400050" indent="-400050">
              <a:buFont typeface="+mj-lt"/>
              <a:buAutoNum type="romanLcPeriod"/>
            </a:pP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162880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21502" y="1566664"/>
            <a:ext cx="842249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714356"/>
            <a:ext cx="392909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Network Design </a:t>
            </a:r>
            <a:endParaRPr lang="ar-SA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42976" y="1357298"/>
          <a:ext cx="7477157" cy="4554380"/>
        </p:xfrm>
        <a:graphic>
          <a:graphicData uri="http://schemas.openxmlformats.org/drawingml/2006/table">
            <a:tbl>
              <a:tblPr rtl="1" firstRow="1" lastCol="1" bandRow="1">
                <a:tableStyleId>{5C22544A-7EE6-4342-B048-85BDC9FD1C3A}</a:tableStyleId>
              </a:tblPr>
              <a:tblGrid>
                <a:gridCol w="2808531"/>
                <a:gridCol w="2176240"/>
                <a:gridCol w="2492386"/>
              </a:tblGrid>
              <a:tr h="792463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Disadvantages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Advantages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Designed</a:t>
                      </a:r>
                      <a:r>
                        <a:rPr lang="en-US" baseline="0" dirty="0" smtClean="0"/>
                        <a:t> model </a:t>
                      </a:r>
                      <a:endParaRPr lang="ar-SA" dirty="0"/>
                    </a:p>
                  </a:txBody>
                  <a:tcPr/>
                </a:tc>
              </a:tr>
              <a:tr h="1207801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Values of pressure don’t meet design criteria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Most economic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Model 1</a:t>
                      </a:r>
                      <a:endParaRPr lang="ar-SA" dirty="0"/>
                    </a:p>
                  </a:txBody>
                  <a:tcPr/>
                </a:tc>
              </a:tr>
              <a:tr h="107157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Not economic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Meets the criteria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Model 2</a:t>
                      </a:r>
                      <a:endParaRPr lang="ar-SA" dirty="0"/>
                    </a:p>
                  </a:txBody>
                  <a:tcPr/>
                </a:tc>
              </a:tr>
              <a:tr h="1482546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Branched !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Meets the criteria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Model</a:t>
                      </a:r>
                      <a:r>
                        <a:rPr lang="en-US" baseline="0" dirty="0" smtClean="0"/>
                        <a:t> 3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61048" y="-99392"/>
            <a:ext cx="7765662" cy="164761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35896" y="155679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5984" y="785794"/>
            <a:ext cx="685801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Conclusion and Recommendations :</a:t>
            </a:r>
            <a:endParaRPr lang="ar-S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40" y="1785926"/>
            <a:ext cx="4000528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Model 2 is not the most economic but the best </a:t>
            </a:r>
          </a:p>
          <a:p>
            <a:pPr marL="342900" indent="-34290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All the designed models are gravity  systems </a:t>
            </a:r>
          </a:p>
          <a:p>
            <a:pPr marL="342900" indent="-34290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losses are reduced </a:t>
            </a:r>
          </a:p>
          <a:p>
            <a:pPr marL="342900" indent="-34290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571480"/>
            <a:ext cx="628654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Halts and Difficulties </a:t>
            </a:r>
            <a:endParaRPr lang="ar-S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076" y="1785926"/>
            <a:ext cx="7000924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Inability to simulate  reality  conditions</a:t>
            </a:r>
          </a:p>
          <a:p>
            <a:pPr marL="342900" indent="-34290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Lack of cooperation by the consultant to provide us the prices</a:t>
            </a:r>
          </a:p>
          <a:p>
            <a:pPr marL="342900" indent="-342900"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Scarcity of information </a:t>
            </a:r>
          </a:p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57816" y="-6572320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430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1840" y="692696"/>
            <a:ext cx="4772528" cy="9906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1988840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Water has always been an essential part in life. And it is our job as civil engineers to make it available easily . This is why network distribution is very important every where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ched Right Arrow 1"/>
          <p:cNvSpPr/>
          <p:nvPr/>
        </p:nvSpPr>
        <p:spPr>
          <a:xfrm rot="20097612">
            <a:off x="-363881" y="1394222"/>
            <a:ext cx="9295631" cy="4590914"/>
          </a:xfrm>
          <a:prstGeom prst="notch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 rot="20087384">
            <a:off x="1141726" y="2382366"/>
            <a:ext cx="691276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analyze the existing network .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To redesign the network to meet people needs in present                          and future for 30 years.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2A2A2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3. To reduce cost and effort 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A2A2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642918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Objective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12662" y="2087940"/>
            <a:ext cx="5670492" cy="3855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sz="7200" dirty="0"/>
          </a:p>
        </p:txBody>
      </p:sp>
      <p:sp>
        <p:nvSpPr>
          <p:cNvPr id="4" name="TextBox 3"/>
          <p:cNvSpPr txBox="1"/>
          <p:nvPr/>
        </p:nvSpPr>
        <p:spPr>
          <a:xfrm>
            <a:off x="2428860" y="214290"/>
            <a:ext cx="374441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Study Area </a:t>
            </a:r>
          </a:p>
          <a:p>
            <a:endParaRPr lang="en-US" dirty="0"/>
          </a:p>
        </p:txBody>
      </p:sp>
      <p:pic>
        <p:nvPicPr>
          <p:cNvPr id="5" name="Picture 4" descr="anabt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142984"/>
            <a:ext cx="8230749" cy="5525272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5856" y="764704"/>
            <a:ext cx="5257800" cy="56886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endParaRPr lang="en-US" sz="7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61048" y="-6868144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404664"/>
            <a:ext cx="374441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Study Area 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1700808"/>
            <a:ext cx="43611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Anbta’s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location.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Area equals 19471 donoms.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Population is 8300 inhabitant.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Climate: Temp. approx. 27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humidity (40 - 70 )summer.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(70 – 85) winter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Picture 8" descr="Anabtama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692696"/>
            <a:ext cx="2093218" cy="429309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xisting 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422"/>
            <a:ext cx="8878470" cy="56435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571480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Existing Network of Anabta</a:t>
            </a:r>
            <a:endParaRPr lang="en-US" sz="3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22935" y="2381379"/>
            <a:ext cx="3711465" cy="280022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sz="7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rot="21004672" flipH="1">
            <a:off x="7561249" y="-1092438"/>
            <a:ext cx="2555894" cy="81725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404664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134076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1357298"/>
            <a:ext cx="657229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Sample Calculation 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0" y="3571876"/>
            <a:ext cx="757242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Area covered by node 5 = (  1/9 A10 + 1/5 A11 + 1/10 A14) =  13276.97 m2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Number of people  = (  1/9 A10 x 5.07 )+ (1/5 A11 x 5.07) + (1/10 A14 x 6.73)/1000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=73  ca.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Demand of node 5 = 73 x (100 L 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C.day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.101  L/sec </a:t>
            </a:r>
          </a:p>
          <a:p>
            <a:endParaRPr lang="ar-SA" dirty="0"/>
          </a:p>
        </p:txBody>
      </p:sp>
      <p:sp>
        <p:nvSpPr>
          <p:cNvPr id="16" name="TextBox 15"/>
          <p:cNvSpPr txBox="1"/>
          <p:nvPr/>
        </p:nvSpPr>
        <p:spPr>
          <a:xfrm>
            <a:off x="642910" y="3000372"/>
            <a:ext cx="221457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Demand for 1 node: </a:t>
            </a:r>
            <a:endParaRPr lang="ar-SA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357158" y="1857364"/>
          <a:ext cx="6000792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2000264"/>
                <a:gridCol w="2000264"/>
              </a:tblGrid>
              <a:tr h="42293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Node ID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Elevation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Demand</a:t>
                      </a:r>
                      <a:r>
                        <a:rPr lang="en-US" sz="2000" baseline="0" dirty="0" smtClean="0"/>
                        <a:t> (L/sec)</a:t>
                      </a:r>
                      <a:endParaRPr lang="en-US" sz="2000" dirty="0"/>
                    </a:p>
                  </a:txBody>
                  <a:tcPr/>
                </a:tc>
              </a:tr>
              <a:tr h="23905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.101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rot="528185" flipH="1">
            <a:off x="7561249" y="-1092438"/>
            <a:ext cx="2555894" cy="81725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285728"/>
            <a:ext cx="58579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Analysis Results :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node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1357298"/>
            <a:ext cx="6143668" cy="45720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4348" y="928670"/>
            <a:ext cx="25717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Pressure in nodes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443</Words>
  <Application>Microsoft Office PowerPoint</Application>
  <PresentationFormat>On-screen Show (4:3)</PresentationFormat>
  <Paragraphs>132</Paragraphs>
  <Slides>23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2011-05-21T14:15:38Z</dcterms:created>
  <dcterms:modified xsi:type="dcterms:W3CDTF">2013-12-27T15:29:44Z</dcterms:modified>
</cp:coreProperties>
</file>