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71" r:id="rId3"/>
    <p:sldId id="272" r:id="rId4"/>
    <p:sldId id="273" r:id="rId5"/>
    <p:sldId id="274" r:id="rId6"/>
    <p:sldId id="275" r:id="rId7"/>
    <p:sldId id="276" r:id="rId8"/>
    <p:sldId id="265" r:id="rId9"/>
    <p:sldId id="266" r:id="rId10"/>
    <p:sldId id="260" r:id="rId11"/>
    <p:sldId id="261" r:id="rId12"/>
    <p:sldId id="262" r:id="rId13"/>
    <p:sldId id="264" r:id="rId14"/>
    <p:sldId id="269" r:id="rId15"/>
    <p:sldId id="267" r:id="rId16"/>
    <p:sldId id="268" r:id="rId17"/>
    <p:sldId id="270" r:id="rId18"/>
    <p:sldId id="285" r:id="rId19"/>
    <p:sldId id="277" r:id="rId20"/>
    <p:sldId id="279" r:id="rId21"/>
    <p:sldId id="278" r:id="rId22"/>
    <p:sldId id="280" r:id="rId23"/>
    <p:sldId id="281" r:id="rId24"/>
    <p:sldId id="284" r:id="rId25"/>
    <p:sldId id="282" r:id="rId26"/>
    <p:sldId id="28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804" y="82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ACB94D-83A2-4171-90B7-40BE7E386CD8}" type="datetimeFigureOut">
              <a:rPr lang="en-US" smtClean="0"/>
              <a:pPr/>
              <a:t>5/13/2014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CC29B7-4518-4569-ACE3-272308CA2886}" type="slidenum">
              <a:rPr lang="en-US" smtClean="0"/>
              <a:pPr/>
              <a:t>‹#›</a:t>
            </a:fld>
            <a:endParaRPr lang="en-US"/>
          </a:p>
        </p:txBody>
      </p:sp>
    </p:spTree>
    <p:extLst>
      <p:ext uri="{BB962C8B-B14F-4D97-AF65-F5344CB8AC3E}">
        <p14:creationId xmlns:p14="http://schemas.microsoft.com/office/powerpoint/2010/main" xmlns="" val="231574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CC29B7-4518-4569-ACE3-272308CA2886}" type="slidenum">
              <a:rPr lang="en-US" smtClean="0"/>
              <a:pPr/>
              <a:t>17</a:t>
            </a:fld>
            <a:endParaRPr lang="en-US"/>
          </a:p>
        </p:txBody>
      </p:sp>
    </p:spTree>
    <p:extLst>
      <p:ext uri="{BB962C8B-B14F-4D97-AF65-F5344CB8AC3E}">
        <p14:creationId xmlns:p14="http://schemas.microsoft.com/office/powerpoint/2010/main" xmlns="" val="1114174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55BF5A-F08A-45D0-A8E3-144C0D7D3301}" type="datetimeFigureOut">
              <a:rPr lang="en-US" smtClean="0"/>
              <a:pPr/>
              <a:t>5/13/2014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3067736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55BF5A-F08A-45D0-A8E3-144C0D7D3301}" type="datetimeFigureOut">
              <a:rPr lang="en-US" smtClean="0"/>
              <a:pPr/>
              <a:t>5/13/2014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3467311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55BF5A-F08A-45D0-A8E3-144C0D7D3301}" type="datetimeFigureOut">
              <a:rPr lang="en-US" smtClean="0"/>
              <a:pPr/>
              <a:t>5/13/2014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19878891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17" name="Footer Placeholder 16"/>
          <p:cNvSpPr>
            <a:spLocks noGrp="1"/>
          </p:cNvSpPr>
          <p:nvPr>
            <p:ph type="ftr" sz="quarter" idx="11"/>
          </p:nvPr>
        </p:nvSpPr>
        <p:spPr/>
        <p:txBody>
          <a:bodyPr/>
          <a:lstStyle/>
          <a:p>
            <a:endParaRPr lang="en-US" dirty="0">
              <a:solidFill>
                <a:srgbClr val="696464"/>
              </a:solidFill>
            </a:endParaRPr>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9517154-C0CA-4F20-9E8E-30984B7834CE}"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5" name="Footer Placeholder 4"/>
          <p:cNvSpPr>
            <a:spLocks noGrp="1"/>
          </p:cNvSpPr>
          <p:nvPr>
            <p:ph type="ftr" sz="quarter" idx="11"/>
          </p:nvPr>
        </p:nvSpPr>
        <p:spPr/>
        <p:txBody>
          <a:bodyPr/>
          <a:lstStyle/>
          <a:p>
            <a:endParaRPr lang="en-US" dirty="0">
              <a:solidFill>
                <a:srgbClr val="696464"/>
              </a:solidFill>
            </a:endParaRPr>
          </a:p>
        </p:txBody>
      </p:sp>
      <p:sp>
        <p:nvSpPr>
          <p:cNvPr id="6" name="Slide Number Placeholder 5"/>
          <p:cNvSpPr>
            <a:spLocks noGrp="1"/>
          </p:cNvSpPr>
          <p:nvPr>
            <p:ph type="sldNum" sz="quarter" idx="12"/>
          </p:nvPr>
        </p:nvSpPr>
        <p:spPr/>
        <p:txBody>
          <a:bodyPr/>
          <a:lstStyle/>
          <a:p>
            <a:fld id="{79517154-C0CA-4F20-9E8E-30984B7834CE}"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5" name="Footer Placeholder 4"/>
          <p:cNvSpPr>
            <a:spLocks noGrp="1"/>
          </p:cNvSpPr>
          <p:nvPr>
            <p:ph type="ftr" sz="quarter" idx="11"/>
          </p:nvPr>
        </p:nvSpPr>
        <p:spPr>
          <a:xfrm>
            <a:off x="800100" y="6172200"/>
            <a:ext cx="4000500" cy="457200"/>
          </a:xfrm>
        </p:spPr>
        <p:txBody>
          <a:bodyPr/>
          <a:lstStyle/>
          <a:p>
            <a:endParaRPr lang="en-US" dirty="0">
              <a:solidFill>
                <a:srgbClr val="696464"/>
              </a:solidFill>
            </a:endParaRP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6" name="Slide Number Placeholder 5"/>
          <p:cNvSpPr>
            <a:spLocks noGrp="1"/>
          </p:cNvSpPr>
          <p:nvPr>
            <p:ph type="sldNum" sz="quarter" idx="12"/>
          </p:nvPr>
        </p:nvSpPr>
        <p:spPr>
          <a:xfrm>
            <a:off x="146304" y="6208776"/>
            <a:ext cx="457200" cy="457200"/>
          </a:xfrm>
        </p:spPr>
        <p:txBody>
          <a:bodyPr/>
          <a:lstStyle/>
          <a:p>
            <a:fld id="{79517154-C0CA-4F20-9E8E-30984B7834C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6" name="Footer Placeholder 5"/>
          <p:cNvSpPr>
            <a:spLocks noGrp="1"/>
          </p:cNvSpPr>
          <p:nvPr>
            <p:ph type="ftr" sz="quarter" idx="11"/>
          </p:nvPr>
        </p:nvSpPr>
        <p:spPr/>
        <p:txBody>
          <a:bodyPr/>
          <a:lstStyle/>
          <a:p>
            <a:endParaRPr lang="en-US" dirty="0">
              <a:solidFill>
                <a:srgbClr val="696464"/>
              </a:solidFill>
            </a:endParaRPr>
          </a:p>
        </p:txBody>
      </p:sp>
      <p:sp>
        <p:nvSpPr>
          <p:cNvPr id="7" name="Slide Number Placeholder 6"/>
          <p:cNvSpPr>
            <a:spLocks noGrp="1"/>
          </p:cNvSpPr>
          <p:nvPr>
            <p:ph type="sldNum" sz="quarter" idx="12"/>
          </p:nvPr>
        </p:nvSpPr>
        <p:spPr/>
        <p:txBody>
          <a:bodyPr/>
          <a:lstStyle/>
          <a:p>
            <a:fld id="{79517154-C0CA-4F20-9E8E-30984B7834CE}"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8" name="Footer Placeholder 7"/>
          <p:cNvSpPr>
            <a:spLocks noGrp="1"/>
          </p:cNvSpPr>
          <p:nvPr>
            <p:ph type="ftr" sz="quarter" idx="11"/>
          </p:nvPr>
        </p:nvSpPr>
        <p:spPr/>
        <p:txBody>
          <a:bodyPr/>
          <a:lstStyle/>
          <a:p>
            <a:endParaRPr lang="en-US" dirty="0">
              <a:solidFill>
                <a:srgbClr val="696464"/>
              </a:solidFill>
            </a:endParaRPr>
          </a:p>
        </p:txBody>
      </p:sp>
      <p:sp>
        <p:nvSpPr>
          <p:cNvPr id="9" name="Slide Number Placeholder 8"/>
          <p:cNvSpPr>
            <a:spLocks noGrp="1"/>
          </p:cNvSpPr>
          <p:nvPr>
            <p:ph type="sldNum" sz="quarter" idx="12"/>
          </p:nvPr>
        </p:nvSpPr>
        <p:spPr/>
        <p:txBody>
          <a:bodyPr/>
          <a:lstStyle/>
          <a:p>
            <a:fld id="{79517154-C0CA-4F20-9E8E-30984B7834CE}"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4" name="Footer Placeholder 3"/>
          <p:cNvSpPr>
            <a:spLocks noGrp="1"/>
          </p:cNvSpPr>
          <p:nvPr>
            <p:ph type="ftr" sz="quarter" idx="11"/>
          </p:nvPr>
        </p:nvSpPr>
        <p:spPr/>
        <p:txBody>
          <a:bodyPr/>
          <a:lstStyle/>
          <a:p>
            <a:endParaRPr lang="en-US" dirty="0">
              <a:solidFill>
                <a:srgbClr val="696464"/>
              </a:solidFill>
            </a:endParaRPr>
          </a:p>
        </p:txBody>
      </p:sp>
      <p:sp>
        <p:nvSpPr>
          <p:cNvPr id="5" name="Slide Number Placeholder 4"/>
          <p:cNvSpPr>
            <a:spLocks noGrp="1"/>
          </p:cNvSpPr>
          <p:nvPr>
            <p:ph type="sldNum" sz="quarter" idx="12"/>
          </p:nvPr>
        </p:nvSpPr>
        <p:spPr/>
        <p:txBody>
          <a:bodyPr/>
          <a:lstStyle/>
          <a:p>
            <a:fld id="{79517154-C0CA-4F20-9E8E-30984B7834CE}"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3" name="Footer Placeholder 2"/>
          <p:cNvSpPr>
            <a:spLocks noGrp="1"/>
          </p:cNvSpPr>
          <p:nvPr>
            <p:ph type="ftr" sz="quarter" idx="11"/>
          </p:nvPr>
        </p:nvSpPr>
        <p:spPr/>
        <p:txBody>
          <a:bodyPr/>
          <a:lstStyle/>
          <a:p>
            <a:endParaRPr lang="en-US" dirty="0">
              <a:solidFill>
                <a:srgbClr val="696464"/>
              </a:solidFill>
            </a:endParaRPr>
          </a:p>
        </p:txBody>
      </p:sp>
      <p:sp>
        <p:nvSpPr>
          <p:cNvPr id="4" name="Slide Number Placeholder 3"/>
          <p:cNvSpPr>
            <a:spLocks noGrp="1"/>
          </p:cNvSpPr>
          <p:nvPr>
            <p:ph type="sldNum" sz="quarter" idx="12"/>
          </p:nvPr>
        </p:nvSpPr>
        <p:spPr/>
        <p:txBody>
          <a:bodyPr/>
          <a:lstStyle/>
          <a:p>
            <a:fld id="{79517154-C0CA-4F20-9E8E-30984B7834CE}"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6" name="Footer Placeholder 5"/>
          <p:cNvSpPr>
            <a:spLocks noGrp="1"/>
          </p:cNvSpPr>
          <p:nvPr>
            <p:ph type="ftr" sz="quarter" idx="11"/>
          </p:nvPr>
        </p:nvSpPr>
        <p:spPr/>
        <p:txBody>
          <a:bodyPr/>
          <a:lstStyle/>
          <a:p>
            <a:endParaRPr lang="en-US" dirty="0">
              <a:solidFill>
                <a:srgbClr val="696464"/>
              </a:solidFill>
            </a:endParaRPr>
          </a:p>
        </p:txBody>
      </p:sp>
      <p:sp>
        <p:nvSpPr>
          <p:cNvPr id="7" name="Slide Number Placeholder 6"/>
          <p:cNvSpPr>
            <a:spLocks noGrp="1"/>
          </p:cNvSpPr>
          <p:nvPr>
            <p:ph type="sldNum" sz="quarter" idx="12"/>
          </p:nvPr>
        </p:nvSpPr>
        <p:spPr/>
        <p:txBody>
          <a:bodyPr/>
          <a:lstStyle/>
          <a:p>
            <a:fld id="{79517154-C0CA-4F20-9E8E-30984B7834CE}"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55BF5A-F08A-45D0-A8E3-144C0D7D3301}" type="datetimeFigureOut">
              <a:rPr lang="en-US" smtClean="0"/>
              <a:pPr/>
              <a:t>5/13/2014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23644567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6" name="Footer Placeholder 5"/>
          <p:cNvSpPr>
            <a:spLocks noGrp="1"/>
          </p:cNvSpPr>
          <p:nvPr>
            <p:ph type="ftr" sz="quarter" idx="11"/>
          </p:nvPr>
        </p:nvSpPr>
        <p:spPr>
          <a:xfrm>
            <a:off x="914400" y="6172200"/>
            <a:ext cx="3886200" cy="457200"/>
          </a:xfrm>
        </p:spPr>
        <p:txBody>
          <a:bodyPr/>
          <a:lstStyle/>
          <a:p>
            <a:endParaRPr lang="en-US" dirty="0">
              <a:solidFill>
                <a:srgbClr val="696464"/>
              </a:solidFill>
            </a:endParaRPr>
          </a:p>
        </p:txBody>
      </p:sp>
      <p:sp>
        <p:nvSpPr>
          <p:cNvPr id="7" name="Slide Number Placeholder 6"/>
          <p:cNvSpPr>
            <a:spLocks noGrp="1"/>
          </p:cNvSpPr>
          <p:nvPr>
            <p:ph type="sldNum" sz="quarter" idx="12"/>
          </p:nvPr>
        </p:nvSpPr>
        <p:spPr>
          <a:xfrm>
            <a:off x="146304" y="6208776"/>
            <a:ext cx="457200" cy="457200"/>
          </a:xfrm>
        </p:spPr>
        <p:txBody>
          <a:bodyPr/>
          <a:lstStyle/>
          <a:p>
            <a:fld id="{79517154-C0CA-4F20-9E8E-30984B7834CE}"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5" name="Footer Placeholder 4"/>
          <p:cNvSpPr>
            <a:spLocks noGrp="1"/>
          </p:cNvSpPr>
          <p:nvPr>
            <p:ph type="ftr" sz="quarter" idx="11"/>
          </p:nvPr>
        </p:nvSpPr>
        <p:spPr/>
        <p:txBody>
          <a:bodyPr/>
          <a:lstStyle/>
          <a:p>
            <a:endParaRPr lang="en-US" dirty="0">
              <a:solidFill>
                <a:srgbClr val="696464"/>
              </a:solidFill>
            </a:endParaRPr>
          </a:p>
        </p:txBody>
      </p:sp>
      <p:sp>
        <p:nvSpPr>
          <p:cNvPr id="6" name="Slide Number Placeholder 5"/>
          <p:cNvSpPr>
            <a:spLocks noGrp="1"/>
          </p:cNvSpPr>
          <p:nvPr>
            <p:ph type="sldNum" sz="quarter" idx="12"/>
          </p:nvPr>
        </p:nvSpPr>
        <p:spPr/>
        <p:txBody>
          <a:bodyPr/>
          <a:lstStyle/>
          <a:p>
            <a:fld id="{79517154-C0CA-4F20-9E8E-30984B7834CE}"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5" name="Footer Placeholder 4"/>
          <p:cNvSpPr>
            <a:spLocks noGrp="1"/>
          </p:cNvSpPr>
          <p:nvPr>
            <p:ph type="ftr" sz="quarter" idx="11"/>
          </p:nvPr>
        </p:nvSpPr>
        <p:spPr/>
        <p:txBody>
          <a:bodyPr/>
          <a:lstStyle/>
          <a:p>
            <a:endParaRPr lang="en-US" dirty="0">
              <a:solidFill>
                <a:srgbClr val="696464"/>
              </a:solidFill>
            </a:endParaRPr>
          </a:p>
        </p:txBody>
      </p:sp>
      <p:sp>
        <p:nvSpPr>
          <p:cNvPr id="6" name="Slide Number Placeholder 5"/>
          <p:cNvSpPr>
            <a:spLocks noGrp="1"/>
          </p:cNvSpPr>
          <p:nvPr>
            <p:ph type="sldNum" sz="quarter" idx="12"/>
          </p:nvPr>
        </p:nvSpPr>
        <p:spPr/>
        <p:txBody>
          <a:bodyPr/>
          <a:lstStyle/>
          <a:p>
            <a:fld id="{79517154-C0CA-4F20-9E8E-30984B7834C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55BF5A-F08A-45D0-A8E3-144C0D7D3301}" type="datetimeFigureOut">
              <a:rPr lang="en-US" smtClean="0"/>
              <a:pPr/>
              <a:t>5/13/2014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1569977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55BF5A-F08A-45D0-A8E3-144C0D7D3301}" type="datetimeFigureOut">
              <a:rPr lang="en-US" smtClean="0"/>
              <a:pPr/>
              <a:t>5/13/2014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1222012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55BF5A-F08A-45D0-A8E3-144C0D7D3301}" type="datetimeFigureOut">
              <a:rPr lang="en-US" smtClean="0"/>
              <a:pPr/>
              <a:t>5/13/2014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867281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55BF5A-F08A-45D0-A8E3-144C0D7D3301}" type="datetimeFigureOut">
              <a:rPr lang="en-US" smtClean="0"/>
              <a:pPr/>
              <a:t>5/13/2014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4166235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55BF5A-F08A-45D0-A8E3-144C0D7D3301}" type="datetimeFigureOut">
              <a:rPr lang="en-US" smtClean="0"/>
              <a:pPr/>
              <a:t>5/13/2014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749607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55BF5A-F08A-45D0-A8E3-144C0D7D3301}" type="datetimeFigureOut">
              <a:rPr lang="en-US" smtClean="0"/>
              <a:pPr/>
              <a:t>5/13/2014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516908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55BF5A-F08A-45D0-A8E3-144C0D7D3301}" type="datetimeFigureOut">
              <a:rPr lang="en-US" smtClean="0"/>
              <a:pPr/>
              <a:t>5/13/2014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2120010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55BF5A-F08A-45D0-A8E3-144C0D7D3301}" type="datetimeFigureOut">
              <a:rPr lang="en-US" smtClean="0"/>
              <a:pPr/>
              <a:t>5/13/2014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517154-C0CA-4F20-9E8E-30984B7834CE}" type="slidenum">
              <a:rPr lang="en-US" smtClean="0"/>
              <a:pPr/>
              <a:t>‹#›</a:t>
            </a:fld>
            <a:endParaRPr lang="en-US"/>
          </a:p>
        </p:txBody>
      </p:sp>
    </p:spTree>
    <p:extLst>
      <p:ext uri="{BB962C8B-B14F-4D97-AF65-F5344CB8AC3E}">
        <p14:creationId xmlns:p14="http://schemas.microsoft.com/office/powerpoint/2010/main" xmlns="" val="1642703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755BF5A-F08A-45D0-A8E3-144C0D7D3301}" type="datetimeFigureOut">
              <a:rPr lang="en-US" smtClean="0">
                <a:solidFill>
                  <a:srgbClr val="696464"/>
                </a:solidFill>
              </a:rPr>
              <a:pPr/>
              <a:t>5/13/2014</a:t>
            </a:fld>
            <a:endParaRPr lang="en-US" dirty="0">
              <a:solidFill>
                <a:srgbClr val="696464"/>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solidFill>
                <a:srgbClr val="696464"/>
              </a:solidFill>
            </a:endParaRP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9517154-C0CA-4F20-9E8E-30984B7834C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es.aliexpress.com/item/The-new-flame-sensor-module-6-road-detection-analog-to-digital-dual-output-fire-robot-updated/764636161.html" TargetMode="External"/><Relationship Id="rId2" Type="http://schemas.openxmlformats.org/officeDocument/2006/relationships/hyperlink" Target="http://www.extremeelectronics.co.in/avrtutorials/pdf/avr_tutorial7---motor-control.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5220072"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5208436" y="1061676"/>
            <a:ext cx="4317179" cy="1569660"/>
          </a:xfrm>
          <a:prstGeom prst="rect">
            <a:avLst/>
          </a:prstGeom>
          <a:noFill/>
        </p:spPr>
        <p:txBody>
          <a:bodyPr wrap="square" rtlCol="0">
            <a:spAutoFit/>
          </a:bodyPr>
          <a:lstStyle/>
          <a:p>
            <a:r>
              <a:rPr lang="en-US" sz="4800" b="1" dirty="0" smtClean="0">
                <a:solidFill>
                  <a:srgbClr val="696464">
                    <a:lumMod val="75000"/>
                  </a:srgbClr>
                </a:solidFill>
                <a:effectLst>
                  <a:outerShdw blurRad="38100" dist="38100" dir="2700000" algn="tl">
                    <a:srgbClr val="000000">
                      <a:alpha val="43137"/>
                    </a:srgbClr>
                  </a:outerShdw>
                </a:effectLst>
                <a:latin typeface="Constantia" panose="02030602050306030303" pitchFamily="18" charset="0"/>
              </a:rPr>
              <a:t>Fire Fighting </a:t>
            </a:r>
          </a:p>
          <a:p>
            <a:r>
              <a:rPr lang="en-US" sz="4800" b="1" dirty="0" smtClean="0">
                <a:solidFill>
                  <a:srgbClr val="696464">
                    <a:lumMod val="75000"/>
                  </a:srgbClr>
                </a:solidFill>
                <a:effectLst>
                  <a:outerShdw blurRad="38100" dist="38100" dir="2700000" algn="tl">
                    <a:srgbClr val="000000">
                      <a:alpha val="43137"/>
                    </a:srgbClr>
                  </a:outerShdw>
                </a:effectLst>
                <a:latin typeface="Constantia" panose="02030602050306030303" pitchFamily="18" charset="0"/>
              </a:rPr>
              <a:t>    Robot</a:t>
            </a:r>
            <a:endParaRPr lang="en-US" sz="4800" b="1" dirty="0">
              <a:solidFill>
                <a:srgbClr val="696464">
                  <a:lumMod val="75000"/>
                </a:srgbClr>
              </a:solidFill>
              <a:effectLst>
                <a:outerShdw blurRad="38100" dist="38100" dir="2700000" algn="tl">
                  <a:srgbClr val="000000">
                    <a:alpha val="43137"/>
                  </a:srgbClr>
                </a:outerShdw>
              </a:effectLst>
              <a:latin typeface="Constantia" panose="02030602050306030303" pitchFamily="18" charset="0"/>
            </a:endParaRPr>
          </a:p>
        </p:txBody>
      </p:sp>
      <p:sp>
        <p:nvSpPr>
          <p:cNvPr id="5" name="Rectangle 4"/>
          <p:cNvSpPr/>
          <p:nvPr/>
        </p:nvSpPr>
        <p:spPr>
          <a:xfrm>
            <a:off x="5211972" y="4202013"/>
            <a:ext cx="3923928" cy="2246769"/>
          </a:xfrm>
          <a:prstGeom prst="rect">
            <a:avLst/>
          </a:prstGeom>
        </p:spPr>
        <p:txBody>
          <a:bodyPr wrap="square">
            <a:spAutoFit/>
          </a:bodyPr>
          <a:lstStyle/>
          <a:p>
            <a:pPr algn="ctr"/>
            <a:r>
              <a:rPr lang="en-US" sz="2800" b="1" dirty="0" smtClean="0">
                <a:solidFill>
                  <a:srgbClr val="69646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Prepared by:  </a:t>
            </a:r>
          </a:p>
          <a:p>
            <a:pPr algn="ctr"/>
            <a:r>
              <a:rPr lang="en-US" sz="2800" b="1" dirty="0" smtClean="0">
                <a:solidFill>
                  <a:srgbClr val="69646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algn="ctr"/>
            <a:r>
              <a:rPr lang="en-US" sz="2800" b="1" dirty="0" smtClean="0">
                <a:solidFill>
                  <a:srgbClr val="69646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Fatima Darawsheh </a:t>
            </a:r>
          </a:p>
          <a:p>
            <a:pPr algn="ctr"/>
            <a:r>
              <a:rPr lang="en-US" sz="2800" b="1" dirty="0" smtClean="0">
                <a:solidFill>
                  <a:srgbClr val="69646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Jameela Rabaya</a:t>
            </a:r>
            <a:r>
              <a:rPr lang="ar-SA" sz="2800" b="1" dirty="0" smtClean="0">
                <a:solidFill>
                  <a:srgbClr val="696464"/>
                </a:solidFill>
                <a:effectLst>
                  <a:outerShdw blurRad="38100" dist="38100" dir="2700000" algn="tl">
                    <a:srgbClr val="000000">
                      <a:alpha val="43137"/>
                    </a:srgbClr>
                  </a:outerShdw>
                </a:effectLst>
                <a:latin typeface="Times New Roman" panose="02020603050405020304" pitchFamily="18" charset="0"/>
              </a:rPr>
              <a:t>    </a:t>
            </a:r>
            <a:endParaRPr lang="en-US" sz="2800" b="1" dirty="0" smtClean="0">
              <a:solidFill>
                <a:srgbClr val="69646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en-US" sz="2800" b="1" dirty="0" smtClean="0">
                <a:solidFill>
                  <a:srgbClr val="696464"/>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n-US" sz="2800" b="1" dirty="0">
              <a:solidFill>
                <a:srgbClr val="696464"/>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0418887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Movement </a:t>
            </a:r>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step </a:t>
            </a:r>
            <a:b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p:txBody>
          <a:bodyPr>
            <a:normAutofit/>
          </a:bodyPr>
          <a:lstStyle/>
          <a:p>
            <a:pPr defTabSz="457200">
              <a:lnSpc>
                <a:spcPct val="90000"/>
              </a:lnSpc>
              <a:spcAft>
                <a:spcPts val="600"/>
              </a:spcAft>
              <a:buClr>
                <a:srgbClr val="C00000"/>
              </a:buClr>
              <a:buFont typeface="Wingdings 3" charset="2"/>
              <a:buChar char=""/>
            </a:pPr>
            <a:r>
              <a:rPr lang="en-US" sz="2400" dirty="0" smtClean="0">
                <a:solidFill>
                  <a:prstClr val="black"/>
                </a:solidFill>
                <a:latin typeface="Constantia" pitchFamily="18" charset="0"/>
              </a:rPr>
              <a:t>Read from </a:t>
            </a:r>
            <a:r>
              <a:rPr lang="en-US" sz="2400" dirty="0" smtClean="0">
                <a:solidFill>
                  <a:prstClr val="black"/>
                </a:solidFill>
                <a:latin typeface="Constantia" pitchFamily="18" charset="0"/>
              </a:rPr>
              <a:t>front sensor if it’s less than specified value go forward. Else stop and find new route</a:t>
            </a:r>
            <a:r>
              <a:rPr lang="en-US" sz="2400" dirty="0" smtClean="0">
                <a:solidFill>
                  <a:prstClr val="black"/>
                </a:solidFill>
                <a:latin typeface="Constantia" pitchFamily="18" charset="0"/>
              </a:rPr>
              <a:t>.</a:t>
            </a:r>
          </a:p>
          <a:p>
            <a:pPr defTabSz="457200">
              <a:lnSpc>
                <a:spcPct val="90000"/>
              </a:lnSpc>
              <a:spcAft>
                <a:spcPts val="600"/>
              </a:spcAft>
              <a:buClr>
                <a:srgbClr val="C00000"/>
              </a:buClr>
              <a:buFont typeface="Wingdings 3" charset="2"/>
              <a:buChar char=""/>
            </a:pPr>
            <a:endParaRPr lang="en-US" sz="2400" dirty="0" smtClean="0">
              <a:solidFill>
                <a:prstClr val="black"/>
              </a:solidFill>
              <a:latin typeface="Constantia" pitchFamily="18" charset="0"/>
            </a:endParaRPr>
          </a:p>
          <a:p>
            <a:pPr defTabSz="457200">
              <a:lnSpc>
                <a:spcPct val="90000"/>
              </a:lnSpc>
              <a:spcAft>
                <a:spcPts val="600"/>
              </a:spcAft>
              <a:buClr>
                <a:srgbClr val="C00000"/>
              </a:buClr>
              <a:buFont typeface="Wingdings 3" charset="2"/>
              <a:buChar char=""/>
            </a:pPr>
            <a:r>
              <a:rPr lang="en-US" sz="2400" dirty="0" smtClean="0">
                <a:solidFill>
                  <a:prstClr val="black"/>
                </a:solidFill>
                <a:latin typeface="Constantia" pitchFamily="18" charset="0"/>
              </a:rPr>
              <a:t>Find </a:t>
            </a:r>
            <a:r>
              <a:rPr lang="en-US" sz="2400" dirty="0">
                <a:solidFill>
                  <a:prstClr val="black"/>
                </a:solidFill>
                <a:latin typeface="Constantia" pitchFamily="18" charset="0"/>
              </a:rPr>
              <a:t>new route by going backward </a:t>
            </a:r>
            <a:r>
              <a:rPr lang="en-US" sz="2400" dirty="0" smtClean="0">
                <a:solidFill>
                  <a:prstClr val="black"/>
                </a:solidFill>
                <a:latin typeface="Constantia" pitchFamily="18" charset="0"/>
              </a:rPr>
              <a:t>.Read </a:t>
            </a:r>
            <a:r>
              <a:rPr lang="en-US" sz="2400" dirty="0" smtClean="0">
                <a:solidFill>
                  <a:prstClr val="black"/>
                </a:solidFill>
                <a:latin typeface="Constantia" pitchFamily="18" charset="0"/>
              </a:rPr>
              <a:t>left </a:t>
            </a:r>
            <a:r>
              <a:rPr lang="en-US" sz="2400" dirty="0">
                <a:solidFill>
                  <a:prstClr val="black"/>
                </a:solidFill>
                <a:latin typeface="Constantia" pitchFamily="18" charset="0"/>
              </a:rPr>
              <a:t>and right </a:t>
            </a:r>
            <a:r>
              <a:rPr lang="en-US" sz="2400" dirty="0" smtClean="0">
                <a:solidFill>
                  <a:prstClr val="black"/>
                </a:solidFill>
                <a:latin typeface="Constantia" pitchFamily="18" charset="0"/>
              </a:rPr>
              <a:t>sensors. If </a:t>
            </a:r>
            <a:r>
              <a:rPr lang="en-US" sz="2400" dirty="0">
                <a:solidFill>
                  <a:prstClr val="black"/>
                </a:solidFill>
                <a:latin typeface="Constantia" pitchFamily="18" charset="0"/>
              </a:rPr>
              <a:t>left distance less than right distance then turn left else turn right</a:t>
            </a:r>
            <a:r>
              <a:rPr lang="en-US" sz="2400" dirty="0" smtClean="0">
                <a:solidFill>
                  <a:prstClr val="black"/>
                </a:solidFill>
                <a:latin typeface="Constantia" pitchFamily="18" charset="0"/>
              </a:rPr>
              <a:t>.</a:t>
            </a:r>
          </a:p>
          <a:p>
            <a:pPr defTabSz="457200">
              <a:lnSpc>
                <a:spcPct val="90000"/>
              </a:lnSpc>
              <a:spcAft>
                <a:spcPts val="600"/>
              </a:spcAft>
              <a:buClr>
                <a:srgbClr val="C00000"/>
              </a:buClr>
              <a:buNone/>
            </a:pPr>
            <a:endParaRPr lang="en-US" sz="2400" dirty="0" smtClean="0">
              <a:solidFill>
                <a:prstClr val="black"/>
              </a:solidFill>
              <a:latin typeface="Constantia" pitchFamily="18" charset="0"/>
            </a:endParaRPr>
          </a:p>
          <a:p>
            <a:pPr defTabSz="457200">
              <a:lnSpc>
                <a:spcPct val="90000"/>
              </a:lnSpc>
              <a:spcAft>
                <a:spcPts val="600"/>
              </a:spcAft>
              <a:buClr>
                <a:srgbClr val="C00000"/>
              </a:buClr>
              <a:buFont typeface="Wingdings 3" charset="2"/>
              <a:buChar char=""/>
            </a:pPr>
            <a:r>
              <a:rPr lang="en-US" sz="2400" dirty="0" smtClean="0">
                <a:solidFill>
                  <a:prstClr val="black"/>
                </a:solidFill>
                <a:latin typeface="Constantia" pitchFamily="18" charset="0"/>
              </a:rPr>
              <a:t>Go </a:t>
            </a:r>
            <a:r>
              <a:rPr lang="en-US" sz="2400" dirty="0">
                <a:solidFill>
                  <a:prstClr val="black"/>
                </a:solidFill>
                <a:latin typeface="Constantia" pitchFamily="18" charset="0"/>
              </a:rPr>
              <a:t>back to first step.</a:t>
            </a:r>
          </a:p>
          <a:p>
            <a:endParaRPr lang="en-US" dirty="0"/>
          </a:p>
        </p:txBody>
      </p:sp>
    </p:spTree>
    <p:extLst>
      <p:ext uri="{BB962C8B-B14F-4D97-AF65-F5344CB8AC3E}">
        <p14:creationId xmlns:p14="http://schemas.microsoft.com/office/powerpoint/2010/main" xmlns="" val="7653308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ALGORITHM</a:t>
            </a:r>
            <a:endParaRPr lang="en-US"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5" name="Content Placeholder 4" descr="fire_fighter_robot.jpg"/>
          <p:cNvPicPr>
            <a:picLocks noGrp="1"/>
          </p:cNvPicPr>
          <p:nvPr>
            <p:ph idx="1"/>
          </p:nvPr>
        </p:nvPicPr>
        <p:blipFill>
          <a:blip r:embed="rId2" cstate="print"/>
          <a:stretch>
            <a:fillRect/>
          </a:stretch>
        </p:blipFill>
        <p:spPr>
          <a:xfrm>
            <a:off x="395536" y="1124744"/>
            <a:ext cx="8529719" cy="4824536"/>
          </a:xfrm>
          <a:prstGeom prst="rect">
            <a:avLst/>
          </a:prstGeom>
        </p:spPr>
      </p:pic>
      <p:sp>
        <p:nvSpPr>
          <p:cNvPr id="4" name="Rectangle 3"/>
          <p:cNvSpPr/>
          <p:nvPr/>
        </p:nvSpPr>
        <p:spPr>
          <a:xfrm>
            <a:off x="1475656" y="6237312"/>
            <a:ext cx="2968057" cy="338554"/>
          </a:xfrm>
          <a:prstGeom prst="rect">
            <a:avLst/>
          </a:prstGeom>
        </p:spPr>
        <p:txBody>
          <a:bodyPr wrap="none">
            <a:spAutoFit/>
          </a:bodyPr>
          <a:lstStyle/>
          <a:p>
            <a:pPr>
              <a:spcAft>
                <a:spcPts val="1000"/>
              </a:spcAft>
            </a:pPr>
            <a:r>
              <a:rPr lang="en-US" sz="1600" i="1" kern="100" dirty="0" smtClean="0">
                <a:effectLst/>
                <a:latin typeface="Constantia" pitchFamily="18" charset="0"/>
                <a:ea typeface="Calibri" panose="020F0502020204030204" pitchFamily="34" charset="0"/>
                <a:cs typeface="Tahoma" panose="020B0604030504040204" pitchFamily="34" charset="0"/>
              </a:rPr>
              <a:t>Figure </a:t>
            </a:r>
            <a:r>
              <a:rPr lang="ar-SA" sz="1600" i="1" kern="100" dirty="0" smtClean="0">
                <a:effectLst/>
                <a:latin typeface="Constantia" pitchFamily="18" charset="0"/>
                <a:ea typeface="Calibri" panose="020F0502020204030204" pitchFamily="34" charset="0"/>
                <a:cs typeface="Tahoma" panose="020B0604030504040204" pitchFamily="34" charset="0"/>
              </a:rPr>
              <a:t>‎</a:t>
            </a:r>
            <a:r>
              <a:rPr lang="en-US" sz="1600" i="1" kern="100" dirty="0" smtClean="0">
                <a:effectLst/>
                <a:latin typeface="Constantia" pitchFamily="18" charset="0"/>
                <a:ea typeface="Calibri" panose="020F0502020204030204" pitchFamily="34" charset="0"/>
                <a:cs typeface="Tahoma" panose="020B0604030504040204" pitchFamily="34" charset="0"/>
              </a:rPr>
              <a:t>1-2: Movement Algorithm</a:t>
            </a:r>
            <a:endParaRPr lang="en-US" sz="1600" i="1" kern="100" dirty="0">
              <a:effectLst/>
              <a:latin typeface="Constantia" pitchFamily="18" charset="0"/>
              <a:ea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xmlns="" val="640772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
            </a:r>
            <a:br>
              <a:rPr lang="en-US" dirty="0" smtClean="0"/>
            </a:br>
            <a:r>
              <a:rPr lang="en-US" dirty="0" smtClean="0"/>
              <a:t>         </a:t>
            </a:r>
            <a:r>
              <a:rPr lang="en-US" sz="49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Flame </a:t>
            </a:r>
            <a:r>
              <a:rPr lang="en-US" sz="49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tracking step</a:t>
            </a:r>
            <a:br>
              <a:rPr lang="en-US" sz="49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sz="49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buNone/>
            </a:pPr>
            <a:endParaRPr lang="en-US" sz="2000" dirty="0"/>
          </a:p>
          <a:p>
            <a:pPr marL="274320" indent="-274320" defTabSz="457200">
              <a:lnSpc>
                <a:spcPct val="90000"/>
              </a:lnSpc>
              <a:spcBef>
                <a:spcPts val="580"/>
              </a:spcBef>
              <a:spcAft>
                <a:spcPts val="600"/>
              </a:spcAft>
              <a:buClr>
                <a:srgbClr val="C00000"/>
              </a:buClr>
              <a:buSzPct val="85000"/>
              <a:buFont typeface="Wingdings 3" charset="2"/>
              <a:buChar char=""/>
            </a:pPr>
            <a:r>
              <a:rPr lang="en-US" sz="2400" dirty="0" smtClean="0">
                <a:latin typeface="Constantia" pitchFamily="18" charset="0"/>
              </a:rPr>
              <a:t>After </a:t>
            </a:r>
            <a:r>
              <a:rPr lang="en-US" sz="2400" dirty="0" smtClean="0">
                <a:latin typeface="Constantia" pitchFamily="18" charset="0"/>
              </a:rPr>
              <a:t>we test the movement model we integrate the flame sensor to the model</a:t>
            </a:r>
            <a:r>
              <a:rPr lang="en-US" sz="2400" dirty="0" smtClean="0">
                <a:latin typeface="Constantia" pitchFamily="18" charset="0"/>
              </a:rPr>
              <a:t>.</a:t>
            </a:r>
          </a:p>
          <a:p>
            <a:pPr marL="274320" indent="-274320" defTabSz="457200">
              <a:lnSpc>
                <a:spcPct val="90000"/>
              </a:lnSpc>
              <a:spcBef>
                <a:spcPts val="580"/>
              </a:spcBef>
              <a:spcAft>
                <a:spcPts val="600"/>
              </a:spcAft>
              <a:buClr>
                <a:srgbClr val="C00000"/>
              </a:buClr>
              <a:buSzPct val="85000"/>
              <a:buNone/>
            </a:pPr>
            <a:endParaRPr lang="en-US" sz="2400" dirty="0" smtClean="0">
              <a:latin typeface="Constantia" pitchFamily="18" charset="0"/>
            </a:endParaRPr>
          </a:p>
          <a:p>
            <a:pPr marL="274320" indent="-274320" defTabSz="457200">
              <a:lnSpc>
                <a:spcPct val="90000"/>
              </a:lnSpc>
              <a:spcBef>
                <a:spcPts val="580"/>
              </a:spcBef>
              <a:spcAft>
                <a:spcPts val="600"/>
              </a:spcAft>
              <a:buClr>
                <a:srgbClr val="C00000"/>
              </a:buClr>
              <a:buSzPct val="85000"/>
              <a:buFont typeface="Wingdings 3" charset="2"/>
              <a:buChar char=""/>
            </a:pPr>
            <a:r>
              <a:rPr lang="en-US" sz="2400" dirty="0" smtClean="0">
                <a:latin typeface="Constantia" pitchFamily="18" charset="0"/>
              </a:rPr>
              <a:t>The </a:t>
            </a:r>
            <a:r>
              <a:rPr lang="en-US" sz="2400" dirty="0">
                <a:latin typeface="Constantia" pitchFamily="18" charset="0"/>
              </a:rPr>
              <a:t>flame sensor is an array of sensors, it detect the fire from front, left and right. So, in this step the robot will not move until the flame sensor sense the fire.</a:t>
            </a:r>
          </a:p>
          <a:p>
            <a:endParaRPr lang="en-US" dirty="0"/>
          </a:p>
        </p:txBody>
      </p:sp>
    </p:spTree>
    <p:extLst>
      <p:ext uri="{BB962C8B-B14F-4D97-AF65-F5344CB8AC3E}">
        <p14:creationId xmlns:p14="http://schemas.microsoft.com/office/powerpoint/2010/main" xmlns="" val="6791998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9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CONT’s</a:t>
            </a:r>
            <a:br>
              <a:rPr lang="en-US" sz="49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sz="49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44208" y="2060848"/>
            <a:ext cx="2520280" cy="4320480"/>
          </a:xfrm>
          <a:prstGeom prst="rect">
            <a:avLst/>
          </a:prstGeom>
          <a:noFill/>
          <a:ln>
            <a:noFill/>
          </a:ln>
        </p:spPr>
      </p:pic>
      <p:sp>
        <p:nvSpPr>
          <p:cNvPr id="5" name="Rectangle 4"/>
          <p:cNvSpPr/>
          <p:nvPr/>
        </p:nvSpPr>
        <p:spPr>
          <a:xfrm>
            <a:off x="395536" y="1700808"/>
            <a:ext cx="5976664" cy="3496342"/>
          </a:xfrm>
          <a:prstGeom prst="rect">
            <a:avLst/>
          </a:prstGeom>
        </p:spPr>
        <p:txBody>
          <a:bodyPr wrap="square">
            <a:spAutoFit/>
          </a:bodyPr>
          <a:lstStyle/>
          <a:p>
            <a:r>
              <a:rPr lang="en-US" sz="2400" dirty="0"/>
              <a:t> </a:t>
            </a:r>
            <a:endParaRPr lang="en-US" sz="2400" dirty="0" smtClean="0"/>
          </a:p>
          <a:p>
            <a:pPr marL="342900" lvl="0" indent="-342900" defTabSz="457200">
              <a:lnSpc>
                <a:spcPct val="90000"/>
              </a:lnSpc>
              <a:spcBef>
                <a:spcPct val="20000"/>
              </a:spcBef>
              <a:spcAft>
                <a:spcPts val="600"/>
              </a:spcAft>
              <a:buClr>
                <a:srgbClr val="C00000"/>
              </a:buClr>
              <a:buFont typeface="Wingdings 3" charset="2"/>
              <a:buChar char=""/>
            </a:pPr>
            <a:r>
              <a:rPr lang="en-US" sz="2400" dirty="0" smtClean="0">
                <a:latin typeface="Constantia" pitchFamily="18" charset="0"/>
              </a:rPr>
              <a:t>Three </a:t>
            </a:r>
            <a:r>
              <a:rPr lang="en-US" sz="2400" dirty="0">
                <a:latin typeface="Constantia" pitchFamily="18" charset="0"/>
              </a:rPr>
              <a:t>flame sensors from the array are used to detect fire from front, left and right</a:t>
            </a:r>
            <a:r>
              <a:rPr lang="en-US" sz="2400" dirty="0" smtClean="0">
                <a:latin typeface="Constantia" pitchFamily="18" charset="0"/>
              </a:rPr>
              <a:t>.</a:t>
            </a:r>
          </a:p>
          <a:p>
            <a:pPr marL="342900" indent="-342900" defTabSz="457200">
              <a:lnSpc>
                <a:spcPct val="90000"/>
              </a:lnSpc>
              <a:spcBef>
                <a:spcPct val="20000"/>
              </a:spcBef>
              <a:spcAft>
                <a:spcPts val="600"/>
              </a:spcAft>
              <a:buClr>
                <a:srgbClr val="C00000"/>
              </a:buClr>
            </a:pPr>
            <a:endParaRPr lang="en-US" sz="2400" dirty="0" smtClean="0">
              <a:latin typeface="Constantia" pitchFamily="18" charset="0"/>
            </a:endParaRPr>
          </a:p>
          <a:p>
            <a:pPr marL="342900" indent="-342900" defTabSz="457200">
              <a:lnSpc>
                <a:spcPct val="90000"/>
              </a:lnSpc>
              <a:spcBef>
                <a:spcPct val="20000"/>
              </a:spcBef>
              <a:spcAft>
                <a:spcPts val="600"/>
              </a:spcAft>
              <a:buClr>
                <a:srgbClr val="C00000"/>
              </a:buClr>
              <a:buFont typeface="Wingdings 3" charset="2"/>
              <a:buChar char=""/>
            </a:pPr>
            <a:r>
              <a:rPr lang="en-US" sz="2400" dirty="0" smtClean="0">
                <a:latin typeface="Constantia" pitchFamily="18" charset="0"/>
              </a:rPr>
              <a:t> </a:t>
            </a:r>
            <a:r>
              <a:rPr lang="en-US" sz="2400" dirty="0">
                <a:latin typeface="Constantia" pitchFamily="18" charset="0"/>
              </a:rPr>
              <a:t>To be accurate we read three values for each one and evaluate the average and we must wait few milliseconds before start reading new values from the sensors. </a:t>
            </a:r>
          </a:p>
        </p:txBody>
      </p:sp>
    </p:spTree>
    <p:extLst>
      <p:ext uri="{BB962C8B-B14F-4D97-AF65-F5344CB8AC3E}">
        <p14:creationId xmlns:p14="http://schemas.microsoft.com/office/powerpoint/2010/main" xmlns="" val="6806175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9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CONTT’s</a:t>
            </a:r>
            <a:br>
              <a:rPr lang="en-US" sz="49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sz="49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Picture 3"/>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1610139"/>
            <a:ext cx="3600400" cy="1942711"/>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44008" y="1610139"/>
            <a:ext cx="4032448" cy="1925320"/>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9552" y="3867008"/>
            <a:ext cx="3600400" cy="2370304"/>
          </a:xfrm>
          <a:prstGeom prst="rect">
            <a:avLst/>
          </a:prstGeom>
          <a:noFill/>
          <a:ln>
            <a:noFill/>
          </a:ln>
        </p:spPr>
      </p:pic>
      <p:pic>
        <p:nvPicPr>
          <p:cNvPr id="7" name="Picture 6"/>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644008" y="3867008"/>
            <a:ext cx="4032448" cy="2370304"/>
          </a:xfrm>
          <a:prstGeom prst="rect">
            <a:avLst/>
          </a:prstGeom>
          <a:noFill/>
          <a:ln>
            <a:noFill/>
          </a:ln>
        </p:spPr>
      </p:pic>
    </p:spTree>
    <p:extLst>
      <p:ext uri="{BB962C8B-B14F-4D97-AF65-F5344CB8AC3E}">
        <p14:creationId xmlns:p14="http://schemas.microsoft.com/office/powerpoint/2010/main" xmlns="" val="10880397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
            </a:r>
            <a:br>
              <a:rPr lang="en-US" dirty="0" smtClean="0"/>
            </a:br>
            <a:r>
              <a:rPr lang="en-US" dirty="0" smtClean="0"/>
              <a:t>  </a:t>
            </a:r>
            <a:r>
              <a:rPr lang="en-US" sz="49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Extinguishing Fire step</a:t>
            </a:r>
            <a:br>
              <a:rPr lang="en-US" sz="49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sz="49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lvl="0">
              <a:buNone/>
            </a:pPr>
            <a:endParaRPr lang="en-US" sz="2800" dirty="0" smtClean="0"/>
          </a:p>
          <a:p>
            <a:pPr defTabSz="457200">
              <a:lnSpc>
                <a:spcPct val="90000"/>
              </a:lnSpc>
              <a:spcAft>
                <a:spcPts val="600"/>
              </a:spcAft>
              <a:buClr>
                <a:srgbClr val="C00000"/>
              </a:buClr>
              <a:buFont typeface="Wingdings 3" charset="2"/>
              <a:buChar char=""/>
            </a:pPr>
            <a:r>
              <a:rPr lang="en-US" sz="2400" dirty="0" smtClean="0">
                <a:latin typeface="Constantia" pitchFamily="18" charset="0"/>
              </a:rPr>
              <a:t>The </a:t>
            </a:r>
            <a:r>
              <a:rPr lang="en-US" sz="2400" dirty="0" smtClean="0">
                <a:latin typeface="Constantia" pitchFamily="18" charset="0"/>
              </a:rPr>
              <a:t>robot track the flame</a:t>
            </a:r>
            <a:r>
              <a:rPr lang="en-US" sz="2400" dirty="0" smtClean="0">
                <a:latin typeface="Constantia" pitchFamily="18" charset="0"/>
              </a:rPr>
              <a:t>.</a:t>
            </a:r>
          </a:p>
          <a:p>
            <a:pPr defTabSz="457200">
              <a:lnSpc>
                <a:spcPct val="90000"/>
              </a:lnSpc>
              <a:spcAft>
                <a:spcPts val="600"/>
              </a:spcAft>
              <a:buClr>
                <a:srgbClr val="C00000"/>
              </a:buClr>
              <a:buNone/>
            </a:pPr>
            <a:endParaRPr lang="en-US" sz="2400" dirty="0" smtClean="0">
              <a:latin typeface="Constantia" pitchFamily="18" charset="0"/>
            </a:endParaRPr>
          </a:p>
          <a:p>
            <a:pPr defTabSz="457200">
              <a:lnSpc>
                <a:spcPct val="90000"/>
              </a:lnSpc>
              <a:spcAft>
                <a:spcPts val="600"/>
              </a:spcAft>
              <a:buClr>
                <a:srgbClr val="C00000"/>
              </a:buClr>
              <a:buFont typeface="Wingdings 3" charset="2"/>
              <a:buChar char=""/>
            </a:pPr>
            <a:r>
              <a:rPr lang="en-US" sz="2400" dirty="0" smtClean="0">
                <a:latin typeface="Constantia" pitchFamily="18" charset="0"/>
              </a:rPr>
              <a:t>When the fire is near stop and turn on the </a:t>
            </a:r>
            <a:r>
              <a:rPr lang="en-US" sz="2400" dirty="0" smtClean="0">
                <a:latin typeface="Constantia" pitchFamily="18" charset="0"/>
              </a:rPr>
              <a:t>pump.</a:t>
            </a:r>
          </a:p>
          <a:p>
            <a:pPr defTabSz="457200">
              <a:lnSpc>
                <a:spcPct val="90000"/>
              </a:lnSpc>
              <a:spcAft>
                <a:spcPts val="600"/>
              </a:spcAft>
              <a:buClr>
                <a:srgbClr val="C00000"/>
              </a:buClr>
              <a:buNone/>
            </a:pPr>
            <a:endParaRPr lang="en-US" sz="2400" dirty="0" smtClean="0">
              <a:latin typeface="Constantia" pitchFamily="18" charset="0"/>
            </a:endParaRPr>
          </a:p>
          <a:p>
            <a:pPr defTabSz="457200">
              <a:lnSpc>
                <a:spcPct val="90000"/>
              </a:lnSpc>
              <a:spcAft>
                <a:spcPts val="600"/>
              </a:spcAft>
              <a:buClr>
                <a:srgbClr val="C00000"/>
              </a:buClr>
              <a:buFont typeface="Wingdings 3" charset="2"/>
              <a:buChar char=""/>
            </a:pPr>
            <a:r>
              <a:rPr lang="en-US" sz="2400" dirty="0" smtClean="0">
                <a:latin typeface="Constantia" pitchFamily="18" charset="0"/>
              </a:rPr>
              <a:t>While </a:t>
            </a:r>
            <a:r>
              <a:rPr lang="en-US" sz="2400" dirty="0">
                <a:latin typeface="Constantia" pitchFamily="18" charset="0"/>
              </a:rPr>
              <a:t>the water pump is running the robot will keep sensing the fire if no flame (fire) then it will turn off the buzzer and pump.</a:t>
            </a:r>
          </a:p>
          <a:p>
            <a:pPr marL="0" indent="0">
              <a:buNone/>
            </a:pPr>
            <a:endParaRPr lang="en-US" dirty="0"/>
          </a:p>
        </p:txBody>
      </p:sp>
    </p:spTree>
    <p:extLst>
      <p:ext uri="{BB962C8B-B14F-4D97-AF65-F5344CB8AC3E}">
        <p14:creationId xmlns:p14="http://schemas.microsoft.com/office/powerpoint/2010/main" xmlns="" val="5062036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module circuit </a:t>
            </a:r>
            <a:endParaRPr lang="en-US"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Picture 3"/>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576" y="1556792"/>
            <a:ext cx="8198088" cy="5144279"/>
          </a:xfrm>
          <a:prstGeom prst="rect">
            <a:avLst/>
          </a:prstGeom>
          <a:noFill/>
          <a:ln>
            <a:noFill/>
          </a:ln>
        </p:spPr>
      </p:pic>
    </p:spTree>
    <p:extLst>
      <p:ext uri="{BB962C8B-B14F-4D97-AF65-F5344CB8AC3E}">
        <p14:creationId xmlns:p14="http://schemas.microsoft.com/office/powerpoint/2010/main" xmlns="" val="14634865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normAutofit/>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Models</a:t>
            </a:r>
            <a:endParaRPr lang="en-US"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9552" y="1556792"/>
            <a:ext cx="3744416" cy="4680520"/>
          </a:xfrm>
          <a:prstGeom prst="rect">
            <a:avLst/>
          </a:prstGeom>
          <a:noFill/>
          <a:ln>
            <a:noFill/>
          </a:ln>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88024" y="1556792"/>
            <a:ext cx="4176464" cy="46805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p:cNvSpPr txBox="1"/>
          <p:nvPr/>
        </p:nvSpPr>
        <p:spPr>
          <a:xfrm>
            <a:off x="1763688" y="6165304"/>
            <a:ext cx="824265" cy="523220"/>
          </a:xfrm>
          <a:prstGeom prst="rect">
            <a:avLst/>
          </a:prstGeom>
          <a:noFill/>
        </p:spPr>
        <p:txBody>
          <a:bodyPr wrap="none" rtlCol="0">
            <a:spAutoFit/>
          </a:bodyPr>
          <a:lstStyle/>
          <a:p>
            <a:r>
              <a:rPr lang="en-US" sz="2800" b="1" dirty="0" smtClean="0">
                <a:solidFill>
                  <a:srgbClr val="C00000"/>
                </a:solidFill>
                <a:effectLst>
                  <a:outerShdw blurRad="38100" dist="38100" dir="2700000" algn="tl">
                    <a:srgbClr val="000000">
                      <a:alpha val="43137"/>
                    </a:srgbClr>
                  </a:outerShdw>
                </a:effectLst>
                <a:latin typeface="Constantia" pitchFamily="18" charset="0"/>
              </a:rPr>
              <a:t>Old</a:t>
            </a:r>
            <a:endParaRPr lang="en-US" sz="2800" b="1" dirty="0">
              <a:solidFill>
                <a:srgbClr val="C00000"/>
              </a:solidFill>
              <a:effectLst>
                <a:outerShdw blurRad="38100" dist="38100" dir="2700000" algn="tl">
                  <a:srgbClr val="000000">
                    <a:alpha val="43137"/>
                  </a:srgbClr>
                </a:outerShdw>
              </a:effectLst>
              <a:latin typeface="Constantia" pitchFamily="18" charset="0"/>
            </a:endParaRPr>
          </a:p>
        </p:txBody>
      </p:sp>
      <p:sp>
        <p:nvSpPr>
          <p:cNvPr id="6" name="TextBox 5"/>
          <p:cNvSpPr txBox="1"/>
          <p:nvPr/>
        </p:nvSpPr>
        <p:spPr>
          <a:xfrm>
            <a:off x="5868144" y="6165304"/>
            <a:ext cx="2407557" cy="523220"/>
          </a:xfrm>
          <a:prstGeom prst="rect">
            <a:avLst/>
          </a:prstGeom>
          <a:noFill/>
        </p:spPr>
        <p:txBody>
          <a:bodyPr wrap="square" rtlCol="0">
            <a:spAutoFit/>
          </a:bodyPr>
          <a:lstStyle/>
          <a:p>
            <a:r>
              <a:rPr lang="en-US" sz="2800" b="1" dirty="0" smtClean="0">
                <a:solidFill>
                  <a:srgbClr val="C00000"/>
                </a:solidFill>
                <a:effectLst>
                  <a:outerShdw blurRad="38100" dist="38100" dir="2700000" algn="tl">
                    <a:srgbClr val="000000">
                      <a:alpha val="43137"/>
                    </a:srgbClr>
                  </a:outerShdw>
                </a:effectLst>
                <a:latin typeface="Constantia" pitchFamily="18" charset="0"/>
              </a:rPr>
              <a:t>New</a:t>
            </a:r>
            <a:endParaRPr lang="en-US" sz="2800" b="1" dirty="0">
              <a:solidFill>
                <a:srgbClr val="C00000"/>
              </a:solidFill>
              <a:effectLst>
                <a:outerShdw blurRad="38100" dist="38100" dir="2700000" algn="tl">
                  <a:srgbClr val="000000">
                    <a:alpha val="43137"/>
                  </a:srgbClr>
                </a:outerShdw>
              </a:effectLst>
              <a:latin typeface="Constantia" pitchFamily="18" charset="0"/>
            </a:endParaRPr>
          </a:p>
        </p:txBody>
      </p:sp>
    </p:spTree>
    <p:extLst>
      <p:ext uri="{BB962C8B-B14F-4D97-AF65-F5344CB8AC3E}">
        <p14:creationId xmlns:p14="http://schemas.microsoft.com/office/powerpoint/2010/main" xmlns="" val="29932567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Final Model</a:t>
            </a:r>
          </a:p>
        </p:txBody>
      </p:sp>
      <p:pic>
        <p:nvPicPr>
          <p:cNvPr id="4"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00742" y="1600200"/>
            <a:ext cx="3942516" cy="45259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Problems </a:t>
            </a:r>
          </a:p>
        </p:txBody>
      </p:sp>
      <p:sp>
        <p:nvSpPr>
          <p:cNvPr id="3" name="Content Placeholder 2"/>
          <p:cNvSpPr>
            <a:spLocks noGrp="1"/>
          </p:cNvSpPr>
          <p:nvPr>
            <p:ph idx="1"/>
          </p:nvPr>
        </p:nvSpPr>
        <p:spPr/>
        <p:txBody>
          <a:bodyPr>
            <a:normAutofit lnSpcReduction="10000"/>
          </a:bodyPr>
          <a:lstStyle/>
          <a:p>
            <a:pPr defTabSz="457200">
              <a:lnSpc>
                <a:spcPct val="90000"/>
              </a:lnSpc>
              <a:spcAft>
                <a:spcPts val="600"/>
              </a:spcAft>
              <a:buClr>
                <a:srgbClr val="C00000"/>
              </a:buClr>
              <a:buFont typeface="Wingdings 3" charset="2"/>
              <a:buChar char=""/>
            </a:pPr>
            <a:r>
              <a:rPr lang="en-US" sz="2800" dirty="0" smtClean="0">
                <a:solidFill>
                  <a:prstClr val="black"/>
                </a:solidFill>
                <a:latin typeface="Constantia" pitchFamily="18" charset="0"/>
              </a:rPr>
              <a:t>Mechanical constraints.</a:t>
            </a:r>
          </a:p>
          <a:p>
            <a:pPr lvl="2" defTabSz="457200">
              <a:lnSpc>
                <a:spcPct val="90000"/>
              </a:lnSpc>
              <a:spcAft>
                <a:spcPts val="600"/>
              </a:spcAft>
              <a:buClr>
                <a:srgbClr val="C00000"/>
              </a:buClr>
            </a:pPr>
            <a:r>
              <a:rPr lang="en-US" sz="1800" dirty="0" smtClean="0">
                <a:latin typeface="Constantia" pitchFamily="18" charset="0"/>
              </a:rPr>
              <a:t>How to build the model to be robust, balanced, reliable and safe.</a:t>
            </a:r>
          </a:p>
          <a:p>
            <a:pPr defTabSz="457200">
              <a:lnSpc>
                <a:spcPct val="90000"/>
              </a:lnSpc>
              <a:spcAft>
                <a:spcPts val="600"/>
              </a:spcAft>
              <a:buClr>
                <a:srgbClr val="C00000"/>
              </a:buClr>
              <a:buNone/>
            </a:pPr>
            <a:endParaRPr lang="en-US" sz="2400" dirty="0" smtClean="0">
              <a:solidFill>
                <a:prstClr val="black"/>
              </a:solidFill>
              <a:latin typeface="Constantia" pitchFamily="18" charset="0"/>
            </a:endParaRPr>
          </a:p>
          <a:p>
            <a:pPr defTabSz="457200">
              <a:lnSpc>
                <a:spcPct val="90000"/>
              </a:lnSpc>
              <a:spcAft>
                <a:spcPts val="600"/>
              </a:spcAft>
              <a:buClr>
                <a:srgbClr val="C00000"/>
              </a:buClr>
              <a:buFont typeface="Wingdings 3" charset="2"/>
              <a:buChar char=""/>
            </a:pPr>
            <a:r>
              <a:rPr lang="en-US" sz="2800" dirty="0" smtClean="0">
                <a:solidFill>
                  <a:prstClr val="black"/>
                </a:solidFill>
                <a:latin typeface="Constantia" pitchFamily="18" charset="0"/>
              </a:rPr>
              <a:t>Components </a:t>
            </a:r>
            <a:r>
              <a:rPr lang="en-US" sz="2800" dirty="0" smtClean="0">
                <a:solidFill>
                  <a:prstClr val="black"/>
                </a:solidFill>
                <a:latin typeface="Constantia" pitchFamily="18" charset="0"/>
              </a:rPr>
              <a:t>constraints.</a:t>
            </a:r>
          </a:p>
          <a:p>
            <a:pPr lvl="2" defTabSz="457200">
              <a:lnSpc>
                <a:spcPct val="90000"/>
              </a:lnSpc>
              <a:spcAft>
                <a:spcPts val="600"/>
              </a:spcAft>
              <a:buClr>
                <a:srgbClr val="C00000"/>
              </a:buClr>
            </a:pPr>
            <a:r>
              <a:rPr lang="en-US" sz="1800" b="1" dirty="0" smtClean="0">
                <a:latin typeface="Constantia" pitchFamily="18" charset="0"/>
              </a:rPr>
              <a:t> </a:t>
            </a:r>
            <a:r>
              <a:rPr lang="en-US" sz="1800" dirty="0" smtClean="0">
                <a:latin typeface="Constantia" pitchFamily="18" charset="0"/>
              </a:rPr>
              <a:t>The quality of some components such as servo motor which damaged quickly</a:t>
            </a:r>
          </a:p>
          <a:p>
            <a:pPr lvl="2" defTabSz="457200">
              <a:lnSpc>
                <a:spcPct val="90000"/>
              </a:lnSpc>
              <a:spcAft>
                <a:spcPts val="600"/>
              </a:spcAft>
              <a:buClr>
                <a:srgbClr val="C00000"/>
              </a:buClr>
              <a:buNone/>
            </a:pPr>
            <a:r>
              <a:rPr lang="en-US" sz="1800" dirty="0" smtClean="0">
                <a:latin typeface="Constantia" pitchFamily="18" charset="0"/>
              </a:rPr>
              <a:t> </a:t>
            </a:r>
            <a:endParaRPr lang="en-US" sz="1800" dirty="0" smtClean="0">
              <a:solidFill>
                <a:prstClr val="black"/>
              </a:solidFill>
              <a:latin typeface="Constantia" pitchFamily="18" charset="0"/>
            </a:endParaRPr>
          </a:p>
          <a:p>
            <a:pPr defTabSz="457200">
              <a:lnSpc>
                <a:spcPct val="90000"/>
              </a:lnSpc>
              <a:spcAft>
                <a:spcPts val="600"/>
              </a:spcAft>
              <a:buClr>
                <a:srgbClr val="C00000"/>
              </a:buClr>
              <a:buFont typeface="Wingdings 3" charset="2"/>
              <a:buChar char=""/>
            </a:pPr>
            <a:r>
              <a:rPr lang="en-US" sz="2800" dirty="0" smtClean="0">
                <a:solidFill>
                  <a:prstClr val="black"/>
                </a:solidFill>
                <a:latin typeface="Constantia" pitchFamily="18" charset="0"/>
              </a:rPr>
              <a:t>Environment constraints.</a:t>
            </a:r>
            <a:endParaRPr lang="en-US" sz="2400" dirty="0" smtClean="0">
              <a:solidFill>
                <a:prstClr val="black"/>
              </a:solidFill>
              <a:latin typeface="Constantia" pitchFamily="18" charset="0"/>
            </a:endParaRPr>
          </a:p>
          <a:p>
            <a:pPr lvl="2" defTabSz="457200">
              <a:lnSpc>
                <a:spcPct val="90000"/>
              </a:lnSpc>
              <a:spcAft>
                <a:spcPts val="600"/>
              </a:spcAft>
              <a:buClr>
                <a:srgbClr val="C00000"/>
              </a:buClr>
            </a:pPr>
            <a:r>
              <a:rPr lang="en-US" sz="1800" dirty="0" smtClean="0">
                <a:solidFill>
                  <a:prstClr val="black"/>
                </a:solidFill>
                <a:latin typeface="Constantia" pitchFamily="18" charset="0"/>
              </a:rPr>
              <a:t>Flame sensor range</a:t>
            </a:r>
          </a:p>
          <a:p>
            <a:pPr lvl="2" defTabSz="457200">
              <a:lnSpc>
                <a:spcPct val="90000"/>
              </a:lnSpc>
              <a:spcAft>
                <a:spcPts val="600"/>
              </a:spcAft>
              <a:buClr>
                <a:srgbClr val="C00000"/>
              </a:buClr>
              <a:buNone/>
            </a:pPr>
            <a:endParaRPr lang="en-US" sz="1600" dirty="0" smtClean="0">
              <a:solidFill>
                <a:prstClr val="black"/>
              </a:solidFill>
              <a:latin typeface="Constantia" pitchFamily="18" charset="0"/>
            </a:endParaRPr>
          </a:p>
          <a:p>
            <a:pPr defTabSz="457200">
              <a:lnSpc>
                <a:spcPct val="90000"/>
              </a:lnSpc>
              <a:spcAft>
                <a:spcPts val="600"/>
              </a:spcAft>
              <a:buClr>
                <a:srgbClr val="C00000"/>
              </a:buClr>
              <a:buFont typeface="Wingdings 3" charset="2"/>
              <a:buChar char=""/>
            </a:pPr>
            <a:r>
              <a:rPr lang="en-US" sz="2800" dirty="0" smtClean="0">
                <a:solidFill>
                  <a:prstClr val="black"/>
                </a:solidFill>
                <a:latin typeface="Constantia" pitchFamily="18" charset="0"/>
              </a:rPr>
              <a:t>Money </a:t>
            </a:r>
            <a:r>
              <a:rPr lang="en-US" sz="2800" dirty="0" smtClean="0">
                <a:solidFill>
                  <a:prstClr val="black"/>
                </a:solidFill>
                <a:latin typeface="Constantia" pitchFamily="18" charset="0"/>
              </a:rPr>
              <a:t>constraints.</a:t>
            </a:r>
            <a:endParaRPr lang="en-US" sz="2800" dirty="0" smtClean="0">
              <a:solidFill>
                <a:prstClr val="black"/>
              </a:solidFill>
              <a:latin typeface="Constantia" pitchFamily="18" charset="0"/>
            </a:endParaRPr>
          </a:p>
          <a:p>
            <a:pPr lvl="0" defTabSz="457200">
              <a:lnSpc>
                <a:spcPct val="90000"/>
              </a:lnSpc>
              <a:spcAft>
                <a:spcPts val="600"/>
              </a:spcAft>
              <a:buClr>
                <a:srgbClr val="C00000"/>
              </a:buClr>
              <a:buFont typeface="Wingdings 3" charset="2"/>
              <a:buChar char=""/>
            </a:pPr>
            <a:endParaRPr lang="en-US" sz="2400" dirty="0" smtClean="0">
              <a:solidFill>
                <a:prstClr val="black"/>
              </a:solidFill>
              <a:latin typeface="Constantia" pitchFamily="18" charset="0"/>
            </a:endParaRPr>
          </a:p>
          <a:p>
            <a:pPr defTabSz="457200">
              <a:lnSpc>
                <a:spcPct val="90000"/>
              </a:lnSpc>
              <a:spcAft>
                <a:spcPts val="600"/>
              </a:spcAft>
              <a:buClr>
                <a:srgbClr val="C00000"/>
              </a:buClr>
              <a:buNone/>
            </a:pPr>
            <a:endParaRPr lang="en-US" sz="2400" dirty="0" smtClean="0">
              <a:solidFill>
                <a:prstClr val="black"/>
              </a:solidFill>
              <a:latin typeface="Constantia" pitchFamily="18" charset="0"/>
            </a:endParaRPr>
          </a:p>
          <a:p>
            <a:pPr lvl="2" defTabSz="457200">
              <a:lnSpc>
                <a:spcPct val="90000"/>
              </a:lnSpc>
              <a:spcAft>
                <a:spcPts val="600"/>
              </a:spcAft>
              <a:buClr>
                <a:srgbClr val="C00000"/>
              </a:buClr>
              <a:buNone/>
            </a:pPr>
            <a:endParaRPr lang="en-US" sz="1600" dirty="0" smtClean="0">
              <a:solidFill>
                <a:prstClr val="black"/>
              </a:solidFill>
              <a:latin typeface="Constantia"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40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Outline</a:t>
            </a:r>
            <a:endParaRPr lang="en-US" b="1" dirty="0">
              <a:solidFill>
                <a:schemeClr val="tx2">
                  <a:lumMod val="75000"/>
                </a:schemeClr>
              </a:solidFill>
              <a:effectLst>
                <a:outerShdw blurRad="38100" dist="38100" dir="2700000" algn="tl">
                  <a:srgbClr val="000000">
                    <a:alpha val="43137"/>
                  </a:srgbClr>
                </a:outerShdw>
              </a:effectLst>
            </a:endParaRPr>
          </a:p>
        </p:txBody>
      </p:sp>
      <p:sp>
        <p:nvSpPr>
          <p:cNvPr id="4" name="Content Placeholder 2"/>
          <p:cNvSpPr>
            <a:spLocks noGrp="1"/>
          </p:cNvSpPr>
          <p:nvPr>
            <p:ph idx="1"/>
          </p:nvPr>
        </p:nvSpPr>
        <p:spPr/>
        <p:txBody>
          <a:bodyPr>
            <a:normAutofit fontScale="85000" lnSpcReduction="20000"/>
          </a:bodyPr>
          <a:lstStyle/>
          <a:p>
            <a:pPr>
              <a:buClr>
                <a:srgbClr val="C00000"/>
              </a:buClr>
              <a:buNone/>
            </a:pPr>
            <a:endParaRPr lang="en-US" sz="2800" dirty="0" smtClean="0">
              <a:latin typeface="Constantia" pitchFamily="18" charset="0"/>
            </a:endParaRPr>
          </a:p>
          <a:p>
            <a:pPr marL="274320" indent="-274320" defTabSz="457200">
              <a:lnSpc>
                <a:spcPct val="90000"/>
              </a:lnSpc>
              <a:spcBef>
                <a:spcPts val="580"/>
              </a:spcBef>
              <a:spcAft>
                <a:spcPts val="600"/>
              </a:spcAft>
              <a:buClr>
                <a:srgbClr val="C00000"/>
              </a:buClr>
              <a:buSzPct val="85000"/>
              <a:buFont typeface="Wingdings 3" charset="2"/>
              <a:buChar char=""/>
            </a:pPr>
            <a:r>
              <a:rPr lang="en-US" sz="2800" dirty="0" smtClean="0">
                <a:latin typeface="Constantia" pitchFamily="18" charset="0"/>
              </a:rPr>
              <a:t>Introduction</a:t>
            </a:r>
          </a:p>
          <a:p>
            <a:pPr marL="274320" indent="-274320" defTabSz="457200">
              <a:lnSpc>
                <a:spcPct val="90000"/>
              </a:lnSpc>
              <a:spcBef>
                <a:spcPts val="580"/>
              </a:spcBef>
              <a:spcAft>
                <a:spcPts val="600"/>
              </a:spcAft>
              <a:buClr>
                <a:srgbClr val="C00000"/>
              </a:buClr>
              <a:buSzPct val="85000"/>
              <a:buFont typeface="Wingdings 3" charset="2"/>
              <a:buChar char=""/>
            </a:pPr>
            <a:r>
              <a:rPr lang="en-US" sz="2800" dirty="0" smtClean="0">
                <a:latin typeface="Constantia" pitchFamily="18" charset="0"/>
              </a:rPr>
              <a:t>Problem statement</a:t>
            </a:r>
          </a:p>
          <a:p>
            <a:pPr marL="274320" indent="-274320" defTabSz="457200">
              <a:lnSpc>
                <a:spcPct val="90000"/>
              </a:lnSpc>
              <a:spcBef>
                <a:spcPts val="580"/>
              </a:spcBef>
              <a:spcAft>
                <a:spcPts val="600"/>
              </a:spcAft>
              <a:buClr>
                <a:srgbClr val="C00000"/>
              </a:buClr>
              <a:buSzPct val="85000"/>
              <a:buFont typeface="Wingdings 3" charset="2"/>
              <a:buChar char=""/>
            </a:pPr>
            <a:r>
              <a:rPr lang="en-US" sz="2800" dirty="0" smtClean="0">
                <a:latin typeface="Constantia" pitchFamily="18" charset="0"/>
              </a:rPr>
              <a:t>Objectives</a:t>
            </a:r>
          </a:p>
          <a:p>
            <a:pPr marL="274320" indent="-274320" defTabSz="457200">
              <a:lnSpc>
                <a:spcPct val="90000"/>
              </a:lnSpc>
              <a:spcBef>
                <a:spcPts val="580"/>
              </a:spcBef>
              <a:spcAft>
                <a:spcPts val="600"/>
              </a:spcAft>
              <a:buClr>
                <a:srgbClr val="C00000"/>
              </a:buClr>
              <a:buSzPct val="85000"/>
              <a:buFont typeface="Wingdings 3" charset="2"/>
              <a:buChar char=""/>
            </a:pPr>
            <a:r>
              <a:rPr lang="en-US" sz="2800" dirty="0" smtClean="0">
                <a:latin typeface="Constantia" pitchFamily="18" charset="0"/>
              </a:rPr>
              <a:t>Scope</a:t>
            </a:r>
          </a:p>
          <a:p>
            <a:pPr marL="274320" indent="-274320" defTabSz="457200">
              <a:lnSpc>
                <a:spcPct val="90000"/>
              </a:lnSpc>
              <a:spcBef>
                <a:spcPts val="580"/>
              </a:spcBef>
              <a:spcAft>
                <a:spcPts val="600"/>
              </a:spcAft>
              <a:buClr>
                <a:srgbClr val="C00000"/>
              </a:buClr>
              <a:buSzPct val="85000"/>
              <a:buFont typeface="Wingdings 3" charset="2"/>
              <a:buChar char=""/>
            </a:pPr>
            <a:r>
              <a:rPr lang="en-US" sz="2800" dirty="0" smtClean="0">
                <a:latin typeface="Constantia" pitchFamily="18" charset="0"/>
              </a:rPr>
              <a:t>Component</a:t>
            </a:r>
          </a:p>
          <a:p>
            <a:pPr marL="274320" indent="-274320" defTabSz="457200">
              <a:lnSpc>
                <a:spcPct val="90000"/>
              </a:lnSpc>
              <a:spcBef>
                <a:spcPts val="580"/>
              </a:spcBef>
              <a:spcAft>
                <a:spcPts val="600"/>
              </a:spcAft>
              <a:buClr>
                <a:srgbClr val="C00000"/>
              </a:buClr>
              <a:buSzPct val="85000"/>
              <a:buFont typeface="Wingdings 3" charset="2"/>
              <a:buChar char=""/>
            </a:pPr>
            <a:r>
              <a:rPr lang="en-US" sz="2800" dirty="0" smtClean="0">
                <a:latin typeface="Constantia" pitchFamily="18" charset="0"/>
              </a:rPr>
              <a:t>Vehicle Design</a:t>
            </a:r>
          </a:p>
          <a:p>
            <a:pPr marL="274320" indent="-274320" defTabSz="457200">
              <a:lnSpc>
                <a:spcPct val="90000"/>
              </a:lnSpc>
              <a:spcBef>
                <a:spcPts val="580"/>
              </a:spcBef>
              <a:spcAft>
                <a:spcPts val="600"/>
              </a:spcAft>
              <a:buClr>
                <a:srgbClr val="C00000"/>
              </a:buClr>
              <a:buSzPct val="85000"/>
              <a:buFont typeface="Wingdings 3" charset="2"/>
              <a:buChar char=""/>
            </a:pPr>
            <a:r>
              <a:rPr lang="en-US" sz="2800" dirty="0" smtClean="0">
                <a:latin typeface="Constantia" pitchFamily="18" charset="0"/>
              </a:rPr>
              <a:t>Problems</a:t>
            </a:r>
          </a:p>
          <a:p>
            <a:pPr marL="274320" indent="-274320" defTabSz="457200">
              <a:lnSpc>
                <a:spcPct val="90000"/>
              </a:lnSpc>
              <a:spcBef>
                <a:spcPts val="580"/>
              </a:spcBef>
              <a:spcAft>
                <a:spcPts val="600"/>
              </a:spcAft>
              <a:buClr>
                <a:srgbClr val="C00000"/>
              </a:buClr>
              <a:buSzPct val="85000"/>
              <a:buFont typeface="Wingdings 3" charset="2"/>
              <a:buChar char=""/>
            </a:pPr>
            <a:r>
              <a:rPr lang="en-US" sz="2800" dirty="0" smtClean="0">
                <a:latin typeface="Constantia" pitchFamily="18" charset="0"/>
              </a:rPr>
              <a:t>Costs</a:t>
            </a:r>
          </a:p>
          <a:p>
            <a:pPr marL="274320" indent="-274320" defTabSz="457200">
              <a:lnSpc>
                <a:spcPct val="90000"/>
              </a:lnSpc>
              <a:spcBef>
                <a:spcPts val="580"/>
              </a:spcBef>
              <a:spcAft>
                <a:spcPts val="600"/>
              </a:spcAft>
              <a:buClr>
                <a:srgbClr val="C00000"/>
              </a:buClr>
              <a:buSzPct val="85000"/>
              <a:buFont typeface="Wingdings 3" charset="2"/>
              <a:buChar char=""/>
            </a:pPr>
            <a:r>
              <a:rPr lang="en-US" sz="2800" dirty="0" smtClean="0">
                <a:latin typeface="Constantia" pitchFamily="18" charset="0"/>
              </a:rPr>
              <a:t>Conclusion</a:t>
            </a:r>
          </a:p>
          <a:p>
            <a:pPr marL="274320" indent="-274320" defTabSz="457200">
              <a:lnSpc>
                <a:spcPct val="90000"/>
              </a:lnSpc>
              <a:spcBef>
                <a:spcPts val="580"/>
              </a:spcBef>
              <a:spcAft>
                <a:spcPts val="600"/>
              </a:spcAft>
              <a:buClr>
                <a:srgbClr val="C00000"/>
              </a:buClr>
              <a:buSzPct val="85000"/>
              <a:buFont typeface="Wingdings 3" charset="2"/>
              <a:buChar char=""/>
            </a:pPr>
            <a:r>
              <a:rPr lang="en-US" sz="2800" dirty="0" smtClean="0">
                <a:latin typeface="Constantia" pitchFamily="18" charset="0"/>
              </a:rPr>
              <a:t>Demo</a:t>
            </a:r>
            <a:endParaRPr lang="en-US" sz="2800" dirty="0" smtClean="0">
              <a:latin typeface="Constantia" pitchFamily="18" charset="0"/>
            </a:endParaRPr>
          </a:p>
          <a:p>
            <a:endParaRPr lang="en-US" dirty="0" smtClean="0"/>
          </a:p>
          <a:p>
            <a:pPr>
              <a:buNone/>
            </a:pPr>
            <a:endParaRPr lang="en-US" dirty="0"/>
          </a:p>
        </p:txBody>
      </p:sp>
    </p:spTree>
    <p:extLst>
      <p:ext uri="{BB962C8B-B14F-4D97-AF65-F5344CB8AC3E}">
        <p14:creationId xmlns:p14="http://schemas.microsoft.com/office/powerpoint/2010/main" xmlns="" val="19842616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Costs</a:t>
            </a:r>
            <a:endPar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6" name="Content Placeholder 5"/>
          <p:cNvGraphicFramePr>
            <a:graphicFrameLocks noGrp="1"/>
          </p:cNvGraphicFramePr>
          <p:nvPr>
            <p:ph idx="1"/>
          </p:nvPr>
        </p:nvGraphicFramePr>
        <p:xfrm>
          <a:off x="611560" y="1628800"/>
          <a:ext cx="8229600" cy="3481578"/>
        </p:xfrm>
        <a:graphic>
          <a:graphicData uri="http://schemas.openxmlformats.org/drawingml/2006/table">
            <a:tbl>
              <a:tblPr firstRow="1" bandRow="1">
                <a:tableStyleId>{21E4AEA4-8DFA-4A89-87EB-49C32662AFE0}</a:tableStyleId>
              </a:tblPr>
              <a:tblGrid>
                <a:gridCol w="2743200"/>
                <a:gridCol w="2743200"/>
                <a:gridCol w="2743200"/>
              </a:tblGrid>
              <a:tr h="386842">
                <a:tc>
                  <a:txBody>
                    <a:bodyPr/>
                    <a:lstStyle/>
                    <a:p>
                      <a:r>
                        <a:rPr lang="en-US" sz="1800" b="1" kern="1200" dirty="0" smtClean="0">
                          <a:solidFill>
                            <a:schemeClr val="lt1"/>
                          </a:solidFill>
                          <a:latin typeface="+mn-lt"/>
                          <a:ea typeface="+mn-ea"/>
                          <a:cs typeface="+mn-cs"/>
                        </a:rPr>
                        <a:t>Component name</a:t>
                      </a:r>
                      <a:endParaRPr lang="en-US" dirty="0"/>
                    </a:p>
                  </a:txBody>
                  <a:tcPr/>
                </a:tc>
                <a:tc>
                  <a:txBody>
                    <a:bodyPr/>
                    <a:lstStyle/>
                    <a:p>
                      <a:r>
                        <a:rPr lang="en-US" sz="1800" b="1" kern="1200" dirty="0" smtClean="0">
                          <a:solidFill>
                            <a:schemeClr val="lt1"/>
                          </a:solidFill>
                          <a:latin typeface="+mn-lt"/>
                          <a:ea typeface="+mn-ea"/>
                          <a:cs typeface="+mn-cs"/>
                        </a:rPr>
                        <a:t>Quantity</a:t>
                      </a:r>
                      <a:endParaRPr lang="en-US" dirty="0"/>
                    </a:p>
                  </a:txBody>
                  <a:tcPr/>
                </a:tc>
                <a:tc>
                  <a:txBody>
                    <a:bodyPr/>
                    <a:lstStyle/>
                    <a:p>
                      <a:r>
                        <a:rPr lang="en-US" sz="1800" b="1" kern="1200" dirty="0" smtClean="0">
                          <a:solidFill>
                            <a:schemeClr val="lt1"/>
                          </a:solidFill>
                          <a:latin typeface="+mn-lt"/>
                          <a:ea typeface="+mn-ea"/>
                          <a:cs typeface="+mn-cs"/>
                        </a:rPr>
                        <a:t>Price</a:t>
                      </a:r>
                      <a:endParaRPr lang="en-US" dirty="0"/>
                    </a:p>
                  </a:txBody>
                  <a:tcPr/>
                </a:tc>
              </a:tr>
              <a:tr h="386842">
                <a:tc>
                  <a:txBody>
                    <a:bodyPr/>
                    <a:lstStyle/>
                    <a:p>
                      <a:r>
                        <a:rPr lang="en-US" sz="1800" kern="1200" dirty="0" smtClean="0">
                          <a:solidFill>
                            <a:schemeClr val="dk1"/>
                          </a:solidFill>
                          <a:latin typeface="+mn-lt"/>
                          <a:ea typeface="+mn-ea"/>
                          <a:cs typeface="+mn-cs"/>
                        </a:rPr>
                        <a:t>Flame sensor</a:t>
                      </a:r>
                      <a:endParaRPr lang="en-US" dirty="0"/>
                    </a:p>
                  </a:txBody>
                  <a:tcPr/>
                </a:tc>
                <a:tc>
                  <a:txBody>
                    <a:bodyPr/>
                    <a:lstStyle/>
                    <a:p>
                      <a:r>
                        <a:rPr lang="en-US" dirty="0" smtClean="0"/>
                        <a:t>1</a:t>
                      </a:r>
                      <a:endParaRPr lang="en-US" dirty="0"/>
                    </a:p>
                  </a:txBody>
                  <a:tcPr/>
                </a:tc>
                <a:tc>
                  <a:txBody>
                    <a:bodyPr/>
                    <a:lstStyle/>
                    <a:p>
                      <a:r>
                        <a:rPr lang="en-US" dirty="0" smtClean="0"/>
                        <a:t>95nis</a:t>
                      </a:r>
                      <a:endParaRPr lang="en-US" dirty="0"/>
                    </a:p>
                  </a:txBody>
                  <a:tcPr/>
                </a:tc>
              </a:tr>
              <a:tr h="386842">
                <a:tc>
                  <a:txBody>
                    <a:bodyPr/>
                    <a:lstStyle/>
                    <a:p>
                      <a:r>
                        <a:rPr lang="en-US" sz="1800" kern="1200" dirty="0" smtClean="0">
                          <a:solidFill>
                            <a:schemeClr val="dk1"/>
                          </a:solidFill>
                          <a:latin typeface="+mn-lt"/>
                          <a:ea typeface="+mn-ea"/>
                          <a:cs typeface="+mn-cs"/>
                        </a:rPr>
                        <a:t>Distance sensor</a:t>
                      </a:r>
                      <a:endParaRPr lang="en-US" dirty="0"/>
                    </a:p>
                  </a:txBody>
                  <a:tcPr/>
                </a:tc>
                <a:tc>
                  <a:txBody>
                    <a:bodyPr/>
                    <a:lstStyle/>
                    <a:p>
                      <a:r>
                        <a:rPr lang="en-US" dirty="0" smtClean="0"/>
                        <a:t>3</a:t>
                      </a:r>
                      <a:endParaRPr lang="en-US" dirty="0"/>
                    </a:p>
                  </a:txBody>
                  <a:tcPr/>
                </a:tc>
                <a:tc>
                  <a:txBody>
                    <a:bodyPr/>
                    <a:lstStyle/>
                    <a:p>
                      <a:r>
                        <a:rPr lang="en-US" dirty="0" smtClean="0"/>
                        <a:t>85nis</a:t>
                      </a:r>
                      <a:endParaRPr lang="en-US" dirty="0"/>
                    </a:p>
                  </a:txBody>
                  <a:tcPr/>
                </a:tc>
              </a:tr>
              <a:tr h="386842">
                <a:tc>
                  <a:txBody>
                    <a:bodyPr/>
                    <a:lstStyle/>
                    <a:p>
                      <a:r>
                        <a:rPr lang="en-US" sz="1800" kern="1200" dirty="0" err="1" smtClean="0">
                          <a:solidFill>
                            <a:schemeClr val="dk1"/>
                          </a:solidFill>
                          <a:latin typeface="+mn-lt"/>
                          <a:ea typeface="+mn-ea"/>
                          <a:cs typeface="+mn-cs"/>
                        </a:rPr>
                        <a:t>Arduino</a:t>
                      </a:r>
                      <a:r>
                        <a:rPr lang="en-US" sz="1800" kern="1200" dirty="0" smtClean="0">
                          <a:solidFill>
                            <a:schemeClr val="dk1"/>
                          </a:solidFill>
                          <a:latin typeface="+mn-lt"/>
                          <a:ea typeface="+mn-ea"/>
                          <a:cs typeface="+mn-cs"/>
                        </a:rPr>
                        <a:t> </a:t>
                      </a:r>
                      <a:endParaRPr lang="en-US" dirty="0"/>
                    </a:p>
                  </a:txBody>
                  <a:tcPr/>
                </a:tc>
                <a:tc>
                  <a:txBody>
                    <a:bodyPr/>
                    <a:lstStyle/>
                    <a:p>
                      <a:r>
                        <a:rPr lang="en-US" dirty="0" smtClean="0"/>
                        <a:t>1</a:t>
                      </a:r>
                      <a:endParaRPr lang="en-US" dirty="0"/>
                    </a:p>
                  </a:txBody>
                  <a:tcPr/>
                </a:tc>
                <a:tc>
                  <a:txBody>
                    <a:bodyPr/>
                    <a:lstStyle/>
                    <a:p>
                      <a:r>
                        <a:rPr lang="en-US" dirty="0" smtClean="0"/>
                        <a:t>170nis</a:t>
                      </a:r>
                      <a:endParaRPr lang="en-US" dirty="0"/>
                    </a:p>
                  </a:txBody>
                  <a:tcPr/>
                </a:tc>
              </a:tr>
              <a:tr h="386842">
                <a:tc>
                  <a:txBody>
                    <a:bodyPr/>
                    <a:lstStyle/>
                    <a:p>
                      <a:r>
                        <a:rPr lang="en-US" sz="1800" kern="1200" dirty="0" smtClean="0">
                          <a:solidFill>
                            <a:schemeClr val="dk1"/>
                          </a:solidFill>
                          <a:latin typeface="+mn-lt"/>
                          <a:ea typeface="+mn-ea"/>
                          <a:cs typeface="+mn-cs"/>
                        </a:rPr>
                        <a:t>Servo motor</a:t>
                      </a:r>
                      <a:endParaRPr lang="en-US" dirty="0"/>
                    </a:p>
                  </a:txBody>
                  <a:tcPr/>
                </a:tc>
                <a:tc>
                  <a:txBody>
                    <a:bodyPr/>
                    <a:lstStyle/>
                    <a:p>
                      <a:r>
                        <a:rPr lang="en-US" dirty="0" smtClean="0"/>
                        <a:t>2</a:t>
                      </a:r>
                      <a:endParaRPr lang="en-US" dirty="0"/>
                    </a:p>
                  </a:txBody>
                  <a:tcPr/>
                </a:tc>
                <a:tc>
                  <a:txBody>
                    <a:bodyPr/>
                    <a:lstStyle/>
                    <a:p>
                      <a:r>
                        <a:rPr lang="en-US" dirty="0" smtClean="0"/>
                        <a:t>85nis</a:t>
                      </a:r>
                      <a:endParaRPr lang="en-US" dirty="0"/>
                    </a:p>
                  </a:txBody>
                  <a:tcPr/>
                </a:tc>
              </a:tr>
              <a:tr h="386842">
                <a:tc>
                  <a:txBody>
                    <a:bodyPr/>
                    <a:lstStyle/>
                    <a:p>
                      <a:r>
                        <a:rPr lang="en-US" sz="1800" kern="1200" dirty="0" smtClean="0">
                          <a:solidFill>
                            <a:schemeClr val="dk1"/>
                          </a:solidFill>
                          <a:latin typeface="+mn-lt"/>
                          <a:ea typeface="+mn-ea"/>
                          <a:cs typeface="+mn-cs"/>
                        </a:rPr>
                        <a:t>Dc motor </a:t>
                      </a:r>
                      <a:endParaRPr lang="en-US" dirty="0"/>
                    </a:p>
                  </a:txBody>
                  <a:tcPr/>
                </a:tc>
                <a:tc>
                  <a:txBody>
                    <a:bodyPr/>
                    <a:lstStyle/>
                    <a:p>
                      <a:r>
                        <a:rPr lang="en-US" dirty="0" smtClean="0"/>
                        <a:t>1</a:t>
                      </a:r>
                      <a:endParaRPr lang="en-US" dirty="0"/>
                    </a:p>
                  </a:txBody>
                  <a:tcPr/>
                </a:tc>
                <a:tc>
                  <a:txBody>
                    <a:bodyPr/>
                    <a:lstStyle/>
                    <a:p>
                      <a:r>
                        <a:rPr lang="en-US" dirty="0" smtClean="0"/>
                        <a:t>65nis</a:t>
                      </a:r>
                      <a:endParaRPr lang="en-US" dirty="0"/>
                    </a:p>
                  </a:txBody>
                  <a:tcPr/>
                </a:tc>
              </a:tr>
              <a:tr h="386842">
                <a:tc>
                  <a:txBody>
                    <a:bodyPr/>
                    <a:lstStyle/>
                    <a:p>
                      <a:r>
                        <a:rPr lang="en-US" sz="1800" kern="1200" dirty="0" smtClean="0">
                          <a:solidFill>
                            <a:schemeClr val="dk1"/>
                          </a:solidFill>
                          <a:latin typeface="+mn-lt"/>
                          <a:ea typeface="+mn-ea"/>
                          <a:cs typeface="+mn-cs"/>
                        </a:rPr>
                        <a:t>Water Pump</a:t>
                      </a:r>
                      <a:endParaRPr lang="en-US" dirty="0"/>
                    </a:p>
                  </a:txBody>
                  <a:tcPr/>
                </a:tc>
                <a:tc>
                  <a:txBody>
                    <a:bodyPr/>
                    <a:lstStyle/>
                    <a:p>
                      <a:r>
                        <a:rPr lang="en-US" dirty="0" smtClean="0"/>
                        <a:t>1</a:t>
                      </a:r>
                      <a:endParaRPr lang="en-US" dirty="0"/>
                    </a:p>
                  </a:txBody>
                  <a:tcPr/>
                </a:tc>
                <a:tc>
                  <a:txBody>
                    <a:bodyPr/>
                    <a:lstStyle/>
                    <a:p>
                      <a:r>
                        <a:rPr lang="en-US" dirty="0" smtClean="0"/>
                        <a:t>35nis</a:t>
                      </a:r>
                      <a:endParaRPr lang="en-US" dirty="0"/>
                    </a:p>
                  </a:txBody>
                  <a:tcPr/>
                </a:tc>
              </a:tr>
              <a:tr h="386842">
                <a:tc>
                  <a:txBody>
                    <a:bodyPr/>
                    <a:lstStyle/>
                    <a:p>
                      <a:r>
                        <a:rPr lang="en-US" sz="1800" kern="1200" dirty="0" smtClean="0">
                          <a:solidFill>
                            <a:schemeClr val="dk1"/>
                          </a:solidFill>
                          <a:latin typeface="+mn-lt"/>
                          <a:ea typeface="+mn-ea"/>
                          <a:cs typeface="+mn-cs"/>
                        </a:rPr>
                        <a:t>H-bridge </a:t>
                      </a:r>
                      <a:endParaRPr lang="en-US" dirty="0"/>
                    </a:p>
                  </a:txBody>
                  <a:tcPr/>
                </a:tc>
                <a:tc>
                  <a:txBody>
                    <a:bodyPr/>
                    <a:lstStyle/>
                    <a:p>
                      <a:r>
                        <a:rPr lang="en-US" dirty="0" smtClean="0"/>
                        <a:t>8</a:t>
                      </a:r>
                      <a:endParaRPr lang="en-US" dirty="0"/>
                    </a:p>
                  </a:txBody>
                  <a:tcPr/>
                </a:tc>
                <a:tc>
                  <a:txBody>
                    <a:bodyPr/>
                    <a:lstStyle/>
                    <a:p>
                      <a:r>
                        <a:rPr lang="en-US" dirty="0" smtClean="0"/>
                        <a:t>15nis</a:t>
                      </a:r>
                      <a:endParaRPr lang="en-US" dirty="0"/>
                    </a:p>
                  </a:txBody>
                  <a:tcPr/>
                </a:tc>
              </a:tr>
              <a:tr h="386842">
                <a:tc>
                  <a:txBody>
                    <a:bodyPr/>
                    <a:lstStyle/>
                    <a:p>
                      <a:r>
                        <a:rPr lang="en-US" sz="1800" kern="1200" dirty="0" smtClean="0">
                          <a:solidFill>
                            <a:schemeClr val="dk1"/>
                          </a:solidFill>
                          <a:latin typeface="+mn-lt"/>
                          <a:ea typeface="+mn-ea"/>
                          <a:cs typeface="+mn-cs"/>
                        </a:rPr>
                        <a:t>Relay</a:t>
                      </a:r>
                      <a:endParaRPr lang="en-US" dirty="0"/>
                    </a:p>
                  </a:txBody>
                  <a:tcPr/>
                </a:tc>
                <a:tc>
                  <a:txBody>
                    <a:bodyPr/>
                    <a:lstStyle/>
                    <a:p>
                      <a:r>
                        <a:rPr lang="en-US" dirty="0" smtClean="0"/>
                        <a:t>1</a:t>
                      </a:r>
                      <a:endParaRPr lang="en-US" dirty="0"/>
                    </a:p>
                  </a:txBody>
                  <a:tcPr/>
                </a:tc>
                <a:tc>
                  <a:txBody>
                    <a:bodyPr/>
                    <a:lstStyle/>
                    <a:p>
                      <a:r>
                        <a:rPr lang="en-US" dirty="0" smtClean="0"/>
                        <a:t>6nis</a:t>
                      </a:r>
                      <a:endParaRPr lang="en-US" dirty="0"/>
                    </a:p>
                  </a:txBody>
                  <a:tcPr/>
                </a:tc>
              </a:tr>
            </a:tbl>
          </a:graphicData>
        </a:graphic>
      </p:graphicFrame>
      <p:sp>
        <p:nvSpPr>
          <p:cNvPr id="7" name="Rectangle 6"/>
          <p:cNvSpPr/>
          <p:nvPr/>
        </p:nvSpPr>
        <p:spPr>
          <a:xfrm>
            <a:off x="5076056" y="5229200"/>
            <a:ext cx="2190071" cy="400110"/>
          </a:xfrm>
          <a:prstGeom prst="rect">
            <a:avLst/>
          </a:prstGeom>
        </p:spPr>
        <p:txBody>
          <a:bodyPr wrap="square">
            <a:spAutoFit/>
          </a:bodyPr>
          <a:lstStyle/>
          <a:p>
            <a:r>
              <a:rPr lang="en-US" sz="2000" b="1" dirty="0" smtClean="0">
                <a:solidFill>
                  <a:srgbClr val="C00000"/>
                </a:solidFill>
              </a:rPr>
              <a:t>      Total cost=400$</a:t>
            </a:r>
            <a:endParaRPr lang="en-US" sz="2000" dirty="0">
              <a:solidFill>
                <a:srgbClr val="C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Conclusion</a:t>
            </a:r>
            <a:endPar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marR="0">
              <a:lnSpc>
                <a:spcPct val="150000"/>
              </a:lnSpc>
              <a:spcBef>
                <a:spcPts val="0"/>
              </a:spcBef>
              <a:spcAft>
                <a:spcPts val="1000"/>
              </a:spcAft>
            </a:pPr>
            <a:r>
              <a:rPr lang="en-US" sz="2000" dirty="0" smtClean="0">
                <a:latin typeface="Constantia" pitchFamily="18" charset="0"/>
                <a:ea typeface="Calibri"/>
                <a:cs typeface="Arial"/>
              </a:rPr>
              <a:t>In this project we aim to reduce the effect of fires accidents which usually start from small flame, therefore people life and money would be saved</a:t>
            </a:r>
            <a:r>
              <a:rPr lang="en-US" sz="2000" dirty="0" smtClean="0">
                <a:latin typeface="Constantia" pitchFamily="18" charset="0"/>
                <a:ea typeface="Calibri"/>
                <a:cs typeface="Arial"/>
              </a:rPr>
              <a:t>.</a:t>
            </a:r>
            <a:endParaRPr lang="en-US" sz="2000" dirty="0" smtClean="0">
              <a:latin typeface="Constantia" pitchFamily="18" charset="0"/>
              <a:ea typeface="Calibri"/>
              <a:cs typeface="Arial"/>
            </a:endParaRPr>
          </a:p>
          <a:p>
            <a:pPr marL="0" marR="0">
              <a:lnSpc>
                <a:spcPct val="150000"/>
              </a:lnSpc>
              <a:spcBef>
                <a:spcPts val="0"/>
              </a:spcBef>
              <a:spcAft>
                <a:spcPts val="0"/>
              </a:spcAft>
            </a:pPr>
            <a:r>
              <a:rPr lang="en-US" sz="2000" dirty="0" smtClean="0">
                <a:latin typeface="Constantia" pitchFamily="18" charset="0"/>
                <a:ea typeface="Calibri"/>
                <a:cs typeface="Calibri"/>
              </a:rPr>
              <a:t>The robot </a:t>
            </a:r>
            <a:r>
              <a:rPr lang="en-US" sz="2000" dirty="0" smtClean="0">
                <a:latin typeface="Constantia" pitchFamily="18" charset="0"/>
                <a:ea typeface="Calibri"/>
                <a:cs typeface="Calibri"/>
              </a:rPr>
              <a:t>can successfully find fire and reach it without running into obstacle. </a:t>
            </a:r>
            <a:endParaRPr lang="en-US" sz="2000" dirty="0" smtClean="0">
              <a:latin typeface="Constantia" pitchFamily="18" charset="0"/>
              <a:ea typeface="Calibri"/>
              <a:cs typeface="Calibri"/>
            </a:endParaRPr>
          </a:p>
          <a:p>
            <a:pPr marL="0" marR="0">
              <a:lnSpc>
                <a:spcPct val="150000"/>
              </a:lnSpc>
              <a:spcBef>
                <a:spcPts val="0"/>
              </a:spcBef>
              <a:spcAft>
                <a:spcPts val="0"/>
              </a:spcAft>
            </a:pPr>
            <a:r>
              <a:rPr lang="en-US" sz="2000" dirty="0" smtClean="0">
                <a:latin typeface="Constantia" pitchFamily="18" charset="0"/>
                <a:ea typeface="Calibri"/>
                <a:cs typeface="Calibri"/>
              </a:rPr>
              <a:t>W</a:t>
            </a:r>
            <a:r>
              <a:rPr lang="en-US" sz="2000" dirty="0" smtClean="0">
                <a:latin typeface="Constantia" pitchFamily="18" charset="0"/>
                <a:ea typeface="Calibri"/>
                <a:cs typeface="Calibri"/>
              </a:rPr>
              <a:t>e </a:t>
            </a:r>
            <a:r>
              <a:rPr lang="en-US" sz="2000" dirty="0" smtClean="0">
                <a:latin typeface="Constantia" pitchFamily="18" charset="0"/>
                <a:ea typeface="Calibri"/>
                <a:cs typeface="Calibri"/>
              </a:rPr>
              <a:t>managed to construct the robot comfortably and user friendly within the budget of $400.</a:t>
            </a:r>
            <a:endParaRPr lang="en-US" sz="2000" dirty="0" smtClean="0">
              <a:latin typeface="Constantia" pitchFamily="18" charset="0"/>
              <a:ea typeface="Calibri"/>
              <a:cs typeface="Arial"/>
            </a:endParaRPr>
          </a:p>
          <a:p>
            <a:pPr>
              <a:buNone/>
            </a:pPr>
            <a:endParaRPr lang="en-US" sz="2400" dirty="0">
              <a:latin typeface="Constantia"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References</a:t>
            </a:r>
            <a:endPar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514350" lvl="0" indent="-514350">
              <a:buNone/>
            </a:pPr>
            <a:endParaRPr lang="en-US" sz="1600" dirty="0" smtClean="0">
              <a:latin typeface="Constantia" pitchFamily="18" charset="0"/>
            </a:endParaRPr>
          </a:p>
          <a:p>
            <a:pPr marL="514350" indent="-514350">
              <a:buFont typeface="+mj-lt"/>
              <a:buAutoNum type="arabicPeriod"/>
            </a:pPr>
            <a:r>
              <a:rPr lang="en-US" sz="1600" u="sng" dirty="0" smtClean="0">
                <a:latin typeface="Constantia" pitchFamily="18" charset="0"/>
                <a:hlinkClick r:id="rId2"/>
              </a:rPr>
              <a:t>http://www.extremeelectronics.co.in/avrtutorials/pdf/avr_tutorial7---motor-control.pdf</a:t>
            </a:r>
            <a:endParaRPr lang="en-US" sz="1600" u="sng" dirty="0" smtClean="0">
              <a:latin typeface="Constantia" pitchFamily="18" charset="0"/>
              <a:hlinkClick r:id="rId3"/>
            </a:endParaRPr>
          </a:p>
          <a:p>
            <a:pPr marL="514350" lvl="0" indent="-514350">
              <a:buFont typeface="+mj-lt"/>
              <a:buAutoNum type="arabicPeriod"/>
            </a:pPr>
            <a:r>
              <a:rPr lang="en-US" sz="1600" u="sng" dirty="0" smtClean="0">
                <a:latin typeface="Constantia" pitchFamily="18" charset="0"/>
                <a:hlinkClick r:id="" action="ppaction://hlinkfile"/>
              </a:rPr>
              <a:t>GP2Y0A21YK-DATA-SHEET.pdf</a:t>
            </a:r>
            <a:endParaRPr lang="en-US" sz="1600" u="sng" dirty="0" smtClean="0">
              <a:latin typeface="Constantia" pitchFamily="18" charset="0"/>
            </a:endParaRPr>
          </a:p>
          <a:p>
            <a:pPr marL="514350" indent="-514350">
              <a:buFont typeface="+mj-lt"/>
              <a:buAutoNum type="arabicPeriod"/>
            </a:pPr>
            <a:r>
              <a:rPr lang="en-US" sz="1600" u="sng" dirty="0" smtClean="0">
                <a:solidFill>
                  <a:prstClr val="black"/>
                </a:solidFill>
                <a:latin typeface="Constantia" pitchFamily="18" charset="0"/>
                <a:hlinkClick r:id="rId3"/>
              </a:rPr>
              <a:t>http</a:t>
            </a:r>
            <a:r>
              <a:rPr lang="en-US" sz="1600" u="sng" dirty="0" smtClean="0">
                <a:solidFill>
                  <a:prstClr val="black"/>
                </a:solidFill>
                <a:latin typeface="Constantia" pitchFamily="18" charset="0"/>
                <a:hlinkClick r:id="rId3"/>
              </a:rPr>
              <a:t>://es.aliexpress.com/item/The-new-flame-sensor-module-6-road-detection-analog-to-digital-dual-output-fire-robot-updated/764636161.html</a:t>
            </a: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spcBef>
                <a:spcPct val="0"/>
              </a:spcBef>
              <a:buNone/>
            </a:pPr>
            <a:endParaRPr lang="en-US" sz="4400" b="1"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endParaRPr>
          </a:p>
          <a:p>
            <a:pPr algn="ctr">
              <a:spcBef>
                <a:spcPct val="0"/>
              </a:spcBef>
              <a:buNone/>
            </a:pPr>
            <a:endParaRPr lang="en-US" sz="4400" b="1"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endParaRPr>
          </a:p>
          <a:p>
            <a:pPr algn="ctr">
              <a:spcBef>
                <a:spcPct val="0"/>
              </a:spcBef>
              <a:buNone/>
            </a:pPr>
            <a:r>
              <a:rPr lang="en-US" sz="5400" b="1"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rPr>
              <a:t>Demos</a:t>
            </a:r>
            <a:endParaRPr lang="en-US" sz="5400" b="1" dirty="0" smtClean="0">
              <a:solidFill>
                <a:srgbClr val="C00000"/>
              </a:solidFill>
              <a:effectLst>
                <a:outerShdw blurRad="38100" dist="38100" dir="2700000" algn="tl">
                  <a:srgbClr val="000000">
                    <a:alpha val="43137"/>
                  </a:srgbClr>
                </a:outerShdw>
              </a:effectLst>
              <a:latin typeface="Times New Roman" panose="02020603050405020304" pitchFamily="18" charset="0"/>
              <a:ea typeface="+mj-ea"/>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images (1).jpg"/>
          <p:cNvPicPr>
            <a:picLocks noGrp="1" noChangeAspect="1"/>
          </p:cNvPicPr>
          <p:nvPr>
            <p:ph idx="1"/>
          </p:nvPr>
        </p:nvPicPr>
        <p:blipFill>
          <a:blip r:embed="rId2" cstate="print"/>
          <a:stretch>
            <a:fillRect/>
          </a:stretch>
        </p:blipFill>
        <p:spPr>
          <a:xfrm>
            <a:off x="1619672" y="1484784"/>
            <a:ext cx="6120680" cy="324993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تنزيل.jpg"/>
          <p:cNvPicPr>
            <a:picLocks noGrp="1" noChangeAspect="1"/>
          </p:cNvPicPr>
          <p:nvPr>
            <p:ph idx="1"/>
          </p:nvPr>
        </p:nvPicPr>
        <p:blipFill>
          <a:blip r:embed="rId2" cstate="print"/>
          <a:stretch>
            <a:fillRect/>
          </a:stretch>
        </p:blipFill>
        <p:spPr>
          <a:xfrm>
            <a:off x="1475656" y="1556792"/>
            <a:ext cx="6192688" cy="374441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What is a fire fighter </a:t>
            </a:r>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robot?</a:t>
            </a:r>
            <a:endParaRPr lang="en-US" dirty="0"/>
          </a:p>
        </p:txBody>
      </p:sp>
      <p:sp>
        <p:nvSpPr>
          <p:cNvPr id="4" name="Content Placeholder 2"/>
          <p:cNvSpPr>
            <a:spLocks noGrp="1"/>
          </p:cNvSpPr>
          <p:nvPr>
            <p:ph idx="1"/>
          </p:nvPr>
        </p:nvSpPr>
        <p:spPr/>
        <p:txBody>
          <a:bodyPr/>
          <a:lstStyle/>
          <a:p>
            <a:pPr defTabSz="457200">
              <a:lnSpc>
                <a:spcPct val="90000"/>
              </a:lnSpc>
              <a:spcAft>
                <a:spcPts val="600"/>
              </a:spcAft>
              <a:buClr>
                <a:srgbClr val="C00000"/>
              </a:buClr>
              <a:buFont typeface="Wingdings 3" charset="2"/>
              <a:buChar char=""/>
            </a:pPr>
            <a:r>
              <a:rPr lang="en-US" sz="2800" dirty="0" smtClean="0">
                <a:latin typeface="Times New Roman" pitchFamily="18" charset="0"/>
                <a:cs typeface="Times New Roman" pitchFamily="18" charset="0"/>
              </a:rPr>
              <a:t>A </a:t>
            </a:r>
            <a:r>
              <a:rPr lang="en-US" sz="2800" dirty="0" smtClean="0">
                <a:latin typeface="Times New Roman" pitchFamily="18" charset="0"/>
                <a:cs typeface="Times New Roman" pitchFamily="18" charset="0"/>
              </a:rPr>
              <a:t>robot that detects the fire and extinguish it</a:t>
            </a:r>
            <a:r>
              <a:rPr lang="en-US" sz="2800" dirty="0" smtClean="0">
                <a:latin typeface="Times New Roman" pitchFamily="18" charset="0"/>
                <a:cs typeface="Times New Roman" pitchFamily="18" charset="0"/>
              </a:rPr>
              <a:t>.</a:t>
            </a:r>
          </a:p>
          <a:p>
            <a:pPr defTabSz="457200">
              <a:lnSpc>
                <a:spcPct val="90000"/>
              </a:lnSpc>
              <a:spcAft>
                <a:spcPts val="600"/>
              </a:spcAft>
              <a:buClr>
                <a:srgbClr val="C00000"/>
              </a:buClr>
              <a:buNone/>
            </a:pPr>
            <a:r>
              <a:rPr lang="en-US" sz="2800" dirty="0" smtClean="0">
                <a:latin typeface="Times New Roman" pitchFamily="18" charset="0"/>
                <a:cs typeface="Times New Roman" pitchFamily="18" charset="0"/>
              </a:rPr>
              <a:t> </a:t>
            </a:r>
          </a:p>
          <a:p>
            <a:pPr defTabSz="457200">
              <a:lnSpc>
                <a:spcPct val="90000"/>
              </a:lnSpc>
              <a:spcAft>
                <a:spcPts val="600"/>
              </a:spcAft>
              <a:buClr>
                <a:srgbClr val="C00000"/>
              </a:buClr>
              <a:buFont typeface="Wingdings 3" charset="2"/>
              <a:buChar char=""/>
            </a:pPr>
            <a:r>
              <a:rPr lang="en-US" sz="2800" dirty="0" smtClean="0">
                <a:latin typeface="Times New Roman" pitchFamily="18" charset="0"/>
                <a:cs typeface="Times New Roman" pitchFamily="18" charset="0"/>
              </a:rPr>
              <a:t>Should work automatically and detect the flame</a:t>
            </a:r>
            <a:r>
              <a:rPr lang="en-US" sz="2800" dirty="0" smtClean="0">
                <a:latin typeface="Times New Roman" pitchFamily="18" charset="0"/>
                <a:cs typeface="Times New Roman" pitchFamily="18" charset="0"/>
              </a:rPr>
              <a:t>.</a:t>
            </a:r>
          </a:p>
          <a:p>
            <a:pPr defTabSz="457200">
              <a:lnSpc>
                <a:spcPct val="90000"/>
              </a:lnSpc>
              <a:spcAft>
                <a:spcPts val="600"/>
              </a:spcAft>
              <a:buClr>
                <a:srgbClr val="C00000"/>
              </a:buClr>
              <a:buNone/>
            </a:pPr>
            <a:endParaRPr lang="en-US" sz="2800" dirty="0" smtClean="0">
              <a:latin typeface="Times New Roman" pitchFamily="18" charset="0"/>
              <a:cs typeface="Times New Roman" pitchFamily="18" charset="0"/>
            </a:endParaRPr>
          </a:p>
          <a:p>
            <a:pPr defTabSz="457200">
              <a:lnSpc>
                <a:spcPct val="90000"/>
              </a:lnSpc>
              <a:spcAft>
                <a:spcPts val="600"/>
              </a:spcAft>
              <a:buClr>
                <a:srgbClr val="C00000"/>
              </a:buClr>
              <a:buFont typeface="Wingdings 3" charset="2"/>
              <a:buChar char=""/>
            </a:pPr>
            <a:r>
              <a:rPr lang="en-US" sz="2800" dirty="0" smtClean="0">
                <a:latin typeface="Times New Roman" pitchFamily="18" charset="0"/>
                <a:cs typeface="Times New Roman" pitchFamily="18" charset="0"/>
              </a:rPr>
              <a:t>A </a:t>
            </a:r>
            <a:r>
              <a:rPr lang="en-US" sz="2800" dirty="0" smtClean="0">
                <a:latin typeface="Times New Roman" pitchFamily="18" charset="0"/>
                <a:cs typeface="Times New Roman" pitchFamily="18" charset="0"/>
              </a:rPr>
              <a:t>good replacement of fireman in dangerous places</a:t>
            </a:r>
            <a:r>
              <a:rPr lang="en-US" sz="2800" dirty="0" smtClean="0">
                <a:latin typeface="Times New Roman" pitchFamily="18" charset="0"/>
                <a:cs typeface="Times New Roman" pitchFamily="18" charset="0"/>
              </a:rPr>
              <a:t>.</a:t>
            </a:r>
          </a:p>
          <a:p>
            <a:pPr defTabSz="457200">
              <a:lnSpc>
                <a:spcPct val="90000"/>
              </a:lnSpc>
              <a:spcAft>
                <a:spcPts val="600"/>
              </a:spcAft>
              <a:buClr>
                <a:srgbClr val="C00000"/>
              </a:buClr>
              <a:buNone/>
            </a:pPr>
            <a:endParaRPr lang="en-US" sz="2800" dirty="0" smtClean="0">
              <a:latin typeface="Times New Roman" pitchFamily="18" charset="0"/>
              <a:cs typeface="Times New Roman" pitchFamily="18" charset="0"/>
            </a:endParaRPr>
          </a:p>
          <a:p>
            <a:pPr defTabSz="457200">
              <a:lnSpc>
                <a:spcPct val="90000"/>
              </a:lnSpc>
              <a:spcAft>
                <a:spcPts val="600"/>
              </a:spcAft>
              <a:buClr>
                <a:srgbClr val="C00000"/>
              </a:buClr>
              <a:buNone/>
            </a:pPr>
            <a:endParaRPr lang="en-US" sz="2800" dirty="0" smtClean="0">
              <a:latin typeface="Times New Roman" pitchFamily="18" charset="0"/>
              <a:cs typeface="Times New Roman" pitchFamily="18" charset="0"/>
            </a:endParaRPr>
          </a:p>
          <a:p>
            <a:pPr defTabSz="457200">
              <a:lnSpc>
                <a:spcPct val="90000"/>
              </a:lnSpc>
              <a:spcAft>
                <a:spcPts val="600"/>
              </a:spcAft>
              <a:buClr>
                <a:srgbClr val="C00000"/>
              </a:buClr>
              <a:buFont typeface="Wingdings 3" charset="2"/>
              <a:buChar char=""/>
            </a:pPr>
            <a:endParaRPr lang="en-US" sz="2800" dirty="0" smtClean="0">
              <a:latin typeface="Times New Roman" pitchFamily="18" charset="0"/>
              <a:cs typeface="Times New Roman" pitchFamily="18" charset="0"/>
            </a:endParaRPr>
          </a:p>
          <a:p>
            <a:pPr defTabSz="457200">
              <a:lnSpc>
                <a:spcPct val="90000"/>
              </a:lnSpc>
              <a:spcAft>
                <a:spcPts val="600"/>
              </a:spcAft>
              <a:buClr>
                <a:srgbClr val="C00000"/>
              </a:buClr>
              <a:buFont typeface="Wingdings 3" charset="2"/>
              <a:buChar char=""/>
            </a:pPr>
            <a:endParaRPr lang="en-US"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Why fire fighter </a:t>
            </a:r>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robot?</a:t>
            </a:r>
            <a:endParaRPr lang="en-US" dirty="0"/>
          </a:p>
        </p:txBody>
      </p:sp>
      <p:sp>
        <p:nvSpPr>
          <p:cNvPr id="5" name="Content Placeholder 2"/>
          <p:cNvSpPr>
            <a:spLocks noGrp="1"/>
          </p:cNvSpPr>
          <p:nvPr>
            <p:ph idx="1"/>
          </p:nvPr>
        </p:nvSpPr>
        <p:spPr>
          <a:xfrm>
            <a:off x="467544" y="1700808"/>
            <a:ext cx="8229600" cy="4525963"/>
          </a:xfrm>
        </p:spPr>
        <p:txBody>
          <a:bodyPr/>
          <a:lstStyle/>
          <a:p>
            <a:pPr lvl="0" defTabSz="457200">
              <a:lnSpc>
                <a:spcPct val="90000"/>
              </a:lnSpc>
              <a:spcAft>
                <a:spcPts val="600"/>
              </a:spcAft>
              <a:buClr>
                <a:srgbClr val="C00000"/>
              </a:buClr>
              <a:buFont typeface="Wingdings 3" charset="2"/>
              <a:buChar char=""/>
            </a:pPr>
            <a:r>
              <a:rPr lang="en-GB" sz="2400" dirty="0" smtClean="0">
                <a:solidFill>
                  <a:prstClr val="black"/>
                </a:solidFill>
                <a:latin typeface="Constantia"/>
              </a:rPr>
              <a:t>Now a days if any fire accidents happens in Power plants, Buildings, etc., the time and consumption of human power is high. So there may be a possibility of Heavy damage to human beings.</a:t>
            </a:r>
          </a:p>
          <a:p>
            <a:pPr lvl="0" defTabSz="457200">
              <a:lnSpc>
                <a:spcPct val="90000"/>
              </a:lnSpc>
              <a:spcAft>
                <a:spcPts val="600"/>
              </a:spcAft>
              <a:buClr>
                <a:srgbClr val="C00000"/>
              </a:buClr>
              <a:buNone/>
            </a:pPr>
            <a:endParaRPr lang="en-GB" sz="2400" dirty="0" smtClean="0">
              <a:solidFill>
                <a:prstClr val="black"/>
              </a:solidFill>
              <a:latin typeface="Constantia"/>
            </a:endParaRPr>
          </a:p>
          <a:p>
            <a:pPr lvl="0" defTabSz="457200">
              <a:lnSpc>
                <a:spcPct val="90000"/>
              </a:lnSpc>
              <a:spcAft>
                <a:spcPts val="600"/>
              </a:spcAft>
              <a:buClr>
                <a:srgbClr val="C00000"/>
              </a:buClr>
              <a:buFont typeface="Wingdings 3" charset="2"/>
              <a:buChar char=""/>
            </a:pPr>
            <a:r>
              <a:rPr lang="en-US" dirty="0" smtClean="0"/>
              <a:t> </a:t>
            </a:r>
            <a:r>
              <a:rPr lang="en-US" sz="2400" dirty="0" smtClean="0">
                <a:solidFill>
                  <a:prstClr val="black"/>
                </a:solidFill>
                <a:latin typeface="Constantia"/>
              </a:rPr>
              <a:t>The elimination of fire before it spread away will avoid the catastrophic effects.</a:t>
            </a:r>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Objective</a:t>
            </a:r>
            <a:endParaRPr lang="en-US" dirty="0"/>
          </a:p>
        </p:txBody>
      </p:sp>
      <p:sp>
        <p:nvSpPr>
          <p:cNvPr id="4" name="Content Placeholder 2"/>
          <p:cNvSpPr>
            <a:spLocks noGrp="1"/>
          </p:cNvSpPr>
          <p:nvPr>
            <p:ph idx="1"/>
          </p:nvPr>
        </p:nvSpPr>
        <p:spPr>
          <a:xfrm>
            <a:off x="395536" y="1700808"/>
            <a:ext cx="8229600" cy="4525963"/>
          </a:xfrm>
        </p:spPr>
        <p:txBody>
          <a:bodyPr/>
          <a:lstStyle/>
          <a:p>
            <a:pPr lvl="0">
              <a:buNone/>
            </a:pPr>
            <a:endParaRPr lang="en-US" dirty="0" smtClean="0"/>
          </a:p>
          <a:p>
            <a:pPr defTabSz="457200">
              <a:lnSpc>
                <a:spcPct val="90000"/>
              </a:lnSpc>
              <a:spcAft>
                <a:spcPts val="600"/>
              </a:spcAft>
              <a:buClr>
                <a:srgbClr val="C00000"/>
              </a:buClr>
              <a:buFont typeface="Wingdings 3" charset="2"/>
              <a:buChar char=""/>
            </a:pPr>
            <a:r>
              <a:rPr lang="en-US" sz="2400" dirty="0" smtClean="0">
                <a:latin typeface="Constantia" pitchFamily="18" charset="0"/>
              </a:rPr>
              <a:t>Design </a:t>
            </a:r>
            <a:r>
              <a:rPr lang="en-US" sz="2400" dirty="0" smtClean="0">
                <a:latin typeface="Constantia" pitchFamily="18" charset="0"/>
              </a:rPr>
              <a:t>and development of low cost firefighting robot</a:t>
            </a:r>
            <a:r>
              <a:rPr lang="en-US" sz="2400" dirty="0" smtClean="0">
                <a:latin typeface="Constantia" pitchFamily="18" charset="0"/>
              </a:rPr>
              <a:t>.</a:t>
            </a:r>
          </a:p>
          <a:p>
            <a:pPr defTabSz="457200">
              <a:lnSpc>
                <a:spcPct val="90000"/>
              </a:lnSpc>
              <a:spcAft>
                <a:spcPts val="600"/>
              </a:spcAft>
              <a:buClr>
                <a:srgbClr val="C00000"/>
              </a:buClr>
              <a:buNone/>
            </a:pPr>
            <a:r>
              <a:rPr lang="en-US" sz="2400" dirty="0" smtClean="0">
                <a:latin typeface="Constantia" pitchFamily="18" charset="0"/>
              </a:rPr>
              <a:t> </a:t>
            </a:r>
          </a:p>
          <a:p>
            <a:pPr lvl="0" defTabSz="457200">
              <a:lnSpc>
                <a:spcPct val="90000"/>
              </a:lnSpc>
              <a:spcAft>
                <a:spcPts val="600"/>
              </a:spcAft>
              <a:buClr>
                <a:srgbClr val="C00000"/>
              </a:buClr>
              <a:buFont typeface="Wingdings 3" charset="2"/>
              <a:buChar char=""/>
            </a:pPr>
            <a:r>
              <a:rPr lang="en-US" sz="2400" dirty="0" smtClean="0">
                <a:latin typeface="Constantia" pitchFamily="18" charset="0"/>
              </a:rPr>
              <a:t>Run automatically firefighting robot</a:t>
            </a:r>
            <a:r>
              <a:rPr lang="en-US" sz="2400" dirty="0" smtClean="0">
                <a:latin typeface="Constantia" pitchFamily="18" charset="0"/>
              </a:rPr>
              <a:t>.</a:t>
            </a:r>
          </a:p>
          <a:p>
            <a:pPr lvl="0" defTabSz="457200">
              <a:lnSpc>
                <a:spcPct val="90000"/>
              </a:lnSpc>
              <a:spcAft>
                <a:spcPts val="600"/>
              </a:spcAft>
              <a:buClr>
                <a:srgbClr val="C00000"/>
              </a:buClr>
              <a:buFont typeface="Wingdings 3" charset="2"/>
              <a:buChar char=""/>
            </a:pPr>
            <a:endParaRPr lang="en-US" sz="2400" dirty="0" smtClean="0">
              <a:latin typeface="Constantia" pitchFamily="18" charset="0"/>
            </a:endParaRPr>
          </a:p>
          <a:p>
            <a:pPr lvl="0" defTabSz="457200">
              <a:lnSpc>
                <a:spcPct val="90000"/>
              </a:lnSpc>
              <a:spcAft>
                <a:spcPts val="600"/>
              </a:spcAft>
              <a:buClr>
                <a:srgbClr val="C00000"/>
              </a:buClr>
              <a:buFont typeface="Wingdings 3" charset="2"/>
              <a:buChar char=""/>
            </a:pPr>
            <a:r>
              <a:rPr lang="en-US" sz="2400" dirty="0" smtClean="0">
                <a:latin typeface="Constantia" pitchFamily="18" charset="0"/>
              </a:rPr>
              <a:t>Extinguish fire.</a:t>
            </a:r>
            <a:endParaRPr lang="en-US" sz="2400" dirty="0" smtClean="0">
              <a:latin typeface="Constantia" pitchFamily="18" charset="0"/>
            </a:endParaRPr>
          </a:p>
          <a:p>
            <a:pPr defTabSz="457200">
              <a:lnSpc>
                <a:spcPct val="90000"/>
              </a:lnSpc>
              <a:spcAft>
                <a:spcPts val="600"/>
              </a:spcAft>
              <a:buClr>
                <a:srgbClr val="C00000"/>
              </a:buClr>
              <a:buNone/>
            </a:pPr>
            <a:endParaRPr lang="en-US" sz="2800" dirty="0" smtClean="0"/>
          </a:p>
          <a:p>
            <a:pPr defTabSz="457200">
              <a:lnSpc>
                <a:spcPct val="90000"/>
              </a:lnSpc>
              <a:spcAft>
                <a:spcPts val="600"/>
              </a:spcAft>
              <a:buClr>
                <a:srgbClr val="C00000"/>
              </a:buClr>
              <a:buNone/>
            </a:pPr>
            <a:endParaRPr lang="en-US" sz="2800" dirty="0" smtClean="0"/>
          </a:p>
          <a:p>
            <a:pPr lvl="0" defTabSz="457200">
              <a:lnSpc>
                <a:spcPct val="90000"/>
              </a:lnSpc>
              <a:spcAft>
                <a:spcPts val="600"/>
              </a:spcAft>
              <a:buClr>
                <a:srgbClr val="C00000"/>
              </a:buClr>
              <a:buFont typeface="Wingdings 3" charset="2"/>
              <a:buChar char=""/>
            </a:pPr>
            <a:endParaRPr lang="en-US" sz="2800" dirty="0" smtClean="0">
              <a:solidFill>
                <a:prstClr val="black"/>
              </a:solidFill>
              <a:latin typeface="Constantia"/>
            </a:endParaRPr>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Scope</a:t>
            </a:r>
            <a:endParaRPr lang="en-US" dirty="0"/>
          </a:p>
        </p:txBody>
      </p:sp>
      <p:sp>
        <p:nvSpPr>
          <p:cNvPr id="4" name="Content Placeholder 2"/>
          <p:cNvSpPr>
            <a:spLocks noGrp="1"/>
          </p:cNvSpPr>
          <p:nvPr>
            <p:ph idx="1"/>
          </p:nvPr>
        </p:nvSpPr>
        <p:spPr/>
        <p:txBody>
          <a:bodyPr/>
          <a:lstStyle/>
          <a:p>
            <a:pPr defTabSz="457200">
              <a:lnSpc>
                <a:spcPct val="90000"/>
              </a:lnSpc>
              <a:spcAft>
                <a:spcPts val="600"/>
              </a:spcAft>
              <a:buClr>
                <a:srgbClr val="C00000"/>
              </a:buClr>
              <a:buFont typeface="Wingdings 3" charset="2"/>
              <a:buChar char=""/>
            </a:pPr>
            <a:r>
              <a:rPr lang="en-US" sz="2400" dirty="0" smtClean="0">
                <a:solidFill>
                  <a:prstClr val="black"/>
                </a:solidFill>
                <a:latin typeface="Constantia" pitchFamily="18" charset="0"/>
              </a:rPr>
              <a:t>Design </a:t>
            </a:r>
            <a:r>
              <a:rPr lang="en-US" sz="2400" dirty="0" smtClean="0">
                <a:solidFill>
                  <a:prstClr val="black"/>
                </a:solidFill>
                <a:latin typeface="Constantia" pitchFamily="18" charset="0"/>
              </a:rPr>
              <a:t>a fire fighting robot using numerical approach</a:t>
            </a:r>
            <a:r>
              <a:rPr lang="en-US" sz="2400" dirty="0" smtClean="0">
                <a:solidFill>
                  <a:prstClr val="black"/>
                </a:solidFill>
                <a:latin typeface="Constantia" pitchFamily="18" charset="0"/>
              </a:rPr>
              <a:t>.</a:t>
            </a:r>
          </a:p>
          <a:p>
            <a:pPr defTabSz="457200">
              <a:lnSpc>
                <a:spcPct val="90000"/>
              </a:lnSpc>
              <a:spcAft>
                <a:spcPts val="600"/>
              </a:spcAft>
              <a:buClr>
                <a:srgbClr val="C00000"/>
              </a:buClr>
              <a:buNone/>
            </a:pPr>
            <a:endParaRPr lang="en-US" sz="2400" dirty="0" smtClean="0">
              <a:solidFill>
                <a:prstClr val="black"/>
              </a:solidFill>
              <a:latin typeface="Constantia" pitchFamily="18" charset="0"/>
            </a:endParaRPr>
          </a:p>
          <a:p>
            <a:pPr lvl="0" defTabSz="457200">
              <a:lnSpc>
                <a:spcPct val="90000"/>
              </a:lnSpc>
              <a:spcAft>
                <a:spcPts val="600"/>
              </a:spcAft>
              <a:buClr>
                <a:srgbClr val="C00000"/>
              </a:buClr>
              <a:buFont typeface="Wingdings 3" charset="2"/>
              <a:buChar char=""/>
            </a:pPr>
            <a:r>
              <a:rPr lang="en-US" sz="2400" dirty="0" smtClean="0">
                <a:latin typeface="Constantia" pitchFamily="18" charset="0"/>
              </a:rPr>
              <a:t>Select the suitable material to develop the robot. </a:t>
            </a:r>
            <a:endParaRPr lang="en-US" sz="2400" dirty="0" smtClean="0">
              <a:latin typeface="Constantia" pitchFamily="18" charset="0"/>
            </a:endParaRPr>
          </a:p>
          <a:p>
            <a:pPr lvl="0" defTabSz="457200">
              <a:lnSpc>
                <a:spcPct val="90000"/>
              </a:lnSpc>
              <a:spcAft>
                <a:spcPts val="600"/>
              </a:spcAft>
              <a:buClr>
                <a:srgbClr val="C00000"/>
              </a:buClr>
              <a:buNone/>
            </a:pPr>
            <a:endParaRPr lang="en-US" sz="2400" dirty="0" smtClean="0">
              <a:latin typeface="Constantia" pitchFamily="18" charset="0"/>
            </a:endParaRPr>
          </a:p>
          <a:p>
            <a:pPr defTabSz="457200">
              <a:lnSpc>
                <a:spcPct val="90000"/>
              </a:lnSpc>
              <a:spcAft>
                <a:spcPts val="600"/>
              </a:spcAft>
              <a:buClr>
                <a:srgbClr val="C00000"/>
              </a:buClr>
              <a:buFont typeface="Wingdings 3" charset="2"/>
              <a:buChar char=""/>
            </a:pPr>
            <a:r>
              <a:rPr lang="en-US" sz="2400" dirty="0" smtClean="0">
                <a:latin typeface="Constantia" pitchFamily="18" charset="0"/>
              </a:rPr>
              <a:t>The developing of programming is necessary to develop a mechanism of the robot.</a:t>
            </a:r>
          </a:p>
          <a:p>
            <a:pPr lvl="0" defTabSz="457200">
              <a:lnSpc>
                <a:spcPct val="90000"/>
              </a:lnSpc>
              <a:spcAft>
                <a:spcPts val="600"/>
              </a:spcAft>
              <a:buClr>
                <a:srgbClr val="C00000"/>
              </a:buClr>
              <a:buFont typeface="Wingdings 3" charset="2"/>
              <a:buChar char=""/>
            </a:pPr>
            <a:endParaRPr lang="en-US" sz="2400" dirty="0" smtClean="0"/>
          </a:p>
          <a:p>
            <a:pPr defTabSz="457200">
              <a:lnSpc>
                <a:spcPct val="90000"/>
              </a:lnSpc>
              <a:spcAft>
                <a:spcPts val="600"/>
              </a:spcAft>
              <a:buClr>
                <a:srgbClr val="C00000"/>
              </a:buClr>
              <a:buFont typeface="Wingdings 3" charset="2"/>
              <a:buChar char=""/>
            </a:pPr>
            <a:endParaRPr lang="en-US" sz="2400" dirty="0" smtClean="0">
              <a:solidFill>
                <a:prstClr val="black"/>
              </a:solidFill>
              <a:latin typeface="Constantia" pitchFamily="18" charset="0"/>
            </a:endParaRPr>
          </a:p>
          <a:p>
            <a:pPr defTabSz="457200">
              <a:lnSpc>
                <a:spcPct val="90000"/>
              </a:lnSpc>
              <a:spcAft>
                <a:spcPts val="600"/>
              </a:spcAft>
              <a:buClr>
                <a:srgbClr val="C00000"/>
              </a:buClr>
              <a:buFont typeface="Wingdings 3" charset="2"/>
              <a:buChar char=""/>
            </a:pP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Component</a:t>
            </a:r>
            <a:endParaRPr lang="en-US" b="1" dirty="0"/>
          </a:p>
        </p:txBody>
      </p:sp>
      <p:sp>
        <p:nvSpPr>
          <p:cNvPr id="3" name="Content Placeholder 2"/>
          <p:cNvSpPr>
            <a:spLocks noGrp="1"/>
          </p:cNvSpPr>
          <p:nvPr>
            <p:ph idx="1"/>
          </p:nvPr>
        </p:nvSpPr>
        <p:spPr>
          <a:xfrm>
            <a:off x="457200" y="1039483"/>
            <a:ext cx="8229600" cy="4525963"/>
          </a:xfrm>
        </p:spPr>
        <p:txBody>
          <a:bodyPr/>
          <a:lstStyle/>
          <a:p>
            <a:pPr lvl="0"/>
            <a:endParaRPr lang="en-US" dirty="0" smtClean="0"/>
          </a:p>
          <a:p>
            <a:pPr lvl="0">
              <a:buClr>
                <a:srgbClr val="C00000"/>
              </a:buClr>
              <a:buFont typeface="Wingdings" pitchFamily="2" charset="2"/>
              <a:buChar char="§"/>
            </a:pPr>
            <a:r>
              <a:rPr lang="en-US" sz="2800" dirty="0" err="1" smtClean="0">
                <a:latin typeface="Constantia" pitchFamily="18" charset="0"/>
              </a:rPr>
              <a:t>Arduino</a:t>
            </a:r>
            <a:r>
              <a:rPr lang="en-US" sz="2800" dirty="0" smtClean="0">
                <a:latin typeface="Constantia" pitchFamily="18" charset="0"/>
              </a:rPr>
              <a:t> Uno</a:t>
            </a:r>
          </a:p>
          <a:p>
            <a:pPr marL="0" indent="0">
              <a:buNone/>
            </a:pPr>
            <a:endParaRPr lang="en-US" dirty="0"/>
          </a:p>
        </p:txBody>
      </p:sp>
      <p:pic>
        <p:nvPicPr>
          <p:cNvPr id="4" name="Picture 3"/>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3" y="2420889"/>
            <a:ext cx="2448272" cy="1594264"/>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03073" y="2224119"/>
            <a:ext cx="2074158" cy="1777004"/>
          </a:xfrm>
          <a:prstGeom prst="rect">
            <a:avLst/>
          </a:prstGeom>
          <a:noFill/>
          <a:ln>
            <a:noFill/>
          </a:ln>
        </p:spPr>
      </p:pic>
      <p:sp>
        <p:nvSpPr>
          <p:cNvPr id="6" name="TextBox 5"/>
          <p:cNvSpPr txBox="1"/>
          <p:nvPr/>
        </p:nvSpPr>
        <p:spPr>
          <a:xfrm>
            <a:off x="4572000" y="1268760"/>
            <a:ext cx="2304256" cy="1015663"/>
          </a:xfrm>
          <a:prstGeom prst="rect">
            <a:avLst/>
          </a:prstGeom>
          <a:noFill/>
        </p:spPr>
        <p:txBody>
          <a:bodyPr wrap="square" rtlCol="0">
            <a:spAutoFit/>
          </a:bodyPr>
          <a:lstStyle/>
          <a:p>
            <a:endParaRPr lang="en-US" sz="3200" dirty="0" smtClean="0"/>
          </a:p>
          <a:p>
            <a:pPr>
              <a:buClr>
                <a:srgbClr val="C00000"/>
              </a:buClr>
              <a:buFont typeface="Wingdings" pitchFamily="2" charset="2"/>
              <a:buChar char="§"/>
            </a:pPr>
            <a:r>
              <a:rPr lang="en-US" sz="2800" dirty="0" smtClean="0">
                <a:latin typeface="Constantia" pitchFamily="18" charset="0"/>
              </a:rPr>
              <a:t>DC Motor</a:t>
            </a:r>
            <a:endParaRPr lang="en-US" sz="2800" dirty="0">
              <a:latin typeface="Constantia" pitchFamily="18" charset="0"/>
            </a:endParaRPr>
          </a:p>
        </p:txBody>
      </p:sp>
      <p:pic>
        <p:nvPicPr>
          <p:cNvPr id="7" name="Picture 6"/>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58592" y="5206150"/>
            <a:ext cx="2332990" cy="1228725"/>
          </a:xfrm>
          <a:prstGeom prst="rect">
            <a:avLst/>
          </a:prstGeom>
          <a:noFill/>
          <a:ln>
            <a:noFill/>
          </a:ln>
        </p:spPr>
      </p:pic>
      <p:sp>
        <p:nvSpPr>
          <p:cNvPr id="8" name="TextBox 7"/>
          <p:cNvSpPr txBox="1"/>
          <p:nvPr/>
        </p:nvSpPr>
        <p:spPr>
          <a:xfrm>
            <a:off x="646551" y="4537425"/>
            <a:ext cx="2473049" cy="461665"/>
          </a:xfrm>
          <a:prstGeom prst="rect">
            <a:avLst/>
          </a:prstGeom>
          <a:noFill/>
        </p:spPr>
        <p:txBody>
          <a:bodyPr wrap="none" rtlCol="0">
            <a:spAutoFit/>
          </a:bodyPr>
          <a:lstStyle/>
          <a:p>
            <a:pPr>
              <a:buClr>
                <a:srgbClr val="C00000"/>
              </a:buClr>
              <a:buFont typeface="Wingdings" pitchFamily="2" charset="2"/>
              <a:buChar char="§"/>
            </a:pPr>
            <a:r>
              <a:rPr lang="en-US" sz="2400" dirty="0">
                <a:latin typeface="Constantia" pitchFamily="18" charset="0"/>
              </a:rPr>
              <a:t>L293D H-Bridge</a:t>
            </a:r>
          </a:p>
        </p:txBody>
      </p:sp>
      <p:pic>
        <p:nvPicPr>
          <p:cNvPr id="9" name="Picture 8"/>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27984" y="5085184"/>
            <a:ext cx="2286635" cy="1399540"/>
          </a:xfrm>
          <a:prstGeom prst="rect">
            <a:avLst/>
          </a:prstGeom>
          <a:noFill/>
          <a:ln>
            <a:noFill/>
          </a:ln>
        </p:spPr>
      </p:pic>
      <p:sp>
        <p:nvSpPr>
          <p:cNvPr id="10" name="TextBox 9"/>
          <p:cNvSpPr txBox="1"/>
          <p:nvPr/>
        </p:nvSpPr>
        <p:spPr>
          <a:xfrm>
            <a:off x="4572000" y="4365104"/>
            <a:ext cx="3736600" cy="738664"/>
          </a:xfrm>
          <a:prstGeom prst="rect">
            <a:avLst/>
          </a:prstGeom>
          <a:noFill/>
        </p:spPr>
        <p:txBody>
          <a:bodyPr wrap="none" rtlCol="0">
            <a:spAutoFit/>
          </a:bodyPr>
          <a:lstStyle/>
          <a:p>
            <a:pPr>
              <a:buClr>
                <a:srgbClr val="C00000"/>
              </a:buClr>
              <a:buFont typeface="Wingdings" pitchFamily="2" charset="2"/>
              <a:buChar char="§"/>
            </a:pPr>
            <a:r>
              <a:rPr lang="en-US" sz="2400" dirty="0">
                <a:latin typeface="Constantia" pitchFamily="18" charset="0"/>
              </a:rPr>
              <a:t>Infrared Proximity </a:t>
            </a:r>
            <a:r>
              <a:rPr lang="en-US" sz="2400" dirty="0" smtClean="0">
                <a:latin typeface="Constantia" pitchFamily="18" charset="0"/>
              </a:rPr>
              <a:t>Sensor</a:t>
            </a:r>
            <a:endParaRPr lang="en-US" sz="2400" dirty="0">
              <a:latin typeface="Constantia" pitchFamily="18" charset="0"/>
            </a:endParaRPr>
          </a:p>
          <a:p>
            <a:endParaRPr lang="en-US" dirty="0"/>
          </a:p>
        </p:txBody>
      </p:sp>
    </p:spTree>
    <p:extLst>
      <p:ext uri="{BB962C8B-B14F-4D97-AF65-F5344CB8AC3E}">
        <p14:creationId xmlns:p14="http://schemas.microsoft.com/office/powerpoint/2010/main" xmlns="" val="295658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CONT’s</a:t>
            </a:r>
            <a:endParaRPr lang="en-US"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Picture 3"/>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95555" y="1916832"/>
            <a:ext cx="1936505" cy="1656184"/>
          </a:xfrm>
          <a:prstGeom prst="rect">
            <a:avLst/>
          </a:prstGeom>
          <a:noFill/>
          <a:ln>
            <a:noFill/>
          </a:ln>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64088" y="1916832"/>
            <a:ext cx="1905000" cy="20955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95555" y="4581128"/>
            <a:ext cx="1936505" cy="1800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p:cNvSpPr txBox="1"/>
          <p:nvPr/>
        </p:nvSpPr>
        <p:spPr>
          <a:xfrm>
            <a:off x="888833" y="1428343"/>
            <a:ext cx="2065887" cy="461665"/>
          </a:xfrm>
          <a:prstGeom prst="rect">
            <a:avLst/>
          </a:prstGeom>
          <a:noFill/>
        </p:spPr>
        <p:txBody>
          <a:bodyPr wrap="none" rtlCol="0">
            <a:spAutoFit/>
          </a:bodyPr>
          <a:lstStyle/>
          <a:p>
            <a:pPr>
              <a:buClr>
                <a:srgbClr val="C00000"/>
              </a:buClr>
              <a:buFont typeface="Wingdings" pitchFamily="2" charset="2"/>
              <a:buChar char="§"/>
            </a:pPr>
            <a:r>
              <a:rPr lang="en-US" sz="2400" dirty="0" smtClean="0">
                <a:latin typeface="Constantia" pitchFamily="18" charset="0"/>
              </a:rPr>
              <a:t>Flame sensor</a:t>
            </a:r>
            <a:endParaRPr lang="en-US" sz="2400" dirty="0">
              <a:latin typeface="Constantia" pitchFamily="18" charset="0"/>
            </a:endParaRPr>
          </a:p>
        </p:txBody>
      </p:sp>
      <p:sp>
        <p:nvSpPr>
          <p:cNvPr id="6" name="TextBox 5"/>
          <p:cNvSpPr txBox="1"/>
          <p:nvPr/>
        </p:nvSpPr>
        <p:spPr>
          <a:xfrm>
            <a:off x="964584" y="4057908"/>
            <a:ext cx="1962140" cy="461665"/>
          </a:xfrm>
          <a:prstGeom prst="rect">
            <a:avLst/>
          </a:prstGeom>
          <a:noFill/>
        </p:spPr>
        <p:txBody>
          <a:bodyPr wrap="none" rtlCol="0">
            <a:spAutoFit/>
          </a:bodyPr>
          <a:lstStyle/>
          <a:p>
            <a:pPr>
              <a:buClr>
                <a:srgbClr val="C00000"/>
              </a:buClr>
              <a:buFont typeface="Wingdings" pitchFamily="2" charset="2"/>
              <a:buChar char="§"/>
            </a:pPr>
            <a:r>
              <a:rPr lang="en-US" sz="2400" dirty="0" smtClean="0">
                <a:latin typeface="Constantia" pitchFamily="18" charset="0"/>
              </a:rPr>
              <a:t>Servo Motor</a:t>
            </a:r>
            <a:endParaRPr lang="en-US" sz="2400" dirty="0">
              <a:latin typeface="Constantia" pitchFamily="18" charset="0"/>
            </a:endParaRPr>
          </a:p>
        </p:txBody>
      </p:sp>
      <p:sp>
        <p:nvSpPr>
          <p:cNvPr id="7" name="TextBox 6"/>
          <p:cNvSpPr txBox="1"/>
          <p:nvPr/>
        </p:nvSpPr>
        <p:spPr>
          <a:xfrm>
            <a:off x="5004048" y="1484784"/>
            <a:ext cx="1984261" cy="461665"/>
          </a:xfrm>
          <a:prstGeom prst="rect">
            <a:avLst/>
          </a:prstGeom>
          <a:noFill/>
        </p:spPr>
        <p:txBody>
          <a:bodyPr wrap="none" rtlCol="0">
            <a:spAutoFit/>
          </a:bodyPr>
          <a:lstStyle/>
          <a:p>
            <a:pPr>
              <a:buClr>
                <a:srgbClr val="C00000"/>
              </a:buClr>
              <a:buFont typeface="Wingdings" pitchFamily="2" charset="2"/>
              <a:buChar char="§"/>
            </a:pPr>
            <a:r>
              <a:rPr lang="en-US" sz="2400" dirty="0" smtClean="0">
                <a:latin typeface="Constantia" pitchFamily="18" charset="0"/>
              </a:rPr>
              <a:t>Water pump</a:t>
            </a:r>
            <a:endParaRPr lang="en-US" sz="2400" dirty="0">
              <a:latin typeface="Constantia" pitchFamily="18" charset="0"/>
            </a:endParaRPr>
          </a:p>
        </p:txBody>
      </p:sp>
      <p:pic>
        <p:nvPicPr>
          <p:cNvPr id="10" name="Picture 9" descr="تنزيل.jpg"/>
          <p:cNvPicPr>
            <a:picLocks noChangeAspect="1"/>
          </p:cNvPicPr>
          <p:nvPr/>
        </p:nvPicPr>
        <p:blipFill>
          <a:blip r:embed="rId5" cstate="print"/>
          <a:stretch>
            <a:fillRect/>
          </a:stretch>
        </p:blipFill>
        <p:spPr>
          <a:xfrm>
            <a:off x="5076056" y="4509120"/>
            <a:ext cx="2143125" cy="2143125"/>
          </a:xfrm>
          <a:prstGeom prst="rect">
            <a:avLst/>
          </a:prstGeom>
        </p:spPr>
      </p:pic>
      <p:sp>
        <p:nvSpPr>
          <p:cNvPr id="11" name="TextBox 10"/>
          <p:cNvSpPr txBox="1"/>
          <p:nvPr/>
        </p:nvSpPr>
        <p:spPr>
          <a:xfrm>
            <a:off x="5364088" y="4149080"/>
            <a:ext cx="1241365" cy="461665"/>
          </a:xfrm>
          <a:prstGeom prst="rect">
            <a:avLst/>
          </a:prstGeom>
          <a:noFill/>
        </p:spPr>
        <p:txBody>
          <a:bodyPr wrap="none" rtlCol="0">
            <a:spAutoFit/>
          </a:bodyPr>
          <a:lstStyle/>
          <a:p>
            <a:pPr>
              <a:buClr>
                <a:srgbClr val="C00000"/>
              </a:buClr>
              <a:buFont typeface="Wingdings" pitchFamily="2" charset="2"/>
              <a:buChar char="§"/>
            </a:pPr>
            <a:r>
              <a:rPr lang="en-US" sz="2400" dirty="0" smtClean="0">
                <a:latin typeface="Constantia" pitchFamily="18" charset="0"/>
              </a:rPr>
              <a:t>Buzzer</a:t>
            </a:r>
            <a:endParaRPr lang="en-US" sz="2400" dirty="0">
              <a:latin typeface="Constantia" pitchFamily="18" charset="0"/>
            </a:endParaRPr>
          </a:p>
        </p:txBody>
      </p:sp>
    </p:spTree>
    <p:extLst>
      <p:ext uri="{BB962C8B-B14F-4D97-AF65-F5344CB8AC3E}">
        <p14:creationId xmlns:p14="http://schemas.microsoft.com/office/powerpoint/2010/main" xmlns="" val="2136046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98178"/>
          </a:xfrm>
        </p:spPr>
        <p:txBody>
          <a:bodyPr>
            <a:normAutofit/>
          </a:bodyPr>
          <a:lstStyle/>
          <a:p>
            <a:r>
              <a:rPr lang="en-GB"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DESIGN:</a:t>
            </a:r>
            <a: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en-US"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67544" y="1628800"/>
            <a:ext cx="8229600" cy="4525963"/>
          </a:xfrm>
        </p:spPr>
        <p:txBody>
          <a:bodyPr>
            <a:normAutofit/>
          </a:bodyPr>
          <a:lstStyle/>
          <a:p>
            <a:pPr>
              <a:buNone/>
            </a:pPr>
            <a:r>
              <a:rPr lang="en-US" b="1" dirty="0" smtClean="0">
                <a:solidFill>
                  <a:srgbClr val="C00000"/>
                </a:solidFill>
                <a:latin typeface="Constantia" pitchFamily="18" charset="0"/>
              </a:rPr>
              <a:t>Steps </a:t>
            </a:r>
            <a:r>
              <a:rPr lang="en-US" b="1" dirty="0" smtClean="0">
                <a:solidFill>
                  <a:srgbClr val="C00000"/>
                </a:solidFill>
                <a:latin typeface="Constantia" pitchFamily="18" charset="0"/>
              </a:rPr>
              <a:t>of building the </a:t>
            </a:r>
            <a:r>
              <a:rPr lang="en-US" b="1" dirty="0" smtClean="0">
                <a:solidFill>
                  <a:srgbClr val="C00000"/>
                </a:solidFill>
                <a:latin typeface="Constantia" pitchFamily="18" charset="0"/>
              </a:rPr>
              <a:t>module</a:t>
            </a:r>
          </a:p>
          <a:p>
            <a:pPr>
              <a:buNone/>
            </a:pPr>
            <a:endParaRPr lang="en-US" b="1" dirty="0" smtClean="0">
              <a:solidFill>
                <a:srgbClr val="C00000"/>
              </a:solidFill>
              <a:latin typeface="Constantia" pitchFamily="18" charset="0"/>
            </a:endParaRPr>
          </a:p>
          <a:p>
            <a:pPr lvl="0" defTabSz="457200">
              <a:lnSpc>
                <a:spcPct val="90000"/>
              </a:lnSpc>
              <a:spcAft>
                <a:spcPts val="600"/>
              </a:spcAft>
              <a:buClr>
                <a:srgbClr val="C00000"/>
              </a:buClr>
              <a:buFont typeface="Wingdings 3" charset="2"/>
              <a:buChar char=""/>
            </a:pPr>
            <a:r>
              <a:rPr lang="en-US" sz="2400" dirty="0" smtClean="0">
                <a:solidFill>
                  <a:prstClr val="black"/>
                </a:solidFill>
                <a:latin typeface="Constantia" pitchFamily="18" charset="0"/>
              </a:rPr>
              <a:t> </a:t>
            </a:r>
            <a:r>
              <a:rPr lang="en-US" sz="2800" dirty="0" smtClean="0">
                <a:solidFill>
                  <a:prstClr val="black"/>
                </a:solidFill>
                <a:latin typeface="Constantia" pitchFamily="18" charset="0"/>
              </a:rPr>
              <a:t>Movement </a:t>
            </a:r>
            <a:r>
              <a:rPr lang="en-US" sz="2800" dirty="0" smtClean="0">
                <a:solidFill>
                  <a:prstClr val="black"/>
                </a:solidFill>
                <a:latin typeface="Constantia" pitchFamily="18" charset="0"/>
              </a:rPr>
              <a:t>step. </a:t>
            </a:r>
            <a:endParaRPr lang="en-US" sz="2400" dirty="0" smtClean="0">
              <a:solidFill>
                <a:prstClr val="black"/>
              </a:solidFill>
              <a:latin typeface="Constantia" pitchFamily="18" charset="0"/>
            </a:endParaRPr>
          </a:p>
          <a:p>
            <a:pPr lvl="0" defTabSz="457200">
              <a:lnSpc>
                <a:spcPct val="90000"/>
              </a:lnSpc>
              <a:spcAft>
                <a:spcPts val="600"/>
              </a:spcAft>
              <a:buClr>
                <a:srgbClr val="C00000"/>
              </a:buClr>
              <a:buNone/>
            </a:pPr>
            <a:endParaRPr lang="en-US" sz="2400" dirty="0" smtClean="0">
              <a:solidFill>
                <a:prstClr val="black"/>
              </a:solidFill>
              <a:latin typeface="Constantia" pitchFamily="18" charset="0"/>
            </a:endParaRPr>
          </a:p>
          <a:p>
            <a:pPr lvl="0" defTabSz="457200">
              <a:lnSpc>
                <a:spcPct val="90000"/>
              </a:lnSpc>
              <a:spcAft>
                <a:spcPts val="600"/>
              </a:spcAft>
              <a:buClr>
                <a:srgbClr val="C00000"/>
              </a:buClr>
              <a:buFont typeface="Wingdings 3" charset="2"/>
              <a:buChar char=""/>
            </a:pPr>
            <a:r>
              <a:rPr lang="en-US" sz="2800" dirty="0" smtClean="0">
                <a:solidFill>
                  <a:prstClr val="black"/>
                </a:solidFill>
                <a:latin typeface="Constantia" pitchFamily="18" charset="0"/>
              </a:rPr>
              <a:t>Flame </a:t>
            </a:r>
            <a:r>
              <a:rPr lang="en-US" sz="2800" dirty="0">
                <a:solidFill>
                  <a:prstClr val="black"/>
                </a:solidFill>
                <a:latin typeface="Constantia" pitchFamily="18" charset="0"/>
              </a:rPr>
              <a:t>tracking </a:t>
            </a:r>
            <a:r>
              <a:rPr lang="en-US" sz="2800" dirty="0" smtClean="0">
                <a:solidFill>
                  <a:prstClr val="black"/>
                </a:solidFill>
                <a:latin typeface="Constantia" pitchFamily="18" charset="0"/>
              </a:rPr>
              <a:t>step.</a:t>
            </a:r>
          </a:p>
          <a:p>
            <a:pPr lvl="0" defTabSz="457200">
              <a:lnSpc>
                <a:spcPct val="90000"/>
              </a:lnSpc>
              <a:spcAft>
                <a:spcPts val="600"/>
              </a:spcAft>
              <a:buClr>
                <a:srgbClr val="C00000"/>
              </a:buClr>
              <a:buNone/>
            </a:pPr>
            <a:endParaRPr lang="en-US" sz="2400" dirty="0" smtClean="0">
              <a:solidFill>
                <a:prstClr val="black"/>
              </a:solidFill>
              <a:latin typeface="Constantia" pitchFamily="18" charset="0"/>
            </a:endParaRPr>
          </a:p>
          <a:p>
            <a:pPr defTabSz="457200">
              <a:lnSpc>
                <a:spcPct val="90000"/>
              </a:lnSpc>
              <a:spcAft>
                <a:spcPts val="600"/>
              </a:spcAft>
              <a:buClr>
                <a:srgbClr val="C00000"/>
              </a:buClr>
              <a:buFont typeface="Wingdings 3" charset="2"/>
              <a:buChar char=""/>
            </a:pPr>
            <a:r>
              <a:rPr lang="en-US" sz="2800" dirty="0" smtClean="0">
                <a:solidFill>
                  <a:prstClr val="black"/>
                </a:solidFill>
                <a:latin typeface="Constantia" pitchFamily="18" charset="0"/>
              </a:rPr>
              <a:t>Extinguishing Fire </a:t>
            </a:r>
            <a:r>
              <a:rPr lang="en-US" sz="2800" dirty="0" smtClean="0">
                <a:solidFill>
                  <a:prstClr val="black"/>
                </a:solidFill>
                <a:latin typeface="Constantia" pitchFamily="18" charset="0"/>
              </a:rPr>
              <a:t>step.</a:t>
            </a:r>
            <a:endParaRPr lang="en-US" sz="2800" dirty="0">
              <a:solidFill>
                <a:prstClr val="black"/>
              </a:solidFill>
              <a:latin typeface="Constantia" pitchFamily="18" charset="0"/>
            </a:endParaRPr>
          </a:p>
        </p:txBody>
      </p:sp>
    </p:spTree>
    <p:extLst>
      <p:ext uri="{BB962C8B-B14F-4D97-AF65-F5344CB8AC3E}">
        <p14:creationId xmlns:p14="http://schemas.microsoft.com/office/powerpoint/2010/main" xmlns="" val="117210597"/>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405</TotalTime>
  <Words>533</Words>
  <Application>Microsoft Office PowerPoint</Application>
  <PresentationFormat>On-screen Show (4:3)</PresentationFormat>
  <Paragraphs>157</Paragraphs>
  <Slides>25</Slides>
  <Notes>1</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Office Theme</vt:lpstr>
      <vt:lpstr>Equity</vt:lpstr>
      <vt:lpstr>Slide 1</vt:lpstr>
      <vt:lpstr>Outline</vt:lpstr>
      <vt:lpstr>What is a fire fighter robot?</vt:lpstr>
      <vt:lpstr>Why fire fighter robot?</vt:lpstr>
      <vt:lpstr>Objective</vt:lpstr>
      <vt:lpstr>Scope</vt:lpstr>
      <vt:lpstr>Component</vt:lpstr>
      <vt:lpstr>CONT’s</vt:lpstr>
      <vt:lpstr>DESIGN: </vt:lpstr>
      <vt:lpstr> Movement step  </vt:lpstr>
      <vt:lpstr>ALGORITHM</vt:lpstr>
      <vt:lpstr>          Flame tracking step </vt:lpstr>
      <vt:lpstr> CONT’s </vt:lpstr>
      <vt:lpstr> CONTT’s </vt:lpstr>
      <vt:lpstr>   Extinguishing Fire step </vt:lpstr>
      <vt:lpstr>The module circuit </vt:lpstr>
      <vt:lpstr>Models</vt:lpstr>
      <vt:lpstr>Final Model</vt:lpstr>
      <vt:lpstr>Problems </vt:lpstr>
      <vt:lpstr>Costs</vt:lpstr>
      <vt:lpstr>Conclusion</vt:lpstr>
      <vt:lpstr>References</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Fatima.Dar</dc:creator>
  <cp:lastModifiedBy>jameela</cp:lastModifiedBy>
  <cp:revision>39</cp:revision>
  <dcterms:created xsi:type="dcterms:W3CDTF">2014-05-13T16:16:59Z</dcterms:created>
  <dcterms:modified xsi:type="dcterms:W3CDTF">2014-05-13T22:13:44Z</dcterms:modified>
</cp:coreProperties>
</file>