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</p:sldIdLst>
  <p:sldSz cy="5143500" cx="9144000"/>
  <p:notesSz cx="6858000" cy="9144000"/>
  <p:embeddedFontLst>
    <p:embeddedFont>
      <p:font typeface="Raleway"/>
      <p:regular r:id="rId44"/>
      <p:bold r:id="rId45"/>
      <p:italic r:id="rId46"/>
      <p:boldItalic r:id="rId47"/>
    </p:embeddedFont>
    <p:embeddedFont>
      <p:font typeface="Lato"/>
      <p:regular r:id="rId48"/>
      <p:bold r:id="rId49"/>
      <p:italic r:id="rId50"/>
      <p:boldItalic r:id="rId5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font" Target="fonts/Raleway-regular.fntdata"/><Relationship Id="rId43" Type="http://schemas.openxmlformats.org/officeDocument/2006/relationships/slide" Target="slides/slide38.xml"/><Relationship Id="rId46" Type="http://schemas.openxmlformats.org/officeDocument/2006/relationships/font" Target="fonts/Raleway-italic.fntdata"/><Relationship Id="rId45" Type="http://schemas.openxmlformats.org/officeDocument/2006/relationships/font" Target="fonts/Raleway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font" Target="fonts/Lato-regular.fntdata"/><Relationship Id="rId47" Type="http://schemas.openxmlformats.org/officeDocument/2006/relationships/font" Target="fonts/Raleway-boldItalic.fntdata"/><Relationship Id="rId49" Type="http://schemas.openxmlformats.org/officeDocument/2006/relationships/font" Target="fonts/Lato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font" Target="fonts/Lato-boldItalic.fntdata"/><Relationship Id="rId50" Type="http://schemas.openxmlformats.org/officeDocument/2006/relationships/font" Target="fonts/Lato-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579f75a1d1_0_1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579f75a1d1_0_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579f75a1d1_0_1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579f75a1d1_0_1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579f75a1d1_0_1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579f75a1d1_0_1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579f75a1d1_1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579f75a1d1_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579f75a1d1_1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579f75a1d1_1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579f75a1d1_1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579f75a1d1_1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579f75a1d1_1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579f75a1d1_1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579f75a1d1_1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579f75a1d1_1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579f75a1d1_2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579f75a1d1_2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579f75a1d1_1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579f75a1d1_1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579f75a1d1_0_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579f75a1d1_0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579f75a1d1_1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579f75a1d1_1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579f75a1d1_2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579f75a1d1_2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579f75a1d1_2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579f75a1d1_2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579f75a1d1_2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Google Shape;263;g579f75a1d1_2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579f75a1d1_1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Google Shape;270;g579f75a1d1_1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579f75a1d1_1_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" name="Google Shape;278;g579f75a1d1_1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579f75a1d1_2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5" name="Google Shape;285;g579f75a1d1_2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579f75a1d1_2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579f75a1d1_2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579f75a1d1_1_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579f75a1d1_1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579f75a1d1_1_1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9" name="Google Shape;309;g579f75a1d1_1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579f75a1d1_0_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579f75a1d1_0_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g579f75a1d1_1_1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9" name="Google Shape;319;g579f75a1d1_1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g579f75a1d1_2_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9" name="Google Shape;329;g579f75a1d1_2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579f75a1d1_1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7" name="Google Shape;337;g579f75a1d1_1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579f75a1d1_2_1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7" name="Google Shape;347;g579f75a1d1_2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g579f75a1d1_2_1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7" name="Google Shape;357;g579f75a1d1_2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579f75a1d1_2_1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7" name="Google Shape;367;g579f75a1d1_2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579f75a1d1_1_1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6" name="Google Shape;376;g579f75a1d1_1_1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579f75a1d1_2_1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Google Shape;383;g579f75a1d1_2_1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579f75a1d1_2_2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Google Shape;390;g579f75a1d1_2_2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579f75a1d1_0_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579f75a1d1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579f75a1d1_0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579f75a1d1_0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579f75a1d1_0_1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579f75a1d1_0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579f75a1d1_0_1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579f75a1d1_0_1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579f75a1d1_0_1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579f75a1d1_0_1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579f75a1d1_0_1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579f75a1d1_0_1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4.png"/><Relationship Id="rId4" Type="http://schemas.openxmlformats.org/officeDocument/2006/relationships/image" Target="../media/image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2.jpg"/><Relationship Id="rId4" Type="http://schemas.openxmlformats.org/officeDocument/2006/relationships/image" Target="../media/image51.jpg"/><Relationship Id="rId5" Type="http://schemas.openxmlformats.org/officeDocument/2006/relationships/image" Target="../media/image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9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8.png"/><Relationship Id="rId4" Type="http://schemas.openxmlformats.org/officeDocument/2006/relationships/image" Target="../media/image1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0.png"/><Relationship Id="rId4" Type="http://schemas.openxmlformats.org/officeDocument/2006/relationships/image" Target="../media/image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51.jpg"/><Relationship Id="rId4" Type="http://schemas.openxmlformats.org/officeDocument/2006/relationships/image" Target="../media/image53.jpg"/><Relationship Id="rId5" Type="http://schemas.openxmlformats.org/officeDocument/2006/relationships/image" Target="../media/image12.png"/><Relationship Id="rId6" Type="http://schemas.openxmlformats.org/officeDocument/2006/relationships/image" Target="../media/image11.png"/><Relationship Id="rId7" Type="http://schemas.openxmlformats.org/officeDocument/2006/relationships/image" Target="../media/image19.png"/><Relationship Id="rId8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0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6.png"/><Relationship Id="rId7" Type="http://schemas.openxmlformats.org/officeDocument/2006/relationships/image" Target="../media/image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56.png"/><Relationship Id="rId4" Type="http://schemas.openxmlformats.org/officeDocument/2006/relationships/image" Target="../media/image15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56.png"/><Relationship Id="rId4" Type="http://schemas.openxmlformats.org/officeDocument/2006/relationships/image" Target="../media/image15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2.png"/><Relationship Id="rId4" Type="http://schemas.openxmlformats.org/officeDocument/2006/relationships/image" Target="../media/image1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1.png"/><Relationship Id="rId4" Type="http://schemas.openxmlformats.org/officeDocument/2006/relationships/image" Target="../media/image35.png"/><Relationship Id="rId5" Type="http://schemas.openxmlformats.org/officeDocument/2006/relationships/image" Target="../media/image1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3.png"/><Relationship Id="rId4" Type="http://schemas.openxmlformats.org/officeDocument/2006/relationships/image" Target="../media/image1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4.png"/><Relationship Id="rId4" Type="http://schemas.openxmlformats.org/officeDocument/2006/relationships/image" Target="../media/image1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5.png"/><Relationship Id="rId4" Type="http://schemas.openxmlformats.org/officeDocument/2006/relationships/image" Target="../media/image1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51.jpg"/><Relationship Id="rId4" Type="http://schemas.openxmlformats.org/officeDocument/2006/relationships/image" Target="../media/image30.png"/><Relationship Id="rId5" Type="http://schemas.openxmlformats.org/officeDocument/2006/relationships/image" Target="../media/image27.png"/><Relationship Id="rId6" Type="http://schemas.openxmlformats.org/officeDocument/2006/relationships/image" Target="../media/image26.png"/><Relationship Id="rId7" Type="http://schemas.openxmlformats.org/officeDocument/2006/relationships/image" Target="../media/image1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3.png"/><Relationship Id="rId6" Type="http://schemas.openxmlformats.org/officeDocument/2006/relationships/image" Target="../media/image28.png"/><Relationship Id="rId7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30.png"/><Relationship Id="rId4" Type="http://schemas.openxmlformats.org/officeDocument/2006/relationships/image" Target="../media/image39.png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7" Type="http://schemas.openxmlformats.org/officeDocument/2006/relationships/image" Target="../media/image1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34.png"/><Relationship Id="rId4" Type="http://schemas.openxmlformats.org/officeDocument/2006/relationships/image" Target="../media/image36.png"/><Relationship Id="rId5" Type="http://schemas.openxmlformats.org/officeDocument/2006/relationships/image" Target="../media/image1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55.png"/><Relationship Id="rId4" Type="http://schemas.openxmlformats.org/officeDocument/2006/relationships/image" Target="../media/image50.png"/><Relationship Id="rId5" Type="http://schemas.openxmlformats.org/officeDocument/2006/relationships/image" Target="../media/image40.png"/><Relationship Id="rId6" Type="http://schemas.openxmlformats.org/officeDocument/2006/relationships/image" Target="../media/image46.png"/><Relationship Id="rId7" Type="http://schemas.openxmlformats.org/officeDocument/2006/relationships/image" Target="../media/image1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37.png"/><Relationship Id="rId4" Type="http://schemas.openxmlformats.org/officeDocument/2006/relationships/image" Target="../media/image44.png"/><Relationship Id="rId5" Type="http://schemas.openxmlformats.org/officeDocument/2006/relationships/image" Target="../media/image12.png"/><Relationship Id="rId6" Type="http://schemas.openxmlformats.org/officeDocument/2006/relationships/image" Target="../media/image53.jpg"/><Relationship Id="rId7" Type="http://schemas.openxmlformats.org/officeDocument/2006/relationships/image" Target="../media/image1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48.png"/><Relationship Id="rId4" Type="http://schemas.openxmlformats.org/officeDocument/2006/relationships/image" Target="../media/image38.png"/><Relationship Id="rId5" Type="http://schemas.openxmlformats.org/officeDocument/2006/relationships/image" Target="../media/image53.jpg"/><Relationship Id="rId6" Type="http://schemas.openxmlformats.org/officeDocument/2006/relationships/image" Target="../media/image51.jpg"/><Relationship Id="rId7" Type="http://schemas.openxmlformats.org/officeDocument/2006/relationships/image" Target="../media/image1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47.png"/><Relationship Id="rId4" Type="http://schemas.openxmlformats.org/officeDocument/2006/relationships/image" Target="../media/image42.png"/><Relationship Id="rId5" Type="http://schemas.openxmlformats.org/officeDocument/2006/relationships/image" Target="../media/image41.png"/><Relationship Id="rId6" Type="http://schemas.openxmlformats.org/officeDocument/2006/relationships/image" Target="../media/image1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43.png"/><Relationship Id="rId4" Type="http://schemas.openxmlformats.org/officeDocument/2006/relationships/image" Target="../media/image1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45.png"/><Relationship Id="rId4" Type="http://schemas.openxmlformats.org/officeDocument/2006/relationships/image" Target="../media/image1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49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Tourist </a:t>
            </a:r>
            <a:r>
              <a:rPr lang="ar"/>
              <a:t>Helper</a:t>
            </a:r>
            <a:r>
              <a:rPr lang="ar"/>
              <a:t> Application</a:t>
            </a:r>
            <a:endParaRPr/>
          </a:p>
        </p:txBody>
      </p:sp>
      <p:sp>
        <p:nvSpPr>
          <p:cNvPr id="87" name="Google Shape;87;p13"/>
          <p:cNvSpPr txBox="1"/>
          <p:nvPr/>
        </p:nvSpPr>
        <p:spPr>
          <a:xfrm>
            <a:off x="2207475" y="214350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" sz="2000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By:</a:t>
            </a:r>
            <a:endParaRPr sz="1800">
              <a:solidFill>
                <a:srgbClr val="7F7F7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ar" sz="2000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Omama Yousef</a:t>
            </a:r>
            <a:endParaRPr sz="2000">
              <a:solidFill>
                <a:srgbClr val="7F7F7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ar" sz="2000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Yasmin Najar</a:t>
            </a:r>
            <a:endParaRPr/>
          </a:p>
        </p:txBody>
      </p:sp>
      <p:sp>
        <p:nvSpPr>
          <p:cNvPr id="88" name="Google Shape;88;p13"/>
          <p:cNvSpPr txBox="1"/>
          <p:nvPr/>
        </p:nvSpPr>
        <p:spPr>
          <a:xfrm>
            <a:off x="2207475" y="347990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ar" sz="2000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Supervised by</a:t>
            </a:r>
            <a:endParaRPr sz="1800">
              <a:solidFill>
                <a:srgbClr val="7F7F7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ar" sz="2000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Dr. Wael Mustafa</a:t>
            </a:r>
            <a:endParaRPr/>
          </a:p>
        </p:txBody>
      </p:sp>
      <p:pic>
        <p:nvPicPr>
          <p:cNvPr id="89" name="Google Shape;89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92450" y="3291950"/>
            <a:ext cx="1851550" cy="185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2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5FCBEF"/>
              </a:buClr>
              <a:buSzPts val="3600"/>
              <a:buFont typeface="Trebuchet MS"/>
              <a:buNone/>
            </a:pPr>
            <a:r>
              <a:rPr b="0" lang="ar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System Architecture</a:t>
            </a:r>
            <a:endParaRPr b="0" sz="36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3" name="Google Shape;153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2456" y="2215456"/>
            <a:ext cx="6439500" cy="2492225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22"/>
          <p:cNvSpPr txBox="1"/>
          <p:nvPr/>
        </p:nvSpPr>
        <p:spPr>
          <a:xfrm>
            <a:off x="3548575" y="1749875"/>
            <a:ext cx="532800" cy="12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55" name="Google Shape;155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92450" y="3291950"/>
            <a:ext cx="1851550" cy="185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3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ar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CONTENTS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61" name="Google Shape;161;p23"/>
          <p:cNvSpPr txBox="1"/>
          <p:nvPr>
            <p:ph idx="1" type="body"/>
          </p:nvPr>
        </p:nvSpPr>
        <p:spPr>
          <a:xfrm>
            <a:off x="729450" y="1970150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Arial"/>
              <a:buChar char="•"/>
            </a:pPr>
            <a:r>
              <a:rPr lang="ar" sz="180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Basic idea of the project</a:t>
            </a:r>
            <a:endParaRPr sz="180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Arial"/>
              <a:buChar char="•"/>
            </a:pPr>
            <a:r>
              <a:rPr lang="ar" sz="180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Software Used</a:t>
            </a:r>
            <a:endParaRPr sz="180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440"/>
              <a:buFont typeface="Arial"/>
              <a:buChar char="•"/>
            </a:pPr>
            <a:r>
              <a:rPr lang="ar"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Challenges</a:t>
            </a:r>
            <a:endParaRPr sz="1800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440"/>
              <a:buFont typeface="Arial"/>
              <a:buChar char="•"/>
            </a:pPr>
            <a:r>
              <a:rPr lang="ar"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System Architecture</a:t>
            </a:r>
            <a:endParaRPr sz="1800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1440"/>
              <a:buFont typeface="Arial"/>
              <a:buChar char="•"/>
            </a:pPr>
            <a:r>
              <a:rPr lang="ar" sz="1800">
                <a:solidFill>
                  <a:schemeClr val="accent3"/>
                </a:solidFill>
                <a:latin typeface="Trebuchet MS"/>
                <a:ea typeface="Trebuchet MS"/>
                <a:cs typeface="Trebuchet MS"/>
                <a:sym typeface="Trebuchet MS"/>
              </a:rPr>
              <a:t>Design Diagram</a:t>
            </a:r>
            <a:endParaRPr sz="1800">
              <a:solidFill>
                <a:schemeClr val="accent3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Arial"/>
              <a:buChar char="•"/>
            </a:pPr>
            <a:r>
              <a:rPr lang="ar" sz="1800">
                <a:latin typeface="Trebuchet MS"/>
                <a:ea typeface="Trebuchet MS"/>
                <a:cs typeface="Trebuchet MS"/>
                <a:sym typeface="Trebuchet MS"/>
              </a:rPr>
              <a:t>System scenarios</a:t>
            </a:r>
            <a:endParaRPr sz="18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Arial"/>
              <a:buChar char="•"/>
            </a:pPr>
            <a:r>
              <a:rPr lang="ar" sz="1800">
                <a:latin typeface="Trebuchet MS"/>
                <a:ea typeface="Trebuchet MS"/>
                <a:cs typeface="Trebuchet MS"/>
                <a:sym typeface="Trebuchet MS"/>
              </a:rPr>
              <a:t>Future Works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62" name="Google Shape;16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92450" y="3291950"/>
            <a:ext cx="1851550" cy="185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4"/>
          <p:cNvSpPr txBox="1"/>
          <p:nvPr>
            <p:ph type="title"/>
          </p:nvPr>
        </p:nvSpPr>
        <p:spPr>
          <a:xfrm>
            <a:off x="640775" y="4689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5FCBEF"/>
              </a:buClr>
              <a:buSzPts val="3600"/>
              <a:buFont typeface="Trebuchet MS"/>
              <a:buNone/>
            </a:pPr>
            <a:r>
              <a:rPr b="0" lang="ar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Use Case Diagram</a:t>
            </a:r>
            <a:endParaRPr b="0" sz="36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68" name="Google Shape;168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95250"/>
            <a:ext cx="6580351" cy="3848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92450" y="3291950"/>
            <a:ext cx="1851550" cy="185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5"/>
          <p:cNvSpPr txBox="1"/>
          <p:nvPr>
            <p:ph type="title"/>
          </p:nvPr>
        </p:nvSpPr>
        <p:spPr>
          <a:xfrm>
            <a:off x="640775" y="4689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ar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Login</a:t>
            </a:r>
            <a:r>
              <a:rPr b="0" lang="ar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Diagram</a:t>
            </a:r>
            <a:endParaRPr b="0" sz="36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75" name="Google Shape;17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330075"/>
            <a:ext cx="5023250" cy="3813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14287" y="868375"/>
            <a:ext cx="4277313" cy="4141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92450" y="-89500"/>
            <a:ext cx="1851550" cy="185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/>
          <p:nvPr>
            <p:ph type="title"/>
          </p:nvPr>
        </p:nvSpPr>
        <p:spPr>
          <a:xfrm>
            <a:off x="640775" y="4689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ar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Login</a:t>
            </a:r>
            <a:r>
              <a:rPr b="0" lang="ar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Diagram</a:t>
            </a:r>
            <a:endParaRPr b="0" sz="36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83" name="Google Shape;183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0775" y="1290250"/>
            <a:ext cx="6880751" cy="3591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92450" y="3291950"/>
            <a:ext cx="1851550" cy="185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7"/>
          <p:cNvSpPr txBox="1"/>
          <p:nvPr>
            <p:ph type="title"/>
          </p:nvPr>
        </p:nvSpPr>
        <p:spPr>
          <a:xfrm>
            <a:off x="655550" y="5205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ar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Login </a:t>
            </a:r>
            <a:endParaRPr b="0"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36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90" name="Google Shape;19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56350" y="1337774"/>
            <a:ext cx="2893201" cy="38057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5550" y="1337775"/>
            <a:ext cx="2893201" cy="38057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92450" y="3368150"/>
            <a:ext cx="1851550" cy="185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8"/>
          <p:cNvSpPr txBox="1"/>
          <p:nvPr>
            <p:ph type="title"/>
          </p:nvPr>
        </p:nvSpPr>
        <p:spPr>
          <a:xfrm>
            <a:off x="499825" y="49200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5FCBEF"/>
              </a:buClr>
              <a:buSzPts val="3600"/>
              <a:buFont typeface="Trebuchet MS"/>
              <a:buNone/>
            </a:pPr>
            <a:r>
              <a:rPr b="0" lang="ar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Data Entry Diagram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98" name="Google Shape;19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14925" y="568200"/>
            <a:ext cx="2262825" cy="4483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34675" y="1027188"/>
            <a:ext cx="2143125" cy="26384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0" name="Google Shape;200;p28"/>
          <p:cNvCxnSpPr>
            <a:stCxn id="198" idx="2"/>
            <a:endCxn id="199" idx="0"/>
          </p:cNvCxnSpPr>
          <p:nvPr/>
        </p:nvCxnSpPr>
        <p:spPr>
          <a:xfrm rot="-5400000">
            <a:off x="5413837" y="1859700"/>
            <a:ext cx="4024800" cy="2359800"/>
          </a:xfrm>
          <a:prstGeom prst="bentConnector5">
            <a:avLst>
              <a:gd fmla="val -5916" name="adj1"/>
              <a:gd fmla="val 51270" name="adj2"/>
              <a:gd fmla="val 105917" name="adj3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1" name="Google Shape;201;p28"/>
          <p:cNvCxnSpPr>
            <a:stCxn id="199" idx="0"/>
          </p:cNvCxnSpPr>
          <p:nvPr/>
        </p:nvCxnSpPr>
        <p:spPr>
          <a:xfrm flipH="1">
            <a:off x="8355738" y="1027188"/>
            <a:ext cx="250500" cy="77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02" name="Google Shape;202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47875" y="1356963"/>
            <a:ext cx="4810125" cy="33652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2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292450" y="3291950"/>
            <a:ext cx="1851550" cy="185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9"/>
          <p:cNvSpPr txBox="1"/>
          <p:nvPr>
            <p:ph type="title"/>
          </p:nvPr>
        </p:nvSpPr>
        <p:spPr>
          <a:xfrm>
            <a:off x="499825" y="5584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ar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Data Entry Diagram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209" name="Google Shape;209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69704"/>
            <a:ext cx="7944364" cy="3873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92450" y="3368150"/>
            <a:ext cx="1851550" cy="185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0"/>
          <p:cNvSpPr txBox="1"/>
          <p:nvPr>
            <p:ph type="title"/>
          </p:nvPr>
        </p:nvSpPr>
        <p:spPr>
          <a:xfrm>
            <a:off x="499825" y="5584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ar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Data Entry Diagram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216" name="Google Shape;216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322225"/>
            <a:ext cx="8991600" cy="38974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7" name="Google Shape;217;p30"/>
          <p:cNvCxnSpPr/>
          <p:nvPr/>
        </p:nvCxnSpPr>
        <p:spPr>
          <a:xfrm>
            <a:off x="540650" y="2399200"/>
            <a:ext cx="20073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18" name="Google Shape;218;p30"/>
          <p:cNvSpPr txBox="1"/>
          <p:nvPr/>
        </p:nvSpPr>
        <p:spPr>
          <a:xfrm>
            <a:off x="3399000" y="3996550"/>
            <a:ext cx="1173000" cy="31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>
                <a:latin typeface="Lato"/>
                <a:ea typeface="Lato"/>
                <a:cs typeface="Lato"/>
                <a:sym typeface="Lato"/>
              </a:rPr>
              <a:t>user id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19" name="Google Shape;219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92450" y="3291950"/>
            <a:ext cx="1851550" cy="185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1"/>
          <p:cNvSpPr txBox="1"/>
          <p:nvPr>
            <p:ph type="title"/>
          </p:nvPr>
        </p:nvSpPr>
        <p:spPr>
          <a:xfrm>
            <a:off x="655550" y="5205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ar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Data entry pages</a:t>
            </a:r>
            <a:endParaRPr b="0"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36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25" name="Google Shape;225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93875" y="1397050"/>
            <a:ext cx="1804702" cy="3746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98575" y="1397050"/>
            <a:ext cx="1933351" cy="37464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1397050"/>
            <a:ext cx="1493875" cy="3746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3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231925" y="1397050"/>
            <a:ext cx="1978725" cy="378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Google Shape;229;p3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210650" y="1397050"/>
            <a:ext cx="1933350" cy="3746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0" name="Google Shape;230;p3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333175" y="-28425"/>
            <a:ext cx="1851550" cy="185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5FCBEF"/>
              </a:buClr>
              <a:buSzPts val="3600"/>
              <a:buFont typeface="Trebuchet MS"/>
              <a:buNone/>
            </a:pPr>
            <a:r>
              <a:rPr b="0" lang="ar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CONTENTS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95" name="Google Shape;95;p14"/>
          <p:cNvSpPr txBox="1"/>
          <p:nvPr>
            <p:ph idx="1" type="body"/>
          </p:nvPr>
        </p:nvSpPr>
        <p:spPr>
          <a:xfrm>
            <a:off x="729450" y="1970150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Arial"/>
              <a:buChar char="•"/>
            </a:pPr>
            <a:r>
              <a:rPr lang="ar" sz="1800">
                <a:latin typeface="Trebuchet MS"/>
                <a:ea typeface="Trebuchet MS"/>
                <a:cs typeface="Trebuchet MS"/>
                <a:sym typeface="Trebuchet MS"/>
              </a:rPr>
              <a:t>Basic idea of the project</a:t>
            </a:r>
            <a:endParaRPr sz="18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Arial"/>
              <a:buChar char="•"/>
            </a:pPr>
            <a:r>
              <a:rPr lang="ar" sz="1800">
                <a:latin typeface="Trebuchet MS"/>
                <a:ea typeface="Trebuchet MS"/>
                <a:cs typeface="Trebuchet MS"/>
                <a:sym typeface="Trebuchet MS"/>
              </a:rPr>
              <a:t>Software Used</a:t>
            </a:r>
            <a:endParaRPr sz="18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Arial"/>
              <a:buChar char="•"/>
            </a:pPr>
            <a:r>
              <a:rPr lang="ar" sz="1800">
                <a:latin typeface="Trebuchet MS"/>
                <a:ea typeface="Trebuchet MS"/>
                <a:cs typeface="Trebuchet MS"/>
                <a:sym typeface="Trebuchet MS"/>
              </a:rPr>
              <a:t>Challenges</a:t>
            </a:r>
            <a:endParaRPr sz="18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Arial"/>
              <a:buChar char="•"/>
            </a:pPr>
            <a:r>
              <a:rPr lang="ar" sz="1800">
                <a:latin typeface="Trebuchet MS"/>
                <a:ea typeface="Trebuchet MS"/>
                <a:cs typeface="Trebuchet MS"/>
                <a:sym typeface="Trebuchet MS"/>
              </a:rPr>
              <a:t>System Architecture</a:t>
            </a:r>
            <a:endParaRPr sz="18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Arial"/>
              <a:buChar char="•"/>
            </a:pPr>
            <a:r>
              <a:rPr lang="ar" sz="1800">
                <a:latin typeface="Trebuchet MS"/>
                <a:ea typeface="Trebuchet MS"/>
                <a:cs typeface="Trebuchet MS"/>
                <a:sym typeface="Trebuchet MS"/>
              </a:rPr>
              <a:t>Design Diagram</a:t>
            </a:r>
            <a:endParaRPr sz="18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Arial"/>
              <a:buChar char="•"/>
            </a:pPr>
            <a:r>
              <a:rPr lang="ar" sz="1800">
                <a:latin typeface="Trebuchet MS"/>
                <a:ea typeface="Trebuchet MS"/>
                <a:cs typeface="Trebuchet MS"/>
                <a:sym typeface="Trebuchet MS"/>
              </a:rPr>
              <a:t>System scenarios</a:t>
            </a:r>
            <a:endParaRPr sz="18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Arial"/>
              <a:buChar char="•"/>
            </a:pPr>
            <a:r>
              <a:rPr lang="ar" sz="1800">
                <a:latin typeface="Trebuchet MS"/>
                <a:ea typeface="Trebuchet MS"/>
                <a:cs typeface="Trebuchet MS"/>
                <a:sym typeface="Trebuchet MS"/>
              </a:rPr>
              <a:t>Future Works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FCBEF"/>
              </a:buClr>
              <a:buSzPts val="3600"/>
              <a:buFont typeface="Trebuchet MS"/>
              <a:buNone/>
            </a:pPr>
            <a:r>
              <a:t/>
            </a:r>
            <a:endParaRPr/>
          </a:p>
        </p:txBody>
      </p:sp>
      <p:pic>
        <p:nvPicPr>
          <p:cNvPr id="96" name="Google Shape;96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92450" y="3291950"/>
            <a:ext cx="1851550" cy="185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2"/>
          <p:cNvSpPr txBox="1"/>
          <p:nvPr>
            <p:ph type="title"/>
          </p:nvPr>
        </p:nvSpPr>
        <p:spPr>
          <a:xfrm>
            <a:off x="655550" y="5205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ar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Data entry pages</a:t>
            </a:r>
            <a:endParaRPr b="0"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36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36" name="Google Shape;236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360550"/>
            <a:ext cx="2127909" cy="378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27909" y="1360550"/>
            <a:ext cx="2127909" cy="378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55826" y="1360550"/>
            <a:ext cx="2404925" cy="378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p3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660750" y="1360550"/>
            <a:ext cx="2412450" cy="378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" name="Google Shape;240;p3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333200" y="-89500"/>
            <a:ext cx="1851550" cy="185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3"/>
          <p:cNvSpPr txBox="1"/>
          <p:nvPr>
            <p:ph type="title"/>
          </p:nvPr>
        </p:nvSpPr>
        <p:spPr>
          <a:xfrm>
            <a:off x="655550" y="5205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ar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Data entry pages</a:t>
            </a:r>
            <a:endParaRPr b="0"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36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46" name="Google Shape;246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360550"/>
            <a:ext cx="2127909" cy="378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27909" y="1360550"/>
            <a:ext cx="2127909" cy="378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p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55826" y="1360550"/>
            <a:ext cx="2404925" cy="378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p3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739074" y="1360550"/>
            <a:ext cx="2404925" cy="378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p3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292450" y="0"/>
            <a:ext cx="1851550" cy="185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4"/>
          <p:cNvSpPr txBox="1"/>
          <p:nvPr>
            <p:ph type="title"/>
          </p:nvPr>
        </p:nvSpPr>
        <p:spPr>
          <a:xfrm>
            <a:off x="655550" y="5205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ar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Data entry pages</a:t>
            </a:r>
            <a:endParaRPr b="0"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36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56" name="Google Shape;256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360550"/>
            <a:ext cx="2049600" cy="378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27900" y="1360550"/>
            <a:ext cx="2049600" cy="378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8" name="Google Shape;258;p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55826" y="1360550"/>
            <a:ext cx="2404925" cy="378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9" name="Google Shape;259;p3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739074" y="1360550"/>
            <a:ext cx="2404925" cy="378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p3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292450" y="0"/>
            <a:ext cx="1851550" cy="185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35"/>
          <p:cNvSpPr txBox="1"/>
          <p:nvPr>
            <p:ph type="title"/>
          </p:nvPr>
        </p:nvSpPr>
        <p:spPr>
          <a:xfrm>
            <a:off x="655550" y="5205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ar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Data entry pages</a:t>
            </a:r>
            <a:endParaRPr b="0"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36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66" name="Google Shape;266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360550"/>
            <a:ext cx="2127909" cy="378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Google Shape;267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92450" y="0"/>
            <a:ext cx="1851550" cy="185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36"/>
          <p:cNvSpPr txBox="1"/>
          <p:nvPr/>
        </p:nvSpPr>
        <p:spPr>
          <a:xfrm>
            <a:off x="0" y="484375"/>
            <a:ext cx="70164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Tourist</a:t>
            </a:r>
            <a:r>
              <a:rPr lang="ar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Diagram</a:t>
            </a:r>
            <a:endParaRPr b="1" sz="26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273" name="Google Shape;273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70750" y="1397675"/>
            <a:ext cx="2802500" cy="3708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4" name="Google Shape;274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075" y="1360750"/>
            <a:ext cx="3054850" cy="3782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Google Shape;275;p3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92450" y="0"/>
            <a:ext cx="1851550" cy="185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37"/>
          <p:cNvSpPr txBox="1"/>
          <p:nvPr/>
        </p:nvSpPr>
        <p:spPr>
          <a:xfrm>
            <a:off x="0" y="563050"/>
            <a:ext cx="61023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Tourist Diagram</a:t>
            </a:r>
            <a:endParaRPr b="1" sz="26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281" name="Google Shape;281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5050" y="1292825"/>
            <a:ext cx="7495026" cy="377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2" name="Google Shape;282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92450" y="0"/>
            <a:ext cx="1851550" cy="185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38"/>
          <p:cNvSpPr txBox="1"/>
          <p:nvPr/>
        </p:nvSpPr>
        <p:spPr>
          <a:xfrm>
            <a:off x="0" y="563050"/>
            <a:ext cx="61023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Tourist Diagram</a:t>
            </a:r>
            <a:endParaRPr b="1" sz="26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288" name="Google Shape;288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65475"/>
            <a:ext cx="9012501" cy="3878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Google Shape;289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92450" y="0"/>
            <a:ext cx="1851550" cy="185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39"/>
          <p:cNvSpPr txBox="1"/>
          <p:nvPr/>
        </p:nvSpPr>
        <p:spPr>
          <a:xfrm>
            <a:off x="0" y="563050"/>
            <a:ext cx="61023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Tourist Diagram</a:t>
            </a:r>
            <a:endParaRPr b="1" sz="26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295" name="Google Shape;29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228625" y="1324175"/>
            <a:ext cx="9372626" cy="3202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6" name="Google Shape;296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92450" y="0"/>
            <a:ext cx="1851550" cy="185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40"/>
          <p:cNvSpPr txBox="1"/>
          <p:nvPr>
            <p:ph type="title"/>
          </p:nvPr>
        </p:nvSpPr>
        <p:spPr>
          <a:xfrm>
            <a:off x="655550" y="5205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ar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Tourist</a:t>
            </a:r>
            <a:r>
              <a:rPr b="0" lang="ar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entry pages</a:t>
            </a:r>
            <a:endParaRPr b="0"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36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02" name="Google Shape;302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27925" y="1397050"/>
            <a:ext cx="2107379" cy="3746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3" name="Google Shape;303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63225" y="1397050"/>
            <a:ext cx="2127925" cy="3746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4" name="Google Shape;304;p4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" y="1378800"/>
            <a:ext cx="2127909" cy="378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5" name="Google Shape;305;p4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235304" y="1378800"/>
            <a:ext cx="2127909" cy="378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6" name="Google Shape;306;p4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292450" y="0"/>
            <a:ext cx="1851550" cy="185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41"/>
          <p:cNvSpPr txBox="1"/>
          <p:nvPr>
            <p:ph type="title"/>
          </p:nvPr>
        </p:nvSpPr>
        <p:spPr>
          <a:xfrm>
            <a:off x="655550" y="5205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ar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Tourist </a:t>
            </a:r>
            <a:r>
              <a:rPr b="0" lang="ar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entry pages</a:t>
            </a:r>
            <a:endParaRPr b="0"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36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12" name="Google Shape;312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360550"/>
            <a:ext cx="2127909" cy="378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27900" y="1378800"/>
            <a:ext cx="2127925" cy="3746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4" name="Google Shape;314;p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88475" y="1360550"/>
            <a:ext cx="2127909" cy="378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5" name="Google Shape;315;p4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408225" y="1378800"/>
            <a:ext cx="2127925" cy="3782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6" name="Google Shape;316;p4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292450" y="0"/>
            <a:ext cx="1851550" cy="185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5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ar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CONTENTS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02" name="Google Shape;102;p15"/>
          <p:cNvSpPr txBox="1"/>
          <p:nvPr>
            <p:ph idx="1" type="body"/>
          </p:nvPr>
        </p:nvSpPr>
        <p:spPr>
          <a:xfrm>
            <a:off x="729450" y="1970150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40"/>
              <a:buFont typeface="Arial"/>
              <a:buChar char="•"/>
            </a:pPr>
            <a:r>
              <a:rPr lang="ar" sz="1800">
                <a:solidFill>
                  <a:schemeClr val="accent3"/>
                </a:solidFill>
                <a:latin typeface="Trebuchet MS"/>
                <a:ea typeface="Trebuchet MS"/>
                <a:cs typeface="Trebuchet MS"/>
                <a:sym typeface="Trebuchet MS"/>
              </a:rPr>
              <a:t>Basic idea of the project</a:t>
            </a:r>
            <a:endParaRPr sz="1800">
              <a:solidFill>
                <a:schemeClr val="accent3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Arial"/>
              <a:buChar char="•"/>
            </a:pPr>
            <a:r>
              <a:rPr lang="ar" sz="1800">
                <a:latin typeface="Trebuchet MS"/>
                <a:ea typeface="Trebuchet MS"/>
                <a:cs typeface="Trebuchet MS"/>
                <a:sym typeface="Trebuchet MS"/>
              </a:rPr>
              <a:t>Software Used</a:t>
            </a:r>
            <a:endParaRPr sz="18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Arial"/>
              <a:buChar char="•"/>
            </a:pPr>
            <a:r>
              <a:rPr lang="ar" sz="1800">
                <a:latin typeface="Trebuchet MS"/>
                <a:ea typeface="Trebuchet MS"/>
                <a:cs typeface="Trebuchet MS"/>
                <a:sym typeface="Trebuchet MS"/>
              </a:rPr>
              <a:t>Challenges</a:t>
            </a:r>
            <a:endParaRPr sz="18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Arial"/>
              <a:buChar char="•"/>
            </a:pPr>
            <a:r>
              <a:rPr lang="ar" sz="1800">
                <a:latin typeface="Trebuchet MS"/>
                <a:ea typeface="Trebuchet MS"/>
                <a:cs typeface="Trebuchet MS"/>
                <a:sym typeface="Trebuchet MS"/>
              </a:rPr>
              <a:t>System Architecture</a:t>
            </a:r>
            <a:endParaRPr sz="18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Arial"/>
              <a:buChar char="•"/>
            </a:pPr>
            <a:r>
              <a:rPr lang="ar" sz="1800">
                <a:latin typeface="Trebuchet MS"/>
                <a:ea typeface="Trebuchet MS"/>
                <a:cs typeface="Trebuchet MS"/>
                <a:sym typeface="Trebuchet MS"/>
              </a:rPr>
              <a:t>Design Diagram</a:t>
            </a:r>
            <a:endParaRPr sz="18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Arial"/>
              <a:buChar char="•"/>
            </a:pPr>
            <a:r>
              <a:rPr lang="ar" sz="1800">
                <a:latin typeface="Trebuchet MS"/>
                <a:ea typeface="Trebuchet MS"/>
                <a:cs typeface="Trebuchet MS"/>
                <a:sym typeface="Trebuchet MS"/>
              </a:rPr>
              <a:t>System scenarios</a:t>
            </a:r>
            <a:endParaRPr sz="18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Arial"/>
              <a:buChar char="•"/>
            </a:pPr>
            <a:r>
              <a:rPr lang="ar" sz="1800">
                <a:latin typeface="Trebuchet MS"/>
                <a:ea typeface="Trebuchet MS"/>
                <a:cs typeface="Trebuchet MS"/>
                <a:sym typeface="Trebuchet MS"/>
              </a:rPr>
              <a:t>Future Works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3" name="Google Shape;10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92450" y="3291950"/>
            <a:ext cx="1851550" cy="185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42"/>
          <p:cNvSpPr txBox="1"/>
          <p:nvPr>
            <p:ph type="title"/>
          </p:nvPr>
        </p:nvSpPr>
        <p:spPr>
          <a:xfrm>
            <a:off x="655550" y="5205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ar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Tourist </a:t>
            </a:r>
            <a:r>
              <a:rPr b="0" lang="ar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 pages</a:t>
            </a:r>
            <a:endParaRPr b="0"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36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22" name="Google Shape;322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397050"/>
            <a:ext cx="2127925" cy="3746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3" name="Google Shape;323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27925" y="1397050"/>
            <a:ext cx="2127909" cy="378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4" name="Google Shape;324;p4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55835" y="1397050"/>
            <a:ext cx="2127909" cy="378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5" name="Google Shape;325;p4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490444" y="1397050"/>
            <a:ext cx="2127909" cy="378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6" name="Google Shape;326;p4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292450" y="0"/>
            <a:ext cx="1851550" cy="185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43"/>
          <p:cNvSpPr txBox="1"/>
          <p:nvPr>
            <p:ph type="title"/>
          </p:nvPr>
        </p:nvSpPr>
        <p:spPr>
          <a:xfrm>
            <a:off x="655550" y="5205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ar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Tourist   pages</a:t>
            </a:r>
            <a:endParaRPr b="0"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36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32" name="Google Shape;332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360550"/>
            <a:ext cx="2127909" cy="378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3" name="Google Shape;333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27909" y="1360550"/>
            <a:ext cx="2127909" cy="378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4" name="Google Shape;334;p4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92450" y="0"/>
            <a:ext cx="1851550" cy="185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44"/>
          <p:cNvSpPr txBox="1"/>
          <p:nvPr>
            <p:ph type="title"/>
          </p:nvPr>
        </p:nvSpPr>
        <p:spPr>
          <a:xfrm>
            <a:off x="655550" y="5205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ar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examples</a:t>
            </a:r>
            <a:endParaRPr b="0"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36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40" name="Google Shape;340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08150"/>
            <a:ext cx="2127909" cy="378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1" name="Google Shape;341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27909" y="1208150"/>
            <a:ext cx="2127909" cy="378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2" name="Google Shape;342;p4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55818" y="1208150"/>
            <a:ext cx="2127909" cy="378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3" name="Google Shape;343;p4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536127" y="1208150"/>
            <a:ext cx="2127909" cy="378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4" name="Google Shape;344;p4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292450" y="0"/>
            <a:ext cx="1851550" cy="185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45"/>
          <p:cNvSpPr txBox="1"/>
          <p:nvPr>
            <p:ph type="title"/>
          </p:nvPr>
        </p:nvSpPr>
        <p:spPr>
          <a:xfrm>
            <a:off x="655550" y="5205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ar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examples</a:t>
            </a:r>
            <a:endParaRPr b="0"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36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50" name="Google Shape;350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208150"/>
            <a:ext cx="2127909" cy="378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1" name="Google Shape;351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80309" y="1208150"/>
            <a:ext cx="2127909" cy="378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2" name="Google Shape;352;p4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08225" y="1226400"/>
            <a:ext cx="1882850" cy="3746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3" name="Google Shape;353;p4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291075" y="1226400"/>
            <a:ext cx="2286001" cy="3746448"/>
          </a:xfrm>
          <a:prstGeom prst="rect">
            <a:avLst/>
          </a:prstGeom>
          <a:noFill/>
          <a:ln>
            <a:noFill/>
          </a:ln>
        </p:spPr>
      </p:pic>
      <p:pic>
        <p:nvPicPr>
          <p:cNvPr id="354" name="Google Shape;354;p4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292450" y="0"/>
            <a:ext cx="1851550" cy="185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46"/>
          <p:cNvSpPr txBox="1"/>
          <p:nvPr>
            <p:ph type="title"/>
          </p:nvPr>
        </p:nvSpPr>
        <p:spPr>
          <a:xfrm>
            <a:off x="655550" y="5205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ar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examples</a:t>
            </a:r>
            <a:endParaRPr b="0"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36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60" name="Google Shape;360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" y="1360550"/>
            <a:ext cx="2127909" cy="378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1" name="Google Shape;361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27918" y="1360550"/>
            <a:ext cx="2127909" cy="378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2" name="Google Shape;362;p4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55825" y="1378800"/>
            <a:ext cx="2286001" cy="3746448"/>
          </a:xfrm>
          <a:prstGeom prst="rect">
            <a:avLst/>
          </a:prstGeom>
          <a:noFill/>
          <a:ln>
            <a:noFill/>
          </a:ln>
        </p:spPr>
      </p:pic>
      <p:pic>
        <p:nvPicPr>
          <p:cNvPr id="363" name="Google Shape;363;p4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541825" y="1378800"/>
            <a:ext cx="2107379" cy="3746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64" name="Google Shape;364;p4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292450" y="0"/>
            <a:ext cx="1851550" cy="185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47"/>
          <p:cNvSpPr txBox="1"/>
          <p:nvPr>
            <p:ph type="title"/>
          </p:nvPr>
        </p:nvSpPr>
        <p:spPr>
          <a:xfrm>
            <a:off x="655550" y="5205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ar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examples</a:t>
            </a:r>
            <a:endParaRPr b="0"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36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70" name="Google Shape;370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371600"/>
            <a:ext cx="2127900" cy="3619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1" name="Google Shape;371;p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80300" y="1371600"/>
            <a:ext cx="2223993" cy="378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2" name="Google Shape;372;p4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72000" y="1371600"/>
            <a:ext cx="2127909" cy="378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3" name="Google Shape;373;p4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292450" y="0"/>
            <a:ext cx="1851550" cy="185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48"/>
          <p:cNvSpPr txBox="1"/>
          <p:nvPr/>
        </p:nvSpPr>
        <p:spPr>
          <a:xfrm>
            <a:off x="0" y="491225"/>
            <a:ext cx="6421800" cy="6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Database Structure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379" name="Google Shape;379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9000" y="1403000"/>
            <a:ext cx="7508749" cy="3283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80" name="Google Shape;380;p4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92450" y="0"/>
            <a:ext cx="1851550" cy="185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49"/>
          <p:cNvSpPr txBox="1"/>
          <p:nvPr/>
        </p:nvSpPr>
        <p:spPr>
          <a:xfrm>
            <a:off x="0" y="491225"/>
            <a:ext cx="6421800" cy="6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ER Diagram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386" name="Google Shape;386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246025"/>
            <a:ext cx="7372951" cy="3745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87" name="Google Shape;387;p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92450" y="0"/>
            <a:ext cx="1851550" cy="185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50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3" name="Google Shape;393;p50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394" name="Google Shape;394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4100" y="1318653"/>
            <a:ext cx="8840701" cy="3611150"/>
          </a:xfrm>
          <a:prstGeom prst="rect">
            <a:avLst/>
          </a:prstGeom>
          <a:noFill/>
          <a:ln>
            <a:noFill/>
          </a:ln>
        </p:spPr>
      </p:pic>
      <p:sp>
        <p:nvSpPr>
          <p:cNvPr id="395" name="Google Shape;395;p50"/>
          <p:cNvSpPr txBox="1"/>
          <p:nvPr/>
        </p:nvSpPr>
        <p:spPr>
          <a:xfrm>
            <a:off x="0" y="58955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Future Work</a:t>
            </a:r>
            <a:endParaRPr/>
          </a:p>
        </p:txBody>
      </p:sp>
      <p:pic>
        <p:nvPicPr>
          <p:cNvPr id="396" name="Google Shape;396;p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92450" y="85575"/>
            <a:ext cx="1851550" cy="185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6"/>
          <p:cNvSpPr txBox="1"/>
          <p:nvPr>
            <p:ph type="title"/>
          </p:nvPr>
        </p:nvSpPr>
        <p:spPr>
          <a:xfrm>
            <a:off x="727650" y="53570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ar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IDEA</a:t>
            </a:r>
            <a:endParaRPr b="0" sz="36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16"/>
          <p:cNvSpPr txBox="1"/>
          <p:nvPr>
            <p:ph idx="1" type="body"/>
          </p:nvPr>
        </p:nvSpPr>
        <p:spPr>
          <a:xfrm>
            <a:off x="664200" y="1364500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Noto Sans Symbols"/>
              <a:buChar char="►"/>
            </a:pPr>
            <a:r>
              <a:rPr lang="ar" sz="18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An application to help </a:t>
            </a:r>
            <a:r>
              <a:rPr lang="ar" sz="18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tourist</a:t>
            </a:r>
            <a:r>
              <a:rPr lang="ar" sz="18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 communicate with places to save time and effort, in many situations </a:t>
            </a:r>
            <a:endParaRPr sz="18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ar" sz="18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sz="18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Noto Sans Symbols"/>
              <a:buChar char="►"/>
            </a:pPr>
            <a:r>
              <a:rPr lang="ar" sz="18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Provide a system to  helps you to meet places by easiest way possible in a new country such as restaurants ,hotels,police station ,shops,public places</a:t>
            </a:r>
            <a:endParaRPr sz="18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Noto Sans Symbols"/>
              <a:buChar char="►"/>
            </a:pPr>
            <a:r>
              <a:rPr lang="ar" sz="18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know new place and information about it</a:t>
            </a:r>
            <a:endParaRPr sz="18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Noto Sans Symbols"/>
              <a:buChar char="►"/>
            </a:pPr>
            <a:r>
              <a:rPr lang="ar" sz="18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Other features</a:t>
            </a:r>
            <a:endParaRPr sz="18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251459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10" name="Google Shape;11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92450" y="3291950"/>
            <a:ext cx="1851550" cy="185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7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ar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CONTENTS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16" name="Google Shape;116;p17"/>
          <p:cNvSpPr txBox="1"/>
          <p:nvPr>
            <p:ph idx="1" type="body"/>
          </p:nvPr>
        </p:nvSpPr>
        <p:spPr>
          <a:xfrm>
            <a:off x="729450" y="1970150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Arial"/>
              <a:buChar char="•"/>
            </a:pPr>
            <a:r>
              <a:rPr lang="ar" sz="180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Basic idea of the project</a:t>
            </a:r>
            <a:endParaRPr sz="180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1440"/>
              <a:buFont typeface="Arial"/>
              <a:buChar char="•"/>
            </a:pPr>
            <a:r>
              <a:rPr lang="ar" sz="1800">
                <a:solidFill>
                  <a:schemeClr val="accent3"/>
                </a:solidFill>
                <a:latin typeface="Trebuchet MS"/>
                <a:ea typeface="Trebuchet MS"/>
                <a:cs typeface="Trebuchet MS"/>
                <a:sym typeface="Trebuchet MS"/>
              </a:rPr>
              <a:t>Software Used</a:t>
            </a:r>
            <a:endParaRPr sz="1800">
              <a:solidFill>
                <a:schemeClr val="accent3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440"/>
              <a:buFont typeface="Arial"/>
              <a:buChar char="•"/>
            </a:pPr>
            <a:r>
              <a:rPr lang="ar"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Challenges</a:t>
            </a:r>
            <a:endParaRPr sz="1800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Arial"/>
              <a:buChar char="•"/>
            </a:pPr>
            <a:r>
              <a:rPr lang="ar" sz="1800">
                <a:latin typeface="Trebuchet MS"/>
                <a:ea typeface="Trebuchet MS"/>
                <a:cs typeface="Trebuchet MS"/>
                <a:sym typeface="Trebuchet MS"/>
              </a:rPr>
              <a:t>System Architecture</a:t>
            </a:r>
            <a:endParaRPr sz="18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Arial"/>
              <a:buChar char="•"/>
            </a:pPr>
            <a:r>
              <a:rPr lang="ar" sz="1800">
                <a:latin typeface="Trebuchet MS"/>
                <a:ea typeface="Trebuchet MS"/>
                <a:cs typeface="Trebuchet MS"/>
                <a:sym typeface="Trebuchet MS"/>
              </a:rPr>
              <a:t>Design Diagram</a:t>
            </a:r>
            <a:endParaRPr sz="18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Arial"/>
              <a:buChar char="•"/>
            </a:pPr>
            <a:r>
              <a:rPr lang="ar" sz="1800">
                <a:latin typeface="Trebuchet MS"/>
                <a:ea typeface="Trebuchet MS"/>
                <a:cs typeface="Trebuchet MS"/>
                <a:sym typeface="Trebuchet MS"/>
              </a:rPr>
              <a:t>System scenarios</a:t>
            </a:r>
            <a:endParaRPr sz="18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Arial"/>
              <a:buChar char="•"/>
            </a:pPr>
            <a:r>
              <a:rPr lang="ar" sz="1800">
                <a:latin typeface="Trebuchet MS"/>
                <a:ea typeface="Trebuchet MS"/>
                <a:cs typeface="Trebuchet MS"/>
                <a:sym typeface="Trebuchet MS"/>
              </a:rPr>
              <a:t>Future Works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7" name="Google Shape;11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92450" y="3291950"/>
            <a:ext cx="1851550" cy="185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8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ar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Programming langs</a:t>
            </a:r>
            <a:endParaRPr b="0" sz="36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18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ar" sz="2400"/>
              <a:t>-java android</a:t>
            </a:r>
            <a:endParaRPr b="1" sz="2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24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ar" sz="2400"/>
              <a:t>-firebase for </a:t>
            </a:r>
            <a:r>
              <a:rPr b="1" lang="ar" sz="2400"/>
              <a:t>database</a:t>
            </a:r>
            <a:endParaRPr b="1" sz="2400"/>
          </a:p>
        </p:txBody>
      </p:sp>
      <p:pic>
        <p:nvPicPr>
          <p:cNvPr id="124" name="Google Shape;12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92450" y="3291950"/>
            <a:ext cx="1851550" cy="185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9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ar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CONTENTS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30" name="Google Shape;130;p19"/>
          <p:cNvSpPr txBox="1"/>
          <p:nvPr>
            <p:ph idx="1" type="body"/>
          </p:nvPr>
        </p:nvSpPr>
        <p:spPr>
          <a:xfrm>
            <a:off x="729450" y="1970150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40"/>
              <a:buFont typeface="Arial"/>
              <a:buChar char="•"/>
            </a:pPr>
            <a:r>
              <a:rPr lang="ar"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Basic idea of the project</a:t>
            </a:r>
            <a:endParaRPr sz="1800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Arial"/>
              <a:buChar char="•"/>
            </a:pPr>
            <a:r>
              <a:rPr lang="ar" sz="1800">
                <a:latin typeface="Trebuchet MS"/>
                <a:ea typeface="Trebuchet MS"/>
                <a:cs typeface="Trebuchet MS"/>
                <a:sym typeface="Trebuchet MS"/>
              </a:rPr>
              <a:t>Software Used</a:t>
            </a:r>
            <a:endParaRPr sz="18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1440"/>
              <a:buFont typeface="Arial"/>
              <a:buChar char="•"/>
            </a:pPr>
            <a:r>
              <a:rPr lang="ar" sz="1800">
                <a:solidFill>
                  <a:schemeClr val="accent3"/>
                </a:solidFill>
                <a:latin typeface="Trebuchet MS"/>
                <a:ea typeface="Trebuchet MS"/>
                <a:cs typeface="Trebuchet MS"/>
                <a:sym typeface="Trebuchet MS"/>
              </a:rPr>
              <a:t>Challenges</a:t>
            </a:r>
            <a:endParaRPr sz="1800">
              <a:solidFill>
                <a:schemeClr val="accent3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Arial"/>
              <a:buChar char="•"/>
            </a:pPr>
            <a:r>
              <a:rPr lang="ar" sz="1800">
                <a:latin typeface="Trebuchet MS"/>
                <a:ea typeface="Trebuchet MS"/>
                <a:cs typeface="Trebuchet MS"/>
                <a:sym typeface="Trebuchet MS"/>
              </a:rPr>
              <a:t>System Architecture</a:t>
            </a:r>
            <a:endParaRPr sz="18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Arial"/>
              <a:buChar char="•"/>
            </a:pPr>
            <a:r>
              <a:rPr lang="ar" sz="1800">
                <a:latin typeface="Trebuchet MS"/>
                <a:ea typeface="Trebuchet MS"/>
                <a:cs typeface="Trebuchet MS"/>
                <a:sym typeface="Trebuchet MS"/>
              </a:rPr>
              <a:t>Design Diagram</a:t>
            </a:r>
            <a:endParaRPr sz="18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Arial"/>
              <a:buChar char="•"/>
            </a:pPr>
            <a:r>
              <a:rPr lang="ar" sz="1800">
                <a:latin typeface="Trebuchet MS"/>
                <a:ea typeface="Trebuchet MS"/>
                <a:cs typeface="Trebuchet MS"/>
                <a:sym typeface="Trebuchet MS"/>
              </a:rPr>
              <a:t>System scenarios</a:t>
            </a:r>
            <a:endParaRPr sz="18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Arial"/>
              <a:buChar char="•"/>
            </a:pPr>
            <a:r>
              <a:rPr lang="ar" sz="1800">
                <a:latin typeface="Trebuchet MS"/>
                <a:ea typeface="Trebuchet MS"/>
                <a:cs typeface="Trebuchet MS"/>
                <a:sym typeface="Trebuchet MS"/>
              </a:rPr>
              <a:t>Future Works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1" name="Google Shape;13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92450" y="3291950"/>
            <a:ext cx="1851550" cy="185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0"/>
          <p:cNvSpPr txBox="1"/>
          <p:nvPr>
            <p:ph type="title"/>
          </p:nvPr>
        </p:nvSpPr>
        <p:spPr>
          <a:xfrm>
            <a:off x="664200" y="54660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5FCBEF"/>
              </a:buClr>
              <a:buSzPts val="3600"/>
              <a:buFont typeface="Trebuchet MS"/>
              <a:buNone/>
            </a:pPr>
            <a:r>
              <a:rPr b="0" lang="ar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CHALLENGES</a:t>
            </a:r>
            <a:endParaRPr b="0" sz="36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20"/>
          <p:cNvSpPr txBox="1"/>
          <p:nvPr>
            <p:ph idx="1" type="body"/>
          </p:nvPr>
        </p:nvSpPr>
        <p:spPr>
          <a:xfrm>
            <a:off x="727650" y="12122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FCBEF"/>
              </a:buClr>
              <a:buSzPts val="1440"/>
              <a:buFont typeface="Noto Sans Symbols"/>
              <a:buChar char="►"/>
            </a:pPr>
            <a:r>
              <a:rPr lang="ar" sz="18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Learn a new PL (Android) and programming at the same time</a:t>
            </a:r>
            <a:endParaRPr sz="18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251459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Arial"/>
              <a:buNone/>
            </a:pPr>
            <a:r>
              <a:t/>
            </a:r>
            <a:endParaRPr sz="18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ts val="1440"/>
              <a:buFont typeface="Noto Sans Symbols"/>
              <a:buChar char="►"/>
            </a:pPr>
            <a:r>
              <a:rPr lang="ar" sz="18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Create DataBase on online web server and connect android app with server</a:t>
            </a:r>
            <a:endParaRPr sz="18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FCBEF"/>
              </a:buClr>
              <a:buSzPts val="1440"/>
              <a:buFont typeface="Noto Sans Symbols"/>
              <a:buChar char="►"/>
            </a:pPr>
            <a:r>
              <a:rPr lang="ar" sz="18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re-study how to build a </a:t>
            </a:r>
            <a:r>
              <a:rPr lang="ar" sz="18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database</a:t>
            </a:r>
            <a:r>
              <a:rPr lang="ar" sz="18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  article to avoid problems in a project</a:t>
            </a:r>
            <a:endParaRPr sz="18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ts val="1440"/>
              <a:buFont typeface="Noto Sans Symbols"/>
              <a:buChar char="►"/>
            </a:pPr>
            <a:r>
              <a:rPr lang="ar" sz="18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Unlimited availability of features</a:t>
            </a:r>
            <a:endParaRPr sz="18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FCBEF"/>
              </a:buClr>
              <a:buSzPts val="1440"/>
              <a:buFont typeface="Noto Sans Symbols"/>
              <a:buChar char="►"/>
            </a:pPr>
            <a:r>
              <a:rPr lang="ar" sz="18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Patience and time in accomplishment and tension</a:t>
            </a:r>
            <a:endParaRPr sz="18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ts val="1440"/>
              <a:buFont typeface="Noto Sans Symbols"/>
              <a:buChar char="►"/>
            </a:pPr>
            <a:r>
              <a:rPr lang="ar" sz="18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Using maps set and get the location from it</a:t>
            </a:r>
            <a:endParaRPr/>
          </a:p>
        </p:txBody>
      </p:sp>
      <p:pic>
        <p:nvPicPr>
          <p:cNvPr id="138" name="Google Shape;13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92450" y="3291950"/>
            <a:ext cx="1851550" cy="1851550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20"/>
          <p:cNvSpPr txBox="1"/>
          <p:nvPr/>
        </p:nvSpPr>
        <p:spPr>
          <a:xfrm>
            <a:off x="727650" y="4384650"/>
            <a:ext cx="66759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5760" lvl="0" marL="342900" rtl="0" algn="l"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ts val="1800"/>
              <a:buFont typeface="Noto Sans Symbols"/>
              <a:buChar char="►"/>
            </a:pPr>
            <a:r>
              <a:rPr lang="ar" sz="1800"/>
              <a:t>Search in google for information </a:t>
            </a:r>
            <a:endParaRPr sz="1800"/>
          </a:p>
        </p:txBody>
      </p:sp>
      <p:sp>
        <p:nvSpPr>
          <p:cNvPr id="140" name="Google Shape;140;p20"/>
          <p:cNvSpPr txBox="1"/>
          <p:nvPr/>
        </p:nvSpPr>
        <p:spPr>
          <a:xfrm>
            <a:off x="727650" y="1640250"/>
            <a:ext cx="88428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5FCBEF"/>
              </a:buClr>
              <a:buSzPts val="1440"/>
              <a:buFont typeface="Noto Sans Symbols"/>
              <a:buChar char="►"/>
            </a:pPr>
            <a:r>
              <a:rPr lang="ar" sz="18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handle</a:t>
            </a:r>
            <a:r>
              <a:rPr lang="ar" sz="18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 error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1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ar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CONTENTS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46" name="Google Shape;146;p21"/>
          <p:cNvSpPr txBox="1"/>
          <p:nvPr>
            <p:ph idx="1" type="body"/>
          </p:nvPr>
        </p:nvSpPr>
        <p:spPr>
          <a:xfrm>
            <a:off x="729450" y="1970150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Arial"/>
              <a:buChar char="•"/>
            </a:pPr>
            <a:r>
              <a:rPr lang="ar" sz="180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Basic idea of the project</a:t>
            </a:r>
            <a:endParaRPr sz="180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Arial"/>
              <a:buChar char="•"/>
            </a:pPr>
            <a:r>
              <a:rPr lang="ar" sz="180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Software Used</a:t>
            </a:r>
            <a:endParaRPr sz="180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440"/>
              <a:buFont typeface="Arial"/>
              <a:buChar char="•"/>
            </a:pPr>
            <a:r>
              <a:rPr lang="ar"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Challenges</a:t>
            </a:r>
            <a:endParaRPr sz="1800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1440"/>
              <a:buFont typeface="Arial"/>
              <a:buChar char="•"/>
            </a:pPr>
            <a:r>
              <a:rPr lang="ar" sz="1800">
                <a:solidFill>
                  <a:srgbClr val="FF0000"/>
                </a:solidFill>
                <a:latin typeface="Trebuchet MS"/>
                <a:ea typeface="Trebuchet MS"/>
                <a:cs typeface="Trebuchet MS"/>
                <a:sym typeface="Trebuchet MS"/>
              </a:rPr>
              <a:t>System Architecture</a:t>
            </a:r>
            <a:endParaRPr sz="1800">
              <a:solidFill>
                <a:srgbClr val="FF000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Arial"/>
              <a:buChar char="•"/>
            </a:pPr>
            <a:r>
              <a:rPr lang="ar" sz="1800">
                <a:latin typeface="Trebuchet MS"/>
                <a:ea typeface="Trebuchet MS"/>
                <a:cs typeface="Trebuchet MS"/>
                <a:sym typeface="Trebuchet MS"/>
              </a:rPr>
              <a:t>Design Diagram</a:t>
            </a:r>
            <a:endParaRPr sz="18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Arial"/>
              <a:buChar char="•"/>
            </a:pPr>
            <a:r>
              <a:rPr lang="ar" sz="1800">
                <a:latin typeface="Trebuchet MS"/>
                <a:ea typeface="Trebuchet MS"/>
                <a:cs typeface="Trebuchet MS"/>
                <a:sym typeface="Trebuchet MS"/>
              </a:rPr>
              <a:t>System scenarios</a:t>
            </a:r>
            <a:endParaRPr sz="18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Arial"/>
              <a:buChar char="•"/>
            </a:pPr>
            <a:r>
              <a:rPr lang="ar" sz="1800">
                <a:latin typeface="Trebuchet MS"/>
                <a:ea typeface="Trebuchet MS"/>
                <a:cs typeface="Trebuchet MS"/>
                <a:sym typeface="Trebuchet MS"/>
              </a:rPr>
              <a:t>Future Works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7" name="Google Shape;14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92450" y="3291950"/>
            <a:ext cx="1851550" cy="185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